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1179" r:id="rId3"/>
    <p:sldId id="1178" r:id="rId4"/>
    <p:sldId id="1152" r:id="rId5"/>
    <p:sldId id="1126" r:id="rId6"/>
    <p:sldId id="1173" r:id="rId7"/>
    <p:sldId id="1127" r:id="rId8"/>
    <p:sldId id="1157" r:id="rId9"/>
    <p:sldId id="874" r:id="rId10"/>
    <p:sldId id="1174" r:id="rId11"/>
    <p:sldId id="1161" r:id="rId12"/>
    <p:sldId id="954" r:id="rId13"/>
    <p:sldId id="955" r:id="rId14"/>
    <p:sldId id="956" r:id="rId15"/>
    <p:sldId id="1175" r:id="rId16"/>
    <p:sldId id="957" r:id="rId17"/>
    <p:sldId id="958" r:id="rId18"/>
    <p:sldId id="959" r:id="rId19"/>
    <p:sldId id="1176" r:id="rId20"/>
    <p:sldId id="960" r:id="rId21"/>
    <p:sldId id="961" r:id="rId22"/>
    <p:sldId id="962" r:id="rId23"/>
    <p:sldId id="1177" r:id="rId24"/>
    <p:sldId id="963" r:id="rId25"/>
    <p:sldId id="964" r:id="rId26"/>
    <p:sldId id="965" r:id="rId27"/>
    <p:sldId id="1153" r:id="rId28"/>
    <p:sldId id="1154" r:id="rId29"/>
    <p:sldId id="1129" r:id="rId30"/>
    <p:sldId id="1148" r:id="rId31"/>
    <p:sldId id="1155" r:id="rId32"/>
    <p:sldId id="1156" r:id="rId33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Heritage House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CA2300541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Mendocino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September 17, 2019</a:t>
            </a:r>
          </a:p>
        </p:txBody>
      </p:sp>
      <p:pic>
        <p:nvPicPr>
          <p:cNvPr id="5" name="Picture 4" descr="An image of Four 1-liter jars during flocculation process.">
            <a:extLst>
              <a:ext uri="{FF2B5EF4-FFF2-40B4-BE49-F238E27FC236}">
                <a16:creationId xmlns:a16="http://schemas.microsoft.com/office/drawing/2014/main" id="{D19FE789-FDC2-41BF-A441-D56D35E055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/>
              <a:t>Heritage House: Jar Test 9-15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092826"/>
              </p:ext>
            </p:extLst>
          </p:nvPr>
        </p:nvGraphicFramePr>
        <p:xfrm>
          <a:off x="358219" y="1402715"/>
          <a:ext cx="11585543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416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348033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12363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53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45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6469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61314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5582" marR="5582" marT="5582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</a:t>
                      </a:r>
                    </a:p>
                  </a:txBody>
                  <a:tcPr marL="5582" marR="5582" marT="5582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1.18</a:t>
                      </a:r>
                    </a:p>
                  </a:txBody>
                  <a:tcPr marL="5582" marR="5582" marT="5582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999925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49776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51414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88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169449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C4883996-C73A-4650-A19D-EF2636DDA7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AE0B4-03AF-49C4-81BF-F721C0E7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End of Floc Duration,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3A751D4-13D8-4D51-BC74-EA861EA82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0981" y="115915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43B5AA-3DE2-4FDB-93EB-3277DBAED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72136" y="115915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870546-4793-4A26-985B-98B0FD136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44069" y="115915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42F657-8438-40BE-9BFD-BA4C85BA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1671" y="1159154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</p:txBody>
      </p:sp>
    </p:spTree>
    <p:extLst>
      <p:ext uri="{BB962C8B-B14F-4D97-AF65-F5344CB8AC3E}">
        <p14:creationId xmlns:p14="http://schemas.microsoft.com/office/powerpoint/2010/main" val="1690997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2252FE7B-0C7C-45F4-91AB-5D116DF312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31292-6074-475A-A788-0526B892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592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FAEC8F70-FF8B-4D64-B2D5-B0D2BBCFEC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CEB10E-C589-4776-BDBA-8B8D6C6AC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24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3383399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ABF1788E-2EB0-4B1F-906C-D9612C905C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D94873-3E88-40CD-8E86-EC2B7B6D8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425950"/>
            <a:ext cx="11442569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End of Floc Duration,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4DB9543-220C-43EC-BE63-4917B5DC8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6446" y="111739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E3D89-8BFE-4601-AE6F-D36BEA73D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0899" y="111739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2B499C-E9A0-4D9D-95CC-40144DB72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10470" y="111739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76D70E-71A5-41EA-ABE8-FDF8C7C99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50042" y="111739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</p:spTree>
    <p:extLst>
      <p:ext uri="{BB962C8B-B14F-4D97-AF65-F5344CB8AC3E}">
        <p14:creationId xmlns:p14="http://schemas.microsoft.com/office/powerpoint/2010/main" val="2459295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8660E347-1D93-4813-9579-02D1A1BF07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01EF4-8E94-4B82-BCC0-92C1B14F5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992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DA8CB2CE-7BEA-4B43-86B4-1305A5ECD4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097D2-F5CE-48CE-A52A-FA6BA488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182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5-8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73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7032</a:t>
            </a:r>
          </a:p>
        </p:txBody>
      </p:sp>
    </p:spTree>
    <p:extLst>
      <p:ext uri="{BB962C8B-B14F-4D97-AF65-F5344CB8AC3E}">
        <p14:creationId xmlns:p14="http://schemas.microsoft.com/office/powerpoint/2010/main" val="179320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Dark Gulch Creek Intake.">
            <a:extLst>
              <a:ext uri="{FF2B5EF4-FFF2-40B4-BE49-F238E27FC236}">
                <a16:creationId xmlns:a16="http://schemas.microsoft.com/office/drawing/2014/main" id="{11BE4FC2-9E64-4CF4-B1C2-27331B47E8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42FD6-F33A-4A96-BC21-C6748591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Dark Gulch Creek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334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C01D1F71-06C6-4C4E-9C0E-9A4C39A61A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505F9-03C5-4883-8BF1-6E054226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1" y="5317240"/>
            <a:ext cx="11566688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End of Floc Duration,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A0571D3-0F38-42BF-A4D8-9169ECAC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5617" y="254159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7032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8378B-9D08-4AD6-8CCB-BC71E75EA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20071" y="25415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25.5 mg/L 7032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AC07D1-5F1B-454F-B758-E8EC30973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77874" y="25415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7032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EFEE4-915C-439B-A354-2B5A12CE4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33187" y="25415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28.5 mg/L 7032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</p:txBody>
      </p:sp>
    </p:spTree>
    <p:extLst>
      <p:ext uri="{BB962C8B-B14F-4D97-AF65-F5344CB8AC3E}">
        <p14:creationId xmlns:p14="http://schemas.microsoft.com/office/powerpoint/2010/main" val="2628885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FBC732F3-955A-476B-ACD8-C14B496A52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161AA-53DD-44EB-83E2-74403A9B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532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97C0B9D5-9488-4FCA-9DCC-975F508EF4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6DA1B1-8FAE-403E-A7DE-E77D00C5E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9-12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30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13-15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7032</a:t>
            </a:r>
          </a:p>
        </p:txBody>
      </p:sp>
    </p:spTree>
    <p:extLst>
      <p:ext uri="{BB962C8B-B14F-4D97-AF65-F5344CB8AC3E}">
        <p14:creationId xmlns:p14="http://schemas.microsoft.com/office/powerpoint/2010/main" val="2186191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three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A10156A6-172A-4D54-AA08-64678BCB6A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50C20-2E84-47F8-BE96-B13B80E6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7" y="5317240"/>
            <a:ext cx="11623249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13-15: End of Floc Duration,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8B4F613-1454-433D-BFC5-E83033113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56067" y="10342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28.5 mg/L 7032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0.91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ED347A-0B32-4496-A484-E63AD5D30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41567" y="10745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7032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0.81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DE69C1-CC44-4379-9C81-F59FAF1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53604" y="10342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31.5 mg/L 7032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1.05 NTU</a:t>
            </a:r>
          </a:p>
        </p:txBody>
      </p:sp>
    </p:spTree>
    <p:extLst>
      <p:ext uri="{BB962C8B-B14F-4D97-AF65-F5344CB8AC3E}">
        <p14:creationId xmlns:p14="http://schemas.microsoft.com/office/powerpoint/2010/main" val="3337054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three 1-liter jars after 25-minutes of settling, settled water turbidity is taken.">
            <a:extLst>
              <a:ext uri="{FF2B5EF4-FFF2-40B4-BE49-F238E27FC236}">
                <a16:creationId xmlns:a16="http://schemas.microsoft.com/office/drawing/2014/main" id="{86C3F122-2FB6-453D-AC71-2CE530BF1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DA553-DC16-47EB-A82F-61CFE987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13-15: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244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three filters from each tested jar with filtrate turbidity and coagulant dose.">
            <a:extLst>
              <a:ext uri="{FF2B5EF4-FFF2-40B4-BE49-F238E27FC236}">
                <a16:creationId xmlns:a16="http://schemas.microsoft.com/office/drawing/2014/main" id="{037D83B9-9F60-4C9F-ADF5-CE26AC0BDC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278341"/>
            <a:ext cx="11548534" cy="6214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5F201C-CA17-46E0-99AA-FCF66AAF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13-15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18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31" y="1380339"/>
            <a:ext cx="11632676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rate).  For this study, sample was taken immediately at the end of flocculation process.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58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6000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BB2ECB-77D5-42DA-AA43-E122CA5C8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Water:</a:t>
            </a:r>
            <a:br>
              <a:rPr lang="en-US" sz="36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 Gulch Creek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7CC54-5E2F-47F2-AB65-C1F80C7ED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8562" y="2121763"/>
            <a:ext cx="4262078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Turbidity: 1.25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7.53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75.0%, UVA: 0.125/cm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75.6%, UVA: 0.121/cm</a:t>
            </a:r>
          </a:p>
        </p:txBody>
      </p:sp>
      <p:pic>
        <p:nvPicPr>
          <p:cNvPr id="5" name="Content Placeholder 4" descr="Image of Treatment Plant.">
            <a:extLst>
              <a:ext uri="{FF2B5EF4-FFF2-40B4-BE49-F238E27FC236}">
                <a16:creationId xmlns:a16="http://schemas.microsoft.com/office/drawing/2014/main" id="{64D0B4D5-DB15-4C3D-B19E-9AE6C3DB3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110716" y="588900"/>
            <a:ext cx="6596652" cy="55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7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679013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54086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352"/>
            <a:ext cx="10515600" cy="116892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0520"/>
            <a:ext cx="5097780" cy="41726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 Callahan)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Hydroxychloride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Sulfate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1800520"/>
            <a:ext cx="5097780" cy="41726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7032 (Garratt  Callahan)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ACH (Aluminum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365125"/>
            <a:ext cx="7040724" cy="7943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1074655"/>
            <a:ext cx="7147256" cy="55712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7.53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7066:  101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(no pH adjustment)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6.78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7032:  27.2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(no pH adjustment)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7.32</a:t>
            </a:r>
          </a:p>
        </p:txBody>
      </p:sp>
      <p:pic>
        <p:nvPicPr>
          <p:cNvPr id="5" name="Picture 4" descr="An image of a Laboratory Charged Analyzer (LCA) that measures negative charged particles.  Coagulant is injected until the charged particles are neutralized.">
            <a:extLst>
              <a:ext uri="{FF2B5EF4-FFF2-40B4-BE49-F238E27FC236}">
                <a16:creationId xmlns:a16="http://schemas.microsoft.com/office/drawing/2014/main" id="{291558E6-2ED9-48F0-80E5-2697223A91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19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6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27E7-5422-4B93-A710-BCCF6B5C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Filtrate and %UVT/UVA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60A87-1BD9-4F15-BB3B-31A671318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this study, all jars were samples for Filtrate and %UVT/UVA analysis immediately at the end of the flocculation period.   </a:t>
            </a:r>
          </a:p>
        </p:txBody>
      </p:sp>
    </p:spTree>
    <p:extLst>
      <p:ext uri="{BB962C8B-B14F-4D97-AF65-F5344CB8AC3E}">
        <p14:creationId xmlns:p14="http://schemas.microsoft.com/office/powerpoint/2010/main" val="93019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/>
              <a:t>Heritage House: Jar Test 1-8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403724"/>
              </p:ext>
            </p:extLst>
          </p:nvPr>
        </p:nvGraphicFramePr>
        <p:xfrm>
          <a:off x="94269" y="1402715"/>
          <a:ext cx="11981466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7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548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8000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21790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53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82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4986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04418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999925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49776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51414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116171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1845</Words>
  <Application>Microsoft Office PowerPoint</Application>
  <PresentationFormat>Widescreen</PresentationFormat>
  <Paragraphs>405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Heritage House CA2300541 Mendocino County Jar Test</vt:lpstr>
      <vt:lpstr>Dark Gulch Creek</vt:lpstr>
      <vt:lpstr>Source Water: Dark Gulch Creek</vt:lpstr>
      <vt:lpstr>UVT/UVA, pathlength 10 mm</vt:lpstr>
      <vt:lpstr>Coagulant Used for Jar Testing</vt:lpstr>
      <vt:lpstr>Laboratory Charge Analyzer</vt:lpstr>
      <vt:lpstr>Coagulant Information</vt:lpstr>
      <vt:lpstr>Filtrate and %UVT/UVA Analysis</vt:lpstr>
      <vt:lpstr>Heritage House: Jar Test 1-8 Results</vt:lpstr>
      <vt:lpstr>Heritage House: Jar Test 9-15 Results</vt:lpstr>
      <vt:lpstr>Jars 1-4 Test Flash Mix 60 Sec (200 RPM) Floc Mix 5 min (30 RPM) 25 mL sampled end of Floc  Applied Coagulant 7066</vt:lpstr>
      <vt:lpstr>Jars 1-4: End of Floc Duration, 25 mL is syringed for filterability and %UVT/UVA. </vt:lpstr>
      <vt:lpstr>Jars 1-4: After 25-minutes of settling, settled water turbidity is taken. </vt:lpstr>
      <vt:lpstr>Visual of Filterability of Jars 1-4</vt:lpstr>
      <vt:lpstr>Jars 5-8 Test No Flash Mix Floc Mix 5 min (30 RPM) 25 mL sampled end of Floc  Applied Coagulant 7066</vt:lpstr>
      <vt:lpstr>Jars 5-8: End of Floc Duration, 25 mL is syringed for filterability and %UVT/UVA. </vt:lpstr>
      <vt:lpstr>Jars 5-8: After 25-minutes of settling, settled water turbidity is taken. </vt:lpstr>
      <vt:lpstr>Visual of Filterability of Jars 5-8</vt:lpstr>
      <vt:lpstr>Jars 9-12 Test Flash Mix 60 Sec (200 RPM) Floc Mix 5 min (30 RPM) 25 mL sampled end of Floc  Applied Coagulant 7032</vt:lpstr>
      <vt:lpstr>Jars 9-12: End of Floc Duration, 25 mL is syringed for filterability and %UVT/UVA. </vt:lpstr>
      <vt:lpstr>Jars 9-12: After 25-minutes of settling, settled water turbidity is taken. </vt:lpstr>
      <vt:lpstr>Visual of Filterability of Jars 9-12</vt:lpstr>
      <vt:lpstr>Jars 13-15 Test Flash Mix 60 Sec (200 RPM) Floc Mix 5 min (30 RPM) 25 mL sampled end of Floc  Applied Coagulant 7032</vt:lpstr>
      <vt:lpstr>Jars 13-15: End of Floc Duration, 25 mL is syringed for filterability and %UVT/UVA. </vt:lpstr>
      <vt:lpstr>Jars 13-15: After 25-minutes of settling, settled water turbidity is taken. </vt:lpstr>
      <vt:lpstr>Visual of Filterability of Jars 13-15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Heritage House CA2300541 Mendocino County Jar Test</dc:title>
  <dc:creator>Guy Schott</dc:creator>
  <cp:lastModifiedBy>Guy Schott</cp:lastModifiedBy>
  <cp:revision>2</cp:revision>
  <dcterms:created xsi:type="dcterms:W3CDTF">2020-08-16T04:08:03Z</dcterms:created>
  <dcterms:modified xsi:type="dcterms:W3CDTF">2020-08-16T04:11:07Z</dcterms:modified>
</cp:coreProperties>
</file>