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638" r:id="rId3"/>
    <p:sldId id="1082" r:id="rId4"/>
    <p:sldId id="1153" r:id="rId5"/>
    <p:sldId id="1126" r:id="rId6"/>
    <p:sldId id="1130" r:id="rId7"/>
    <p:sldId id="1127" r:id="rId8"/>
    <p:sldId id="874" r:id="rId9"/>
    <p:sldId id="1158" r:id="rId10"/>
    <p:sldId id="1159" r:id="rId11"/>
    <p:sldId id="1172" r:id="rId12"/>
    <p:sldId id="1173" r:id="rId13"/>
    <p:sldId id="1170" r:id="rId14"/>
    <p:sldId id="1104" r:id="rId15"/>
    <p:sldId id="1052" r:id="rId16"/>
    <p:sldId id="1053" r:id="rId17"/>
    <p:sldId id="1054" r:id="rId18"/>
    <p:sldId id="1161" r:id="rId19"/>
    <p:sldId id="1056" r:id="rId20"/>
    <p:sldId id="1057" r:id="rId21"/>
    <p:sldId id="1058" r:id="rId22"/>
    <p:sldId id="1162" r:id="rId23"/>
    <p:sldId id="1060" r:id="rId24"/>
    <p:sldId id="1061" r:id="rId25"/>
    <p:sldId id="1062" r:id="rId26"/>
    <p:sldId id="1163" r:id="rId27"/>
    <p:sldId id="1064" r:id="rId28"/>
    <p:sldId id="1065" r:id="rId29"/>
    <p:sldId id="1066" r:id="rId30"/>
    <p:sldId id="1164" r:id="rId31"/>
    <p:sldId id="1169" r:id="rId32"/>
    <p:sldId id="1071" r:id="rId33"/>
    <p:sldId id="1167" r:id="rId34"/>
    <p:sldId id="1044" r:id="rId35"/>
    <p:sldId id="1073" r:id="rId36"/>
    <p:sldId id="1074" r:id="rId37"/>
    <p:sldId id="1075" r:id="rId38"/>
    <p:sldId id="1171" r:id="rId39"/>
    <p:sldId id="1077" r:id="rId40"/>
    <p:sldId id="1078" r:id="rId41"/>
    <p:sldId id="1079" r:id="rId42"/>
    <p:sldId id="1154" r:id="rId43"/>
    <p:sldId id="1155" r:id="rId44"/>
    <p:sldId id="1129" r:id="rId45"/>
    <p:sldId id="1148" r:id="rId46"/>
    <p:sldId id="1156" r:id="rId47"/>
    <p:sldId id="1157" r:id="rId48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outlineViewPr>
    <p:cViewPr>
      <p:scale>
        <a:sx n="33" d="100"/>
        <a:sy n="33" d="100"/>
      </p:scale>
      <p:origin x="0" y="-141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42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41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71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02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3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Lucerne Water Co., CA Water Service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CA1710005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5, 2020</a:t>
            </a:r>
          </a:p>
        </p:txBody>
      </p:sp>
      <p:pic>
        <p:nvPicPr>
          <p:cNvPr id="9" name="Picture 3" descr="Image of Four 1-liter jars during flocculation process.">
            <a:extLst>
              <a:ext uri="{FF2B5EF4-FFF2-40B4-BE49-F238E27FC236}">
                <a16:creationId xmlns:a16="http://schemas.microsoft.com/office/drawing/2014/main" id="{372B22C1-B506-4073-9395-F22D5EFDEC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9" r="-2" b="-2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17 - 20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sec), Floc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085834"/>
              </p:ext>
            </p:extLst>
          </p:nvPr>
        </p:nvGraphicFramePr>
        <p:xfrm>
          <a:off x="110835" y="1444283"/>
          <a:ext cx="1182349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229">
                  <a:extLst>
                    <a:ext uri="{9D8B030D-6E8A-4147-A177-3AD203B41FA5}">
                      <a16:colId xmlns:a16="http://schemas.microsoft.com/office/drawing/2014/main" val="1426168759"/>
                    </a:ext>
                  </a:extLst>
                </a:gridCol>
                <a:gridCol w="1102936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386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4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82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8848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75980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  <a:gridCol w="110753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31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21 - 22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sec), Floc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174602"/>
              </p:ext>
            </p:extLst>
          </p:nvPr>
        </p:nvGraphicFramePr>
        <p:xfrm>
          <a:off x="110835" y="1736515"/>
          <a:ext cx="1197032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97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27522">
                  <a:extLst>
                    <a:ext uri="{9D8B030D-6E8A-4147-A177-3AD203B41FA5}">
                      <a16:colId xmlns:a16="http://schemas.microsoft.com/office/drawing/2014/main" val="1426168759"/>
                    </a:ext>
                  </a:extLst>
                </a:gridCol>
                <a:gridCol w="13008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97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837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72866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50302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  <a:gridCol w="1088271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9127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7192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36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23 - 24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sec), Floc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134309"/>
              </p:ext>
            </p:extLst>
          </p:nvPr>
        </p:nvGraphicFramePr>
        <p:xfrm>
          <a:off x="110835" y="1783648"/>
          <a:ext cx="11914907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802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93509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19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26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1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09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70581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  <a:gridCol w="1260332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448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2438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998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7188-0BA4-45D7-9A80-7251AE8F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25 - 28 Results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200 RPM for 30 Seconds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891526-64FE-4DE4-A921-D0247C555F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73982"/>
              </p:ext>
            </p:extLst>
          </p:nvPr>
        </p:nvGraphicFramePr>
        <p:xfrm>
          <a:off x="328474" y="1825625"/>
          <a:ext cx="11549844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4602">
                  <a:extLst>
                    <a:ext uri="{9D8B030D-6E8A-4147-A177-3AD203B41FA5}">
                      <a16:colId xmlns:a16="http://schemas.microsoft.com/office/drawing/2014/main" val="2853855656"/>
                    </a:ext>
                  </a:extLst>
                </a:gridCol>
                <a:gridCol w="1415027">
                  <a:extLst>
                    <a:ext uri="{9D8B030D-6E8A-4147-A177-3AD203B41FA5}">
                      <a16:colId xmlns:a16="http://schemas.microsoft.com/office/drawing/2014/main" val="1495587729"/>
                    </a:ext>
                  </a:extLst>
                </a:gridCol>
                <a:gridCol w="1046375">
                  <a:extLst>
                    <a:ext uri="{9D8B030D-6E8A-4147-A177-3AD203B41FA5}">
                      <a16:colId xmlns:a16="http://schemas.microsoft.com/office/drawing/2014/main" val="1447551741"/>
                    </a:ext>
                  </a:extLst>
                </a:gridCol>
                <a:gridCol w="1225485">
                  <a:extLst>
                    <a:ext uri="{9D8B030D-6E8A-4147-A177-3AD203B41FA5}">
                      <a16:colId xmlns:a16="http://schemas.microsoft.com/office/drawing/2014/main" val="2687589540"/>
                    </a:ext>
                  </a:extLst>
                </a:gridCol>
                <a:gridCol w="1310326">
                  <a:extLst>
                    <a:ext uri="{9D8B030D-6E8A-4147-A177-3AD203B41FA5}">
                      <a16:colId xmlns:a16="http://schemas.microsoft.com/office/drawing/2014/main" val="1101453671"/>
                    </a:ext>
                  </a:extLst>
                </a:gridCol>
                <a:gridCol w="1366886">
                  <a:extLst>
                    <a:ext uri="{9D8B030D-6E8A-4147-A177-3AD203B41FA5}">
                      <a16:colId xmlns:a16="http://schemas.microsoft.com/office/drawing/2014/main" val="146607524"/>
                    </a:ext>
                  </a:extLst>
                </a:gridCol>
                <a:gridCol w="2051932">
                  <a:extLst>
                    <a:ext uri="{9D8B030D-6E8A-4147-A177-3AD203B41FA5}">
                      <a16:colId xmlns:a16="http://schemas.microsoft.com/office/drawing/2014/main" val="625823090"/>
                    </a:ext>
                  </a:extLst>
                </a:gridCol>
                <a:gridCol w="1287262">
                  <a:extLst>
                    <a:ext uri="{9D8B030D-6E8A-4147-A177-3AD203B41FA5}">
                      <a16:colId xmlns:a16="http://schemas.microsoft.com/office/drawing/2014/main" val="1042731207"/>
                    </a:ext>
                  </a:extLst>
                </a:gridCol>
                <a:gridCol w="1091949">
                  <a:extLst>
                    <a:ext uri="{9D8B030D-6E8A-4147-A177-3AD203B41FA5}">
                      <a16:colId xmlns:a16="http://schemas.microsoft.com/office/drawing/2014/main" val="2259402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49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747559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63996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988681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509945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577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E9FD-8D90-4329-8D0F-130E1A6692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  </a:t>
            </a:r>
          </a:p>
        </p:txBody>
      </p:sp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07C6D230-A05E-48C0-80E3-557D3ED383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11" b="13608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81986A-E8FF-46DC-9094-43DE23938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9703" y="41030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DA4572-481E-4928-A810-DADB170B4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3729" y="41030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D199B-ED51-4E75-BCCC-B005947D0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47754" y="41030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A8811-E497-4E21-9339-1D2DD72D7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00269" y="41030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</p:spTree>
    <p:extLst>
      <p:ext uri="{BB962C8B-B14F-4D97-AF65-F5344CB8AC3E}">
        <p14:creationId xmlns:p14="http://schemas.microsoft.com/office/powerpoint/2010/main" val="2315476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D51C87D-6200-4975-87E8-AF3E80D03D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F7CBFF-D088-4099-9FA9-C6D2694C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9" y="425950"/>
            <a:ext cx="11404862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571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15B6-35BE-481E-AB0C-7773A292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0B89529-3B31-4D16-B02B-60E81102B4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08" b="9612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64B1F9-5316-4DD3-B1BC-88421313F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7471" y="4265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F58020-BD40-44BA-97FB-9DB3F0137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31497" y="4265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CEEBE-15E1-4A64-A561-1832C1080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5522" y="4265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64A5D-2CAA-4D2D-B608-D2776D6CD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08037" y="4265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</p:spTree>
    <p:extLst>
      <p:ext uri="{BB962C8B-B14F-4D97-AF65-F5344CB8AC3E}">
        <p14:creationId xmlns:p14="http://schemas.microsoft.com/office/powerpoint/2010/main" val="2092114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SansSerif" panose="00000400000000000000" pitchFamily="2" charset="2"/>
              </a:rPr>
              <a:t>Jars 5-8 Test</a:t>
            </a: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SansSerif" panose="00000400000000000000" pitchFamily="2" charset="2"/>
              </a:rPr>
              <a:t>Flash Mix 30 Sec (200 RPM)</a:t>
            </a: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SansSerif" panose="00000400000000000000" pitchFamily="2" charset="2"/>
              </a:rPr>
              <a:t>Floc Mix 5 min (30 RPM)</a:t>
            </a:r>
            <a:br>
              <a:rPr lang="en-US" sz="4800" dirty="0">
                <a:latin typeface="SansSerif" panose="00000400000000000000" pitchFamily="2" charset="2"/>
              </a:rPr>
            </a:b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u="sng" dirty="0">
                <a:latin typeface="SansSerif" panose="00000400000000000000" pitchFamily="2" charset="2"/>
              </a:rPr>
              <a:t>Applied Coagulant</a:t>
            </a: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SansSerif" panose="00000400000000000000" pitchFamily="2" charset="2"/>
              </a:rPr>
              <a:t>9800</a:t>
            </a:r>
            <a:br>
              <a:rPr lang="en-US" sz="4800" dirty="0">
                <a:latin typeface="SansSerif" panose="00000400000000000000" pitchFamily="2" charset="2"/>
              </a:rPr>
            </a:br>
            <a:endParaRPr lang="en-US" sz="4800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42726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0BE6A9A8-2F84-4232-B1B3-81B0D79CE8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6" b="19844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72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Lucerne Water Co.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Water: Clear Lake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pic>
        <p:nvPicPr>
          <p:cNvPr id="4" name="Picture 3" descr="Image of Clear Lake: Intake pumps">
            <a:extLst>
              <a:ext uri="{FF2B5EF4-FFF2-40B4-BE49-F238E27FC236}">
                <a16:creationId xmlns:a16="http://schemas.microsoft.com/office/drawing/2014/main" id="{A8D8BD37-2CA8-406F-BB79-FF275BFEF5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8" name="Picture 7" descr="Treatment Schematic - Conventional treatment with membrane filtration followed by AOP (UV/H2O2).">
            <a:extLst>
              <a:ext uri="{FF2B5EF4-FFF2-40B4-BE49-F238E27FC236}">
                <a16:creationId xmlns:a16="http://schemas.microsoft.com/office/drawing/2014/main" id="{67D26E18-A3F7-437E-AD3D-E221BB26C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344" y="380198"/>
            <a:ext cx="7190227" cy="266009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4752295A-B5AC-490E-B6F0-88F7AB46D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425950"/>
            <a:ext cx="11413787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722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AF2BEE6-31D2-4106-B704-8B7EBA39D7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29" b="12091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CC8FDA-FEC2-49C5-8B89-2D9EE09B5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0495" y="114614"/>
            <a:ext cx="1766509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 Reduction 39.6%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0.40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91AD16-AEF8-4A92-888B-DC7CD53C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96667" y="120608"/>
            <a:ext cx="1766509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 Reduction 41.5%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0.34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D2E3A-3C6C-4F86-98DA-9DBDEDC1A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8640" y="120609"/>
            <a:ext cx="1766509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 Reduction 39.6%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0.47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E2E88-689C-4091-9120-D71B33FAA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26461" y="120608"/>
            <a:ext cx="1766509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32 mg/L 9800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 Reduction 41.5%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0.34 NTU</a:t>
            </a:r>
          </a:p>
        </p:txBody>
      </p:sp>
    </p:spTree>
    <p:extLst>
      <p:ext uri="{BB962C8B-B14F-4D97-AF65-F5344CB8AC3E}">
        <p14:creationId xmlns:p14="http://schemas.microsoft.com/office/powerpoint/2010/main" val="242938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SansSerif" panose="00000400000000000000" pitchFamily="2" charset="2"/>
              </a:rPr>
              <a:t>Jars 9-12 Test</a:t>
            </a: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SansSerif" panose="00000400000000000000" pitchFamily="2" charset="2"/>
              </a:rPr>
              <a:t>Flash Mix 30 Sec (200 RPM)</a:t>
            </a: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SansSerif" panose="00000400000000000000" pitchFamily="2" charset="2"/>
              </a:rPr>
              <a:t>Floc Mix 5 min (30 RPM)</a:t>
            </a:r>
            <a:br>
              <a:rPr lang="en-US" sz="4800" dirty="0">
                <a:latin typeface="SansSerif" panose="00000400000000000000" pitchFamily="2" charset="2"/>
              </a:rPr>
            </a:b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u="sng" dirty="0">
                <a:latin typeface="SansSerif" panose="00000400000000000000" pitchFamily="2" charset="2"/>
              </a:rPr>
              <a:t>Applied Coagulant</a:t>
            </a:r>
            <a:r>
              <a:rPr lang="en-US" sz="4800" dirty="0">
                <a:latin typeface="SansSerif" panose="00000400000000000000" pitchFamily="2" charset="2"/>
              </a:rPr>
              <a:t> </a:t>
            </a:r>
            <a:br>
              <a:rPr lang="en-US" sz="4800" dirty="0">
                <a:latin typeface="SansSerif" panose="00000400000000000000" pitchFamily="2" charset="2"/>
              </a:rPr>
            </a:br>
            <a:r>
              <a:rPr lang="en-US" sz="4800" dirty="0">
                <a:latin typeface="SansSerif" panose="00000400000000000000" pitchFamily="2" charset="2"/>
              </a:rPr>
              <a:t>7066</a:t>
            </a:r>
            <a:br>
              <a:rPr lang="en-US" sz="4800" dirty="0">
                <a:latin typeface="SansSerif" panose="00000400000000000000" pitchFamily="2" charset="2"/>
              </a:rPr>
            </a:br>
            <a:endParaRPr lang="en-US" sz="4800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82584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062050E5-CB52-4672-A299-5EF0BB11D9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1DF6B-8BF5-4F71-A61D-15592DBC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B1916D4-FBD3-47CA-A9A5-BEF31331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275" y="203689"/>
            <a:ext cx="1630254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100 mg/L 7066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 Reduction 34%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0.29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70616-C2CD-4898-B8EB-AF56DA02A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90005" y="203688"/>
            <a:ext cx="1766509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110 mg/L 7066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 Reduction 35.8%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0.30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72453D-00F4-4568-A7A4-BA89F580D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84432" y="203687"/>
            <a:ext cx="1766509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120 mg/L 7066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 Reduction 39.6%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0.29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7C120-F8F4-4C6C-B6FA-1AF378C29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92428" y="203686"/>
            <a:ext cx="1766509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130 mg/L 7066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 Reduction 39.6%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0.23 NTU</a:t>
            </a:r>
          </a:p>
        </p:txBody>
      </p:sp>
    </p:spTree>
    <p:extLst>
      <p:ext uri="{BB962C8B-B14F-4D97-AF65-F5344CB8AC3E}">
        <p14:creationId xmlns:p14="http://schemas.microsoft.com/office/powerpoint/2010/main" val="2795072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6CA5B62E-44ED-4876-AE0E-6AF8682A2F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A97BA-7607-4886-A52A-92B0873E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425950"/>
            <a:ext cx="1139543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362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BE3C5-DDEA-4928-8529-AD41ABE0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9300421-3DF1-4A55-95F3-576ABD105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02" b="10218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F7F64-61CD-4BEE-919D-74CA35EEF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7555" y="203689"/>
            <a:ext cx="1630254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100 mg/L 7066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 Reduction 34%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0.29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74BFE-C418-470E-909B-6A7B3B39D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18285" y="203688"/>
            <a:ext cx="1766509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110 mg/L 7066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 Reduction 35.8%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0.30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B6AE0-0A8E-4FD0-B9F9-85C9623D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12712" y="203687"/>
            <a:ext cx="1766509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120 mg/L 7066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 Reduction 39.6%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0.29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17470-D867-4FC8-806A-814100A9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20708" y="203686"/>
            <a:ext cx="1766509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130 mg/L 7066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 Reduction 39.6%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0.23 NTU</a:t>
            </a:r>
          </a:p>
        </p:txBody>
      </p:sp>
    </p:spTree>
    <p:extLst>
      <p:ext uri="{BB962C8B-B14F-4D97-AF65-F5344CB8AC3E}">
        <p14:creationId xmlns:p14="http://schemas.microsoft.com/office/powerpoint/2010/main" val="4229082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02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ACD21C02-425B-44F1-BA91-A6EF4724E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42" b="11977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6F9CD5-4319-4B2C-B9AC-7946F305C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1522" y="285628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090BD-5FD1-4EEB-B799-6B58576A8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4021" y="28562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566E4-3794-4EAF-B3F7-A84E7A478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6335" y="28562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12E22-1343-4E3A-9E78-40E136F8A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81126" y="28562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</p:spTree>
    <p:extLst>
      <p:ext uri="{BB962C8B-B14F-4D97-AF65-F5344CB8AC3E}">
        <p14:creationId xmlns:p14="http://schemas.microsoft.com/office/powerpoint/2010/main" val="2372170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0E8EB7A9-3568-4CC0-AA75-97804E6509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525" y="425950"/>
            <a:ext cx="11480276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322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B952B8A-C949-43D5-83EE-B7D170DB16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CCB473B-57E9-43A1-8CD0-828F31912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252" y="45531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D228FC-AA85-4963-B251-8B4B700DA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9751" y="45531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FC383-4076-4AD1-93F6-4FAF92D53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2065" y="45530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C2B2B-27E7-4A26-98DE-BB26F4D3C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6856" y="45531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</p:spTree>
    <p:extLst>
      <p:ext uri="{BB962C8B-B14F-4D97-AF65-F5344CB8AC3E}">
        <p14:creationId xmlns:p14="http://schemas.microsoft.com/office/powerpoint/2010/main" val="183275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1162975"/>
            <a:ext cx="3577591" cy="4613357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Lucerne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Co. Characteristics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4,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5.17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8.15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84.8%, UVA: 0.071/cm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0.24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88.4%, UVA: 0.053/cm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E84E1-F75D-411B-90E0-1BFD82F4D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24172" y="1412488"/>
            <a:ext cx="3454779" cy="4363844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Post Membrane, Pre-Chlorine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0.05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94.1%, UVA: 0.026/cm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Reduction: 50.9%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Post Membrane, Post-Chlorine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0.05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95.8%, UVA: 0.018/cm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Reduction: 66%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66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5C905B-8B8A-4706-AECB-8BDDA55B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2" name="Picture 1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0C057BF6-0955-4C4E-A0CE-EE0CA09D68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85" b="15735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5C9EF1-8B91-4749-8E4A-3D286F546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3153" y="46709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91CDB3-08B7-40F8-9A19-D0F82B4FE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46005" y="46709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4B6A2-6BFD-4C8D-B6A0-1353E818F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6561" y="46709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AED746-CFA5-4CD3-A831-DF7A2B524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2507" y="46708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0.19 NTU</a:t>
            </a:r>
          </a:p>
        </p:txBody>
      </p:sp>
    </p:spTree>
    <p:extLst>
      <p:ext uri="{BB962C8B-B14F-4D97-AF65-F5344CB8AC3E}">
        <p14:creationId xmlns:p14="http://schemas.microsoft.com/office/powerpoint/2010/main" val="406369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50E7A1A6-D3D4-4981-88FC-796A22FA7D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04C7E6-97BE-4033-800C-4BDB5F4ED0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8792" y="425950"/>
            <a:ext cx="11660955" cy="7448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948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5C12-AEA5-4A0C-9208-DCBA80AA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</a:t>
            </a:r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0A066FE-E6AF-42B3-A67F-0526953AAF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60" b="1675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41F1AE-1712-459F-AC09-6CA88D332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3153" y="35397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51CBA-7C18-47C1-AD24-384B6FA73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46005" y="353971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9B13E-7D35-4DA7-AE96-6FC77DA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6561" y="35397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71C30-C857-4083-A79B-FCAA740E3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2507" y="35396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0.19 NTU</a:t>
            </a:r>
          </a:p>
        </p:txBody>
      </p:sp>
    </p:spTree>
    <p:extLst>
      <p:ext uri="{BB962C8B-B14F-4D97-AF65-F5344CB8AC3E}">
        <p14:creationId xmlns:p14="http://schemas.microsoft.com/office/powerpoint/2010/main" val="3686012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4233"/>
            <a:ext cx="9144000" cy="6091312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21 -24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Added: 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Mix for 5 minutes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1573897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68C023-8F46-4BB1-8311-770DFFA4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 Test: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F8C91E4D-0B84-4E6E-B013-836AE86C49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55" b="12765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41C96D-9560-4938-9B83-32BEA8DD7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552" y="21470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0511C-F997-449D-BB5D-CFEDBE43D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13419" y="21470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69F72-C986-458C-8B73-1B4AA53AB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2525" y="214702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AEAE15-C358-4D63-B20D-C016EBEA3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93393" y="214702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0.18 NTU</a:t>
            </a:r>
          </a:p>
        </p:txBody>
      </p:sp>
    </p:spTree>
    <p:extLst>
      <p:ext uri="{BB962C8B-B14F-4D97-AF65-F5344CB8AC3E}">
        <p14:creationId xmlns:p14="http://schemas.microsoft.com/office/powerpoint/2010/main" val="4112726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FFDB8C7B-76C3-4FBF-9F20-8C75766E4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5C33B6A-36A8-472F-B8B7-4AB016715A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1659" y="425950"/>
            <a:ext cx="11433142" cy="744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387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FCDC-EA7F-4846-89C6-05AD5F5D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</a:t>
            </a:r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AA5EADCE-FEBD-4A14-AEDF-62117FFF28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74" b="11345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688E3D-4600-45C0-9651-CDAFFC6EC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8822" y="21470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586948-3B12-4AEB-9CDF-EA945CD95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13419" y="21470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C0C367-E8A6-4723-9F46-80D1BD101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2525" y="214702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B28E07-D873-442E-83E0-E42605745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3136" y="214702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0.18 NTU</a:t>
            </a:r>
          </a:p>
        </p:txBody>
      </p:sp>
    </p:spTree>
    <p:extLst>
      <p:ext uri="{BB962C8B-B14F-4D97-AF65-F5344CB8AC3E}">
        <p14:creationId xmlns:p14="http://schemas.microsoft.com/office/powerpoint/2010/main" val="3354304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26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5BA4-0D15-4B2D-AF58-DC127015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Jars 25-28:  End  of 5-minute flocculation (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FF01329F-7EFE-4834-B610-0BDD745CF3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55" b="15164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1A2B32-1D59-4023-BBCC-A3934CF4A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543" y="23671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0.16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63A60-3219-41F7-BEE4-0E3630CDE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45034" y="23671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DD8AF-2CF1-42AF-91F6-A380DC9E3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4180" y="23671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92471B-FC8B-48E1-B934-363C17453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8740" y="23671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0.17 NTU</a:t>
            </a:r>
          </a:p>
        </p:txBody>
      </p:sp>
    </p:spTree>
    <p:extLst>
      <p:ext uri="{BB962C8B-B14F-4D97-AF65-F5344CB8AC3E}">
        <p14:creationId xmlns:p14="http://schemas.microsoft.com/office/powerpoint/2010/main" val="331034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39946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6A114D10-A0BD-4AA2-B88E-586EFF8831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B6525-7596-476A-A03E-D9318DAC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425950"/>
            <a:ext cx="11461423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0662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F962B-5070-4D49-88A7-F0AAED6235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</a:t>
            </a:r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E49605F-8E88-4CD2-89EC-688093919A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55" b="11165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D6570A-378F-47CB-B16B-3E6E445C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543" y="23671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0.16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38A05F-D80D-423B-93FE-B8A08026C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45034" y="23671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0.17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292A1D-E5BA-4240-B249-BAE7153EC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4180" y="23671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0.21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A89995-5672-4341-B854-AE4CE00D6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8740" y="236713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0.17 NTU</a:t>
            </a:r>
          </a:p>
        </p:txBody>
      </p:sp>
    </p:spTree>
    <p:extLst>
      <p:ext uri="{BB962C8B-B14F-4D97-AF65-F5344CB8AC3E}">
        <p14:creationId xmlns:p14="http://schemas.microsoft.com/office/powerpoint/2010/main" val="6805540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(ACH)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2177456"/>
            <a:ext cx="5097780" cy="37957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Callahan)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Hydroxychloride Sulfate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Basicity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2280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593129"/>
            <a:ext cx="6254496" cy="489974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8.15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20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7.50 with 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7066:  116 mg/L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7.50 with acetic acid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7EA92DE4-7974-46FF-BA34-D1DF6E2F03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13" b="2881"/>
          <a:stretch/>
        </p:blipFill>
        <p:spPr>
          <a:xfrm rot="16200000">
            <a:off x="6443132" y="1109133"/>
            <a:ext cx="6858000" cy="46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for 30 Seconds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285128"/>
              </p:ext>
            </p:extLst>
          </p:nvPr>
        </p:nvGraphicFramePr>
        <p:xfrm>
          <a:off x="110837" y="1432628"/>
          <a:ext cx="11785599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540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59497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19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4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43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81781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  <a:gridCol w="1281781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9127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719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448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2438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Lucerne Water Co.,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for 30 Seconds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382977"/>
              </p:ext>
            </p:extLst>
          </p:nvPr>
        </p:nvGraphicFramePr>
        <p:xfrm>
          <a:off x="110836" y="1444283"/>
          <a:ext cx="11785599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11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40644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34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4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88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1028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81781">
                  <a:extLst>
                    <a:ext uri="{9D8B030D-6E8A-4147-A177-3AD203B41FA5}">
                      <a16:colId xmlns:a16="http://schemas.microsoft.com/office/drawing/2014/main" val="2260405623"/>
                    </a:ext>
                  </a:extLst>
                </a:gridCol>
                <a:gridCol w="1281781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9127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719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448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2438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916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3431</Words>
  <Application>Microsoft Office PowerPoint</Application>
  <PresentationFormat>Widescreen</PresentationFormat>
  <Paragraphs>852</Paragraphs>
  <Slides>47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SansSerif</vt:lpstr>
      <vt:lpstr>Office Theme</vt:lpstr>
      <vt:lpstr>Lucerne Water Co., CA Water Service CA1710005 Lake County Jar Test</vt:lpstr>
      <vt:lpstr>Lucerne Water Co. Source Water: Clear Lake Conventional Treatment</vt:lpstr>
      <vt:lpstr>Lucerne Water Co. Characteristics March 4, 2020</vt:lpstr>
      <vt:lpstr>UVT/UVA, pathlength 10 mm</vt:lpstr>
      <vt:lpstr>Applied Coagulants for Jar Testing</vt:lpstr>
      <vt:lpstr>Laboratory Charge Analyzer</vt:lpstr>
      <vt:lpstr>Coagulant Information</vt:lpstr>
      <vt:lpstr>Lucerne Water Co., Jar Test 1 - 8 Results Flash Mix 200 RPM for 30 Seconds</vt:lpstr>
      <vt:lpstr>Lucerne Water Co., Jar Test 9 - 16 Results Flash Mix 200 RPM for 30 Seconds</vt:lpstr>
      <vt:lpstr>Lucerne Water Co., Jar Test 17 - 20 Results Flash Mix 200 RPM (30 sec), Floc 30 RPM (5 min)</vt:lpstr>
      <vt:lpstr>Lucerne Water Co., Jar Test 21 - 22 Results Flash Mix 200 RPM (30 sec), Floc 30 RPM (5 min)</vt:lpstr>
      <vt:lpstr>Lucerne Water Co., Jar Test 23 - 24 Results Flash Mix 200 RPM (30 sec), Floc 30 RPM (5 min)</vt:lpstr>
      <vt:lpstr>Lucerne Water Co., Jar Test 25 - 28 Results Flash Mix 200 RPM for 30 Seconds</vt:lpstr>
      <vt:lpstr>Jars 1-4 Test Flash Mix 30 Sec (200 RPM) Floc Mix 5 min (30 RPM)  Applied Coagulant  9800 </vt:lpstr>
      <vt:lpstr>Jars 1-4:  End of 5-minute flocculation (30 RPM) duration.   </vt:lpstr>
      <vt:lpstr>Jars 1-4: After 5 min of settling, 25 mL is syringed for filterability and %UVT/UVA. </vt:lpstr>
      <vt:lpstr>Jars 1-4: After 25-minutes of settling, settled water turbidity is taken. </vt:lpstr>
      <vt:lpstr>Jars 5-8 Test Flash Mix 30 Sec (200 RPM) Floc Mix 5 min (30 RPM)  Applied Coagulant 9800 </vt:lpstr>
      <vt:lpstr>Jars 5-8:  End of 5-minute flocculation (30 RPM) duration. </vt:lpstr>
      <vt:lpstr>Jars 5-8: After 5 min of settling, 25 mL is syringed for filterability and %UVT/UVA.</vt:lpstr>
      <vt:lpstr>Jars 5-8: After 25-minutes of settling, settled water turbidity is taken.</vt:lpstr>
      <vt:lpstr>Jars 9-12 Test Flash Mix 30 Sec (200 RPM) Floc Mix 5 min (30 RPM)  Applied Coagulant  7066 </vt:lpstr>
      <vt:lpstr>Jars 9-12:  End of 5-minute flocculation (30 RPM) duration.</vt:lpstr>
      <vt:lpstr>Jars 9-12: After 5 min of settling, 25 mL is syringed for filterability and %UVT/UVA.</vt:lpstr>
      <vt:lpstr>Jars 9-12: After 25-minutes of settling, settled water turbidity is taken. </vt:lpstr>
      <vt:lpstr>Jars 13-16 Test Flash Mix 30 Sec (200 RPM) Floc Mix 5 min (30 RPM)  Applied Coagulant  7066 </vt:lpstr>
      <vt:lpstr>Jars 13-16:  End of 5-minute flocculation (30 RPM) duration.</vt:lpstr>
      <vt:lpstr>Jars 13-16: After 5 min of settling, 25 mL is syringed for filterability and %UVT/UVA.</vt:lpstr>
      <vt:lpstr>Jars 13-16: After 25-minutes of settling, settled water turbidity is taken.</vt:lpstr>
      <vt:lpstr>Jars 17-20 Test Flash Mix 30 Sec (200 RPM) Floc Mix 5 min (30 RPM)  Applied Coagulants  9800 7066 </vt:lpstr>
      <vt:lpstr>Jars 17-20:  End of 5-minute flocculation (30 RPM) duration.</vt:lpstr>
      <vt:lpstr>Jars 17-20: After 5 min of settling, 25 mL is syringed for filterability and %UVT/UVA. </vt:lpstr>
      <vt:lpstr>Jars 17-20: After 25-minutes of settling, settled water turbidity is taken.</vt:lpstr>
      <vt:lpstr>Jars 21 -24 Test Added: KMNO4 Mix for 5 minutes Flash Mix 30 Sec (200 RPM) Floc Mix 5 min (30 RPM)  Applied Coagulants  9800 7066</vt:lpstr>
      <vt:lpstr>Jars 21-24 Test:  End of 5-minute flocculation (30 RPM) duration.</vt:lpstr>
      <vt:lpstr>Jars 21-24: After 5 min of settling, 25 mL is syringed for filterability and %UVT/UVA. </vt:lpstr>
      <vt:lpstr>Jars 21-24: After 25-minutes of settling, settled water turbidity is taken.</vt:lpstr>
      <vt:lpstr>Jars 25-28 Test Flash Mix 30 Sec (200 RPM) Floc Mix 5 min (30 RPM)  Applied Coagulant  7066 </vt:lpstr>
      <vt:lpstr>Jars 25-28:  End  of 5-minute flocculation (30 RPM) duration.</vt:lpstr>
      <vt:lpstr>Jars 25-28: After 5 min of settling, 25 mL is syringed for filterability and %UVT/UVA. </vt:lpstr>
      <vt:lpstr>Jars 25-28: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Lucerne Water Co., CA Water Service CA1710005 Lake County Jar Test</dc:title>
  <dc:creator>Guy Schott</dc:creator>
  <cp:lastModifiedBy>Guy Schott</cp:lastModifiedBy>
  <cp:revision>1</cp:revision>
  <dcterms:created xsi:type="dcterms:W3CDTF">2020-08-19T04:11:54Z</dcterms:created>
  <dcterms:modified xsi:type="dcterms:W3CDTF">2020-08-19T04:12:44Z</dcterms:modified>
</cp:coreProperties>
</file>