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737" r:id="rId2"/>
    <p:sldId id="1199" r:id="rId3"/>
    <p:sldId id="1249" r:id="rId4"/>
    <p:sldId id="1188" r:id="rId5"/>
    <p:sldId id="1153" r:id="rId6"/>
    <p:sldId id="1126" r:id="rId7"/>
    <p:sldId id="1179" r:id="rId8"/>
    <p:sldId id="1250" r:id="rId9"/>
    <p:sldId id="1127" r:id="rId10"/>
    <p:sldId id="813" r:id="rId11"/>
    <p:sldId id="1154" r:id="rId12"/>
    <p:sldId id="1200" r:id="rId13"/>
    <p:sldId id="1201" r:id="rId14"/>
    <p:sldId id="1202" r:id="rId15"/>
    <p:sldId id="1224" r:id="rId16"/>
    <p:sldId id="1226" r:id="rId17"/>
    <p:sldId id="1227" r:id="rId18"/>
    <p:sldId id="1228" r:id="rId19"/>
    <p:sldId id="1251" r:id="rId20"/>
    <p:sldId id="1104" r:id="rId21"/>
    <p:sldId id="1190" r:id="rId22"/>
    <p:sldId id="1191" r:id="rId23"/>
    <p:sldId id="1192" r:id="rId24"/>
    <p:sldId id="1189" r:id="rId25"/>
    <p:sldId id="1193" r:id="rId26"/>
    <p:sldId id="1194" r:id="rId27"/>
    <p:sldId id="1195" r:id="rId28"/>
    <p:sldId id="1203" r:id="rId29"/>
    <p:sldId id="1196" r:id="rId30"/>
    <p:sldId id="1197" r:id="rId31"/>
    <p:sldId id="1198" r:id="rId32"/>
    <p:sldId id="1204" r:id="rId33"/>
    <p:sldId id="1205" r:id="rId34"/>
    <p:sldId id="1206" r:id="rId35"/>
    <p:sldId id="1207" r:id="rId36"/>
    <p:sldId id="1208" r:id="rId37"/>
    <p:sldId id="1209" r:id="rId38"/>
    <p:sldId id="1210" r:id="rId39"/>
    <p:sldId id="1211" r:id="rId40"/>
    <p:sldId id="1212" r:id="rId41"/>
    <p:sldId id="1213" r:id="rId42"/>
    <p:sldId id="1214" r:id="rId43"/>
    <p:sldId id="1215" r:id="rId44"/>
    <p:sldId id="1216" r:id="rId45"/>
    <p:sldId id="1217" r:id="rId46"/>
    <p:sldId id="1218" r:id="rId47"/>
    <p:sldId id="1219" r:id="rId48"/>
    <p:sldId id="1220" r:id="rId49"/>
    <p:sldId id="1221" r:id="rId50"/>
    <p:sldId id="1222" r:id="rId51"/>
    <p:sldId id="1223" r:id="rId52"/>
    <p:sldId id="1229" r:id="rId53"/>
    <p:sldId id="1230" r:id="rId54"/>
    <p:sldId id="1231" r:id="rId55"/>
    <p:sldId id="1232" r:id="rId56"/>
    <p:sldId id="1233" r:id="rId57"/>
    <p:sldId id="1234" r:id="rId58"/>
    <p:sldId id="1235" r:id="rId59"/>
    <p:sldId id="1236" r:id="rId60"/>
    <p:sldId id="1237" r:id="rId61"/>
    <p:sldId id="1238" r:id="rId62"/>
    <p:sldId id="1239" r:id="rId63"/>
    <p:sldId id="1240" r:id="rId64"/>
    <p:sldId id="1241" r:id="rId65"/>
    <p:sldId id="1242" r:id="rId66"/>
    <p:sldId id="1243" r:id="rId67"/>
    <p:sldId id="1244" r:id="rId68"/>
    <p:sldId id="1245" r:id="rId69"/>
    <p:sldId id="1246" r:id="rId70"/>
    <p:sldId id="1247" r:id="rId71"/>
    <p:sldId id="1248" r:id="rId72"/>
    <p:sldId id="1252" r:id="rId73"/>
    <p:sldId id="1253" r:id="rId74"/>
    <p:sldId id="1254" r:id="rId75"/>
    <p:sldId id="1255" r:id="rId76"/>
    <p:sldId id="1168" r:id="rId77"/>
    <p:sldId id="1169" r:id="rId78"/>
    <p:sldId id="1129" r:id="rId79"/>
    <p:sldId id="1148" r:id="rId80"/>
    <p:sldId id="1170" r:id="rId81"/>
    <p:sldId id="1171" r:id="rId82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67" autoAdjust="0"/>
  </p:normalViewPr>
  <p:slideViewPr>
    <p:cSldViewPr snapToGrid="0">
      <p:cViewPr varScale="1">
        <p:scale>
          <a:sx n="76" d="100"/>
          <a:sy n="76" d="100"/>
        </p:scale>
        <p:origin x="917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8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Willits, City of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CA2310004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Mendocino County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25, 2020</a:t>
            </a:r>
          </a:p>
        </p:txBody>
      </p:sp>
      <p:pic>
        <p:nvPicPr>
          <p:cNvPr id="5" name="Picture 4" descr="Image of four 1-liter jars during flocculation.">
            <a:extLst>
              <a:ext uri="{FF2B5EF4-FFF2-40B4-BE49-F238E27FC236}">
                <a16:creationId xmlns:a16="http://schemas.microsoft.com/office/drawing/2014/main" id="{7DC11A8A-F2A8-47C4-9CAB-538EBF0EE0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132" r="-1" b="25958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8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12" y="113920"/>
            <a:ext cx="1172977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Willits, City of: Jar Test 1-8 Results</a:t>
            </a:r>
            <a:br>
              <a:rPr lang="en-US" dirty="0"/>
            </a:br>
            <a:r>
              <a:rPr lang="en-US" dirty="0"/>
              <a:t>Post-KMnO4 Source Water, Flash Mix 200 RPM (10 sec)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098263"/>
              </p:ext>
            </p:extLst>
          </p:nvPr>
        </p:nvGraphicFramePr>
        <p:xfrm>
          <a:off x="231112" y="1409531"/>
          <a:ext cx="11729777" cy="5209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713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164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6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86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838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83874">
                  <a:extLst>
                    <a:ext uri="{9D8B030D-6E8A-4147-A177-3AD203B41FA5}">
                      <a16:colId xmlns:a16="http://schemas.microsoft.com/office/drawing/2014/main" val="2078404507"/>
                    </a:ext>
                  </a:extLst>
                </a:gridCol>
                <a:gridCol w="1566847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42.4%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FeCl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371754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56044833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64983983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205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20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365125"/>
            <a:ext cx="11408296" cy="1895754"/>
          </a:xfrm>
        </p:spPr>
        <p:txBody>
          <a:bodyPr>
            <a:normAutofit fontScale="90000"/>
          </a:bodyPr>
          <a:lstStyle/>
          <a:p>
            <a:r>
              <a:rPr lang="en-US" dirty="0"/>
              <a:t>Willits, City of: Jar Test 9-12 Results</a:t>
            </a:r>
            <a:br>
              <a:rPr lang="en-US" dirty="0"/>
            </a:br>
            <a:r>
              <a:rPr lang="en-US" dirty="0"/>
              <a:t>Post-KMnO</a:t>
            </a:r>
            <a:r>
              <a:rPr lang="en-US" baseline="-25000" dirty="0"/>
              <a:t>4</a:t>
            </a:r>
            <a:r>
              <a:rPr lang="en-US" dirty="0"/>
              <a:t> Source Water</a:t>
            </a:r>
            <a:br>
              <a:rPr lang="en-US" dirty="0"/>
            </a:br>
            <a:r>
              <a:rPr lang="en-US" dirty="0"/>
              <a:t>Flash Mix 200 RPM (10 sec), Floc Mix 30 RPM (5 min)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124234"/>
              </p:ext>
            </p:extLst>
          </p:nvPr>
        </p:nvGraphicFramePr>
        <p:xfrm>
          <a:off x="130630" y="2384214"/>
          <a:ext cx="11887200" cy="3015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4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018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487156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446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1891330174"/>
                    </a:ext>
                  </a:extLst>
                </a:gridCol>
                <a:gridCol w="1768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933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3269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42.4%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FeCl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612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113920"/>
            <a:ext cx="1149705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Willits, City of: Jar Test 13-20 Results</a:t>
            </a:r>
            <a:br>
              <a:rPr lang="en-US" dirty="0"/>
            </a:br>
            <a:r>
              <a:rPr lang="en-US" dirty="0"/>
              <a:t>Post-KMnO</a:t>
            </a:r>
            <a:r>
              <a:rPr lang="en-US" baseline="-25000" dirty="0"/>
              <a:t>4</a:t>
            </a:r>
            <a:r>
              <a:rPr lang="en-US" dirty="0"/>
              <a:t> Source Water, Flash Mix 200 RPM (30 sec)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951935"/>
              </p:ext>
            </p:extLst>
          </p:nvPr>
        </p:nvGraphicFramePr>
        <p:xfrm>
          <a:off x="140677" y="1409531"/>
          <a:ext cx="11618507" cy="5209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4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237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787463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94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3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6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817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64876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endParaRPr lang="en-US" sz="24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371754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56044833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64983983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205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338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113920"/>
            <a:ext cx="1125837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Willits, City of: Jar Test 21-28 Results</a:t>
            </a:r>
            <a:br>
              <a:rPr lang="en-US" dirty="0"/>
            </a:br>
            <a:r>
              <a:rPr lang="en-US" dirty="0"/>
              <a:t>Post-KMnO</a:t>
            </a:r>
            <a:r>
              <a:rPr lang="en-US" baseline="-25000" dirty="0"/>
              <a:t>4</a:t>
            </a:r>
            <a:r>
              <a:rPr lang="en-US" dirty="0"/>
              <a:t> Source Water, Flash 200 RPM (30 sec)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930092"/>
              </p:ext>
            </p:extLst>
          </p:nvPr>
        </p:nvGraphicFramePr>
        <p:xfrm>
          <a:off x="347471" y="1409531"/>
          <a:ext cx="11670356" cy="5209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8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312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795440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99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3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89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7185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  <a:endParaRPr lang="en-US" sz="24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371754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56044833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64983983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205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839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1" y="113920"/>
            <a:ext cx="1141171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Willits, City of: Jar Test 29-32 Results</a:t>
            </a:r>
            <a:br>
              <a:rPr lang="en-US" dirty="0"/>
            </a:br>
            <a:r>
              <a:rPr lang="en-US" dirty="0"/>
              <a:t>Post-KMnO</a:t>
            </a:r>
            <a:r>
              <a:rPr lang="en-US" baseline="-25000" dirty="0"/>
              <a:t>4</a:t>
            </a:r>
            <a:r>
              <a:rPr lang="en-US" dirty="0"/>
              <a:t> Source Water, Flash Mix 200 RPM (30 sec)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959295"/>
              </p:ext>
            </p:extLst>
          </p:nvPr>
        </p:nvGraphicFramePr>
        <p:xfrm>
          <a:off x="347472" y="1932040"/>
          <a:ext cx="11589970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344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783072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90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01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3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776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61032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  <a:endParaRPr lang="en-US" sz="24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089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113920"/>
            <a:ext cx="1180681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Willits, City of: Jar Test 33-36 Results</a:t>
            </a:r>
            <a:br>
              <a:rPr lang="en-US" dirty="0"/>
            </a:br>
            <a:r>
              <a:rPr lang="en-US" dirty="0"/>
              <a:t>Post-KMnO</a:t>
            </a:r>
            <a:r>
              <a:rPr lang="en-US" baseline="-25000" dirty="0"/>
              <a:t>4</a:t>
            </a:r>
            <a:r>
              <a:rPr lang="en-US" dirty="0"/>
              <a:t> Source Water, Flash Mix 200 RPM (30 sec)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783749"/>
              </p:ext>
            </p:extLst>
          </p:nvPr>
        </p:nvGraphicFramePr>
        <p:xfrm>
          <a:off x="140677" y="1932044"/>
          <a:ext cx="11917348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9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59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324607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96237">
                  <a:extLst>
                    <a:ext uri="{9D8B030D-6E8A-4147-A177-3AD203B41FA5}">
                      <a16:colId xmlns:a16="http://schemas.microsoft.com/office/drawing/2014/main" val="2599430161"/>
                    </a:ext>
                  </a:extLst>
                </a:gridCol>
                <a:gridCol w="1417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31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6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901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628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 adj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6.5 w/CO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42.4%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FeCl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611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113920"/>
            <a:ext cx="1149705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Willits, City of: Jar Test 37-40 Results</a:t>
            </a:r>
            <a:br>
              <a:rPr lang="en-US" dirty="0"/>
            </a:br>
            <a:r>
              <a:rPr lang="en-US" dirty="0"/>
              <a:t>Post-KMnO</a:t>
            </a:r>
            <a:r>
              <a:rPr lang="en-US" baseline="-25000" dirty="0"/>
              <a:t>4</a:t>
            </a:r>
            <a:r>
              <a:rPr lang="en-US" dirty="0"/>
              <a:t> Source Water, Flash Mix 200 RPM (30 sec)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368845"/>
              </p:ext>
            </p:extLst>
          </p:nvPr>
        </p:nvGraphicFramePr>
        <p:xfrm>
          <a:off x="347472" y="1469819"/>
          <a:ext cx="11710550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1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6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801623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304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81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95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7727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42.4%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FeCl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309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1" y="113920"/>
            <a:ext cx="1117798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Willits, City of: Jar Test 41-44 Results</a:t>
            </a:r>
            <a:br>
              <a:rPr lang="en-US" dirty="0"/>
            </a:br>
            <a:r>
              <a:rPr lang="en-US" dirty="0"/>
              <a:t>Post-KMnO</a:t>
            </a:r>
            <a:r>
              <a:rPr lang="en-US" baseline="-25000" dirty="0"/>
              <a:t>4</a:t>
            </a:r>
            <a:r>
              <a:rPr lang="en-US" dirty="0"/>
              <a:t> Source Water, Flash Mix 200 (30 sec)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822334"/>
              </p:ext>
            </p:extLst>
          </p:nvPr>
        </p:nvGraphicFramePr>
        <p:xfrm>
          <a:off x="170821" y="1540159"/>
          <a:ext cx="11686234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478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797882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301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20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51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915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73998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  <a:endParaRPr lang="en-US" sz="24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091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75" y="113920"/>
            <a:ext cx="1121972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Willits, City of: Jar Test 45-48 Results</a:t>
            </a:r>
            <a:br>
              <a:rPr lang="en-US" dirty="0"/>
            </a:br>
            <a:r>
              <a:rPr lang="en-US" dirty="0"/>
              <a:t>Post-KMnO</a:t>
            </a:r>
            <a:r>
              <a:rPr lang="en-US" baseline="-25000" dirty="0"/>
              <a:t>4</a:t>
            </a:r>
            <a:r>
              <a:rPr lang="en-US" dirty="0"/>
              <a:t> Source Water, Floc Mix 30 RPM (5 min)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260159"/>
              </p:ext>
            </p:extLst>
          </p:nvPr>
        </p:nvGraphicFramePr>
        <p:xfrm>
          <a:off x="140677" y="1952137"/>
          <a:ext cx="11917348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9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59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163833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35947">
                  <a:extLst>
                    <a:ext uri="{9D8B030D-6E8A-4147-A177-3AD203B41FA5}">
                      <a16:colId xmlns:a16="http://schemas.microsoft.com/office/drawing/2014/main" val="2599430161"/>
                    </a:ext>
                  </a:extLst>
                </a:gridCol>
                <a:gridCol w="1296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6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08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44267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  <a:endParaRPr lang="en-US" sz="24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42.4%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FeCl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715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113920"/>
            <a:ext cx="1129856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Willits, City of: Jar Test 49-56 Results</a:t>
            </a:r>
            <a:br>
              <a:rPr lang="en-US" dirty="0"/>
            </a:br>
            <a:r>
              <a:rPr lang="en-US" dirty="0"/>
              <a:t>Post-KMnO</a:t>
            </a:r>
            <a:r>
              <a:rPr lang="en-US" baseline="-25000" dirty="0"/>
              <a:t>4</a:t>
            </a:r>
            <a:r>
              <a:rPr lang="en-US" dirty="0"/>
              <a:t> Source Water, Flash 200 RPM (30 sec)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221061"/>
              </p:ext>
            </p:extLst>
          </p:nvPr>
        </p:nvGraphicFramePr>
        <p:xfrm>
          <a:off x="347471" y="1409531"/>
          <a:ext cx="11690453" cy="5209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054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798531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302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25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56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921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74566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Coag.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0.08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567343317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0.08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482806136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0.08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182882009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492310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15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136D6-AB95-4884-8419-91A76FA8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/>
              <a:t>Morris Reservoir</a:t>
            </a:r>
          </a:p>
        </p:txBody>
      </p:sp>
      <p:pic>
        <p:nvPicPr>
          <p:cNvPr id="4" name="Picture 3" descr="Image of Morris Reservoir">
            <a:extLst>
              <a:ext uri="{FF2B5EF4-FFF2-40B4-BE49-F238E27FC236}">
                <a16:creationId xmlns:a16="http://schemas.microsoft.com/office/drawing/2014/main" id="{55E300C1-B044-49F2-9F3C-0926DF64B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70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10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42.4% FeCl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778F-F7AF-4AAC-92C5-222AA12CF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310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3100" b="1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310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310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0B59F400-94D0-4DD8-AB35-B34B05CBBB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19D3D6-3DE3-4097-A7E8-C6C472530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2492" y="214899"/>
            <a:ext cx="1909241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71358F-26F0-45EB-B600-3D6F5BFE6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8430" y="214898"/>
            <a:ext cx="1877181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1.46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AB7B4C-7EDF-4BA8-8639-7892140B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22308" y="219123"/>
            <a:ext cx="1877181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1.06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BFA028-F6BE-48EB-B091-3CE96772E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47346" y="214897"/>
            <a:ext cx="1877181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1.03 NTU</a:t>
            </a:r>
          </a:p>
        </p:txBody>
      </p:sp>
    </p:spTree>
    <p:extLst>
      <p:ext uri="{BB962C8B-B14F-4D97-AF65-F5344CB8AC3E}">
        <p14:creationId xmlns:p14="http://schemas.microsoft.com/office/powerpoint/2010/main" val="1675113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FE010-826A-4424-B7B3-EC8E6AD3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5534025"/>
            <a:ext cx="11363325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2E8F42F5-302E-40B1-8E79-6892CA9060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50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66303-DF87-4D27-AAC4-926386B5E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08685E3B-D17C-41D1-BF31-9F8F0F87EE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C8C035-4098-4453-A967-3BCB8C64E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3987" y="186324"/>
            <a:ext cx="1909241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3EFF68-8DA2-40F4-ADDC-C08DCCCD7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99925" y="186323"/>
            <a:ext cx="1877181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1.46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135D1A-1F34-46D4-B102-81802A534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33803" y="190548"/>
            <a:ext cx="1877181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1.06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CE0E3C-0362-4308-988B-4A7AAA95D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58841" y="186322"/>
            <a:ext cx="1877181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1.03 NTU</a:t>
            </a:r>
          </a:p>
        </p:txBody>
      </p:sp>
    </p:spTree>
    <p:extLst>
      <p:ext uri="{BB962C8B-B14F-4D97-AF65-F5344CB8AC3E}">
        <p14:creationId xmlns:p14="http://schemas.microsoft.com/office/powerpoint/2010/main" val="2028217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10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42.4% FeCl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19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94A0B-BC7D-449F-B894-12D071AD8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83112B62-3E0B-4B85-96B7-6AECF3053C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0716"/>
            <a:ext cx="12191980" cy="53959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8E6F26-6702-4A6C-872D-BCD44110A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4390" y="195849"/>
            <a:ext cx="1877181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B7D030-3A4A-4E70-9685-B08704887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80956" y="195848"/>
            <a:ext cx="1877181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6D77C4-0763-48A6-AEE1-13D614667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4978" y="200073"/>
            <a:ext cx="1877181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0.98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0BF3C7-F4A1-4292-9565-89EB0FFF3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70016" y="195847"/>
            <a:ext cx="197656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1.01 NTU</a:t>
            </a:r>
          </a:p>
        </p:txBody>
      </p:sp>
    </p:spTree>
    <p:extLst>
      <p:ext uri="{BB962C8B-B14F-4D97-AF65-F5344CB8AC3E}">
        <p14:creationId xmlns:p14="http://schemas.microsoft.com/office/powerpoint/2010/main" val="2453276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66A88-677E-4346-98E7-ADB1D603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5534025"/>
            <a:ext cx="115062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CC54BAB3-87E3-4E22-9EE4-28CD7421E8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90425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15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BBCE7-9A45-4D9F-A0E5-345AD424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8371583-2118-4E74-9E41-F706708818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89377A-A264-4F0A-A693-9E10B5ECB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679" y="67947"/>
            <a:ext cx="1877181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58BA34-BBFD-4B72-A1DC-D4AA82C3D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52245" y="67946"/>
            <a:ext cx="1877181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DCDD2B-E0AE-4843-9B33-9BE6615D6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16267" y="72171"/>
            <a:ext cx="1877181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0.98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76B569-BF79-48A9-923F-B767BCA77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78937" y="67945"/>
            <a:ext cx="197656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1.01 NTU</a:t>
            </a:r>
          </a:p>
        </p:txBody>
      </p:sp>
    </p:spTree>
    <p:extLst>
      <p:ext uri="{BB962C8B-B14F-4D97-AF65-F5344CB8AC3E}">
        <p14:creationId xmlns:p14="http://schemas.microsoft.com/office/powerpoint/2010/main" val="4248248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42.4% FeCl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/926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79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AC5BD-7308-44B2-8009-638264FD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A4C499E3-4D3A-4A53-BEDE-79537AF43E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7685B0-47FB-4A0E-BF38-D7EAA3BC1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7132" y="5457"/>
            <a:ext cx="187718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DF4A13-F867-4D78-9423-43B3A05AB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53698" y="5456"/>
            <a:ext cx="187718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3.58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1.21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2FBC84-6EC8-4E43-A187-19B20625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78008" y="9681"/>
            <a:ext cx="187718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3.81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1.02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BF2F56-B5DB-4A44-AADA-C1765C23D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50401" y="5455"/>
            <a:ext cx="197656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4.70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1.02 NTU</a:t>
            </a:r>
          </a:p>
        </p:txBody>
      </p:sp>
    </p:spTree>
    <p:extLst>
      <p:ext uri="{BB962C8B-B14F-4D97-AF65-F5344CB8AC3E}">
        <p14:creationId xmlns:p14="http://schemas.microsoft.com/office/powerpoint/2010/main" val="215057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A874-62CA-43D1-B653-57919785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Treatment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6A983-F240-4B35-9CFC-5BFECC95C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Pre-Treatment: KMnO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Upflow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solids-contact clarifier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Trident Filtration (adsorption contact clarifier/Multi-media filtration)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Chlorine disinfection</a:t>
            </a:r>
          </a:p>
        </p:txBody>
      </p:sp>
    </p:spTree>
    <p:extLst>
      <p:ext uri="{BB962C8B-B14F-4D97-AF65-F5344CB8AC3E}">
        <p14:creationId xmlns:p14="http://schemas.microsoft.com/office/powerpoint/2010/main" val="3713293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A7433-39BE-4ED0-9874-488645A4E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5534025"/>
            <a:ext cx="11756572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0E65E0B4-EA6B-44C3-B0BF-F09FB7C222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41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45FE-2E25-439F-BFBB-D57676AF2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2BC57F1B-62E2-44A4-A759-BCFC324626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E85E10-FD14-4DCF-88DE-7772338B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1395" y="63653"/>
            <a:ext cx="187718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B19F8F-A26E-4BEC-AFE7-81A5CAFDF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27961" y="63652"/>
            <a:ext cx="187718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3.58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1.21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3C91BE-E09C-4C21-A743-22BCD6FF2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1887" y="67877"/>
            <a:ext cx="187718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3.81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1.02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8365B9-FB02-4A85-B0FC-24B6FE94F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94361" y="63651"/>
            <a:ext cx="197656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4.70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1.02 NTU</a:t>
            </a:r>
          </a:p>
        </p:txBody>
      </p:sp>
    </p:spTree>
    <p:extLst>
      <p:ext uri="{BB962C8B-B14F-4D97-AF65-F5344CB8AC3E}">
        <p14:creationId xmlns:p14="http://schemas.microsoft.com/office/powerpoint/2010/main" val="1624451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87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D867-B367-485F-ADD0-2095F5EF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A6082A18-E01A-4F1F-8FE0-7EBA124A53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53959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5FFBEC-3581-4311-AC83-D64F030AF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200" y="594959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CFD8BD-A8D9-4901-88E1-DADED4A22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33800" y="594959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1CB291-8821-4DB0-8D0C-F5073DB72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08818" y="594958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1E59C5-9EE9-4E40-9DD9-0B28D3C2D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13015" y="594957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</p:spTree>
    <p:extLst>
      <p:ext uri="{BB962C8B-B14F-4D97-AF65-F5344CB8AC3E}">
        <p14:creationId xmlns:p14="http://schemas.microsoft.com/office/powerpoint/2010/main" val="2024741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5CCC-026C-4C00-83DC-0E76E460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64" y="5534025"/>
            <a:ext cx="11615894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 </a:t>
            </a:r>
            <a:endParaRPr lang="en-US" sz="2400" dirty="0"/>
          </a:p>
        </p:txBody>
      </p:sp>
      <p:pic>
        <p:nvPicPr>
          <p:cNvPr id="6" name="Picture 5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A11770E6-BC5A-48A6-B4E9-C75E380217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43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831E-4DD1-40F1-9325-31CF8EF4E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3B33E8F-AB08-4D6D-8638-BF4C00878E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5395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BA38EB-3FE7-48AD-B48B-1BDEEFE3B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0763" y="122693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B36E1C-03DB-4818-8703-BF682BAA1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6363" y="122693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53B718-F4F0-471E-A8F3-0585BA0B4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33509" y="122692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1F6F2F-2C68-4D4C-BFBC-4F655C47D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36493" y="122691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</p:spTree>
    <p:extLst>
      <p:ext uri="{BB962C8B-B14F-4D97-AF65-F5344CB8AC3E}">
        <p14:creationId xmlns:p14="http://schemas.microsoft.com/office/powerpoint/2010/main" val="3688352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58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D867-B367-485F-ADD0-2095F5EF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8EB9C6C1-2E20-4749-9ECD-93828A7B2A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86CBFB-6BFF-4283-92AD-22C71715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1292" y="292538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8C917D-6219-4798-A5A4-A560DD52D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6892" y="292538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0AE4F3-B33B-4886-9648-4955AFA92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13410" y="292537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F05A54-6E8E-4DFB-B1F3-660671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46539" y="292536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0.23 NTU</a:t>
            </a:r>
          </a:p>
        </p:txBody>
      </p:sp>
    </p:spTree>
    <p:extLst>
      <p:ext uri="{BB962C8B-B14F-4D97-AF65-F5344CB8AC3E}">
        <p14:creationId xmlns:p14="http://schemas.microsoft.com/office/powerpoint/2010/main" val="1416124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5CCC-026C-4C00-83DC-0E76E460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01" y="5534025"/>
            <a:ext cx="11736475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CFA73574-8BD0-4C61-8E62-EFCF4DBE07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97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831E-4DD1-40F1-9325-31CF8EF4E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8A364C3-0DC1-4CAE-928F-1D11FE0434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C9FC16-04E6-4355-A826-D8AD83D51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1676" y="352826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577890-7E56-421D-9D52-A2DFE81F2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07276" y="352826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B8BD84-4A0A-43A6-8B5B-5156A51EA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93794" y="352825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F026B7-D8B3-45EC-9332-36B3514F8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26923" y="352824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0.23 NTU</a:t>
            </a:r>
          </a:p>
        </p:txBody>
      </p:sp>
    </p:spTree>
    <p:extLst>
      <p:ext uri="{BB962C8B-B14F-4D97-AF65-F5344CB8AC3E}">
        <p14:creationId xmlns:p14="http://schemas.microsoft.com/office/powerpoint/2010/main" val="306047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D8B5-6EDE-46CC-9EEA-49139CAB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Willits, City of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June 25, 2020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0F48-7E80-491C-BA7F-1096A7ABF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Post KMnO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Sample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pH: 7.79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3.79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72.8%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0.137/cm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0.6 um Filtered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0.36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85.2%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0.069/cm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F7C22-2985-4819-95EC-292D1FA5BF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Plant Filtrate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Dose: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103 mg/L 42.4% FeCl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0.07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95.4%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 Reduction: 71%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076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375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D867-B367-485F-ADD0-2095F5EF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4F772726-003D-464A-ADA3-79B2DD3CDB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A3DADD-8B4D-4F9F-B39F-454563BAA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32738" y="35282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17E07E-4C37-48C3-B8A5-0B16E747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23829" y="35282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1.62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A9B853-8987-4A9E-8F76-E56554CEC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14920" y="36538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1.78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46E190-E13F-4962-B078-E76F6EA64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55195" y="36538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1.29 NTU</a:t>
            </a:r>
          </a:p>
        </p:txBody>
      </p:sp>
    </p:spTree>
    <p:extLst>
      <p:ext uri="{BB962C8B-B14F-4D97-AF65-F5344CB8AC3E}">
        <p14:creationId xmlns:p14="http://schemas.microsoft.com/office/powerpoint/2010/main" val="6516282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5CCC-026C-4C00-83DC-0E76E460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02" y="5534025"/>
            <a:ext cx="11545556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9E948D01-02B4-42CB-A895-A9843DBFAA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014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831E-4DD1-40F1-9325-31CF8EF4E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 </a:t>
            </a:r>
            <a:endParaRPr lang="en-US" sz="240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0E318244-92D1-48E4-8A81-2BE6FDBAE2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5395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D913F0-59F8-46EE-A611-CD75D8A7C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1386" y="9157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1.80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08E333-3C07-4816-959A-B03E34A99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42477" y="9157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1.62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72F320-1F97-4B00-A061-F537EBD4F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03906" y="10413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1A4C20-F973-4BB5-99D5-7C057E890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54712" y="10413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1.29 NTU</a:t>
            </a:r>
          </a:p>
        </p:txBody>
      </p:sp>
    </p:spTree>
    <p:extLst>
      <p:ext uri="{BB962C8B-B14F-4D97-AF65-F5344CB8AC3E}">
        <p14:creationId xmlns:p14="http://schemas.microsoft.com/office/powerpoint/2010/main" val="2161544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441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D867-B367-485F-ADD0-2095F5EF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88CC0C30-2357-470E-9FBA-AAB7CACBA6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C4B088-AA69-407F-89AF-1746C3E9B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1578" y="42316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1.28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FF02FC-602E-4AFE-86CB-75996C362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82669" y="42316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1.22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9ABC7D-E9A9-4D35-A146-A341927AD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4098" y="43572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50015B-5354-467D-B5FC-243E15FC0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94904" y="43572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1.44 NTU</a:t>
            </a:r>
          </a:p>
        </p:txBody>
      </p:sp>
    </p:spTree>
    <p:extLst>
      <p:ext uri="{BB962C8B-B14F-4D97-AF65-F5344CB8AC3E}">
        <p14:creationId xmlns:p14="http://schemas.microsoft.com/office/powerpoint/2010/main" val="4020787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5CCC-026C-4C00-83DC-0E76E460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5534025"/>
            <a:ext cx="11625943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46682E0B-3572-481B-B9B4-DB016B1FAB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752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831E-4DD1-40F1-9325-31CF8EF4E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 </a:t>
            </a:r>
            <a:endParaRPr lang="en-US" sz="240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2FADBE60-DDB7-43F6-AB02-CF8576E541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BD12AB-0823-448E-BFD5-6E2EACDAA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63028" y="42316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1.28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A3E9D5-3042-47ED-9C78-1592C4F2C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54119" y="42316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1.22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F0968-CA14-43FC-87FB-9BD26DC54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48873" y="43572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FEEB08-2C3A-4242-9DE1-7F0E5064D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80629" y="43572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1.44 NTU</a:t>
            </a:r>
          </a:p>
        </p:txBody>
      </p:sp>
    </p:spTree>
    <p:extLst>
      <p:ext uri="{BB962C8B-B14F-4D97-AF65-F5344CB8AC3E}">
        <p14:creationId xmlns:p14="http://schemas.microsoft.com/office/powerpoint/2010/main" val="33612231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630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D867-B367-485F-ADD0-2095F5EF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49ED2B16-D394-4691-BBD1-23ABEF0973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5395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787F3F-237B-411F-83A4-EF77A0EF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3953" y="40411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7066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CEA707-791B-446C-B67E-5A532AF31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3828" y="40411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7066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31EFFF-82F6-4CFF-BE52-AE04483EB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58953" y="40411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7066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E25D03-2969-481C-83E3-58B138EE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75476" y="40411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7066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0.23 NTU</a:t>
            </a:r>
          </a:p>
        </p:txBody>
      </p:sp>
    </p:spTree>
    <p:extLst>
      <p:ext uri="{BB962C8B-B14F-4D97-AF65-F5344CB8AC3E}">
        <p14:creationId xmlns:p14="http://schemas.microsoft.com/office/powerpoint/2010/main" val="378439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43282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5CCC-026C-4C00-83DC-0E76E460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5534025"/>
            <a:ext cx="11782425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5 min of settling,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9DB7BEF7-E279-43D5-9E54-258D30036D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302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831E-4DD1-40F1-9325-31CF8EF4E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E971018A-FEAE-45CB-95AA-9BEC656980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29EFA3-5884-4F80-85E2-04B7C8563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63028" y="40411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7066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6DEA0-939A-4C44-A6B6-AE5ACB696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72903" y="40411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7066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5BF487-1EDB-4407-B137-25ED1DD07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78028" y="40411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7066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3E6445-0D0A-4987-8754-112C8C682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94551" y="40411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7066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0.23 NTU</a:t>
            </a:r>
          </a:p>
        </p:txBody>
      </p:sp>
    </p:spTree>
    <p:extLst>
      <p:ext uri="{BB962C8B-B14F-4D97-AF65-F5344CB8AC3E}">
        <p14:creationId xmlns:p14="http://schemas.microsoft.com/office/powerpoint/2010/main" val="32017089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33-36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42.4% FeCl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w/pH adjustment</a:t>
            </a:r>
          </a:p>
        </p:txBody>
      </p:sp>
    </p:spTree>
    <p:extLst>
      <p:ext uri="{BB962C8B-B14F-4D97-AF65-F5344CB8AC3E}">
        <p14:creationId xmlns:p14="http://schemas.microsoft.com/office/powerpoint/2010/main" val="33253508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D867-B367-485F-ADD0-2095F5EF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5" name="Picture 4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E51030D0-0DEA-4C25-A2BD-D4120A0ECE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4D52FC-8A08-4991-A065-FFD59A4BE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8008" y="108140"/>
            <a:ext cx="187718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0.67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76FE72-AB7B-4EA2-8080-6EF5A7E31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94089" y="108140"/>
            <a:ext cx="187718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6.5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0.67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E6AEA-0689-4738-AA0E-D0FF62D17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8889" y="108140"/>
            <a:ext cx="197656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0.74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6691D3-651F-4236-9EFC-863E639FF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04199" y="108139"/>
            <a:ext cx="197656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6.5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1.00 NTU</a:t>
            </a:r>
          </a:p>
        </p:txBody>
      </p:sp>
    </p:spTree>
    <p:extLst>
      <p:ext uri="{BB962C8B-B14F-4D97-AF65-F5344CB8AC3E}">
        <p14:creationId xmlns:p14="http://schemas.microsoft.com/office/powerpoint/2010/main" val="6248472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5CCC-026C-4C00-83DC-0E76E460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05" y="5534025"/>
            <a:ext cx="11475218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After 5 min of settling, 25 mL is syringed for filterability and %UVT/UVA. </a:t>
            </a:r>
            <a:endParaRPr lang="en-US" sz="2400" dirty="0"/>
          </a:p>
        </p:txBody>
      </p:sp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EC3FB776-0870-4F22-A8C2-31126A2B8F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873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831E-4DD1-40F1-9325-31CF8EF4E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After 25-minutes of settling, settled water turbidity is taken. </a:t>
            </a:r>
            <a:endParaRPr lang="en-US" sz="2400" dirty="0"/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63F6B553-C520-4E0E-9F57-4E882B02F6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AEB761-D5FB-4B7A-953E-2D638E73A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89409" y="128236"/>
            <a:ext cx="187718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0.67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01837E-894A-4C7F-AEDD-F1730E759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85490" y="128236"/>
            <a:ext cx="187718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6.5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0.67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B9F2FC-4A89-4F42-B8BB-8C7560B7E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69858" y="128236"/>
            <a:ext cx="197656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0.74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A2D27A-F962-4659-A67A-2943AC0EF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35311" y="128235"/>
            <a:ext cx="197656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6.5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1.00 NTU</a:t>
            </a:r>
          </a:p>
        </p:txBody>
      </p:sp>
    </p:spTree>
    <p:extLst>
      <p:ext uri="{BB962C8B-B14F-4D97-AF65-F5344CB8AC3E}">
        <p14:creationId xmlns:p14="http://schemas.microsoft.com/office/powerpoint/2010/main" val="25210492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37-40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42.4% FeCl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708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D867-B367-485F-ADD0-2095F5EF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36-40: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86A02765-17E2-4FC0-8302-C0BAAF1482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78215E-4728-41A7-970A-2F54DA56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8734" y="77996"/>
            <a:ext cx="197656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AF4319-BEBA-44CC-BFB7-011F60523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85010" y="77996"/>
            <a:ext cx="196323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0.62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301927-F815-485E-A021-C421EEBC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00706" y="77995"/>
            <a:ext cx="197656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0.55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13C9E0-1AE6-48F8-8448-604AA5A45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03383" y="77995"/>
            <a:ext cx="197656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</p:txBody>
      </p:sp>
    </p:spTree>
    <p:extLst>
      <p:ext uri="{BB962C8B-B14F-4D97-AF65-F5344CB8AC3E}">
        <p14:creationId xmlns:p14="http://schemas.microsoft.com/office/powerpoint/2010/main" val="16995256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5CCC-026C-4C00-83DC-0E76E460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89" y="5534025"/>
            <a:ext cx="11565653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37-40: After 5 min of settling,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FC44181A-ABC8-4D37-BD45-2B1B043B86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098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831E-4DD1-40F1-9325-31CF8EF4E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37-40: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2F39C12-40BC-4D8C-B552-EA80BB308A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D02410-3932-40D4-8061-2D7C8D7A5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09507" y="77996"/>
            <a:ext cx="197656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FBB531-9088-49B1-A55F-060465F77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75447" y="77996"/>
            <a:ext cx="196323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0.62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99B539-E434-4D5C-BD86-24D1C301A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81095" y="77995"/>
            <a:ext cx="197656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0.55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EA918A-7242-4607-A591-845068FE5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64156" y="77995"/>
            <a:ext cx="197656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</p:txBody>
      </p:sp>
    </p:spTree>
    <p:extLst>
      <p:ext uri="{BB962C8B-B14F-4D97-AF65-F5344CB8AC3E}">
        <p14:creationId xmlns:p14="http://schemas.microsoft.com/office/powerpoint/2010/main" val="308945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89"/>
            <a:ext cx="10515600" cy="103327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1328"/>
            <a:ext cx="5097780" cy="449187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42.4% FeCl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1.44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Chlorohydrate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1481328"/>
            <a:ext cx="5097780" cy="4491876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 (Garratt Callahan)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Hydroxychloride Sulfate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41-44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712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D867-B367-485F-ADD0-2095F5EF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41-44: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6E7040A9-3440-45BB-BA87-FA4D302352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468777-3B1A-4908-A4FD-6ED89E6A1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74579" y="50459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7066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CD7014-AECA-40E8-AB56-80D696F5E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51044" y="50459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7066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7C5EEB-46F2-4648-9F1E-607E5F08B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77269" y="50459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7066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85A368-D272-4080-984C-8DB72F6C3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82431" y="50164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7066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</p:spTree>
    <p:extLst>
      <p:ext uri="{BB962C8B-B14F-4D97-AF65-F5344CB8AC3E}">
        <p14:creationId xmlns:p14="http://schemas.microsoft.com/office/powerpoint/2010/main" val="4904100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5CCC-026C-4C00-83DC-0E76E460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33" y="5534025"/>
            <a:ext cx="11455121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41-44: After 5 min of settling,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92D5330C-DF9A-4876-8278-7B2E51ACB3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945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831E-4DD1-40F1-9325-31CF8EF4E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40-44: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CD9025B3-82DD-4ACD-93A7-DD54C7CD84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53959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FB96AE-5AA4-4374-859E-892023BFB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25305" y="35387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7066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68EA7A-8D39-4635-9A68-6571BB32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61096" y="35387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7066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E68A1-B30D-421C-9EB4-DD76B2F61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17467" y="35387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7066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184E9A-4061-405A-8A5F-59C10DE64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33157" y="35092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7066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</p:spTree>
    <p:extLst>
      <p:ext uri="{BB962C8B-B14F-4D97-AF65-F5344CB8AC3E}">
        <p14:creationId xmlns:p14="http://schemas.microsoft.com/office/powerpoint/2010/main" val="36870117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45-48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0 &amp;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7066/ 42.4% FeCl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326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D867-B367-485F-ADD0-2095F5EF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45-48: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16116470-4F74-4EEA-8E87-D03054DD84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098F03-1DB7-4EE1-B748-325FA1CE7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65016" y="122767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Flash Mix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7066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0.56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6470C3-4E59-41FE-A6A8-6A1720B3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38145" y="122767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Flash Mix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7066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CEA0E5-7AAD-4D37-9EF4-C722D86B2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4975" y="122767"/>
            <a:ext cx="200862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Flash Mix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0.84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2DC51C-2F72-4230-BE91-ED8B1C3C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78408" y="145550"/>
            <a:ext cx="200862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Flash Mix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0.71 NTU</a:t>
            </a:r>
          </a:p>
        </p:txBody>
      </p:sp>
    </p:spTree>
    <p:extLst>
      <p:ext uri="{BB962C8B-B14F-4D97-AF65-F5344CB8AC3E}">
        <p14:creationId xmlns:p14="http://schemas.microsoft.com/office/powerpoint/2010/main" val="18439280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5CCC-026C-4C00-83DC-0E76E460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05" y="5534025"/>
            <a:ext cx="11696282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45-48: After 5 min of settling,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64C26AF1-8B5A-437C-8BF8-E5E8DF6E43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430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831E-4DD1-40F1-9325-31CF8EF4E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45-48: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D4058A8E-39AF-4AB5-8478-04446CC3E8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E53925-FEFD-4D41-B1DB-0B19AFBFB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34388" y="173007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Flash Mix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7066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0.56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1FDED3-DEFF-43F3-931D-1B532EA1C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07517" y="173007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Flash Mix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7066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F694DE-5D71-4C75-89C9-C7710CBC3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22948" y="173007"/>
            <a:ext cx="200862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Flash Mix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0.84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5F91F7-4B38-46BF-AEF5-6774DA927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17153" y="195790"/>
            <a:ext cx="200862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Flash Mix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42.4%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0.71 NTU</a:t>
            </a:r>
          </a:p>
        </p:txBody>
      </p:sp>
    </p:spTree>
    <p:extLst>
      <p:ext uri="{BB962C8B-B14F-4D97-AF65-F5344CB8AC3E}">
        <p14:creationId xmlns:p14="http://schemas.microsoft.com/office/powerpoint/2010/main" val="15125185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49-52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729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D867-B367-485F-ADD0-2095F5EF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48-52: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C7349969-4B1D-46BA-A675-E98AC72CFF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173A41-0FAC-4241-BF4E-3892117D3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93217" y="483038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0.20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A03EDA-BBC8-4417-8BD8-C09A9FF7C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79292" y="483037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D3706-0964-4FB9-9089-92F41F105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6792" y="483037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9F4C0-0289-4D96-9F18-DD92802E5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65717" y="483036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</p:spTree>
    <p:extLst>
      <p:ext uri="{BB962C8B-B14F-4D97-AF65-F5344CB8AC3E}">
        <p14:creationId xmlns:p14="http://schemas.microsoft.com/office/powerpoint/2010/main" val="46977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66675"/>
            <a:ext cx="7040724" cy="6667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666751"/>
            <a:ext cx="6608190" cy="597914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7.70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 15.08 mg/L as product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 solution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 Coagulant:  51 mg/L as product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 solution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7066:  68.4 mg/L as product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 solution</a:t>
            </a: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8FDDA4AB-0CC4-43B8-99B7-376BACAEEF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03537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423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5CCC-026C-4C00-83DC-0E76E460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9" y="5534025"/>
            <a:ext cx="11496675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48-52: After 5 min of settling,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2CADD94E-18B7-47F9-B644-6DE6F121E0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335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831E-4DD1-40F1-9325-31CF8EF4E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48-52: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40D0E8F7-ABE9-4455-A12A-1144DEB77B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170272-C362-444B-B524-E302BF140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7892" y="149663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0.20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76643-8EB9-4123-B767-3A64B325D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55417" y="149662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F6EC71-DDFF-4AA1-8B2A-3558E25FE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79617" y="149662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5753A4-2B57-413F-A090-1B084CBF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22842" y="149661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</p:spTree>
    <p:extLst>
      <p:ext uri="{BB962C8B-B14F-4D97-AF65-F5344CB8AC3E}">
        <p14:creationId xmlns:p14="http://schemas.microsoft.com/office/powerpoint/2010/main" val="22811973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53-56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1577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D867-B367-485F-ADD0-2095F5EF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53-56: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5" name="Picture 4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7C2C7577-8974-4A0B-AECC-6AFE2E550A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88A17E-A6DF-40CF-ABFA-9C3B42103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4142" y="578288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6567A4-EA78-43D7-A846-E01FF4BA0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07867" y="578287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3C99CA-C1EC-41A1-8DCB-A12B214C2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29965" y="578287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AE0F25-1BB9-4A98-B344-265224E23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11290" y="578287"/>
            <a:ext cx="175028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0.23 NTU</a:t>
            </a:r>
          </a:p>
        </p:txBody>
      </p:sp>
    </p:spTree>
    <p:extLst>
      <p:ext uri="{BB962C8B-B14F-4D97-AF65-F5344CB8AC3E}">
        <p14:creationId xmlns:p14="http://schemas.microsoft.com/office/powerpoint/2010/main" val="22279551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5CCC-026C-4C00-83DC-0E76E460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5534025"/>
            <a:ext cx="1152525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53-56: After 5 min of settling, 25 mL is syringed for filterability and %UVT/UVA. </a:t>
            </a:r>
            <a:endParaRPr lang="en-US" sz="2400" dirty="0"/>
          </a:p>
        </p:txBody>
      </p:sp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168E2B15-8571-4375-AD29-7E4CF8C424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909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831E-4DD1-40F1-9325-31CF8EF4E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53-56: After 25-minutes of settling, settled water turbidity is taken. </a:t>
            </a:r>
            <a:endParaRPr lang="en-US" sz="2400" dirty="0"/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A2F4F218-C0DB-4B1A-9C70-867C669D31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633724-F22F-4E83-A515-81B1C5772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7967" y="140138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FA1F1B-AA6D-4352-B447-80325C44D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31692" y="140137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BFE68-E4E3-4BAB-BB6B-BAD75D4DB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53790" y="140137"/>
            <a:ext cx="163993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4D61E-094D-4BE9-B3ED-76FF0C58E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73190" y="140137"/>
            <a:ext cx="175028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0.23 NTU</a:t>
            </a:r>
          </a:p>
        </p:txBody>
      </p:sp>
    </p:spTree>
    <p:extLst>
      <p:ext uri="{BB962C8B-B14F-4D97-AF65-F5344CB8AC3E}">
        <p14:creationId xmlns:p14="http://schemas.microsoft.com/office/powerpoint/2010/main" val="6506621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45D9-024B-4204-901E-45883B58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81"/>
            <a:ext cx="10515600" cy="10349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 Results for FeCl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AFC30-5CBA-43B5-A53B-690E00096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7348"/>
            <a:ext cx="5181600" cy="4813161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7.70</a:t>
            </a:r>
          </a:p>
          <a:p>
            <a:pPr marL="0" indent="0">
              <a:spcBef>
                <a:spcPct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No pH adjustment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42.4% FeCl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161 mg/L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6.22</a:t>
            </a:r>
          </a:p>
          <a:p>
            <a:pPr marL="0" indent="0">
              <a:spcBef>
                <a:spcPct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pH adjusted to 7.0 w/acetic acid solution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42.4% FeCl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110 mg/L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6.20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28026-C18C-4CFF-A02E-C415560CD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27348"/>
            <a:ext cx="5181600" cy="464961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 pH adjusted to 6.3 w/acetic acid solution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42.4% FeCl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58 mg/L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5.93</a:t>
            </a:r>
          </a:p>
          <a:p>
            <a:pPr marL="0" indent="0">
              <a:spcBef>
                <a:spcPct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 pH adjusted to 6.0 w/acetic acid solution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42.4% FeCl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52.2 mg/L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5.66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45456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5766</Words>
  <Application>Microsoft Office PowerPoint</Application>
  <PresentationFormat>Widescreen</PresentationFormat>
  <Paragraphs>1462</Paragraphs>
  <Slides>81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5" baseType="lpstr">
      <vt:lpstr>Arial</vt:lpstr>
      <vt:lpstr>Calibri</vt:lpstr>
      <vt:lpstr>Calibri Light</vt:lpstr>
      <vt:lpstr>Office Theme</vt:lpstr>
      <vt:lpstr>Willits, City of CA2310004 Mendocino County Jar Test</vt:lpstr>
      <vt:lpstr>Morris Reservoir</vt:lpstr>
      <vt:lpstr>Treatment Processes</vt:lpstr>
      <vt:lpstr>Willits, City of, June 25, 2020 Source Water Characteristics</vt:lpstr>
      <vt:lpstr>UVT/UVA, pathlength 10 mm</vt:lpstr>
      <vt:lpstr>Applied Coagulants for Jar Testing</vt:lpstr>
      <vt:lpstr>Laboratory Charge Analyzer</vt:lpstr>
      <vt:lpstr>Laboratory Charge Analyzer Results for FeCl3</vt:lpstr>
      <vt:lpstr>Coagulant Information</vt:lpstr>
      <vt:lpstr>Willits, City of: Jar Test 1-8 Results Post-KMnO4 Source Water, Flash Mix 200 RPM (10 sec)</vt:lpstr>
      <vt:lpstr>Willits, City of: Jar Test 9-12 Results Post-KMnO4 Source Water Flash Mix 200 RPM (10 sec), Floc Mix 30 RPM (5 min)</vt:lpstr>
      <vt:lpstr>Willits, City of: Jar Test 13-20 Results Post-KMnO4 Source Water, Flash Mix 200 RPM (30 sec)</vt:lpstr>
      <vt:lpstr>Willits, City of: Jar Test 21-28 Results Post-KMnO4 Source Water, Flash 200 RPM (30 sec)</vt:lpstr>
      <vt:lpstr>Willits, City of: Jar Test 29-32 Results Post-KMnO4 Source Water, Flash Mix 200 RPM (30 sec)</vt:lpstr>
      <vt:lpstr>Willits, City of: Jar Test 33-36 Results Post-KMnO4 Source Water, Flash Mix 200 RPM (30 sec)</vt:lpstr>
      <vt:lpstr>Willits, City of: Jar Test 37-40 Results Post-KMnO4 Source Water, Flash Mix 200 RPM (30 sec)</vt:lpstr>
      <vt:lpstr>Willits, City of: Jar Test 41-44 Results Post-KMnO4 Source Water, Flash Mix 200 (30 sec)</vt:lpstr>
      <vt:lpstr>Willits, City of: Jar Test 45-48 Results Post-KMnO4 Source Water, Floc Mix 30 RPM (5 min)</vt:lpstr>
      <vt:lpstr>Willits, City of: Jar Test 49-56 Results Post-KMnO4 Source Water, Flash 200 RPM (30 sec)</vt:lpstr>
      <vt:lpstr>Jars 1-4 Test Flash Mix 10 Sec (200 RPM) Floc Mix 5 min (30 RPM) Post KMnO4 Applied Coagulant  42.4% FeCl3 </vt:lpstr>
      <vt:lpstr>Jars 1-4:  End of 5-minute flocculation (30 RPM) duration. </vt:lpstr>
      <vt:lpstr>Jars 1-4: After 5 min of settling, 25 mL is syringed for filterability and %UVT/UVA. </vt:lpstr>
      <vt:lpstr>Jars 1-4: After 25-minutes of settling, settled water turbidity is taken. </vt:lpstr>
      <vt:lpstr>Jars 5-8 Test Flash Mix 10 Sec (200 RPM) Floc Mix 5 min (30 RPM) Post KMnO4 Applied Coagulant  42.4% FeCl3 </vt:lpstr>
      <vt:lpstr>Jars 5-8:  End of 5-minute flocculation (30 RPM) duration. </vt:lpstr>
      <vt:lpstr>Jars 5-8: After 5 min of settling, 25 mL is syringed for filterability and %UVT/UVA. </vt:lpstr>
      <vt:lpstr>Jars 5-8: After 25-minutes of settling, settled water turbidity is taken. </vt:lpstr>
      <vt:lpstr>Jars 9-12 Test Flash Mix 30 Sec (200 RPM) Floc Mix 5 min (30 RPM) Post KMnO4 Applied Coagulants  42.4% FeCl3/926 </vt:lpstr>
      <vt:lpstr>Jars 9-12:  End of 5-minute flocculation (30 RPM) duration. </vt:lpstr>
      <vt:lpstr>Jars 9-12: After 5 min of settling, 25 mL is syringed for filterability and %UVT/UVA. </vt:lpstr>
      <vt:lpstr>Jars 9-12: After 25-minutes of settling, settled water turbidity is taken. </vt:lpstr>
      <vt:lpstr>Jars 13-16 Test Flash Mix 30 Sec (200 RPM) Floc Mix 5 min (30 RPM) Post KMnO4 Applied Coagulant  Advanced Coagulant </vt:lpstr>
      <vt:lpstr>Jars 13-16:  End of 5-minute flocculation (30 RPM) duration. </vt:lpstr>
      <vt:lpstr>Jars 13-16: After 5 min of settling, 25 mL is syringed for filterability and %UVT/UVA. </vt:lpstr>
      <vt:lpstr>Jars 13-16: After 25-minutes of settling, settled water turbidity is taken. </vt:lpstr>
      <vt:lpstr>Jars 17-20 Test Flash Mix 30 Sec (200 RPM) Floc Mix 5 min (30 RPM) Post KMnO4 Applied Coagulant  Advanced Coagulant </vt:lpstr>
      <vt:lpstr>Jars 17-20:  End of 5-minute flocculation (30 RPM) duration. </vt:lpstr>
      <vt:lpstr>Jars 17-20: After 5 min of settling, 25 mL is syringed for filterability and %UVT/UVA. </vt:lpstr>
      <vt:lpstr>Jars 17-20: After 25-minutes of settling, settled water turbidity is taken. </vt:lpstr>
      <vt:lpstr>Jars 21-24 Test Flash Mix 30 Sec (200 RPM) Floc Mix 5 min (30 RPM) Post KMnO4 Applied Coagulant  9800 </vt:lpstr>
      <vt:lpstr>Jars 21-24:  End of 5-minute flocculation (30 RPM) duration. </vt:lpstr>
      <vt:lpstr>Jars 21-24: After 5 min of settling, 25 mL is syringed for filterability and %UVT/UVA. </vt:lpstr>
      <vt:lpstr>Jars 21-24: After 25-minutes of settling, settled water turbidity is taken. </vt:lpstr>
      <vt:lpstr>Jars 25-28 Test Flash Mix 30 Sec (200 RPM) Floc Mix 5 min (30 RPM) Post KMnO4 Applied Coagulant  9800 </vt:lpstr>
      <vt:lpstr>Jars 25-28:  End of 5-minute flocculation (30 RPM) duration. </vt:lpstr>
      <vt:lpstr>Jars 25-28: After 5 min of settling, 25 mL is syringed for filterability and %UVT/UVA. </vt:lpstr>
      <vt:lpstr>Jars 25-28: After 25-minutes of settling, settled water turbidity is taken. </vt:lpstr>
      <vt:lpstr>Jars 29-32 Test Flash Mix 30 Sec (200 RPM) Floc Mix 5 min (30 RPM) Post KMnO4 Applied Coagulant  7066 </vt:lpstr>
      <vt:lpstr>Jars 29-32:  End of 5-minute flocculation (30 RPM) duration. </vt:lpstr>
      <vt:lpstr>Jars 29-32: After 5 min of settling, 25 mL is syringed for filterability and %UVT/UVA. </vt:lpstr>
      <vt:lpstr>Jars 29-32: After 25-minutes of settling, settled water turbidity is taken. </vt:lpstr>
      <vt:lpstr>Jars 33-36 Test Flash Mix 30 Sec (200 RPM) Floc Mix 5 min (30 RPM) Post KMnO4 Applied Coagulant  42.4% FeCl3 w/pH adjustment</vt:lpstr>
      <vt:lpstr>Jars 33-36:  End of 5-minute flocculation (30 RPM) duration. </vt:lpstr>
      <vt:lpstr>Jars 33-36: After 5 min of settling, 25 mL is syringed for filterability and %UVT/UVA. </vt:lpstr>
      <vt:lpstr>Jars 33-36: After 25-minutes of settling, settled water turbidity is taken. </vt:lpstr>
      <vt:lpstr>Jars 37-40 Test Flash Mix 30 Sec (200 RPM) Floc Mix 5 min (30 RPM) Post KMnO4 Applied Coagulant  42.4% FeCl3 </vt:lpstr>
      <vt:lpstr>Jars 36-40:  End of 5-minute flocculation (30 RPM) duration. </vt:lpstr>
      <vt:lpstr>Jars 37-40: After 5 min of settling, 25 mL is syringed for filterability and %UVT/UVA. </vt:lpstr>
      <vt:lpstr>Jars 37-40: After 25-minutes of settling, settled water turbidity is taken. </vt:lpstr>
      <vt:lpstr>Jars 41-44 Test Flash Mix 30 Sec (200 RPM) Floc Mix 5 min (30 RPM) Post KMnO4 Applied Coagulant  7066 </vt:lpstr>
      <vt:lpstr>Jars 41-44:  End of 5-minute flocculation (30 RPM) duration. </vt:lpstr>
      <vt:lpstr>Jars 41-44: After 5 min of settling, 25 mL is syringed for filterability and %UVT/UVA. </vt:lpstr>
      <vt:lpstr>Jars 40-44: After 25-minutes of settling, settled water turbidity is taken. </vt:lpstr>
      <vt:lpstr>Jars 45-48 Test Flash Mix 0 &amp; 30 Sec (200 RPM) Floc Mix 5 min (30 RPM) Post KMnO4 Applied Coagulants  7066/ 42.4% FeCl3 </vt:lpstr>
      <vt:lpstr>Jars 45-48:  End of 5-minute flocculation (30 RPM) duration. </vt:lpstr>
      <vt:lpstr>Jars 45-48: After 5 min of settling, 25 mL is syringed for filterability and %UVT/UVA. </vt:lpstr>
      <vt:lpstr>Jars 45-48: After 25-minutes of settling, settled water turbidity is taken. </vt:lpstr>
      <vt:lpstr>Jars 49-52 Test Flash Mix 30 Sec (200 RPM) Floc Mix 5 min (30 RPM) Post KMnO4 Applied Coagulant  Advanced Coagulant </vt:lpstr>
      <vt:lpstr>Jars 48-52:  End of 5-minute flocculation (30 RPM) duration. </vt:lpstr>
      <vt:lpstr>Jars 48-52: After 5 min of settling, 25 mL is syringed for filterability and %UVT/UVA. </vt:lpstr>
      <vt:lpstr>Jars 48-52: After 25-minutes of settling, settled water turbidity is taken. </vt:lpstr>
      <vt:lpstr>Jars 53-56 Test Flash Mix 30 Sec (200 RPM) Floc Mix 5 min (30 RPM) Post KMnO4 Applied Coagulant  Advanced Coagulant </vt:lpstr>
      <vt:lpstr>Jars 53-56:  End of 5-minute flocculation (30 RPM) duration. </vt:lpstr>
      <vt:lpstr>Jars 53-56: After 5 min of settling, 25 mL is syringed for filterability and %UVT/UVA. </vt:lpstr>
      <vt:lpstr>Jars 53-56: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Willits, City of CA2310004 Mendocino County Jar Test</dc:title>
  <dc:creator>Guy Schott</dc:creator>
  <cp:lastModifiedBy>Guy Schott</cp:lastModifiedBy>
  <cp:revision>5</cp:revision>
  <dcterms:created xsi:type="dcterms:W3CDTF">2020-08-17T03:12:57Z</dcterms:created>
  <dcterms:modified xsi:type="dcterms:W3CDTF">2020-08-17T03:52:25Z</dcterms:modified>
</cp:coreProperties>
</file>