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1162" r:id="rId3"/>
    <p:sldId id="1153" r:id="rId4"/>
    <p:sldId id="1126" r:id="rId5"/>
    <p:sldId id="1130" r:id="rId6"/>
    <p:sldId id="1127" r:id="rId7"/>
    <p:sldId id="874" r:id="rId8"/>
    <p:sldId id="1022" r:id="rId9"/>
    <p:sldId id="1154" r:id="rId10"/>
    <p:sldId id="1155" r:id="rId11"/>
    <p:sldId id="1156" r:id="rId12"/>
    <p:sldId id="1104" r:id="rId13"/>
    <p:sldId id="1014" r:id="rId14"/>
    <p:sldId id="1015" r:id="rId15"/>
    <p:sldId id="1016" r:id="rId16"/>
    <p:sldId id="1017" r:id="rId17"/>
    <p:sldId id="1157" r:id="rId18"/>
    <p:sldId id="1019" r:id="rId19"/>
    <p:sldId id="1020" r:id="rId20"/>
    <p:sldId id="1021" r:id="rId21"/>
    <p:sldId id="1158" r:id="rId22"/>
    <p:sldId id="1159" r:id="rId23"/>
    <p:sldId id="1129" r:id="rId24"/>
    <p:sldId id="1148" r:id="rId25"/>
    <p:sldId id="1160" r:id="rId26"/>
    <p:sldId id="1161" r:id="rId2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Howell Mountain Mutual Water Company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3, 2019</a:t>
            </a:r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424C237D-B73A-4A42-82EA-8FD032F27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8720"/>
            <a:ext cx="11030245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Howell Mountain MWC: Jar Test 13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Mix 30 RPM (5 min), Data After 200 mL Lab Filtration (1.2 um Isopore)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448592"/>
              </p:ext>
            </p:extLst>
          </p:nvPr>
        </p:nvGraphicFramePr>
        <p:xfrm>
          <a:off x="323554" y="1786762"/>
          <a:ext cx="11289326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4119490940"/>
                    </a:ext>
                  </a:extLst>
                </a:gridCol>
                <a:gridCol w="95389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45297">
                  <a:extLst>
                    <a:ext uri="{9D8B030D-6E8A-4147-A177-3AD203B41FA5}">
                      <a16:colId xmlns:a16="http://schemas.microsoft.com/office/drawing/2014/main" val="1855725167"/>
                    </a:ext>
                  </a:extLst>
                </a:gridCol>
                <a:gridCol w="1240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6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0972">
                  <a:extLst>
                    <a:ext uri="{9D8B030D-6E8A-4147-A177-3AD203B41FA5}">
                      <a16:colId xmlns:a16="http://schemas.microsoft.com/office/drawing/2014/main" val="2797825482"/>
                    </a:ext>
                  </a:extLst>
                </a:gridCol>
                <a:gridCol w="1569155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1409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Filter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18363236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98445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9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8720"/>
            <a:ext cx="11030245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Howell Mountain MWC: Jar Test 14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Mix 30 RPM (5 min), Data After 200 mL Lab Filtration (1.2 um Isopore)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603759"/>
              </p:ext>
            </p:extLst>
          </p:nvPr>
        </p:nvGraphicFramePr>
        <p:xfrm>
          <a:off x="323554" y="1786762"/>
          <a:ext cx="11225318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19490940"/>
                    </a:ext>
                  </a:extLst>
                </a:gridCol>
                <a:gridCol w="95564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37103">
                  <a:extLst>
                    <a:ext uri="{9D8B030D-6E8A-4147-A177-3AD203B41FA5}">
                      <a16:colId xmlns:a16="http://schemas.microsoft.com/office/drawing/2014/main" val="1855725167"/>
                    </a:ext>
                  </a:extLst>
                </a:gridCol>
                <a:gridCol w="1233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8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3483">
                  <a:extLst>
                    <a:ext uri="{9D8B030D-6E8A-4147-A177-3AD203B41FA5}">
                      <a16:colId xmlns:a16="http://schemas.microsoft.com/office/drawing/2014/main" val="2797825482"/>
                    </a:ext>
                  </a:extLst>
                </a:gridCol>
                <a:gridCol w="156025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1409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Filter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18363236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98445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9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7DA1D18-773F-4778-A1B6-827C0EC8E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2286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750B4-9526-41B1-96B0-28B7C39A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244" y="576042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E6D94-D747-4C96-A89A-F5F426D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7142" y="576041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33BE1-4DF9-42D9-9E50-5A050C6A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0653" y="576040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1.0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C41CC-DCBF-4E03-B10E-9B8B0D742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0857" y="576039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1.5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76FFE-F90F-40E9-BBF9-0C92B213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5851525"/>
            <a:ext cx="10515600" cy="5401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98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0E164A2-E36D-425D-AC90-3077751CB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2395B-39E2-4A99-AF5F-9BEFF19C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5659501"/>
            <a:ext cx="11695176" cy="5401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16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7DA2D66-B15B-4966-A128-2BFA9031A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BA1E4-B081-40C8-964B-1BAA5EB5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975" y="370757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99FEA-709B-4FBF-AA18-902A31F77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3873" y="370756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D24EB-3771-4122-86C9-6FC7DED90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7384" y="370755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1.0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4F5D-7DE4-477D-BC3D-943E5D9DA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7588" y="370754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1.5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F8A48-91A2-4790-AC9B-D6471BA4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40" y="5687569"/>
            <a:ext cx="10811948" cy="6217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42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F7C25BEF-E464-48C0-B560-EDE8FAA1B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EFF9B-2868-42D6-B144-40365837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975" y="967913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222A2-7656-447B-871B-D986FD92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43282" y="967912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FB149-23B3-49CB-9095-DC2DF7825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2107" y="967911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1.0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F6D92-3909-403A-A08F-27CAD5EB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2980" y="967910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1.5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BAFA1-1609-429E-9A62-660307C0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75" y="5398765"/>
            <a:ext cx="10515600" cy="8422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1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E9149F0-F744-4052-A26B-3CC272D0E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C7762-6C90-4B8E-8450-F746684DF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6125" y="658424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A7AA7-D4D4-4416-8F42-A7417019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658423"/>
            <a:ext cx="172675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=1.5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021A4-63F7-4860-B834-DF17D891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4403" y="658422"/>
            <a:ext cx="172675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=2.0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FA266-FD53-48D1-9DE9-45283F4AF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4748" y="658421"/>
            <a:ext cx="172675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=2.5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CA27C-AE8D-4C47-BA3D-7E97FF2B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2" y="6002662"/>
            <a:ext cx="10515600" cy="39382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31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9F8D0EF-2C01-451D-AA20-FB3501D15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48396-4D6C-4275-82D1-AACC5289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6043549"/>
            <a:ext cx="11795760" cy="6041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90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B72AA-5AAF-48D5-9188-93912D4B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Source Waters (blend):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Henne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/Lake Newton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11D31-F1BB-4C17-A89B-783A63F45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Water Characteristics 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October 3, 2019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1.16 NTU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7.39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73.7%, UVA: 0.133/cm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74.8%, UVA: 0.126/cm</a:t>
            </a:r>
          </a:p>
        </p:txBody>
      </p:sp>
      <p:pic>
        <p:nvPicPr>
          <p:cNvPr id="5" name="Picture 4" descr="An image of Lake Henne">
            <a:extLst>
              <a:ext uri="{FF2B5EF4-FFF2-40B4-BE49-F238E27FC236}">
                <a16:creationId xmlns:a16="http://schemas.microsoft.com/office/drawing/2014/main" id="{349794F5-E782-4BE4-BC86-D4A2A625AF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0" b="22319"/>
          <a:stretch/>
        </p:blipFill>
        <p:spPr>
          <a:xfrm>
            <a:off x="7829551" y="306917"/>
            <a:ext cx="4042409" cy="2285983"/>
          </a:xfrm>
          <a:prstGeom prst="rect">
            <a:avLst/>
          </a:prstGeom>
        </p:spPr>
      </p:pic>
      <p:pic>
        <p:nvPicPr>
          <p:cNvPr id="6" name="Picture 5" descr="An image of Lake Newton">
            <a:extLst>
              <a:ext uri="{FF2B5EF4-FFF2-40B4-BE49-F238E27FC236}">
                <a16:creationId xmlns:a16="http://schemas.microsoft.com/office/drawing/2014/main" id="{8A7AB225-F6DC-4E17-8C9F-BCD7E976C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8" r="1" b="1"/>
          <a:stretch/>
        </p:blipFill>
        <p:spPr>
          <a:xfrm>
            <a:off x="7829551" y="2828927"/>
            <a:ext cx="4042410" cy="33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6D7E34E-2B52-4BAB-B39F-8E97EC1FE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7B58E-85B9-43C1-A2D2-FC337BF8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2737" y="616220"/>
            <a:ext cx="16225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0.0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B672F-EA54-4D3D-8695-8CAB8D0A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616219"/>
            <a:ext cx="172675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=1.5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95D4E-456B-4DC2-8181-1675184FF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3723" y="616218"/>
            <a:ext cx="172675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=2.0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2C0D4-7E1E-4982-B7FF-1C345A4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5259" y="616217"/>
            <a:ext cx="172675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 = =2.5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1DA645E-C9B4-4664-B40A-04E05ED6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36" y="6012862"/>
            <a:ext cx="10515600" cy="4578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75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380339"/>
            <a:ext cx="11539728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77456"/>
            <a:ext cx="5544845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917 (NTU Technologies, Inc.)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Trade Secret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5910072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917:  18.8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7.20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4524BC22-24C8-432D-8A92-6A8740EC16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400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Howell Mountain MWC: Jar Test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for 30 Seconds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90408"/>
              </p:ext>
            </p:extLst>
          </p:nvPr>
        </p:nvGraphicFramePr>
        <p:xfrm>
          <a:off x="283464" y="1402715"/>
          <a:ext cx="11622023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4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15984826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55063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9816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72947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2759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2789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170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8720"/>
            <a:ext cx="11030245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Howell Mountain MWC: Jar Test 10-11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Mix 30 RPM (5 min), Data After 200 mL Lab Filtration (1.2 um Isopore)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810181"/>
              </p:ext>
            </p:extLst>
          </p:nvPr>
        </p:nvGraphicFramePr>
        <p:xfrm>
          <a:off x="323554" y="1786762"/>
          <a:ext cx="11030247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41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55058">
                  <a:extLst>
                    <a:ext uri="{9D8B030D-6E8A-4147-A177-3AD203B41FA5}">
                      <a16:colId xmlns:a16="http://schemas.microsoft.com/office/drawing/2014/main" val="1855725167"/>
                    </a:ext>
                  </a:extLst>
                </a:gridCol>
                <a:gridCol w="1355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1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15799">
                  <a:extLst>
                    <a:ext uri="{9D8B030D-6E8A-4147-A177-3AD203B41FA5}">
                      <a16:colId xmlns:a16="http://schemas.microsoft.com/office/drawing/2014/main" val="2797825482"/>
                    </a:ext>
                  </a:extLst>
                </a:gridCol>
                <a:gridCol w="1541939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1409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Filter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18363236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98445367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1004601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4828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78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8720"/>
            <a:ext cx="11030245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Howell Mountain MWC: Jar Test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Mix 30 RPM (5 min), Data After 200 mL Lab Filtration (1.2 um Isopore)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05439"/>
              </p:ext>
            </p:extLst>
          </p:nvPr>
        </p:nvGraphicFramePr>
        <p:xfrm>
          <a:off x="323554" y="1466722"/>
          <a:ext cx="1103024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41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55058">
                  <a:extLst>
                    <a:ext uri="{9D8B030D-6E8A-4147-A177-3AD203B41FA5}">
                      <a16:colId xmlns:a16="http://schemas.microsoft.com/office/drawing/2014/main" val="1855725167"/>
                    </a:ext>
                  </a:extLst>
                </a:gridCol>
                <a:gridCol w="1355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1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15799">
                  <a:extLst>
                    <a:ext uri="{9D8B030D-6E8A-4147-A177-3AD203B41FA5}">
                      <a16:colId xmlns:a16="http://schemas.microsoft.com/office/drawing/2014/main" val="2797825482"/>
                    </a:ext>
                  </a:extLst>
                </a:gridCol>
                <a:gridCol w="1541939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1409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Filter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18363236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98445367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1004601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48281706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9440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80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2195</Words>
  <Application>Microsoft Office PowerPoint</Application>
  <PresentationFormat>Widescreen</PresentationFormat>
  <Paragraphs>625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Howell Mountain Mutual Water Company CA2810001 Napa County Jar Test</vt:lpstr>
      <vt:lpstr>Source Waters (blend): Lake Henne/Lake Newton</vt:lpstr>
      <vt:lpstr>UVT/UVA</vt:lpstr>
      <vt:lpstr>Applied Coagulants for Jar Testing</vt:lpstr>
      <vt:lpstr>Laboratory Charge Analyzer</vt:lpstr>
      <vt:lpstr>Coagulant Information</vt:lpstr>
      <vt:lpstr>Howell Mountain MWC: Jar Test Results Flash Mix 200 RPM for 30 Seconds</vt:lpstr>
      <vt:lpstr>Howell Mountain MWC: Jar Test 10-11 Results Flash Mix 200 RPM (30 sec), Floc Mix 30 RPM (5 min), Data After 200 mL Lab Filtration (1.2 um Isopore)</vt:lpstr>
      <vt:lpstr>Howell Mountain MWC: Jar Test 12 Results Flash Mix 200 RPM (30 sec), Floc Mix 30 RPM (5 min), Data After 200 mL Lab Filtration (1.2 um Isopore)</vt:lpstr>
      <vt:lpstr>Howell Mountain MWC: Jar Test 13 Results Flash Mix 200 RPM (30 sec), Floc Mix 30 RPM (5 min), Data After 200 mL Lab Filtration (1.2 um Isopore)</vt:lpstr>
      <vt:lpstr>Howell Mountain MWC: Jar Test 14 Results Flash Mix 200 RPM (30 sec), Floc Mix 30 RPM (5 min), Data After 200 mL Lab Filtration (1.2 um Isopore)</vt:lpstr>
      <vt:lpstr>Jars 1-4 Test Flash Mix 60 Sec (200 RPM) Floc Mix 5 min (30 RPM)  Applied Coagulant  917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</vt:lpstr>
      <vt:lpstr>Visual of Filterability of Jars 1-4</vt:lpstr>
      <vt:lpstr>Jars 5-8 Test Flash Mix 60 Sec (200 RPM) Floc Mix 5 min (30 RPM)  Applied Coagulant  917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Howell Mountain Mutual Water Company CA2810001 Napa County Jar Test</dc:title>
  <dc:creator>Schott, Guy@Waterboards</dc:creator>
  <cp:lastModifiedBy>Schott, Guy@Waterboards</cp:lastModifiedBy>
  <cp:revision>3</cp:revision>
  <dcterms:created xsi:type="dcterms:W3CDTF">2020-04-28T17:24:50Z</dcterms:created>
  <dcterms:modified xsi:type="dcterms:W3CDTF">2020-05-11T21:55:43Z</dcterms:modified>
</cp:coreProperties>
</file>