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737" r:id="rId2"/>
    <p:sldId id="1288" r:id="rId3"/>
    <p:sldId id="1188" r:id="rId4"/>
    <p:sldId id="1153" r:id="rId5"/>
    <p:sldId id="1289" r:id="rId6"/>
    <p:sldId id="1326" r:id="rId7"/>
    <p:sldId id="1127" r:id="rId8"/>
    <p:sldId id="1321" r:id="rId9"/>
    <p:sldId id="1322" r:id="rId10"/>
    <p:sldId id="1327" r:id="rId11"/>
    <p:sldId id="1328" r:id="rId12"/>
    <p:sldId id="1330" r:id="rId13"/>
    <p:sldId id="1331" r:id="rId14"/>
    <p:sldId id="1104" r:id="rId15"/>
    <p:sldId id="1305" r:id="rId16"/>
    <p:sldId id="1306" r:id="rId17"/>
    <p:sldId id="1307" r:id="rId18"/>
    <p:sldId id="1189" r:id="rId19"/>
    <p:sldId id="1282" r:id="rId20"/>
    <p:sldId id="1283" r:id="rId21"/>
    <p:sldId id="1284" r:id="rId22"/>
    <p:sldId id="1308" r:id="rId23"/>
    <p:sldId id="1309" r:id="rId24"/>
    <p:sldId id="1310" r:id="rId25"/>
    <p:sldId id="1311" r:id="rId26"/>
    <p:sldId id="1313" r:id="rId27"/>
    <p:sldId id="1314" r:id="rId28"/>
    <p:sldId id="1333" r:id="rId29"/>
    <p:sldId id="1316" r:id="rId30"/>
    <p:sldId id="1332" r:id="rId31"/>
    <p:sldId id="1337" r:id="rId32"/>
    <p:sldId id="1338" r:id="rId33"/>
    <p:sldId id="1339" r:id="rId34"/>
    <p:sldId id="1334" r:id="rId35"/>
    <p:sldId id="1340" r:id="rId36"/>
    <p:sldId id="1341" r:id="rId37"/>
    <p:sldId id="1342" r:id="rId38"/>
    <p:sldId id="1335" r:id="rId39"/>
    <p:sldId id="1343" r:id="rId40"/>
    <p:sldId id="1344" r:id="rId41"/>
    <p:sldId id="1345" r:id="rId42"/>
    <p:sldId id="1336" r:id="rId43"/>
    <p:sldId id="1346" r:id="rId44"/>
    <p:sldId id="1347" r:id="rId45"/>
    <p:sldId id="1348" r:id="rId46"/>
    <p:sldId id="1168" r:id="rId47"/>
    <p:sldId id="1169" r:id="rId48"/>
    <p:sldId id="1129" r:id="rId49"/>
    <p:sldId id="1148" r:id="rId50"/>
    <p:sldId id="1170" r:id="rId51"/>
    <p:sldId id="1171" r:id="rId5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4892040"/>
            <a:ext cx="7484787" cy="1464310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 Hill Water Plant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CA4810005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Solano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30, 2020</a:t>
            </a:r>
          </a:p>
        </p:txBody>
      </p:sp>
      <p:pic>
        <p:nvPicPr>
          <p:cNvPr id="5" name="Picture 4" descr="Imagine of 4 1-liter jars during flocculation.">
            <a:extLst>
              <a:ext uri="{FF2B5EF4-FFF2-40B4-BE49-F238E27FC236}">
                <a16:creationId xmlns:a16="http://schemas.microsoft.com/office/drawing/2014/main" id="{4A8D276F-46D1-4620-9F6A-3BF41BA6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9" r="3535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248929" cy="1325563"/>
          </a:xfrm>
        </p:spPr>
        <p:txBody>
          <a:bodyPr>
            <a:normAutofit/>
          </a:bodyPr>
          <a:lstStyle/>
          <a:p>
            <a:r>
              <a:rPr lang="en-US" dirty="0"/>
              <a:t>Cement Hill WTP : Jar Test 17-20 Results</a:t>
            </a:r>
            <a:br>
              <a:rPr lang="en-US" dirty="0"/>
            </a:br>
            <a:r>
              <a:rPr lang="en-US" dirty="0" err="1"/>
              <a:t>Putah</a:t>
            </a:r>
            <a:r>
              <a:rPr lang="en-US" dirty="0"/>
              <a:t> South Canal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58767"/>
              </p:ext>
            </p:extLst>
          </p:nvPr>
        </p:nvGraphicFramePr>
        <p:xfrm>
          <a:off x="104775" y="1409531"/>
          <a:ext cx="1198245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83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4200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21260149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21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8967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Cement Hill WTP : Jar Test 21-24 Results; </a:t>
            </a:r>
            <a:br>
              <a:rPr lang="en-US" dirty="0"/>
            </a:br>
            <a:r>
              <a:rPr lang="en-US" dirty="0" err="1"/>
              <a:t>Putah</a:t>
            </a:r>
            <a:r>
              <a:rPr lang="en-US" dirty="0"/>
              <a:t> South Canal Source;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187621"/>
              </p:ext>
            </p:extLst>
          </p:nvPr>
        </p:nvGraphicFramePr>
        <p:xfrm>
          <a:off x="200025" y="1409531"/>
          <a:ext cx="11896724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50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8850709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4024">
                  <a:extLst>
                    <a:ext uri="{9D8B030D-6E8A-4147-A177-3AD203B41FA5}">
                      <a16:colId xmlns:a16="http://schemas.microsoft.com/office/drawing/2014/main" val="353162816"/>
                    </a:ext>
                  </a:extLst>
                </a:gridCol>
                <a:gridCol w="1367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11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8967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Cement Hill WTP : Jar Test 25-28 Results; </a:t>
            </a:r>
            <a:br>
              <a:rPr lang="en-US" dirty="0"/>
            </a:br>
            <a:r>
              <a:rPr lang="en-US" dirty="0" err="1"/>
              <a:t>Putah</a:t>
            </a:r>
            <a:r>
              <a:rPr lang="en-US" dirty="0"/>
              <a:t> South Canal Source;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964219"/>
              </p:ext>
            </p:extLst>
          </p:nvPr>
        </p:nvGraphicFramePr>
        <p:xfrm>
          <a:off x="200025" y="1409531"/>
          <a:ext cx="11896724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50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98850709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4024">
                  <a:extLst>
                    <a:ext uri="{9D8B030D-6E8A-4147-A177-3AD203B41FA5}">
                      <a16:colId xmlns:a16="http://schemas.microsoft.com/office/drawing/2014/main" val="353162816"/>
                    </a:ext>
                  </a:extLst>
                </a:gridCol>
                <a:gridCol w="1367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0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896725" cy="1676780"/>
          </a:xfrm>
        </p:spPr>
        <p:txBody>
          <a:bodyPr>
            <a:normAutofit fontScale="90000"/>
          </a:bodyPr>
          <a:lstStyle/>
          <a:p>
            <a:r>
              <a:rPr lang="en-US" dirty="0"/>
              <a:t>Cement Hill WTP : Jar Test 25-28 Results; </a:t>
            </a:r>
            <a:br>
              <a:rPr lang="en-US" dirty="0"/>
            </a:br>
            <a:r>
              <a:rPr lang="en-US" dirty="0" err="1"/>
              <a:t>Putah</a:t>
            </a:r>
            <a:r>
              <a:rPr lang="en-US" dirty="0"/>
              <a:t> South Canal Source; Flash Mix 200 RPM (30 sec)</a:t>
            </a:r>
            <a:br>
              <a:rPr lang="en-US" dirty="0"/>
            </a:br>
            <a:r>
              <a:rPr lang="en-US" dirty="0"/>
              <a:t>Flocculation 30 RPM (5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809202"/>
              </p:ext>
            </p:extLst>
          </p:nvPr>
        </p:nvGraphicFramePr>
        <p:xfrm>
          <a:off x="200025" y="2171531"/>
          <a:ext cx="11896724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2988507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531628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8699">
                  <a:extLst>
                    <a:ext uri="{9D8B030D-6E8A-4147-A177-3AD203B41FA5}">
                      <a16:colId xmlns:a16="http://schemas.microsoft.com/office/drawing/2014/main" val="354352296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13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4D17-AF4E-4C13-A3BC-0862E9BE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0FE5D53-B623-4E10-8D36-530C6D09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20" b="1170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64258-8262-4C41-811E-61B7CA361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8047" y="5125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83A5F-4993-41F9-947E-096D85EC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5893" y="510034"/>
            <a:ext cx="204498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5275F-43BD-4CA8-B437-A700A39E7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0684" y="51003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D64E-C172-4841-8B07-DB048A69E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2940" y="51003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</p:spTree>
    <p:extLst>
      <p:ext uri="{BB962C8B-B14F-4D97-AF65-F5344CB8AC3E}">
        <p14:creationId xmlns:p14="http://schemas.microsoft.com/office/powerpoint/2010/main" val="359962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439-BE2B-4F42-BF51-A99F3835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5534025"/>
            <a:ext cx="1164604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166544A-5423-49FA-81DF-CE6C9526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71A0-B5B8-48B5-81EB-044179C3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/>
          </a:p>
        </p:txBody>
      </p:sp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F2004C6-136A-411B-B2A8-C880B1676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03C40E-CB94-407A-B4E6-65CDC85E4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1008" y="363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007E6D-B23C-452D-B2BF-927A85BA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854" y="3388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77DAF-3235-4316-A318-964E2B8A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9387" y="3388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2667A-D7F7-4EA1-88F4-EBC824F6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2232" y="3388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</p:spTree>
    <p:extLst>
      <p:ext uri="{BB962C8B-B14F-4D97-AF65-F5344CB8AC3E}">
        <p14:creationId xmlns:p14="http://schemas.microsoft.com/office/powerpoint/2010/main" val="21964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08D1D22-C4C7-4C80-A186-23AD8ECB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3050F-F303-43A6-B60C-0A2FB364A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87970" y="44974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9ED70-7C47-4BDE-8C75-493FFE81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3910" y="43132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ED442-14BD-4375-8759-2C8C4AABB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9993" y="44974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2EA37-1B68-4449-96DA-FAC0F9C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5255" y="50164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</p:spTree>
    <p:extLst>
      <p:ext uri="{BB962C8B-B14F-4D97-AF65-F5344CB8AC3E}">
        <p14:creationId xmlns:p14="http://schemas.microsoft.com/office/powerpoint/2010/main" val="1584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Putah South Canal">
            <a:extLst>
              <a:ext uri="{FF2B5EF4-FFF2-40B4-BE49-F238E27FC236}">
                <a16:creationId xmlns:a16="http://schemas.microsoft.com/office/drawing/2014/main" id="{07887400-C714-4138-924E-A07B9194D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Cement Hill WTP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Source Water: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Putah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South Canal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3" y="5534025"/>
            <a:ext cx="11646039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56E09CF-D969-4A3C-A7D5-E0B237038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7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ED292F7-3951-4CB0-9690-B27B661181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F06D76-0FE5-4612-A46F-3AAFC84AF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20" y="12589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02930-258D-47A8-BBD4-C540246FE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8160" y="10747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C6F71-E2F1-4539-AEA4-19321A508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4243" y="12589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CE6A9-8C94-4D00-A536-80025F48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9505" y="17779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</p:spTree>
    <p:extLst>
      <p:ext uri="{BB962C8B-B14F-4D97-AF65-F5344CB8AC3E}">
        <p14:creationId xmlns:p14="http://schemas.microsoft.com/office/powerpoint/2010/main" val="426094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9 -12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CD8F2628-2321-41B3-9482-AD3B6434E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AE330-5DE3-41DE-8718-83B71E6D3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281" y="6816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5D25D-81BF-4C5A-B50F-644D46C4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3458" y="6816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46316-3824-4141-905F-02540B5D5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8671" y="68161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156B0-F04D-4C08-B933-DA4468B2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6766" y="6816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181393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1" y="5534025"/>
            <a:ext cx="11455121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62C1B86-2C4D-4884-9B49-50397188C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C777DB9-7BD4-473C-9AB7-30846169C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271C12-5E79-4608-A398-917EF5F78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2531" y="3768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D4889-954C-4A35-9A59-8F00B4B0B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8708" y="3768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D6A9A-C0DB-4EE3-B055-5AF6125C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9171" y="37681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53087-0528-48F2-9EE0-F2C063286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9191" y="3768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</p:spTree>
    <p:extLst>
      <p:ext uri="{BB962C8B-B14F-4D97-AF65-F5344CB8AC3E}">
        <p14:creationId xmlns:p14="http://schemas.microsoft.com/office/powerpoint/2010/main" val="277479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71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D668320-5BCB-42CD-9893-75B4BE86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3C1928-0E1E-429D-8620-76323341C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4694" y="11654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51B94-67FA-4B31-89AD-304C804D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1744" y="11654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FF1FF4-7C47-4299-BAC7-D3D43FB87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4994" y="116540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951C5F-D072-4311-9E0C-8956215F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4206" y="11654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391625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E600A05-2376-43F5-9D47-DDB043FCE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425950"/>
            <a:ext cx="11591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2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/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1EC5BD0-56E7-4885-9640-E34369730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E1D65-1582-4EB8-A4A0-E435D0A3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6569" y="3272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870F5-7D55-4288-ACC1-03F5668F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3619" y="3272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8C40F-EE98-4D48-B2B6-882EB46A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869" y="32720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26B1B-1B93-4E29-BA7A-5EB109FD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6081" y="3272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33835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306"/>
            <a:ext cx="10515600" cy="118570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Cement Hill WTP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30, 2020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338" y="1552575"/>
            <a:ext cx="5181600" cy="4624387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8.74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7.8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85.7%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0.066/cm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7012"/>
            <a:ext cx="5181600" cy="5285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CFE (w/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prechlorination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35.6%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Clearwell (post)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0.08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Plant Treatment Chemicals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Pre-chlorination: 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Coagulant: 932 = 3.42 mg/L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Aid: 9890 = 3.14 mg/L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4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B1AD06A-F73F-4325-86B7-852CAA51F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D37AC5-A9BB-4B4D-AF85-782A9D97C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469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281EB-E691-4280-A432-48D069A06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6994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030CA-36EF-4B56-A0AB-EA0314C11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3569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AA248-188A-49AA-8E21-6A96B4F4B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1544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2367728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5534025"/>
            <a:ext cx="1193482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3BD9627-3353-4164-A1AC-0B8496256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3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BA50B31-270B-49DD-B755-A27EFFA49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79EE97-CF88-4B2D-AF29-766F04AA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74769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553E7-9E36-4702-8F08-69B425D6F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2744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463CF-C60F-4CEE-BDC6-4283D7C4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7369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BE12A-A5B9-4EF5-B6E7-ED3C0629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5344" y="4510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424003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932/Advanced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94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69D8890-B07F-4221-AD34-8512A2FD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33C6A2-83F8-4C5D-8427-C2892919F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869" y="2925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93329-7B17-4AF4-89D3-1F9711D8F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4119" y="2925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E69E4-F6A9-4753-8FEC-99CCE35D1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2594" y="2925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47FB6-1682-4111-8A35-13FBF513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7719" y="2925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2968582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534025"/>
            <a:ext cx="1155382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91B8CE3-109C-47B7-AFA2-473335F29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3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93110DB-A33C-4656-BEDD-553A2398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591642-1C18-4E82-B583-47A4499B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794" y="549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5A041-C8EC-47B3-A0DD-EF0836DD7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044" y="549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6627B-2BFB-454C-BDA5-2F1092A48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3519" y="549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5D8B1-235C-4D2D-8635-5327E2FD1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18644" y="54971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2524691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5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CBEA095-9C99-4C49-9A33-68AE41C9E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16DCEE-A3C9-42DE-A336-B9D3710B7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2794" y="3020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C21C0-5A0E-476B-81E9-0A0E5A337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2219" y="17823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2C0A5-1645-4846-A21B-3A9148816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6419" y="17823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81A77-BA57-4A77-B71C-6F592C971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37744" y="17460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63994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8306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5534025"/>
            <a:ext cx="1160145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368300F-B316-4657-B56F-0AD47830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59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93110DB-A33C-4656-BEDD-553A2398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BA3EC2-0341-4003-9CEE-06D65AA1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894" y="52113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2280E-F6E6-4635-BE7F-78AD6E662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9319" y="3973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1919A-C4B0-4976-984A-23BA68EB9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3519" y="39731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9EA1D7-5381-473A-AC17-0115A6EE1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4844" y="39368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3948651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932/9890/Adv.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3B8FEDA2-3508-498E-8471-EE0BCFECD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5214C-A729-4378-9F9B-43FC85E45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394" y="50164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B5D00-82AB-4999-9F4E-6FED25A7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9344" y="50164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EBB80-2718-40D2-856A-C9F59A85F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1644" y="50164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BF41A-BB88-4BF5-AD3E-D8813EDC7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3256" y="50121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1011872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534025"/>
            <a:ext cx="11658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E98F90A-4BFB-4ACB-8433-06F0AD6CE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5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9A76531-C1C9-41F0-9B0F-D1E2EFE4A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22885-6681-41AE-B322-74F2FD5A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394" y="6254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932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20FCC-6500-4815-AC95-20B05F07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9344" y="6254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F2EFA-FB21-4468-8E08-4BBA36427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1644" y="62547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BFA98-B41B-4B99-8BE6-8E6F0035A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3256" y="62503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Adv.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</p:spTree>
    <p:extLst>
      <p:ext uri="{BB962C8B-B14F-4D97-AF65-F5344CB8AC3E}">
        <p14:creationId xmlns:p14="http://schemas.microsoft.com/office/powerpoint/2010/main" val="1401975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932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 water soluble Aluminum compound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8.74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932:  22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15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Coagulant:  91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00721521-52A9-4A0E-A2E0-9DC356686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363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2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248929" cy="1325563"/>
          </a:xfrm>
        </p:spPr>
        <p:txBody>
          <a:bodyPr>
            <a:normAutofit/>
          </a:bodyPr>
          <a:lstStyle/>
          <a:p>
            <a:r>
              <a:rPr lang="en-US" dirty="0"/>
              <a:t>Cement Hill WTP : Jar Test 1-8 Results</a:t>
            </a:r>
            <a:br>
              <a:rPr lang="en-US" dirty="0"/>
            </a:br>
            <a:r>
              <a:rPr lang="en-US" dirty="0" err="1"/>
              <a:t>Putah</a:t>
            </a:r>
            <a:r>
              <a:rPr lang="en-US" dirty="0"/>
              <a:t> South Canal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403975"/>
              </p:ext>
            </p:extLst>
          </p:nvPr>
        </p:nvGraphicFramePr>
        <p:xfrm>
          <a:off x="171451" y="1409531"/>
          <a:ext cx="11915774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713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60853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046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93164627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4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13920"/>
            <a:ext cx="11248929" cy="1325563"/>
          </a:xfrm>
        </p:spPr>
        <p:txBody>
          <a:bodyPr>
            <a:normAutofit/>
          </a:bodyPr>
          <a:lstStyle/>
          <a:p>
            <a:r>
              <a:rPr lang="en-US" dirty="0"/>
              <a:t>Cement Hill WTP : Jar Test 9-16 Results</a:t>
            </a:r>
            <a:br>
              <a:rPr lang="en-US" dirty="0"/>
            </a:br>
            <a:r>
              <a:rPr lang="en-US" dirty="0" err="1"/>
              <a:t>Putah</a:t>
            </a:r>
            <a:r>
              <a:rPr lang="en-US" dirty="0"/>
              <a:t> South Canal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61824"/>
              </p:ext>
            </p:extLst>
          </p:nvPr>
        </p:nvGraphicFramePr>
        <p:xfrm>
          <a:off x="104775" y="1409531"/>
          <a:ext cx="11982449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450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37919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14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632712700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16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4041</Words>
  <Application>Microsoft Office PowerPoint</Application>
  <PresentationFormat>Widescreen</PresentationFormat>
  <Paragraphs>999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Cement Hill Water Plant CA4810005 Solano County Jar Test</vt:lpstr>
      <vt:lpstr>Cement Hill WTP Source Water: Putah South Canal Conventional Treatment</vt:lpstr>
      <vt:lpstr>Cement Hill WTP, July 30,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Cement Hill WTP : Jar Test 1-8 Results Putah South Canal Source Water</vt:lpstr>
      <vt:lpstr>Cement Hill WTP : Jar Test 9-16 Results Putah South Canal Source Water</vt:lpstr>
      <vt:lpstr>Cement Hill WTP : Jar Test 17-20 Results Putah South Canal Source Water</vt:lpstr>
      <vt:lpstr>Cement Hill WTP : Jar Test 21-24 Results;  Putah South Canal Source; Flash Mix 200 RPM (30 sec)</vt:lpstr>
      <vt:lpstr>Cement Hill WTP : Jar Test 25-28 Results;  Putah South Canal Source; Flash Mix 200 RPM (30 sec)</vt:lpstr>
      <vt:lpstr>Cement Hill WTP : Jar Test 25-28 Results;  Putah South Canal Source; Flash Mix 200 RPM (30 sec) Flocculation 30 RPM (5 minutes)</vt:lpstr>
      <vt:lpstr>Jars 1-4 Test Flash Mix 30 Sec (200 RPM) Floc Mix 5 min (30 RPM)  Applied Coagulant  932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 Applied Coagulant  932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9 -12 Test Flash Mix 30 Sec (200 RPM) Floc Mix 5 min (30 RPM)  Applied Coagulant  Advanced Coagulant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30 Sec (200 RPM) Floc Mix 5 min (30 RPM)  Applied Coagulant  Advanced Coagulant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30 Sec (200 RPM) Floc Mix 5 min (30 RPM)  Applied Coagulant  9810 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21-24 Test Flash Mix 30 Sec (200 RPM) Floc Mix 5 min (30 RPM)  Applied Coagulants  932/Advanced Coagulant 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Jars 25-28 Test Flash Mix 30 Sec (200 RPM) Floc Mix 5 min (30 RPM)  Applied Coagulant  932 </vt:lpstr>
      <vt:lpstr>Jars 25-24:  End of 5-minute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29-32 Test Flash Mix 30 Sec (200 RPM) Floc Mix 5 min (30 RPM)  Applied Coagulants  932/9890/Adv. Coag. </vt:lpstr>
      <vt:lpstr>Jars 29-32:  End of 5-minute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 Hill Water Plant CA4810005 Solano County Jar Test</dc:title>
  <dc:creator>Guy Schott</dc:creator>
  <cp:lastModifiedBy>Guy Schott</cp:lastModifiedBy>
  <cp:revision>1</cp:revision>
  <dcterms:created xsi:type="dcterms:W3CDTF">2020-08-16T18:02:03Z</dcterms:created>
  <dcterms:modified xsi:type="dcterms:W3CDTF">2020-08-16T18:02:29Z</dcterms:modified>
</cp:coreProperties>
</file>