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handoutMasterIdLst>
    <p:handoutMasterId r:id="rId12"/>
  </p:handoutMasterIdLst>
  <p:sldIdLst>
    <p:sldId id="291" r:id="rId2"/>
    <p:sldId id="292" r:id="rId3"/>
    <p:sldId id="293" r:id="rId4"/>
    <p:sldId id="294" r:id="rId5"/>
    <p:sldId id="295" r:id="rId6"/>
    <p:sldId id="296" r:id="rId7"/>
    <p:sldId id="297" r:id="rId8"/>
    <p:sldId id="298" r:id="rId9"/>
    <p:sldId id="299" r:id="rId10"/>
    <p:sldId id="300" r:id="rId11"/>
  </p:sldIdLst>
  <p:sldSz cx="9144000" cy="6858000" type="screen4x3"/>
  <p:notesSz cx="6997700" cy="9271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81BD"/>
    <a:srgbClr val="365F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848" autoAdjust="0"/>
    <p:restoredTop sz="90929"/>
  </p:normalViewPr>
  <p:slideViewPr>
    <p:cSldViewPr>
      <p:cViewPr>
        <p:scale>
          <a:sx n="106" d="100"/>
          <a:sy n="106" d="100"/>
        </p:scale>
        <p:origin x="-25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defTabSz="930275">
              <a:defRPr sz="1200"/>
            </a:lvl1pPr>
          </a:lstStyle>
          <a:p>
            <a:endParaRPr lang="en-US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3988" y="0"/>
            <a:ext cx="30321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endParaRPr lang="en-US"/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05863"/>
            <a:ext cx="30321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defTabSz="930275">
              <a:defRPr sz="1200"/>
            </a:lvl1pPr>
          </a:lstStyle>
          <a:p>
            <a:endParaRPr lang="en-US"/>
          </a:p>
        </p:txBody>
      </p:sp>
      <p:sp>
        <p:nvSpPr>
          <p:cNvPr id="430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3988" y="8805863"/>
            <a:ext cx="30321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fld id="{EF871624-4609-42E1-A396-5D5A7D73CC6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5192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A50359-331C-4645-B742-BE6DB0D1CE9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152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644B10-3AAA-4497-953E-80917930148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126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A30A6E-EF64-4BFE-900E-19CD1877929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50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0DCE3E-EA97-43BF-A6EC-C8AFD02BB1E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030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D2BDCD-76DC-4004-830C-FB89A290D65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624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0B8F2B-AE1D-4296-B2C9-0F9F09D4B62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537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FF776D-82EF-494A-8262-DD37798496E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943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EBE581-FE2D-4957-9610-17EF2F8CF40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212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B42AB8-F11A-4EE2-8500-810AB9968E7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716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9698AF-3433-4118-8A4E-177C0D511A6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3818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66D981-D10A-4ADB-8C57-55C6CF82980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626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A4991277-221C-44D7-80A2-297CB891440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aterboards.ca.gov/water_issues/programs/delta_watermaster/docs/diversion_reduction15.pdf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9550"/>
            <a:ext cx="9144000" cy="706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06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1470025"/>
          </a:xfrm>
        </p:spPr>
        <p:txBody>
          <a:bodyPr/>
          <a:lstStyle/>
          <a:p>
            <a:r>
              <a:rPr lang="en-US" sz="4800" b="1" dirty="0">
                <a:solidFill>
                  <a:srgbClr val="365F94"/>
                </a:solidFill>
                <a:latin typeface="Calibri" panose="020F0502020204030204" pitchFamily="34" charset="0"/>
              </a:rPr>
              <a:t>Update of Activities</a:t>
            </a:r>
            <a:endParaRPr lang="en-US" sz="4800" b="1" dirty="0">
              <a:solidFill>
                <a:srgbClr val="365F94"/>
              </a:solidFill>
              <a:latin typeface="Calibri" panose="020F0502020204030204" pitchFamily="34" charset="0"/>
            </a:endParaRPr>
          </a:p>
        </p:txBody>
      </p:sp>
      <p:sp>
        <p:nvSpPr>
          <p:cNvPr id="4506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743200"/>
            <a:ext cx="6400800" cy="1752600"/>
          </a:xfrm>
        </p:spPr>
        <p:txBody>
          <a:bodyPr/>
          <a:lstStyle/>
          <a:p>
            <a:pPr algn="r"/>
            <a:r>
              <a:rPr lang="en-US" sz="2400" dirty="0">
                <a:solidFill>
                  <a:srgbClr val="4F81BD"/>
                </a:solidFill>
                <a:latin typeface="Calibri" panose="020F0502020204030204" pitchFamily="34" charset="0"/>
              </a:rPr>
              <a:t>Michael Patrick George, Delta Watermaster</a:t>
            </a:r>
          </a:p>
          <a:p>
            <a:pPr algn="r"/>
            <a:r>
              <a:rPr lang="en-US" sz="2400" dirty="0">
                <a:solidFill>
                  <a:srgbClr val="4F81BD"/>
                </a:solidFill>
                <a:latin typeface="Calibri" panose="020F0502020204030204" pitchFamily="34" charset="0"/>
              </a:rPr>
              <a:t>Delta Protection Commission</a:t>
            </a:r>
          </a:p>
          <a:p>
            <a:pPr algn="r"/>
            <a:r>
              <a:rPr lang="en-US" sz="2400" dirty="0">
                <a:solidFill>
                  <a:srgbClr val="4F81BD"/>
                </a:solidFill>
                <a:latin typeface="Calibri" panose="020F0502020204030204" pitchFamily="34" charset="0"/>
              </a:rPr>
              <a:t>Ryde Hotel</a:t>
            </a:r>
          </a:p>
          <a:p>
            <a:pPr algn="r"/>
            <a:r>
              <a:rPr lang="en-US" sz="2400" dirty="0">
                <a:solidFill>
                  <a:srgbClr val="4F81BD"/>
                </a:solidFill>
                <a:latin typeface="Calibri" panose="020F0502020204030204" pitchFamily="34" charset="0"/>
              </a:rPr>
              <a:t>March 17, 2016</a:t>
            </a:r>
            <a:endParaRPr lang="en-US" sz="2400" dirty="0">
              <a:solidFill>
                <a:srgbClr val="4F81BD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b="1" dirty="0">
                <a:solidFill>
                  <a:srgbClr val="365F94"/>
                </a:solidFill>
                <a:latin typeface="Calibri" panose="020F0502020204030204" pitchFamily="34" charset="0"/>
              </a:rPr>
              <a:t>Drought Lessons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7772400" cy="41148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4F81BD"/>
                </a:solidFill>
                <a:latin typeface="Calibri" panose="020F0502020204030204" pitchFamily="34" charset="0"/>
              </a:rPr>
              <a:t>Challenge is to Consolidate the 2015 Chaos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4F81BD"/>
                </a:solidFill>
                <a:latin typeface="Calibri" panose="020F0502020204030204" pitchFamily="34" charset="0"/>
              </a:rPr>
              <a:t>Current Hydrology Provides a Respite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4F81BD"/>
                </a:solidFill>
                <a:latin typeface="Calibri" panose="020F0502020204030204" pitchFamily="34" charset="0"/>
              </a:rPr>
              <a:t>Need to Test Policies in Court Resolutions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4F81BD"/>
                </a:solidFill>
                <a:latin typeface="Calibri" panose="020F0502020204030204" pitchFamily="34" charset="0"/>
              </a:rPr>
              <a:t>Insights from Administration of Water Rights in Extreme Shortage Should Inform Policies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4F81BD"/>
                </a:solidFill>
                <a:latin typeface="Calibri" panose="020F0502020204030204" pitchFamily="34" charset="0"/>
              </a:rPr>
              <a:t>Projects’ Petition for Change in Water Rights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4F81BD"/>
                </a:solidFill>
                <a:latin typeface="Calibri" panose="020F0502020204030204" pitchFamily="34" charset="0"/>
              </a:rPr>
              <a:t>Update of Delta Water Quality Control Plan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4F81BD"/>
                </a:solidFill>
                <a:latin typeface="Calibri" panose="020F0502020204030204" pitchFamily="34" charset="0"/>
              </a:rPr>
              <a:t>Delta Plan Update and Implementation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4F81BD"/>
                </a:solidFill>
                <a:latin typeface="Calibri" panose="020F0502020204030204" pitchFamily="34" charset="0"/>
              </a:rPr>
              <a:t>Future Water Right Administration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4F81BD"/>
                </a:solidFill>
                <a:latin typeface="Calibri" panose="020F0502020204030204" pitchFamily="34" charset="0"/>
              </a:rPr>
              <a:t>Data Management and Use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4F81BD"/>
                </a:solidFill>
                <a:latin typeface="Calibri" panose="020F0502020204030204" pitchFamily="34" charset="0"/>
              </a:rPr>
              <a:t>Curtailments among Riparian and Priority Claimants </a:t>
            </a:r>
            <a:endParaRPr lang="en-US" sz="2000" dirty="0">
              <a:solidFill>
                <a:srgbClr val="4F81BD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21577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b="1" dirty="0">
                <a:solidFill>
                  <a:srgbClr val="365F94"/>
                </a:solidFill>
                <a:latin typeface="Calibri" panose="020F0502020204030204" pitchFamily="34" charset="0"/>
              </a:rPr>
              <a:t>Overview</a:t>
            </a:r>
            <a:endParaRPr lang="en-US" b="1" dirty="0">
              <a:solidFill>
                <a:srgbClr val="365F94"/>
              </a:solidFill>
              <a:latin typeface="Calibri" panose="020F0502020204030204" pitchFamily="34" charset="0"/>
            </a:endParaRP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41148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4F81BD"/>
                </a:solidFill>
                <a:latin typeface="Calibri" panose="020F0502020204030204" pitchFamily="34" charset="0"/>
              </a:rPr>
              <a:t>Comparative Study of Consumptive Use in the Delta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4F81BD"/>
                </a:solidFill>
                <a:latin typeface="Calibri" panose="020F0502020204030204" pitchFamily="34" charset="0"/>
              </a:rPr>
              <a:t>Report on 2015 Diversion Reduction Program among in-Delta </a:t>
            </a:r>
            <a:r>
              <a:rPr lang="en-US" sz="2400" dirty="0" err="1">
                <a:solidFill>
                  <a:srgbClr val="4F81BD"/>
                </a:solidFill>
                <a:latin typeface="Calibri" panose="020F0502020204030204" pitchFamily="34" charset="0"/>
              </a:rPr>
              <a:t>Riparians</a:t>
            </a:r>
            <a:endParaRPr lang="en-US" sz="2400" dirty="0">
              <a:solidFill>
                <a:srgbClr val="4F81BD"/>
              </a:solidFill>
              <a:latin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4F81BD"/>
                </a:solidFill>
                <a:latin typeface="Calibri" panose="020F0502020204030204" pitchFamily="34" charset="0"/>
              </a:rPr>
              <a:t>Salinity Hot Spots in the South Delta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4F81BD"/>
                </a:solidFill>
                <a:latin typeface="Calibri" panose="020F0502020204030204" pitchFamily="34" charset="0"/>
              </a:rPr>
              <a:t>Implementation of New Measurement Regulation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4F81BD"/>
                </a:solidFill>
                <a:latin typeface="Calibri" panose="020F0502020204030204" pitchFamily="34" charset="0"/>
              </a:rPr>
              <a:t>Enforcement Actions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4F81BD"/>
                </a:solidFill>
                <a:latin typeface="Calibri" panose="020F0502020204030204" pitchFamily="34" charset="0"/>
              </a:rPr>
              <a:t>Consolidating Drought Lessons and Data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b="1" dirty="0">
                <a:solidFill>
                  <a:srgbClr val="365F94"/>
                </a:solidFill>
                <a:latin typeface="Calibri" panose="020F0502020204030204" pitchFamily="34" charset="0"/>
              </a:rPr>
              <a:t>Origin of the CU Study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219200"/>
            <a:ext cx="7772400" cy="41148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4F81BD"/>
                </a:solidFill>
                <a:latin typeface="Calibri" panose="020F0502020204030204" pitchFamily="34" charset="0"/>
              </a:rPr>
              <a:t>Proof of concept sponsored by the DPC; thank you for continued support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4F81BD"/>
                </a:solidFill>
                <a:latin typeface="Calibri" panose="020F0502020204030204" pitchFamily="34" charset="0"/>
              </a:rPr>
              <a:t>Controversy over quantification of in-Delta water use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4F81BD"/>
                </a:solidFill>
                <a:latin typeface="Calibri" panose="020F0502020204030204" pitchFamily="34" charset="0"/>
              </a:rPr>
              <a:t>Multiple methods for measuring CU; little Delta calibration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4F81BD"/>
                </a:solidFill>
                <a:latin typeface="Calibri" panose="020F0502020204030204" pitchFamily="34" charset="0"/>
              </a:rPr>
              <a:t>Rapidly developing technology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4F81BD"/>
                </a:solidFill>
                <a:latin typeface="Calibri" panose="020F0502020204030204" pitchFamily="34" charset="0"/>
              </a:rPr>
              <a:t>Changing land uses, farming practices, and water rights administration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4F81BD"/>
                </a:solidFill>
                <a:latin typeface="Calibri" panose="020F0502020204030204" pitchFamily="34" charset="0"/>
              </a:rPr>
              <a:t>Operating constraints based on drought impacts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4F81BD"/>
                </a:solidFill>
                <a:latin typeface="Calibri" panose="020F0502020204030204" pitchFamily="34" charset="0"/>
              </a:rPr>
              <a:t>Recognition that CU is only “one leg of the stool”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4F81BD"/>
                </a:solidFill>
                <a:latin typeface="Calibri" panose="020F0502020204030204" pitchFamily="34" charset="0"/>
              </a:rPr>
              <a:t>Need better data for operational and regulatory efforts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4F81BD"/>
                </a:solidFill>
                <a:latin typeface="Calibri" panose="020F0502020204030204" pitchFamily="34" charset="0"/>
              </a:rPr>
              <a:t>Many parallel research efforts underway; coordination optimized and duplication minimized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37982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b="1" dirty="0">
                <a:solidFill>
                  <a:srgbClr val="365F94"/>
                </a:solidFill>
                <a:latin typeface="Calibri" panose="020F0502020204030204" pitchFamily="34" charset="0"/>
              </a:rPr>
              <a:t>Today’s Update on CU Study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7772400" cy="41148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4F81BD"/>
                </a:solidFill>
                <a:latin typeface="Calibri" panose="020F0502020204030204" pitchFamily="34" charset="0"/>
              </a:rPr>
              <a:t>Meeting of Study Participants this Morning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4F81BD"/>
                </a:solidFill>
                <a:latin typeface="Calibri" panose="020F0502020204030204" pitchFamily="34" charset="0"/>
              </a:rPr>
              <a:t>Fully Funded, Subject to Partial Reimbursement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4F81BD"/>
                </a:solidFill>
                <a:latin typeface="Calibri" panose="020F0502020204030204" pitchFamily="34" charset="0"/>
              </a:rPr>
              <a:t>UC Davis Center for Watershed Science is Lead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4F81BD"/>
                </a:solidFill>
                <a:latin typeface="Calibri" panose="020F0502020204030204" pitchFamily="34" charset="0"/>
              </a:rPr>
              <a:t>Five Additional CIMIS Stations Deployed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4F81BD"/>
                </a:solidFill>
                <a:latin typeface="Calibri" panose="020F0502020204030204" pitchFamily="34" charset="0"/>
              </a:rPr>
              <a:t>Land Use Survey: from trucks to satellites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4F81BD"/>
                </a:solidFill>
                <a:latin typeface="Calibri" panose="020F0502020204030204" pitchFamily="34" charset="0"/>
              </a:rPr>
              <a:t>2015/2016 Field Campaign for Reference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4F81BD"/>
                </a:solidFill>
                <a:latin typeface="Calibri" panose="020F0502020204030204" pitchFamily="34" charset="0"/>
              </a:rPr>
              <a:t>Creation of Open Data with QA/QC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4F81BD"/>
                </a:solidFill>
                <a:latin typeface="Calibri" panose="020F0502020204030204" pitchFamily="34" charset="0"/>
              </a:rPr>
              <a:t>Eight Methods to be Blind Tested &amp; Compared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4F81BD"/>
                </a:solidFill>
                <a:latin typeface="Calibri" panose="020F0502020204030204" pitchFamily="34" charset="0"/>
              </a:rPr>
              <a:t>Report Due in March of 2017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4F81BD"/>
                </a:solidFill>
                <a:latin typeface="Calibri" panose="020F0502020204030204" pitchFamily="34" charset="0"/>
              </a:rPr>
              <a:t>Study Results will Inform Policy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85363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z="3600" b="1" dirty="0">
                <a:solidFill>
                  <a:srgbClr val="365F94"/>
                </a:solidFill>
                <a:latin typeface="Calibri" panose="020F0502020204030204" pitchFamily="34" charset="0"/>
              </a:rPr>
              <a:t>Thank You to Study Funding Partners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7772400" cy="41148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200" dirty="0">
                <a:solidFill>
                  <a:srgbClr val="4F81BD"/>
                </a:solidFill>
                <a:latin typeface="Calibri" panose="020F0502020204030204" pitchFamily="34" charset="0"/>
              </a:rPr>
              <a:t>State Water Resources Control Board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200" dirty="0">
                <a:solidFill>
                  <a:srgbClr val="4F81BD"/>
                </a:solidFill>
                <a:latin typeface="Calibri" panose="020F0502020204030204" pitchFamily="34" charset="0"/>
              </a:rPr>
              <a:t>Department of Water Resources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200" dirty="0">
                <a:solidFill>
                  <a:srgbClr val="4F81BD"/>
                </a:solidFill>
                <a:latin typeface="Calibri" panose="020F0502020204030204" pitchFamily="34" charset="0"/>
              </a:rPr>
              <a:t>Delta Stewardship Council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200" dirty="0">
                <a:latin typeface="Calibri" panose="020F0502020204030204" pitchFamily="34" charset="0"/>
              </a:rPr>
              <a:t>Delta Protection Commission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200" dirty="0">
                <a:solidFill>
                  <a:srgbClr val="4F81BD"/>
                </a:solidFill>
                <a:latin typeface="Calibri" panose="020F0502020204030204" pitchFamily="34" charset="0"/>
              </a:rPr>
              <a:t>Delta Water Agencies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200" dirty="0">
                <a:solidFill>
                  <a:srgbClr val="4F81BD"/>
                </a:solidFill>
                <a:latin typeface="Calibri" panose="020F0502020204030204" pitchFamily="34" charset="0"/>
              </a:rPr>
              <a:t>San Luis Delta Mendota Water Authority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200" dirty="0">
                <a:solidFill>
                  <a:srgbClr val="4F81BD"/>
                </a:solidFill>
                <a:latin typeface="Calibri" panose="020F0502020204030204" pitchFamily="34" charset="0"/>
              </a:rPr>
              <a:t>Other co-funding commitments are under consideration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200" dirty="0">
                <a:solidFill>
                  <a:srgbClr val="4F81BD"/>
                </a:solidFill>
                <a:latin typeface="Calibri" panose="020F0502020204030204" pitchFamily="34" charset="0"/>
              </a:rPr>
              <a:t>Many entities have also contributed in kind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116629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 b="1" dirty="0">
                <a:solidFill>
                  <a:srgbClr val="365F94"/>
                </a:solidFill>
                <a:latin typeface="Calibri" panose="020F0502020204030204" pitchFamily="34" charset="0"/>
              </a:rPr>
              <a:t>Diversion Reduction Program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7772400" cy="41148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rgbClr val="4F81BD"/>
                </a:solidFill>
                <a:latin typeface="Calibri" panose="020F0502020204030204" pitchFamily="34" charset="0"/>
              </a:rPr>
              <a:t>Report Published on March 11; Headlines: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rgbClr val="4F81BD"/>
                </a:solidFill>
                <a:latin typeface="Calibri" panose="020F0502020204030204" pitchFamily="34" charset="0"/>
              </a:rPr>
              <a:t>217 Voluntary Plans Prepared, Covering 2/3 of the Central and South Delta: 180,000 acres (and portion of </a:t>
            </a:r>
            <a:r>
              <a:rPr lang="en-US" sz="1800" dirty="0" err="1">
                <a:solidFill>
                  <a:srgbClr val="4F81BD"/>
                </a:solidFill>
                <a:latin typeface="Calibri" panose="020F0502020204030204" pitchFamily="34" charset="0"/>
              </a:rPr>
              <a:t>CCCo</a:t>
            </a:r>
            <a:r>
              <a:rPr lang="en-US" sz="1800" dirty="0">
                <a:solidFill>
                  <a:srgbClr val="4F81BD"/>
                </a:solidFill>
                <a:latin typeface="Calibri" panose="020F0502020204030204" pitchFamily="34" charset="0"/>
              </a:rPr>
              <a:t>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rgbClr val="4F81BD"/>
                </a:solidFill>
                <a:latin typeface="Calibri" panose="020F0502020204030204" pitchFamily="34" charset="0"/>
              </a:rPr>
              <a:t>Program Overachieved Target: 32% Reduction Reported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rgbClr val="4F81BD"/>
                </a:solidFill>
                <a:latin typeface="Calibri" panose="020F0502020204030204" pitchFamily="34" charset="0"/>
              </a:rPr>
              <a:t>Flexibility and Voluntary Nature of the Program Incentivized Creativity and Micro-response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rgbClr val="4F81BD"/>
                </a:solidFill>
                <a:latin typeface="Calibri" panose="020F0502020204030204" pitchFamily="34" charset="0"/>
              </a:rPr>
              <a:t>Helped to Avert Riparian Curtailment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rgbClr val="4F81BD"/>
                </a:solidFill>
                <a:latin typeface="Calibri" panose="020F0502020204030204" pitchFamily="34" charset="0"/>
              </a:rPr>
              <a:t>Great Example of Voluntary Action to Address a Common Problem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rgbClr val="4F81BD"/>
                </a:solidFill>
                <a:latin typeface="Calibri" panose="020F0502020204030204" pitchFamily="34" charset="0"/>
              </a:rPr>
              <a:t>Results without Waiving Cherished Rights, Going to Court, or Triggering Regulation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rgbClr val="4F81BD"/>
                </a:solidFill>
                <a:latin typeface="Calibri" panose="020F0502020204030204" pitchFamily="34" charset="0"/>
              </a:rPr>
              <a:t>Report Posted on Watermaster Website </a:t>
            </a:r>
            <a:r>
              <a:rPr lang="en-US" sz="1800" dirty="0">
                <a:solidFill>
                  <a:srgbClr val="4F81BD"/>
                </a:solidFill>
                <a:latin typeface="Calibri" panose="020F0502020204030204" pitchFamily="34" charset="0"/>
                <a:hlinkClick r:id="rId2"/>
              </a:rPr>
              <a:t>http://waterboards.ca.gov/water_issues/programs/delta_watermaster/docs/diversion_reduction15.pdf</a:t>
            </a:r>
            <a:endParaRPr lang="en-US" sz="1800" dirty="0">
              <a:solidFill>
                <a:srgbClr val="4F81BD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96507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b="1" dirty="0">
                <a:solidFill>
                  <a:srgbClr val="365F94"/>
                </a:solidFill>
                <a:latin typeface="Calibri" panose="020F0502020204030204" pitchFamily="34" charset="0"/>
              </a:rPr>
              <a:t>Salinity Hot Spots in South Delta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1148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4F81BD"/>
                </a:solidFill>
                <a:latin typeface="Calibri" panose="020F0502020204030204" pitchFamily="34" charset="0"/>
              </a:rPr>
              <a:t>Six “Exceedances” of Project Permit Conditions Centered on Tracy Blvd. Monitor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4F81BD"/>
                </a:solidFill>
                <a:latin typeface="Calibri" panose="020F0502020204030204" pitchFamily="34" charset="0"/>
              </a:rPr>
              <a:t>Complex, Long-term Problem Creates Friction and Tests Regulatory Credibility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4F81BD"/>
                </a:solidFill>
                <a:latin typeface="Calibri" panose="020F0502020204030204" pitchFamily="34" charset="0"/>
              </a:rPr>
              <a:t>Watermaster Coordinating with Regional Board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4F81BD"/>
                </a:solidFill>
                <a:latin typeface="Calibri" panose="020F0502020204030204" pitchFamily="34" charset="0"/>
              </a:rPr>
              <a:t>DWR Commissioned a New Study of Causes and Potential Remediation Options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4F81BD"/>
                </a:solidFill>
                <a:latin typeface="Calibri" panose="020F0502020204030204" pitchFamily="34" charset="0"/>
              </a:rPr>
              <a:t>Collaborative Process Aims at Resolution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90046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1143000"/>
          </a:xfrm>
        </p:spPr>
        <p:txBody>
          <a:bodyPr/>
          <a:lstStyle/>
          <a:p>
            <a:r>
              <a:rPr lang="en-US" sz="3600" b="1" dirty="0">
                <a:solidFill>
                  <a:srgbClr val="365F94"/>
                </a:solidFill>
                <a:latin typeface="Calibri" panose="020F0502020204030204" pitchFamily="34" charset="0"/>
              </a:rPr>
              <a:t>Measurement Regulation Implementation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1148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4F81BD"/>
                </a:solidFill>
                <a:latin typeface="Calibri" panose="020F0502020204030204" pitchFamily="34" charset="0"/>
              </a:rPr>
              <a:t>New Regulation (Jan. 19) Implements SB 88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4F81BD"/>
                </a:solidFill>
                <a:latin typeface="Calibri" panose="020F0502020204030204" pitchFamily="34" charset="0"/>
              </a:rPr>
              <a:t>Sets Measurement Accuracy Performance Standard for Diversions Greater than 10AFA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4F81BD"/>
                </a:solidFill>
                <a:latin typeface="Calibri" panose="020F0502020204030204" pitchFamily="34" charset="0"/>
              </a:rPr>
              <a:t>May be Met with “Device” or “Method”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4F81BD"/>
                </a:solidFill>
                <a:latin typeface="Calibri" panose="020F0502020204030204" pitchFamily="34" charset="0"/>
              </a:rPr>
              <a:t>Alternative Compliance Plan Allows Bespoke Response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4F81BD"/>
                </a:solidFill>
                <a:latin typeface="Calibri" panose="020F0502020204030204" pitchFamily="34" charset="0"/>
              </a:rPr>
              <a:t>No Regulatory “Approval”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4F81BD"/>
                </a:solidFill>
                <a:latin typeface="Calibri" panose="020F0502020204030204" pitchFamily="34" charset="0"/>
              </a:rPr>
              <a:t>Outreach Underway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4F81BD"/>
                </a:solidFill>
                <a:latin typeface="Calibri" panose="020F0502020204030204" pitchFamily="34" charset="0"/>
              </a:rPr>
              <a:t>Data Avalanche Presents a Management Challenge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57768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305800" cy="1143000"/>
          </a:xfrm>
        </p:spPr>
        <p:txBody>
          <a:bodyPr/>
          <a:lstStyle/>
          <a:p>
            <a:r>
              <a:rPr lang="en-US" sz="4000" b="1" dirty="0">
                <a:solidFill>
                  <a:srgbClr val="365F94"/>
                </a:solidFill>
                <a:latin typeface="Calibri" panose="020F0502020204030204" pitchFamily="34" charset="0"/>
              </a:rPr>
              <a:t>Enforcement of Water Right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1148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4F81BD"/>
                </a:solidFill>
                <a:latin typeface="Calibri" panose="020F0502020204030204" pitchFamily="34" charset="0"/>
              </a:rPr>
              <a:t>Notices of Insufficient Supply Issued in 2015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4F81BD"/>
                </a:solidFill>
                <a:latin typeface="Calibri" panose="020F0502020204030204" pitchFamily="34" charset="0"/>
              </a:rPr>
              <a:t>Challenges Ensued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4F81BD"/>
                </a:solidFill>
                <a:latin typeface="Calibri" panose="020F0502020204030204" pitchFamily="34" charset="0"/>
              </a:rPr>
              <a:t>Authority, Jurisdiction, Data, Methodology, etc.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4F81BD"/>
                </a:solidFill>
                <a:latin typeface="Calibri" panose="020F0502020204030204" pitchFamily="34" charset="0"/>
              </a:rPr>
              <a:t>Both Court and Board Review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4F81BD"/>
                </a:solidFill>
                <a:latin typeface="Calibri" panose="020F0502020204030204" pitchFamily="34" charset="0"/>
              </a:rPr>
              <a:t>Actions against WSID and BBID go to Water Board Hearing Next Week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4F81BD"/>
                </a:solidFill>
                <a:latin typeface="Calibri" panose="020F0502020204030204" pitchFamily="34" charset="0"/>
              </a:rPr>
              <a:t>Also, a Tentative Decision in the Tanaka Case was Issued on Feb. 22 and Re-argued Mar. 11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2815336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513</TotalTime>
  <Words>572</Words>
  <Application>Microsoft Office PowerPoint</Application>
  <PresentationFormat>On-screen Show (4:3)</PresentationFormat>
  <Paragraphs>83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Blank Presentation</vt:lpstr>
      <vt:lpstr>Update of Activities</vt:lpstr>
      <vt:lpstr>Overview</vt:lpstr>
      <vt:lpstr>Origin of the CU Study</vt:lpstr>
      <vt:lpstr>Today’s Update on CU Study</vt:lpstr>
      <vt:lpstr>Thank You to Study Funding Partners</vt:lpstr>
      <vt:lpstr>Diversion Reduction Program</vt:lpstr>
      <vt:lpstr>Salinity Hot Spots in South Delta</vt:lpstr>
      <vt:lpstr>Measurement Regulation Implementation</vt:lpstr>
      <vt:lpstr>Enforcement of Water Right System</vt:lpstr>
      <vt:lpstr>Drought Lessons</vt:lpstr>
    </vt:vector>
  </TitlesOfParts>
  <Company>water Board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sharon norton</dc:creator>
  <cp:lastModifiedBy>Barva, Lauren</cp:lastModifiedBy>
  <cp:revision>14</cp:revision>
  <dcterms:created xsi:type="dcterms:W3CDTF">2007-05-31T14:52:34Z</dcterms:created>
  <dcterms:modified xsi:type="dcterms:W3CDTF">2016-03-16T22:02:15Z</dcterms:modified>
</cp:coreProperties>
</file>