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1082" r:id="rId3"/>
    <p:sldId id="1153" r:id="rId4"/>
    <p:sldId id="1152" r:id="rId5"/>
    <p:sldId id="1126" r:id="rId6"/>
    <p:sldId id="1130" r:id="rId7"/>
    <p:sldId id="1127" r:id="rId8"/>
    <p:sldId id="874" r:id="rId9"/>
    <p:sldId id="1154" r:id="rId10"/>
    <p:sldId id="1156" r:id="rId11"/>
    <p:sldId id="1155" r:id="rId12"/>
    <p:sldId id="1104" r:id="rId13"/>
    <p:sldId id="1131" r:id="rId14"/>
    <p:sldId id="1132" r:id="rId15"/>
    <p:sldId id="1133" r:id="rId16"/>
    <p:sldId id="1055" r:id="rId17"/>
    <p:sldId id="1134" r:id="rId18"/>
    <p:sldId id="1135" r:id="rId19"/>
    <p:sldId id="1136" r:id="rId20"/>
    <p:sldId id="1109" r:id="rId21"/>
    <p:sldId id="1137" r:id="rId22"/>
    <p:sldId id="1138" r:id="rId23"/>
    <p:sldId id="1139" r:id="rId24"/>
    <p:sldId id="1110" r:id="rId25"/>
    <p:sldId id="1157" r:id="rId26"/>
    <p:sldId id="773" r:id="rId27"/>
    <p:sldId id="703" r:id="rId28"/>
    <p:sldId id="1129" r:id="rId29"/>
    <p:sldId id="1148" r:id="rId30"/>
    <p:sldId id="704" r:id="rId31"/>
    <p:sldId id="580" r:id="rId32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106" d="100"/>
          <a:sy n="106" d="100"/>
        </p:scale>
        <p:origin x="108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of four 1-liter jars during flocculation process.">
            <a:extLst>
              <a:ext uri="{FF2B5EF4-FFF2-40B4-BE49-F238E27FC236}">
                <a16:creationId xmlns:a16="http://schemas.microsoft.com/office/drawing/2014/main" id="{531DD3D2-538C-4447-B54E-D8BF371F34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56" name="Freeform: Shape 55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8" name="Freeform: Shape 57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Konocti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Harbor Resort &amp; Spa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CA1710016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September 16, 2020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57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1-16, 25 mL was syringed 5 minutes after the end of flocculation period.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17-20, 25 mL was syringed immediately at the end of flocculation period.  </a:t>
            </a:r>
          </a:p>
        </p:txBody>
      </p:sp>
    </p:spTree>
    <p:extLst>
      <p:ext uri="{BB962C8B-B14F-4D97-AF65-F5344CB8AC3E}">
        <p14:creationId xmlns:p14="http://schemas.microsoft.com/office/powerpoint/2010/main" val="36985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11159"/>
              </p:ext>
            </p:extLst>
          </p:nvPr>
        </p:nvGraphicFramePr>
        <p:xfrm>
          <a:off x="122548" y="1444283"/>
          <a:ext cx="11951084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485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548725">
                  <a:extLst>
                    <a:ext uri="{9D8B030D-6E8A-4147-A177-3AD203B41FA5}">
                      <a16:colId xmlns:a16="http://schemas.microsoft.com/office/drawing/2014/main" val="3859543635"/>
                    </a:ext>
                  </a:extLst>
                </a:gridCol>
                <a:gridCol w="133651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509203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837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2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17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9609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48.7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27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47.4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48.7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89433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3AFC211-3A93-4D35-ABDF-9B8CB1DE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5" y="119063"/>
            <a:ext cx="11840066" cy="13255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Harbor Resort  Spa,  Source: Clear Lake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 13-20 Results, Flash Mix 200 RPM (20 sec),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NaOCl Dose: 5.0 mg/L, 9810: 30 mg/L</a:t>
            </a:r>
          </a:p>
        </p:txBody>
      </p:sp>
    </p:spTree>
    <p:extLst>
      <p:ext uri="{BB962C8B-B14F-4D97-AF65-F5344CB8AC3E}">
        <p14:creationId xmlns:p14="http://schemas.microsoft.com/office/powerpoint/2010/main" val="146226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E96FE-3B68-4B0C-BE0F-259C2BF0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  </a:t>
            </a:r>
          </a:p>
        </p:txBody>
      </p:sp>
      <p:pic>
        <p:nvPicPr>
          <p:cNvPr id="9" name="Picture 8" descr="An image containing four 1-liter jars at the end of 5-minute flocculation (20 RPM) duration. ">
            <a:extLst>
              <a:ext uri="{FF2B5EF4-FFF2-40B4-BE49-F238E27FC236}">
                <a16:creationId xmlns:a16="http://schemas.microsoft.com/office/drawing/2014/main" id="{7BF6280C-1371-43D5-9FE7-5F9FB68136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F88C67-0F17-4863-822B-147820D65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4311" y="262189"/>
            <a:ext cx="2021439" cy="133093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 NTU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74C43B-23CC-4E58-AFF1-C2352F11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8449" y="262189"/>
            <a:ext cx="2021439" cy="133093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174A18-95E6-4B92-938E-D52857A8E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8892" y="262189"/>
            <a:ext cx="2021439" cy="133093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3E6F8B-7E70-47FB-9F30-D7F5FEFAB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48921" y="273646"/>
            <a:ext cx="2021439" cy="133093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</p:spTree>
    <p:extLst>
      <p:ext uri="{BB962C8B-B14F-4D97-AF65-F5344CB8AC3E}">
        <p14:creationId xmlns:p14="http://schemas.microsoft.com/office/powerpoint/2010/main" val="541196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A83FC-D24D-4ADD-9A09-413373427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7" y="5186423"/>
            <a:ext cx="11566188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</a:p>
        </p:txBody>
      </p:sp>
      <p:pic>
        <p:nvPicPr>
          <p:cNvPr id="5" name="Picture 4" descr="An image of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074F5D71-BF38-47E0-8456-C438E8DA95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68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64E44-1B4F-44E8-A288-256155A15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</a:p>
        </p:txBody>
      </p:sp>
      <p:pic>
        <p:nvPicPr>
          <p:cNvPr id="9" name="Picture 8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3C93C4F-EA05-47C4-808A-8F5A96D2D8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351079-2890-43EB-A2FB-4B3AE9139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3678" y="318751"/>
            <a:ext cx="2021439" cy="133093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 NTU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D3F79D-9C8F-4097-96B8-5C32BB5E5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24755" y="318751"/>
            <a:ext cx="2021439" cy="133093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8B0ED1-AB9D-4ED5-96AB-42B3C235A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82647" y="318751"/>
            <a:ext cx="2021439" cy="133093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512AAF-29F9-41A8-B163-9FDD6F9D4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03823" y="330208"/>
            <a:ext cx="2021439" cy="133093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</p:spTree>
    <p:extLst>
      <p:ext uri="{BB962C8B-B14F-4D97-AF65-F5344CB8AC3E}">
        <p14:creationId xmlns:p14="http://schemas.microsoft.com/office/powerpoint/2010/main" val="352081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Pre-Oxidation (NaOCl)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2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E96FE-3B68-4B0C-BE0F-259C2BF0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  </a:t>
            </a:r>
          </a:p>
        </p:txBody>
      </p:sp>
      <p:pic>
        <p:nvPicPr>
          <p:cNvPr id="4" name="Picture 3" descr="An image containing four 1-liter jars at the end of 5-minute flocculation (20 RPM) duration. ">
            <a:extLst>
              <a:ext uri="{FF2B5EF4-FFF2-40B4-BE49-F238E27FC236}">
                <a16:creationId xmlns:a16="http://schemas.microsoft.com/office/drawing/2014/main" id="{8C7EB99C-D6CF-46F1-BFFA-CF0A81E7A8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4EBBEC-5F15-4AD5-9312-6BF1349CE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286" y="130214"/>
            <a:ext cx="2021439" cy="154775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7FFE82-9A48-42DC-8159-E80C58FF9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8193" y="130214"/>
            <a:ext cx="2021439" cy="15194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3E40A6-2A15-4D9D-B7F1-32AF7291C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6085" y="130214"/>
            <a:ext cx="2021439" cy="15194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6A932C-190F-4D03-ABC1-E46E96139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7261" y="130214"/>
            <a:ext cx="2021439" cy="153093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</p:spTree>
    <p:extLst>
      <p:ext uri="{BB962C8B-B14F-4D97-AF65-F5344CB8AC3E}">
        <p14:creationId xmlns:p14="http://schemas.microsoft.com/office/powerpoint/2010/main" val="183604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86DB8-4674-44FB-B590-5E66B92C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5186423"/>
            <a:ext cx="11368726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</a:p>
        </p:txBody>
      </p:sp>
      <p:pic>
        <p:nvPicPr>
          <p:cNvPr id="5" name="Picture 4" descr="An image of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08E93A05-3DA6-4DB8-9A0F-8CE12DB3D6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9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FBCBC7-AECD-41F7-84BB-808A7B7C4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5B146A30-ED73-4049-9C71-25E894E6F7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6EFBD9-C068-4560-96FD-DB222E5CD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286" y="130214"/>
            <a:ext cx="2021439" cy="154775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132490-E9CD-4E1B-B734-68CD1537C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8193" y="130214"/>
            <a:ext cx="2021439" cy="15194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46FF18-E4E4-4BFA-BF6C-80CCCD5A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6085" y="130214"/>
            <a:ext cx="2021439" cy="15194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46C6F0-A331-4EC9-8B21-423528BFB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7261" y="130214"/>
            <a:ext cx="2021439" cy="153093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</p:spTree>
    <p:extLst>
      <p:ext uri="{BB962C8B-B14F-4D97-AF65-F5344CB8AC3E}">
        <p14:creationId xmlns:p14="http://schemas.microsoft.com/office/powerpoint/2010/main" val="254415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31" y="629266"/>
            <a:ext cx="4008566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Konocti Harbor Resort &amp; Spa Source Water Characteristics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September 16,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831" y="2438400"/>
            <a:ext cx="4270742" cy="3785419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9.5 NTU</a:t>
            </a:r>
          </a:p>
          <a:p>
            <a:pPr marL="0"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8.14</a:t>
            </a:r>
          </a:p>
          <a:p>
            <a:pPr marL="0"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80.9%, UVA: 0.091/cm</a:t>
            </a:r>
          </a:p>
          <a:p>
            <a:pPr marL="0"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0.55 NTU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83.9%, UVA: 0.076/cm</a:t>
            </a:r>
          </a:p>
        </p:txBody>
      </p:sp>
      <p:pic>
        <p:nvPicPr>
          <p:cNvPr id="5" name="Content Placeholder 4" descr="Image of a body of water, Clear Lake.">
            <a:extLst>
              <a:ext uri="{FF2B5EF4-FFF2-40B4-BE49-F238E27FC236}">
                <a16:creationId xmlns:a16="http://schemas.microsoft.com/office/drawing/2014/main" id="{A249D72C-40AF-4989-9AE0-62D7C04E8B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Pre-Oxidation (NaOCl)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35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117AA-0E29-4581-8AB0-B87F4490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9" name="Picture 8" descr="An image containing four 1-liter jars at the end of 5-minute flocculation (20 RPM) duration. ">
            <a:extLst>
              <a:ext uri="{FF2B5EF4-FFF2-40B4-BE49-F238E27FC236}">
                <a16:creationId xmlns:a16="http://schemas.microsoft.com/office/drawing/2014/main" id="{C9BEADAD-FBCE-4A5D-9C14-05D9A7514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89AB46-6BEB-4052-B67E-EAD0437D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3419" y="196203"/>
            <a:ext cx="2021439" cy="154775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97D9AB-0AA7-4D21-A85B-1C4545935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7875" y="196203"/>
            <a:ext cx="2021439" cy="15194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114653-FA57-41F0-A2BF-2DCE187FF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42902" y="196203"/>
            <a:ext cx="2021439" cy="15194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5BC65D-EE6D-43EF-9999-A7877F7C4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64078" y="196203"/>
            <a:ext cx="2021439" cy="153093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</p:spTree>
    <p:extLst>
      <p:ext uri="{BB962C8B-B14F-4D97-AF65-F5344CB8AC3E}">
        <p14:creationId xmlns:p14="http://schemas.microsoft.com/office/powerpoint/2010/main" val="1345853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ED603E-919C-4DD9-AD6D-23DB80233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5186423"/>
            <a:ext cx="11634281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</a:t>
            </a:r>
          </a:p>
        </p:txBody>
      </p:sp>
      <p:pic>
        <p:nvPicPr>
          <p:cNvPr id="5" name="Picture 4" descr="An image of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16B36245-5873-4F18-8E4A-B0AED54E1A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11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75314-28C6-4A09-8A19-839D6A61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</a:p>
        </p:txBody>
      </p:sp>
      <p:pic>
        <p:nvPicPr>
          <p:cNvPr id="18" name="Picture 17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2199B9F-5E24-41ED-BEAC-FEA1D92967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9958D87-5CFA-4066-AE14-87E5AD48E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8003" y="54798"/>
            <a:ext cx="2021439" cy="154775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FCE2D6-2FE8-49FD-A169-AA824F8CA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62459" y="54798"/>
            <a:ext cx="2021439" cy="15194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70C9D5-DBA6-46A3-A32F-5859B3A36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67486" y="54798"/>
            <a:ext cx="2021439" cy="15194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7BEE23-92B9-4F66-8786-07C48B4CA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88662" y="54798"/>
            <a:ext cx="2021439" cy="153093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</p:spTree>
    <p:extLst>
      <p:ext uri="{BB962C8B-B14F-4D97-AF65-F5344CB8AC3E}">
        <p14:creationId xmlns:p14="http://schemas.microsoft.com/office/powerpoint/2010/main" val="1605461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265" y="267286"/>
            <a:ext cx="10114961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Photos Shown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5/15/30/45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Pre-Oxidation (NaOCl)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71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265" y="267286"/>
            <a:ext cx="10114961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Photos Shown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5/15/30/45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Pre-Oxidation (NaOCl)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22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06" y="54776"/>
            <a:ext cx="1092959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1380339"/>
            <a:ext cx="1092959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to 20 - 30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67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6535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843648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1162975"/>
            <a:ext cx="3577591" cy="4613357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Harbor Resort &amp; Spa Source Water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 16,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8.14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9.5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80.9%,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0.091/cm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0.55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83.9%,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0.076/cm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E84E1-F75D-411B-90E0-1BFD82F4D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67314" y="1412488"/>
            <a:ext cx="3611638" cy="4363844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Coagulant Dose: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9810: 30 mg/L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Post Media Filtration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0.13 NTU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89.1%,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Reduction: 35.5%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Post GAC Filtration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0.12 NTU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91.4%,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Reduction: 50%</a:t>
            </a:r>
          </a:p>
        </p:txBody>
      </p:sp>
    </p:spTree>
    <p:extLst>
      <p:ext uri="{BB962C8B-B14F-4D97-AF65-F5344CB8AC3E}">
        <p14:creationId xmlns:p14="http://schemas.microsoft.com/office/powerpoint/2010/main" val="2326988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150048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8" y="54594"/>
            <a:ext cx="6744521" cy="149542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68" y="1470580"/>
            <a:ext cx="6966408" cy="499620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9810 (NTU Technologies)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(ACH)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Proprietary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 – 1.34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Placeholder 7" descr="An image of a Laboratory Charged Analyzer (LCA) that measures negative charged particles.  Coagulant is injected until the charged particles are neutralized.">
            <a:extLst>
              <a:ext uri="{FF2B5EF4-FFF2-40B4-BE49-F238E27FC236}">
                <a16:creationId xmlns:a16="http://schemas.microsoft.com/office/drawing/2014/main" id="{50D92858-BEE8-40FF-80A9-200F547E84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"/>
          <a:stretch/>
        </p:blipFill>
        <p:spPr>
          <a:xfrm rot="16200000">
            <a:off x="-1109133" y="1109133"/>
            <a:ext cx="6858000" cy="463973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9940" y="2322576"/>
            <a:ext cx="6172200" cy="38587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8.14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9810:  27.5 mg/L as product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Acetic Acid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657905"/>
              </p:ext>
            </p:extLst>
          </p:nvPr>
        </p:nvGraphicFramePr>
        <p:xfrm>
          <a:off x="122548" y="1444283"/>
          <a:ext cx="11840067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801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297264">
                  <a:extLst>
                    <a:ext uri="{9D8B030D-6E8A-4147-A177-3AD203B41FA5}">
                      <a16:colId xmlns:a16="http://schemas.microsoft.com/office/drawing/2014/main" val="3859543635"/>
                    </a:ext>
                  </a:extLst>
                </a:gridCol>
                <a:gridCol w="106522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329179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29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0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62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0893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3AFC211-3A93-4D35-ABDF-9B8CB1DE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5" y="119063"/>
            <a:ext cx="10515600" cy="13255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Harbor Resort  Spa,  Source: Clear Lake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 1-4 Results, Flash Mix 200 RPM (20 sec)</a:t>
            </a:r>
          </a:p>
        </p:txBody>
      </p:sp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575442"/>
              </p:ext>
            </p:extLst>
          </p:nvPr>
        </p:nvGraphicFramePr>
        <p:xfrm>
          <a:off x="122548" y="1444283"/>
          <a:ext cx="11840067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801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297264">
                  <a:extLst>
                    <a:ext uri="{9D8B030D-6E8A-4147-A177-3AD203B41FA5}">
                      <a16:colId xmlns:a16="http://schemas.microsoft.com/office/drawing/2014/main" val="3859543635"/>
                    </a:ext>
                  </a:extLst>
                </a:gridCol>
                <a:gridCol w="106522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329179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29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0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62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0893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9127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719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448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24389433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3AFC211-3A93-4D35-ABDF-9B8CB1DE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5" y="119063"/>
            <a:ext cx="10515600" cy="13255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Harbor Resort  Spa,  Source: Clear Lake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 5-12 Results, Flash Mix 200 RPM (20 sec)</a:t>
            </a:r>
          </a:p>
        </p:txBody>
      </p:sp>
    </p:spTree>
    <p:extLst>
      <p:ext uri="{BB962C8B-B14F-4D97-AF65-F5344CB8AC3E}">
        <p14:creationId xmlns:p14="http://schemas.microsoft.com/office/powerpoint/2010/main" val="3964772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2370</Words>
  <Application>Microsoft Office PowerPoint</Application>
  <PresentationFormat>Widescreen</PresentationFormat>
  <Paragraphs>546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Konocti Harbor Resort &amp; Spa CA1710016 Lake County Jar Test</vt:lpstr>
      <vt:lpstr>Konocti Harbor Resort &amp; Spa Source Water Characteristics September 16, 2020</vt:lpstr>
      <vt:lpstr>Konocti Harbor Resort &amp; Spa Source Water Sept 16, 2020</vt:lpstr>
      <vt:lpstr>UVT/UVA, pathlength 10 mm</vt:lpstr>
      <vt:lpstr>Coagulant Used for Jar Testing</vt:lpstr>
      <vt:lpstr>Laboratory Charge Analyzer</vt:lpstr>
      <vt:lpstr>Coagulant Information</vt:lpstr>
      <vt:lpstr>Konocti Harbor Resort  Spa,  Source: Clear Lake Jar Test 1-4 Results, Flash Mix 200 RPM (20 sec)</vt:lpstr>
      <vt:lpstr>Konocti Harbor Resort  Spa,  Source: Clear Lake Jar Test 5-12 Results, Flash Mix 200 RPM (20 sec)</vt:lpstr>
      <vt:lpstr>Filterability</vt:lpstr>
      <vt:lpstr>Konocti Harbor Resort  Spa,  Source: Clear Lake Jar Test 13-20 Results, Flash Mix 200 RPM (20 sec),  NaOCl Dose: 5.0 mg/L, 9810: 30 mg/L</vt:lpstr>
      <vt:lpstr>Jars 1-4 Test Flash Mix 20 Sec (200 RPM) Floc Mix 5 min (20 RPM)  Applied Coagulant  9810 </vt:lpstr>
      <vt:lpstr>Jars 1-4:  End of 5-minute flocculation (20 RPM) duration.   </vt:lpstr>
      <vt:lpstr>Jars 1-4: After 5 min of settling, 25 mL is syringed for filterability and %UVT/UVA. </vt:lpstr>
      <vt:lpstr>Jars 1-4: After 25-minutes of settling, settled water turbidity is taken. </vt:lpstr>
      <vt:lpstr>Jars 5-8 Test Flash Mix 20 Sec (200 RPM) Floc Mix 5 min (20 RPM) Pre-Oxidation (NaOCl)  Applied Coagulant  9810 </vt:lpstr>
      <vt:lpstr>Jars 5-8:  End of 5-minute flocculation (20 RPM) duration.   </vt:lpstr>
      <vt:lpstr>Jars 5-8: After 5 min of settling, 25 mL is syringed for filterability and %UVT/UVA. </vt:lpstr>
      <vt:lpstr>Jars 5-8: After 25-minutes of settling, settled water turbidity is taken. </vt:lpstr>
      <vt:lpstr>Jars 9-12 Test Flash Mix 20 Sec (200 RPM) Floc Mix 5 min (20 RPM) Pre-Oxidation (NaOCl)  Applied Coagulant  9810 </vt:lpstr>
      <vt:lpstr>Jars 9-12:  End of 5-minute flocculation (20 RPM) duration. </vt:lpstr>
      <vt:lpstr>Jars 9-12: After 5 min of settling, 25 mL is syringed for filterability and %UVT/UVA.</vt:lpstr>
      <vt:lpstr>Jars 9-12: After 25-minutes of settling, settled water turbidity is taken. </vt:lpstr>
      <vt:lpstr>No Photos Shown Jars 13-16 Test Flash Mix 20 Sec (200 RPM) Floc Mix 5/15/30/45 min (20 RPM) Pre-Oxidation (NaOCl)  Applied Coagulant  9810 </vt:lpstr>
      <vt:lpstr>No Photos Shown Jars 17-20 Test Flash Mix 20 Sec (200 RPM) Floc Mix 5/15/30/45 min (20 RPM) Pre-Oxidation (NaOCl)  Applied Coagulant  9810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Konocti Harbor Resort &amp; Spa CA1710016 Lake County Jar Test</dc:title>
  <dc:creator>Guy Schott</dc:creator>
  <cp:lastModifiedBy>Schott, Guy@Waterboards</cp:lastModifiedBy>
  <cp:revision>2</cp:revision>
  <dcterms:created xsi:type="dcterms:W3CDTF">2020-09-20T02:28:53Z</dcterms:created>
  <dcterms:modified xsi:type="dcterms:W3CDTF">2020-09-21T15:48:06Z</dcterms:modified>
</cp:coreProperties>
</file>