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handoutMasterIdLst>
    <p:handoutMasterId r:id="rId32"/>
  </p:handoutMasterIdLst>
  <p:sldIdLst>
    <p:sldId id="298" r:id="rId2"/>
    <p:sldId id="257" r:id="rId3"/>
    <p:sldId id="259" r:id="rId4"/>
    <p:sldId id="260" r:id="rId5"/>
    <p:sldId id="262" r:id="rId6"/>
    <p:sldId id="261" r:id="rId7"/>
    <p:sldId id="263" r:id="rId8"/>
    <p:sldId id="280" r:id="rId9"/>
    <p:sldId id="270" r:id="rId10"/>
    <p:sldId id="271" r:id="rId11"/>
    <p:sldId id="277" r:id="rId12"/>
    <p:sldId id="295" r:id="rId13"/>
    <p:sldId id="287" r:id="rId14"/>
    <p:sldId id="282" r:id="rId15"/>
    <p:sldId id="284" r:id="rId16"/>
    <p:sldId id="286" r:id="rId17"/>
    <p:sldId id="285" r:id="rId18"/>
    <p:sldId id="281" r:id="rId19"/>
    <p:sldId id="297" r:id="rId20"/>
    <p:sldId id="293" r:id="rId21"/>
    <p:sldId id="289" r:id="rId22"/>
    <p:sldId id="291" r:id="rId23"/>
    <p:sldId id="294" r:id="rId24"/>
    <p:sldId id="292" r:id="rId25"/>
    <p:sldId id="278" r:id="rId26"/>
    <p:sldId id="269" r:id="rId27"/>
    <p:sldId id="296" r:id="rId28"/>
    <p:sldId id="279" r:id="rId29"/>
    <p:sldId id="276" r:id="rId3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66C3"/>
    <a:srgbClr val="000000"/>
    <a:srgbClr val="53805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1" d="100"/>
          <a:sy n="101" d="100"/>
        </p:scale>
        <p:origin x="-180"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104"/>
    </p:cViewPr>
  </p:sorterViewPr>
  <p:notesViewPr>
    <p:cSldViewPr snapToGrid="0" snapToObjects="1">
      <p:cViewPr varScale="1">
        <p:scale>
          <a:sx n="79" d="100"/>
          <a:sy n="79" d="100"/>
        </p:scale>
        <p:origin x="-1962" y="-102"/>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7" tIns="46589" rIns="93177" bIns="46589" rtlCol="0"/>
          <a:lstStyle>
            <a:lvl1pPr algn="r">
              <a:defRPr sz="1200"/>
            </a:lvl1pPr>
          </a:lstStyle>
          <a:p>
            <a:fld id="{66B882E8-7314-437D-A42D-63B0E83224C0}" type="datetimeFigureOut">
              <a:rPr lang="en-US" smtClean="0"/>
              <a:t>3/7/2017</a:t>
            </a:fld>
            <a:endParaRPr lang="en-US"/>
          </a:p>
        </p:txBody>
      </p:sp>
      <p:sp>
        <p:nvSpPr>
          <p:cNvPr id="4" name="Footer Placeholder 3"/>
          <p:cNvSpPr>
            <a:spLocks noGrp="1"/>
          </p:cNvSpPr>
          <p:nvPr>
            <p:ph type="ftr" sz="quarter" idx="2"/>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8"/>
            <a:ext cx="3037840" cy="464820"/>
          </a:xfrm>
          <a:prstGeom prst="rect">
            <a:avLst/>
          </a:prstGeom>
        </p:spPr>
        <p:txBody>
          <a:bodyPr vert="horz" lIns="93177" tIns="46589" rIns="93177" bIns="46589" rtlCol="0" anchor="b"/>
          <a:lstStyle>
            <a:lvl1pPr algn="r">
              <a:defRPr sz="1200"/>
            </a:lvl1pPr>
          </a:lstStyle>
          <a:p>
            <a:fld id="{C13E1F33-7FCA-4F72-870A-7A6BC87D1D32}" type="slidenum">
              <a:rPr lang="en-US" smtClean="0"/>
              <a:t>‹#›</a:t>
            </a:fld>
            <a:endParaRPr lang="en-US"/>
          </a:p>
        </p:txBody>
      </p:sp>
    </p:spTree>
    <p:extLst>
      <p:ext uri="{BB962C8B-B14F-4D97-AF65-F5344CB8AC3E}">
        <p14:creationId xmlns:p14="http://schemas.microsoft.com/office/powerpoint/2010/main" val="3182268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9" y="0"/>
            <a:ext cx="3038475" cy="465138"/>
          </a:xfrm>
          <a:prstGeom prst="rect">
            <a:avLst/>
          </a:prstGeom>
        </p:spPr>
        <p:txBody>
          <a:bodyPr vert="horz" lIns="91440" tIns="45720" rIns="91440" bIns="45720" rtlCol="0"/>
          <a:lstStyle>
            <a:lvl1pPr algn="r">
              <a:defRPr sz="1200"/>
            </a:lvl1pPr>
          </a:lstStyle>
          <a:p>
            <a:fld id="{9EC5AD25-CABD-4176-A16B-50F9CBEB5469}" type="datetimeFigureOut">
              <a:rPr lang="en-US" smtClean="0"/>
              <a:t>3/7/2017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6"/>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676"/>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6"/>
            <a:ext cx="3038475" cy="465138"/>
          </a:xfrm>
          <a:prstGeom prst="rect">
            <a:avLst/>
          </a:prstGeom>
        </p:spPr>
        <p:txBody>
          <a:bodyPr vert="horz" lIns="91440" tIns="45720" rIns="91440" bIns="45720" rtlCol="0" anchor="b"/>
          <a:lstStyle>
            <a:lvl1pPr algn="r">
              <a:defRPr sz="1200"/>
            </a:lvl1pPr>
          </a:lstStyle>
          <a:p>
            <a:fld id="{42FA35A3-1A07-434A-8B62-43F5A1411D7D}" type="slidenum">
              <a:rPr lang="en-US" smtClean="0"/>
              <a:t>‹#›</a:t>
            </a:fld>
            <a:endParaRPr lang="en-US"/>
          </a:p>
        </p:txBody>
      </p:sp>
    </p:spTree>
    <p:extLst>
      <p:ext uri="{BB962C8B-B14F-4D97-AF65-F5344CB8AC3E}">
        <p14:creationId xmlns:p14="http://schemas.microsoft.com/office/powerpoint/2010/main" val="273696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1</a:t>
            </a:fld>
            <a:endParaRPr lang="en-US"/>
          </a:p>
        </p:txBody>
      </p:sp>
    </p:spTree>
    <p:extLst>
      <p:ext uri="{BB962C8B-B14F-4D97-AF65-F5344CB8AC3E}">
        <p14:creationId xmlns:p14="http://schemas.microsoft.com/office/powerpoint/2010/main" val="1071483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10</a:t>
            </a:fld>
            <a:endParaRPr lang="en-US"/>
          </a:p>
        </p:txBody>
      </p:sp>
    </p:spTree>
    <p:extLst>
      <p:ext uri="{BB962C8B-B14F-4D97-AF65-F5344CB8AC3E}">
        <p14:creationId xmlns:p14="http://schemas.microsoft.com/office/powerpoint/2010/main" val="3975773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11</a:t>
            </a:fld>
            <a:endParaRPr lang="en-US"/>
          </a:p>
        </p:txBody>
      </p:sp>
    </p:spTree>
    <p:extLst>
      <p:ext uri="{BB962C8B-B14F-4D97-AF65-F5344CB8AC3E}">
        <p14:creationId xmlns:p14="http://schemas.microsoft.com/office/powerpoint/2010/main" val="708634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12</a:t>
            </a:fld>
            <a:endParaRPr lang="en-US"/>
          </a:p>
        </p:txBody>
      </p:sp>
    </p:spTree>
    <p:extLst>
      <p:ext uri="{BB962C8B-B14F-4D97-AF65-F5344CB8AC3E}">
        <p14:creationId xmlns:p14="http://schemas.microsoft.com/office/powerpoint/2010/main" val="762746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13</a:t>
            </a:fld>
            <a:endParaRPr lang="en-US"/>
          </a:p>
        </p:txBody>
      </p:sp>
    </p:spTree>
    <p:extLst>
      <p:ext uri="{BB962C8B-B14F-4D97-AF65-F5344CB8AC3E}">
        <p14:creationId xmlns:p14="http://schemas.microsoft.com/office/powerpoint/2010/main" val="952486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Ben mentioned, one of the permit program currently in place and being implemented is to address discharges from agriculture and other land uses in the Scott River and Shasta River </a:t>
            </a:r>
            <a:r>
              <a:rPr lang="en-US" dirty="0" smtClean="0"/>
              <a:t>watersheds – part of Klamath</a:t>
            </a:r>
            <a:endParaRPr lang="en-US" dirty="0"/>
          </a:p>
        </p:txBody>
      </p:sp>
      <p:sp>
        <p:nvSpPr>
          <p:cNvPr id="4" name="Slide Number Placeholder 3"/>
          <p:cNvSpPr>
            <a:spLocks noGrp="1"/>
          </p:cNvSpPr>
          <p:nvPr>
            <p:ph type="sldNum" sz="quarter" idx="10"/>
          </p:nvPr>
        </p:nvSpPr>
        <p:spPr/>
        <p:txBody>
          <a:bodyPr/>
          <a:lstStyle/>
          <a:p>
            <a:fld id="{48B5ED96-4EA2-49E5-9831-92BB84875E76}" type="slidenum">
              <a:rPr lang="en-US" smtClean="0"/>
              <a:t>14</a:t>
            </a:fld>
            <a:endParaRPr lang="en-US"/>
          </a:p>
        </p:txBody>
      </p:sp>
    </p:spTree>
    <p:extLst>
      <p:ext uri="{BB962C8B-B14F-4D97-AF65-F5344CB8AC3E}">
        <p14:creationId xmlns:p14="http://schemas.microsoft.com/office/powerpoint/2010/main" val="2270561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2943225" cy="2208212"/>
          </a:xfrm>
        </p:spPr>
      </p:sp>
      <p:sp>
        <p:nvSpPr>
          <p:cNvPr id="3" name="Notes Placeholder 2"/>
          <p:cNvSpPr>
            <a:spLocks noGrp="1"/>
          </p:cNvSpPr>
          <p:nvPr>
            <p:ph type="body" idx="1"/>
          </p:nvPr>
        </p:nvSpPr>
        <p:spPr>
          <a:xfrm>
            <a:off x="701675" y="2905126"/>
            <a:ext cx="5607050" cy="5694364"/>
          </a:xfrm>
        </p:spPr>
        <p:txBody>
          <a:bodyPr/>
          <a:lstStyle/>
          <a:p>
            <a:r>
              <a:rPr lang="en-US" dirty="0" smtClean="0"/>
              <a:t>These </a:t>
            </a:r>
            <a:r>
              <a:rPr lang="en-US" dirty="0"/>
              <a:t>watersheds are also a little unique in that we have a more regulatory mechanism in place in the form of a conditional waiver of waste discharge requirements for each watershed. </a:t>
            </a:r>
          </a:p>
          <a:p>
            <a:endParaRPr lang="en-US" dirty="0"/>
          </a:p>
          <a:p>
            <a:r>
              <a:rPr lang="en-US" dirty="0"/>
              <a:t>The waivers came out of the TMDLs and are one of the pieces of the puzzle identified in the TMDL action plans to prevent, minimize, or control discharges of sediment, nutrients, or elevated solar radiation loads. </a:t>
            </a:r>
            <a:endParaRPr lang="en-US" dirty="0" smtClean="0"/>
          </a:p>
          <a:p>
            <a:endParaRPr lang="en-US" dirty="0"/>
          </a:p>
          <a:p>
            <a:r>
              <a:rPr lang="en-US" dirty="0" smtClean="0"/>
              <a:t>The </a:t>
            </a:r>
            <a:r>
              <a:rPr lang="en-US" dirty="0"/>
              <a:t>waivers are very similar to each other</a:t>
            </a:r>
            <a:r>
              <a:rPr lang="en-US" dirty="0" smtClean="0"/>
              <a:t>. </a:t>
            </a:r>
            <a:r>
              <a:rPr lang="en-US" dirty="0"/>
              <a:t>Staff are focusing on responsible parties whose ranching or farming operations present higher risks to water quality based on type and intensity of the land use, proximity to high priority stream or river reaches, and the length of stream adjacent to the farm or ranch. In the Scott, this translates to the larger farms and ranches that border the mainstem and the major tributaries. In the Shasta, we are focused on ranches near the cold water spring complexes. </a:t>
            </a:r>
          </a:p>
          <a:p>
            <a:endParaRPr lang="en-US" dirty="0"/>
          </a:p>
          <a:p>
            <a:r>
              <a:rPr lang="en-US" dirty="0"/>
              <a:t>Currently, there is no enrollment requirement under the two waivers. </a:t>
            </a:r>
            <a:endParaRPr lang="en-US" dirty="0" smtClean="0"/>
          </a:p>
          <a:p>
            <a:endParaRPr lang="en-US" dirty="0"/>
          </a:p>
          <a:p>
            <a:r>
              <a:rPr lang="en-US" dirty="0" smtClean="0"/>
              <a:t>Staff </a:t>
            </a:r>
            <a:r>
              <a:rPr lang="en-US" dirty="0"/>
              <a:t>work directly with landowners in the high priority areas to arrange ranch or farm field assessments. If discharges are found (such as places where tailwater is returning to the river) or site specific effective potential shade is being impacted (such as by cattle loafing in the riparian area), then we ask the landowner to develop, submit, and implement a plan to fix the problem in a specific period of time. </a:t>
            </a:r>
            <a:r>
              <a:rPr lang="en-US" dirty="0" smtClean="0"/>
              <a:t> These are BMP-based waivers.</a:t>
            </a:r>
            <a:endParaRPr lang="en-US" dirty="0"/>
          </a:p>
          <a:p>
            <a:endParaRPr lang="en-US" dirty="0"/>
          </a:p>
          <a:p>
            <a:r>
              <a:rPr lang="en-US" dirty="0"/>
              <a:t>We have one staff person’s time allocated to this effort in both watershed. That is Eli, who as you know was recently hired after 9 months without someone in the position. But we already have our next assessment scheduled and are moving forward again.</a:t>
            </a:r>
          </a:p>
          <a:p>
            <a:endParaRPr lang="en-US" dirty="0"/>
          </a:p>
          <a:p>
            <a:r>
              <a:rPr lang="en-US" dirty="0"/>
              <a:t>As with any waiver, these two have a five year life span and they will expire in October of this year. We are therefore in the process of renewing them. </a:t>
            </a:r>
          </a:p>
        </p:txBody>
      </p:sp>
      <p:sp>
        <p:nvSpPr>
          <p:cNvPr id="4" name="Slide Number Placeholder 3"/>
          <p:cNvSpPr>
            <a:spLocks noGrp="1"/>
          </p:cNvSpPr>
          <p:nvPr>
            <p:ph type="sldNum" sz="quarter" idx="10"/>
          </p:nvPr>
        </p:nvSpPr>
        <p:spPr/>
        <p:txBody>
          <a:bodyPr/>
          <a:lstStyle/>
          <a:p>
            <a:fld id="{48B5ED96-4EA2-49E5-9831-92BB84875E76}" type="slidenum">
              <a:rPr lang="en-US" smtClean="0"/>
              <a:t>15</a:t>
            </a:fld>
            <a:endParaRPr lang="en-US" dirty="0"/>
          </a:p>
        </p:txBody>
      </p:sp>
    </p:spTree>
    <p:extLst>
      <p:ext uri="{BB962C8B-B14F-4D97-AF65-F5344CB8AC3E}">
        <p14:creationId xmlns:p14="http://schemas.microsoft.com/office/powerpoint/2010/main" val="656404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t>
            </a:r>
            <a:r>
              <a:rPr lang="en-US" dirty="0"/>
              <a:t>now, my preview of coming attractions is to say that we are working on renewing both waivers with minimal changes to the current process and requirements. Still have a staff-driven process of working with high priority farms and ranches, using a farm/ranch plan as the mechanism to improve BMPs on the ground, following up, and responding to complaints and other high risk issues that we might see. </a:t>
            </a:r>
            <a:endParaRPr lang="en-US" dirty="0" smtClean="0"/>
          </a:p>
          <a:p>
            <a:endParaRPr lang="en-US" dirty="0"/>
          </a:p>
          <a:p>
            <a:r>
              <a:rPr lang="en-US" dirty="0" smtClean="0"/>
              <a:t>We </a:t>
            </a:r>
            <a:r>
              <a:rPr lang="en-US" dirty="0"/>
              <a:t>also want to improve our tracking procedures and quantifiable performance measures. </a:t>
            </a:r>
            <a:endParaRPr lang="en-US" dirty="0" smtClean="0"/>
          </a:p>
          <a:p>
            <a:endParaRPr lang="en-US" dirty="0"/>
          </a:p>
          <a:p>
            <a:r>
              <a:rPr lang="en-US" dirty="0"/>
              <a:t>You will hear more detail on how many assessments we have completed over the past five years, how close we are on attaining our goals from 5 years ago on assessing farms and ranches in the high priority areas, some assessment of temp and DO data for the Shasta, and the status of other TMDL implementation actions.</a:t>
            </a:r>
          </a:p>
          <a:p>
            <a:endParaRPr lang="en-US" dirty="0"/>
          </a:p>
        </p:txBody>
      </p:sp>
      <p:sp>
        <p:nvSpPr>
          <p:cNvPr id="4" name="Slide Number Placeholder 3"/>
          <p:cNvSpPr>
            <a:spLocks noGrp="1"/>
          </p:cNvSpPr>
          <p:nvPr>
            <p:ph type="sldNum" sz="quarter" idx="10"/>
          </p:nvPr>
        </p:nvSpPr>
        <p:spPr/>
        <p:txBody>
          <a:bodyPr/>
          <a:lstStyle/>
          <a:p>
            <a:fld id="{48B5ED96-4EA2-49E5-9831-92BB84875E76}" type="slidenum">
              <a:rPr lang="en-US" smtClean="0"/>
              <a:t>16</a:t>
            </a:fld>
            <a:endParaRPr lang="en-US"/>
          </a:p>
        </p:txBody>
      </p:sp>
    </p:spTree>
    <p:extLst>
      <p:ext uri="{BB962C8B-B14F-4D97-AF65-F5344CB8AC3E}">
        <p14:creationId xmlns:p14="http://schemas.microsoft.com/office/powerpoint/2010/main" val="2984005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alt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8B5ED96-4EA2-49E5-9831-92BB84875E76}" type="slidenum">
              <a:rPr lang="en-US" smtClean="0"/>
              <a:t>17</a:t>
            </a:fld>
            <a:endParaRPr lang="en-US"/>
          </a:p>
        </p:txBody>
      </p:sp>
    </p:spTree>
    <p:extLst>
      <p:ext uri="{BB962C8B-B14F-4D97-AF65-F5344CB8AC3E}">
        <p14:creationId xmlns:p14="http://schemas.microsoft.com/office/powerpoint/2010/main" val="847326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18</a:t>
            </a:fld>
            <a:endParaRPr lang="en-US"/>
          </a:p>
        </p:txBody>
      </p:sp>
    </p:spTree>
    <p:extLst>
      <p:ext uri="{BB962C8B-B14F-4D97-AF65-F5344CB8AC3E}">
        <p14:creationId xmlns:p14="http://schemas.microsoft.com/office/powerpoint/2010/main" val="661533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Ben mentioned, one of the permit program currently in place and being implemented is to address discharges from agriculture and other land uses in the Scott River and Shasta River </a:t>
            </a:r>
            <a:r>
              <a:rPr lang="en-US" dirty="0" smtClean="0"/>
              <a:t>watersheds – part of Klamath</a:t>
            </a:r>
            <a:endParaRPr lang="en-US" dirty="0"/>
          </a:p>
        </p:txBody>
      </p:sp>
      <p:sp>
        <p:nvSpPr>
          <p:cNvPr id="4" name="Slide Number Placeholder 3"/>
          <p:cNvSpPr>
            <a:spLocks noGrp="1"/>
          </p:cNvSpPr>
          <p:nvPr>
            <p:ph type="sldNum" sz="quarter" idx="10"/>
          </p:nvPr>
        </p:nvSpPr>
        <p:spPr/>
        <p:txBody>
          <a:bodyPr/>
          <a:lstStyle/>
          <a:p>
            <a:fld id="{48B5ED96-4EA2-49E5-9831-92BB84875E76}" type="slidenum">
              <a:rPr lang="en-US" smtClean="0"/>
              <a:t>19</a:t>
            </a:fld>
            <a:endParaRPr lang="en-US"/>
          </a:p>
        </p:txBody>
      </p:sp>
    </p:spTree>
    <p:extLst>
      <p:ext uri="{BB962C8B-B14F-4D97-AF65-F5344CB8AC3E}">
        <p14:creationId xmlns:p14="http://schemas.microsoft.com/office/powerpoint/2010/main" val="530450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2</a:t>
            </a:fld>
            <a:endParaRPr lang="en-US"/>
          </a:p>
        </p:txBody>
      </p:sp>
    </p:spTree>
    <p:extLst>
      <p:ext uri="{BB962C8B-B14F-4D97-AF65-F5344CB8AC3E}">
        <p14:creationId xmlns:p14="http://schemas.microsoft.com/office/powerpoint/2010/main" val="3830571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20</a:t>
            </a:fld>
            <a:endParaRPr lang="en-US"/>
          </a:p>
        </p:txBody>
      </p:sp>
    </p:spTree>
    <p:extLst>
      <p:ext uri="{BB962C8B-B14F-4D97-AF65-F5344CB8AC3E}">
        <p14:creationId xmlns:p14="http://schemas.microsoft.com/office/powerpoint/2010/main" val="1061588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21</a:t>
            </a:fld>
            <a:endParaRPr lang="en-US"/>
          </a:p>
        </p:txBody>
      </p:sp>
    </p:spTree>
    <p:extLst>
      <p:ext uri="{BB962C8B-B14F-4D97-AF65-F5344CB8AC3E}">
        <p14:creationId xmlns:p14="http://schemas.microsoft.com/office/powerpoint/2010/main" val="2209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22</a:t>
            </a:fld>
            <a:endParaRPr lang="en-US"/>
          </a:p>
        </p:txBody>
      </p:sp>
    </p:spTree>
    <p:extLst>
      <p:ext uri="{BB962C8B-B14F-4D97-AF65-F5344CB8AC3E}">
        <p14:creationId xmlns:p14="http://schemas.microsoft.com/office/powerpoint/2010/main" val="2982715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23</a:t>
            </a:fld>
            <a:endParaRPr lang="en-US"/>
          </a:p>
        </p:txBody>
      </p:sp>
    </p:spTree>
    <p:extLst>
      <p:ext uri="{BB962C8B-B14F-4D97-AF65-F5344CB8AC3E}">
        <p14:creationId xmlns:p14="http://schemas.microsoft.com/office/powerpoint/2010/main" val="593929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24</a:t>
            </a:fld>
            <a:endParaRPr lang="en-US"/>
          </a:p>
        </p:txBody>
      </p:sp>
    </p:spTree>
    <p:extLst>
      <p:ext uri="{BB962C8B-B14F-4D97-AF65-F5344CB8AC3E}">
        <p14:creationId xmlns:p14="http://schemas.microsoft.com/office/powerpoint/2010/main" val="3451341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25</a:t>
            </a:fld>
            <a:endParaRPr lang="en-US"/>
          </a:p>
        </p:txBody>
      </p:sp>
    </p:spTree>
    <p:extLst>
      <p:ext uri="{BB962C8B-B14F-4D97-AF65-F5344CB8AC3E}">
        <p14:creationId xmlns:p14="http://schemas.microsoft.com/office/powerpoint/2010/main" val="2189370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26</a:t>
            </a:fld>
            <a:endParaRPr lang="en-US"/>
          </a:p>
        </p:txBody>
      </p:sp>
    </p:spTree>
    <p:extLst>
      <p:ext uri="{BB962C8B-B14F-4D97-AF65-F5344CB8AC3E}">
        <p14:creationId xmlns:p14="http://schemas.microsoft.com/office/powerpoint/2010/main" val="630472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27</a:t>
            </a:fld>
            <a:endParaRPr lang="en-US"/>
          </a:p>
        </p:txBody>
      </p:sp>
    </p:spTree>
    <p:extLst>
      <p:ext uri="{BB962C8B-B14F-4D97-AF65-F5344CB8AC3E}">
        <p14:creationId xmlns:p14="http://schemas.microsoft.com/office/powerpoint/2010/main" val="4270058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28</a:t>
            </a:fld>
            <a:endParaRPr lang="en-US"/>
          </a:p>
        </p:txBody>
      </p:sp>
    </p:spTree>
    <p:extLst>
      <p:ext uri="{BB962C8B-B14F-4D97-AF65-F5344CB8AC3E}">
        <p14:creationId xmlns:p14="http://schemas.microsoft.com/office/powerpoint/2010/main" val="3019253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29</a:t>
            </a:fld>
            <a:endParaRPr lang="en-US"/>
          </a:p>
        </p:txBody>
      </p:sp>
    </p:spTree>
    <p:extLst>
      <p:ext uri="{BB962C8B-B14F-4D97-AF65-F5344CB8AC3E}">
        <p14:creationId xmlns:p14="http://schemas.microsoft.com/office/powerpoint/2010/main" val="2646241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3</a:t>
            </a:fld>
            <a:endParaRPr lang="en-US"/>
          </a:p>
        </p:txBody>
      </p:sp>
    </p:spTree>
    <p:extLst>
      <p:ext uri="{BB962C8B-B14F-4D97-AF65-F5344CB8AC3E}">
        <p14:creationId xmlns:p14="http://schemas.microsoft.com/office/powerpoint/2010/main" val="3318215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4</a:t>
            </a:fld>
            <a:endParaRPr lang="en-US"/>
          </a:p>
        </p:txBody>
      </p:sp>
    </p:spTree>
    <p:extLst>
      <p:ext uri="{BB962C8B-B14F-4D97-AF65-F5344CB8AC3E}">
        <p14:creationId xmlns:p14="http://schemas.microsoft.com/office/powerpoint/2010/main" val="1926833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5</a:t>
            </a:fld>
            <a:endParaRPr lang="en-US"/>
          </a:p>
        </p:txBody>
      </p:sp>
    </p:spTree>
    <p:extLst>
      <p:ext uri="{BB962C8B-B14F-4D97-AF65-F5344CB8AC3E}">
        <p14:creationId xmlns:p14="http://schemas.microsoft.com/office/powerpoint/2010/main" val="1067958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6</a:t>
            </a:fld>
            <a:endParaRPr lang="en-US"/>
          </a:p>
        </p:txBody>
      </p:sp>
    </p:spTree>
    <p:extLst>
      <p:ext uri="{BB962C8B-B14F-4D97-AF65-F5344CB8AC3E}">
        <p14:creationId xmlns:p14="http://schemas.microsoft.com/office/powerpoint/2010/main" val="4277699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7</a:t>
            </a:fld>
            <a:endParaRPr lang="en-US"/>
          </a:p>
        </p:txBody>
      </p:sp>
    </p:spTree>
    <p:extLst>
      <p:ext uri="{BB962C8B-B14F-4D97-AF65-F5344CB8AC3E}">
        <p14:creationId xmlns:p14="http://schemas.microsoft.com/office/powerpoint/2010/main" val="2594368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8</a:t>
            </a:fld>
            <a:endParaRPr lang="en-US"/>
          </a:p>
        </p:txBody>
      </p:sp>
    </p:spTree>
    <p:extLst>
      <p:ext uri="{BB962C8B-B14F-4D97-AF65-F5344CB8AC3E}">
        <p14:creationId xmlns:p14="http://schemas.microsoft.com/office/powerpoint/2010/main" val="902176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FA35A3-1A07-434A-8B62-43F5A1411D7D}" type="slidenum">
              <a:rPr lang="en-US" smtClean="0"/>
              <a:t>9</a:t>
            </a:fld>
            <a:endParaRPr lang="en-US"/>
          </a:p>
        </p:txBody>
      </p:sp>
    </p:spTree>
    <p:extLst>
      <p:ext uri="{BB962C8B-B14F-4D97-AF65-F5344CB8AC3E}">
        <p14:creationId xmlns:p14="http://schemas.microsoft.com/office/powerpoint/2010/main" val="3607693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23C610-0FBC-46AE-9545-4A3F029B1533}" type="datetime1">
              <a:rPr lang="en-US" smtClean="0"/>
              <a:t>3/7/2017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BC199-FCC6-744B-8C84-8DF02B4B215F}" type="slidenum">
              <a:rPr lang="en-US" smtClean="0"/>
              <a:t>‹#›</a:t>
            </a:fld>
            <a:endParaRPr lang="en-US"/>
          </a:p>
        </p:txBody>
      </p:sp>
    </p:spTree>
    <p:extLst>
      <p:ext uri="{BB962C8B-B14F-4D97-AF65-F5344CB8AC3E}">
        <p14:creationId xmlns:p14="http://schemas.microsoft.com/office/powerpoint/2010/main" val="2331387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6597DD-AE78-45F6-8262-7222E3B11889}" type="datetime1">
              <a:rPr lang="en-US" smtClean="0"/>
              <a:t>3/7/2017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BC199-FCC6-744B-8C84-8DF02B4B215F}" type="slidenum">
              <a:rPr lang="en-US" smtClean="0"/>
              <a:t>‹#›</a:t>
            </a:fld>
            <a:endParaRPr lang="en-US"/>
          </a:p>
        </p:txBody>
      </p:sp>
    </p:spTree>
    <p:extLst>
      <p:ext uri="{BB962C8B-B14F-4D97-AF65-F5344CB8AC3E}">
        <p14:creationId xmlns:p14="http://schemas.microsoft.com/office/powerpoint/2010/main" val="2955193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814523-E7BE-449C-A589-D2AB7646E5A4}" type="datetime1">
              <a:rPr lang="en-US" smtClean="0"/>
              <a:t>3/7/2017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BC199-FCC6-744B-8C84-8DF02B4B215F}" type="slidenum">
              <a:rPr lang="en-US" smtClean="0"/>
              <a:t>‹#›</a:t>
            </a:fld>
            <a:endParaRPr lang="en-US"/>
          </a:p>
        </p:txBody>
      </p:sp>
    </p:spTree>
    <p:extLst>
      <p:ext uri="{BB962C8B-B14F-4D97-AF65-F5344CB8AC3E}">
        <p14:creationId xmlns:p14="http://schemas.microsoft.com/office/powerpoint/2010/main" val="2573652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32ABF2-CFF8-4E66-A6D7-DE1B13AD1A50}" type="datetime1">
              <a:rPr lang="en-US" smtClean="0"/>
              <a:t>3/7/2017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BC199-FCC6-744B-8C84-8DF02B4B215F}" type="slidenum">
              <a:rPr lang="en-US" smtClean="0"/>
              <a:t>‹#›</a:t>
            </a:fld>
            <a:endParaRPr lang="en-US"/>
          </a:p>
        </p:txBody>
      </p:sp>
    </p:spTree>
    <p:extLst>
      <p:ext uri="{BB962C8B-B14F-4D97-AF65-F5344CB8AC3E}">
        <p14:creationId xmlns:p14="http://schemas.microsoft.com/office/powerpoint/2010/main" val="1371467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6B903A-72EE-4C31-97C7-8D2AE3CDF9A7}" type="datetime1">
              <a:rPr lang="en-US" smtClean="0"/>
              <a:t>3/7/2017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BC199-FCC6-744B-8C84-8DF02B4B215F}" type="slidenum">
              <a:rPr lang="en-US" smtClean="0"/>
              <a:t>‹#›</a:t>
            </a:fld>
            <a:endParaRPr lang="en-US"/>
          </a:p>
        </p:txBody>
      </p:sp>
    </p:spTree>
    <p:extLst>
      <p:ext uri="{BB962C8B-B14F-4D97-AF65-F5344CB8AC3E}">
        <p14:creationId xmlns:p14="http://schemas.microsoft.com/office/powerpoint/2010/main" val="220838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89897B-CF2E-4D92-8E0E-770CC062D76C}" type="datetime1">
              <a:rPr lang="en-US" smtClean="0"/>
              <a:t>3/7/2017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BC199-FCC6-744B-8C84-8DF02B4B215F}" type="slidenum">
              <a:rPr lang="en-US" smtClean="0"/>
              <a:t>‹#›</a:t>
            </a:fld>
            <a:endParaRPr lang="en-US"/>
          </a:p>
        </p:txBody>
      </p:sp>
    </p:spTree>
    <p:extLst>
      <p:ext uri="{BB962C8B-B14F-4D97-AF65-F5344CB8AC3E}">
        <p14:creationId xmlns:p14="http://schemas.microsoft.com/office/powerpoint/2010/main" val="1031913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FFDC88-4F9B-4537-9E4C-664CD5E4E799}" type="datetime1">
              <a:rPr lang="en-US" smtClean="0"/>
              <a:t>3/7/2017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6BC199-FCC6-744B-8C84-8DF02B4B215F}" type="slidenum">
              <a:rPr lang="en-US" smtClean="0"/>
              <a:t>‹#›</a:t>
            </a:fld>
            <a:endParaRPr lang="en-US"/>
          </a:p>
        </p:txBody>
      </p:sp>
    </p:spTree>
    <p:extLst>
      <p:ext uri="{BB962C8B-B14F-4D97-AF65-F5344CB8AC3E}">
        <p14:creationId xmlns:p14="http://schemas.microsoft.com/office/powerpoint/2010/main" val="3445871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073FC3-2365-4F40-B562-AFC966EEFAEA}" type="datetime1">
              <a:rPr lang="en-US" smtClean="0"/>
              <a:t>3/7/2017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6BC199-FCC6-744B-8C84-8DF02B4B215F}" type="slidenum">
              <a:rPr lang="en-US" smtClean="0"/>
              <a:t>‹#›</a:t>
            </a:fld>
            <a:endParaRPr lang="en-US"/>
          </a:p>
        </p:txBody>
      </p:sp>
    </p:spTree>
    <p:extLst>
      <p:ext uri="{BB962C8B-B14F-4D97-AF65-F5344CB8AC3E}">
        <p14:creationId xmlns:p14="http://schemas.microsoft.com/office/powerpoint/2010/main" val="1332121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3AB19C-A5C0-481C-8A29-FC98EEEC1FD6}" type="datetime1">
              <a:rPr lang="en-US" smtClean="0"/>
              <a:t>3/7/2017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6BC199-FCC6-744B-8C84-8DF02B4B215F}" type="slidenum">
              <a:rPr lang="en-US" smtClean="0"/>
              <a:t>‹#›</a:t>
            </a:fld>
            <a:endParaRPr lang="en-US"/>
          </a:p>
        </p:txBody>
      </p:sp>
    </p:spTree>
    <p:extLst>
      <p:ext uri="{BB962C8B-B14F-4D97-AF65-F5344CB8AC3E}">
        <p14:creationId xmlns:p14="http://schemas.microsoft.com/office/powerpoint/2010/main" val="2873178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135A35-4FD7-40D5-BAC2-CBF8D3F85DE6}" type="datetime1">
              <a:rPr lang="en-US" smtClean="0"/>
              <a:t>3/7/2017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BC199-FCC6-744B-8C84-8DF02B4B215F}" type="slidenum">
              <a:rPr lang="en-US" smtClean="0"/>
              <a:t>‹#›</a:t>
            </a:fld>
            <a:endParaRPr lang="en-US"/>
          </a:p>
        </p:txBody>
      </p:sp>
    </p:spTree>
    <p:extLst>
      <p:ext uri="{BB962C8B-B14F-4D97-AF65-F5344CB8AC3E}">
        <p14:creationId xmlns:p14="http://schemas.microsoft.com/office/powerpoint/2010/main" val="804466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167440-2358-4670-B7B5-25E612B74A68}" type="datetime1">
              <a:rPr lang="en-US" smtClean="0"/>
              <a:t>3/7/2017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BC199-FCC6-744B-8C84-8DF02B4B215F}" type="slidenum">
              <a:rPr lang="en-US" smtClean="0"/>
              <a:t>‹#›</a:t>
            </a:fld>
            <a:endParaRPr lang="en-US"/>
          </a:p>
        </p:txBody>
      </p:sp>
    </p:spTree>
    <p:extLst>
      <p:ext uri="{BB962C8B-B14F-4D97-AF65-F5344CB8AC3E}">
        <p14:creationId xmlns:p14="http://schemas.microsoft.com/office/powerpoint/2010/main" val="3061635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0421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BE5440-8811-47D9-B3AE-5A2127C7804C}" type="datetime1">
              <a:rPr lang="en-US" smtClean="0"/>
              <a:t>3/7/2017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6BC199-FCC6-744B-8C84-8DF02B4B215F}" type="slidenum">
              <a:rPr lang="en-US" smtClean="0"/>
              <a:t>‹#›</a:t>
            </a:fld>
            <a:endParaRPr lang="en-US"/>
          </a:p>
        </p:txBody>
      </p:sp>
      <p:sp>
        <p:nvSpPr>
          <p:cNvPr id="7" name="Line 14"/>
          <p:cNvSpPr>
            <a:spLocks noChangeShapeType="1"/>
          </p:cNvSpPr>
          <p:nvPr userDrawn="1"/>
        </p:nvSpPr>
        <p:spPr bwMode="auto">
          <a:xfrm>
            <a:off x="457200" y="1349179"/>
            <a:ext cx="8229600" cy="0"/>
          </a:xfrm>
          <a:prstGeom prst="line">
            <a:avLst/>
          </a:prstGeom>
          <a:noFill/>
          <a:ln w="28575">
            <a:solidFill>
              <a:srgbClr val="2B568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13"/>
          <p:cNvSpPr>
            <a:spLocks noChangeShapeType="1"/>
          </p:cNvSpPr>
          <p:nvPr userDrawn="1"/>
        </p:nvSpPr>
        <p:spPr bwMode="auto">
          <a:xfrm>
            <a:off x="457200" y="1243355"/>
            <a:ext cx="8229600" cy="0"/>
          </a:xfrm>
          <a:prstGeom prst="line">
            <a:avLst/>
          </a:prstGeom>
          <a:noFill/>
          <a:ln w="28575">
            <a:solidFill>
              <a:srgbClr val="236B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2400" y="6049963"/>
            <a:ext cx="11430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3448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3600" kern="1200">
          <a:solidFill>
            <a:srgbClr val="538056"/>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4266C3"/>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266C3"/>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266C3"/>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266C3"/>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266C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jpe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Ben.Zabinsky@waterboards.ca.gov" TargetMode="External"/><Relationship Id="rId7" Type="http://schemas.openxmlformats.org/officeDocument/2006/relationships/hyperlink" Target="mailto:Rebecca.Fitzgerald@waterboards.ca.gov"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mailto:Rich.Fadness@waterboards.ca.gov" TargetMode="External"/><Relationship Id="rId5" Type="http://schemas.openxmlformats.org/officeDocument/2006/relationships/hyperlink" Target="mailto:Clayton.Creager@waterboards.ca.gov" TargetMode="External"/><Relationship Id="rId4" Type="http://schemas.openxmlformats.org/officeDocument/2006/relationships/hyperlink" Target="mailto:Eli.Scott@waterboards.c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097" y="159709"/>
            <a:ext cx="8729221" cy="4137197"/>
          </a:xfrm>
        </p:spPr>
        <p:txBody>
          <a:bodyPr>
            <a:normAutofit/>
          </a:bodyPr>
          <a:lstStyle/>
          <a:p>
            <a:r>
              <a:rPr lang="en-US" sz="3600" dirty="0"/>
              <a:t>A</a:t>
            </a:r>
            <a:r>
              <a:rPr lang="en-US" sz="3600" dirty="0" smtClean="0"/>
              <a:t>gricultural Lands Discharge Program Update</a:t>
            </a:r>
            <a:r>
              <a:rPr lang="en-US" sz="4000" dirty="0" smtClean="0"/>
              <a:t/>
            </a:r>
            <a:br>
              <a:rPr lang="en-US" sz="4000" dirty="0" smtClean="0"/>
            </a:br>
            <a:r>
              <a:rPr lang="en-US" sz="2000" dirty="0" smtClean="0"/>
              <a:t/>
            </a:r>
            <a:br>
              <a:rPr lang="en-US" sz="2000" dirty="0" smtClean="0"/>
            </a:br>
            <a:r>
              <a:rPr lang="en-US" sz="2200" dirty="0" smtClean="0"/>
              <a:t/>
            </a:r>
            <a:br>
              <a:rPr lang="en-US" sz="2200" dirty="0" smtClean="0"/>
            </a:br>
            <a:r>
              <a:rPr lang="en-US" sz="3200" dirty="0" smtClean="0"/>
              <a:t>North Coast Regional Water Quality Control Board </a:t>
            </a:r>
            <a:r>
              <a:rPr lang="en-US" dirty="0" smtClean="0"/>
              <a:t/>
            </a:r>
            <a:br>
              <a:rPr lang="en-US" dirty="0" smtClean="0"/>
            </a:br>
            <a:r>
              <a:rPr lang="en-US" sz="3100" dirty="0" smtClean="0"/>
              <a:t/>
            </a:r>
            <a:br>
              <a:rPr lang="en-US" sz="3100" dirty="0" smtClean="0"/>
            </a:br>
            <a:r>
              <a:rPr lang="en-US" sz="2800" dirty="0"/>
              <a:t>R</a:t>
            </a:r>
            <a:r>
              <a:rPr lang="en-US" sz="2800" dirty="0" smtClean="0"/>
              <a:t>ebecca Fitzgerald, Regional Water Board</a:t>
            </a:r>
            <a:br>
              <a:rPr lang="en-US" sz="2800" dirty="0" smtClean="0"/>
            </a:br>
            <a:r>
              <a:rPr lang="en-US" sz="2800" dirty="0" smtClean="0"/>
              <a:t>Ben Zabinsky, Regional Water Board</a:t>
            </a:r>
            <a:br>
              <a:rPr lang="en-US" sz="2800" dirty="0" smtClean="0"/>
            </a:br>
            <a:r>
              <a:rPr lang="en-US" sz="2800" dirty="0" smtClean="0"/>
              <a:t>Mike Hiatt, Oregon Dept. of Environmental Quality</a:t>
            </a:r>
            <a:endParaRPr lang="en-US" sz="2800" dirty="0"/>
          </a:p>
        </p:txBody>
      </p:sp>
      <p:sp>
        <p:nvSpPr>
          <p:cNvPr id="3" name="Subtitle 2"/>
          <p:cNvSpPr>
            <a:spLocks noGrp="1"/>
          </p:cNvSpPr>
          <p:nvPr>
            <p:ph type="subTitle" idx="1"/>
          </p:nvPr>
        </p:nvSpPr>
        <p:spPr>
          <a:xfrm>
            <a:off x="1430867" y="4819996"/>
            <a:ext cx="6400800" cy="1453804"/>
          </a:xfrm>
        </p:spPr>
        <p:txBody>
          <a:bodyPr>
            <a:noAutofit/>
          </a:bodyPr>
          <a:lstStyle/>
          <a:p>
            <a:r>
              <a:rPr lang="en-US" sz="2800" dirty="0" smtClean="0">
                <a:solidFill>
                  <a:srgbClr val="4266C3"/>
                </a:solidFill>
              </a:rPr>
              <a:t>Item 5</a:t>
            </a:r>
          </a:p>
          <a:p>
            <a:r>
              <a:rPr lang="en-US" sz="2800" dirty="0" smtClean="0">
                <a:solidFill>
                  <a:srgbClr val="4266C3"/>
                </a:solidFill>
              </a:rPr>
              <a:t>March 8, 2017</a:t>
            </a:r>
          </a:p>
          <a:p>
            <a:r>
              <a:rPr lang="en-US" sz="2800" dirty="0" smtClean="0">
                <a:solidFill>
                  <a:srgbClr val="4266C3"/>
                </a:solidFill>
              </a:rPr>
              <a:t>Fortuna, CA</a:t>
            </a:r>
            <a:endParaRPr lang="en-US" sz="2800" dirty="0">
              <a:solidFill>
                <a:srgbClr val="4266C3"/>
              </a:solidFill>
            </a:endParaRPr>
          </a:p>
        </p:txBody>
      </p:sp>
    </p:spTree>
    <p:extLst>
      <p:ext uri="{BB962C8B-B14F-4D97-AF65-F5344CB8AC3E}">
        <p14:creationId xmlns:p14="http://schemas.microsoft.com/office/powerpoint/2010/main" val="20882570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2251"/>
            <a:ext cx="8229600" cy="967492"/>
          </a:xfrm>
        </p:spPr>
        <p:txBody>
          <a:bodyPr>
            <a:noAutofit/>
          </a:bodyPr>
          <a:lstStyle/>
          <a:p>
            <a:r>
              <a:rPr lang="en-US" sz="3200" dirty="0"/>
              <a:t>Vineyard and Orchard </a:t>
            </a:r>
            <a:r>
              <a:rPr lang="en-US" sz="3200" dirty="0" smtClean="0"/>
              <a:t>WDRs</a:t>
            </a:r>
            <a:br>
              <a:rPr lang="en-US" sz="3200" dirty="0" smtClean="0"/>
            </a:br>
            <a:r>
              <a:rPr lang="en-US" sz="3200" dirty="0" smtClean="0"/>
              <a:t>Planned Permit Scope</a:t>
            </a:r>
            <a:endParaRPr lang="en-US" sz="3200" dirty="0"/>
          </a:p>
        </p:txBody>
      </p:sp>
      <p:sp>
        <p:nvSpPr>
          <p:cNvPr id="3" name="Content Placeholder 2"/>
          <p:cNvSpPr>
            <a:spLocks noGrp="1"/>
          </p:cNvSpPr>
          <p:nvPr>
            <p:ph idx="1"/>
          </p:nvPr>
        </p:nvSpPr>
        <p:spPr>
          <a:xfrm>
            <a:off x="986117" y="1660124"/>
            <a:ext cx="7182549" cy="4696225"/>
          </a:xfrm>
        </p:spPr>
        <p:txBody>
          <a:bodyPr>
            <a:normAutofit fontScale="92500" lnSpcReduction="20000"/>
          </a:bodyPr>
          <a:lstStyle/>
          <a:p>
            <a:r>
              <a:rPr lang="en-US" dirty="0" smtClean="0"/>
              <a:t>Water quality issues to address</a:t>
            </a:r>
          </a:p>
          <a:p>
            <a:pPr lvl="1"/>
            <a:r>
              <a:rPr lang="en-US" dirty="0" smtClean="0"/>
              <a:t>Erosion prevention and minimization</a:t>
            </a:r>
          </a:p>
          <a:p>
            <a:pPr lvl="1"/>
            <a:r>
              <a:rPr lang="en-US" dirty="0" smtClean="0"/>
              <a:t>Riparian management</a:t>
            </a:r>
          </a:p>
          <a:p>
            <a:pPr lvl="1"/>
            <a:r>
              <a:rPr lang="en-US" dirty="0" smtClean="0"/>
              <a:t>Pesticide management </a:t>
            </a:r>
          </a:p>
          <a:p>
            <a:pPr lvl="1"/>
            <a:r>
              <a:rPr lang="en-US" dirty="0" smtClean="0"/>
              <a:t>Nutrient management</a:t>
            </a:r>
          </a:p>
          <a:p>
            <a:r>
              <a:rPr lang="en-US" dirty="0" smtClean="0"/>
              <a:t>BMP-based approach</a:t>
            </a:r>
          </a:p>
          <a:p>
            <a:r>
              <a:rPr lang="en-US" dirty="0" smtClean="0"/>
              <a:t>Farm water </a:t>
            </a:r>
            <a:r>
              <a:rPr lang="en-US" dirty="0"/>
              <a:t>q</a:t>
            </a:r>
            <a:r>
              <a:rPr lang="en-US" dirty="0" smtClean="0"/>
              <a:t>uality management </a:t>
            </a:r>
            <a:r>
              <a:rPr lang="en-US" dirty="0"/>
              <a:t>p</a:t>
            </a:r>
            <a:r>
              <a:rPr lang="en-US" dirty="0" smtClean="0"/>
              <a:t>lans</a:t>
            </a:r>
          </a:p>
          <a:p>
            <a:r>
              <a:rPr lang="en-US" dirty="0" smtClean="0"/>
              <a:t>Monitoring and reporting </a:t>
            </a:r>
          </a:p>
          <a:p>
            <a:r>
              <a:rPr lang="en-US" dirty="0" smtClean="0"/>
              <a:t>Third-party certification process</a:t>
            </a:r>
          </a:p>
          <a:p>
            <a:r>
              <a:rPr lang="en-US" dirty="0"/>
              <a:t>Enrollment into tiers based on risk</a:t>
            </a:r>
          </a:p>
          <a:p>
            <a:endParaRPr lang="en-US" dirty="0" smtClean="0"/>
          </a:p>
        </p:txBody>
      </p:sp>
      <p:sp>
        <p:nvSpPr>
          <p:cNvPr id="4" name="Slide Number Placeholder 3"/>
          <p:cNvSpPr>
            <a:spLocks noGrp="1"/>
          </p:cNvSpPr>
          <p:nvPr>
            <p:ph type="sldNum" sz="quarter" idx="12"/>
          </p:nvPr>
        </p:nvSpPr>
        <p:spPr/>
        <p:txBody>
          <a:bodyPr/>
          <a:lstStyle/>
          <a:p>
            <a:fld id="{DA6BC199-FCC6-744B-8C84-8DF02B4B215F}" type="slidenum">
              <a:rPr lang="en-US" smtClean="0"/>
              <a:t>10</a:t>
            </a:fld>
            <a:endParaRPr lang="en-US"/>
          </a:p>
        </p:txBody>
      </p:sp>
    </p:spTree>
    <p:extLst>
      <p:ext uri="{BB962C8B-B14F-4D97-AF65-F5344CB8AC3E}">
        <p14:creationId xmlns:p14="http://schemas.microsoft.com/office/powerpoint/2010/main" val="21830335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44018181"/>
              </p:ext>
            </p:extLst>
          </p:nvPr>
        </p:nvGraphicFramePr>
        <p:xfrm>
          <a:off x="171821" y="1165413"/>
          <a:ext cx="8845178" cy="5556060"/>
        </p:xfrm>
        <a:graphic>
          <a:graphicData uri="http://schemas.openxmlformats.org/drawingml/2006/table">
            <a:tbl>
              <a:tblPr firstRow="1" bandRow="1">
                <a:tableStyleId>{5C22544A-7EE6-4342-B048-85BDC9FD1C3A}</a:tableStyleId>
              </a:tblPr>
              <a:tblGrid>
                <a:gridCol w="4422589">
                  <a:extLst>
                    <a:ext uri="{9D8B030D-6E8A-4147-A177-3AD203B41FA5}">
                      <a16:colId xmlns="" xmlns:a16="http://schemas.microsoft.com/office/drawing/2014/main" val="20000"/>
                    </a:ext>
                  </a:extLst>
                </a:gridCol>
                <a:gridCol w="4422589">
                  <a:extLst>
                    <a:ext uri="{9D8B030D-6E8A-4147-A177-3AD203B41FA5}">
                      <a16:colId xmlns="" xmlns:a16="http://schemas.microsoft.com/office/drawing/2014/main" val="20001"/>
                    </a:ext>
                  </a:extLst>
                </a:gridCol>
              </a:tblGrid>
              <a:tr h="81036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i="1" dirty="0" smtClean="0"/>
                        <a:t>Process/Milestone</a:t>
                      </a:r>
                      <a:endParaRPr lang="en-US" sz="2400"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i="1" dirty="0" smtClean="0"/>
                        <a:t>Completion Date or Range</a:t>
                      </a:r>
                      <a:endParaRPr lang="en-US" sz="2400" dirty="0" smtClean="0"/>
                    </a:p>
                  </a:txBody>
                  <a:tcPr anchor="ctr"/>
                </a:tc>
                <a:extLst>
                  <a:ext uri="{0D108BD9-81ED-4DB2-BD59-A6C34878D82A}">
                    <a16:rowId xmlns="" xmlns:a16="http://schemas.microsoft.com/office/drawing/2014/main" val="10000"/>
                  </a:ext>
                </a:extLst>
              </a:tr>
              <a:tr h="57433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Administrative Draft of Permit</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2017</a:t>
                      </a:r>
                    </a:p>
                  </a:txBody>
                  <a:tcPr anchor="ctr"/>
                </a:tc>
                <a:extLst>
                  <a:ext uri="{0D108BD9-81ED-4DB2-BD59-A6C34878D82A}">
                    <a16:rowId xmlns="" xmlns:a16="http://schemas.microsoft.com/office/drawing/2014/main" val="10001"/>
                  </a:ext>
                </a:extLst>
              </a:tr>
              <a:tr h="59448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Advisory Group Meeting</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2017</a:t>
                      </a:r>
                    </a:p>
                  </a:txBody>
                  <a:tcPr anchor="ctr"/>
                </a:tc>
                <a:extLst>
                  <a:ext uri="{0D108BD9-81ED-4DB2-BD59-A6C34878D82A}">
                    <a16:rowId xmlns="" xmlns:a16="http://schemas.microsoft.com/office/drawing/2014/main" val="10002"/>
                  </a:ext>
                </a:extLst>
              </a:tr>
              <a:tr h="60456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Tribal Consultations</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2017-2018</a:t>
                      </a:r>
                    </a:p>
                  </a:txBody>
                  <a:tcPr anchor="ctr"/>
                </a:tc>
                <a:extLst>
                  <a:ext uri="{0D108BD9-81ED-4DB2-BD59-A6C34878D82A}">
                    <a16:rowId xmlns="" xmlns:a16="http://schemas.microsoft.com/office/drawing/2014/main" val="10003"/>
                  </a:ext>
                </a:extLst>
              </a:tr>
              <a:tr h="604561">
                <a:tc>
                  <a:txBody>
                    <a:bodyPr/>
                    <a:lstStyle/>
                    <a:p>
                      <a:pPr algn="ctr">
                        <a:spcBef>
                          <a:spcPts val="0"/>
                        </a:spcBef>
                        <a:spcAft>
                          <a:spcPts val="0"/>
                        </a:spcAft>
                      </a:pPr>
                      <a:r>
                        <a:rPr lang="en-US" dirty="0" smtClean="0"/>
                        <a:t>CEQA Documentation</a:t>
                      </a:r>
                      <a:endParaRPr lang="en-US"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2018</a:t>
                      </a:r>
                    </a:p>
                  </a:txBody>
                  <a:tcPr anchor="ctr"/>
                </a:tc>
              </a:tr>
              <a:tr h="604561">
                <a:tc>
                  <a:txBody>
                    <a:bodyPr/>
                    <a:lstStyle/>
                    <a:p>
                      <a:pPr algn="ctr">
                        <a:spcBef>
                          <a:spcPts val="0"/>
                        </a:spcBef>
                        <a:spcAft>
                          <a:spcPts val="0"/>
                        </a:spcAft>
                      </a:pPr>
                      <a:r>
                        <a:rPr lang="en-US" dirty="0" smtClean="0"/>
                        <a:t>Advisory Group Meeting</a:t>
                      </a:r>
                      <a:endParaRPr lang="en-US"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2018</a:t>
                      </a:r>
                    </a:p>
                  </a:txBody>
                  <a:tcPr anchor="ctr"/>
                </a:tc>
                <a:extLst>
                  <a:ext uri="{0D108BD9-81ED-4DB2-BD59-A6C34878D82A}">
                    <a16:rowId xmlns="" xmlns:a16="http://schemas.microsoft.com/office/drawing/2014/main" val="10004"/>
                  </a:ext>
                </a:extLst>
              </a:tr>
              <a:tr h="60456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Public Comment Period</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2019</a:t>
                      </a:r>
                    </a:p>
                  </a:txBody>
                  <a:tcPr anchor="ctr"/>
                </a:tc>
                <a:extLst>
                  <a:ext uri="{0D108BD9-81ED-4DB2-BD59-A6C34878D82A}">
                    <a16:rowId xmlns="" xmlns:a16="http://schemas.microsoft.com/office/drawing/2014/main" val="10006"/>
                  </a:ext>
                </a:extLst>
              </a:tr>
              <a:tr h="57433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Public Workshops</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2019</a:t>
                      </a:r>
                    </a:p>
                  </a:txBody>
                  <a:tcPr anchor="ctr"/>
                </a:tc>
                <a:extLst>
                  <a:ext uri="{0D108BD9-81ED-4DB2-BD59-A6C34878D82A}">
                    <a16:rowId xmlns="" xmlns:a16="http://schemas.microsoft.com/office/drawing/2014/main" val="10007"/>
                  </a:ext>
                </a:extLst>
              </a:tr>
              <a:tr h="584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Adoption Hearing</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2019</a:t>
                      </a:r>
                    </a:p>
                  </a:txBody>
                  <a:tcPr anchor="ctr"/>
                </a:tc>
                <a:extLst>
                  <a:ext uri="{0D108BD9-81ED-4DB2-BD59-A6C34878D82A}">
                    <a16:rowId xmlns="" xmlns:a16="http://schemas.microsoft.com/office/drawing/2014/main" val="10008"/>
                  </a:ext>
                </a:extLst>
              </a:tr>
            </a:tbl>
          </a:graphicData>
        </a:graphic>
      </p:graphicFrame>
      <p:sp>
        <p:nvSpPr>
          <p:cNvPr id="6" name="Title 5"/>
          <p:cNvSpPr>
            <a:spLocks noGrp="1"/>
          </p:cNvSpPr>
          <p:nvPr>
            <p:ph type="title"/>
          </p:nvPr>
        </p:nvSpPr>
        <p:spPr/>
        <p:txBody>
          <a:bodyPr>
            <a:noAutofit/>
          </a:bodyPr>
          <a:lstStyle/>
          <a:p>
            <a:r>
              <a:rPr lang="en-US" sz="3400" dirty="0" smtClean="0"/>
              <a:t>Vineyard and Orchard WDRs Development Schedule</a:t>
            </a:r>
            <a:endParaRPr lang="en-US" sz="3400" dirty="0"/>
          </a:p>
        </p:txBody>
      </p:sp>
      <p:sp>
        <p:nvSpPr>
          <p:cNvPr id="2" name="Slide Number Placeholder 1"/>
          <p:cNvSpPr>
            <a:spLocks noGrp="1"/>
          </p:cNvSpPr>
          <p:nvPr>
            <p:ph type="sldNum" sz="quarter" idx="12"/>
          </p:nvPr>
        </p:nvSpPr>
        <p:spPr/>
        <p:txBody>
          <a:bodyPr/>
          <a:lstStyle/>
          <a:p>
            <a:fld id="{DA6BC199-FCC6-744B-8C84-8DF02B4B215F}" type="slidenum">
              <a:rPr lang="en-US" smtClean="0"/>
              <a:t>11</a:t>
            </a:fld>
            <a:endParaRPr lang="en-US"/>
          </a:p>
        </p:txBody>
      </p:sp>
    </p:spTree>
    <p:extLst>
      <p:ext uri="{BB962C8B-B14F-4D97-AF65-F5344CB8AC3E}">
        <p14:creationId xmlns:p14="http://schemas.microsoft.com/office/powerpoint/2010/main" val="4721626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4934" y="2619904"/>
            <a:ext cx="8229600" cy="1143000"/>
          </a:xfrm>
        </p:spPr>
        <p:txBody>
          <a:bodyPr/>
          <a:lstStyle/>
          <a:p>
            <a:r>
              <a:rPr lang="en-US" dirty="0" smtClean="0"/>
              <a:t>Questions</a:t>
            </a:r>
            <a:endParaRPr lang="en-US" dirty="0"/>
          </a:p>
        </p:txBody>
      </p:sp>
      <p:sp>
        <p:nvSpPr>
          <p:cNvPr id="4" name="Slide Number Placeholder 3"/>
          <p:cNvSpPr>
            <a:spLocks noGrp="1"/>
          </p:cNvSpPr>
          <p:nvPr>
            <p:ph type="sldNum" sz="quarter" idx="12"/>
          </p:nvPr>
        </p:nvSpPr>
        <p:spPr/>
        <p:txBody>
          <a:bodyPr/>
          <a:lstStyle/>
          <a:p>
            <a:fld id="{DA6BC199-FCC6-744B-8C84-8DF02B4B215F}" type="slidenum">
              <a:rPr lang="en-US" smtClean="0"/>
              <a:t>12</a:t>
            </a:fld>
            <a:endParaRPr lang="en-US"/>
          </a:p>
        </p:txBody>
      </p:sp>
    </p:spTree>
    <p:extLst>
      <p:ext uri="{BB962C8B-B14F-4D97-AF65-F5344CB8AC3E}">
        <p14:creationId xmlns:p14="http://schemas.microsoft.com/office/powerpoint/2010/main" val="19263202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5907"/>
            <a:ext cx="8229600" cy="2982538"/>
          </a:xfrm>
        </p:spPr>
        <p:txBody>
          <a:bodyPr>
            <a:normAutofit/>
          </a:bodyPr>
          <a:lstStyle/>
          <a:p>
            <a:r>
              <a:rPr lang="en-US" sz="3200" dirty="0" smtClean="0"/>
              <a:t>Scott River Watershed &amp;</a:t>
            </a:r>
            <a:br>
              <a:rPr lang="en-US" sz="3200" dirty="0" smtClean="0"/>
            </a:br>
            <a:r>
              <a:rPr lang="en-US" sz="3200" dirty="0" smtClean="0"/>
              <a:t>Shasta River Watershed</a:t>
            </a:r>
            <a:br>
              <a:rPr lang="en-US" sz="3200" dirty="0" smtClean="0"/>
            </a:br>
            <a:r>
              <a:rPr lang="en-US" sz="3200" dirty="0" smtClean="0"/>
              <a:t>TMDL Waivers of Waste Discharge Requirements</a:t>
            </a:r>
            <a:endParaRPr lang="en-US" sz="3200" dirty="0"/>
          </a:p>
        </p:txBody>
      </p:sp>
      <p:sp>
        <p:nvSpPr>
          <p:cNvPr id="4" name="Slide Number Placeholder 3"/>
          <p:cNvSpPr>
            <a:spLocks noGrp="1"/>
          </p:cNvSpPr>
          <p:nvPr>
            <p:ph type="sldNum" sz="quarter" idx="12"/>
          </p:nvPr>
        </p:nvSpPr>
        <p:spPr/>
        <p:txBody>
          <a:bodyPr/>
          <a:lstStyle/>
          <a:p>
            <a:fld id="{DA6BC199-FCC6-744B-8C84-8DF02B4B215F}" type="slidenum">
              <a:rPr lang="en-US" smtClean="0"/>
              <a:t>13</a:t>
            </a:fld>
            <a:endParaRPr lang="en-US"/>
          </a:p>
        </p:txBody>
      </p:sp>
    </p:spTree>
    <p:extLst>
      <p:ext uri="{BB962C8B-B14F-4D97-AF65-F5344CB8AC3E}">
        <p14:creationId xmlns:p14="http://schemas.microsoft.com/office/powerpoint/2010/main" val="38288354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basin"/>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446" t="15385" r="1558" b="9404"/>
          <a:stretch/>
        </p:blipFill>
        <p:spPr bwMode="auto">
          <a:xfrm>
            <a:off x="1283581" y="58698"/>
            <a:ext cx="5948274" cy="655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6050755" y="335541"/>
            <a:ext cx="2914650" cy="830997"/>
          </a:xfrm>
          <a:prstGeom prst="rect">
            <a:avLst/>
          </a:prstGeom>
          <a:noFill/>
        </p:spPr>
        <p:txBody>
          <a:bodyPr wrap="square" rtlCol="0">
            <a:spAutoFit/>
          </a:bodyPr>
          <a:lstStyle/>
          <a:p>
            <a:pPr algn="ctr"/>
            <a:r>
              <a:rPr lang="en-US" sz="2400" b="1" dirty="0" smtClean="0"/>
              <a:t>Klamath River</a:t>
            </a:r>
          </a:p>
          <a:p>
            <a:pPr algn="ctr"/>
            <a:r>
              <a:rPr lang="en-US" sz="2400" b="1" dirty="0" smtClean="0"/>
              <a:t>Watershed</a:t>
            </a:r>
            <a:endParaRPr lang="en-US" sz="2400" b="1" dirty="0"/>
          </a:p>
        </p:txBody>
      </p:sp>
      <p:sp>
        <p:nvSpPr>
          <p:cNvPr id="2" name="Rectangle 1"/>
          <p:cNvSpPr/>
          <p:nvPr/>
        </p:nvSpPr>
        <p:spPr>
          <a:xfrm>
            <a:off x="4772024" y="4274105"/>
            <a:ext cx="2105025" cy="14382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4"/>
          <p:cNvSpPr/>
          <p:nvPr/>
        </p:nvSpPr>
        <p:spPr>
          <a:xfrm>
            <a:off x="3810000" y="3352800"/>
            <a:ext cx="990600" cy="971550"/>
          </a:xfrm>
          <a:custGeom>
            <a:avLst/>
            <a:gdLst>
              <a:gd name="connsiteX0" fmla="*/ 962025 w 990600"/>
              <a:gd name="connsiteY0" fmla="*/ 628650 h 971550"/>
              <a:gd name="connsiteX1" fmla="*/ 962025 w 990600"/>
              <a:gd name="connsiteY1" fmla="*/ 628650 h 971550"/>
              <a:gd name="connsiteX2" fmla="*/ 971550 w 990600"/>
              <a:gd name="connsiteY2" fmla="*/ 542925 h 971550"/>
              <a:gd name="connsiteX3" fmla="*/ 990600 w 990600"/>
              <a:gd name="connsiteY3" fmla="*/ 485775 h 971550"/>
              <a:gd name="connsiteX4" fmla="*/ 971550 w 990600"/>
              <a:gd name="connsiteY4" fmla="*/ 400050 h 971550"/>
              <a:gd name="connsiteX5" fmla="*/ 962025 w 990600"/>
              <a:gd name="connsiteY5" fmla="*/ 361950 h 971550"/>
              <a:gd name="connsiteX6" fmla="*/ 923925 w 990600"/>
              <a:gd name="connsiteY6" fmla="*/ 304800 h 971550"/>
              <a:gd name="connsiteX7" fmla="*/ 866775 w 990600"/>
              <a:gd name="connsiteY7" fmla="*/ 276225 h 971550"/>
              <a:gd name="connsiteX8" fmla="*/ 828675 w 990600"/>
              <a:gd name="connsiteY8" fmla="*/ 219075 h 971550"/>
              <a:gd name="connsiteX9" fmla="*/ 809625 w 990600"/>
              <a:gd name="connsiteY9" fmla="*/ 161925 h 971550"/>
              <a:gd name="connsiteX10" fmla="*/ 800100 w 990600"/>
              <a:gd name="connsiteY10" fmla="*/ 66675 h 971550"/>
              <a:gd name="connsiteX11" fmla="*/ 781050 w 990600"/>
              <a:gd name="connsiteY11" fmla="*/ 38100 h 971550"/>
              <a:gd name="connsiteX12" fmla="*/ 752475 w 990600"/>
              <a:gd name="connsiteY12" fmla="*/ 19050 h 971550"/>
              <a:gd name="connsiteX13" fmla="*/ 628650 w 990600"/>
              <a:gd name="connsiteY13" fmla="*/ 0 h 971550"/>
              <a:gd name="connsiteX14" fmla="*/ 457200 w 990600"/>
              <a:gd name="connsiteY14" fmla="*/ 9525 h 971550"/>
              <a:gd name="connsiteX15" fmla="*/ 428625 w 990600"/>
              <a:gd name="connsiteY15" fmla="*/ 28575 h 971550"/>
              <a:gd name="connsiteX16" fmla="*/ 371475 w 990600"/>
              <a:gd name="connsiteY16" fmla="*/ 47625 h 971550"/>
              <a:gd name="connsiteX17" fmla="*/ 285750 w 990600"/>
              <a:gd name="connsiteY17" fmla="*/ 57150 h 971550"/>
              <a:gd name="connsiteX18" fmla="*/ 200025 w 990600"/>
              <a:gd name="connsiteY18" fmla="*/ 104775 h 971550"/>
              <a:gd name="connsiteX19" fmla="*/ 142875 w 990600"/>
              <a:gd name="connsiteY19" fmla="*/ 152400 h 971550"/>
              <a:gd name="connsiteX20" fmla="*/ 123825 w 990600"/>
              <a:gd name="connsiteY20" fmla="*/ 180975 h 971550"/>
              <a:gd name="connsiteX21" fmla="*/ 66675 w 990600"/>
              <a:gd name="connsiteY21" fmla="*/ 219075 h 971550"/>
              <a:gd name="connsiteX22" fmla="*/ 0 w 990600"/>
              <a:gd name="connsiteY22" fmla="*/ 238125 h 971550"/>
              <a:gd name="connsiteX23" fmla="*/ 9525 w 990600"/>
              <a:gd name="connsiteY23" fmla="*/ 295275 h 971550"/>
              <a:gd name="connsiteX24" fmla="*/ 19050 w 990600"/>
              <a:gd name="connsiteY24" fmla="*/ 323850 h 971550"/>
              <a:gd name="connsiteX25" fmla="*/ 76200 w 990600"/>
              <a:gd name="connsiteY25" fmla="*/ 361950 h 971550"/>
              <a:gd name="connsiteX26" fmla="*/ 95250 w 990600"/>
              <a:gd name="connsiteY26" fmla="*/ 390525 h 971550"/>
              <a:gd name="connsiteX27" fmla="*/ 200025 w 990600"/>
              <a:gd name="connsiteY27" fmla="*/ 428625 h 971550"/>
              <a:gd name="connsiteX28" fmla="*/ 219075 w 990600"/>
              <a:gd name="connsiteY28" fmla="*/ 581025 h 971550"/>
              <a:gd name="connsiteX29" fmla="*/ 228600 w 990600"/>
              <a:gd name="connsiteY29" fmla="*/ 742950 h 971550"/>
              <a:gd name="connsiteX30" fmla="*/ 247650 w 990600"/>
              <a:gd name="connsiteY30" fmla="*/ 771525 h 971550"/>
              <a:gd name="connsiteX31" fmla="*/ 333375 w 990600"/>
              <a:gd name="connsiteY31" fmla="*/ 809625 h 971550"/>
              <a:gd name="connsiteX32" fmla="*/ 361950 w 990600"/>
              <a:gd name="connsiteY32" fmla="*/ 819150 h 971550"/>
              <a:gd name="connsiteX33" fmla="*/ 390525 w 990600"/>
              <a:gd name="connsiteY33" fmla="*/ 828675 h 971550"/>
              <a:gd name="connsiteX34" fmla="*/ 419100 w 990600"/>
              <a:gd name="connsiteY34" fmla="*/ 885825 h 971550"/>
              <a:gd name="connsiteX35" fmla="*/ 438150 w 990600"/>
              <a:gd name="connsiteY35" fmla="*/ 914400 h 971550"/>
              <a:gd name="connsiteX36" fmla="*/ 457200 w 990600"/>
              <a:gd name="connsiteY36" fmla="*/ 971550 h 971550"/>
              <a:gd name="connsiteX37" fmla="*/ 523875 w 990600"/>
              <a:gd name="connsiteY37" fmla="*/ 962025 h 971550"/>
              <a:gd name="connsiteX38" fmla="*/ 561975 w 990600"/>
              <a:gd name="connsiteY38" fmla="*/ 914400 h 971550"/>
              <a:gd name="connsiteX39" fmla="*/ 790575 w 990600"/>
              <a:gd name="connsiteY39" fmla="*/ 904875 h 971550"/>
              <a:gd name="connsiteX40" fmla="*/ 895350 w 990600"/>
              <a:gd name="connsiteY40" fmla="*/ 838200 h 971550"/>
              <a:gd name="connsiteX41" fmla="*/ 942975 w 990600"/>
              <a:gd name="connsiteY41" fmla="*/ 685800 h 971550"/>
              <a:gd name="connsiteX42" fmla="*/ 962025 w 990600"/>
              <a:gd name="connsiteY42" fmla="*/ 657225 h 971550"/>
              <a:gd name="connsiteX43" fmla="*/ 962025 w 990600"/>
              <a:gd name="connsiteY43" fmla="*/ 62865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0600" h="971550">
                <a:moveTo>
                  <a:pt x="962025" y="628650"/>
                </a:moveTo>
                <a:lnTo>
                  <a:pt x="962025" y="628650"/>
                </a:lnTo>
                <a:cubicBezTo>
                  <a:pt x="965200" y="600075"/>
                  <a:pt x="965911" y="571118"/>
                  <a:pt x="971550" y="542925"/>
                </a:cubicBezTo>
                <a:cubicBezTo>
                  <a:pt x="975488" y="523234"/>
                  <a:pt x="990600" y="485775"/>
                  <a:pt x="990600" y="485775"/>
                </a:cubicBezTo>
                <a:cubicBezTo>
                  <a:pt x="973411" y="382638"/>
                  <a:pt x="990309" y="465705"/>
                  <a:pt x="971550" y="400050"/>
                </a:cubicBezTo>
                <a:cubicBezTo>
                  <a:pt x="967954" y="387463"/>
                  <a:pt x="967879" y="373659"/>
                  <a:pt x="962025" y="361950"/>
                </a:cubicBezTo>
                <a:cubicBezTo>
                  <a:pt x="951786" y="341472"/>
                  <a:pt x="942975" y="317500"/>
                  <a:pt x="923925" y="304800"/>
                </a:cubicBezTo>
                <a:cubicBezTo>
                  <a:pt x="886996" y="280181"/>
                  <a:pt x="906210" y="289370"/>
                  <a:pt x="866775" y="276225"/>
                </a:cubicBezTo>
                <a:cubicBezTo>
                  <a:pt x="835263" y="181690"/>
                  <a:pt x="888133" y="326099"/>
                  <a:pt x="828675" y="219075"/>
                </a:cubicBezTo>
                <a:cubicBezTo>
                  <a:pt x="818923" y="201522"/>
                  <a:pt x="809625" y="161925"/>
                  <a:pt x="809625" y="161925"/>
                </a:cubicBezTo>
                <a:cubicBezTo>
                  <a:pt x="806450" y="130175"/>
                  <a:pt x="807275" y="97766"/>
                  <a:pt x="800100" y="66675"/>
                </a:cubicBezTo>
                <a:cubicBezTo>
                  <a:pt x="797526" y="55521"/>
                  <a:pt x="789145" y="46195"/>
                  <a:pt x="781050" y="38100"/>
                </a:cubicBezTo>
                <a:cubicBezTo>
                  <a:pt x="772955" y="30005"/>
                  <a:pt x="762714" y="24170"/>
                  <a:pt x="752475" y="19050"/>
                </a:cubicBezTo>
                <a:cubicBezTo>
                  <a:pt x="718148" y="1887"/>
                  <a:pt x="655967" y="2732"/>
                  <a:pt x="628650" y="0"/>
                </a:cubicBezTo>
                <a:cubicBezTo>
                  <a:pt x="571500" y="3175"/>
                  <a:pt x="513863" y="1430"/>
                  <a:pt x="457200" y="9525"/>
                </a:cubicBezTo>
                <a:cubicBezTo>
                  <a:pt x="445867" y="11144"/>
                  <a:pt x="439086" y="23926"/>
                  <a:pt x="428625" y="28575"/>
                </a:cubicBezTo>
                <a:cubicBezTo>
                  <a:pt x="410275" y="36730"/>
                  <a:pt x="391433" y="45407"/>
                  <a:pt x="371475" y="47625"/>
                </a:cubicBezTo>
                <a:lnTo>
                  <a:pt x="285750" y="57150"/>
                </a:lnTo>
                <a:cubicBezTo>
                  <a:pt x="235455" y="73915"/>
                  <a:pt x="265529" y="61106"/>
                  <a:pt x="200025" y="104775"/>
                </a:cubicBezTo>
                <a:cubicBezTo>
                  <a:pt x="171928" y="123506"/>
                  <a:pt x="165794" y="124898"/>
                  <a:pt x="142875" y="152400"/>
                </a:cubicBezTo>
                <a:cubicBezTo>
                  <a:pt x="135546" y="161194"/>
                  <a:pt x="132440" y="173437"/>
                  <a:pt x="123825" y="180975"/>
                </a:cubicBezTo>
                <a:cubicBezTo>
                  <a:pt x="106595" y="196052"/>
                  <a:pt x="88887" y="213522"/>
                  <a:pt x="66675" y="219075"/>
                </a:cubicBezTo>
                <a:cubicBezTo>
                  <a:pt x="18835" y="231035"/>
                  <a:pt x="40994" y="224460"/>
                  <a:pt x="0" y="238125"/>
                </a:cubicBezTo>
                <a:cubicBezTo>
                  <a:pt x="3175" y="257175"/>
                  <a:pt x="5335" y="276422"/>
                  <a:pt x="9525" y="295275"/>
                </a:cubicBezTo>
                <a:cubicBezTo>
                  <a:pt x="11703" y="305076"/>
                  <a:pt x="11950" y="316750"/>
                  <a:pt x="19050" y="323850"/>
                </a:cubicBezTo>
                <a:cubicBezTo>
                  <a:pt x="35239" y="340039"/>
                  <a:pt x="76200" y="361950"/>
                  <a:pt x="76200" y="361950"/>
                </a:cubicBezTo>
                <a:cubicBezTo>
                  <a:pt x="82550" y="371475"/>
                  <a:pt x="87155" y="382430"/>
                  <a:pt x="95250" y="390525"/>
                </a:cubicBezTo>
                <a:cubicBezTo>
                  <a:pt x="122303" y="417578"/>
                  <a:pt x="165075" y="421635"/>
                  <a:pt x="200025" y="428625"/>
                </a:cubicBezTo>
                <a:cubicBezTo>
                  <a:pt x="222225" y="495224"/>
                  <a:pt x="210496" y="452337"/>
                  <a:pt x="219075" y="581025"/>
                </a:cubicBezTo>
                <a:cubicBezTo>
                  <a:pt x="222672" y="634974"/>
                  <a:pt x="220579" y="689480"/>
                  <a:pt x="228600" y="742950"/>
                </a:cubicBezTo>
                <a:cubicBezTo>
                  <a:pt x="230298" y="754271"/>
                  <a:pt x="239555" y="763430"/>
                  <a:pt x="247650" y="771525"/>
                </a:cubicBezTo>
                <a:cubicBezTo>
                  <a:pt x="270291" y="794166"/>
                  <a:pt x="305081" y="800194"/>
                  <a:pt x="333375" y="809625"/>
                </a:cubicBezTo>
                <a:lnTo>
                  <a:pt x="361950" y="819150"/>
                </a:lnTo>
                <a:lnTo>
                  <a:pt x="390525" y="828675"/>
                </a:lnTo>
                <a:cubicBezTo>
                  <a:pt x="445120" y="910567"/>
                  <a:pt x="379665" y="806955"/>
                  <a:pt x="419100" y="885825"/>
                </a:cubicBezTo>
                <a:cubicBezTo>
                  <a:pt x="424220" y="896064"/>
                  <a:pt x="433501" y="903939"/>
                  <a:pt x="438150" y="914400"/>
                </a:cubicBezTo>
                <a:cubicBezTo>
                  <a:pt x="446305" y="932750"/>
                  <a:pt x="457200" y="971550"/>
                  <a:pt x="457200" y="971550"/>
                </a:cubicBezTo>
                <a:cubicBezTo>
                  <a:pt x="479425" y="968375"/>
                  <a:pt x="503795" y="972065"/>
                  <a:pt x="523875" y="962025"/>
                </a:cubicBezTo>
                <a:cubicBezTo>
                  <a:pt x="575254" y="936335"/>
                  <a:pt x="481452" y="923347"/>
                  <a:pt x="561975" y="914400"/>
                </a:cubicBezTo>
                <a:cubicBezTo>
                  <a:pt x="637775" y="905978"/>
                  <a:pt x="714375" y="908050"/>
                  <a:pt x="790575" y="904875"/>
                </a:cubicBezTo>
                <a:cubicBezTo>
                  <a:pt x="841128" y="829045"/>
                  <a:pt x="806010" y="850963"/>
                  <a:pt x="895350" y="838200"/>
                </a:cubicBezTo>
                <a:cubicBezTo>
                  <a:pt x="907153" y="720168"/>
                  <a:pt x="887175" y="769499"/>
                  <a:pt x="942975" y="685800"/>
                </a:cubicBezTo>
                <a:cubicBezTo>
                  <a:pt x="949325" y="676275"/>
                  <a:pt x="958405" y="668085"/>
                  <a:pt x="962025" y="657225"/>
                </a:cubicBezTo>
                <a:lnTo>
                  <a:pt x="962025" y="628650"/>
                </a:lnTo>
                <a:close/>
              </a:path>
            </a:pathLst>
          </a:custGeom>
          <a:noFill/>
          <a:ln w="285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3162300" y="3476625"/>
            <a:ext cx="1038225" cy="1162050"/>
          </a:xfrm>
          <a:custGeom>
            <a:avLst/>
            <a:gdLst>
              <a:gd name="connsiteX0" fmla="*/ 638175 w 1038225"/>
              <a:gd name="connsiteY0" fmla="*/ 104775 h 1162050"/>
              <a:gd name="connsiteX1" fmla="*/ 638175 w 1038225"/>
              <a:gd name="connsiteY1" fmla="*/ 104775 h 1162050"/>
              <a:gd name="connsiteX2" fmla="*/ 561975 w 1038225"/>
              <a:gd name="connsiteY2" fmla="*/ 66675 h 1162050"/>
              <a:gd name="connsiteX3" fmla="*/ 533400 w 1038225"/>
              <a:gd name="connsiteY3" fmla="*/ 57150 h 1162050"/>
              <a:gd name="connsiteX4" fmla="*/ 523875 w 1038225"/>
              <a:gd name="connsiteY4" fmla="*/ 28575 h 1162050"/>
              <a:gd name="connsiteX5" fmla="*/ 466725 w 1038225"/>
              <a:gd name="connsiteY5" fmla="*/ 0 h 1162050"/>
              <a:gd name="connsiteX6" fmla="*/ 390525 w 1038225"/>
              <a:gd name="connsiteY6" fmla="*/ 9525 h 1162050"/>
              <a:gd name="connsiteX7" fmla="*/ 266700 w 1038225"/>
              <a:gd name="connsiteY7" fmla="*/ 19050 h 1162050"/>
              <a:gd name="connsiteX8" fmla="*/ 257175 w 1038225"/>
              <a:gd name="connsiteY8" fmla="*/ 47625 h 1162050"/>
              <a:gd name="connsiteX9" fmla="*/ 228600 w 1038225"/>
              <a:gd name="connsiteY9" fmla="*/ 66675 h 1162050"/>
              <a:gd name="connsiteX10" fmla="*/ 142875 w 1038225"/>
              <a:gd name="connsiteY10" fmla="*/ 85725 h 1162050"/>
              <a:gd name="connsiteX11" fmla="*/ 114300 w 1038225"/>
              <a:gd name="connsiteY11" fmla="*/ 95250 h 1162050"/>
              <a:gd name="connsiteX12" fmla="*/ 95250 w 1038225"/>
              <a:gd name="connsiteY12" fmla="*/ 123825 h 1162050"/>
              <a:gd name="connsiteX13" fmla="*/ 85725 w 1038225"/>
              <a:gd name="connsiteY13" fmla="*/ 152400 h 1162050"/>
              <a:gd name="connsiteX14" fmla="*/ 47625 w 1038225"/>
              <a:gd name="connsiteY14" fmla="*/ 209550 h 1162050"/>
              <a:gd name="connsiteX15" fmla="*/ 38100 w 1038225"/>
              <a:gd name="connsiteY15" fmla="*/ 257175 h 1162050"/>
              <a:gd name="connsiteX16" fmla="*/ 28575 w 1038225"/>
              <a:gd name="connsiteY16" fmla="*/ 323850 h 1162050"/>
              <a:gd name="connsiteX17" fmla="*/ 9525 w 1038225"/>
              <a:gd name="connsiteY17" fmla="*/ 352425 h 1162050"/>
              <a:gd name="connsiteX18" fmla="*/ 0 w 1038225"/>
              <a:gd name="connsiteY18" fmla="*/ 381000 h 1162050"/>
              <a:gd name="connsiteX19" fmla="*/ 47625 w 1038225"/>
              <a:gd name="connsiteY19" fmla="*/ 419100 h 1162050"/>
              <a:gd name="connsiteX20" fmla="*/ 133350 w 1038225"/>
              <a:gd name="connsiteY20" fmla="*/ 466725 h 1162050"/>
              <a:gd name="connsiteX21" fmla="*/ 152400 w 1038225"/>
              <a:gd name="connsiteY21" fmla="*/ 495300 h 1162050"/>
              <a:gd name="connsiteX22" fmla="*/ 180975 w 1038225"/>
              <a:gd name="connsiteY22" fmla="*/ 504825 h 1162050"/>
              <a:gd name="connsiteX23" fmla="*/ 238125 w 1038225"/>
              <a:gd name="connsiteY23" fmla="*/ 533400 h 1162050"/>
              <a:gd name="connsiteX24" fmla="*/ 247650 w 1038225"/>
              <a:gd name="connsiteY24" fmla="*/ 561975 h 1162050"/>
              <a:gd name="connsiteX25" fmla="*/ 276225 w 1038225"/>
              <a:gd name="connsiteY25" fmla="*/ 571500 h 1162050"/>
              <a:gd name="connsiteX26" fmla="*/ 285750 w 1038225"/>
              <a:gd name="connsiteY26" fmla="*/ 609600 h 1162050"/>
              <a:gd name="connsiteX27" fmla="*/ 304800 w 1038225"/>
              <a:gd name="connsiteY27" fmla="*/ 638175 h 1162050"/>
              <a:gd name="connsiteX28" fmla="*/ 314325 w 1038225"/>
              <a:gd name="connsiteY28" fmla="*/ 666750 h 1162050"/>
              <a:gd name="connsiteX29" fmla="*/ 323850 w 1038225"/>
              <a:gd name="connsiteY29" fmla="*/ 733425 h 1162050"/>
              <a:gd name="connsiteX30" fmla="*/ 333375 w 1038225"/>
              <a:gd name="connsiteY30" fmla="*/ 819150 h 1162050"/>
              <a:gd name="connsiteX31" fmla="*/ 352425 w 1038225"/>
              <a:gd name="connsiteY31" fmla="*/ 847725 h 1162050"/>
              <a:gd name="connsiteX32" fmla="*/ 381000 w 1038225"/>
              <a:gd name="connsiteY32" fmla="*/ 1019175 h 1162050"/>
              <a:gd name="connsiteX33" fmla="*/ 409575 w 1038225"/>
              <a:gd name="connsiteY33" fmla="*/ 1038225 h 1162050"/>
              <a:gd name="connsiteX34" fmla="*/ 419100 w 1038225"/>
              <a:gd name="connsiteY34" fmla="*/ 1104900 h 1162050"/>
              <a:gd name="connsiteX35" fmla="*/ 447675 w 1038225"/>
              <a:gd name="connsiteY35" fmla="*/ 1123950 h 1162050"/>
              <a:gd name="connsiteX36" fmla="*/ 533400 w 1038225"/>
              <a:gd name="connsiteY36" fmla="*/ 1162050 h 1162050"/>
              <a:gd name="connsiteX37" fmla="*/ 723900 w 1038225"/>
              <a:gd name="connsiteY37" fmla="*/ 1133475 h 1162050"/>
              <a:gd name="connsiteX38" fmla="*/ 781050 w 1038225"/>
              <a:gd name="connsiteY38" fmla="*/ 1114425 h 1162050"/>
              <a:gd name="connsiteX39" fmla="*/ 809625 w 1038225"/>
              <a:gd name="connsiteY39" fmla="*/ 1095375 h 1162050"/>
              <a:gd name="connsiteX40" fmla="*/ 866775 w 1038225"/>
              <a:gd name="connsiteY40" fmla="*/ 1009650 h 1162050"/>
              <a:gd name="connsiteX41" fmla="*/ 885825 w 1038225"/>
              <a:gd name="connsiteY41" fmla="*/ 981075 h 1162050"/>
              <a:gd name="connsiteX42" fmla="*/ 914400 w 1038225"/>
              <a:gd name="connsiteY42" fmla="*/ 923925 h 1162050"/>
              <a:gd name="connsiteX43" fmla="*/ 923925 w 1038225"/>
              <a:gd name="connsiteY43" fmla="*/ 866775 h 1162050"/>
              <a:gd name="connsiteX44" fmla="*/ 933450 w 1038225"/>
              <a:gd name="connsiteY44" fmla="*/ 819150 h 1162050"/>
              <a:gd name="connsiteX45" fmla="*/ 962025 w 1038225"/>
              <a:gd name="connsiteY45" fmla="*/ 809625 h 1162050"/>
              <a:gd name="connsiteX46" fmla="*/ 1000125 w 1038225"/>
              <a:gd name="connsiteY46" fmla="*/ 762000 h 1162050"/>
              <a:gd name="connsiteX47" fmla="*/ 1028700 w 1038225"/>
              <a:gd name="connsiteY47" fmla="*/ 704850 h 1162050"/>
              <a:gd name="connsiteX48" fmla="*/ 1038225 w 1038225"/>
              <a:gd name="connsiteY48" fmla="*/ 685800 h 1162050"/>
              <a:gd name="connsiteX49" fmla="*/ 1038225 w 1038225"/>
              <a:gd name="connsiteY49" fmla="*/ 685800 h 1162050"/>
              <a:gd name="connsiteX50" fmla="*/ 1038225 w 1038225"/>
              <a:gd name="connsiteY50" fmla="*/ 68580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38225" h="1162050">
                <a:moveTo>
                  <a:pt x="638175" y="104775"/>
                </a:moveTo>
                <a:lnTo>
                  <a:pt x="638175" y="104775"/>
                </a:lnTo>
                <a:cubicBezTo>
                  <a:pt x="612775" y="92075"/>
                  <a:pt x="587828" y="78426"/>
                  <a:pt x="561975" y="66675"/>
                </a:cubicBezTo>
                <a:cubicBezTo>
                  <a:pt x="552835" y="62520"/>
                  <a:pt x="540500" y="64250"/>
                  <a:pt x="533400" y="57150"/>
                </a:cubicBezTo>
                <a:cubicBezTo>
                  <a:pt x="526300" y="50050"/>
                  <a:pt x="530147" y="36415"/>
                  <a:pt x="523875" y="28575"/>
                </a:cubicBezTo>
                <a:cubicBezTo>
                  <a:pt x="510446" y="11789"/>
                  <a:pt x="485549" y="6275"/>
                  <a:pt x="466725" y="0"/>
                </a:cubicBezTo>
                <a:cubicBezTo>
                  <a:pt x="441325" y="3175"/>
                  <a:pt x="416007" y="7098"/>
                  <a:pt x="390525" y="9525"/>
                </a:cubicBezTo>
                <a:cubicBezTo>
                  <a:pt x="349315" y="13450"/>
                  <a:pt x="306504" y="7677"/>
                  <a:pt x="266700" y="19050"/>
                </a:cubicBezTo>
                <a:cubicBezTo>
                  <a:pt x="257046" y="21808"/>
                  <a:pt x="263447" y="39785"/>
                  <a:pt x="257175" y="47625"/>
                </a:cubicBezTo>
                <a:cubicBezTo>
                  <a:pt x="250024" y="56564"/>
                  <a:pt x="238839" y="61555"/>
                  <a:pt x="228600" y="66675"/>
                </a:cubicBezTo>
                <a:cubicBezTo>
                  <a:pt x="202869" y="79540"/>
                  <a:pt x="169215" y="79872"/>
                  <a:pt x="142875" y="85725"/>
                </a:cubicBezTo>
                <a:cubicBezTo>
                  <a:pt x="133074" y="87903"/>
                  <a:pt x="123825" y="92075"/>
                  <a:pt x="114300" y="95250"/>
                </a:cubicBezTo>
                <a:cubicBezTo>
                  <a:pt x="107950" y="104775"/>
                  <a:pt x="100370" y="113586"/>
                  <a:pt x="95250" y="123825"/>
                </a:cubicBezTo>
                <a:cubicBezTo>
                  <a:pt x="90760" y="132805"/>
                  <a:pt x="90601" y="143623"/>
                  <a:pt x="85725" y="152400"/>
                </a:cubicBezTo>
                <a:cubicBezTo>
                  <a:pt x="74606" y="172414"/>
                  <a:pt x="47625" y="209550"/>
                  <a:pt x="47625" y="209550"/>
                </a:cubicBezTo>
                <a:cubicBezTo>
                  <a:pt x="44450" y="225425"/>
                  <a:pt x="40762" y="241206"/>
                  <a:pt x="38100" y="257175"/>
                </a:cubicBezTo>
                <a:cubicBezTo>
                  <a:pt x="34409" y="279320"/>
                  <a:pt x="35026" y="302346"/>
                  <a:pt x="28575" y="323850"/>
                </a:cubicBezTo>
                <a:cubicBezTo>
                  <a:pt x="25286" y="334815"/>
                  <a:pt x="14645" y="342186"/>
                  <a:pt x="9525" y="352425"/>
                </a:cubicBezTo>
                <a:cubicBezTo>
                  <a:pt x="5035" y="361405"/>
                  <a:pt x="3175" y="371475"/>
                  <a:pt x="0" y="381000"/>
                </a:cubicBezTo>
                <a:cubicBezTo>
                  <a:pt x="35199" y="433798"/>
                  <a:pt x="-1089" y="392037"/>
                  <a:pt x="47625" y="419100"/>
                </a:cubicBezTo>
                <a:cubicBezTo>
                  <a:pt x="145881" y="473687"/>
                  <a:pt x="68692" y="445172"/>
                  <a:pt x="133350" y="466725"/>
                </a:cubicBezTo>
                <a:cubicBezTo>
                  <a:pt x="139700" y="476250"/>
                  <a:pt x="143461" y="488149"/>
                  <a:pt x="152400" y="495300"/>
                </a:cubicBezTo>
                <a:cubicBezTo>
                  <a:pt x="160240" y="501572"/>
                  <a:pt x="171995" y="500335"/>
                  <a:pt x="180975" y="504825"/>
                </a:cubicBezTo>
                <a:cubicBezTo>
                  <a:pt x="254833" y="541754"/>
                  <a:pt x="166301" y="509459"/>
                  <a:pt x="238125" y="533400"/>
                </a:cubicBezTo>
                <a:cubicBezTo>
                  <a:pt x="241300" y="542925"/>
                  <a:pt x="240550" y="554875"/>
                  <a:pt x="247650" y="561975"/>
                </a:cubicBezTo>
                <a:cubicBezTo>
                  <a:pt x="254750" y="569075"/>
                  <a:pt x="269953" y="563660"/>
                  <a:pt x="276225" y="571500"/>
                </a:cubicBezTo>
                <a:cubicBezTo>
                  <a:pt x="284403" y="581722"/>
                  <a:pt x="280593" y="597568"/>
                  <a:pt x="285750" y="609600"/>
                </a:cubicBezTo>
                <a:cubicBezTo>
                  <a:pt x="290259" y="620122"/>
                  <a:pt x="299680" y="627936"/>
                  <a:pt x="304800" y="638175"/>
                </a:cubicBezTo>
                <a:cubicBezTo>
                  <a:pt x="309290" y="647155"/>
                  <a:pt x="311150" y="657225"/>
                  <a:pt x="314325" y="666750"/>
                </a:cubicBezTo>
                <a:cubicBezTo>
                  <a:pt x="317500" y="688975"/>
                  <a:pt x="321065" y="711148"/>
                  <a:pt x="323850" y="733425"/>
                </a:cubicBezTo>
                <a:cubicBezTo>
                  <a:pt x="327416" y="761954"/>
                  <a:pt x="326402" y="791258"/>
                  <a:pt x="333375" y="819150"/>
                </a:cubicBezTo>
                <a:cubicBezTo>
                  <a:pt x="336151" y="830256"/>
                  <a:pt x="346075" y="838200"/>
                  <a:pt x="352425" y="847725"/>
                </a:cubicBezTo>
                <a:cubicBezTo>
                  <a:pt x="355932" y="900332"/>
                  <a:pt x="337100" y="975275"/>
                  <a:pt x="381000" y="1019175"/>
                </a:cubicBezTo>
                <a:cubicBezTo>
                  <a:pt x="389095" y="1027270"/>
                  <a:pt x="400050" y="1031875"/>
                  <a:pt x="409575" y="1038225"/>
                </a:cubicBezTo>
                <a:cubicBezTo>
                  <a:pt x="412750" y="1060450"/>
                  <a:pt x="409982" y="1084384"/>
                  <a:pt x="419100" y="1104900"/>
                </a:cubicBezTo>
                <a:cubicBezTo>
                  <a:pt x="423749" y="1115361"/>
                  <a:pt x="437214" y="1119301"/>
                  <a:pt x="447675" y="1123950"/>
                </a:cubicBezTo>
                <a:cubicBezTo>
                  <a:pt x="549690" y="1169290"/>
                  <a:pt x="468731" y="1118937"/>
                  <a:pt x="533400" y="1162050"/>
                </a:cubicBezTo>
                <a:cubicBezTo>
                  <a:pt x="600722" y="1153635"/>
                  <a:pt x="661209" y="1152282"/>
                  <a:pt x="723900" y="1133475"/>
                </a:cubicBezTo>
                <a:cubicBezTo>
                  <a:pt x="743134" y="1127705"/>
                  <a:pt x="764342" y="1125564"/>
                  <a:pt x="781050" y="1114425"/>
                </a:cubicBezTo>
                <a:lnTo>
                  <a:pt x="809625" y="1095375"/>
                </a:lnTo>
                <a:lnTo>
                  <a:pt x="866775" y="1009650"/>
                </a:lnTo>
                <a:cubicBezTo>
                  <a:pt x="873125" y="1000125"/>
                  <a:pt x="882205" y="991935"/>
                  <a:pt x="885825" y="981075"/>
                </a:cubicBezTo>
                <a:cubicBezTo>
                  <a:pt x="898970" y="941640"/>
                  <a:pt x="889781" y="960854"/>
                  <a:pt x="914400" y="923925"/>
                </a:cubicBezTo>
                <a:cubicBezTo>
                  <a:pt x="917575" y="904875"/>
                  <a:pt x="920470" y="885776"/>
                  <a:pt x="923925" y="866775"/>
                </a:cubicBezTo>
                <a:cubicBezTo>
                  <a:pt x="926821" y="850847"/>
                  <a:pt x="924470" y="832620"/>
                  <a:pt x="933450" y="819150"/>
                </a:cubicBezTo>
                <a:cubicBezTo>
                  <a:pt x="939019" y="810796"/>
                  <a:pt x="952500" y="812800"/>
                  <a:pt x="962025" y="809625"/>
                </a:cubicBezTo>
                <a:cubicBezTo>
                  <a:pt x="980568" y="753995"/>
                  <a:pt x="957041" y="805084"/>
                  <a:pt x="1000125" y="762000"/>
                </a:cubicBezTo>
                <a:cubicBezTo>
                  <a:pt x="1021534" y="740591"/>
                  <a:pt x="1018371" y="730673"/>
                  <a:pt x="1028700" y="704850"/>
                </a:cubicBezTo>
                <a:cubicBezTo>
                  <a:pt x="1031337" y="698258"/>
                  <a:pt x="1035050" y="692150"/>
                  <a:pt x="1038225" y="685800"/>
                </a:cubicBezTo>
                <a:lnTo>
                  <a:pt x="1038225" y="685800"/>
                </a:lnTo>
                <a:lnTo>
                  <a:pt x="1038225" y="685800"/>
                </a:lnTo>
              </a:path>
            </a:pathLst>
          </a:custGeom>
          <a:noFill/>
          <a:ln w="285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169692" y="4472104"/>
            <a:ext cx="2250283" cy="400110"/>
          </a:xfrm>
          <a:prstGeom prst="rect">
            <a:avLst/>
          </a:prstGeom>
          <a:noFill/>
        </p:spPr>
        <p:txBody>
          <a:bodyPr wrap="square" rtlCol="0">
            <a:spAutoFit/>
          </a:bodyPr>
          <a:lstStyle/>
          <a:p>
            <a:r>
              <a:rPr lang="en-US" sz="2000" b="1" dirty="0" smtClean="0">
                <a:solidFill>
                  <a:schemeClr val="accent2">
                    <a:lumMod val="75000"/>
                  </a:schemeClr>
                </a:solidFill>
              </a:rPr>
              <a:t>Shasta River</a:t>
            </a:r>
            <a:endParaRPr lang="en-US" sz="2000" b="1" dirty="0">
              <a:solidFill>
                <a:schemeClr val="accent2">
                  <a:lumMod val="75000"/>
                </a:schemeClr>
              </a:solidFill>
            </a:endParaRPr>
          </a:p>
        </p:txBody>
      </p:sp>
      <p:sp>
        <p:nvSpPr>
          <p:cNvPr id="18" name="TextBox 17"/>
          <p:cNvSpPr txBox="1"/>
          <p:nvPr/>
        </p:nvSpPr>
        <p:spPr>
          <a:xfrm>
            <a:off x="4698204" y="4993242"/>
            <a:ext cx="1750220" cy="400110"/>
          </a:xfrm>
          <a:prstGeom prst="rect">
            <a:avLst/>
          </a:prstGeom>
          <a:noFill/>
        </p:spPr>
        <p:txBody>
          <a:bodyPr wrap="square" rtlCol="0">
            <a:spAutoFit/>
          </a:bodyPr>
          <a:lstStyle/>
          <a:p>
            <a:r>
              <a:rPr lang="en-US" sz="2000" b="1" dirty="0" smtClean="0">
                <a:solidFill>
                  <a:schemeClr val="accent2">
                    <a:lumMod val="75000"/>
                  </a:schemeClr>
                </a:solidFill>
              </a:rPr>
              <a:t>Scott River</a:t>
            </a:r>
            <a:endParaRPr lang="en-US" sz="2000" b="1" dirty="0">
              <a:solidFill>
                <a:schemeClr val="accent2">
                  <a:lumMod val="75000"/>
                </a:schemeClr>
              </a:solidFill>
            </a:endParaRPr>
          </a:p>
        </p:txBody>
      </p:sp>
      <p:cxnSp>
        <p:nvCxnSpPr>
          <p:cNvPr id="20" name="Straight Arrow Connector 19"/>
          <p:cNvCxnSpPr/>
          <p:nvPr/>
        </p:nvCxnSpPr>
        <p:spPr>
          <a:xfrm flipH="1" flipV="1">
            <a:off x="4686301" y="4236006"/>
            <a:ext cx="542924" cy="402669"/>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4000500" y="4638675"/>
            <a:ext cx="771525" cy="523875"/>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24" name="Picture 23" descr="basin"/>
          <p:cNvPicPr>
            <a:picLocks noChangeAspect="1" noChangeArrowheads="1"/>
          </p:cNvPicPr>
          <p:nvPr/>
        </p:nvPicPr>
        <p:blipFill rotWithShape="1">
          <a:blip r:embed="rId5">
            <a:extLst>
              <a:ext uri="{28A0092B-C50C-407E-A947-70E740481C1C}">
                <a14:useLocalDpi xmlns:a14="http://schemas.microsoft.com/office/drawing/2010/main" val="0"/>
              </a:ext>
            </a:extLst>
          </a:blip>
          <a:srcRect l="54963" t="88717"/>
          <a:stretch/>
        </p:blipFill>
        <p:spPr bwMode="auto">
          <a:xfrm>
            <a:off x="6769895" y="5915024"/>
            <a:ext cx="235505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asin"/>
          <p:cNvPicPr>
            <a:picLocks noChangeAspect="1" noChangeArrowheads="1"/>
          </p:cNvPicPr>
          <p:nvPr/>
        </p:nvPicPr>
        <p:blipFill rotWithShape="1">
          <a:blip r:embed="rId5">
            <a:extLst>
              <a:ext uri="{28A0092B-C50C-407E-A947-70E740481C1C}">
                <a14:useLocalDpi xmlns:a14="http://schemas.microsoft.com/office/drawing/2010/main" val="0"/>
              </a:ext>
            </a:extLst>
          </a:blip>
          <a:srcRect l="58115" t="61703" r="3991" b="21496"/>
          <a:stretch/>
        </p:blipFill>
        <p:spPr bwMode="auto">
          <a:xfrm>
            <a:off x="6769895" y="4152899"/>
            <a:ext cx="237410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A6BC199-FCC6-744B-8C84-8DF02B4B215F}" type="slidenum">
              <a:rPr lang="en-US" smtClean="0"/>
              <a:t>14</a:t>
            </a:fld>
            <a:endParaRPr lang="en-US"/>
          </a:p>
        </p:txBody>
      </p:sp>
    </p:spTree>
    <p:extLst>
      <p:ext uri="{BB962C8B-B14F-4D97-AF65-F5344CB8AC3E}">
        <p14:creationId xmlns:p14="http://schemas.microsoft.com/office/powerpoint/2010/main" val="27970322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168" r="3896" b="7075"/>
          <a:stretch/>
        </p:blipFill>
        <p:spPr bwMode="auto">
          <a:xfrm>
            <a:off x="6305550" y="105613"/>
            <a:ext cx="2638425" cy="35519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6393" r="3456" b="5037"/>
          <a:stretch/>
        </p:blipFill>
        <p:spPr bwMode="auto">
          <a:xfrm>
            <a:off x="5962651" y="2943222"/>
            <a:ext cx="2743200" cy="37744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itle 1"/>
          <p:cNvSpPr>
            <a:spLocks noGrp="1"/>
          </p:cNvSpPr>
          <p:nvPr>
            <p:ph type="title"/>
          </p:nvPr>
        </p:nvSpPr>
        <p:spPr>
          <a:xfrm>
            <a:off x="448235" y="177520"/>
            <a:ext cx="5633571" cy="950538"/>
          </a:xfrm>
        </p:spPr>
        <p:txBody>
          <a:bodyPr>
            <a:normAutofit fontScale="90000"/>
          </a:bodyPr>
          <a:lstStyle/>
          <a:p>
            <a:r>
              <a:rPr lang="en-US" sz="3200" dirty="0" smtClean="0"/>
              <a:t>Scott &amp; Shasta River</a:t>
            </a:r>
            <a:br>
              <a:rPr lang="en-US" sz="3200" dirty="0" smtClean="0"/>
            </a:br>
            <a:r>
              <a:rPr lang="en-US" sz="3200" dirty="0" smtClean="0"/>
              <a:t>TMDL Waivers</a:t>
            </a:r>
            <a:endParaRPr lang="en-US" sz="3200" dirty="0"/>
          </a:p>
        </p:txBody>
      </p:sp>
      <p:sp>
        <p:nvSpPr>
          <p:cNvPr id="9" name="Content Placeholder 2"/>
          <p:cNvSpPr>
            <a:spLocks noGrp="1"/>
          </p:cNvSpPr>
          <p:nvPr>
            <p:ph idx="1"/>
          </p:nvPr>
        </p:nvSpPr>
        <p:spPr>
          <a:xfrm>
            <a:off x="560293" y="1745673"/>
            <a:ext cx="6104457" cy="4223327"/>
          </a:xfrm>
        </p:spPr>
        <p:txBody>
          <a:bodyPr>
            <a:normAutofit fontScale="92500" lnSpcReduction="20000"/>
          </a:bodyPr>
          <a:lstStyle/>
          <a:p>
            <a:r>
              <a:rPr lang="en-US" sz="2400" dirty="0" smtClean="0"/>
              <a:t>Scott River TMDL Waiver (R1-2012-0084)</a:t>
            </a:r>
          </a:p>
          <a:p>
            <a:r>
              <a:rPr lang="en-US" sz="2400" dirty="0" smtClean="0"/>
              <a:t>Shasta River TMDL Waiver (R2-2012-0083)</a:t>
            </a:r>
          </a:p>
          <a:p>
            <a:endParaRPr lang="en-US" sz="2400" dirty="0" smtClean="0"/>
          </a:p>
          <a:p>
            <a:r>
              <a:rPr lang="en-US" sz="2400" dirty="0" smtClean="0"/>
              <a:t>Focus on high priority areas</a:t>
            </a:r>
          </a:p>
          <a:p>
            <a:pPr marL="0" indent="0">
              <a:buNone/>
            </a:pPr>
            <a:endParaRPr lang="en-US" sz="200" dirty="0" smtClean="0"/>
          </a:p>
          <a:p>
            <a:r>
              <a:rPr lang="en-US" sz="2400" dirty="0" smtClean="0"/>
              <a:t>No Notice of Intent;                                                  Rely on standard conditions</a:t>
            </a:r>
          </a:p>
          <a:p>
            <a:pPr marL="0" indent="0">
              <a:buNone/>
            </a:pPr>
            <a:endParaRPr lang="en-US" sz="200" dirty="0" smtClean="0"/>
          </a:p>
          <a:p>
            <a:r>
              <a:rPr lang="en-US" sz="2400" dirty="0" smtClean="0"/>
              <a:t>Rely upon farm/ranch assessments</a:t>
            </a:r>
          </a:p>
          <a:p>
            <a:pPr marL="0" indent="0">
              <a:buNone/>
            </a:pPr>
            <a:endParaRPr lang="en-US" sz="200" dirty="0" smtClean="0"/>
          </a:p>
          <a:p>
            <a:r>
              <a:rPr lang="en-US" sz="2400" dirty="0" smtClean="0"/>
              <a:t>Rely upon farm/ranch plans to identify </a:t>
            </a:r>
            <a:r>
              <a:rPr lang="en-US" sz="2400" dirty="0"/>
              <a:t> </a:t>
            </a:r>
            <a:r>
              <a:rPr lang="en-US" sz="2400" dirty="0" smtClean="0"/>
              <a:t>                Best Management Practices (BMPs)</a:t>
            </a:r>
          </a:p>
          <a:p>
            <a:pPr marL="0" indent="0">
              <a:buNone/>
            </a:pPr>
            <a:endParaRPr lang="en-US" sz="200" dirty="0" smtClean="0"/>
          </a:p>
          <a:p>
            <a:r>
              <a:rPr lang="en-US" sz="2400" dirty="0" smtClean="0"/>
              <a:t>Staff follow up to ensure implementation</a:t>
            </a:r>
          </a:p>
          <a:p>
            <a:pPr marL="0" indent="0">
              <a:buNone/>
            </a:pPr>
            <a:endParaRPr lang="en-US" sz="200" dirty="0" smtClean="0"/>
          </a:p>
          <a:p>
            <a:pPr marL="0" indent="0">
              <a:buNone/>
            </a:pPr>
            <a:endParaRPr lang="en-US" sz="200" dirty="0"/>
          </a:p>
          <a:p>
            <a:pPr marL="0" indent="0">
              <a:buNone/>
            </a:pPr>
            <a:endParaRPr lang="en-US" sz="200" dirty="0" smtClean="0"/>
          </a:p>
          <a:p>
            <a:pPr marL="0" indent="0">
              <a:buNone/>
            </a:pPr>
            <a:endParaRPr lang="en-US" sz="200" dirty="0"/>
          </a:p>
          <a:p>
            <a:pPr marL="0" indent="0">
              <a:buNone/>
            </a:pPr>
            <a:endParaRPr lang="en-US" sz="200" dirty="0" smtClean="0"/>
          </a:p>
          <a:p>
            <a:pPr marL="0" indent="0">
              <a:buNone/>
            </a:pPr>
            <a:endParaRPr lang="en-US" sz="200" dirty="0"/>
          </a:p>
          <a:p>
            <a:pPr marL="0" indent="0">
              <a:buNone/>
            </a:pPr>
            <a:endParaRPr lang="en-US" sz="200" dirty="0" smtClean="0"/>
          </a:p>
          <a:p>
            <a:r>
              <a:rPr lang="en-US" sz="2400" dirty="0" smtClean="0"/>
              <a:t>Staff Resources: 1 person (Eli Scott)</a:t>
            </a:r>
          </a:p>
          <a:p>
            <a:pPr marL="0" indent="0">
              <a:buNone/>
            </a:pPr>
            <a:endParaRPr lang="en-US" sz="2800" dirty="0"/>
          </a:p>
        </p:txBody>
      </p:sp>
      <p:sp>
        <p:nvSpPr>
          <p:cNvPr id="2" name="Slide Number Placeholder 1"/>
          <p:cNvSpPr>
            <a:spLocks noGrp="1"/>
          </p:cNvSpPr>
          <p:nvPr>
            <p:ph type="sldNum" sz="quarter" idx="12"/>
          </p:nvPr>
        </p:nvSpPr>
        <p:spPr>
          <a:xfrm>
            <a:off x="6901991" y="6359034"/>
            <a:ext cx="2133600" cy="365125"/>
          </a:xfrm>
        </p:spPr>
        <p:txBody>
          <a:bodyPr/>
          <a:lstStyle/>
          <a:p>
            <a:fld id="{DA6BC199-FCC6-744B-8C84-8DF02B4B215F}" type="slidenum">
              <a:rPr lang="en-US" smtClean="0"/>
              <a:t>15</a:t>
            </a:fld>
            <a:endParaRPr lang="en-US" dirty="0"/>
          </a:p>
        </p:txBody>
      </p:sp>
    </p:spTree>
    <p:extLst>
      <p:ext uri="{BB962C8B-B14F-4D97-AF65-F5344CB8AC3E}">
        <p14:creationId xmlns:p14="http://schemas.microsoft.com/office/powerpoint/2010/main" val="346956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9183" y="4066686"/>
            <a:ext cx="2712910" cy="1808606"/>
          </a:xfrm>
          <a:prstGeom prst="rect">
            <a:avLst/>
          </a:prstGeom>
          <a:ln>
            <a:solidFill>
              <a:schemeClr val="tx1"/>
            </a:solidFill>
          </a:ln>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9183" y="1488475"/>
            <a:ext cx="2691026" cy="2018270"/>
          </a:xfrm>
          <a:prstGeom prst="rect">
            <a:avLst/>
          </a:prstGeom>
          <a:ln>
            <a:solidFill>
              <a:schemeClr val="tx1"/>
            </a:solidFill>
          </a:ln>
        </p:spPr>
      </p:pic>
      <p:sp>
        <p:nvSpPr>
          <p:cNvPr id="3" name="Content Placeholder 2"/>
          <p:cNvSpPr>
            <a:spLocks noGrp="1"/>
          </p:cNvSpPr>
          <p:nvPr>
            <p:ph idx="1"/>
          </p:nvPr>
        </p:nvSpPr>
        <p:spPr>
          <a:xfrm>
            <a:off x="3042093" y="1735004"/>
            <a:ext cx="5998864" cy="4861526"/>
          </a:xfrm>
        </p:spPr>
        <p:txBody>
          <a:bodyPr>
            <a:normAutofit/>
          </a:bodyPr>
          <a:lstStyle/>
          <a:p>
            <a:pPr>
              <a:spcBef>
                <a:spcPts val="1200"/>
              </a:spcBef>
            </a:pPr>
            <a:r>
              <a:rPr lang="en-US" sz="2400" dirty="0" smtClean="0"/>
              <a:t>Renew with minimal changes to the current requirements and process</a:t>
            </a:r>
          </a:p>
          <a:p>
            <a:pPr>
              <a:spcBef>
                <a:spcPts val="1200"/>
              </a:spcBef>
            </a:pPr>
            <a:r>
              <a:rPr lang="en-US" sz="2400" dirty="0" smtClean="0"/>
              <a:t>Retain focus on high priority areas </a:t>
            </a:r>
          </a:p>
          <a:p>
            <a:pPr>
              <a:spcBef>
                <a:spcPts val="1200"/>
              </a:spcBef>
            </a:pPr>
            <a:r>
              <a:rPr lang="en-US" sz="2400" dirty="0" smtClean="0"/>
              <a:t>Retain staff-driven outreach</a:t>
            </a:r>
          </a:p>
          <a:p>
            <a:pPr>
              <a:spcBef>
                <a:spcPts val="1200"/>
              </a:spcBef>
            </a:pPr>
            <a:r>
              <a:rPr lang="en-US" sz="2400" dirty="0" smtClean="0"/>
              <a:t>Retain farm/ranch assessments </a:t>
            </a:r>
          </a:p>
          <a:p>
            <a:pPr>
              <a:spcBef>
                <a:spcPts val="1200"/>
              </a:spcBef>
            </a:pPr>
            <a:r>
              <a:rPr lang="en-US" sz="2400" dirty="0" smtClean="0"/>
              <a:t>Retain farm/ranch plan development and implementation efforts</a:t>
            </a:r>
          </a:p>
          <a:p>
            <a:pPr>
              <a:spcBef>
                <a:spcPts val="1200"/>
              </a:spcBef>
            </a:pPr>
            <a:r>
              <a:rPr lang="en-US" sz="2400" dirty="0" smtClean="0"/>
              <a:t>Improve tracking of performance measures</a:t>
            </a:r>
          </a:p>
          <a:p>
            <a:pPr>
              <a:spcBef>
                <a:spcPts val="1200"/>
              </a:spcBef>
            </a:pPr>
            <a:r>
              <a:rPr lang="en-US" sz="2400" dirty="0" smtClean="0"/>
              <a:t>Provide status check of stewardship efforts</a:t>
            </a:r>
            <a:endParaRPr lang="en-US" dirty="0" smtClean="0"/>
          </a:p>
          <a:p>
            <a:pPr marL="0" indent="0">
              <a:buNone/>
            </a:pPr>
            <a:endParaRPr lang="en-US" dirty="0"/>
          </a:p>
        </p:txBody>
      </p:sp>
      <p:sp>
        <p:nvSpPr>
          <p:cNvPr id="5" name="Title 5"/>
          <p:cNvSpPr txBox="1">
            <a:spLocks/>
          </p:cNvSpPr>
          <p:nvPr/>
        </p:nvSpPr>
        <p:spPr>
          <a:xfrm>
            <a:off x="954468" y="250894"/>
            <a:ext cx="7124229" cy="9953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dirty="0" smtClean="0"/>
              <a:t>Scott &amp; Shasta TMDL Waiver Renewals</a:t>
            </a:r>
            <a:br>
              <a:rPr lang="en-US" sz="3400" dirty="0" smtClean="0"/>
            </a:br>
            <a:r>
              <a:rPr lang="en-US" sz="3400" dirty="0" smtClean="0"/>
              <a:t>Proposed Content</a:t>
            </a:r>
            <a:endParaRPr lang="en-US" sz="3400" dirty="0"/>
          </a:p>
        </p:txBody>
      </p:sp>
      <p:sp>
        <p:nvSpPr>
          <p:cNvPr id="6" name="Slide Number Placeholder 5"/>
          <p:cNvSpPr>
            <a:spLocks noGrp="1"/>
          </p:cNvSpPr>
          <p:nvPr>
            <p:ph type="sldNum" sz="quarter" idx="12"/>
          </p:nvPr>
        </p:nvSpPr>
        <p:spPr/>
        <p:txBody>
          <a:bodyPr/>
          <a:lstStyle/>
          <a:p>
            <a:fld id="{DA6BC199-FCC6-744B-8C84-8DF02B4B215F}" type="slidenum">
              <a:rPr lang="en-US" smtClean="0"/>
              <a:t>16</a:t>
            </a:fld>
            <a:endParaRPr lang="en-US"/>
          </a:p>
        </p:txBody>
      </p:sp>
      <p:sp>
        <p:nvSpPr>
          <p:cNvPr id="7" name="TextBox 6"/>
          <p:cNvSpPr txBox="1"/>
          <p:nvPr/>
        </p:nvSpPr>
        <p:spPr>
          <a:xfrm>
            <a:off x="1731859" y="3506745"/>
            <a:ext cx="1310234" cy="307777"/>
          </a:xfrm>
          <a:prstGeom prst="rect">
            <a:avLst/>
          </a:prstGeom>
          <a:noFill/>
        </p:spPr>
        <p:txBody>
          <a:bodyPr wrap="square" rtlCol="0">
            <a:spAutoFit/>
          </a:bodyPr>
          <a:lstStyle/>
          <a:p>
            <a:r>
              <a:rPr lang="en-US" sz="1400" dirty="0" smtClean="0"/>
              <a:t>Scott Valley</a:t>
            </a:r>
            <a:endParaRPr lang="en-US" sz="1400" dirty="0"/>
          </a:p>
        </p:txBody>
      </p:sp>
      <p:sp>
        <p:nvSpPr>
          <p:cNvPr id="8" name="TextBox 7"/>
          <p:cNvSpPr txBox="1"/>
          <p:nvPr/>
        </p:nvSpPr>
        <p:spPr>
          <a:xfrm>
            <a:off x="1731859" y="5880833"/>
            <a:ext cx="1310234" cy="307777"/>
          </a:xfrm>
          <a:prstGeom prst="rect">
            <a:avLst/>
          </a:prstGeom>
          <a:noFill/>
        </p:spPr>
        <p:txBody>
          <a:bodyPr wrap="square" rtlCol="0">
            <a:spAutoFit/>
          </a:bodyPr>
          <a:lstStyle/>
          <a:p>
            <a:r>
              <a:rPr lang="en-US" sz="1400" dirty="0" smtClean="0"/>
              <a:t>Shasta Valley</a:t>
            </a:r>
            <a:endParaRPr lang="en-US" sz="1400" dirty="0"/>
          </a:p>
        </p:txBody>
      </p:sp>
    </p:spTree>
    <p:extLst>
      <p:ext uri="{BB962C8B-B14F-4D97-AF65-F5344CB8AC3E}">
        <p14:creationId xmlns:p14="http://schemas.microsoft.com/office/powerpoint/2010/main" val="19459850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62317540"/>
              </p:ext>
            </p:extLst>
          </p:nvPr>
        </p:nvGraphicFramePr>
        <p:xfrm>
          <a:off x="401001" y="2493493"/>
          <a:ext cx="8253060" cy="2344024"/>
        </p:xfrm>
        <a:graphic>
          <a:graphicData uri="http://schemas.openxmlformats.org/drawingml/2006/table">
            <a:tbl>
              <a:tblPr firstRow="1" bandRow="1">
                <a:tableStyleId>{5C22544A-7EE6-4342-B048-85BDC9FD1C3A}</a:tableStyleId>
              </a:tblPr>
              <a:tblGrid>
                <a:gridCol w="4126530">
                  <a:extLst>
                    <a:ext uri="{9D8B030D-6E8A-4147-A177-3AD203B41FA5}">
                      <a16:colId xmlns="" xmlns:a16="http://schemas.microsoft.com/office/drawing/2014/main" val="20000"/>
                    </a:ext>
                  </a:extLst>
                </a:gridCol>
                <a:gridCol w="4126530">
                  <a:extLst>
                    <a:ext uri="{9D8B030D-6E8A-4147-A177-3AD203B41FA5}">
                      <a16:colId xmlns="" xmlns:a16="http://schemas.microsoft.com/office/drawing/2014/main" val="20001"/>
                    </a:ext>
                  </a:extLst>
                </a:gridCol>
              </a:tblGrid>
              <a:tr h="73809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i="1" dirty="0" smtClean="0"/>
                        <a:t>Process/Milestone</a:t>
                      </a:r>
                      <a:endParaRPr lang="en-US" sz="2400"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i="1" dirty="0" smtClean="0"/>
                        <a:t>Estimated Date</a:t>
                      </a:r>
                      <a:endParaRPr lang="en-US" sz="2400" dirty="0" smtClean="0"/>
                    </a:p>
                  </a:txBody>
                  <a:tcPr anchor="ctr"/>
                </a:tc>
                <a:extLst>
                  <a:ext uri="{0D108BD9-81ED-4DB2-BD59-A6C34878D82A}">
                    <a16:rowId xmlns="" xmlns:a16="http://schemas.microsoft.com/office/drawing/2014/main" val="10000"/>
                  </a:ext>
                </a:extLst>
              </a:tr>
              <a:tr h="55064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Public Comment Period</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May-July 2017</a:t>
                      </a:r>
                    </a:p>
                  </a:txBody>
                  <a:tcPr anchor="ctr"/>
                </a:tc>
                <a:extLst>
                  <a:ext uri="{0D108BD9-81ED-4DB2-BD59-A6C34878D82A}">
                    <a16:rowId xmlns="" xmlns:a16="http://schemas.microsoft.com/office/drawing/2014/main" val="10001"/>
                  </a:ext>
                </a:extLst>
              </a:tr>
              <a:tr h="52311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Public Workshops</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June 2017</a:t>
                      </a:r>
                    </a:p>
                  </a:txBody>
                  <a:tcPr anchor="ctr"/>
                </a:tc>
                <a:extLst>
                  <a:ext uri="{0D108BD9-81ED-4DB2-BD59-A6C34878D82A}">
                    <a16:rowId xmlns="" xmlns:a16="http://schemas.microsoft.com/office/drawing/2014/main" val="10002"/>
                  </a:ext>
                </a:extLst>
              </a:tr>
              <a:tr h="53217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Adoption Hearing</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October</a:t>
                      </a:r>
                      <a:r>
                        <a:rPr lang="en-US" baseline="0" dirty="0" smtClean="0"/>
                        <a:t> 2017</a:t>
                      </a:r>
                      <a:endParaRPr lang="en-US" dirty="0" smtClean="0"/>
                    </a:p>
                  </a:txBody>
                  <a:tcPr anchor="ctr"/>
                </a:tc>
                <a:extLst>
                  <a:ext uri="{0D108BD9-81ED-4DB2-BD59-A6C34878D82A}">
                    <a16:rowId xmlns="" xmlns:a16="http://schemas.microsoft.com/office/drawing/2014/main" val="10003"/>
                  </a:ext>
                </a:extLst>
              </a:tr>
            </a:tbl>
          </a:graphicData>
        </a:graphic>
      </p:graphicFrame>
      <p:sp>
        <p:nvSpPr>
          <p:cNvPr id="6" name="Title 5"/>
          <p:cNvSpPr>
            <a:spLocks noGrp="1"/>
          </p:cNvSpPr>
          <p:nvPr>
            <p:ph type="title"/>
          </p:nvPr>
        </p:nvSpPr>
        <p:spPr>
          <a:xfrm>
            <a:off x="954468" y="116423"/>
            <a:ext cx="7124229" cy="995397"/>
          </a:xfrm>
        </p:spPr>
        <p:txBody>
          <a:bodyPr>
            <a:noAutofit/>
          </a:bodyPr>
          <a:lstStyle/>
          <a:p>
            <a:r>
              <a:rPr lang="en-US" sz="3200" dirty="0" smtClean="0"/>
              <a:t>Scott &amp; Shasta TMDL Waiver Renewals</a:t>
            </a:r>
            <a:br>
              <a:rPr lang="en-US" sz="3200" dirty="0" smtClean="0"/>
            </a:br>
            <a:r>
              <a:rPr lang="en-US" sz="3200" dirty="0" smtClean="0"/>
              <a:t>Development Schedule</a:t>
            </a:r>
            <a:endParaRPr lang="en-US" sz="3200" dirty="0"/>
          </a:p>
        </p:txBody>
      </p:sp>
      <p:sp>
        <p:nvSpPr>
          <p:cNvPr id="2" name="Slide Number Placeholder 1"/>
          <p:cNvSpPr>
            <a:spLocks noGrp="1"/>
          </p:cNvSpPr>
          <p:nvPr>
            <p:ph type="sldNum" sz="quarter" idx="12"/>
          </p:nvPr>
        </p:nvSpPr>
        <p:spPr/>
        <p:txBody>
          <a:bodyPr/>
          <a:lstStyle/>
          <a:p>
            <a:fld id="{DA6BC199-FCC6-744B-8C84-8DF02B4B215F}" type="slidenum">
              <a:rPr lang="en-US" smtClean="0"/>
              <a:t>17</a:t>
            </a:fld>
            <a:endParaRPr lang="en-US"/>
          </a:p>
        </p:txBody>
      </p:sp>
      <p:sp>
        <p:nvSpPr>
          <p:cNvPr id="3" name="TextBox 2"/>
          <p:cNvSpPr txBox="1"/>
          <p:nvPr/>
        </p:nvSpPr>
        <p:spPr>
          <a:xfrm>
            <a:off x="401001" y="1711088"/>
            <a:ext cx="5693790" cy="461665"/>
          </a:xfrm>
          <a:prstGeom prst="rect">
            <a:avLst/>
          </a:prstGeom>
          <a:noFill/>
        </p:spPr>
        <p:txBody>
          <a:bodyPr wrap="square" rtlCol="0">
            <a:spAutoFit/>
          </a:bodyPr>
          <a:lstStyle/>
          <a:p>
            <a:r>
              <a:rPr lang="en-US" sz="2400" dirty="0" smtClean="0"/>
              <a:t>Current Waivers expire in October 2017</a:t>
            </a:r>
            <a:endParaRPr lang="en-US" sz="2400" dirty="0"/>
          </a:p>
        </p:txBody>
      </p:sp>
    </p:spTree>
    <p:extLst>
      <p:ext uri="{BB962C8B-B14F-4D97-AF65-F5344CB8AC3E}">
        <p14:creationId xmlns:p14="http://schemas.microsoft.com/office/powerpoint/2010/main" val="19734270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943"/>
            <a:ext cx="8229600" cy="696940"/>
          </a:xfrm>
        </p:spPr>
        <p:txBody>
          <a:bodyPr>
            <a:noAutofit/>
          </a:bodyPr>
          <a:lstStyle/>
          <a:p>
            <a:r>
              <a:rPr lang="en-US" sz="3200" dirty="0"/>
              <a:t>Upper Klamath River and </a:t>
            </a:r>
            <a:r>
              <a:rPr lang="en-US" sz="3200" dirty="0" smtClean="0"/>
              <a:t/>
            </a:r>
            <a:br>
              <a:rPr lang="en-US" sz="3200" dirty="0" smtClean="0"/>
            </a:br>
            <a:r>
              <a:rPr lang="en-US" sz="3200" dirty="0" smtClean="0"/>
              <a:t>Tule </a:t>
            </a:r>
            <a:r>
              <a:rPr lang="en-US" sz="3200" dirty="0"/>
              <a:t>Lake Watershed </a:t>
            </a:r>
            <a:r>
              <a:rPr lang="en-US" sz="3200" dirty="0" smtClean="0"/>
              <a:t>Stewardship</a:t>
            </a:r>
            <a:endParaRPr lang="en-US" sz="3200" dirty="0"/>
          </a:p>
        </p:txBody>
      </p:sp>
      <p:sp>
        <p:nvSpPr>
          <p:cNvPr id="3" name="Content Placeholder 2"/>
          <p:cNvSpPr>
            <a:spLocks noGrp="1"/>
          </p:cNvSpPr>
          <p:nvPr>
            <p:ph idx="1"/>
          </p:nvPr>
        </p:nvSpPr>
        <p:spPr>
          <a:xfrm>
            <a:off x="557465" y="1833765"/>
            <a:ext cx="8298873" cy="4398359"/>
          </a:xfrm>
        </p:spPr>
        <p:txBody>
          <a:bodyPr>
            <a:normAutofit/>
          </a:bodyPr>
          <a:lstStyle/>
          <a:p>
            <a:pPr>
              <a:spcBef>
                <a:spcPts val="1272"/>
              </a:spcBef>
            </a:pPr>
            <a:r>
              <a:rPr lang="en-US" sz="2800" dirty="0" smtClean="0"/>
              <a:t>Working on restoration initiatives in the Upper Klamath watershed in Oregon and California that will improve water quality in the Lost and Klamath Rivers</a:t>
            </a:r>
          </a:p>
          <a:p>
            <a:pPr>
              <a:spcBef>
                <a:spcPts val="1272"/>
              </a:spcBef>
            </a:pPr>
            <a:r>
              <a:rPr lang="en-US" sz="2800" dirty="0"/>
              <a:t>Staff intend to develop a permit after investing effort in stewardship and the MOU </a:t>
            </a:r>
            <a:r>
              <a:rPr lang="en-US" sz="2800" dirty="0" smtClean="0"/>
              <a:t>effort</a:t>
            </a:r>
          </a:p>
          <a:p>
            <a:pPr>
              <a:spcBef>
                <a:spcPts val="1272"/>
              </a:spcBef>
            </a:pPr>
            <a:r>
              <a:rPr lang="en-US" sz="2800" dirty="0" smtClean="0"/>
              <a:t>Mike Hiatt from Oregon Dept. of Environmental Quality will present on our joint efforts</a:t>
            </a:r>
          </a:p>
        </p:txBody>
      </p:sp>
      <p:sp>
        <p:nvSpPr>
          <p:cNvPr id="4" name="Slide Number Placeholder 3"/>
          <p:cNvSpPr>
            <a:spLocks noGrp="1"/>
          </p:cNvSpPr>
          <p:nvPr>
            <p:ph type="sldNum" sz="quarter" idx="12"/>
          </p:nvPr>
        </p:nvSpPr>
        <p:spPr/>
        <p:txBody>
          <a:bodyPr/>
          <a:lstStyle/>
          <a:p>
            <a:fld id="{DA6BC199-FCC6-744B-8C84-8DF02B4B215F}" type="slidenum">
              <a:rPr lang="en-US" smtClean="0"/>
              <a:t>18</a:t>
            </a:fld>
            <a:endParaRPr lang="en-US"/>
          </a:p>
        </p:txBody>
      </p:sp>
    </p:spTree>
    <p:extLst>
      <p:ext uri="{BB962C8B-B14F-4D97-AF65-F5344CB8AC3E}">
        <p14:creationId xmlns:p14="http://schemas.microsoft.com/office/powerpoint/2010/main" val="39815935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basin"/>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446" t="15385" r="1558" b="9404"/>
          <a:stretch/>
        </p:blipFill>
        <p:spPr bwMode="auto">
          <a:xfrm>
            <a:off x="1154905" y="58697"/>
            <a:ext cx="6076950" cy="669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6050755" y="335541"/>
            <a:ext cx="2914650" cy="830997"/>
          </a:xfrm>
          <a:prstGeom prst="rect">
            <a:avLst/>
          </a:prstGeom>
          <a:noFill/>
        </p:spPr>
        <p:txBody>
          <a:bodyPr wrap="square" rtlCol="0">
            <a:spAutoFit/>
          </a:bodyPr>
          <a:lstStyle/>
          <a:p>
            <a:pPr algn="ctr"/>
            <a:r>
              <a:rPr lang="en-US" sz="2400" b="1" dirty="0" smtClean="0"/>
              <a:t>Klamath River</a:t>
            </a:r>
          </a:p>
          <a:p>
            <a:pPr algn="ctr"/>
            <a:r>
              <a:rPr lang="en-US" sz="2400" b="1" dirty="0" smtClean="0"/>
              <a:t>Watershed</a:t>
            </a:r>
            <a:endParaRPr lang="en-US" sz="2400" b="1" dirty="0"/>
          </a:p>
        </p:txBody>
      </p:sp>
      <p:sp>
        <p:nvSpPr>
          <p:cNvPr id="2" name="Rectangle 1"/>
          <p:cNvSpPr/>
          <p:nvPr/>
        </p:nvSpPr>
        <p:spPr>
          <a:xfrm>
            <a:off x="4772024" y="4274105"/>
            <a:ext cx="2105025" cy="14382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7062786" y="1466034"/>
            <a:ext cx="2250283" cy="707886"/>
          </a:xfrm>
          <a:prstGeom prst="rect">
            <a:avLst/>
          </a:prstGeom>
          <a:noFill/>
        </p:spPr>
        <p:txBody>
          <a:bodyPr wrap="square" rtlCol="0">
            <a:spAutoFit/>
          </a:bodyPr>
          <a:lstStyle/>
          <a:p>
            <a:r>
              <a:rPr lang="en-US" sz="2000" b="1" dirty="0" smtClean="0">
                <a:solidFill>
                  <a:schemeClr val="accent2">
                    <a:lumMod val="75000"/>
                  </a:schemeClr>
                </a:solidFill>
              </a:rPr>
              <a:t>Upper Klamath Watershed</a:t>
            </a:r>
            <a:endParaRPr lang="en-US" sz="2000" b="1" dirty="0">
              <a:solidFill>
                <a:schemeClr val="accent2">
                  <a:lumMod val="75000"/>
                </a:schemeClr>
              </a:solidFill>
            </a:endParaRPr>
          </a:p>
        </p:txBody>
      </p:sp>
      <p:cxnSp>
        <p:nvCxnSpPr>
          <p:cNvPr id="20" name="Straight Arrow Connector 19"/>
          <p:cNvCxnSpPr/>
          <p:nvPr/>
        </p:nvCxnSpPr>
        <p:spPr>
          <a:xfrm flipH="1">
            <a:off x="6950119" y="2127387"/>
            <a:ext cx="838568" cy="203437"/>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24" name="Picture 23" descr="basin"/>
          <p:cNvPicPr>
            <a:picLocks noChangeAspect="1" noChangeArrowheads="1"/>
          </p:cNvPicPr>
          <p:nvPr/>
        </p:nvPicPr>
        <p:blipFill rotWithShape="1">
          <a:blip r:embed="rId5">
            <a:extLst>
              <a:ext uri="{28A0092B-C50C-407E-A947-70E740481C1C}">
                <a14:useLocalDpi xmlns:a14="http://schemas.microsoft.com/office/drawing/2010/main" val="0"/>
              </a:ext>
            </a:extLst>
          </a:blip>
          <a:srcRect l="54963" t="88717"/>
          <a:stretch/>
        </p:blipFill>
        <p:spPr bwMode="auto">
          <a:xfrm>
            <a:off x="6769895" y="5915024"/>
            <a:ext cx="235505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asin"/>
          <p:cNvPicPr>
            <a:picLocks noChangeAspect="1" noChangeArrowheads="1"/>
          </p:cNvPicPr>
          <p:nvPr/>
        </p:nvPicPr>
        <p:blipFill rotWithShape="1">
          <a:blip r:embed="rId5">
            <a:extLst>
              <a:ext uri="{28A0092B-C50C-407E-A947-70E740481C1C}">
                <a14:useLocalDpi xmlns:a14="http://schemas.microsoft.com/office/drawing/2010/main" val="0"/>
              </a:ext>
            </a:extLst>
          </a:blip>
          <a:srcRect l="58115" t="61703" r="3991" b="21496"/>
          <a:stretch/>
        </p:blipFill>
        <p:spPr bwMode="auto">
          <a:xfrm>
            <a:off x="6769895" y="4152899"/>
            <a:ext cx="237410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A6BC199-FCC6-744B-8C84-8DF02B4B215F}" type="slidenum">
              <a:rPr lang="en-US" smtClean="0"/>
              <a:t>19</a:t>
            </a:fld>
            <a:endParaRPr lang="en-US"/>
          </a:p>
        </p:txBody>
      </p:sp>
    </p:spTree>
    <p:extLst>
      <p:ext uri="{BB962C8B-B14F-4D97-AF65-F5344CB8AC3E}">
        <p14:creationId xmlns:p14="http://schemas.microsoft.com/office/powerpoint/2010/main" val="36920995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3708"/>
            <a:ext cx="8229600" cy="661533"/>
          </a:xfrm>
        </p:spPr>
        <p:txBody>
          <a:bodyPr>
            <a:normAutofit/>
          </a:bodyPr>
          <a:lstStyle/>
          <a:p>
            <a:r>
              <a:rPr lang="en-US" dirty="0" smtClean="0"/>
              <a:t>Purpose</a:t>
            </a:r>
            <a:endParaRPr lang="en-US" dirty="0"/>
          </a:p>
        </p:txBody>
      </p:sp>
      <p:sp>
        <p:nvSpPr>
          <p:cNvPr id="3" name="Content Placeholder 2"/>
          <p:cNvSpPr>
            <a:spLocks noGrp="1"/>
          </p:cNvSpPr>
          <p:nvPr>
            <p:ph idx="1"/>
          </p:nvPr>
        </p:nvSpPr>
        <p:spPr>
          <a:xfrm>
            <a:off x="646421" y="1422747"/>
            <a:ext cx="8040378" cy="4836343"/>
          </a:xfrm>
        </p:spPr>
        <p:txBody>
          <a:bodyPr>
            <a:normAutofit fontScale="92500" lnSpcReduction="20000"/>
          </a:bodyPr>
          <a:lstStyle/>
          <a:p>
            <a:r>
              <a:rPr lang="en-US" dirty="0" smtClean="0"/>
              <a:t>Update on the Agricultural Lands Discharge Program</a:t>
            </a:r>
          </a:p>
          <a:p>
            <a:pPr lvl="1"/>
            <a:r>
              <a:rPr lang="en-US" dirty="0" smtClean="0"/>
              <a:t>Background</a:t>
            </a:r>
          </a:p>
          <a:p>
            <a:pPr lvl="1"/>
            <a:r>
              <a:rPr lang="en-US" dirty="0" smtClean="0"/>
              <a:t>Current approach</a:t>
            </a:r>
          </a:p>
          <a:p>
            <a:pPr lvl="1"/>
            <a:r>
              <a:rPr lang="en-US" dirty="0" smtClean="0"/>
              <a:t>Current initiatives</a:t>
            </a:r>
          </a:p>
          <a:p>
            <a:r>
              <a:rPr lang="en-US" dirty="0" smtClean="0"/>
              <a:t>Focus on </a:t>
            </a:r>
          </a:p>
          <a:p>
            <a:pPr lvl="1"/>
            <a:r>
              <a:rPr lang="en-US" dirty="0" smtClean="0"/>
              <a:t>Scott and Shasta River TMDL Waivers</a:t>
            </a:r>
          </a:p>
          <a:p>
            <a:pPr lvl="1"/>
            <a:r>
              <a:rPr lang="en-US" dirty="0" smtClean="0"/>
              <a:t>Development of the vineyard and orchard Waste Discharge Requirements (WDRs)</a:t>
            </a:r>
          </a:p>
          <a:p>
            <a:pPr lvl="1"/>
            <a:r>
              <a:rPr lang="en-US" dirty="0" smtClean="0"/>
              <a:t>Watershed stewardship in Upper Klamath and Tule Lake watersheds</a:t>
            </a:r>
          </a:p>
          <a:p>
            <a:pPr lvl="1"/>
            <a:r>
              <a:rPr lang="en-US" dirty="0" smtClean="0"/>
              <a:t>Water quality monitoring in the Smith River Plain</a:t>
            </a:r>
          </a:p>
          <a:p>
            <a:endParaRPr lang="en-US" dirty="0" smtClean="0"/>
          </a:p>
        </p:txBody>
      </p:sp>
      <p:sp>
        <p:nvSpPr>
          <p:cNvPr id="6" name="Slide Number Placeholder 5"/>
          <p:cNvSpPr>
            <a:spLocks noGrp="1"/>
          </p:cNvSpPr>
          <p:nvPr>
            <p:ph type="sldNum" sz="quarter" idx="12"/>
          </p:nvPr>
        </p:nvSpPr>
        <p:spPr/>
        <p:txBody>
          <a:bodyPr/>
          <a:lstStyle/>
          <a:p>
            <a:fld id="{DA6BC199-FCC6-744B-8C84-8DF02B4B215F}" type="slidenum">
              <a:rPr lang="en-US" smtClean="0"/>
              <a:t>2</a:t>
            </a:fld>
            <a:endParaRPr lang="en-US"/>
          </a:p>
        </p:txBody>
      </p:sp>
    </p:spTree>
    <p:extLst>
      <p:ext uri="{BB962C8B-B14F-4D97-AF65-F5344CB8AC3E}">
        <p14:creationId xmlns:p14="http://schemas.microsoft.com/office/powerpoint/2010/main" val="8289503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470"/>
            <a:ext cx="8229600" cy="811422"/>
          </a:xfrm>
        </p:spPr>
        <p:txBody>
          <a:bodyPr>
            <a:noAutofit/>
          </a:bodyPr>
          <a:lstStyle/>
          <a:p>
            <a:r>
              <a:rPr lang="en-US" sz="2000" dirty="0" smtClean="0"/>
              <a:t>Upper Klamath Lake Watershed </a:t>
            </a:r>
            <a:br>
              <a:rPr lang="en-US" sz="2000" dirty="0" smtClean="0"/>
            </a:br>
            <a:r>
              <a:rPr lang="en-US" sz="2000" dirty="0" smtClean="0"/>
              <a:t>with Bureau of Reclamation’s Klamath Irrigation Project Land</a:t>
            </a:r>
            <a:endParaRPr lang="en-US" sz="2000" dirty="0"/>
          </a:p>
        </p:txBody>
      </p:sp>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1046" y="945892"/>
            <a:ext cx="8833543" cy="5807520"/>
          </a:xfrm>
        </p:spPr>
      </p:pic>
    </p:spTree>
    <p:extLst>
      <p:ext uri="{BB962C8B-B14F-4D97-AF65-F5344CB8AC3E}">
        <p14:creationId xmlns:p14="http://schemas.microsoft.com/office/powerpoint/2010/main" val="29283570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168"/>
            <a:ext cx="8229600" cy="925512"/>
          </a:xfrm>
        </p:spPr>
        <p:txBody>
          <a:bodyPr>
            <a:noAutofit/>
          </a:bodyPr>
          <a:lstStyle/>
          <a:p>
            <a:r>
              <a:rPr lang="en-US" sz="3200" dirty="0"/>
              <a:t>Upper Klamath River and </a:t>
            </a:r>
            <a:r>
              <a:rPr lang="en-US" sz="3200" dirty="0" smtClean="0"/>
              <a:t/>
            </a:r>
            <a:br>
              <a:rPr lang="en-US" sz="3200" dirty="0" smtClean="0"/>
            </a:br>
            <a:r>
              <a:rPr lang="en-US" sz="3200" dirty="0" smtClean="0"/>
              <a:t>Tule </a:t>
            </a:r>
            <a:r>
              <a:rPr lang="en-US" sz="3200" dirty="0"/>
              <a:t>Lake Watershed </a:t>
            </a:r>
            <a:r>
              <a:rPr lang="en-US" sz="3200" dirty="0" smtClean="0"/>
              <a:t>Stewardship</a:t>
            </a:r>
            <a:endParaRPr lang="en-US" sz="3200" dirty="0"/>
          </a:p>
        </p:txBody>
      </p:sp>
      <p:sp>
        <p:nvSpPr>
          <p:cNvPr id="3" name="Content Placeholder 2"/>
          <p:cNvSpPr>
            <a:spLocks noGrp="1"/>
          </p:cNvSpPr>
          <p:nvPr>
            <p:ph idx="1"/>
          </p:nvPr>
        </p:nvSpPr>
        <p:spPr>
          <a:xfrm>
            <a:off x="973432" y="1524001"/>
            <a:ext cx="7713367" cy="4551083"/>
          </a:xfrm>
        </p:spPr>
        <p:txBody>
          <a:bodyPr>
            <a:normAutofit fontScale="92500" lnSpcReduction="20000"/>
          </a:bodyPr>
          <a:lstStyle/>
          <a:p>
            <a:pPr>
              <a:spcBef>
                <a:spcPts val="1200"/>
              </a:spcBef>
            </a:pPr>
            <a:r>
              <a:rPr lang="en-US" sz="3000" dirty="0"/>
              <a:t>Reducing loading in the Upper Klamath Lake watershed in Oregon will improve water quality in Oregon and California </a:t>
            </a:r>
            <a:endParaRPr lang="en-US" sz="3000" dirty="0" smtClean="0"/>
          </a:p>
          <a:p>
            <a:pPr>
              <a:spcBef>
                <a:spcPts val="1200"/>
              </a:spcBef>
            </a:pPr>
            <a:r>
              <a:rPr lang="en-US" sz="3000" dirty="0" smtClean="0"/>
              <a:t>Basinwide Coordination – planned MOU</a:t>
            </a:r>
            <a:endParaRPr lang="en-US" sz="3000" dirty="0"/>
          </a:p>
          <a:p>
            <a:pPr lvl="1">
              <a:spcBef>
                <a:spcPts val="1200"/>
              </a:spcBef>
            </a:pPr>
            <a:r>
              <a:rPr lang="en-US" sz="2600" dirty="0" smtClean="0"/>
              <a:t>North Coast Regional Water Quality Control Board</a:t>
            </a:r>
          </a:p>
          <a:p>
            <a:pPr lvl="1">
              <a:spcBef>
                <a:spcPts val="1200"/>
              </a:spcBef>
            </a:pPr>
            <a:r>
              <a:rPr lang="en-US" sz="2600" dirty="0" smtClean="0"/>
              <a:t>Oregon </a:t>
            </a:r>
            <a:r>
              <a:rPr lang="en-US" sz="2600" dirty="0"/>
              <a:t>Department of Environmental Quality</a:t>
            </a:r>
          </a:p>
          <a:p>
            <a:pPr lvl="1">
              <a:spcBef>
                <a:spcPts val="1200"/>
              </a:spcBef>
            </a:pPr>
            <a:r>
              <a:rPr lang="en-US" sz="2600" dirty="0"/>
              <a:t>US Bureau of Reclamation and US Fish and Wildlife Service</a:t>
            </a:r>
          </a:p>
          <a:p>
            <a:pPr lvl="1">
              <a:spcBef>
                <a:spcPts val="1200"/>
              </a:spcBef>
            </a:pPr>
            <a:r>
              <a:rPr lang="en-US" sz="2600" dirty="0" smtClean="0"/>
              <a:t>Klamath </a:t>
            </a:r>
            <a:r>
              <a:rPr lang="en-US" sz="2600" dirty="0"/>
              <a:t>Basin Water Users</a:t>
            </a:r>
          </a:p>
          <a:p>
            <a:pPr marL="342900" lvl="1" indent="-342900">
              <a:spcBef>
                <a:spcPts val="1200"/>
              </a:spcBef>
              <a:buFont typeface="Arial"/>
              <a:buChar char="•"/>
            </a:pPr>
            <a:r>
              <a:rPr lang="en-US" sz="3000" dirty="0" smtClean="0"/>
              <a:t>Klamath </a:t>
            </a:r>
            <a:r>
              <a:rPr lang="en-US" sz="3000" dirty="0"/>
              <a:t>Basin Tribes</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1699000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225"/>
            <a:ext cx="8229600" cy="860891"/>
          </a:xfrm>
        </p:spPr>
        <p:txBody>
          <a:bodyPr>
            <a:noAutofit/>
          </a:bodyPr>
          <a:lstStyle/>
          <a:p>
            <a:r>
              <a:rPr lang="en-US" sz="3200" dirty="0"/>
              <a:t>Upper Klamath River and </a:t>
            </a:r>
            <a:r>
              <a:rPr lang="en-US" sz="3200" dirty="0" smtClean="0"/>
              <a:t/>
            </a:r>
            <a:br>
              <a:rPr lang="en-US" sz="3200" dirty="0" smtClean="0"/>
            </a:br>
            <a:r>
              <a:rPr lang="en-US" sz="3200" dirty="0" smtClean="0"/>
              <a:t>Tule </a:t>
            </a:r>
            <a:r>
              <a:rPr lang="en-US" sz="3200" dirty="0"/>
              <a:t>Lake Watershed </a:t>
            </a:r>
            <a:r>
              <a:rPr lang="en-US" sz="3200" dirty="0" smtClean="0"/>
              <a:t>Stewardship</a:t>
            </a:r>
            <a:endParaRPr lang="en-US" sz="3200" dirty="0"/>
          </a:p>
        </p:txBody>
      </p:sp>
      <p:sp>
        <p:nvSpPr>
          <p:cNvPr id="3" name="Content Placeholder 2"/>
          <p:cNvSpPr>
            <a:spLocks noGrp="1"/>
          </p:cNvSpPr>
          <p:nvPr>
            <p:ph idx="1"/>
          </p:nvPr>
        </p:nvSpPr>
        <p:spPr>
          <a:xfrm>
            <a:off x="707259" y="1633726"/>
            <a:ext cx="7766601" cy="4202577"/>
          </a:xfrm>
        </p:spPr>
        <p:txBody>
          <a:bodyPr>
            <a:normAutofit fontScale="92500" lnSpcReduction="20000"/>
          </a:bodyPr>
          <a:lstStyle/>
          <a:p>
            <a:r>
              <a:rPr lang="en-US" dirty="0" smtClean="0"/>
              <a:t>Collaborative relationship between the states and EPA Regions 9 and 10</a:t>
            </a:r>
          </a:p>
          <a:p>
            <a:r>
              <a:rPr lang="en-US" dirty="0" smtClean="0"/>
              <a:t>MOA established for TMDL development </a:t>
            </a:r>
            <a:endParaRPr lang="en-US" dirty="0"/>
          </a:p>
          <a:p>
            <a:r>
              <a:rPr lang="en-US" dirty="0" smtClean="0"/>
              <a:t>MOU established for TMDL implementation and planning</a:t>
            </a:r>
          </a:p>
          <a:p>
            <a:pPr lvl="1"/>
            <a:r>
              <a:rPr lang="en-US" dirty="0" smtClean="0"/>
              <a:t>TMDL development has come and passed and planning will be the primary focus moving forward</a:t>
            </a:r>
          </a:p>
          <a:p>
            <a:pPr lvl="1"/>
            <a:r>
              <a:rPr lang="en-US" dirty="0" smtClean="0"/>
              <a:t>Currently in the process of developing the implementation framework</a:t>
            </a:r>
          </a:p>
          <a:p>
            <a:r>
              <a:rPr lang="en-US" dirty="0" smtClean="0"/>
              <a:t>Implementation MOU will be renewed</a:t>
            </a:r>
          </a:p>
          <a:p>
            <a:pPr marL="0" indent="0">
              <a:buNone/>
            </a:pPr>
            <a:endParaRPr lang="en-US" dirty="0" smtClean="0"/>
          </a:p>
          <a:p>
            <a:pPr lvl="1"/>
            <a:endParaRPr lang="en-US" dirty="0"/>
          </a:p>
        </p:txBody>
      </p:sp>
    </p:spTree>
    <p:extLst>
      <p:ext uri="{BB962C8B-B14F-4D97-AF65-F5344CB8AC3E}">
        <p14:creationId xmlns:p14="http://schemas.microsoft.com/office/powerpoint/2010/main" val="24848698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403"/>
            <a:ext cx="8229600" cy="704210"/>
          </a:xfrm>
        </p:spPr>
        <p:txBody>
          <a:bodyPr>
            <a:normAutofit fontScale="90000"/>
          </a:bodyPr>
          <a:lstStyle/>
          <a:p>
            <a:r>
              <a:rPr lang="en-US" dirty="0"/>
              <a:t>Upper Klamath River and </a:t>
            </a:r>
            <a:r>
              <a:rPr lang="en-US" dirty="0" smtClean="0"/>
              <a:t/>
            </a:r>
            <a:br>
              <a:rPr lang="en-US" dirty="0" smtClean="0"/>
            </a:br>
            <a:r>
              <a:rPr lang="en-US" dirty="0" smtClean="0"/>
              <a:t>Tule </a:t>
            </a:r>
            <a:r>
              <a:rPr lang="en-US" dirty="0"/>
              <a:t>Lake Watershed </a:t>
            </a:r>
            <a:r>
              <a:rPr lang="en-US" dirty="0" smtClean="0"/>
              <a:t>Stewardship</a:t>
            </a:r>
            <a:endParaRPr lang="en-US" dirty="0"/>
          </a:p>
        </p:txBody>
      </p:sp>
      <p:sp>
        <p:nvSpPr>
          <p:cNvPr id="3" name="Content Placeholder 2"/>
          <p:cNvSpPr>
            <a:spLocks noGrp="1"/>
          </p:cNvSpPr>
          <p:nvPr>
            <p:ph idx="1"/>
          </p:nvPr>
        </p:nvSpPr>
        <p:spPr>
          <a:xfrm>
            <a:off x="897384" y="1600200"/>
            <a:ext cx="7789416" cy="4141735"/>
          </a:xfrm>
        </p:spPr>
        <p:txBody>
          <a:bodyPr>
            <a:normAutofit fontScale="85000" lnSpcReduction="20000"/>
          </a:bodyPr>
          <a:lstStyle/>
          <a:p>
            <a:pPr marL="347472">
              <a:spcBef>
                <a:spcPts val="1920"/>
              </a:spcBef>
            </a:pPr>
            <a:r>
              <a:rPr lang="en-US" dirty="0"/>
              <a:t>Currently completing revisions </a:t>
            </a:r>
            <a:r>
              <a:rPr lang="en-US" dirty="0" smtClean="0"/>
              <a:t>to Oregon Temperature TMDL</a:t>
            </a:r>
          </a:p>
          <a:p>
            <a:pPr marL="347472">
              <a:spcBef>
                <a:spcPts val="1920"/>
              </a:spcBef>
            </a:pPr>
            <a:r>
              <a:rPr lang="en-US" dirty="0" smtClean="0"/>
              <a:t>Final Oregon Temperature TMDL issuance </a:t>
            </a:r>
            <a:r>
              <a:rPr lang="en-US" dirty="0"/>
              <a:t>expected in late June or early </a:t>
            </a:r>
            <a:r>
              <a:rPr lang="en-US" dirty="0" smtClean="0"/>
              <a:t>July 2017</a:t>
            </a:r>
          </a:p>
          <a:p>
            <a:pPr marL="347472">
              <a:spcBef>
                <a:spcPts val="1920"/>
              </a:spcBef>
            </a:pPr>
            <a:r>
              <a:rPr lang="en-US" dirty="0" smtClean="0"/>
              <a:t>TMDL implementation </a:t>
            </a:r>
            <a:r>
              <a:rPr lang="en-US" dirty="0"/>
              <a:t>plans from BOR and Klamath Water Users Association (KWUA) have been drafted</a:t>
            </a:r>
          </a:p>
          <a:p>
            <a:pPr marL="347472">
              <a:spcBef>
                <a:spcPts val="1920"/>
              </a:spcBef>
            </a:pPr>
            <a:r>
              <a:rPr lang="en-US" dirty="0"/>
              <a:t>Plans for an umbrella document that would cover two major irrigation districts in Oregon and California </a:t>
            </a:r>
          </a:p>
          <a:p>
            <a:endParaRPr lang="en-US" dirty="0"/>
          </a:p>
        </p:txBody>
      </p:sp>
      <p:sp>
        <p:nvSpPr>
          <p:cNvPr id="4" name="Slide Number Placeholder 3"/>
          <p:cNvSpPr>
            <a:spLocks noGrp="1"/>
          </p:cNvSpPr>
          <p:nvPr>
            <p:ph type="sldNum" sz="quarter" idx="12"/>
          </p:nvPr>
        </p:nvSpPr>
        <p:spPr/>
        <p:txBody>
          <a:bodyPr/>
          <a:lstStyle/>
          <a:p>
            <a:fld id="{DA6BC199-FCC6-744B-8C84-8DF02B4B215F}" type="slidenum">
              <a:rPr lang="en-US" smtClean="0"/>
              <a:t>23</a:t>
            </a:fld>
            <a:endParaRPr lang="en-US"/>
          </a:p>
        </p:txBody>
      </p:sp>
    </p:spTree>
    <p:extLst>
      <p:ext uri="{BB962C8B-B14F-4D97-AF65-F5344CB8AC3E}">
        <p14:creationId xmlns:p14="http://schemas.microsoft.com/office/powerpoint/2010/main" val="22609587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755"/>
            <a:ext cx="8229600" cy="943069"/>
          </a:xfrm>
        </p:spPr>
        <p:txBody>
          <a:bodyPr>
            <a:noAutofit/>
          </a:bodyPr>
          <a:lstStyle/>
          <a:p>
            <a:r>
              <a:rPr lang="en-US" sz="3200" dirty="0"/>
              <a:t>Upper Klamath </a:t>
            </a:r>
            <a:r>
              <a:rPr lang="en-US" sz="3200" dirty="0" smtClean="0"/>
              <a:t>River and </a:t>
            </a:r>
            <a:br>
              <a:rPr lang="en-US" sz="3200" dirty="0" smtClean="0"/>
            </a:br>
            <a:r>
              <a:rPr lang="en-US" sz="3200" dirty="0" smtClean="0"/>
              <a:t>Tule </a:t>
            </a:r>
            <a:r>
              <a:rPr lang="en-US" sz="3200" dirty="0"/>
              <a:t>Lake Watershed </a:t>
            </a:r>
            <a:r>
              <a:rPr lang="en-US" sz="3200" dirty="0" smtClean="0"/>
              <a:t>Stewardship</a:t>
            </a:r>
            <a:endParaRPr lang="en-US" sz="3200" dirty="0"/>
          </a:p>
        </p:txBody>
      </p:sp>
      <p:sp>
        <p:nvSpPr>
          <p:cNvPr id="3" name="Content Placeholder 2"/>
          <p:cNvSpPr>
            <a:spLocks noGrp="1"/>
          </p:cNvSpPr>
          <p:nvPr>
            <p:ph idx="1"/>
          </p:nvPr>
        </p:nvSpPr>
        <p:spPr/>
        <p:txBody>
          <a:bodyPr>
            <a:normAutofit fontScale="77500" lnSpcReduction="20000"/>
          </a:bodyPr>
          <a:lstStyle/>
          <a:p>
            <a:r>
              <a:rPr lang="en-US" dirty="0" smtClean="0"/>
              <a:t>Current efforts include the following:</a:t>
            </a:r>
          </a:p>
          <a:p>
            <a:pPr lvl="1"/>
            <a:r>
              <a:rPr lang="en-US" dirty="0" smtClean="0"/>
              <a:t>Large scale piping projects for conservation and efficiency minimizing tail water returns to the Lost River</a:t>
            </a:r>
          </a:p>
          <a:p>
            <a:pPr lvl="1"/>
            <a:r>
              <a:rPr lang="en-US" dirty="0" smtClean="0"/>
              <a:t>Farmers </a:t>
            </a:r>
            <a:r>
              <a:rPr lang="en-US" dirty="0"/>
              <a:t>Conservation Alliance – investigating opportunities with the </a:t>
            </a:r>
            <a:r>
              <a:rPr lang="en-US" dirty="0" err="1"/>
              <a:t>Langell</a:t>
            </a:r>
            <a:r>
              <a:rPr lang="en-US" dirty="0"/>
              <a:t> Valley and Horsefly Irrigation Districts to </a:t>
            </a:r>
            <a:r>
              <a:rPr lang="en-US" dirty="0" smtClean="0"/>
              <a:t>implement piping and irrigation infrastructure </a:t>
            </a:r>
            <a:r>
              <a:rPr lang="en-US" dirty="0"/>
              <a:t>projects with a required environmental </a:t>
            </a:r>
            <a:r>
              <a:rPr lang="en-US" dirty="0" smtClean="0"/>
              <a:t>benefit</a:t>
            </a:r>
          </a:p>
          <a:p>
            <a:pPr lvl="1"/>
            <a:r>
              <a:rPr lang="en-US" dirty="0" smtClean="0"/>
              <a:t>Installation of a demonstration wetland by the BOR to show efficiency of nutrient/sediment removal of tail water before discharging into Klamath Straits Drain</a:t>
            </a:r>
          </a:p>
          <a:p>
            <a:pPr lvl="1"/>
            <a:r>
              <a:rPr lang="en-US" dirty="0" smtClean="0"/>
              <a:t>Watershed planning through the NRCS and the National Water Quality Initiative in the Lost River which will lead to on farm practices and irrigation modernization with a focus on water quality improvement</a:t>
            </a:r>
          </a:p>
        </p:txBody>
      </p:sp>
    </p:spTree>
    <p:extLst>
      <p:ext uri="{BB962C8B-B14F-4D97-AF65-F5344CB8AC3E}">
        <p14:creationId xmlns:p14="http://schemas.microsoft.com/office/powerpoint/2010/main" val="36380121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3774"/>
          </a:xfrm>
        </p:spPr>
        <p:txBody>
          <a:bodyPr>
            <a:noAutofit/>
          </a:bodyPr>
          <a:lstStyle/>
          <a:p>
            <a:r>
              <a:rPr lang="en-US" sz="3200" dirty="0"/>
              <a:t>Upper Klamath River and </a:t>
            </a:r>
            <a:r>
              <a:rPr lang="en-US" sz="3200" dirty="0" smtClean="0"/>
              <a:t/>
            </a:r>
            <a:br>
              <a:rPr lang="en-US" sz="3200" dirty="0" smtClean="0"/>
            </a:br>
            <a:r>
              <a:rPr lang="en-US" sz="3200" dirty="0" smtClean="0"/>
              <a:t>Tule </a:t>
            </a:r>
            <a:r>
              <a:rPr lang="en-US" sz="3200" dirty="0"/>
              <a:t>Lake Watershed </a:t>
            </a:r>
            <a:r>
              <a:rPr lang="en-US" sz="3200" dirty="0" smtClean="0"/>
              <a:t>Stewardship</a:t>
            </a:r>
            <a:endParaRPr lang="en-US" sz="3200" dirty="0"/>
          </a:p>
        </p:txBody>
      </p:sp>
      <p:sp>
        <p:nvSpPr>
          <p:cNvPr id="3" name="Content Placeholder 2"/>
          <p:cNvSpPr>
            <a:spLocks noGrp="1"/>
          </p:cNvSpPr>
          <p:nvPr>
            <p:ph idx="1"/>
          </p:nvPr>
        </p:nvSpPr>
        <p:spPr>
          <a:xfrm>
            <a:off x="996248" y="1612305"/>
            <a:ext cx="7380053" cy="4658840"/>
          </a:xfrm>
        </p:spPr>
        <p:txBody>
          <a:bodyPr>
            <a:normAutofit/>
          </a:bodyPr>
          <a:lstStyle/>
          <a:p>
            <a:pPr>
              <a:spcBef>
                <a:spcPts val="1272"/>
              </a:spcBef>
            </a:pPr>
            <a:r>
              <a:rPr lang="en-US" sz="2800" dirty="0"/>
              <a:t>Regional Water Board will </a:t>
            </a:r>
            <a:r>
              <a:rPr lang="en-US" sz="2800" dirty="0" smtClean="0"/>
              <a:t>coordinate with stakeholders in both Oregon and California to support restoration and water quality projects </a:t>
            </a:r>
          </a:p>
          <a:p>
            <a:pPr>
              <a:spcBef>
                <a:spcPts val="1272"/>
              </a:spcBef>
            </a:pPr>
            <a:r>
              <a:rPr lang="en-US" sz="2800" dirty="0" smtClean="0"/>
              <a:t>Staff intends to </a:t>
            </a:r>
            <a:r>
              <a:rPr lang="en-US" sz="2800" dirty="0"/>
              <a:t>develop a permit </a:t>
            </a:r>
            <a:r>
              <a:rPr lang="en-US" sz="2800" dirty="0" smtClean="0"/>
              <a:t>for discharges from agricultural lands in the Tule Lake watershed after investing effort in stewardship and the MOU effort</a:t>
            </a:r>
            <a:endParaRPr lang="en-US" sz="2800" dirty="0"/>
          </a:p>
          <a:p>
            <a:endParaRPr lang="en-US" dirty="0"/>
          </a:p>
        </p:txBody>
      </p:sp>
      <p:sp>
        <p:nvSpPr>
          <p:cNvPr id="4" name="Slide Number Placeholder 3"/>
          <p:cNvSpPr>
            <a:spLocks noGrp="1"/>
          </p:cNvSpPr>
          <p:nvPr>
            <p:ph type="sldNum" sz="quarter" idx="12"/>
          </p:nvPr>
        </p:nvSpPr>
        <p:spPr/>
        <p:txBody>
          <a:bodyPr/>
          <a:lstStyle/>
          <a:p>
            <a:fld id="{DA6BC199-FCC6-744B-8C84-8DF02B4B215F}" type="slidenum">
              <a:rPr lang="en-US" smtClean="0"/>
              <a:t>25</a:t>
            </a:fld>
            <a:endParaRPr lang="en-US"/>
          </a:p>
        </p:txBody>
      </p:sp>
    </p:spTree>
    <p:extLst>
      <p:ext uri="{BB962C8B-B14F-4D97-AF65-F5344CB8AC3E}">
        <p14:creationId xmlns:p14="http://schemas.microsoft.com/office/powerpoint/2010/main" val="20369228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810" y="275836"/>
            <a:ext cx="8614218" cy="727619"/>
          </a:xfrm>
        </p:spPr>
        <p:txBody>
          <a:bodyPr>
            <a:normAutofit fontScale="90000"/>
          </a:bodyPr>
          <a:lstStyle/>
          <a:p>
            <a:r>
              <a:rPr lang="en-US" sz="3200" dirty="0" smtClean="0"/>
              <a:t>Easter Lily Bulb Cultivation </a:t>
            </a:r>
            <a:br>
              <a:rPr lang="en-US" sz="3200" dirty="0" smtClean="0"/>
            </a:br>
            <a:r>
              <a:rPr lang="en-US" sz="3200" dirty="0" smtClean="0"/>
              <a:t>in the Smith River Plain</a:t>
            </a:r>
            <a:endParaRPr lang="en-US" sz="3200" dirty="0"/>
          </a:p>
        </p:txBody>
      </p:sp>
      <p:sp>
        <p:nvSpPr>
          <p:cNvPr id="3" name="Content Placeholder 2"/>
          <p:cNvSpPr>
            <a:spLocks noGrp="1"/>
          </p:cNvSpPr>
          <p:nvPr>
            <p:ph idx="1"/>
          </p:nvPr>
        </p:nvSpPr>
        <p:spPr>
          <a:xfrm>
            <a:off x="532399" y="1378200"/>
            <a:ext cx="8229600" cy="5202555"/>
          </a:xfrm>
        </p:spPr>
        <p:txBody>
          <a:bodyPr/>
          <a:lstStyle/>
          <a:p>
            <a:r>
              <a:rPr lang="en-US" sz="2800" dirty="0" smtClean="0"/>
              <a:t>Regional Water Board conducted sampling in 2013 and 2015</a:t>
            </a:r>
          </a:p>
          <a:p>
            <a:pPr lvl="1"/>
            <a:r>
              <a:rPr lang="en-US" sz="2400" dirty="0" smtClean="0"/>
              <a:t>Surface water</a:t>
            </a:r>
          </a:p>
          <a:p>
            <a:pPr lvl="1"/>
            <a:r>
              <a:rPr lang="en-US" sz="2400" dirty="0" smtClean="0"/>
              <a:t>Stream bed sediments</a:t>
            </a:r>
          </a:p>
          <a:p>
            <a:pPr lvl="1"/>
            <a:r>
              <a:rPr lang="en-US" sz="2400" dirty="0" smtClean="0"/>
              <a:t>Groundwater</a:t>
            </a:r>
          </a:p>
          <a:p>
            <a:r>
              <a:rPr lang="en-US" sz="2800" dirty="0" smtClean="0"/>
              <a:t>Preliminary results available on our website:</a:t>
            </a:r>
          </a:p>
          <a:p>
            <a:pPr lvl="1"/>
            <a:r>
              <a:rPr lang="en-US" sz="2400" dirty="0"/>
              <a:t>http://www.waterboards.ca.gov/northcoast/water_issues/programs/agricultural_lands/</a:t>
            </a:r>
            <a:r>
              <a:rPr lang="en-US" sz="2400" dirty="0" smtClean="0"/>
              <a:t>lily.shtml</a:t>
            </a:r>
          </a:p>
          <a:p>
            <a:r>
              <a:rPr lang="en-US" sz="2800" dirty="0" smtClean="0"/>
              <a:t>Final Report available summer 2017</a:t>
            </a:r>
          </a:p>
          <a:p>
            <a:endParaRPr lang="en-US" dirty="0"/>
          </a:p>
        </p:txBody>
      </p:sp>
      <p:sp>
        <p:nvSpPr>
          <p:cNvPr id="4" name="Slide Number Placeholder 3"/>
          <p:cNvSpPr>
            <a:spLocks noGrp="1"/>
          </p:cNvSpPr>
          <p:nvPr>
            <p:ph type="sldNum" sz="quarter" idx="12"/>
          </p:nvPr>
        </p:nvSpPr>
        <p:spPr/>
        <p:txBody>
          <a:bodyPr/>
          <a:lstStyle/>
          <a:p>
            <a:fld id="{DA6BC199-FCC6-744B-8C84-8DF02B4B215F}" type="slidenum">
              <a:rPr lang="en-US" smtClean="0"/>
              <a:t>26</a:t>
            </a:fld>
            <a:endParaRPr lang="en-US"/>
          </a:p>
        </p:txBody>
      </p:sp>
    </p:spTree>
    <p:extLst>
      <p:ext uri="{BB962C8B-B14F-4D97-AF65-F5344CB8AC3E}">
        <p14:creationId xmlns:p14="http://schemas.microsoft.com/office/powerpoint/2010/main" val="8799277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26" y="551045"/>
            <a:ext cx="8119035" cy="547127"/>
          </a:xfrm>
        </p:spPr>
        <p:txBody>
          <a:bodyPr>
            <a:noAutofit/>
          </a:bodyPr>
          <a:lstStyle/>
          <a:p>
            <a:r>
              <a:rPr lang="en-US" dirty="0" smtClean="0"/>
              <a:t>Summary</a:t>
            </a:r>
            <a:endParaRPr lang="en-US" dirty="0"/>
          </a:p>
        </p:txBody>
      </p:sp>
      <p:sp>
        <p:nvSpPr>
          <p:cNvPr id="3" name="Content Placeholder 2"/>
          <p:cNvSpPr>
            <a:spLocks noGrp="1"/>
          </p:cNvSpPr>
          <p:nvPr>
            <p:ph idx="1"/>
          </p:nvPr>
        </p:nvSpPr>
        <p:spPr>
          <a:xfrm>
            <a:off x="762000" y="1501588"/>
            <a:ext cx="7872506" cy="4370575"/>
          </a:xfrm>
        </p:spPr>
        <p:txBody>
          <a:bodyPr>
            <a:normAutofit lnSpcReduction="10000"/>
          </a:bodyPr>
          <a:lstStyle/>
          <a:p>
            <a:r>
              <a:rPr lang="en-US" dirty="0" smtClean="0"/>
              <a:t>Staff proposed priorities</a:t>
            </a:r>
          </a:p>
          <a:p>
            <a:pPr lvl="1"/>
            <a:r>
              <a:rPr lang="en-US" dirty="0" smtClean="0"/>
              <a:t>Scott and Shasta conditional waiver program implementation (1 PY – Eli Scott)</a:t>
            </a:r>
          </a:p>
          <a:p>
            <a:pPr lvl="1"/>
            <a:r>
              <a:rPr lang="en-US" dirty="0" smtClean="0"/>
              <a:t>Develop vineyard and orchard WDRs (1 PY – Ben Zabinsky)</a:t>
            </a:r>
          </a:p>
          <a:p>
            <a:pPr lvl="1"/>
            <a:r>
              <a:rPr lang="en-US" dirty="0" smtClean="0"/>
              <a:t>Upper Klamath and Tule Lake Watershed Stewardship </a:t>
            </a:r>
          </a:p>
          <a:p>
            <a:pPr lvl="1"/>
            <a:r>
              <a:rPr lang="en-US" dirty="0" smtClean="0"/>
              <a:t>Smith River Plain and lily bulb monitoring</a:t>
            </a:r>
          </a:p>
          <a:p>
            <a:r>
              <a:rPr lang="en-US" dirty="0"/>
              <a:t>Limited staff resources to develop permits</a:t>
            </a:r>
          </a:p>
          <a:p>
            <a:pPr lvl="1"/>
            <a:endParaRPr lang="en-US" dirty="0"/>
          </a:p>
        </p:txBody>
      </p:sp>
      <p:sp>
        <p:nvSpPr>
          <p:cNvPr id="4" name="Slide Number Placeholder 3"/>
          <p:cNvSpPr>
            <a:spLocks noGrp="1"/>
          </p:cNvSpPr>
          <p:nvPr>
            <p:ph type="sldNum" sz="quarter" idx="12"/>
          </p:nvPr>
        </p:nvSpPr>
        <p:spPr/>
        <p:txBody>
          <a:bodyPr/>
          <a:lstStyle/>
          <a:p>
            <a:fld id="{DA6BC199-FCC6-744B-8C84-8DF02B4B215F}" type="slidenum">
              <a:rPr lang="en-US" smtClean="0"/>
              <a:t>27</a:t>
            </a:fld>
            <a:endParaRPr lang="en-US"/>
          </a:p>
        </p:txBody>
      </p:sp>
    </p:spTree>
    <p:extLst>
      <p:ext uri="{BB962C8B-B14F-4D97-AF65-F5344CB8AC3E}">
        <p14:creationId xmlns:p14="http://schemas.microsoft.com/office/powerpoint/2010/main" val="10790232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6321"/>
            <a:ext cx="8229600" cy="704210"/>
          </a:xfrm>
        </p:spPr>
        <p:txBody>
          <a:bodyPr>
            <a:normAutofit/>
          </a:bodyPr>
          <a:lstStyle/>
          <a:p>
            <a:r>
              <a:rPr lang="en-US" dirty="0"/>
              <a:t>Email List (Lyris)/Webpage</a:t>
            </a:r>
          </a:p>
        </p:txBody>
      </p:sp>
      <p:sp>
        <p:nvSpPr>
          <p:cNvPr id="3" name="Content Placeholder 2"/>
          <p:cNvSpPr>
            <a:spLocks noGrp="1"/>
          </p:cNvSpPr>
          <p:nvPr>
            <p:ph idx="1"/>
          </p:nvPr>
        </p:nvSpPr>
        <p:spPr>
          <a:xfrm>
            <a:off x="749050" y="1800412"/>
            <a:ext cx="7801388" cy="4325751"/>
          </a:xfrm>
        </p:spPr>
        <p:txBody>
          <a:bodyPr/>
          <a:lstStyle/>
          <a:p>
            <a:pPr lvl="1"/>
            <a:r>
              <a:rPr lang="en-US" dirty="0" smtClean="0"/>
              <a:t>http</a:t>
            </a:r>
            <a:r>
              <a:rPr lang="en-US" dirty="0"/>
              <a:t>://</a:t>
            </a:r>
            <a:r>
              <a:rPr lang="en-US" dirty="0" err="1"/>
              <a:t>www.waterboards.ca.gov</a:t>
            </a:r>
            <a:r>
              <a:rPr lang="en-US" dirty="0"/>
              <a:t>/</a:t>
            </a:r>
            <a:r>
              <a:rPr lang="en-US" dirty="0" err="1"/>
              <a:t>northcoast</a:t>
            </a:r>
            <a:r>
              <a:rPr lang="en-US" dirty="0"/>
              <a:t>/</a:t>
            </a:r>
            <a:r>
              <a:rPr lang="en-US" dirty="0" err="1"/>
              <a:t>water_issues</a:t>
            </a:r>
            <a:r>
              <a:rPr lang="en-US" dirty="0"/>
              <a:t>/programs/</a:t>
            </a:r>
            <a:r>
              <a:rPr lang="en-US" dirty="0" err="1"/>
              <a:t>agricultural_lands</a:t>
            </a:r>
            <a:r>
              <a:rPr lang="en-US" dirty="0"/>
              <a:t>/</a:t>
            </a:r>
          </a:p>
          <a:p>
            <a:endParaRPr lang="en-US" dirty="0"/>
          </a:p>
        </p:txBody>
      </p:sp>
      <p:sp>
        <p:nvSpPr>
          <p:cNvPr id="4" name="Slide Number Placeholder 3"/>
          <p:cNvSpPr>
            <a:spLocks noGrp="1"/>
          </p:cNvSpPr>
          <p:nvPr>
            <p:ph type="sldNum" sz="quarter" idx="12"/>
          </p:nvPr>
        </p:nvSpPr>
        <p:spPr/>
        <p:txBody>
          <a:bodyPr/>
          <a:lstStyle/>
          <a:p>
            <a:fld id="{DA6BC199-FCC6-744B-8C84-8DF02B4B215F}" type="slidenum">
              <a:rPr lang="en-US" smtClean="0"/>
              <a:t>28</a:t>
            </a:fld>
            <a:endParaRPr lang="en-US"/>
          </a:p>
        </p:txBody>
      </p:sp>
    </p:spTree>
    <p:extLst>
      <p:ext uri="{BB962C8B-B14F-4D97-AF65-F5344CB8AC3E}">
        <p14:creationId xmlns:p14="http://schemas.microsoft.com/office/powerpoint/2010/main" val="16023064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336" y="609268"/>
            <a:ext cx="8229600" cy="457480"/>
          </a:xfrm>
        </p:spPr>
        <p:txBody>
          <a:bodyPr>
            <a:normAutofit fontScale="90000"/>
          </a:bodyPr>
          <a:lstStyle/>
          <a:p>
            <a:r>
              <a:rPr lang="en-US" sz="3200" dirty="0" smtClean="0"/>
              <a:t>Contacts</a:t>
            </a:r>
            <a:endParaRPr lang="en-US" sz="3200" dirty="0"/>
          </a:p>
        </p:txBody>
      </p:sp>
      <p:sp>
        <p:nvSpPr>
          <p:cNvPr id="3" name="Content Placeholder 2"/>
          <p:cNvSpPr>
            <a:spLocks noGrp="1"/>
          </p:cNvSpPr>
          <p:nvPr>
            <p:ph idx="1"/>
          </p:nvPr>
        </p:nvSpPr>
        <p:spPr>
          <a:xfrm>
            <a:off x="1292412" y="1582522"/>
            <a:ext cx="7394387" cy="4773828"/>
          </a:xfrm>
        </p:spPr>
        <p:txBody>
          <a:bodyPr>
            <a:normAutofit fontScale="47500" lnSpcReduction="20000"/>
          </a:bodyPr>
          <a:lstStyle/>
          <a:p>
            <a:pPr marL="0" indent="0">
              <a:buNone/>
            </a:pPr>
            <a:r>
              <a:rPr lang="en-US" dirty="0"/>
              <a:t>Ben Zabinsky – Agricultural Lands Discharge Program Staff  </a:t>
            </a:r>
          </a:p>
          <a:p>
            <a:pPr marL="0" indent="0">
              <a:buNone/>
            </a:pPr>
            <a:r>
              <a:rPr lang="en-US" dirty="0">
                <a:hlinkClick r:id="rId3"/>
              </a:rPr>
              <a:t>Ben.Zabinsky@waterboards.ca.gov</a:t>
            </a:r>
            <a:endParaRPr lang="en-US" dirty="0"/>
          </a:p>
          <a:p>
            <a:pPr marL="0" indent="0">
              <a:buNone/>
            </a:pPr>
            <a:r>
              <a:rPr lang="en-US" dirty="0"/>
              <a:t>707-576-6750</a:t>
            </a:r>
          </a:p>
          <a:p>
            <a:pPr marL="0" indent="0">
              <a:buNone/>
            </a:pPr>
            <a:endParaRPr lang="en-US" dirty="0"/>
          </a:p>
          <a:p>
            <a:pPr marL="0" indent="0">
              <a:buNone/>
            </a:pPr>
            <a:r>
              <a:rPr lang="en-US" dirty="0"/>
              <a:t>Eli Scott – Scott and Shasta River TMDL Program Staff</a:t>
            </a:r>
          </a:p>
          <a:p>
            <a:pPr marL="0" indent="0">
              <a:buNone/>
            </a:pPr>
            <a:r>
              <a:rPr lang="en-US" dirty="0">
                <a:hlinkClick r:id="rId4"/>
              </a:rPr>
              <a:t>Elias.Scott@waterboards.ca.gov</a:t>
            </a:r>
            <a:endParaRPr lang="en-US" dirty="0"/>
          </a:p>
          <a:p>
            <a:pPr marL="0" indent="0">
              <a:buNone/>
            </a:pPr>
            <a:r>
              <a:rPr lang="en-US" dirty="0"/>
              <a:t>707-576-</a:t>
            </a:r>
            <a:r>
              <a:rPr lang="en-US" dirty="0" smtClean="0"/>
              <a:t>2610</a:t>
            </a:r>
          </a:p>
          <a:p>
            <a:pPr marL="0" indent="0">
              <a:buNone/>
            </a:pPr>
            <a:endParaRPr lang="en-US" dirty="0" smtClean="0"/>
          </a:p>
          <a:p>
            <a:pPr marL="0" indent="0">
              <a:buNone/>
            </a:pPr>
            <a:r>
              <a:rPr lang="en-US" dirty="0" smtClean="0"/>
              <a:t>Clayton Creager – Watershed Stewardship Coordinator</a:t>
            </a:r>
          </a:p>
          <a:p>
            <a:pPr marL="0" indent="0">
              <a:buNone/>
            </a:pPr>
            <a:r>
              <a:rPr lang="en-US" dirty="0" smtClean="0">
                <a:hlinkClick r:id="rId5"/>
              </a:rPr>
              <a:t>Clayton.Creager@waterboards.ca.gov</a:t>
            </a:r>
            <a:endParaRPr lang="en-US" dirty="0" smtClean="0"/>
          </a:p>
          <a:p>
            <a:pPr marL="0" indent="0">
              <a:buNone/>
            </a:pPr>
            <a:r>
              <a:rPr lang="en-US" dirty="0" smtClean="0"/>
              <a:t>707-576-2666</a:t>
            </a:r>
          </a:p>
          <a:p>
            <a:pPr marL="0" indent="0">
              <a:buNone/>
            </a:pPr>
            <a:endParaRPr lang="en-US" dirty="0" smtClean="0"/>
          </a:p>
          <a:p>
            <a:pPr marL="0" indent="0">
              <a:buNone/>
            </a:pPr>
            <a:r>
              <a:rPr lang="en-US" dirty="0" smtClean="0"/>
              <a:t>Rich Fadness – Regional Monitoring Coordinator</a:t>
            </a:r>
          </a:p>
          <a:p>
            <a:pPr marL="0" indent="0">
              <a:buNone/>
            </a:pPr>
            <a:r>
              <a:rPr lang="en-US" dirty="0" smtClean="0">
                <a:hlinkClick r:id="rId6"/>
              </a:rPr>
              <a:t>Rich.Fadness@waterboards.ca.gov</a:t>
            </a:r>
            <a:endParaRPr lang="en-US" dirty="0" smtClean="0"/>
          </a:p>
          <a:p>
            <a:pPr marL="0" indent="0">
              <a:buNone/>
            </a:pPr>
            <a:r>
              <a:rPr lang="en-US" dirty="0" smtClean="0"/>
              <a:t>707-576-6718</a:t>
            </a:r>
          </a:p>
          <a:p>
            <a:pPr marL="0" indent="0">
              <a:buNone/>
            </a:pPr>
            <a:endParaRPr lang="en-US" dirty="0"/>
          </a:p>
          <a:p>
            <a:pPr marL="0" indent="0">
              <a:buNone/>
            </a:pPr>
            <a:r>
              <a:rPr lang="en-US" dirty="0"/>
              <a:t>Rebecca Fitzgerald – Watershed Adaptive Management Unit Senior </a:t>
            </a:r>
            <a:r>
              <a:rPr lang="en-US" dirty="0">
                <a:hlinkClick r:id="rId7"/>
              </a:rPr>
              <a:t>Rebecca.Fitzgerald@waterboards.ca.gov</a:t>
            </a:r>
            <a:endParaRPr lang="en-US" dirty="0"/>
          </a:p>
          <a:p>
            <a:pPr marL="0" indent="0">
              <a:buNone/>
            </a:pPr>
            <a:r>
              <a:rPr lang="en-US" dirty="0"/>
              <a:t>707-576-2650</a:t>
            </a:r>
          </a:p>
          <a:p>
            <a:pPr marL="0" indent="0">
              <a:buNone/>
            </a:pPr>
            <a:endParaRPr lang="en-US" dirty="0" smtClean="0"/>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DA6BC199-FCC6-744B-8C84-8DF02B4B215F}" type="slidenum">
              <a:rPr lang="en-US" smtClean="0"/>
              <a:t>29</a:t>
            </a:fld>
            <a:endParaRPr lang="en-US"/>
          </a:p>
        </p:txBody>
      </p:sp>
    </p:spTree>
    <p:extLst>
      <p:ext uri="{BB962C8B-B14F-4D97-AF65-F5344CB8AC3E}">
        <p14:creationId xmlns:p14="http://schemas.microsoft.com/office/powerpoint/2010/main" val="15750312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Users\RFitzgerald\AppData\Local\Microsoft\Windows\Temporary Internet Files\Content.Word\USDA&amp;DWR Crop Layer.jpg"/>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51315" y="795645"/>
            <a:ext cx="4474358" cy="5887523"/>
          </a:xfrm>
          <a:prstGeom prst="rect">
            <a:avLst/>
          </a:prstGeom>
          <a:noFill/>
          <a:ln>
            <a:noFill/>
          </a:ln>
        </p:spPr>
      </p:pic>
      <p:sp>
        <p:nvSpPr>
          <p:cNvPr id="4" name="Title 3"/>
          <p:cNvSpPr>
            <a:spLocks noGrp="1"/>
          </p:cNvSpPr>
          <p:nvPr>
            <p:ph type="title"/>
          </p:nvPr>
        </p:nvSpPr>
        <p:spPr>
          <a:xfrm>
            <a:off x="457200" y="133638"/>
            <a:ext cx="8229600" cy="675388"/>
          </a:xfrm>
        </p:spPr>
        <p:txBody>
          <a:bodyPr>
            <a:normAutofit/>
          </a:bodyPr>
          <a:lstStyle/>
          <a:p>
            <a:r>
              <a:rPr lang="en-US" sz="3600" dirty="0"/>
              <a:t>Agriculture in the North Coast Region</a:t>
            </a:r>
          </a:p>
        </p:txBody>
      </p:sp>
      <p:sp>
        <p:nvSpPr>
          <p:cNvPr id="2" name="Slide Number Placeholder 1"/>
          <p:cNvSpPr>
            <a:spLocks noGrp="1"/>
          </p:cNvSpPr>
          <p:nvPr>
            <p:ph type="sldNum" sz="quarter" idx="12"/>
          </p:nvPr>
        </p:nvSpPr>
        <p:spPr/>
        <p:txBody>
          <a:bodyPr/>
          <a:lstStyle/>
          <a:p>
            <a:fld id="{DA6BC199-FCC6-744B-8C84-8DF02B4B215F}" type="slidenum">
              <a:rPr lang="en-US" smtClean="0"/>
              <a:t>3</a:t>
            </a:fld>
            <a:endParaRPr lang="en-US"/>
          </a:p>
        </p:txBody>
      </p:sp>
    </p:spTree>
    <p:extLst>
      <p:ext uri="{BB962C8B-B14F-4D97-AF65-F5344CB8AC3E}">
        <p14:creationId xmlns:p14="http://schemas.microsoft.com/office/powerpoint/2010/main" val="27993662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8295"/>
            <a:ext cx="8229600" cy="748619"/>
          </a:xfrm>
        </p:spPr>
        <p:txBody>
          <a:bodyPr>
            <a:normAutofit fontScale="90000"/>
          </a:bodyPr>
          <a:lstStyle/>
          <a:p>
            <a:r>
              <a:rPr lang="en-US" dirty="0" smtClean="0"/>
              <a:t>Basis for Agricultural Lands Discharge Program</a:t>
            </a:r>
            <a:endParaRPr lang="en-US" dirty="0"/>
          </a:p>
        </p:txBody>
      </p:sp>
      <p:sp>
        <p:nvSpPr>
          <p:cNvPr id="3" name="Content Placeholder 2"/>
          <p:cNvSpPr>
            <a:spLocks noGrp="1"/>
          </p:cNvSpPr>
          <p:nvPr>
            <p:ph idx="1"/>
          </p:nvPr>
        </p:nvSpPr>
        <p:spPr>
          <a:xfrm>
            <a:off x="859359" y="1521043"/>
            <a:ext cx="7827441" cy="4632141"/>
          </a:xfrm>
        </p:spPr>
        <p:txBody>
          <a:bodyPr>
            <a:normAutofit fontScale="92500"/>
          </a:bodyPr>
          <a:lstStyle/>
          <a:p>
            <a:r>
              <a:rPr lang="en-US" dirty="0" smtClean="0"/>
              <a:t>Require controls on discharges of waste associated with agricultural activities</a:t>
            </a:r>
          </a:p>
          <a:p>
            <a:r>
              <a:rPr lang="en-US" dirty="0" smtClean="0"/>
              <a:t>Meet state legislation and policies</a:t>
            </a:r>
          </a:p>
          <a:p>
            <a:pPr lvl="1"/>
            <a:r>
              <a:rPr lang="en-US" dirty="0" smtClean="0"/>
              <a:t>California Water Code </a:t>
            </a:r>
          </a:p>
          <a:p>
            <a:pPr lvl="1"/>
            <a:r>
              <a:rPr lang="en-US" dirty="0" smtClean="0"/>
              <a:t>2004 State Nonpoint Source Policy requirements</a:t>
            </a:r>
          </a:p>
          <a:p>
            <a:r>
              <a:rPr lang="en-US" dirty="0" smtClean="0"/>
              <a:t>Implementation of TMDLs</a:t>
            </a:r>
          </a:p>
          <a:p>
            <a:pPr lvl="1"/>
            <a:r>
              <a:rPr lang="en-US" dirty="0" smtClean="0"/>
              <a:t>Klamath River and Lost River</a:t>
            </a:r>
          </a:p>
          <a:p>
            <a:pPr lvl="1"/>
            <a:r>
              <a:rPr lang="en-US" dirty="0" smtClean="0"/>
              <a:t>Scott River</a:t>
            </a:r>
          </a:p>
          <a:p>
            <a:pPr lvl="1"/>
            <a:r>
              <a:rPr lang="en-US" dirty="0" smtClean="0"/>
              <a:t>Shasta River</a:t>
            </a:r>
          </a:p>
          <a:p>
            <a:endParaRPr lang="en-US" dirty="0" smtClean="0"/>
          </a:p>
        </p:txBody>
      </p:sp>
      <p:sp>
        <p:nvSpPr>
          <p:cNvPr id="4" name="Slide Number Placeholder 3"/>
          <p:cNvSpPr>
            <a:spLocks noGrp="1"/>
          </p:cNvSpPr>
          <p:nvPr>
            <p:ph type="sldNum" sz="quarter" idx="12"/>
          </p:nvPr>
        </p:nvSpPr>
        <p:spPr/>
        <p:txBody>
          <a:bodyPr/>
          <a:lstStyle/>
          <a:p>
            <a:fld id="{DA6BC199-FCC6-744B-8C84-8DF02B4B215F}" type="slidenum">
              <a:rPr lang="en-US" smtClean="0"/>
              <a:t>4</a:t>
            </a:fld>
            <a:endParaRPr lang="en-US"/>
          </a:p>
        </p:txBody>
      </p:sp>
    </p:spTree>
    <p:extLst>
      <p:ext uri="{BB962C8B-B14F-4D97-AF65-F5344CB8AC3E}">
        <p14:creationId xmlns:p14="http://schemas.microsoft.com/office/powerpoint/2010/main" val="42516285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868"/>
            <a:ext cx="8229600" cy="792162"/>
          </a:xfrm>
        </p:spPr>
        <p:txBody>
          <a:bodyPr>
            <a:normAutofit/>
          </a:bodyPr>
          <a:lstStyle/>
          <a:p>
            <a:r>
              <a:rPr lang="en-US" sz="4000" dirty="0" smtClean="0"/>
              <a:t>Existing Permits</a:t>
            </a:r>
            <a:endParaRPr lang="en-US" sz="4000" dirty="0"/>
          </a:p>
        </p:txBody>
      </p:sp>
      <p:sp>
        <p:nvSpPr>
          <p:cNvPr id="3" name="Content Placeholder 2"/>
          <p:cNvSpPr>
            <a:spLocks noGrp="1"/>
          </p:cNvSpPr>
          <p:nvPr>
            <p:ph idx="1"/>
          </p:nvPr>
        </p:nvSpPr>
        <p:spPr>
          <a:xfrm>
            <a:off x="965828" y="1505832"/>
            <a:ext cx="7720972" cy="4933199"/>
          </a:xfrm>
        </p:spPr>
        <p:txBody>
          <a:bodyPr>
            <a:normAutofit fontScale="85000" lnSpcReduction="10000"/>
          </a:bodyPr>
          <a:lstStyle/>
          <a:p>
            <a:r>
              <a:rPr lang="en-US" dirty="0" smtClean="0"/>
              <a:t>Scott and Shasta River TMDL conditional </a:t>
            </a:r>
            <a:r>
              <a:rPr lang="en-US" dirty="0"/>
              <a:t>W</a:t>
            </a:r>
            <a:r>
              <a:rPr lang="en-US" dirty="0" smtClean="0"/>
              <a:t>aivers of WDRs </a:t>
            </a:r>
          </a:p>
          <a:p>
            <a:pPr lvl="1"/>
            <a:r>
              <a:rPr lang="en-US" dirty="0" smtClean="0"/>
              <a:t>adopted in 2006, revised 2012</a:t>
            </a:r>
          </a:p>
          <a:p>
            <a:r>
              <a:rPr lang="en-US" dirty="0" smtClean="0"/>
              <a:t>Cannabis and related activities Waiver of WDRs</a:t>
            </a:r>
          </a:p>
          <a:p>
            <a:pPr lvl="1"/>
            <a:r>
              <a:rPr lang="en-US" dirty="0" smtClean="0"/>
              <a:t>adopted in 2015 </a:t>
            </a:r>
          </a:p>
          <a:p>
            <a:r>
              <a:rPr lang="en-US" dirty="0" smtClean="0"/>
              <a:t>Regionwide cow dairy permits </a:t>
            </a:r>
          </a:p>
          <a:p>
            <a:pPr lvl="1"/>
            <a:r>
              <a:rPr lang="en-US" dirty="0" smtClean="0"/>
              <a:t>adopted in 2012, renewed </a:t>
            </a:r>
            <a:r>
              <a:rPr lang="en-US" dirty="0"/>
              <a:t>in </a:t>
            </a:r>
            <a:r>
              <a:rPr lang="en-US" dirty="0" smtClean="0"/>
              <a:t>2016</a:t>
            </a:r>
            <a:endParaRPr lang="en-US" dirty="0"/>
          </a:p>
          <a:p>
            <a:pPr lvl="1"/>
            <a:r>
              <a:rPr lang="en-US" dirty="0" smtClean="0"/>
              <a:t>revisions planned for 2018</a:t>
            </a:r>
          </a:p>
          <a:p>
            <a:r>
              <a:rPr lang="en-US" dirty="0" smtClean="0"/>
              <a:t>US Forest Service lands Waiver of WDRs</a:t>
            </a:r>
          </a:p>
          <a:p>
            <a:pPr lvl="1"/>
            <a:r>
              <a:rPr lang="en-US" dirty="0" smtClean="0"/>
              <a:t>adopted in 2010, renewed in 2015</a:t>
            </a:r>
          </a:p>
          <a:p>
            <a:pPr lvl="1"/>
            <a:r>
              <a:rPr lang="en-US" dirty="0" smtClean="0"/>
              <a:t>includes </a:t>
            </a:r>
            <a:r>
              <a:rPr lang="en-US" dirty="0"/>
              <a:t>grazing </a:t>
            </a:r>
            <a:r>
              <a:rPr lang="en-US" dirty="0" smtClean="0"/>
              <a:t>allotments</a:t>
            </a:r>
          </a:p>
          <a:p>
            <a:endParaRPr lang="en-US" dirty="0"/>
          </a:p>
        </p:txBody>
      </p:sp>
      <p:sp>
        <p:nvSpPr>
          <p:cNvPr id="4" name="Slide Number Placeholder 3"/>
          <p:cNvSpPr>
            <a:spLocks noGrp="1"/>
          </p:cNvSpPr>
          <p:nvPr>
            <p:ph type="sldNum" sz="quarter" idx="12"/>
          </p:nvPr>
        </p:nvSpPr>
        <p:spPr/>
        <p:txBody>
          <a:bodyPr/>
          <a:lstStyle/>
          <a:p>
            <a:fld id="{DA6BC199-FCC6-744B-8C84-8DF02B4B215F}" type="slidenum">
              <a:rPr lang="en-US" smtClean="0"/>
              <a:t>5</a:t>
            </a:fld>
            <a:endParaRPr lang="en-US"/>
          </a:p>
        </p:txBody>
      </p:sp>
    </p:spTree>
    <p:extLst>
      <p:ext uri="{BB962C8B-B14F-4D97-AF65-F5344CB8AC3E}">
        <p14:creationId xmlns:p14="http://schemas.microsoft.com/office/powerpoint/2010/main" val="34877543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7630"/>
          </a:xfrm>
        </p:spPr>
        <p:txBody>
          <a:bodyPr>
            <a:normAutofit/>
          </a:bodyPr>
          <a:lstStyle/>
          <a:p>
            <a:r>
              <a:rPr lang="en-US" dirty="0" smtClean="0"/>
              <a:t>Program Development to Date</a:t>
            </a:r>
            <a:endParaRPr lang="en-US" dirty="0"/>
          </a:p>
        </p:txBody>
      </p:sp>
      <p:sp>
        <p:nvSpPr>
          <p:cNvPr id="3" name="Content Placeholder 2"/>
          <p:cNvSpPr>
            <a:spLocks noGrp="1"/>
          </p:cNvSpPr>
          <p:nvPr>
            <p:ph idx="1"/>
          </p:nvPr>
        </p:nvSpPr>
        <p:spPr>
          <a:xfrm>
            <a:off x="768100" y="1566674"/>
            <a:ext cx="8095877" cy="4327365"/>
          </a:xfrm>
        </p:spPr>
        <p:txBody>
          <a:bodyPr>
            <a:normAutofit fontScale="92500" lnSpcReduction="10000"/>
          </a:bodyPr>
          <a:lstStyle/>
          <a:p>
            <a:r>
              <a:rPr lang="en-US" sz="3000" dirty="0" smtClean="0"/>
              <a:t>Development of a regionwide Agricultural Lands Discharge Program began after adoption of Klamath TMDLs in 2010</a:t>
            </a:r>
          </a:p>
          <a:p>
            <a:r>
              <a:rPr lang="en-US" sz="3000" dirty="0" smtClean="0"/>
              <a:t>In 2013, Regional Board directed staff to separate permits for commodities and geographic areas </a:t>
            </a:r>
          </a:p>
          <a:p>
            <a:r>
              <a:rPr lang="en-US" sz="3000" dirty="0" smtClean="0"/>
              <a:t>Since 2013, staff have been working on developing three separate permits simultaneously</a:t>
            </a:r>
          </a:p>
          <a:p>
            <a:pPr lvl="1"/>
            <a:r>
              <a:rPr lang="en-US" sz="2600" dirty="0" smtClean="0"/>
              <a:t>Vineyard and Orchard WDR</a:t>
            </a:r>
          </a:p>
          <a:p>
            <a:pPr lvl="1"/>
            <a:r>
              <a:rPr lang="en-US" sz="2600" dirty="0" smtClean="0"/>
              <a:t>Lily Bulb Cultivation permit</a:t>
            </a:r>
          </a:p>
          <a:p>
            <a:pPr lvl="1"/>
            <a:r>
              <a:rPr lang="en-US" sz="2600" dirty="0" smtClean="0"/>
              <a:t>Tule Lake Ag Lands permit</a:t>
            </a:r>
            <a:endParaRPr lang="en-US" sz="2600" dirty="0"/>
          </a:p>
          <a:p>
            <a:endParaRPr lang="en-US" dirty="0" smtClean="0"/>
          </a:p>
        </p:txBody>
      </p:sp>
      <p:sp>
        <p:nvSpPr>
          <p:cNvPr id="4" name="Slide Number Placeholder 3"/>
          <p:cNvSpPr>
            <a:spLocks noGrp="1"/>
          </p:cNvSpPr>
          <p:nvPr>
            <p:ph type="sldNum" sz="quarter" idx="12"/>
          </p:nvPr>
        </p:nvSpPr>
        <p:spPr/>
        <p:txBody>
          <a:bodyPr/>
          <a:lstStyle/>
          <a:p>
            <a:fld id="{DA6BC199-FCC6-744B-8C84-8DF02B4B215F}" type="slidenum">
              <a:rPr lang="en-US" smtClean="0"/>
              <a:t>6</a:t>
            </a:fld>
            <a:endParaRPr lang="en-US"/>
          </a:p>
        </p:txBody>
      </p:sp>
    </p:spTree>
    <p:extLst>
      <p:ext uri="{BB962C8B-B14F-4D97-AF65-F5344CB8AC3E}">
        <p14:creationId xmlns:p14="http://schemas.microsoft.com/office/powerpoint/2010/main" val="619931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8847"/>
            <a:ext cx="8229600" cy="853407"/>
          </a:xfrm>
        </p:spPr>
        <p:txBody>
          <a:bodyPr>
            <a:normAutofit/>
          </a:bodyPr>
          <a:lstStyle/>
          <a:p>
            <a:r>
              <a:rPr lang="en-US" dirty="0" smtClean="0"/>
              <a:t>Staff Proposed Prioritization</a:t>
            </a:r>
            <a:endParaRPr lang="en-US" dirty="0"/>
          </a:p>
        </p:txBody>
      </p:sp>
      <p:sp>
        <p:nvSpPr>
          <p:cNvPr id="3" name="Content Placeholder 2"/>
          <p:cNvSpPr>
            <a:spLocks noGrp="1"/>
          </p:cNvSpPr>
          <p:nvPr>
            <p:ph idx="1"/>
          </p:nvPr>
        </p:nvSpPr>
        <p:spPr>
          <a:xfrm>
            <a:off x="859481" y="1647532"/>
            <a:ext cx="7556864" cy="4525963"/>
          </a:xfrm>
        </p:spPr>
        <p:txBody>
          <a:bodyPr/>
          <a:lstStyle/>
          <a:p>
            <a:r>
              <a:rPr lang="en-US" dirty="0" smtClean="0"/>
              <a:t>Renew Scott and Shasta River Waivers </a:t>
            </a:r>
          </a:p>
          <a:p>
            <a:r>
              <a:rPr lang="en-US" dirty="0" smtClean="0"/>
              <a:t>Develop Vineyard and Orchards WDRs</a:t>
            </a:r>
          </a:p>
          <a:p>
            <a:r>
              <a:rPr lang="en-US" dirty="0" smtClean="0"/>
              <a:t>Implement Upper Klamath Lake and Tule Lake watershed stewardship</a:t>
            </a:r>
          </a:p>
          <a:p>
            <a:r>
              <a:rPr lang="en-US" dirty="0" smtClean="0"/>
              <a:t>Monitor water quality associated with lily bulb </a:t>
            </a:r>
            <a:r>
              <a:rPr lang="en-US" dirty="0"/>
              <a:t>cultivation </a:t>
            </a:r>
            <a:r>
              <a:rPr lang="en-US" dirty="0" smtClean="0"/>
              <a:t>in the </a:t>
            </a:r>
            <a:r>
              <a:rPr lang="en-US" dirty="0"/>
              <a:t>Smith River </a:t>
            </a:r>
            <a:r>
              <a:rPr lang="en-US" dirty="0" smtClean="0"/>
              <a:t>Plain </a:t>
            </a:r>
          </a:p>
          <a:p>
            <a:r>
              <a:rPr lang="en-US" dirty="0"/>
              <a:t>Staff resources allocated:  1 Person Year (PY)</a:t>
            </a:r>
            <a:endParaRPr lang="en-US" sz="3600" dirty="0"/>
          </a:p>
          <a:p>
            <a:pPr marL="0" indent="0">
              <a:buNone/>
            </a:pPr>
            <a:endParaRPr lang="en-US" dirty="0"/>
          </a:p>
        </p:txBody>
      </p:sp>
      <p:sp>
        <p:nvSpPr>
          <p:cNvPr id="4" name="Slide Number Placeholder 3"/>
          <p:cNvSpPr>
            <a:spLocks noGrp="1"/>
          </p:cNvSpPr>
          <p:nvPr>
            <p:ph type="sldNum" sz="quarter" idx="12"/>
          </p:nvPr>
        </p:nvSpPr>
        <p:spPr/>
        <p:txBody>
          <a:bodyPr/>
          <a:lstStyle/>
          <a:p>
            <a:fld id="{DA6BC199-FCC6-744B-8C84-8DF02B4B215F}" type="slidenum">
              <a:rPr lang="en-US" smtClean="0"/>
              <a:t>7</a:t>
            </a:fld>
            <a:endParaRPr lang="en-US"/>
          </a:p>
        </p:txBody>
      </p:sp>
    </p:spTree>
    <p:extLst>
      <p:ext uri="{BB962C8B-B14F-4D97-AF65-F5344CB8AC3E}">
        <p14:creationId xmlns:p14="http://schemas.microsoft.com/office/powerpoint/2010/main" val="25342304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89" y="145298"/>
            <a:ext cx="8677832" cy="901187"/>
          </a:xfrm>
        </p:spPr>
        <p:txBody>
          <a:bodyPr>
            <a:noAutofit/>
          </a:bodyPr>
          <a:lstStyle/>
          <a:p>
            <a:r>
              <a:rPr lang="en-US" sz="3400" dirty="0" smtClean="0"/>
              <a:t>Agricultural Lands Discharge </a:t>
            </a:r>
            <a:r>
              <a:rPr lang="en-US" sz="3400" dirty="0"/>
              <a:t>Program </a:t>
            </a:r>
            <a:r>
              <a:rPr lang="en-US" sz="3400" dirty="0" smtClean="0"/>
              <a:t/>
            </a:r>
            <a:br>
              <a:rPr lang="en-US" sz="3400" dirty="0" smtClean="0"/>
            </a:br>
            <a:r>
              <a:rPr lang="en-US" sz="3400" dirty="0" smtClean="0"/>
              <a:t>Lower Priority </a:t>
            </a:r>
            <a:r>
              <a:rPr lang="en-US" sz="3400" dirty="0"/>
              <a:t>Tasks</a:t>
            </a:r>
          </a:p>
        </p:txBody>
      </p:sp>
      <p:sp>
        <p:nvSpPr>
          <p:cNvPr id="3" name="Content Placeholder 2"/>
          <p:cNvSpPr>
            <a:spLocks noGrp="1"/>
          </p:cNvSpPr>
          <p:nvPr>
            <p:ph idx="1"/>
          </p:nvPr>
        </p:nvSpPr>
        <p:spPr>
          <a:xfrm>
            <a:off x="771155" y="1829861"/>
            <a:ext cx="8229600" cy="4525963"/>
          </a:xfrm>
        </p:spPr>
        <p:txBody>
          <a:bodyPr/>
          <a:lstStyle/>
          <a:p>
            <a:pPr lvl="0"/>
            <a:r>
              <a:rPr lang="en-US" dirty="0" smtClean="0"/>
              <a:t>Grazing </a:t>
            </a:r>
            <a:r>
              <a:rPr lang="en-US" dirty="0"/>
              <a:t>on private lands </a:t>
            </a:r>
            <a:r>
              <a:rPr lang="en-US" dirty="0" smtClean="0"/>
              <a:t>regionwide</a:t>
            </a:r>
          </a:p>
          <a:p>
            <a:pPr lvl="0"/>
            <a:r>
              <a:rPr lang="en-US" dirty="0" smtClean="0"/>
              <a:t>Butte </a:t>
            </a:r>
            <a:r>
              <a:rPr lang="en-US" dirty="0"/>
              <a:t>Valley </a:t>
            </a:r>
            <a:r>
              <a:rPr lang="en-US" dirty="0" smtClean="0"/>
              <a:t>agricultural lands</a:t>
            </a:r>
            <a:endParaRPr lang="en-US" dirty="0"/>
          </a:p>
        </p:txBody>
      </p:sp>
      <p:sp>
        <p:nvSpPr>
          <p:cNvPr id="4" name="Slide Number Placeholder 3"/>
          <p:cNvSpPr>
            <a:spLocks noGrp="1"/>
          </p:cNvSpPr>
          <p:nvPr>
            <p:ph type="sldNum" sz="quarter" idx="12"/>
          </p:nvPr>
        </p:nvSpPr>
        <p:spPr/>
        <p:txBody>
          <a:bodyPr/>
          <a:lstStyle/>
          <a:p>
            <a:fld id="{DA6BC199-FCC6-744B-8C84-8DF02B4B215F}" type="slidenum">
              <a:rPr lang="en-US" smtClean="0"/>
              <a:t>8</a:t>
            </a:fld>
            <a:endParaRPr lang="en-US" dirty="0"/>
          </a:p>
        </p:txBody>
      </p:sp>
    </p:spTree>
    <p:extLst>
      <p:ext uri="{BB962C8B-B14F-4D97-AF65-F5344CB8AC3E}">
        <p14:creationId xmlns:p14="http://schemas.microsoft.com/office/powerpoint/2010/main" val="3833025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178" y="176373"/>
            <a:ext cx="8574102" cy="953702"/>
          </a:xfrm>
        </p:spPr>
        <p:txBody>
          <a:bodyPr>
            <a:noAutofit/>
          </a:bodyPr>
          <a:lstStyle/>
          <a:p>
            <a:r>
              <a:rPr lang="en-US" sz="3200" dirty="0" smtClean="0"/>
              <a:t>Vineyard </a:t>
            </a:r>
            <a:r>
              <a:rPr lang="en-US" sz="3200" dirty="0"/>
              <a:t>and </a:t>
            </a:r>
            <a:r>
              <a:rPr lang="en-US" sz="3200" dirty="0" smtClean="0"/>
              <a:t>Orchard WDRs</a:t>
            </a:r>
            <a:endParaRPr lang="en-US" sz="3200" dirty="0"/>
          </a:p>
        </p:txBody>
      </p:sp>
      <p:sp>
        <p:nvSpPr>
          <p:cNvPr id="3" name="Content Placeholder 2"/>
          <p:cNvSpPr>
            <a:spLocks noGrp="1"/>
          </p:cNvSpPr>
          <p:nvPr>
            <p:ph idx="1"/>
          </p:nvPr>
        </p:nvSpPr>
        <p:spPr>
          <a:xfrm>
            <a:off x="710213" y="1609164"/>
            <a:ext cx="8087657" cy="4552950"/>
          </a:xfrm>
        </p:spPr>
        <p:txBody>
          <a:bodyPr>
            <a:normAutofit/>
          </a:bodyPr>
          <a:lstStyle/>
          <a:p>
            <a:r>
              <a:rPr lang="en-US" dirty="0" smtClean="0"/>
              <a:t>Reasons for prioritizing development of vineyard and orchard WDRs:</a:t>
            </a:r>
          </a:p>
          <a:p>
            <a:pPr lvl="1"/>
            <a:r>
              <a:rPr lang="en-US" dirty="0" smtClean="0"/>
              <a:t>Need to address water quality risks</a:t>
            </a:r>
          </a:p>
          <a:p>
            <a:pPr lvl="1"/>
            <a:r>
              <a:rPr lang="en-US" dirty="0" smtClean="0"/>
              <a:t>San Francisco Bay Region is developing WDRs for vineyards</a:t>
            </a:r>
          </a:p>
          <a:p>
            <a:pPr lvl="1"/>
            <a:r>
              <a:rPr lang="en-US" dirty="0" smtClean="0"/>
              <a:t>Third-party certification programs already up and running in our region</a:t>
            </a:r>
          </a:p>
          <a:p>
            <a:pPr lvl="1"/>
            <a:r>
              <a:rPr lang="en-US" dirty="0" smtClean="0"/>
              <a:t>WDRs will be integral in addressing 303(d) list impairments</a:t>
            </a:r>
          </a:p>
          <a:p>
            <a:pPr lvl="1"/>
            <a:endParaRPr lang="en-US" dirty="0" smtClean="0"/>
          </a:p>
          <a:p>
            <a:pPr lvl="1"/>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DA6BC199-FCC6-744B-8C84-8DF02B4B215F}" type="slidenum">
              <a:rPr lang="en-US" smtClean="0"/>
              <a:t>9</a:t>
            </a:fld>
            <a:endParaRPr lang="en-US"/>
          </a:p>
        </p:txBody>
      </p:sp>
    </p:spTree>
    <p:extLst>
      <p:ext uri="{BB962C8B-B14F-4D97-AF65-F5344CB8AC3E}">
        <p14:creationId xmlns:p14="http://schemas.microsoft.com/office/powerpoint/2010/main" val="39191274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1623</TotalTime>
  <Words>1724</Words>
  <Application>Microsoft Office PowerPoint</Application>
  <PresentationFormat>On-screen Show (4:3)</PresentationFormat>
  <Paragraphs>287</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Agricultural Lands Discharge Program Update   North Coast Regional Water Quality Control Board   Rebecca Fitzgerald, Regional Water Board Ben Zabinsky, Regional Water Board Mike Hiatt, Oregon Dept. of Environmental Quality</vt:lpstr>
      <vt:lpstr>Purpose</vt:lpstr>
      <vt:lpstr>Agriculture in the North Coast Region</vt:lpstr>
      <vt:lpstr>Basis for Agricultural Lands Discharge Program</vt:lpstr>
      <vt:lpstr>Existing Permits</vt:lpstr>
      <vt:lpstr>Program Development to Date</vt:lpstr>
      <vt:lpstr>Staff Proposed Prioritization</vt:lpstr>
      <vt:lpstr>Agricultural Lands Discharge Program  Lower Priority Tasks</vt:lpstr>
      <vt:lpstr>Vineyard and Orchard WDRs</vt:lpstr>
      <vt:lpstr>Vineyard and Orchard WDRs Planned Permit Scope</vt:lpstr>
      <vt:lpstr>Vineyard and Orchard WDRs Development Schedule</vt:lpstr>
      <vt:lpstr>Questions</vt:lpstr>
      <vt:lpstr>Scott River Watershed &amp; Shasta River Watershed TMDL Waivers of Waste Discharge Requirements</vt:lpstr>
      <vt:lpstr>PowerPoint Presentation</vt:lpstr>
      <vt:lpstr>Scott &amp; Shasta River TMDL Waivers</vt:lpstr>
      <vt:lpstr>PowerPoint Presentation</vt:lpstr>
      <vt:lpstr>Scott &amp; Shasta TMDL Waiver Renewals Development Schedule</vt:lpstr>
      <vt:lpstr>Upper Klamath River and  Tule Lake Watershed Stewardship</vt:lpstr>
      <vt:lpstr>PowerPoint Presentation</vt:lpstr>
      <vt:lpstr>Upper Klamath Lake Watershed  with Bureau of Reclamation’s Klamath Irrigation Project Land</vt:lpstr>
      <vt:lpstr>Upper Klamath River and  Tule Lake Watershed Stewardship</vt:lpstr>
      <vt:lpstr>Upper Klamath River and  Tule Lake Watershed Stewardship</vt:lpstr>
      <vt:lpstr>Upper Klamath River and  Tule Lake Watershed Stewardship</vt:lpstr>
      <vt:lpstr>Upper Klamath River and  Tule Lake Watershed Stewardship</vt:lpstr>
      <vt:lpstr>Upper Klamath River and  Tule Lake Watershed Stewardship</vt:lpstr>
      <vt:lpstr>Easter Lily Bulb Cultivation  in the Smith River Plain</vt:lpstr>
      <vt:lpstr>Summary</vt:lpstr>
      <vt:lpstr>Email List (Lyris)/Webpage</vt:lpstr>
      <vt:lpstr>Contacts</vt:lpstr>
    </vt:vector>
  </TitlesOfParts>
  <Company>North Coast Water Board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Agricultural Lands Discharge Program Update North Coast regional Water Quality control Board</dc:title>
  <dc:creator>Ben Zabinsky</dc:creator>
  <cp:lastModifiedBy>Fitzgerald, Rebecca@Waterboards</cp:lastModifiedBy>
  <cp:revision>101</cp:revision>
  <cp:lastPrinted>2017-03-07T16:34:55Z</cp:lastPrinted>
  <dcterms:created xsi:type="dcterms:W3CDTF">2017-02-15T07:15:57Z</dcterms:created>
  <dcterms:modified xsi:type="dcterms:W3CDTF">2017-03-07T16:48:33Z</dcterms:modified>
</cp:coreProperties>
</file>