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9" r:id="rId7"/>
    <p:sldId id="260" r:id="rId8"/>
    <p:sldId id="270" r:id="rId9"/>
    <p:sldId id="271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1BD"/>
    <a:srgbClr val="365F9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5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6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A770-1828-45A6-95FC-261048A303F6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3017-C28D-4A02-8068-CBE898FF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9144000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Diversion Reporting and Measurement Regulation:</a:t>
            </a:r>
            <a:b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</a:br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Focus on the Delta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77724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Michael Patrick George,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Delta Watermaster</a:t>
            </a: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August 22, 2016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Enforcement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066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Outside the Delta: Water Board Division of Water Rights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Inside the Delta/Marsh: Delta </a:t>
            </a:r>
            <a:r>
              <a:rPr lang="en-US" dirty="0" err="1" smtClean="0">
                <a:solidFill>
                  <a:srgbClr val="4F81BD"/>
                </a:solidFill>
              </a:rPr>
              <a:t>Watermaster</a:t>
            </a:r>
            <a:endParaRPr lang="en-US" dirty="0" smtClean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4F81BD"/>
                </a:solidFill>
              </a:rPr>
              <a:t>Significant </a:t>
            </a:r>
            <a:r>
              <a:rPr lang="en-US" dirty="0" smtClean="0">
                <a:solidFill>
                  <a:srgbClr val="4F81BD"/>
                </a:solidFill>
              </a:rPr>
              <a:t>civil </a:t>
            </a:r>
            <a:r>
              <a:rPr lang="en-US" dirty="0">
                <a:solidFill>
                  <a:srgbClr val="4F81BD"/>
                </a:solidFill>
              </a:rPr>
              <a:t>f</a:t>
            </a:r>
            <a:r>
              <a:rPr lang="en-US" dirty="0" smtClean="0">
                <a:solidFill>
                  <a:srgbClr val="4F81BD"/>
                </a:solidFill>
              </a:rPr>
              <a:t>ines </a:t>
            </a:r>
            <a:r>
              <a:rPr lang="en-US" dirty="0" smtClean="0">
                <a:solidFill>
                  <a:srgbClr val="4F81BD"/>
                </a:solidFill>
              </a:rPr>
              <a:t>for </a:t>
            </a:r>
            <a:r>
              <a:rPr lang="en-US" dirty="0" smtClean="0">
                <a:solidFill>
                  <a:srgbClr val="4F81BD"/>
                </a:solidFill>
              </a:rPr>
              <a:t>unlawful </a:t>
            </a:r>
            <a:r>
              <a:rPr lang="en-US" dirty="0">
                <a:solidFill>
                  <a:srgbClr val="4F81BD"/>
                </a:solidFill>
              </a:rPr>
              <a:t>d</a:t>
            </a:r>
            <a:r>
              <a:rPr lang="en-US" dirty="0" smtClean="0">
                <a:solidFill>
                  <a:srgbClr val="4F81BD"/>
                </a:solidFill>
              </a:rPr>
              <a:t>iversion</a:t>
            </a:r>
            <a:endParaRPr lang="en-US" dirty="0" smtClean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4F81BD"/>
                </a:solidFill>
              </a:rPr>
              <a:t>Failure to </a:t>
            </a:r>
            <a:r>
              <a:rPr lang="en-US" dirty="0" smtClean="0">
                <a:solidFill>
                  <a:srgbClr val="4F81BD"/>
                </a:solidFill>
              </a:rPr>
              <a:t>comply </a:t>
            </a:r>
            <a:r>
              <a:rPr lang="en-US" dirty="0">
                <a:solidFill>
                  <a:srgbClr val="4F81BD"/>
                </a:solidFill>
              </a:rPr>
              <a:t>j</a:t>
            </a:r>
            <a:r>
              <a:rPr lang="en-US" dirty="0" smtClean="0">
                <a:solidFill>
                  <a:srgbClr val="4F81BD"/>
                </a:solidFill>
              </a:rPr>
              <a:t>eopardizes </a:t>
            </a:r>
            <a:r>
              <a:rPr lang="en-US" dirty="0">
                <a:solidFill>
                  <a:srgbClr val="4F81BD"/>
                </a:solidFill>
              </a:rPr>
              <a:t>v</a:t>
            </a:r>
            <a:r>
              <a:rPr lang="en-US" dirty="0" smtClean="0">
                <a:solidFill>
                  <a:srgbClr val="4F81BD"/>
                </a:solidFill>
              </a:rPr>
              <a:t>alue </a:t>
            </a:r>
            <a:r>
              <a:rPr lang="en-US" dirty="0" smtClean="0">
                <a:solidFill>
                  <a:srgbClr val="4F81BD"/>
                </a:solidFill>
              </a:rPr>
              <a:t>of </a:t>
            </a:r>
            <a:r>
              <a:rPr lang="en-US" dirty="0" smtClean="0">
                <a:solidFill>
                  <a:srgbClr val="4F81BD"/>
                </a:solidFill>
              </a:rPr>
              <a:t>water </a:t>
            </a:r>
            <a:r>
              <a:rPr lang="en-US" dirty="0">
                <a:solidFill>
                  <a:srgbClr val="4F81BD"/>
                </a:solidFill>
              </a:rPr>
              <a:t>r</a:t>
            </a:r>
            <a:r>
              <a:rPr lang="en-US" dirty="0" smtClean="0">
                <a:solidFill>
                  <a:srgbClr val="4F81BD"/>
                </a:solidFill>
              </a:rPr>
              <a:t>ight </a:t>
            </a:r>
            <a:endParaRPr lang="en-US" dirty="0" smtClean="0">
              <a:solidFill>
                <a:srgbClr val="4F81BD"/>
              </a:solidFill>
            </a:endParaRPr>
          </a:p>
          <a:p>
            <a:r>
              <a:rPr lang="en-US" dirty="0" smtClean="0">
                <a:solidFill>
                  <a:srgbClr val="4F81BD"/>
                </a:solidFill>
              </a:rPr>
              <a:t>Objective: </a:t>
            </a:r>
            <a:r>
              <a:rPr lang="en-US" dirty="0" smtClean="0">
                <a:solidFill>
                  <a:srgbClr val="4F81BD"/>
                </a:solidFill>
              </a:rPr>
              <a:t>compliance </a:t>
            </a:r>
            <a:r>
              <a:rPr lang="en-US" dirty="0">
                <a:solidFill>
                  <a:srgbClr val="4F81BD"/>
                </a:solidFill>
              </a:rPr>
              <a:t>l</a:t>
            </a:r>
            <a:r>
              <a:rPr lang="en-US" dirty="0" smtClean="0">
                <a:solidFill>
                  <a:srgbClr val="4F81BD"/>
                </a:solidFill>
              </a:rPr>
              <a:t>eading </a:t>
            </a:r>
            <a:r>
              <a:rPr lang="en-US" dirty="0" smtClean="0">
                <a:solidFill>
                  <a:srgbClr val="4F81BD"/>
                </a:solidFill>
              </a:rPr>
              <a:t>to </a:t>
            </a:r>
            <a:r>
              <a:rPr lang="en-US" dirty="0" smtClean="0">
                <a:solidFill>
                  <a:srgbClr val="4F81BD"/>
                </a:solidFill>
              </a:rPr>
              <a:t>improved </a:t>
            </a:r>
            <a:r>
              <a:rPr lang="en-US" dirty="0">
                <a:solidFill>
                  <a:srgbClr val="4F81BD"/>
                </a:solidFill>
              </a:rPr>
              <a:t>a</a:t>
            </a:r>
            <a:r>
              <a:rPr lang="en-US" dirty="0" smtClean="0">
                <a:solidFill>
                  <a:srgbClr val="4F81BD"/>
                </a:solidFill>
              </a:rPr>
              <a:t>dministration </a:t>
            </a:r>
            <a:r>
              <a:rPr lang="en-US" dirty="0" smtClean="0">
                <a:solidFill>
                  <a:srgbClr val="4F81BD"/>
                </a:solidFill>
              </a:rPr>
              <a:t>of </a:t>
            </a:r>
            <a:r>
              <a:rPr lang="en-US" dirty="0">
                <a:solidFill>
                  <a:srgbClr val="4F81BD"/>
                </a:solidFill>
              </a:rPr>
              <a:t>s</a:t>
            </a:r>
            <a:r>
              <a:rPr lang="en-US" dirty="0" smtClean="0">
                <a:solidFill>
                  <a:srgbClr val="4F81BD"/>
                </a:solidFill>
              </a:rPr>
              <a:t>carce/precious resource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4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603" y="1066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Questions?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03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4981BD"/>
                </a:solidFill>
              </a:rPr>
              <a:t>Contact: </a:t>
            </a:r>
            <a:r>
              <a:rPr lang="en-US" sz="2800" dirty="0" smtClean="0">
                <a:solidFill>
                  <a:srgbClr val="4981BD"/>
                </a:solidFill>
              </a:rPr>
              <a:t>Lauren Barva, (916) 319-8264 or lauren.barva@waterboards.ca.gov</a:t>
            </a:r>
            <a:endParaRPr lang="en-US" sz="2800" dirty="0">
              <a:solidFill>
                <a:srgbClr val="49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4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Reporting Requirements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Includes all diverters since Delta Reform Act of 2009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Every diversion must report actual use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Due annually, by month (currently, by June 30)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Due more frequently during drought conditions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Statement of Diversion and 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STILL due, independent of new measurement requirement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F81BD"/>
                </a:solidFill>
              </a:rPr>
              <a:t>Non-filers risk loss of legal protection for the water right claim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354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New Measurement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9906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New regulation (Jan. 19) implements SB 88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Applies to every claim to use &gt;10 acre-feet/year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Sets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m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easurement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ccuracy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p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erformance standard: ±10% 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Comply with: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Measuring device 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Measurement method</a:t>
            </a:r>
          </a:p>
          <a:p>
            <a:pPr marL="400050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In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ircumstances where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s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tandard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c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ompliance is infeasible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Alternative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ompliance plan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Specified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m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inimum content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 regulatory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pproval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Develop and implement, subject to compliance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udit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Measuring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 “Approved Devices”</a:t>
            </a:r>
          </a:p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Performance standards for both accuracy and monitoring frequency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24570"/>
              </p:ext>
            </p:extLst>
          </p:nvPr>
        </p:nvGraphicFramePr>
        <p:xfrm>
          <a:off x="152400" y="2819400"/>
          <a:ext cx="8686800" cy="3461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944"/>
                <a:gridCol w="1489165"/>
                <a:gridCol w="981891"/>
                <a:gridCol w="1066800"/>
                <a:gridCol w="2667000"/>
              </a:tblGrid>
              <a:tr h="6227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of Diversion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 = acre-feet)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Installation Deadline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Required 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Required Monitoring</a:t>
                      </a:r>
                      <a:r>
                        <a:rPr lang="en-US" sz="1400" baseline="0" dirty="0" smtClean="0"/>
                        <a:t> Frequency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Qualifications for Installation And Certification</a:t>
                      </a:r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Direct Diversion ≥</a:t>
                      </a:r>
                      <a:r>
                        <a:rPr lang="en-US" sz="1400" baseline="0" dirty="0" smtClean="0"/>
                        <a:t> 1,000 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/year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Storage </a:t>
                      </a:r>
                      <a:r>
                        <a:rPr lang="en-US" sz="1400" dirty="0" smtClean="0"/>
                        <a:t>≥ 1000 </a:t>
                      </a:r>
                      <a:r>
                        <a:rPr lang="en-US" sz="1400" dirty="0" err="1" smtClean="0"/>
                        <a:t>af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</a:t>
                      </a:r>
                      <a:r>
                        <a:rPr lang="en-US" sz="1400" baseline="0" dirty="0" smtClean="0"/>
                        <a:t> 1, 2017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Hourly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Engineer/Contractor/Professional</a:t>
                      </a:r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Direct Diversion ≥ 100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/year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Storage </a:t>
                      </a:r>
                      <a:r>
                        <a:rPr lang="en-US" sz="1400" dirty="0" smtClean="0"/>
                        <a:t>≥ 200 </a:t>
                      </a:r>
                      <a:r>
                        <a:rPr lang="en-US" sz="1400" dirty="0" err="1" smtClean="0"/>
                        <a:t>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July 1,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Daily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Engineer/Contractor/Professional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Direct Diversion &gt;</a:t>
                      </a:r>
                      <a:r>
                        <a:rPr lang="en-US" sz="1400" baseline="0" dirty="0" smtClean="0"/>
                        <a:t> 10 </a:t>
                      </a:r>
                      <a:r>
                        <a:rPr lang="en-US" sz="1400" baseline="0" dirty="0" err="1" smtClean="0"/>
                        <a:t>af</a:t>
                      </a:r>
                      <a:r>
                        <a:rPr lang="en-US" sz="1400" baseline="0" dirty="0" smtClean="0"/>
                        <a:t>/year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Storage </a:t>
                      </a:r>
                      <a:r>
                        <a:rPr lang="en-US" sz="1400" dirty="0" smtClean="0"/>
                        <a:t>≥ 50 </a:t>
                      </a:r>
                      <a:r>
                        <a:rPr lang="en-US" sz="1400" dirty="0" err="1" smtClean="0"/>
                        <a:t>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 1, 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Individual experienced with measurement and monitoring</a:t>
                      </a:r>
                      <a:endParaRPr lang="en-US" sz="1400" dirty="0"/>
                    </a:p>
                  </a:txBody>
                  <a:tcPr/>
                </a:tc>
              </a:tr>
              <a:tr h="6825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Storage &gt; 10 </a:t>
                      </a:r>
                      <a:r>
                        <a:rPr lang="en-US" sz="1400" dirty="0" err="1" smtClean="0"/>
                        <a:t>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 1, 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Monthly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Individual experienced with measurement and monitoring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9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Measurement Methods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981BD"/>
                </a:solidFill>
              </a:rPr>
              <a:t>A diverter </a:t>
            </a:r>
            <a:r>
              <a:rPr lang="en-US" sz="2400" dirty="0">
                <a:solidFill>
                  <a:srgbClr val="4981BD"/>
                </a:solidFill>
              </a:rPr>
              <a:t>m</a:t>
            </a:r>
            <a:r>
              <a:rPr lang="en-US" sz="2400" dirty="0" smtClean="0">
                <a:solidFill>
                  <a:srgbClr val="4981BD"/>
                </a:solidFill>
              </a:rPr>
              <a:t>ay </a:t>
            </a:r>
            <a:r>
              <a:rPr lang="en-US" sz="2400" dirty="0">
                <a:solidFill>
                  <a:srgbClr val="4981BD"/>
                </a:solidFill>
              </a:rPr>
              <a:t>e</a:t>
            </a:r>
            <a:r>
              <a:rPr lang="en-US" sz="2400" dirty="0" smtClean="0">
                <a:solidFill>
                  <a:srgbClr val="4981BD"/>
                </a:solidFill>
              </a:rPr>
              <a:t>mploy a measurement </a:t>
            </a:r>
            <a:r>
              <a:rPr lang="en-US" sz="2400" dirty="0">
                <a:solidFill>
                  <a:srgbClr val="4981BD"/>
                </a:solidFill>
              </a:rPr>
              <a:t>m</a:t>
            </a:r>
            <a:r>
              <a:rPr lang="en-US" sz="2400" dirty="0" smtClean="0">
                <a:solidFill>
                  <a:srgbClr val="4981BD"/>
                </a:solidFill>
              </a:rPr>
              <a:t>ethod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Must meet the same </a:t>
            </a:r>
            <a:r>
              <a:rPr lang="en-US" sz="2000" dirty="0">
                <a:solidFill>
                  <a:srgbClr val="4981BD"/>
                </a:solidFill>
              </a:rPr>
              <a:t>p</a:t>
            </a:r>
            <a:r>
              <a:rPr lang="en-US" sz="2000" dirty="0" smtClean="0">
                <a:solidFill>
                  <a:srgbClr val="4981BD"/>
                </a:solidFill>
              </a:rPr>
              <a:t>erformance </a:t>
            </a:r>
            <a:r>
              <a:rPr lang="en-US" sz="2000" dirty="0">
                <a:solidFill>
                  <a:srgbClr val="4981BD"/>
                </a:solidFill>
              </a:rPr>
              <a:t>s</a:t>
            </a:r>
            <a:r>
              <a:rPr lang="en-US" sz="2000" dirty="0" smtClean="0">
                <a:solidFill>
                  <a:srgbClr val="4981BD"/>
                </a:solidFill>
              </a:rPr>
              <a:t>tandard: ±10%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Provides flexibility to adapt to </a:t>
            </a:r>
            <a:r>
              <a:rPr lang="en-US" sz="2000" dirty="0">
                <a:solidFill>
                  <a:srgbClr val="4981BD"/>
                </a:solidFill>
              </a:rPr>
              <a:t>i</a:t>
            </a:r>
            <a:r>
              <a:rPr lang="en-US" sz="2000" dirty="0" smtClean="0">
                <a:solidFill>
                  <a:srgbClr val="4981BD"/>
                </a:solidFill>
              </a:rPr>
              <a:t>ndividual circumstances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Encourages cooperation among diverters on a common </a:t>
            </a:r>
            <a:r>
              <a:rPr lang="en-US" sz="2000" dirty="0">
                <a:solidFill>
                  <a:srgbClr val="4981BD"/>
                </a:solidFill>
              </a:rPr>
              <a:t>s</a:t>
            </a:r>
            <a:r>
              <a:rPr lang="en-US" sz="2000" dirty="0" smtClean="0">
                <a:solidFill>
                  <a:srgbClr val="4981BD"/>
                </a:solidFill>
              </a:rPr>
              <a:t>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May be simpler and </a:t>
            </a:r>
            <a:r>
              <a:rPr lang="en-US" sz="2000" dirty="0">
                <a:solidFill>
                  <a:srgbClr val="4981BD"/>
                </a:solidFill>
              </a:rPr>
              <a:t>m</a:t>
            </a:r>
            <a:r>
              <a:rPr lang="en-US" sz="2000" dirty="0" smtClean="0">
                <a:solidFill>
                  <a:srgbClr val="4981BD"/>
                </a:solidFill>
              </a:rPr>
              <a:t>ore economical than meters</a:t>
            </a:r>
          </a:p>
          <a:p>
            <a:r>
              <a:rPr lang="en-US" sz="2400" dirty="0" smtClean="0">
                <a:solidFill>
                  <a:srgbClr val="4981BD"/>
                </a:solidFill>
              </a:rPr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Meter at point of diversion with allocation </a:t>
            </a:r>
            <a:r>
              <a:rPr lang="en-US" sz="2000" dirty="0">
                <a:solidFill>
                  <a:srgbClr val="4981BD"/>
                </a:solidFill>
              </a:rPr>
              <a:t>f</a:t>
            </a:r>
            <a:r>
              <a:rPr lang="en-US" sz="2000" dirty="0" smtClean="0">
                <a:solidFill>
                  <a:srgbClr val="4981BD"/>
                </a:solidFill>
              </a:rPr>
              <a:t>ormula to each </a:t>
            </a:r>
            <a:r>
              <a:rPr lang="en-US" sz="2000" dirty="0">
                <a:solidFill>
                  <a:srgbClr val="4981BD"/>
                </a:solidFill>
              </a:rPr>
              <a:t>c</a:t>
            </a:r>
            <a:r>
              <a:rPr lang="en-US" sz="2000" dirty="0" smtClean="0">
                <a:solidFill>
                  <a:srgbClr val="4981BD"/>
                </a:solidFill>
              </a:rPr>
              <a:t>laim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Tidal gate with </a:t>
            </a:r>
            <a:r>
              <a:rPr lang="en-US" sz="2000" dirty="0">
                <a:solidFill>
                  <a:srgbClr val="4981BD"/>
                </a:solidFill>
              </a:rPr>
              <a:t>m</a:t>
            </a:r>
            <a:r>
              <a:rPr lang="en-US" sz="2000" dirty="0" smtClean="0">
                <a:solidFill>
                  <a:srgbClr val="4981BD"/>
                </a:solidFill>
              </a:rPr>
              <a:t>easurement </a:t>
            </a:r>
            <a:r>
              <a:rPr lang="en-US" sz="2000" dirty="0">
                <a:solidFill>
                  <a:srgbClr val="4981BD"/>
                </a:solidFill>
              </a:rPr>
              <a:t>a</a:t>
            </a:r>
            <a:r>
              <a:rPr lang="en-US" sz="2000" dirty="0" smtClean="0">
                <a:solidFill>
                  <a:srgbClr val="4981BD"/>
                </a:solidFill>
              </a:rPr>
              <a:t>lgorithm tied to </a:t>
            </a:r>
            <a:r>
              <a:rPr lang="en-US" sz="2000" dirty="0">
                <a:solidFill>
                  <a:srgbClr val="4981BD"/>
                </a:solidFill>
              </a:rPr>
              <a:t>p</a:t>
            </a:r>
            <a:r>
              <a:rPr lang="en-US" sz="2000" dirty="0" smtClean="0">
                <a:solidFill>
                  <a:srgbClr val="4981BD"/>
                </a:solidFill>
              </a:rPr>
              <a:t>ublished </a:t>
            </a:r>
            <a:r>
              <a:rPr lang="en-US" sz="2000" dirty="0">
                <a:solidFill>
                  <a:srgbClr val="4981BD"/>
                </a:solidFill>
              </a:rPr>
              <a:t>t</a:t>
            </a:r>
            <a:r>
              <a:rPr lang="en-US" sz="2000" dirty="0" smtClean="0">
                <a:solidFill>
                  <a:srgbClr val="4981BD"/>
                </a:solidFill>
              </a:rPr>
              <a:t>ide 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Staff gauge </a:t>
            </a:r>
            <a:r>
              <a:rPr lang="en-US" sz="2000" dirty="0">
                <a:solidFill>
                  <a:srgbClr val="4981BD"/>
                </a:solidFill>
              </a:rPr>
              <a:t>c</a:t>
            </a:r>
            <a:r>
              <a:rPr lang="en-US" sz="2000" dirty="0" smtClean="0">
                <a:solidFill>
                  <a:srgbClr val="4981BD"/>
                </a:solidFill>
              </a:rPr>
              <a:t>oupled with floodable </a:t>
            </a:r>
            <a:r>
              <a:rPr lang="en-US" sz="2000" dirty="0">
                <a:solidFill>
                  <a:srgbClr val="4981BD"/>
                </a:solidFill>
              </a:rPr>
              <a:t>a</a:t>
            </a:r>
            <a:r>
              <a:rPr lang="en-US" sz="2000" dirty="0" smtClean="0">
                <a:solidFill>
                  <a:srgbClr val="4981BD"/>
                </a:solidFill>
              </a:rPr>
              <a:t>creage, monitoring and recording </a:t>
            </a:r>
          </a:p>
          <a:p>
            <a:r>
              <a:rPr lang="en-US" sz="2400" dirty="0" smtClean="0">
                <a:solidFill>
                  <a:srgbClr val="4981BD"/>
                </a:solidFill>
              </a:rPr>
              <a:t>Methods for </a:t>
            </a:r>
            <a:r>
              <a:rPr lang="en-US" sz="2400" dirty="0">
                <a:solidFill>
                  <a:srgbClr val="4981BD"/>
                </a:solidFill>
              </a:rPr>
              <a:t>l</a:t>
            </a:r>
            <a:r>
              <a:rPr lang="en-US" sz="2400" dirty="0" smtClean="0">
                <a:solidFill>
                  <a:srgbClr val="4981BD"/>
                </a:solidFill>
              </a:rPr>
              <a:t>arger </a:t>
            </a:r>
            <a:r>
              <a:rPr lang="en-US" sz="2400" dirty="0">
                <a:solidFill>
                  <a:srgbClr val="4981BD"/>
                </a:solidFill>
              </a:rPr>
              <a:t>d</a:t>
            </a:r>
            <a:r>
              <a:rPr lang="en-US" sz="2400" dirty="0" smtClean="0">
                <a:solidFill>
                  <a:srgbClr val="4981BD"/>
                </a:solidFill>
              </a:rPr>
              <a:t>iversions </a:t>
            </a:r>
            <a:r>
              <a:rPr lang="en-US" sz="2400" dirty="0">
                <a:solidFill>
                  <a:srgbClr val="4981BD"/>
                </a:solidFill>
              </a:rPr>
              <a:t>m</a:t>
            </a:r>
            <a:r>
              <a:rPr lang="en-US" sz="2400" dirty="0" smtClean="0">
                <a:solidFill>
                  <a:srgbClr val="4981BD"/>
                </a:solidFill>
              </a:rPr>
              <a:t>ust </a:t>
            </a:r>
            <a:r>
              <a:rPr lang="en-US" sz="2400" dirty="0">
                <a:solidFill>
                  <a:srgbClr val="4981BD"/>
                </a:solidFill>
              </a:rPr>
              <a:t>b</a:t>
            </a:r>
            <a:r>
              <a:rPr lang="en-US" sz="2400" dirty="0" smtClean="0">
                <a:solidFill>
                  <a:srgbClr val="4981BD"/>
                </a:solidFill>
              </a:rPr>
              <a:t>e certified by a professional  </a:t>
            </a:r>
          </a:p>
          <a:p>
            <a:endParaRPr lang="en-US" sz="2400" dirty="0">
              <a:solidFill>
                <a:srgbClr val="49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Measurement Methods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981BD"/>
                </a:solidFill>
              </a:rPr>
              <a:t>A </a:t>
            </a:r>
            <a:r>
              <a:rPr lang="en-US" sz="2400" dirty="0" smtClean="0">
                <a:solidFill>
                  <a:srgbClr val="4981BD"/>
                </a:solidFill>
              </a:rPr>
              <a:t>diverter </a:t>
            </a:r>
            <a:r>
              <a:rPr lang="en-US" sz="2400" dirty="0">
                <a:solidFill>
                  <a:srgbClr val="4981BD"/>
                </a:solidFill>
              </a:rPr>
              <a:t>m</a:t>
            </a:r>
            <a:r>
              <a:rPr lang="en-US" sz="2400" dirty="0" smtClean="0">
                <a:solidFill>
                  <a:srgbClr val="4981BD"/>
                </a:solidFill>
              </a:rPr>
              <a:t>ay </a:t>
            </a:r>
            <a:r>
              <a:rPr lang="en-US" sz="2400" dirty="0">
                <a:solidFill>
                  <a:srgbClr val="4981BD"/>
                </a:solidFill>
              </a:rPr>
              <a:t>e</a:t>
            </a:r>
            <a:r>
              <a:rPr lang="en-US" sz="2400" dirty="0" smtClean="0">
                <a:solidFill>
                  <a:srgbClr val="4981BD"/>
                </a:solidFill>
              </a:rPr>
              <a:t>mploy </a:t>
            </a:r>
            <a:r>
              <a:rPr lang="en-US" sz="2400" dirty="0" smtClean="0">
                <a:solidFill>
                  <a:srgbClr val="4981BD"/>
                </a:solidFill>
              </a:rPr>
              <a:t>a </a:t>
            </a:r>
            <a:r>
              <a:rPr lang="en-US" sz="2400" dirty="0" smtClean="0">
                <a:solidFill>
                  <a:srgbClr val="4981BD"/>
                </a:solidFill>
              </a:rPr>
              <a:t>measurement </a:t>
            </a:r>
            <a:r>
              <a:rPr lang="en-US" sz="2400" dirty="0">
                <a:solidFill>
                  <a:srgbClr val="4981BD"/>
                </a:solidFill>
              </a:rPr>
              <a:t>m</a:t>
            </a:r>
            <a:r>
              <a:rPr lang="en-US" sz="2400" dirty="0" smtClean="0">
                <a:solidFill>
                  <a:srgbClr val="4981BD"/>
                </a:solidFill>
              </a:rPr>
              <a:t>ethod </a:t>
            </a:r>
            <a:endParaRPr lang="en-US" sz="2400" dirty="0" smtClean="0">
              <a:solidFill>
                <a:srgbClr val="4981B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Must </a:t>
            </a:r>
            <a:r>
              <a:rPr lang="en-US" sz="2000" dirty="0" smtClean="0">
                <a:solidFill>
                  <a:srgbClr val="4981BD"/>
                </a:solidFill>
              </a:rPr>
              <a:t>meet </a:t>
            </a:r>
            <a:r>
              <a:rPr lang="en-US" sz="2000" dirty="0" smtClean="0">
                <a:solidFill>
                  <a:srgbClr val="4981BD"/>
                </a:solidFill>
              </a:rPr>
              <a:t>the s</a:t>
            </a:r>
            <a:r>
              <a:rPr lang="en-US" sz="2000" dirty="0" smtClean="0">
                <a:solidFill>
                  <a:srgbClr val="4981BD"/>
                </a:solidFill>
              </a:rPr>
              <a:t>ame </a:t>
            </a:r>
            <a:r>
              <a:rPr lang="en-US" sz="2000" dirty="0">
                <a:solidFill>
                  <a:srgbClr val="4981BD"/>
                </a:solidFill>
              </a:rPr>
              <a:t>p</a:t>
            </a:r>
            <a:r>
              <a:rPr lang="en-US" sz="2000" dirty="0" smtClean="0">
                <a:solidFill>
                  <a:srgbClr val="4981BD"/>
                </a:solidFill>
              </a:rPr>
              <a:t>erformance </a:t>
            </a:r>
            <a:r>
              <a:rPr lang="en-US" sz="2000" dirty="0">
                <a:solidFill>
                  <a:srgbClr val="4981BD"/>
                </a:solidFill>
              </a:rPr>
              <a:t>s</a:t>
            </a:r>
            <a:r>
              <a:rPr lang="en-US" sz="2000" dirty="0" smtClean="0">
                <a:solidFill>
                  <a:srgbClr val="4981BD"/>
                </a:solidFill>
              </a:rPr>
              <a:t>tandard</a:t>
            </a:r>
            <a:r>
              <a:rPr lang="en-US" sz="2000" dirty="0" smtClean="0">
                <a:solidFill>
                  <a:srgbClr val="4981BD"/>
                </a:solidFill>
              </a:rPr>
              <a:t>: ±10%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Provides </a:t>
            </a:r>
            <a:r>
              <a:rPr lang="en-US" sz="2000" dirty="0" smtClean="0">
                <a:solidFill>
                  <a:srgbClr val="4981BD"/>
                </a:solidFill>
              </a:rPr>
              <a:t>flexibility </a:t>
            </a:r>
            <a:r>
              <a:rPr lang="en-US" sz="2000" dirty="0" smtClean="0">
                <a:solidFill>
                  <a:srgbClr val="4981BD"/>
                </a:solidFill>
              </a:rPr>
              <a:t>to </a:t>
            </a:r>
            <a:r>
              <a:rPr lang="en-US" sz="2000" dirty="0" smtClean="0">
                <a:solidFill>
                  <a:srgbClr val="4981BD"/>
                </a:solidFill>
              </a:rPr>
              <a:t>adapt </a:t>
            </a:r>
            <a:r>
              <a:rPr lang="en-US" sz="2000" dirty="0" smtClean="0">
                <a:solidFill>
                  <a:srgbClr val="4981BD"/>
                </a:solidFill>
              </a:rPr>
              <a:t>to </a:t>
            </a:r>
            <a:r>
              <a:rPr lang="en-US" sz="2000" dirty="0" smtClean="0">
                <a:solidFill>
                  <a:srgbClr val="4981BD"/>
                </a:solidFill>
              </a:rPr>
              <a:t>individual </a:t>
            </a:r>
            <a:r>
              <a:rPr lang="en-US" sz="2000" dirty="0">
                <a:solidFill>
                  <a:srgbClr val="4981BD"/>
                </a:solidFill>
              </a:rPr>
              <a:t>c</a:t>
            </a:r>
            <a:r>
              <a:rPr lang="en-US" sz="2000" dirty="0" smtClean="0">
                <a:solidFill>
                  <a:srgbClr val="4981BD"/>
                </a:solidFill>
              </a:rPr>
              <a:t>ircumstances</a:t>
            </a:r>
            <a:endParaRPr lang="en-US" sz="2000" dirty="0" smtClean="0">
              <a:solidFill>
                <a:srgbClr val="4981B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Encourages </a:t>
            </a:r>
            <a:r>
              <a:rPr lang="en-US" sz="2000" dirty="0" smtClean="0">
                <a:solidFill>
                  <a:srgbClr val="4981BD"/>
                </a:solidFill>
              </a:rPr>
              <a:t>cooperation </a:t>
            </a:r>
            <a:r>
              <a:rPr lang="en-US" sz="2000" dirty="0" smtClean="0">
                <a:solidFill>
                  <a:srgbClr val="4981BD"/>
                </a:solidFill>
              </a:rPr>
              <a:t>among </a:t>
            </a:r>
            <a:r>
              <a:rPr lang="en-US" sz="2000" dirty="0" smtClean="0">
                <a:solidFill>
                  <a:srgbClr val="4981BD"/>
                </a:solidFill>
              </a:rPr>
              <a:t>diverters </a:t>
            </a:r>
            <a:r>
              <a:rPr lang="en-US" sz="2000" dirty="0" smtClean="0">
                <a:solidFill>
                  <a:srgbClr val="4981BD"/>
                </a:solidFill>
              </a:rPr>
              <a:t>on a </a:t>
            </a:r>
            <a:r>
              <a:rPr lang="en-US" sz="2000" dirty="0">
                <a:solidFill>
                  <a:srgbClr val="4981BD"/>
                </a:solidFill>
              </a:rPr>
              <a:t>c</a:t>
            </a:r>
            <a:r>
              <a:rPr lang="en-US" sz="2000" dirty="0" smtClean="0">
                <a:solidFill>
                  <a:srgbClr val="4981BD"/>
                </a:solidFill>
              </a:rPr>
              <a:t>ommon system</a:t>
            </a:r>
            <a:endParaRPr lang="en-US" sz="2000" dirty="0" smtClean="0">
              <a:solidFill>
                <a:srgbClr val="4981B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May be </a:t>
            </a:r>
            <a:r>
              <a:rPr lang="en-US" sz="2000" dirty="0" smtClean="0">
                <a:solidFill>
                  <a:srgbClr val="4981BD"/>
                </a:solidFill>
              </a:rPr>
              <a:t>simpler </a:t>
            </a:r>
            <a:r>
              <a:rPr lang="en-US" sz="2000" dirty="0" smtClean="0">
                <a:solidFill>
                  <a:srgbClr val="4981BD"/>
                </a:solidFill>
              </a:rPr>
              <a:t>and </a:t>
            </a:r>
            <a:r>
              <a:rPr lang="en-US" sz="2000" dirty="0" smtClean="0">
                <a:solidFill>
                  <a:srgbClr val="4981BD"/>
                </a:solidFill>
              </a:rPr>
              <a:t>more </a:t>
            </a:r>
            <a:r>
              <a:rPr lang="en-US" sz="2000" dirty="0">
                <a:solidFill>
                  <a:srgbClr val="4981BD"/>
                </a:solidFill>
              </a:rPr>
              <a:t>e</a:t>
            </a:r>
            <a:r>
              <a:rPr lang="en-US" sz="2000" dirty="0" smtClean="0">
                <a:solidFill>
                  <a:srgbClr val="4981BD"/>
                </a:solidFill>
              </a:rPr>
              <a:t>conomical </a:t>
            </a:r>
            <a:r>
              <a:rPr lang="en-US" sz="2000" dirty="0" smtClean="0">
                <a:solidFill>
                  <a:srgbClr val="4981BD"/>
                </a:solidFill>
              </a:rPr>
              <a:t>than </a:t>
            </a:r>
            <a:r>
              <a:rPr lang="en-US" sz="2000" dirty="0" smtClean="0">
                <a:solidFill>
                  <a:srgbClr val="4981BD"/>
                </a:solidFill>
              </a:rPr>
              <a:t>meters</a:t>
            </a:r>
            <a:endParaRPr lang="en-US" sz="2000" dirty="0" smtClean="0">
              <a:solidFill>
                <a:srgbClr val="4981BD"/>
              </a:solidFill>
            </a:endParaRPr>
          </a:p>
          <a:p>
            <a:r>
              <a:rPr lang="en-US" sz="2400" dirty="0" smtClean="0">
                <a:solidFill>
                  <a:srgbClr val="4981BD"/>
                </a:solidFill>
              </a:rPr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Meter at </a:t>
            </a:r>
            <a:r>
              <a:rPr lang="en-US" sz="2000" dirty="0" smtClean="0">
                <a:solidFill>
                  <a:srgbClr val="4981BD"/>
                </a:solidFill>
              </a:rPr>
              <a:t>point </a:t>
            </a:r>
            <a:r>
              <a:rPr lang="en-US" sz="2000" dirty="0" smtClean="0">
                <a:solidFill>
                  <a:srgbClr val="4981BD"/>
                </a:solidFill>
              </a:rPr>
              <a:t>of </a:t>
            </a:r>
            <a:r>
              <a:rPr lang="en-US" sz="2000" dirty="0" smtClean="0">
                <a:solidFill>
                  <a:srgbClr val="4981BD"/>
                </a:solidFill>
              </a:rPr>
              <a:t>diversion </a:t>
            </a:r>
            <a:r>
              <a:rPr lang="en-US" sz="2000" dirty="0" smtClean="0">
                <a:solidFill>
                  <a:srgbClr val="4981BD"/>
                </a:solidFill>
              </a:rPr>
              <a:t>with </a:t>
            </a:r>
            <a:r>
              <a:rPr lang="en-US" sz="2000" dirty="0">
                <a:solidFill>
                  <a:srgbClr val="4981BD"/>
                </a:solidFill>
              </a:rPr>
              <a:t>a</a:t>
            </a:r>
            <a:r>
              <a:rPr lang="en-US" sz="2000" dirty="0" smtClean="0">
                <a:solidFill>
                  <a:srgbClr val="4981BD"/>
                </a:solidFill>
              </a:rPr>
              <a:t>llocation formula </a:t>
            </a:r>
            <a:r>
              <a:rPr lang="en-US" sz="2000" dirty="0" smtClean="0">
                <a:solidFill>
                  <a:srgbClr val="4981BD"/>
                </a:solidFill>
              </a:rPr>
              <a:t>to </a:t>
            </a:r>
            <a:r>
              <a:rPr lang="en-US" sz="2000" dirty="0">
                <a:solidFill>
                  <a:srgbClr val="4981BD"/>
                </a:solidFill>
              </a:rPr>
              <a:t>e</a:t>
            </a:r>
            <a:r>
              <a:rPr lang="en-US" sz="2000" dirty="0" smtClean="0">
                <a:solidFill>
                  <a:srgbClr val="4981BD"/>
                </a:solidFill>
              </a:rPr>
              <a:t>ach claim</a:t>
            </a:r>
            <a:endParaRPr lang="en-US" sz="2000" dirty="0" smtClean="0">
              <a:solidFill>
                <a:srgbClr val="4981B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Tidal </a:t>
            </a:r>
            <a:r>
              <a:rPr lang="en-US" sz="2000" dirty="0" smtClean="0">
                <a:solidFill>
                  <a:srgbClr val="4981BD"/>
                </a:solidFill>
              </a:rPr>
              <a:t>gate </a:t>
            </a:r>
            <a:r>
              <a:rPr lang="en-US" sz="2000" dirty="0" smtClean="0">
                <a:solidFill>
                  <a:srgbClr val="4981BD"/>
                </a:solidFill>
              </a:rPr>
              <a:t>with </a:t>
            </a:r>
            <a:r>
              <a:rPr lang="en-US" sz="2000" dirty="0" smtClean="0">
                <a:solidFill>
                  <a:srgbClr val="4981BD"/>
                </a:solidFill>
              </a:rPr>
              <a:t>measurement </a:t>
            </a:r>
            <a:r>
              <a:rPr lang="en-US" sz="2000" dirty="0">
                <a:solidFill>
                  <a:srgbClr val="4981BD"/>
                </a:solidFill>
              </a:rPr>
              <a:t>a</a:t>
            </a:r>
            <a:r>
              <a:rPr lang="en-US" sz="2000" dirty="0" smtClean="0">
                <a:solidFill>
                  <a:srgbClr val="4981BD"/>
                </a:solidFill>
              </a:rPr>
              <a:t>lgorithm </a:t>
            </a:r>
            <a:r>
              <a:rPr lang="en-US" sz="2000" dirty="0">
                <a:solidFill>
                  <a:srgbClr val="4981BD"/>
                </a:solidFill>
              </a:rPr>
              <a:t>t</a:t>
            </a:r>
            <a:r>
              <a:rPr lang="en-US" sz="2000" dirty="0" smtClean="0">
                <a:solidFill>
                  <a:srgbClr val="4981BD"/>
                </a:solidFill>
              </a:rPr>
              <a:t>ied </a:t>
            </a:r>
            <a:r>
              <a:rPr lang="en-US" sz="2000" dirty="0" smtClean="0">
                <a:solidFill>
                  <a:srgbClr val="4981BD"/>
                </a:solidFill>
              </a:rPr>
              <a:t>to </a:t>
            </a:r>
            <a:r>
              <a:rPr lang="en-US" sz="2000" dirty="0" smtClean="0">
                <a:solidFill>
                  <a:srgbClr val="4981BD"/>
                </a:solidFill>
              </a:rPr>
              <a:t>published </a:t>
            </a:r>
            <a:r>
              <a:rPr lang="en-US" sz="2000" dirty="0">
                <a:solidFill>
                  <a:srgbClr val="4981BD"/>
                </a:solidFill>
              </a:rPr>
              <a:t>t</a:t>
            </a:r>
            <a:r>
              <a:rPr lang="en-US" sz="2000" dirty="0" smtClean="0">
                <a:solidFill>
                  <a:srgbClr val="4981BD"/>
                </a:solidFill>
              </a:rPr>
              <a:t>ide </a:t>
            </a:r>
            <a:r>
              <a:rPr lang="en-US" sz="2000" dirty="0">
                <a:solidFill>
                  <a:srgbClr val="4981BD"/>
                </a:solidFill>
              </a:rPr>
              <a:t>t</a:t>
            </a:r>
            <a:r>
              <a:rPr lang="en-US" sz="2000" dirty="0" smtClean="0">
                <a:solidFill>
                  <a:srgbClr val="4981BD"/>
                </a:solidFill>
              </a:rPr>
              <a:t>able</a:t>
            </a:r>
            <a:endParaRPr lang="en-US" sz="2000" dirty="0" smtClean="0">
              <a:solidFill>
                <a:srgbClr val="4981B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981BD"/>
                </a:solidFill>
              </a:rPr>
              <a:t>Staff </a:t>
            </a:r>
            <a:r>
              <a:rPr lang="en-US" sz="2000" dirty="0" smtClean="0">
                <a:solidFill>
                  <a:srgbClr val="4981BD"/>
                </a:solidFill>
              </a:rPr>
              <a:t>gauge </a:t>
            </a:r>
            <a:r>
              <a:rPr lang="en-US" sz="2000" dirty="0">
                <a:solidFill>
                  <a:srgbClr val="4981BD"/>
                </a:solidFill>
              </a:rPr>
              <a:t>c</a:t>
            </a:r>
            <a:r>
              <a:rPr lang="en-US" sz="2000" dirty="0" smtClean="0">
                <a:solidFill>
                  <a:srgbClr val="4981BD"/>
                </a:solidFill>
              </a:rPr>
              <a:t>oupled </a:t>
            </a:r>
            <a:r>
              <a:rPr lang="en-US" sz="2000" dirty="0" smtClean="0">
                <a:solidFill>
                  <a:srgbClr val="4981BD"/>
                </a:solidFill>
              </a:rPr>
              <a:t>with </a:t>
            </a:r>
            <a:r>
              <a:rPr lang="en-US" sz="2000" dirty="0" smtClean="0">
                <a:solidFill>
                  <a:srgbClr val="4981BD"/>
                </a:solidFill>
              </a:rPr>
              <a:t>floodable </a:t>
            </a:r>
            <a:r>
              <a:rPr lang="en-US" sz="2000" dirty="0">
                <a:solidFill>
                  <a:srgbClr val="4981BD"/>
                </a:solidFill>
              </a:rPr>
              <a:t>a</a:t>
            </a:r>
            <a:r>
              <a:rPr lang="en-US" sz="2000" dirty="0" smtClean="0">
                <a:solidFill>
                  <a:srgbClr val="4981BD"/>
                </a:solidFill>
              </a:rPr>
              <a:t>creage</a:t>
            </a:r>
            <a:r>
              <a:rPr lang="en-US" sz="2000" dirty="0" smtClean="0">
                <a:solidFill>
                  <a:srgbClr val="4981BD"/>
                </a:solidFill>
              </a:rPr>
              <a:t>, </a:t>
            </a:r>
            <a:r>
              <a:rPr lang="en-US" sz="2000" dirty="0" smtClean="0">
                <a:solidFill>
                  <a:srgbClr val="4981BD"/>
                </a:solidFill>
              </a:rPr>
              <a:t>monitoring </a:t>
            </a:r>
            <a:r>
              <a:rPr lang="en-US" sz="2000" dirty="0" smtClean="0">
                <a:solidFill>
                  <a:srgbClr val="4981BD"/>
                </a:solidFill>
              </a:rPr>
              <a:t>and </a:t>
            </a:r>
            <a:r>
              <a:rPr lang="en-US" sz="2000" dirty="0" smtClean="0">
                <a:solidFill>
                  <a:srgbClr val="4981BD"/>
                </a:solidFill>
              </a:rPr>
              <a:t>recording </a:t>
            </a:r>
            <a:endParaRPr lang="en-US" sz="2000" dirty="0" smtClean="0">
              <a:solidFill>
                <a:srgbClr val="4981BD"/>
              </a:solidFill>
            </a:endParaRPr>
          </a:p>
          <a:p>
            <a:r>
              <a:rPr lang="en-US" sz="2400" dirty="0" smtClean="0">
                <a:solidFill>
                  <a:srgbClr val="4981BD"/>
                </a:solidFill>
              </a:rPr>
              <a:t>Methods for </a:t>
            </a:r>
            <a:r>
              <a:rPr lang="en-US" sz="2400" dirty="0">
                <a:solidFill>
                  <a:srgbClr val="4981BD"/>
                </a:solidFill>
              </a:rPr>
              <a:t>l</a:t>
            </a:r>
            <a:r>
              <a:rPr lang="en-US" sz="2400" dirty="0" smtClean="0">
                <a:solidFill>
                  <a:srgbClr val="4981BD"/>
                </a:solidFill>
              </a:rPr>
              <a:t>arger </a:t>
            </a:r>
            <a:r>
              <a:rPr lang="en-US" sz="2400" dirty="0">
                <a:solidFill>
                  <a:srgbClr val="4981BD"/>
                </a:solidFill>
              </a:rPr>
              <a:t>d</a:t>
            </a:r>
            <a:r>
              <a:rPr lang="en-US" sz="2400" dirty="0" smtClean="0">
                <a:solidFill>
                  <a:srgbClr val="4981BD"/>
                </a:solidFill>
              </a:rPr>
              <a:t>iversions </a:t>
            </a:r>
            <a:r>
              <a:rPr lang="en-US" sz="2400" dirty="0">
                <a:solidFill>
                  <a:srgbClr val="4981BD"/>
                </a:solidFill>
              </a:rPr>
              <a:t>m</a:t>
            </a:r>
            <a:r>
              <a:rPr lang="en-US" sz="2400" dirty="0" smtClean="0">
                <a:solidFill>
                  <a:srgbClr val="4981BD"/>
                </a:solidFill>
              </a:rPr>
              <a:t>ust </a:t>
            </a:r>
            <a:r>
              <a:rPr lang="en-US" sz="2400" dirty="0">
                <a:solidFill>
                  <a:srgbClr val="4981BD"/>
                </a:solidFill>
              </a:rPr>
              <a:t>b</a:t>
            </a:r>
            <a:r>
              <a:rPr lang="en-US" sz="2400" dirty="0" smtClean="0">
                <a:solidFill>
                  <a:srgbClr val="4981BD"/>
                </a:solidFill>
              </a:rPr>
              <a:t>e certified </a:t>
            </a:r>
            <a:r>
              <a:rPr lang="en-US" sz="2400" dirty="0" smtClean="0">
                <a:solidFill>
                  <a:srgbClr val="4981BD"/>
                </a:solidFill>
              </a:rPr>
              <a:t>by a </a:t>
            </a:r>
            <a:r>
              <a:rPr lang="en-US" sz="2400" dirty="0" smtClean="0">
                <a:solidFill>
                  <a:srgbClr val="4981BD"/>
                </a:solidFill>
              </a:rPr>
              <a:t>professional  </a:t>
            </a:r>
            <a:endParaRPr lang="en-US" sz="2400" dirty="0" smtClean="0">
              <a:solidFill>
                <a:srgbClr val="4981BD"/>
              </a:solidFill>
            </a:endParaRPr>
          </a:p>
          <a:p>
            <a:endParaRPr lang="en-US" sz="2400" dirty="0">
              <a:solidFill>
                <a:srgbClr val="49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3" y="53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Alternative Compliance Plan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066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4981BD"/>
                </a:solidFill>
              </a:rPr>
              <a:t>Available only where conventional compliance is not possible for a reason enumerated in the law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Requires coming as near to compliance as circumstances reasonably allow; cost is not a controlling factor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Should follow regulation check-list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To be filed and implemented; no “approval” available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Consultation, creativity and diligence are encouraged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Compliance burden remains with diverter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Plans (and progress of implementation) subject to audit, correction and, if necessary, enforcement action</a:t>
            </a:r>
          </a:p>
          <a:p>
            <a:endParaRPr lang="en-US" dirty="0" smtClean="0">
              <a:solidFill>
                <a:srgbClr val="49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Specific Challenges in the Delta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4478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981BD"/>
                </a:solidFill>
              </a:rPr>
              <a:t>Tidal influence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Use of syphons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Shared points of diversion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Fouling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Vandalism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Experimentation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13787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6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</a:rPr>
              <a:t>Extensions of Time</a:t>
            </a:r>
            <a:endParaRPr lang="en-US" b="1" dirty="0">
              <a:solidFill>
                <a:srgbClr val="365F9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12192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981BD"/>
                </a:solidFill>
              </a:rPr>
              <a:t>For good cause shown, there is authority to grant extension of time for compliance</a:t>
            </a:r>
          </a:p>
          <a:p>
            <a:r>
              <a:rPr lang="en-US" dirty="0" smtClean="0">
                <a:solidFill>
                  <a:srgbClr val="4981BD"/>
                </a:solidFill>
              </a:rPr>
              <a:t>What constitutes “good cause”?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Demonstration of diligence, before and after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Serious investigation of available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Explanation of challenges encountered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Proposed solution strategy, with milestones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981BD"/>
                </a:solidFill>
              </a:rPr>
              <a:t>Description of anticipated benefits/outcomes </a:t>
            </a:r>
          </a:p>
        </p:txBody>
      </p:sp>
    </p:spTree>
    <p:extLst>
      <p:ext uri="{BB962C8B-B14F-4D97-AF65-F5344CB8AC3E}">
        <p14:creationId xmlns:p14="http://schemas.microsoft.com/office/powerpoint/2010/main" val="382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619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Diversion Reporting and Measurement Regulation: Focus on the Delta</vt:lpstr>
      <vt:lpstr>Reporting Requirements</vt:lpstr>
      <vt:lpstr>New Measurement Overview</vt:lpstr>
      <vt:lpstr>Measuring Devices</vt:lpstr>
      <vt:lpstr>Measurement Methods</vt:lpstr>
      <vt:lpstr>Measurement Methods</vt:lpstr>
      <vt:lpstr>Alternative Compliance Plan</vt:lpstr>
      <vt:lpstr>Specific Challenges in the Delta</vt:lpstr>
      <vt:lpstr>Extensions of Time</vt:lpstr>
      <vt:lpstr>Enforcement</vt:lpstr>
      <vt:lpstr>Questions?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Regulation</dc:title>
  <dc:creator>Barva, Lauren</dc:creator>
  <cp:lastModifiedBy>Barva, Lauren</cp:lastModifiedBy>
  <cp:revision>36</cp:revision>
  <dcterms:created xsi:type="dcterms:W3CDTF">2016-04-18T14:34:17Z</dcterms:created>
  <dcterms:modified xsi:type="dcterms:W3CDTF">2016-08-17T14:37:05Z</dcterms:modified>
</cp:coreProperties>
</file>