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702" r:id="rId3"/>
    <p:sldMasterId id="2147483781" r:id="rId4"/>
    <p:sldMasterId id="2147483993" r:id="rId5"/>
  </p:sldMasterIdLst>
  <p:notesMasterIdLst>
    <p:notesMasterId r:id="rId28"/>
  </p:notesMasterIdLst>
  <p:sldIdLst>
    <p:sldId id="323" r:id="rId6"/>
    <p:sldId id="290" r:id="rId7"/>
    <p:sldId id="334" r:id="rId8"/>
    <p:sldId id="337" r:id="rId9"/>
    <p:sldId id="324" r:id="rId10"/>
    <p:sldId id="261" r:id="rId11"/>
    <p:sldId id="291" r:id="rId12"/>
    <p:sldId id="301" r:id="rId13"/>
    <p:sldId id="292" r:id="rId14"/>
    <p:sldId id="338" r:id="rId15"/>
    <p:sldId id="339" r:id="rId16"/>
    <p:sldId id="293" r:id="rId17"/>
    <p:sldId id="336" r:id="rId18"/>
    <p:sldId id="343" r:id="rId19"/>
    <p:sldId id="347" r:id="rId20"/>
    <p:sldId id="344" r:id="rId21"/>
    <p:sldId id="345" r:id="rId22"/>
    <p:sldId id="348" r:id="rId23"/>
    <p:sldId id="350" r:id="rId24"/>
    <p:sldId id="351" r:id="rId25"/>
    <p:sldId id="349" r:id="rId26"/>
    <p:sldId id="30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85091"/>
    <a:srgbClr val="E7EBF5"/>
    <a:srgbClr val="C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7" autoAdjust="0"/>
    <p:restoredTop sz="91613" autoAdjust="0"/>
  </p:normalViewPr>
  <p:slideViewPr>
    <p:cSldViewPr>
      <p:cViewPr>
        <p:scale>
          <a:sx n="150" d="100"/>
          <a:sy n="150" d="100"/>
        </p:scale>
        <p:origin x="-25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554"/>
    </p:cViewPr>
  </p:sorterViewPr>
  <p:notesViewPr>
    <p:cSldViewPr>
      <p:cViewPr varScale="1">
        <p:scale>
          <a:sx n="140" d="100"/>
          <a:sy n="140" d="100"/>
        </p:scale>
        <p:origin x="-455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EB9E1E-00B4-473F-B68A-6AF8A4E112E3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684ACB-1AC9-480D-973F-2E9F2C56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4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089" indent="-2850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136" indent="-22802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192" indent="-22802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2245" indent="-22802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8300" indent="-2280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4355" indent="-2280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0409" indent="-2280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6464" indent="-2280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E6CF49-76E2-4531-8246-A83CE0E81731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450"/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September 2005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86518C1A-7DA7-4384-8FE0-F580151F00B0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12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2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2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5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2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 fontAlgn="auto">
              <a:spcAft>
                <a:spcPts val="0"/>
              </a:spcAft>
              <a:buFont typeface="Wingdings 2"/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r>
              <a:rPr lang="en-US" smtClean="0">
                <a:solidFill>
                  <a:prstClr val="black"/>
                </a:solidFill>
              </a:rPr>
              <a:t>September 2005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EAC7186D-8ED9-41BA-9514-80DB7DE21786}" type="slidenum">
              <a:rPr lang="en-US" smtClean="0">
                <a:solidFill>
                  <a:prstClr val="black"/>
                </a:solidFill>
              </a:rPr>
              <a:pPr>
                <a:buClr>
                  <a:prstClr val="white"/>
                </a:buCl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 fontAlgn="auto">
              <a:spcAft>
                <a:spcPts val="0"/>
              </a:spcAft>
              <a:buFont typeface="Wingdings 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r>
              <a:rPr lang="en-US" smtClean="0">
                <a:solidFill>
                  <a:prstClr val="black"/>
                </a:solidFill>
              </a:rPr>
              <a:t>September 2005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EAC7186D-8ED9-41BA-9514-80DB7DE21786}" type="slidenum">
              <a:rPr lang="en-US" smtClean="0">
                <a:solidFill>
                  <a:prstClr val="black"/>
                </a:solidFill>
              </a:rPr>
              <a:pPr>
                <a:buClr>
                  <a:prstClr val="white"/>
                </a:buCl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t>September 2005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86518C1A-7DA7-4384-8FE0-F580151F00B0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r>
              <a:rPr lang="en-US" smtClean="0">
                <a:solidFill>
                  <a:prstClr val="black"/>
                </a:solidFill>
              </a:rPr>
              <a:t>September 2005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EAC7186D-8ED9-41BA-9514-80DB7DE21786}" type="slidenum">
              <a:rPr lang="en-US" smtClean="0">
                <a:solidFill>
                  <a:prstClr val="black"/>
                </a:solidFill>
              </a:rPr>
              <a:pPr>
                <a:buClr>
                  <a:prstClr val="white"/>
                </a:buCl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r>
              <a:rPr lang="en-US" smtClean="0">
                <a:solidFill>
                  <a:prstClr val="black"/>
                </a:solidFill>
              </a:rPr>
              <a:t>September 2005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EAC7186D-8ED9-41BA-9514-80DB7DE21786}" type="slidenum">
              <a:rPr lang="en-US" smtClean="0">
                <a:solidFill>
                  <a:prstClr val="black"/>
                </a:solidFill>
              </a:rPr>
              <a:pPr>
                <a:buClr>
                  <a:prstClr val="white"/>
                </a:buCl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0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84ACB-1AC9-480D-973F-2E9F2C56F7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C7186D-8ED9-41BA-9514-80DB7DE217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9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617"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E63B5C94-1BCE-42E9-B1DC-E9ADC5527225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0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E63B5C94-1BCE-42E9-B1DC-E9ADC5527225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50"/>
            <a:endParaRPr lang="en-US" alt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E63B5C94-1BCE-42E9-B1DC-E9ADC5527225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0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E63B5C94-1BCE-42E9-B1DC-E9ADC5527225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32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2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CEE87-4C09-4C6A-8B72-B59BFF490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buClr>
                <a:prstClr val="white"/>
              </a:buClr>
              <a:defRPr sz="16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FA135-E433-47C3-A297-F81F23E32E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E9291-76B7-496A-955E-0B4A418C0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73CD0-B65A-4F64-88E9-2A5677A674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9BFFE-6E3D-4B4A-9F14-EA6BF752F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1DC84-FF93-4A0E-B910-4D380A363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39EC3-D03A-42E5-87B7-5EB74C2CE0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C8249-DD14-4EBC-A677-15E6EEE24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20FAD-2ADA-4687-AC24-9B47235F81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prstClr val="white"/>
              </a:buClr>
              <a:defRPr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</a:defRPr>
            </a:lvl1pPr>
          </a:lstStyle>
          <a:p>
            <a:pPr>
              <a:defRPr/>
            </a:pPr>
            <a:fld id="{E583409E-09E4-49AB-8003-53BF6CFD4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32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2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55C46C-B3F0-4249-B00E-3D70592D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buClr>
                <a:prstClr val="white"/>
              </a:buClr>
              <a:defRPr sz="16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32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2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C7B50D-9108-42D7-815A-A1C8E597A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buClr>
                <a:prstClr val="white"/>
              </a:buClr>
              <a:defRPr sz="16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32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2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98176-5A6D-4BE6-965B-0095E5121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sz="16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8FB78B-8700-413F-AC6C-FF0308C12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9927-F7D6-4F3A-9640-BD9EC1CC1A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758E8B3-08E6-4104-8AFC-2FF918B4D6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D0DB6B2-6FEA-4AE6-A765-AC3E15BD9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8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8400"/>
            <a:ext cx="6324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50C6E2-5E7B-4EE9-875A-9E258D746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8400"/>
            <a:ext cx="6324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2/11/2013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9101257-07B9-4E31-8E04-023C1286B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5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8400"/>
            <a:ext cx="6324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prstClr val="white"/>
              </a:buClr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20000"/>
              </a:spcBef>
              <a:buClr>
                <a:prstClr val="white"/>
              </a:buClr>
              <a:buFontTx/>
              <a:buChar char="•"/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B984D10-34FF-4BEF-B735-BE9008929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prstClr val="white"/>
                </a:buClr>
                <a:buFontTx/>
                <a:buChar char="•"/>
                <a:defRPr/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248400"/>
            <a:ext cx="6324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B36AFEE-612D-4EF9-9218-0B8FA623E9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067113"/>
            <a:ext cx="8763000" cy="195863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>
              <a:lnSpc>
                <a:spcPts val="5500"/>
              </a:lnSpc>
              <a:spcAft>
                <a:spcPts val="600"/>
              </a:spcAft>
              <a:defRPr/>
            </a:pPr>
            <a:r>
              <a:rPr lang="en-US" sz="60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California Statewide </a:t>
            </a:r>
            <a:br>
              <a:rPr lang="en-US" sz="60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Mercury Control Program </a:t>
            </a:r>
            <a:br>
              <a:rPr lang="en-US" sz="60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for Reservoirs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sz="3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65455" y="3200401"/>
            <a:ext cx="8061325" cy="350337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100" dirty="0">
                <a:latin typeface="Calibri" panose="020F0502020204030204" pitchFamily="34" charset="0"/>
              </a:rPr>
              <a:t>California Lake Management Society </a:t>
            </a:r>
            <a:br>
              <a:rPr lang="en-US" sz="4100" dirty="0">
                <a:latin typeface="Calibri" panose="020F0502020204030204" pitchFamily="34" charset="0"/>
              </a:rPr>
            </a:br>
            <a:r>
              <a:rPr lang="en-US" sz="4100" dirty="0">
                <a:latin typeface="Calibri" panose="020F0502020204030204" pitchFamily="34" charset="0"/>
              </a:rPr>
              <a:t>October </a:t>
            </a:r>
            <a:r>
              <a:rPr lang="en-US" sz="4100" dirty="0" smtClean="0">
                <a:latin typeface="Calibri" panose="020F0502020204030204" pitchFamily="34" charset="0"/>
              </a:rPr>
              <a:t>13, 2016</a:t>
            </a:r>
            <a:endParaRPr lang="en-US" sz="4100" i="1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 smtClean="0">
              <a:solidFill>
                <a:srgbClr val="04617B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Patrick Morris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Lauren Smitherman</a:t>
            </a:r>
          </a:p>
        </p:txBody>
      </p:sp>
      <p:pic>
        <p:nvPicPr>
          <p:cNvPr id="3077" name="Picture 826" descr="C:\OLPA\GRAPHICS\PowerPoint\PowerPointCover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59" y="4753961"/>
            <a:ext cx="2111024" cy="149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8" y="4640719"/>
            <a:ext cx="1958639" cy="172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AEC5D-B248-419E-96D2-4C1CC8FB57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Phase I - Pilot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Conduct in representative, select reservoirs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Coordinated approach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review committee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 input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 and pilot test selection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48" y="4389757"/>
            <a:ext cx="7057977" cy="22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07" y="3783068"/>
            <a:ext cx="201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Source control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4183178"/>
            <a:ext cx="457200" cy="31262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1060" y="3939379"/>
            <a:ext cx="177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Pilot  tests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67550" y="4183178"/>
            <a:ext cx="1623510" cy="21260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02390" y="4244029"/>
            <a:ext cx="4388670" cy="195201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41438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Pilot </a:t>
            </a:r>
            <a:r>
              <a:rPr lang="en-US" sz="5400" dirty="0" smtClean="0">
                <a:ln w="3175">
                  <a:solidFill>
                    <a:schemeClr val="tx1"/>
                  </a:solidFill>
                </a:ln>
              </a:rPr>
              <a:t>Tests</a:t>
            </a:r>
            <a:br>
              <a:rPr lang="en-US" sz="5400" dirty="0" smtClean="0">
                <a:ln w="3175">
                  <a:solidFill>
                    <a:schemeClr val="tx1"/>
                  </a:solidFill>
                </a:ln>
              </a:rPr>
            </a:br>
            <a:r>
              <a:rPr lang="en-US" sz="5400" dirty="0" smtClean="0">
                <a:ln w="3175">
                  <a:solidFill>
                    <a:schemeClr val="tx1"/>
                  </a:solidFill>
                </a:ln>
              </a:rPr>
              <a:t>How </a:t>
            </a:r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to Bin Reservoirs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740" y="1752600"/>
            <a:ext cx="4572000" cy="32766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4000" b="1" dirty="0" smtClean="0">
                <a:latin typeface="Calibri" panose="020F0502020204030204" pitchFamily="34" charset="0"/>
              </a:rPr>
              <a:t>Questionnaire:</a:t>
            </a: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</a:rPr>
              <a:t>Water chemistry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Fishing management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Pilot test and technical review committee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20A6-08D9-40EE-B123-CEBCAF377235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95800" cy="464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5703" r="3482" b="5186"/>
          <a:stretch/>
        </p:blipFill>
        <p:spPr bwMode="auto">
          <a:xfrm>
            <a:off x="4724400" y="4270146"/>
            <a:ext cx="39948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>
                <a:ln w="3175">
                  <a:solidFill>
                    <a:schemeClr val="tx1"/>
                  </a:solidFill>
                </a:ln>
              </a:rPr>
              <a:t>What to </a:t>
            </a:r>
            <a:r>
              <a:rPr lang="en-US" altLang="en-US" sz="5400" dirty="0" smtClean="0">
                <a:ln w="3175">
                  <a:solidFill>
                    <a:schemeClr val="tx1"/>
                  </a:solidFill>
                </a:ln>
              </a:rPr>
              <a:t>Pilot </a:t>
            </a:r>
            <a:r>
              <a:rPr lang="en-US" altLang="en-US" sz="5400" dirty="0">
                <a:ln w="3175">
                  <a:solidFill>
                    <a:schemeClr val="tx1"/>
                  </a:solidFill>
                </a:ln>
              </a:rPr>
              <a:t>T</a:t>
            </a:r>
            <a:r>
              <a:rPr lang="en-US" altLang="en-US" sz="5400" dirty="0" smtClean="0">
                <a:ln w="3175">
                  <a:solidFill>
                    <a:schemeClr val="tx1"/>
                  </a:solidFill>
                </a:ln>
              </a:rPr>
              <a:t>est</a:t>
            </a:r>
            <a:endParaRPr lang="en-US" altLang="en-US" sz="5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048000"/>
          </a:xfrm>
        </p:spPr>
        <p:txBody>
          <a:bodyPr numCol="2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Water Chemistry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914400">
              <a:buClr>
                <a:schemeClr val="accent3"/>
              </a:buClr>
              <a:buNone/>
              <a:tabLst>
                <a:tab pos="1023938" algn="l"/>
              </a:tabLs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production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Oxidant addition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Remove/cap sediment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indent="-280988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Fisheries </a:t>
            </a:r>
            <a:r>
              <a:rPr lang="en-US" sz="3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endParaRPr lang="en-US" sz="3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indent="-280988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914400" fontAlgn="auto">
              <a:spcAft>
                <a:spcPts val="0"/>
              </a:spcAft>
              <a:buClr>
                <a:schemeClr val="accent3"/>
              </a:buClr>
              <a:buNone/>
              <a:tabLst>
                <a:tab pos="1023938" algn="l"/>
              </a:tabLs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accumulation</a:t>
            </a:r>
          </a:p>
          <a:p>
            <a:pPr marL="0" lvl="1" indent="0"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1" indent="0"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fish stocking</a:t>
            </a:r>
          </a:p>
          <a:p>
            <a:pPr marL="0" lvl="1" indent="0">
              <a:buClr>
                <a:schemeClr val="accent3"/>
              </a:buClr>
              <a:buNone/>
              <a:tabLst>
                <a:tab pos="1881188" algn="l"/>
              </a:tabLst>
              <a:defRPr/>
            </a:pPr>
            <a:r>
              <a:rPr lang="en-US" sz="3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Prey fish with lower </a:t>
            </a:r>
            <a:r>
              <a:rPr lang="en-US" sz="32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MeHg</a:t>
            </a:r>
            <a:endParaRPr lang="en-US" sz="3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49783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3445F3C7-4C6C-4CCB-8B6F-9E95635B6D5C}" type="slidenum">
              <a:rPr lang="en-US" altLang="en-US">
                <a:solidFill>
                  <a:schemeClr val="tx1">
                    <a:shade val="50000"/>
                  </a:schemeClr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12</a:t>
            </a:fld>
            <a:endParaRPr lang="en-US" alt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5" name="Picture 3" descr="\\ca.epa.local\RB\RB5\Region Share\Statewide Mercury TMDL\2016 State of the Region_Hg TMDL\Camanche HOS_IMG_6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352841" cy="25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6462"/>
          </a:xfrm>
        </p:spPr>
        <p:txBody>
          <a:bodyPr>
            <a:noAutofit/>
          </a:bodyPr>
          <a:lstStyle/>
          <a:p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Climate Change     </a:t>
            </a:r>
            <a:r>
              <a:rPr lang="en-US" sz="4800" dirty="0" smtClean="0">
                <a:ln w="3175">
                  <a:solidFill>
                    <a:schemeClr val="tx1"/>
                  </a:solidFill>
                </a:ln>
              </a:rPr>
              <a:t>Fish </a:t>
            </a: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Hg Changes?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100" y="1143000"/>
            <a:ext cx="8915400" cy="1981200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buNone/>
            </a:pPr>
            <a:r>
              <a:rPr lang="en-US" sz="17600" dirty="0"/>
              <a:t>Can we continue to use current reservoir management strategies under changing conditions?</a:t>
            </a:r>
          </a:p>
          <a:p>
            <a:pPr marL="137160" indent="0">
              <a:buNone/>
            </a:pPr>
            <a:endParaRPr lang="en-US" sz="17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" y="3129297"/>
            <a:ext cx="3982963" cy="3412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89367" y="381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67" y="3352800"/>
            <a:ext cx="50369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Climate Change      General Effects on 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4495800" cy="4709160"/>
          </a:xfrm>
        </p:spPr>
        <p:txBody>
          <a:bodyPr>
            <a:normAutofit/>
          </a:bodyPr>
          <a:lstStyle/>
          <a:p>
            <a:pPr marL="137160" indent="0" algn="ctr">
              <a:spcBef>
                <a:spcPts val="0"/>
              </a:spcBef>
              <a:buNone/>
            </a:pPr>
            <a:r>
              <a:rPr lang="en-US" sz="4400" u="sng" dirty="0" smtClean="0"/>
              <a:t>Increased</a:t>
            </a:r>
          </a:p>
          <a:p>
            <a:pPr marL="137160" indent="0" algn="ctr">
              <a:spcBef>
                <a:spcPts val="0"/>
              </a:spcBef>
              <a:buNone/>
            </a:pPr>
            <a:endParaRPr lang="en-US" sz="1050" u="sng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Water temps</a:t>
            </a:r>
          </a:p>
          <a:p>
            <a:pPr marL="13716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Turbidity</a:t>
            </a:r>
          </a:p>
          <a:p>
            <a:pPr marL="13716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3600" dirty="0" smtClean="0"/>
              <a:t>Primary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65683" y="31662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lsmitherman\AppData\Local\Microsoft\Windows\Temporary Internet Files\Content.IE5\TRQ54N3P\plankton_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0611"/>
            <a:ext cx="3114675" cy="20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smitherman\AppData\Local\Microsoft\Windows\Temporary Internet Files\Content.IE5\CG5YUHSV\109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76" y="1591450"/>
            <a:ext cx="4183355" cy="4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smitherman\AppData\Local\Microsoft\Windows\Temporary Internet Files\Content.IE5\3CH80P6M\SecchiDisk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351387" cy="15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Autofit/>
          </a:bodyPr>
          <a:lstStyle/>
          <a:p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Climate  Change     Stratification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Content Placeholder 4" descr="5-13 Annual hydrologic cycle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-795" r="-488" b="71943"/>
          <a:stretch/>
        </p:blipFill>
        <p:spPr bwMode="auto">
          <a:xfrm>
            <a:off x="360236" y="1295400"/>
            <a:ext cx="8423527" cy="194299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3429000"/>
            <a:ext cx="8458200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Reservoirs will stratify earlier in year and </a:t>
            </a:r>
            <a:r>
              <a:rPr lang="en-US" sz="2800" dirty="0" smtClean="0"/>
              <a:t>         de-stratify </a:t>
            </a:r>
            <a:r>
              <a:rPr lang="en-US" sz="2800" dirty="0"/>
              <a:t>later </a:t>
            </a:r>
            <a:r>
              <a:rPr lang="en-US" sz="2800" dirty="0" smtClean="0"/>
              <a:t>      longer </a:t>
            </a:r>
            <a:r>
              <a:rPr lang="en-US" sz="2800" dirty="0"/>
              <a:t>anoxia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/>
              <a:t>more </a:t>
            </a:r>
            <a:r>
              <a:rPr lang="en-US" sz="2800" dirty="0" err="1"/>
              <a:t>MeHg</a:t>
            </a:r>
            <a:r>
              <a:rPr lang="en-US" sz="2800" dirty="0"/>
              <a:t> </a:t>
            </a:r>
            <a:r>
              <a:rPr lang="en-US" sz="2800" dirty="0" smtClean="0"/>
              <a:t>production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Hypolimnion deep water will be warmer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en-US" sz="2800" dirty="0" smtClean="0"/>
              <a:t>increased </a:t>
            </a:r>
            <a:r>
              <a:rPr lang="en-US" sz="2800" dirty="0" err="1" smtClean="0"/>
              <a:t>MeHg</a:t>
            </a:r>
            <a:r>
              <a:rPr lang="en-US" sz="2800" dirty="0" smtClean="0"/>
              <a:t> production rate 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724400" y="548309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331779" y="3996559"/>
            <a:ext cx="4572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239000" y="5257800"/>
            <a:ext cx="4572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172200" y="3996559"/>
            <a:ext cx="4572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Climate Change     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dirty="0" smtClean="0"/>
              <a:t>Increase of frequency</a:t>
            </a:r>
            <a:r>
              <a:rPr lang="en-US" dirty="0"/>
              <a:t>, scale, and intensity of flooding and wildland fires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10200" y="685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0290"/>
            <a:ext cx="2971800" cy="415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3142"/>
            <a:ext cx="4868984" cy="36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mitherman\AppData\Local\Microsoft\Windows\Temporary Internet Files\Content.IE5\3CH80P6M\7863594-Two-teams-of-business-people-stick-figures-are-competing-in-a-rope-pulling-contest--Stock-Vec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200400"/>
            <a:ext cx="73890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Competing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" y="2133600"/>
            <a:ext cx="9067800" cy="106680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2400" dirty="0" smtClean="0"/>
              <a:t>Increased temperatures lead to increased primary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Increased </a:t>
            </a:r>
            <a:r>
              <a:rPr lang="en-US" sz="5400" dirty="0" smtClean="0">
                <a:ln w="3175">
                  <a:solidFill>
                    <a:schemeClr val="tx1"/>
                  </a:solidFill>
                </a:ln>
              </a:rPr>
              <a:t>Primary Production</a:t>
            </a:r>
            <a:endParaRPr lang="en-US" sz="5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71A6467E-A82A-4DE2-916F-B7A9833399D1}" type="slidenum">
              <a:rPr lang="en-US" smtClean="0">
                <a:solidFill>
                  <a:schemeClr val="tx1"/>
                </a:solidFill>
              </a:rPr>
              <a:pPr>
                <a:buClr>
                  <a:prstClr val="white"/>
                </a:buCl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3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" name="Rectangle 10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Content Placeholder 102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4689" r="11507" b="16470"/>
          <a:stretch/>
        </p:blipFill>
        <p:spPr>
          <a:xfrm>
            <a:off x="1028700" y="1961196"/>
            <a:ext cx="7086600" cy="4744404"/>
          </a:xfrm>
        </p:spPr>
      </p:pic>
      <p:sp>
        <p:nvSpPr>
          <p:cNvPr id="771" name="Content Placeholder 1029"/>
          <p:cNvSpPr txBox="1">
            <a:spLocks/>
          </p:cNvSpPr>
          <p:nvPr/>
        </p:nvSpPr>
        <p:spPr>
          <a:xfrm>
            <a:off x="609600" y="1066800"/>
            <a:ext cx="8077200" cy="5059363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</a:pPr>
            <a:r>
              <a:rPr lang="en-US" sz="2400" b="1" i="1" u="sng" dirty="0" smtClean="0"/>
              <a:t>Decreased fish </a:t>
            </a:r>
            <a:r>
              <a:rPr lang="en-US" sz="2400" b="1" i="1" u="sng" dirty="0" err="1"/>
              <a:t>MeHg</a:t>
            </a:r>
            <a:r>
              <a:rPr lang="en-US" sz="2400" b="1" i="1" u="sng" dirty="0"/>
              <a:t> </a:t>
            </a:r>
            <a:r>
              <a:rPr lang="en-US" sz="2400" dirty="0"/>
              <a:t>levels via algal bloom dilution and somatic growth dilution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32" name="Oval 1031"/>
          <p:cNvSpPr/>
          <p:nvPr/>
        </p:nvSpPr>
        <p:spPr>
          <a:xfrm>
            <a:off x="4191000" y="49530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71A6467E-A82A-4DE2-916F-B7A9833399D1}" type="slidenum">
              <a:rPr lang="en-US" smtClean="0">
                <a:solidFill>
                  <a:schemeClr val="tx1"/>
                </a:solidFill>
              </a:rPr>
              <a:pPr>
                <a:buClr>
                  <a:prstClr val="white"/>
                </a:buCl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3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" name="Rectangle 10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Content Placeholder 102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4689" r="11507" b="16470"/>
          <a:stretch/>
        </p:blipFill>
        <p:spPr>
          <a:xfrm>
            <a:off x="1498912" y="2743200"/>
            <a:ext cx="6146176" cy="4114800"/>
          </a:xfrm>
        </p:spPr>
      </p:pic>
      <p:sp>
        <p:nvSpPr>
          <p:cNvPr id="771" name="Content Placeholder 1029"/>
          <p:cNvSpPr txBox="1">
            <a:spLocks/>
          </p:cNvSpPr>
          <p:nvPr/>
        </p:nvSpPr>
        <p:spPr>
          <a:xfrm>
            <a:off x="609600" y="1066800"/>
            <a:ext cx="8077200" cy="5059363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</a:pPr>
            <a:r>
              <a:rPr lang="en-US" sz="2400" dirty="0" smtClean="0"/>
              <a:t>Decrease </a:t>
            </a:r>
            <a:r>
              <a:rPr lang="en-US" sz="2400" dirty="0"/>
              <a:t>dissolved oxygen because decomposition of (more) algae requires (more) oxygen. Less dissolved oxygen could in turn lead to </a:t>
            </a:r>
            <a:r>
              <a:rPr lang="en-US" sz="2400" b="1" i="1" u="sng" dirty="0"/>
              <a:t>increases in in-reservoir </a:t>
            </a:r>
            <a:r>
              <a:rPr lang="en-US" sz="2400" b="1" i="1" u="sng" dirty="0" err="1"/>
              <a:t>MeHg</a:t>
            </a:r>
            <a:r>
              <a:rPr lang="en-US" sz="2400" b="1" i="1" u="sng" dirty="0"/>
              <a:t> </a:t>
            </a:r>
            <a:r>
              <a:rPr lang="en-US" sz="2400" dirty="0" smtClean="0"/>
              <a:t>production </a:t>
            </a:r>
            <a:endParaRPr lang="en-US" dirty="0"/>
          </a:p>
        </p:txBody>
      </p:sp>
      <p:sp>
        <p:nvSpPr>
          <p:cNvPr id="1032" name="Oval 1031"/>
          <p:cNvSpPr/>
          <p:nvPr/>
        </p:nvSpPr>
        <p:spPr>
          <a:xfrm>
            <a:off x="2819400" y="5630863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36831" y="5307013"/>
            <a:ext cx="310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Increased </a:t>
            </a:r>
            <a:r>
              <a:rPr lang="en-US" sz="5400" dirty="0" smtClean="0">
                <a:ln w="3175">
                  <a:solidFill>
                    <a:schemeClr val="tx1"/>
                  </a:solidFill>
                </a:ln>
              </a:rPr>
              <a:t>Primary Production</a:t>
            </a:r>
            <a:endParaRPr lang="en-US" sz="5400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84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050" y="533400"/>
            <a:ext cx="5943600" cy="13525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686800" cy="4114800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4000" dirty="0" smtClean="0">
                <a:latin typeface="Calibri" panose="020F0502020204030204" pitchFamily="34" charset="0"/>
                <a:cs typeface="Arial" panose="020B0604020202020204" pitchFamily="34" charset="0"/>
              </a:rPr>
              <a:t>Project update</a:t>
            </a:r>
          </a:p>
          <a:p>
            <a:pPr marL="1062038" lvl="1" indent="-485775">
              <a:buClrTx/>
              <a:buFont typeface="+mj-lt"/>
              <a:buAutoNum type="alphaUcPeriod"/>
              <a:defRPr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Program background </a:t>
            </a:r>
            <a:endParaRPr lang="en-US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62038" lvl="1" indent="-485775">
              <a:buClrTx/>
              <a:buFont typeface="+mj-lt"/>
              <a:buAutoNum type="alphaUcPeriod"/>
              <a:defRPr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Reservoir pilot tests</a:t>
            </a:r>
          </a:p>
          <a:p>
            <a:pPr marL="1062038" lvl="1" indent="-485775">
              <a:buClrTx/>
              <a:buFont typeface="+mj-lt"/>
              <a:buAutoNum type="alphaUcPeriod"/>
              <a:defRPr/>
            </a:pP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Questionnaire for binning</a:t>
            </a:r>
          </a:p>
          <a:p>
            <a:pPr marL="320040" lvl="1" indent="0">
              <a:buClrTx/>
              <a:buNone/>
              <a:defRPr/>
            </a:pPr>
            <a:endParaRPr 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en-US" sz="4000" dirty="0" smtClean="0">
                <a:latin typeface="Calibri" panose="020F0502020204030204" pitchFamily="34" charset="0"/>
                <a:cs typeface="Arial" panose="020B0604020202020204" pitchFamily="34" charset="0"/>
              </a:rPr>
              <a:t>Potential climate change impacts to reservoirs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</a:pPr>
            <a:fld id="{72531CAB-DBD7-47BC-895C-AC859AE9677F}" type="slidenum">
              <a:rPr lang="en-US"/>
              <a:pPr eaLnBrk="1" hangingPunct="1">
                <a:buClr>
                  <a:srgbClr val="FFFFFF"/>
                </a:buClr>
              </a:pPr>
              <a:t>2</a:t>
            </a:fld>
            <a:endParaRPr lang="en-US" altLang="en-US" dirty="0" smtClean="0">
              <a:solidFill>
                <a:srgbClr val="045C7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304428" cy="21541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65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Content Placeholder 102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4689" r="11507" b="16470"/>
          <a:stretch/>
        </p:blipFill>
        <p:spPr>
          <a:xfrm>
            <a:off x="1555787" y="2819401"/>
            <a:ext cx="6032426" cy="4038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467E-A82A-4DE2-916F-B7A9833399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3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" name="Rectangle 10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1" name="Content Placeholder 1029"/>
          <p:cNvSpPr txBox="1">
            <a:spLocks/>
          </p:cNvSpPr>
          <p:nvPr/>
        </p:nvSpPr>
        <p:spPr>
          <a:xfrm>
            <a:off x="685800" y="838200"/>
            <a:ext cx="8458200" cy="52879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37160" indent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400">
                <a:latin typeface="+mn-lt"/>
                <a:cs typeface="+mn-cs"/>
              </a:defRPr>
            </a:lvl1pPr>
            <a:lvl2pPr marL="868680" lvl="1" indent="-283464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1800">
                <a:latin typeface="+mn-lt"/>
                <a:cs typeface="+mn-cs"/>
              </a:defRPr>
            </a:lvl2pPr>
            <a:lvl3pPr marL="1133856" indent="-22860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>
                <a:latin typeface="+mn-lt"/>
                <a:cs typeface="+mn-cs"/>
              </a:defRPr>
            </a:lvl3pPr>
            <a:lvl4pPr marL="1353312" indent="-18288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>
                <a:latin typeface="+mn-lt"/>
                <a:cs typeface="+mn-cs"/>
              </a:defRPr>
            </a:lvl4pPr>
            <a:lvl5pPr marL="1545336" indent="-18288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>
                <a:latin typeface="+mn-lt"/>
                <a:cs typeface="+mn-cs"/>
              </a:defRPr>
            </a:lvl5pPr>
            <a:lvl6pPr marL="1764792" indent="-182880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>
                <a:latin typeface="+mn-lt"/>
                <a:cs typeface="+mn-cs"/>
              </a:defRPr>
            </a:lvl6pPr>
            <a:lvl7pPr marL="1965960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>
                <a:latin typeface="+mn-lt"/>
                <a:cs typeface="+mn-cs"/>
              </a:defRPr>
            </a:lvl7pPr>
            <a:lvl8pPr marL="2167128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>
                <a:latin typeface="+mn-lt"/>
                <a:cs typeface="+mn-cs"/>
              </a:defRPr>
            </a:lvl8pPr>
            <a:lvl9pPr marL="2368296" indent="-182880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baseline="0">
                <a:latin typeface="+mn-lt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Increased organic matter can </a:t>
            </a:r>
            <a:r>
              <a:rPr lang="en-US" b="1" i="1" u="sng" dirty="0">
                <a:latin typeface="Calibri" panose="020F0502020204030204" pitchFamily="34" charset="0"/>
              </a:rPr>
              <a:t>enhance </a:t>
            </a:r>
            <a:r>
              <a:rPr lang="en-US" b="1" i="1" u="sng" dirty="0" err="1" smtClean="0">
                <a:latin typeface="Calibri" panose="020F0502020204030204" pitchFamily="34" charset="0"/>
              </a:rPr>
              <a:t>MeHg</a:t>
            </a:r>
            <a:r>
              <a:rPr lang="en-US" b="1" i="1" u="sng" dirty="0" smtClean="0">
                <a:latin typeface="Calibri" panose="020F0502020204030204" pitchFamily="34" charset="0"/>
              </a:rPr>
              <a:t> production </a:t>
            </a:r>
            <a:r>
              <a:rPr lang="en-US" dirty="0">
                <a:latin typeface="Calibri" panose="020F0502020204030204" pitchFamily="34" charset="0"/>
              </a:rPr>
              <a:t>by providing a food source to sulfate-reducing </a:t>
            </a:r>
            <a:r>
              <a:rPr lang="en-US" dirty="0" smtClean="0">
                <a:latin typeface="Calibri" panose="020F0502020204030204" pitchFamily="34" charset="0"/>
              </a:rPr>
              <a:t>bacteria. </a:t>
            </a:r>
          </a:p>
          <a:p>
            <a:r>
              <a:rPr lang="en-US" dirty="0">
                <a:latin typeface="Calibri" panose="020F0502020204030204" pitchFamily="34" charset="0"/>
              </a:rPr>
              <a:t>H</a:t>
            </a:r>
            <a:r>
              <a:rPr lang="en-US" dirty="0" smtClean="0">
                <a:latin typeface="Calibri" panose="020F0502020204030204" pitchFamily="34" charset="0"/>
              </a:rPr>
              <a:t>owever</a:t>
            </a:r>
            <a:r>
              <a:rPr lang="en-US" dirty="0">
                <a:latin typeface="Calibri" panose="020F0502020204030204" pitchFamily="34" charset="0"/>
              </a:rPr>
              <a:t>, organic matter also can </a:t>
            </a:r>
            <a:r>
              <a:rPr lang="en-US" b="1" i="1" u="sng" dirty="0">
                <a:latin typeface="Calibri" panose="020F0502020204030204" pitchFamily="34" charset="0"/>
              </a:rPr>
              <a:t>reduce the potential for methylation</a:t>
            </a:r>
            <a:r>
              <a:rPr lang="en-US" dirty="0">
                <a:latin typeface="Calibri" panose="020F0502020204030204" pitchFamily="34" charset="0"/>
              </a:rPr>
              <a:t> and bioaccumulation by decreasing the bioavailability of </a:t>
            </a:r>
            <a:r>
              <a:rPr lang="en-US" dirty="0" smtClean="0">
                <a:latin typeface="Calibri" panose="020F0502020204030204" pitchFamily="34" charset="0"/>
              </a:rPr>
              <a:t>Hg to </a:t>
            </a:r>
            <a:r>
              <a:rPr lang="en-US" dirty="0">
                <a:latin typeface="Calibri" panose="020F0502020204030204" pitchFamily="34" charset="0"/>
              </a:rPr>
              <a:t>biota due to complex binding</a:t>
            </a:r>
          </a:p>
        </p:txBody>
      </p:sp>
      <p:sp>
        <p:nvSpPr>
          <p:cNvPr id="1032" name="Oval 1031"/>
          <p:cNvSpPr/>
          <p:nvPr/>
        </p:nvSpPr>
        <p:spPr>
          <a:xfrm>
            <a:off x="3810000" y="58674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Increased </a:t>
            </a:r>
            <a:r>
              <a:rPr lang="en-US" sz="5400" dirty="0" smtClean="0">
                <a:ln w="3175">
                  <a:solidFill>
                    <a:schemeClr val="tx1"/>
                  </a:solidFill>
                </a:ln>
              </a:rPr>
              <a:t>Primary Production</a:t>
            </a:r>
            <a:endParaRPr lang="en-US" sz="5400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3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Adaptive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prstClr val="white"/>
              </a:buClr>
              <a:defRPr/>
            </a:pPr>
            <a:fld id="{71A6467E-A82A-4DE2-916F-B7A9833399D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buClr>
                  <a:prstClr val="white"/>
                </a:buClr>
                <a:defRPr/>
              </a:pPr>
              <a:t>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3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" name="Rectangle 10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Content Placeholder 102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4689" r="11507" b="16470"/>
          <a:stretch/>
        </p:blipFill>
        <p:spPr>
          <a:xfrm>
            <a:off x="381000" y="1219199"/>
            <a:ext cx="8305800" cy="5560645"/>
          </a:xfrm>
        </p:spPr>
      </p:pic>
    </p:spTree>
    <p:extLst>
      <p:ext uri="{BB962C8B-B14F-4D97-AF65-F5344CB8AC3E}">
        <p14:creationId xmlns:p14="http://schemas.microsoft.com/office/powerpoint/2010/main" val="42258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cap="none" dirty="0">
                <a:ln w="3175">
                  <a:solidFill>
                    <a:schemeClr val="tx1"/>
                  </a:solidFill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2798298"/>
          </a:xfrm>
        </p:spPr>
        <p:txBody>
          <a:bodyPr>
            <a:noAutofit/>
          </a:bodyPr>
          <a:lstStyle/>
          <a:p>
            <a:r>
              <a:rPr lang="en-US" sz="2500" dirty="0" smtClean="0"/>
              <a:t>For program information and updates:</a:t>
            </a:r>
          </a:p>
          <a:p>
            <a:r>
              <a:rPr lang="en-US" sz="2500" b="1" dirty="0" smtClean="0"/>
              <a:t>www.waterboards.ca.gov/water_issues/programs/mercury/</a:t>
            </a:r>
          </a:p>
          <a:p>
            <a:endParaRPr lang="en-US" sz="2500" dirty="0"/>
          </a:p>
          <a:p>
            <a:r>
              <a:rPr lang="en-US" sz="2500" dirty="0"/>
              <a:t>Email: </a:t>
            </a:r>
            <a:endParaRPr lang="en-US" sz="2500" dirty="0" smtClean="0"/>
          </a:p>
          <a:p>
            <a:r>
              <a:rPr lang="en-US" sz="2500" b="1" dirty="0" smtClean="0"/>
              <a:t>MercuryProject@waterboards.ca.gov</a:t>
            </a:r>
            <a:endParaRPr lang="en-US" sz="2500" b="1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81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9525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477000" cy="4556760"/>
          </a:xfrm>
        </p:spPr>
        <p:txBody>
          <a:bodyPr/>
          <a:lstStyle/>
          <a:p>
            <a:r>
              <a:rPr lang="en-US" sz="3200" dirty="0" smtClean="0">
                <a:cs typeface="Arial" panose="020B0604020202020204" pitchFamily="34" charset="0"/>
              </a:rPr>
              <a:t>Mercury is an issue for people and wildlife eating fish</a:t>
            </a:r>
          </a:p>
          <a:p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US" sz="3200" dirty="0" smtClean="0">
                <a:cs typeface="Arial" panose="020B0604020202020204" pitchFamily="34" charset="0"/>
              </a:rPr>
              <a:t>State Water Board developing statewide mercury objectives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3200" dirty="0" smtClean="0">
                <a:cs typeface="Arial" panose="020B0604020202020204" pitchFamily="34" charset="0"/>
              </a:rPr>
              <a:t>Statewide approach: 74         168 reservoirs</a:t>
            </a:r>
          </a:p>
          <a:p>
            <a:pPr lvl="1"/>
            <a:r>
              <a:rPr lang="en-US" sz="2800" dirty="0" smtClean="0">
                <a:cs typeface="Arial" panose="020B0604020202020204" pitchFamily="34" charset="0"/>
              </a:rPr>
              <a:t>Total maximum daily load (TMDL)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800600" y="4495800"/>
            <a:ext cx="609600" cy="228600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Morris.EPA\AppData\Local\Microsoft\Windows\Temporary Internet Files\Content.Outlook\08HJDIMO\11 5 lb LMB 4-5-0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8727" r="20602" b="5135"/>
          <a:stretch/>
        </p:blipFill>
        <p:spPr bwMode="auto">
          <a:xfrm>
            <a:off x="6781800" y="609600"/>
            <a:ext cx="2018371" cy="3428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8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850565"/>
            <a:ext cx="4648200" cy="60153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Impaired Reservoirs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1CAB-DBD7-47BC-895C-AC859AE967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40584"/>
            <a:ext cx="24384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Mercury-Impaired Reservoirs</a:t>
            </a:r>
            <a:endParaRPr lang="en-US" sz="1200" b="1" dirty="0" smtClean="0"/>
          </a:p>
          <a:p>
            <a:r>
              <a:rPr lang="en-US" sz="1200" b="1" dirty="0" smtClean="0"/>
              <a:t>       </a:t>
            </a:r>
          </a:p>
          <a:p>
            <a:r>
              <a:rPr lang="en-US" b="1" dirty="0" smtClean="0"/>
              <a:t>        2012 </a:t>
            </a:r>
            <a:r>
              <a:rPr lang="en-US" b="1" dirty="0"/>
              <a:t>303(d) List</a:t>
            </a:r>
          </a:p>
          <a:p>
            <a:endParaRPr lang="en-US" sz="1200" b="1" dirty="0"/>
          </a:p>
          <a:p>
            <a:r>
              <a:rPr lang="en-US" b="1" dirty="0"/>
              <a:t>        Future </a:t>
            </a:r>
            <a:r>
              <a:rPr lang="en-US" b="1" dirty="0" smtClean="0"/>
              <a:t>Listing</a:t>
            </a:r>
            <a:endParaRPr lang="en-US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539234" y="2639144"/>
            <a:ext cx="185166" cy="1802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>
            <a:off x="4539232" y="2188835"/>
            <a:ext cx="185168" cy="173365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57"/>
            <a:ext cx="8229600" cy="939095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Methylmercury Biomagnification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AEC5D-B248-419E-96D2-4C1CC8FB57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" y="2101794"/>
            <a:ext cx="8316455" cy="25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37971" y="2449681"/>
            <a:ext cx="7493698" cy="3732813"/>
            <a:chOff x="937971" y="2449681"/>
            <a:chExt cx="7493698" cy="3732813"/>
          </a:xfrm>
        </p:grpSpPr>
        <p:sp>
          <p:nvSpPr>
            <p:cNvPr id="10" name="Rounded Rectangle 9"/>
            <p:cNvSpPr/>
            <p:nvPr/>
          </p:nvSpPr>
          <p:spPr>
            <a:xfrm>
              <a:off x="1663195" y="3135591"/>
              <a:ext cx="1122988" cy="40862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glow rad="127000">
                <a:srgbClr val="FFFF99"/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0" rIns="18288" bIns="0" rtlCol="0" anchor="ctr">
              <a:spAutoFit/>
            </a:bodyPr>
            <a:lstStyle/>
            <a:p>
              <a:pPr algn="ctr">
                <a:buNone/>
              </a:pPr>
              <a:r>
                <a:rPr lang="en-US" spc="-100" dirty="0" smtClean="0">
                  <a:solidFill>
                    <a:srgbClr val="FF00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100,000</a:t>
              </a:r>
              <a:r>
                <a:rPr lang="en-US" spc="-100" dirty="0" smtClean="0">
                  <a:solidFill>
                    <a:srgbClr val="FF00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971" y="4926782"/>
              <a:ext cx="7205663" cy="12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4061818" y="2449681"/>
              <a:ext cx="4369851" cy="40862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glow rad="127000">
                <a:srgbClr val="FFFF99"/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0" rIns="18288" bIns="0" rtlCol="0" anchor="ctr">
              <a:spAutoFit/>
            </a:bodyPr>
            <a:lstStyle/>
            <a:p>
              <a:pPr algn="ctr">
                <a:buNone/>
              </a:pPr>
              <a:r>
                <a:rPr lang="en-US" spc="-100" dirty="0" smtClean="0">
                  <a:solidFill>
                    <a:srgbClr val="FF0000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Dietary inputs = primary MeHg source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3175">
                  <a:solidFill>
                    <a:schemeClr val="tx1"/>
                  </a:solidFill>
                </a:ln>
              </a:rPr>
              <a:t>Key Factors in Mercury Problem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extLst/>
        </p:spPr>
        <p:txBody>
          <a:bodyPr vert="horz" lIns="0" rIns="0" anchor="b"/>
          <a:lstStyle/>
          <a:p>
            <a:fld id="{1684CDC4-C820-4022-A0B1-13C903DDAA32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45" y="3761839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38945" y="3761839"/>
            <a:ext cx="2514600" cy="2286000"/>
            <a:chOff x="4386022" y="1118492"/>
            <a:chExt cx="2514600" cy="2286000"/>
          </a:xfrm>
        </p:grpSpPr>
        <p:sp>
          <p:nvSpPr>
            <p:cNvPr id="8" name="Rectangle 7"/>
            <p:cNvSpPr/>
            <p:nvPr/>
          </p:nvSpPr>
          <p:spPr>
            <a:xfrm>
              <a:off x="4386022" y="1118492"/>
              <a:ext cx="25146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://www.wpclipart.com/science/chemistry/beaker/beaker_bubbling_bl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078" y="1283145"/>
              <a:ext cx="1604488" cy="195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172200" y="3761838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http://www.wpclipart.com/animals/aquatic/fish/clipart/fish_colors/generic_fish_g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46" y="4208298"/>
            <a:ext cx="2206625" cy="12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wpclipart.com/working/factory/factory_silhouet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7" y="4064085"/>
            <a:ext cx="1784304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9545" y="274617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Pollution</a:t>
            </a:r>
            <a:endParaRPr lang="en-US" sz="4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4463" y="23622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Water Chemistry</a:t>
            </a:r>
            <a:endParaRPr lang="en-US" sz="4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74617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Fisheries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72200" y="4251324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545" y="4251325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38945" y="4251325"/>
            <a:ext cx="2514600" cy="2286000"/>
            <a:chOff x="4386022" y="1118492"/>
            <a:chExt cx="2514600" cy="2286000"/>
          </a:xfrm>
        </p:grpSpPr>
        <p:sp>
          <p:nvSpPr>
            <p:cNvPr id="8" name="Rectangle 7"/>
            <p:cNvSpPr/>
            <p:nvPr/>
          </p:nvSpPr>
          <p:spPr>
            <a:xfrm>
              <a:off x="4386022" y="1118492"/>
              <a:ext cx="25146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://www.wpclipart.com/science/chemistry/beaker/beaker_bubbling_bl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078" y="1283145"/>
              <a:ext cx="1604488" cy="195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http://www.wpclipart.com/animals/aquatic/fish/clipart/fish_colors/generic_fish_g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46" y="4697784"/>
            <a:ext cx="2206625" cy="12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wpclipart.com/working/factory/factory_silhouet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8" y="4567426"/>
            <a:ext cx="1784304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71153" y="2819400"/>
            <a:ext cx="3182063" cy="3962400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388992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1684CDC4-C820-4022-A0B1-13C903DDAA32}" type="slidenum">
              <a:rPr lang="en-US" altLang="en-US" sz="1200" i="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7</a:t>
            </a:fld>
            <a:endParaRPr lang="en-US" altLang="en-US" sz="1200" i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19545" y="32046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Pollution</a:t>
            </a:r>
            <a:endParaRPr lang="en-US" sz="4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4463" y="282065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Water Chemistry</a:t>
            </a:r>
            <a:endParaRPr lang="en-US" sz="4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320462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Fisheries</a:t>
            </a:r>
          </a:p>
        </p:txBody>
      </p:sp>
      <p:sp>
        <p:nvSpPr>
          <p:cNvPr id="22" name="Right Arrow 21"/>
          <p:cNvSpPr/>
          <p:nvPr/>
        </p:nvSpPr>
        <p:spPr>
          <a:xfrm rot="5400000">
            <a:off x="1392395" y="1815767"/>
            <a:ext cx="937698" cy="640080"/>
          </a:xfrm>
          <a:prstGeom prst="rightArrow">
            <a:avLst/>
          </a:prstGeom>
          <a:solidFill>
            <a:srgbClr val="0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21248" y="742095"/>
            <a:ext cx="421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85091"/>
                </a:solidFill>
                <a:latin typeface="+mn-lt"/>
              </a:rPr>
              <a:t>Water Boards</a:t>
            </a:r>
            <a:endParaRPr lang="en-US" sz="5400" dirty="0">
              <a:solidFill>
                <a:srgbClr val="0850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9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545" y="4251325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05400" cy="5105400"/>
          </a:xfrm>
        </p:spPr>
        <p:txBody>
          <a:bodyPr>
            <a:normAutofit/>
          </a:bodyPr>
          <a:lstStyle/>
          <a:p>
            <a:pPr marL="401638" indent="-401638"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r>
              <a:rPr lang="en-US" sz="3600" dirty="0" smtClean="0"/>
              <a:t>Mines</a:t>
            </a:r>
          </a:p>
          <a:p>
            <a:pPr marL="401638" indent="-401638"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r>
              <a:rPr lang="en-US" sz="3600" dirty="0"/>
              <a:t>Dredging </a:t>
            </a:r>
            <a:r>
              <a:rPr lang="en-US" sz="3600" dirty="0" smtClean="0"/>
              <a:t>and erosion from land disturbance</a:t>
            </a:r>
            <a:endParaRPr lang="en-US" sz="3600" dirty="0"/>
          </a:p>
          <a:p>
            <a:pPr marL="401638" indent="-401638"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r>
              <a:rPr lang="en-US" sz="3600" dirty="0" smtClean="0"/>
              <a:t>Wastewater (NPDES-permitted facilities) </a:t>
            </a:r>
          </a:p>
          <a:p>
            <a:pPr marL="401638" indent="-401638"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r>
              <a:rPr lang="en-US" sz="3600" dirty="0" smtClean="0"/>
              <a:t>Atmospheric </a:t>
            </a:r>
            <a:r>
              <a:rPr lang="en-US" sz="3600" dirty="0"/>
              <a:t>deposition</a:t>
            </a:r>
          </a:p>
          <a:p>
            <a:pPr marL="401638" indent="-401638"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r>
              <a:rPr lang="en-US" sz="3600" dirty="0"/>
              <a:t>Stormwater </a:t>
            </a:r>
            <a:br>
              <a:rPr lang="en-US" sz="3600" dirty="0"/>
            </a:br>
            <a:r>
              <a:rPr lang="en-US" sz="3600" dirty="0"/>
              <a:t>(urban runoff)</a:t>
            </a:r>
          </a:p>
          <a:p>
            <a:pPr eaLnBrk="1" fontAlgn="auto" hangingPunct="1">
              <a:spcAft>
                <a:spcPts val="0"/>
              </a:spcAft>
              <a:buClr>
                <a:srgbClr val="085091"/>
              </a:buClr>
              <a:defRPr/>
            </a:pPr>
            <a:endParaRPr lang="en-US" sz="3600" dirty="0" smtClean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1684CDC4-C820-4022-A0B1-13C903DDAA32}" type="slidenum">
              <a:rPr lang="en-US" altLang="en-US" sz="1200" i="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8</a:t>
            </a:fld>
            <a:endParaRPr lang="en-US" altLang="en-US" sz="1200" i="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10000" y="4724398"/>
            <a:ext cx="5237018" cy="2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http://www.wpclipart.com/working/factory/factory_silhoue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8" y="4567426"/>
            <a:ext cx="1784304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0876" y="3249517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Pollution</a:t>
            </a:r>
            <a:endParaRPr lang="en-US" sz="4000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2819400"/>
            <a:ext cx="3182063" cy="3962400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392395" y="1815767"/>
            <a:ext cx="937698" cy="640080"/>
          </a:xfrm>
          <a:prstGeom prst="rightArrow">
            <a:avLst/>
          </a:prstGeom>
          <a:solidFill>
            <a:srgbClr val="0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248" y="742095"/>
            <a:ext cx="421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85091"/>
                </a:solidFill>
                <a:latin typeface="+mn-lt"/>
              </a:rPr>
              <a:t>Water Boards</a:t>
            </a:r>
            <a:endParaRPr lang="en-US" sz="5400" dirty="0">
              <a:solidFill>
                <a:srgbClr val="0850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6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545" y="4251325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38945" y="4251325"/>
            <a:ext cx="2514600" cy="2286000"/>
            <a:chOff x="4386022" y="1118492"/>
            <a:chExt cx="2514600" cy="2286000"/>
          </a:xfrm>
        </p:grpSpPr>
        <p:sp>
          <p:nvSpPr>
            <p:cNvPr id="8" name="Rectangle 7"/>
            <p:cNvSpPr/>
            <p:nvPr/>
          </p:nvSpPr>
          <p:spPr>
            <a:xfrm>
              <a:off x="4386022" y="1118492"/>
              <a:ext cx="25146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://www.wpclipart.com/science/chemistry/beaker/beaker_bubbling_bl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078" y="1283145"/>
              <a:ext cx="1604488" cy="195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172200" y="4251324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http://www.wpclipart.com/animals/aquatic/fish/clipart/fish_colors/generic_fish_g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46" y="4697784"/>
            <a:ext cx="2206625" cy="12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wpclipart.com/working/factory/factory_silhouet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7" y="4553571"/>
            <a:ext cx="1784304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9545" y="3235662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Pollution</a:t>
            </a:r>
            <a:endParaRPr lang="en-US" sz="4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945" y="2927885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Water Chemistry</a:t>
            </a:r>
            <a:endParaRPr lang="en-US" sz="4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235662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Fisheries</a:t>
            </a:r>
            <a:endParaRPr lang="en-US" sz="4400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 rot="6940497">
            <a:off x="4572369" y="2123124"/>
            <a:ext cx="914400" cy="640080"/>
          </a:xfrm>
          <a:prstGeom prst="rightArrow">
            <a:avLst/>
          </a:prstGeom>
          <a:solidFill>
            <a:srgbClr val="0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752639">
            <a:off x="6285993" y="2090616"/>
            <a:ext cx="914400" cy="640080"/>
          </a:xfrm>
          <a:prstGeom prst="rightArrow">
            <a:avLst/>
          </a:prstGeom>
          <a:solidFill>
            <a:srgbClr val="08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25534" y="1143000"/>
            <a:ext cx="309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85091"/>
                </a:solidFill>
                <a:latin typeface="+mn-lt"/>
              </a:rPr>
              <a:t>Reservoirs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39066" y="2963920"/>
            <a:ext cx="5867400" cy="3817880"/>
          </a:xfrm>
          <a:prstGeom prst="round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44466" y="6454775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fld id="{1684CDC4-C820-4022-A0B1-13C903DDAA32}" type="slidenum">
              <a:rPr lang="en-US" altLang="en-US" sz="1200" i="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t>9</a:t>
            </a:fld>
            <a:endParaRPr lang="en-US" altLang="en-US" sz="1200" i="0" dirty="0" smtClean="0"/>
          </a:p>
        </p:txBody>
      </p:sp>
    </p:spTree>
    <p:extLst>
      <p:ext uri="{BB962C8B-B14F-4D97-AF65-F5344CB8AC3E}">
        <p14:creationId xmlns:p14="http://schemas.microsoft.com/office/powerpoint/2010/main" val="4162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14751</TotalTime>
  <Words>437</Words>
  <Application>Microsoft Office PowerPoint</Application>
  <PresentationFormat>On-screen Show (4:3)</PresentationFormat>
  <Paragraphs>163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4_Flow</vt:lpstr>
      <vt:lpstr>5_Flow</vt:lpstr>
      <vt:lpstr>7_Flow</vt:lpstr>
      <vt:lpstr>8_Flow</vt:lpstr>
      <vt:lpstr>1_Apex</vt:lpstr>
      <vt:lpstr>California Statewide  Mercury Control Program  for Reservoirs </vt:lpstr>
      <vt:lpstr>Outline</vt:lpstr>
      <vt:lpstr>Background </vt:lpstr>
      <vt:lpstr>Impaired Reservoirs</vt:lpstr>
      <vt:lpstr>Methylmercury Biomagnification</vt:lpstr>
      <vt:lpstr>Key Factors in Mercury Problem</vt:lpstr>
      <vt:lpstr>PowerPoint Presentation</vt:lpstr>
      <vt:lpstr>PowerPoint Presentation</vt:lpstr>
      <vt:lpstr>PowerPoint Presentation</vt:lpstr>
      <vt:lpstr>Phase I - Pilot Tests</vt:lpstr>
      <vt:lpstr>Pilot Tests How to Bin Reservoirs</vt:lpstr>
      <vt:lpstr>What to Pilot Test</vt:lpstr>
      <vt:lpstr>Climate Change     Fish Hg Changes?</vt:lpstr>
      <vt:lpstr>Climate Change      General Effects on Water Quality</vt:lpstr>
      <vt:lpstr>Climate  Change     Stratification</vt:lpstr>
      <vt:lpstr>Climate Change      Erosion</vt:lpstr>
      <vt:lpstr>Competing Scenarios</vt:lpstr>
      <vt:lpstr>Increased Primary Production</vt:lpstr>
      <vt:lpstr>Increased Primary Production</vt:lpstr>
      <vt:lpstr>Increased Primary Production</vt:lpstr>
      <vt:lpstr>Adaptive Management</vt:lpstr>
      <vt:lpstr>Questions?</vt:lpstr>
    </vt:vector>
  </TitlesOfParts>
  <Company>State Water Resources Control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Mercury Control Program for Reservoirs</dc:title>
  <dc:creator>Carrie Austin</dc:creator>
  <cp:lastModifiedBy>Smitherman, Lauren@Waterboards</cp:lastModifiedBy>
  <cp:revision>277</cp:revision>
  <cp:lastPrinted>2016-06-02T17:40:06Z</cp:lastPrinted>
  <dcterms:created xsi:type="dcterms:W3CDTF">2014-03-07T00:10:06Z</dcterms:created>
  <dcterms:modified xsi:type="dcterms:W3CDTF">2016-10-11T22:27:44Z</dcterms:modified>
</cp:coreProperties>
</file>