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7" r:id="rId2"/>
    <p:sldId id="258" r:id="rId3"/>
    <p:sldId id="259" r:id="rId4"/>
    <p:sldId id="260" r:id="rId5"/>
    <p:sldId id="261" r:id="rId6"/>
    <p:sldId id="262" r:id="rId7"/>
    <p:sldId id="264" r:id="rId8"/>
    <p:sldId id="265" r:id="rId9"/>
    <p:sldId id="272" r:id="rId10"/>
    <p:sldId id="273" r:id="rId11"/>
    <p:sldId id="274" r:id="rId12"/>
    <p:sldId id="271" r:id="rId13"/>
    <p:sldId id="270"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10" autoAdjust="0"/>
  </p:normalViewPr>
  <p:slideViewPr>
    <p:cSldViewPr snapToGrid="0" snapToObjects="1">
      <p:cViewPr varScale="1">
        <p:scale>
          <a:sx n="55" d="100"/>
          <a:sy n="55" d="100"/>
        </p:scale>
        <p:origin x="-7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618C63-78EC-0649-994E-7EBBC9EB78F3}" type="datetimeFigureOut">
              <a:rPr lang="en-US" smtClean="0"/>
              <a:t>3/20/2014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17CEE8-D6AC-4C4D-9DFC-A251F8435B18}" type="slidenum">
              <a:rPr lang="en-US" smtClean="0"/>
              <a:t>‹#›</a:t>
            </a:fld>
            <a:endParaRPr lang="en-US"/>
          </a:p>
        </p:txBody>
      </p:sp>
    </p:spTree>
    <p:extLst>
      <p:ext uri="{BB962C8B-B14F-4D97-AF65-F5344CB8AC3E}">
        <p14:creationId xmlns:p14="http://schemas.microsoft.com/office/powerpoint/2010/main" val="4137498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None/>
            </a:pPr>
            <a:endParaRPr lang="en-US" b="1" dirty="0" smtClean="0"/>
          </a:p>
          <a:p>
            <a:pPr>
              <a:buFont typeface="Arial"/>
              <a:buChar char="•"/>
            </a:pPr>
            <a:endParaRPr lang="en-US" dirty="0" smtClean="0"/>
          </a:p>
        </p:txBody>
      </p:sp>
      <p:sp>
        <p:nvSpPr>
          <p:cNvPr id="4" name="Slide Number Placeholder 3"/>
          <p:cNvSpPr>
            <a:spLocks noGrp="1"/>
          </p:cNvSpPr>
          <p:nvPr>
            <p:ph type="sldNum" sz="quarter" idx="10"/>
          </p:nvPr>
        </p:nvSpPr>
        <p:spPr/>
        <p:txBody>
          <a:bodyPr/>
          <a:lstStyle/>
          <a:p>
            <a:fld id="{50EFCA94-48C7-2548-938E-78EE2B8DBCD0}"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val="998144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Char char="•"/>
            </a:pPr>
            <a:endParaRPr lang="en-US" dirty="0"/>
          </a:p>
        </p:txBody>
      </p:sp>
      <p:sp>
        <p:nvSpPr>
          <p:cNvPr id="4" name="Slide Number Placeholder 3"/>
          <p:cNvSpPr>
            <a:spLocks noGrp="1"/>
          </p:cNvSpPr>
          <p:nvPr>
            <p:ph type="sldNum" sz="quarter" idx="10"/>
          </p:nvPr>
        </p:nvSpPr>
        <p:spPr/>
        <p:txBody>
          <a:bodyPr/>
          <a:lstStyle/>
          <a:p>
            <a:fld id="{50EFCA94-48C7-2548-938E-78EE2B8DBCD0}" type="slidenum">
              <a:rPr lang="en-US" smtClean="0"/>
              <a:t>10</a:t>
            </a:fld>
            <a:endParaRPr lang="en-US"/>
          </a:p>
        </p:txBody>
      </p:sp>
    </p:spTree>
    <p:extLst>
      <p:ext uri="{BB962C8B-B14F-4D97-AF65-F5344CB8AC3E}">
        <p14:creationId xmlns:p14="http://schemas.microsoft.com/office/powerpoint/2010/main" val="998144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EFCA94-48C7-2548-938E-78EE2B8DBCD0}" type="slidenum">
              <a:rPr lang="en-US" smtClean="0"/>
              <a:t>11</a:t>
            </a:fld>
            <a:endParaRPr lang="en-US"/>
          </a:p>
        </p:txBody>
      </p:sp>
    </p:spTree>
    <p:extLst>
      <p:ext uri="{BB962C8B-B14F-4D97-AF65-F5344CB8AC3E}">
        <p14:creationId xmlns:p14="http://schemas.microsoft.com/office/powerpoint/2010/main" val="953749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Char char="•"/>
            </a:pPr>
            <a:endParaRPr lang="en-US" dirty="0"/>
          </a:p>
        </p:txBody>
      </p:sp>
      <p:sp>
        <p:nvSpPr>
          <p:cNvPr id="4" name="Slide Number Placeholder 3"/>
          <p:cNvSpPr>
            <a:spLocks noGrp="1"/>
          </p:cNvSpPr>
          <p:nvPr>
            <p:ph type="sldNum" sz="quarter" idx="10"/>
          </p:nvPr>
        </p:nvSpPr>
        <p:spPr/>
        <p:txBody>
          <a:bodyPr/>
          <a:lstStyle/>
          <a:p>
            <a:fld id="{50EFCA94-48C7-2548-938E-78EE2B8DBCD0}" type="slidenum">
              <a:rPr lang="en-US" smtClean="0"/>
              <a:t>12</a:t>
            </a:fld>
            <a:endParaRPr lang="en-US"/>
          </a:p>
        </p:txBody>
      </p:sp>
    </p:spTree>
    <p:extLst>
      <p:ext uri="{BB962C8B-B14F-4D97-AF65-F5344CB8AC3E}">
        <p14:creationId xmlns:p14="http://schemas.microsoft.com/office/powerpoint/2010/main" val="998144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Char char="•"/>
            </a:pPr>
            <a:r>
              <a:rPr lang="en-US" dirty="0" smtClean="0"/>
              <a:t>Remaining tributaries without IFIM  include:</a:t>
            </a:r>
          </a:p>
          <a:p>
            <a:pPr lvl="1">
              <a:buFont typeface="Arial"/>
              <a:buChar char="•"/>
            </a:pPr>
            <a:r>
              <a:rPr lang="en-US" dirty="0" smtClean="0"/>
              <a:t>Antelope, Butte, Big Chico, Cow, Dry, McClure, </a:t>
            </a:r>
            <a:r>
              <a:rPr lang="en-US" dirty="0" err="1" smtClean="0"/>
              <a:t>Paynes</a:t>
            </a:r>
            <a:r>
              <a:rPr lang="en-US" dirty="0" smtClean="0"/>
              <a:t>, </a:t>
            </a:r>
            <a:r>
              <a:rPr lang="en-US" dirty="0" err="1" smtClean="0"/>
              <a:t>Putah</a:t>
            </a:r>
            <a:r>
              <a:rPr lang="en-US" dirty="0" smtClean="0"/>
              <a:t>, Stony, </a:t>
            </a:r>
            <a:r>
              <a:rPr lang="en-US" dirty="0" err="1" smtClean="0"/>
              <a:t>Thomes</a:t>
            </a:r>
            <a:r>
              <a:rPr lang="en-US" dirty="0" smtClean="0"/>
              <a:t> Creeks</a:t>
            </a:r>
          </a:p>
          <a:p>
            <a:pPr lvl="1">
              <a:buFont typeface="Arial"/>
              <a:buChar char="•"/>
            </a:pPr>
            <a:r>
              <a:rPr lang="en-US" dirty="0" smtClean="0"/>
              <a:t>Bear, </a:t>
            </a:r>
            <a:r>
              <a:rPr lang="en-US" dirty="0" err="1" smtClean="0"/>
              <a:t>Cosumnes</a:t>
            </a:r>
            <a:r>
              <a:rPr lang="en-US" dirty="0" smtClean="0"/>
              <a:t>, Lower Feather, Lower </a:t>
            </a:r>
            <a:r>
              <a:rPr lang="en-US" dirty="0" err="1" smtClean="0"/>
              <a:t>Mokelumne</a:t>
            </a:r>
            <a:r>
              <a:rPr lang="en-US" dirty="0" smtClean="0"/>
              <a:t>, Lower Yuba Rivers</a:t>
            </a:r>
          </a:p>
          <a:p>
            <a:r>
              <a:rPr lang="en-US" dirty="0" smtClean="0"/>
              <a:t>Worth</a:t>
            </a:r>
            <a:r>
              <a:rPr lang="en-US" baseline="0" dirty="0" smtClean="0"/>
              <a:t> another slide to create a map of above? What do all these have in common? Not important for Chinook, other than Feather which is considerably different and strongly influenced by hatchery.</a:t>
            </a:r>
            <a:endParaRPr lang="en-US" dirty="0" smtClean="0"/>
          </a:p>
          <a:p>
            <a:endParaRPr lang="en-US" dirty="0" smtClean="0"/>
          </a:p>
          <a:p>
            <a:r>
              <a:rPr lang="en-US" dirty="0" smtClean="0"/>
              <a:t>So, all major </a:t>
            </a:r>
            <a:r>
              <a:rPr lang="en-US" dirty="0" err="1" smtClean="0"/>
              <a:t>tribs</a:t>
            </a:r>
            <a:r>
              <a:rPr lang="en-US" dirty="0" smtClean="0"/>
              <a:t> (other than Feather)</a:t>
            </a:r>
            <a:r>
              <a:rPr lang="en-US" baseline="0" dirty="0" smtClean="0"/>
              <a:t> have undergone substantial effort and study to cooperatively evaluate and set flow criteria.</a:t>
            </a:r>
          </a:p>
          <a:p>
            <a:endParaRPr lang="en-US" baseline="0" dirty="0" smtClean="0"/>
          </a:p>
          <a:p>
            <a:r>
              <a:rPr lang="en-US" baseline="0" dirty="0" smtClean="0"/>
              <a:t>As per bullet 3, is it fair to say that IFIM is the single best accepted methodology in US, West Coast, California?</a:t>
            </a:r>
            <a:endParaRPr lang="en-US" dirty="0"/>
          </a:p>
        </p:txBody>
      </p:sp>
      <p:sp>
        <p:nvSpPr>
          <p:cNvPr id="4" name="Slide Number Placeholder 3"/>
          <p:cNvSpPr>
            <a:spLocks noGrp="1"/>
          </p:cNvSpPr>
          <p:nvPr>
            <p:ph type="sldNum" sz="quarter" idx="10"/>
          </p:nvPr>
        </p:nvSpPr>
        <p:spPr/>
        <p:txBody>
          <a:bodyPr/>
          <a:lstStyle/>
          <a:p>
            <a:fld id="{50EFCA94-48C7-2548-938E-78EE2B8DBCD0}" type="slidenum">
              <a:rPr lang="en-US" smtClean="0"/>
              <a:t>13</a:t>
            </a:fld>
            <a:endParaRPr lang="en-US"/>
          </a:p>
        </p:txBody>
      </p:sp>
    </p:spTree>
    <p:extLst>
      <p:ext uri="{BB962C8B-B14F-4D97-AF65-F5344CB8AC3E}">
        <p14:creationId xmlns:p14="http://schemas.microsoft.com/office/powerpoint/2010/main" val="998144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EF43C-2127-A141-886F-66A4A80A25D0}" type="slidenum">
              <a:rPr lang="en-US" smtClean="0">
                <a:solidFill>
                  <a:prstClr val="black"/>
                </a:solidFill>
                <a:latin typeface="Calibri"/>
              </a:rPr>
              <a:pPr/>
              <a:t>2</a:t>
            </a:fld>
            <a:endParaRPr lang="en-US">
              <a:solidFill>
                <a:prstClr val="black"/>
              </a:solidFill>
              <a:latin typeface="Calibri"/>
            </a:endParaRPr>
          </a:p>
        </p:txBody>
      </p:sp>
    </p:spTree>
    <p:extLst>
      <p:ext uri="{BB962C8B-B14F-4D97-AF65-F5344CB8AC3E}">
        <p14:creationId xmlns:p14="http://schemas.microsoft.com/office/powerpoint/2010/main" val="984300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b="1" dirty="0" smtClean="0"/>
          </a:p>
          <a:p>
            <a:r>
              <a:rPr lang="en-US" b="1" dirty="0" smtClean="0"/>
              <a:t>------------------------------------</a:t>
            </a:r>
          </a:p>
          <a:p>
            <a:r>
              <a:rPr lang="en-US" dirty="0" smtClean="0"/>
              <a:t>source: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National Marine Fisheries Service. 2009. Public Draft Recovery Plan for the Evolutionarily Significant Units of Sacramento River Winter‐run Chinook Salmon and Central Valley Spring‐run Chinook Salmon and the Distinct Population Segment of Central Valley Steelhead. Sacramento Protected Resources Division. October 2009.</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a:t>
            </a:r>
            <a:r>
              <a:rPr lang="en-US" sz="1200" kern="1200" dirty="0" err="1" smtClean="0">
                <a:solidFill>
                  <a:schemeClr val="tx1"/>
                </a:solidFill>
                <a:effectLst/>
                <a:latin typeface="+mn-lt"/>
                <a:ea typeface="+mn-ea"/>
                <a:cs typeface="+mn-cs"/>
              </a:rPr>
              <a:t>swr.nmfs.noaa.gov</a:t>
            </a:r>
            <a:r>
              <a:rPr lang="en-US" sz="1200" kern="1200" dirty="0" smtClean="0">
                <a:solidFill>
                  <a:schemeClr val="tx1"/>
                </a:solidFill>
                <a:effectLst/>
                <a:latin typeface="+mn-lt"/>
                <a:ea typeface="+mn-ea"/>
                <a:cs typeface="+mn-cs"/>
              </a:rPr>
              <a:t>/recovery/</a:t>
            </a:r>
            <a:r>
              <a:rPr lang="en-US" sz="1200" kern="1200" dirty="0" err="1" smtClean="0">
                <a:solidFill>
                  <a:schemeClr val="tx1"/>
                </a:solidFill>
                <a:effectLst/>
                <a:latin typeface="+mn-lt"/>
                <a:ea typeface="+mn-ea"/>
                <a:cs typeface="+mn-cs"/>
              </a:rPr>
              <a:t>cent_val</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Public_Draft_Recovery_Plan.pdf</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CD0E371B-2B31-FA4E-899F-89154C1DB868}" type="slidenum">
              <a:rPr lang="en-US" smtClean="0">
                <a:solidFill>
                  <a:prstClr val="black"/>
                </a:solidFill>
                <a:latin typeface="Calibri"/>
              </a:rPr>
              <a:pPr/>
              <a:t>3</a:t>
            </a:fld>
            <a:endParaRPr lang="en-US">
              <a:solidFill>
                <a:prstClr val="black"/>
              </a:solidFill>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fld id="{CD0E371B-2B31-FA4E-899F-89154C1DB868}" type="slidenum">
              <a:rPr lang="en-US" smtClean="0">
                <a:solidFill>
                  <a:prstClr val="black"/>
                </a:solidFill>
                <a:latin typeface="Calibri"/>
              </a:rPr>
              <a:pPr/>
              <a:t>4</a:t>
            </a:fld>
            <a:endParaRPr lang="en-US">
              <a:solidFill>
                <a:prstClr val="black"/>
              </a:solidFill>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E5EF43C-2127-A141-886F-66A4A80A25D0}" type="slidenum">
              <a:rPr lang="en-US" smtClean="0"/>
              <a:t>5</a:t>
            </a:fld>
            <a:endParaRPr lang="en-US"/>
          </a:p>
        </p:txBody>
      </p:sp>
    </p:spTree>
    <p:extLst>
      <p:ext uri="{BB962C8B-B14F-4D97-AF65-F5344CB8AC3E}">
        <p14:creationId xmlns:p14="http://schemas.microsoft.com/office/powerpoint/2010/main" val="2615736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fld id="{1E5EF43C-2127-A141-886F-66A4A80A25D0}" type="slidenum">
              <a:rPr lang="en-US" smtClean="0">
                <a:solidFill>
                  <a:prstClr val="black"/>
                </a:solidFill>
                <a:latin typeface="Calibri"/>
              </a:rPr>
              <a:pPr/>
              <a:t>6</a:t>
            </a:fld>
            <a:endParaRPr lang="en-US">
              <a:solidFill>
                <a:prstClr val="black"/>
              </a:solidFill>
              <a:latin typeface="Calibri"/>
            </a:endParaRPr>
          </a:p>
        </p:txBody>
      </p:sp>
    </p:spTree>
    <p:extLst>
      <p:ext uri="{BB962C8B-B14F-4D97-AF65-F5344CB8AC3E}">
        <p14:creationId xmlns:p14="http://schemas.microsoft.com/office/powerpoint/2010/main" val="92398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b="1"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E5EF43C-2127-A141-886F-66A4A80A25D0}" type="slidenum">
              <a:rPr lang="en-US" smtClean="0">
                <a:solidFill>
                  <a:prstClr val="black"/>
                </a:solidFill>
                <a:latin typeface="Calibri"/>
              </a:rPr>
              <a:pPr/>
              <a:t>7</a:t>
            </a:fld>
            <a:endParaRPr lang="en-US">
              <a:solidFill>
                <a:prstClr val="black"/>
              </a:solidFill>
              <a:latin typeface="Calibri"/>
            </a:endParaRPr>
          </a:p>
        </p:txBody>
      </p:sp>
    </p:spTree>
    <p:extLst>
      <p:ext uri="{BB962C8B-B14F-4D97-AF65-F5344CB8AC3E}">
        <p14:creationId xmlns:p14="http://schemas.microsoft.com/office/powerpoint/2010/main" val="92398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Char char="•"/>
            </a:pPr>
            <a:endParaRPr lang="en-US" dirty="0"/>
          </a:p>
        </p:txBody>
      </p:sp>
      <p:sp>
        <p:nvSpPr>
          <p:cNvPr id="4" name="Slide Number Placeholder 3"/>
          <p:cNvSpPr>
            <a:spLocks noGrp="1"/>
          </p:cNvSpPr>
          <p:nvPr>
            <p:ph type="sldNum" sz="quarter" idx="10"/>
          </p:nvPr>
        </p:nvSpPr>
        <p:spPr/>
        <p:txBody>
          <a:bodyPr/>
          <a:lstStyle/>
          <a:p>
            <a:fld id="{50EFCA94-48C7-2548-938E-78EE2B8DBCD0}" type="slidenum">
              <a:rPr lang="en-US" smtClean="0"/>
              <a:t>8</a:t>
            </a:fld>
            <a:endParaRPr lang="en-US"/>
          </a:p>
        </p:txBody>
      </p:sp>
    </p:spTree>
    <p:extLst>
      <p:ext uri="{BB962C8B-B14F-4D97-AF65-F5344CB8AC3E}">
        <p14:creationId xmlns:p14="http://schemas.microsoft.com/office/powerpoint/2010/main" val="998144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Char char="•"/>
            </a:pPr>
            <a:endParaRPr lang="en-US" dirty="0"/>
          </a:p>
        </p:txBody>
      </p:sp>
      <p:sp>
        <p:nvSpPr>
          <p:cNvPr id="4" name="Slide Number Placeholder 3"/>
          <p:cNvSpPr>
            <a:spLocks noGrp="1"/>
          </p:cNvSpPr>
          <p:nvPr>
            <p:ph type="sldNum" sz="quarter" idx="10"/>
          </p:nvPr>
        </p:nvSpPr>
        <p:spPr/>
        <p:txBody>
          <a:bodyPr/>
          <a:lstStyle/>
          <a:p>
            <a:fld id="{50EFCA94-48C7-2548-938E-78EE2B8DBCD0}" type="slidenum">
              <a:rPr lang="en-US" smtClean="0"/>
              <a:t>9</a:t>
            </a:fld>
            <a:endParaRPr lang="en-US"/>
          </a:p>
        </p:txBody>
      </p:sp>
    </p:spTree>
    <p:extLst>
      <p:ext uri="{BB962C8B-B14F-4D97-AF65-F5344CB8AC3E}">
        <p14:creationId xmlns:p14="http://schemas.microsoft.com/office/powerpoint/2010/main" val="998144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77301"/>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072127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BA3830-BAEF-1948-BBE9-2E106BFDB0DF}" type="datetimeFigureOut">
              <a:rPr lang="en-US">
                <a:solidFill>
                  <a:prstClr val="black"/>
                </a:solidFill>
                <a:latin typeface="Calibri"/>
              </a:rPr>
              <a:pPr/>
              <a:t>3/20/2014</a:t>
            </a:fld>
            <a:endParaRPr lang="en-US">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4D34627-32B0-4442-84B5-0BAD9089F918}" type="slidenum">
              <a:rPr lang="en-US">
                <a:solidFill>
                  <a:prstClr val="black"/>
                </a:solidFill>
                <a:latin typeface="Calibri"/>
              </a:rPr>
              <a:pPr/>
              <a:t>‹#›</a:t>
            </a:fld>
            <a:endParaRPr lang="en-US">
              <a:solidFill>
                <a:prstClr val="black"/>
              </a:solidFill>
              <a:latin typeface="Calibri"/>
            </a:endParaRPr>
          </a:p>
        </p:txBody>
      </p:sp>
    </p:spTree>
    <p:extLst>
      <p:ext uri="{BB962C8B-B14F-4D97-AF65-F5344CB8AC3E}">
        <p14:creationId xmlns:p14="http://schemas.microsoft.com/office/powerpoint/2010/main" val="2155857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BA3830-BAEF-1948-BBE9-2E106BFDB0DF}" type="datetimeFigureOut">
              <a:rPr lang="en-US">
                <a:solidFill>
                  <a:prstClr val="black"/>
                </a:solidFill>
                <a:latin typeface="Calibri"/>
              </a:rPr>
              <a:pPr/>
              <a:t>3/20/2014</a:t>
            </a:fld>
            <a:endParaRPr lang="en-US">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4D34627-32B0-4442-84B5-0BAD9089F918}" type="slidenum">
              <a:rPr lang="en-US">
                <a:solidFill>
                  <a:prstClr val="black"/>
                </a:solidFill>
                <a:latin typeface="Calibri"/>
              </a:rPr>
              <a:pPr/>
              <a:t>‹#›</a:t>
            </a:fld>
            <a:endParaRPr lang="en-US">
              <a:solidFill>
                <a:prstClr val="black"/>
              </a:solidFill>
              <a:latin typeface="Calibri"/>
            </a:endParaRPr>
          </a:p>
        </p:txBody>
      </p:sp>
    </p:spTree>
    <p:extLst>
      <p:ext uri="{BB962C8B-B14F-4D97-AF65-F5344CB8AC3E}">
        <p14:creationId xmlns:p14="http://schemas.microsoft.com/office/powerpoint/2010/main" val="1229463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BA3830-BAEF-1948-BBE9-2E106BFDB0DF}" type="datetimeFigureOut">
              <a:rPr lang="en-US">
                <a:solidFill>
                  <a:prstClr val="black"/>
                </a:solidFill>
                <a:latin typeface="Calibri"/>
              </a:rPr>
              <a:pPr/>
              <a:t>3/20/2014</a:t>
            </a:fld>
            <a:endParaRPr lang="en-US">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4D34627-32B0-4442-84B5-0BAD9089F918}" type="slidenum">
              <a:rPr lang="en-US">
                <a:solidFill>
                  <a:prstClr val="black"/>
                </a:solidFill>
                <a:latin typeface="Calibri"/>
              </a:rPr>
              <a:pPr/>
              <a:t>‹#›</a:t>
            </a:fld>
            <a:endParaRPr lang="en-US">
              <a:solidFill>
                <a:prstClr val="black"/>
              </a:solidFill>
              <a:latin typeface="Calibri"/>
            </a:endParaRPr>
          </a:p>
        </p:txBody>
      </p:sp>
    </p:spTree>
    <p:extLst>
      <p:ext uri="{BB962C8B-B14F-4D97-AF65-F5344CB8AC3E}">
        <p14:creationId xmlns:p14="http://schemas.microsoft.com/office/powerpoint/2010/main" val="88513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BA3830-BAEF-1948-BBE9-2E106BFDB0DF}" type="datetimeFigureOut">
              <a:rPr lang="en-US">
                <a:solidFill>
                  <a:prstClr val="black"/>
                </a:solidFill>
                <a:latin typeface="Calibri"/>
              </a:rPr>
              <a:pPr/>
              <a:t>3/20/2014</a:t>
            </a:fld>
            <a:endParaRPr lang="en-US">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4D34627-32B0-4442-84B5-0BAD9089F918}" type="slidenum">
              <a:rPr lang="en-US">
                <a:solidFill>
                  <a:prstClr val="black"/>
                </a:solidFill>
                <a:latin typeface="Calibri"/>
              </a:rPr>
              <a:pPr/>
              <a:t>‹#›</a:t>
            </a:fld>
            <a:endParaRPr lang="en-US">
              <a:solidFill>
                <a:prstClr val="black"/>
              </a:solidFill>
              <a:latin typeface="Calibri"/>
            </a:endParaRPr>
          </a:p>
        </p:txBody>
      </p:sp>
    </p:spTree>
    <p:extLst>
      <p:ext uri="{BB962C8B-B14F-4D97-AF65-F5344CB8AC3E}">
        <p14:creationId xmlns:p14="http://schemas.microsoft.com/office/powerpoint/2010/main" val="2257178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BBA3830-BAEF-1948-BBE9-2E106BFDB0DF}" type="datetimeFigureOut">
              <a:rPr lang="en-US">
                <a:solidFill>
                  <a:prstClr val="black"/>
                </a:solidFill>
                <a:latin typeface="Calibri"/>
              </a:rPr>
              <a:pPr/>
              <a:t>3/20/2014</a:t>
            </a:fld>
            <a:endParaRPr lang="en-US">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4D34627-32B0-4442-84B5-0BAD9089F918}" type="slidenum">
              <a:rPr lang="en-US">
                <a:solidFill>
                  <a:prstClr val="black"/>
                </a:solidFill>
                <a:latin typeface="Calibri"/>
              </a:rPr>
              <a:pPr/>
              <a:t>‹#›</a:t>
            </a:fld>
            <a:endParaRPr lang="en-US">
              <a:solidFill>
                <a:prstClr val="black"/>
              </a:solidFill>
              <a:latin typeface="Calibri"/>
            </a:endParaRPr>
          </a:p>
        </p:txBody>
      </p:sp>
    </p:spTree>
    <p:extLst>
      <p:ext uri="{BB962C8B-B14F-4D97-AF65-F5344CB8AC3E}">
        <p14:creationId xmlns:p14="http://schemas.microsoft.com/office/powerpoint/2010/main" val="2100648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BBA3830-BAEF-1948-BBE9-2E106BFDB0DF}" type="datetimeFigureOut">
              <a:rPr lang="en-US">
                <a:solidFill>
                  <a:prstClr val="black"/>
                </a:solidFill>
                <a:latin typeface="Calibri"/>
              </a:rPr>
              <a:pPr/>
              <a:t>3/20/2014</a:t>
            </a:fld>
            <a:endParaRPr lang="en-US">
              <a:solidFill>
                <a:prstClr val="black"/>
              </a:solidFill>
              <a:latin typeface="Calibri"/>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Calibri"/>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4D34627-32B0-4442-84B5-0BAD9089F918}" type="slidenum">
              <a:rPr lang="en-US">
                <a:solidFill>
                  <a:prstClr val="black"/>
                </a:solidFill>
                <a:latin typeface="Calibri"/>
              </a:rPr>
              <a:pPr/>
              <a:t>‹#›</a:t>
            </a:fld>
            <a:endParaRPr lang="en-US">
              <a:solidFill>
                <a:prstClr val="black"/>
              </a:solidFill>
              <a:latin typeface="Calibri"/>
            </a:endParaRPr>
          </a:p>
        </p:txBody>
      </p:sp>
    </p:spTree>
    <p:extLst>
      <p:ext uri="{BB962C8B-B14F-4D97-AF65-F5344CB8AC3E}">
        <p14:creationId xmlns:p14="http://schemas.microsoft.com/office/powerpoint/2010/main" val="4023652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BBA3830-BAEF-1948-BBE9-2E106BFDB0DF}" type="datetimeFigureOut">
              <a:rPr lang="en-US">
                <a:solidFill>
                  <a:prstClr val="black"/>
                </a:solidFill>
                <a:latin typeface="Calibri"/>
              </a:rPr>
              <a:pPr/>
              <a:t>3/20/2014</a:t>
            </a:fld>
            <a:endParaRPr lang="en-US">
              <a:solidFill>
                <a:prstClr val="black"/>
              </a:solidFill>
              <a:latin typeface="Calibri"/>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Calibri"/>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4D34627-32B0-4442-84B5-0BAD9089F918}" type="slidenum">
              <a:rPr lang="en-US">
                <a:solidFill>
                  <a:prstClr val="black"/>
                </a:solidFill>
                <a:latin typeface="Calibri"/>
              </a:rPr>
              <a:pPr/>
              <a:t>‹#›</a:t>
            </a:fld>
            <a:endParaRPr lang="en-US">
              <a:solidFill>
                <a:prstClr val="black"/>
              </a:solidFill>
              <a:latin typeface="Calibri"/>
            </a:endParaRPr>
          </a:p>
        </p:txBody>
      </p:sp>
    </p:spTree>
    <p:extLst>
      <p:ext uri="{BB962C8B-B14F-4D97-AF65-F5344CB8AC3E}">
        <p14:creationId xmlns:p14="http://schemas.microsoft.com/office/powerpoint/2010/main" val="1289753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BBA3830-BAEF-1948-BBE9-2E106BFDB0DF}" type="datetimeFigureOut">
              <a:rPr lang="en-US">
                <a:solidFill>
                  <a:prstClr val="black"/>
                </a:solidFill>
                <a:latin typeface="Calibri"/>
              </a:rPr>
              <a:pPr/>
              <a:t>3/20/2014</a:t>
            </a:fld>
            <a:endParaRPr lang="en-US">
              <a:solidFill>
                <a:prstClr val="black"/>
              </a:solidFill>
              <a:latin typeface="Calibri"/>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Calibri"/>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4D34627-32B0-4442-84B5-0BAD9089F918}" type="slidenum">
              <a:rPr lang="en-US">
                <a:solidFill>
                  <a:prstClr val="black"/>
                </a:solidFill>
                <a:latin typeface="Calibri"/>
              </a:rPr>
              <a:pPr/>
              <a:t>‹#›</a:t>
            </a:fld>
            <a:endParaRPr lang="en-US">
              <a:solidFill>
                <a:prstClr val="black"/>
              </a:solidFill>
              <a:latin typeface="Calibri"/>
            </a:endParaRPr>
          </a:p>
        </p:txBody>
      </p:sp>
    </p:spTree>
    <p:extLst>
      <p:ext uri="{BB962C8B-B14F-4D97-AF65-F5344CB8AC3E}">
        <p14:creationId xmlns:p14="http://schemas.microsoft.com/office/powerpoint/2010/main" val="805607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BBA3830-BAEF-1948-BBE9-2E106BFDB0DF}" type="datetimeFigureOut">
              <a:rPr lang="en-US">
                <a:solidFill>
                  <a:prstClr val="black"/>
                </a:solidFill>
                <a:latin typeface="Calibri"/>
              </a:rPr>
              <a:pPr/>
              <a:t>3/20/2014</a:t>
            </a:fld>
            <a:endParaRPr lang="en-US">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4D34627-32B0-4442-84B5-0BAD9089F918}" type="slidenum">
              <a:rPr lang="en-US">
                <a:solidFill>
                  <a:prstClr val="black"/>
                </a:solidFill>
                <a:latin typeface="Calibri"/>
              </a:rPr>
              <a:pPr/>
              <a:t>‹#›</a:t>
            </a:fld>
            <a:endParaRPr lang="en-US">
              <a:solidFill>
                <a:prstClr val="black"/>
              </a:solidFill>
              <a:latin typeface="Calibri"/>
            </a:endParaRPr>
          </a:p>
        </p:txBody>
      </p:sp>
    </p:spTree>
    <p:extLst>
      <p:ext uri="{BB962C8B-B14F-4D97-AF65-F5344CB8AC3E}">
        <p14:creationId xmlns:p14="http://schemas.microsoft.com/office/powerpoint/2010/main" val="34450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BBA3830-BAEF-1948-BBE9-2E106BFDB0DF}" type="datetimeFigureOut">
              <a:rPr lang="en-US">
                <a:solidFill>
                  <a:prstClr val="black"/>
                </a:solidFill>
                <a:latin typeface="Calibri"/>
              </a:rPr>
              <a:pPr/>
              <a:t>3/20/2014</a:t>
            </a:fld>
            <a:endParaRPr lang="en-US">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4D34627-32B0-4442-84B5-0BAD9089F918}" type="slidenum">
              <a:rPr lang="en-US">
                <a:solidFill>
                  <a:prstClr val="black"/>
                </a:solidFill>
                <a:latin typeface="Calibri"/>
              </a:rPr>
              <a:pPr/>
              <a:t>‹#›</a:t>
            </a:fld>
            <a:endParaRPr lang="en-US">
              <a:solidFill>
                <a:prstClr val="black"/>
              </a:solidFill>
              <a:latin typeface="Calibri"/>
            </a:endParaRPr>
          </a:p>
        </p:txBody>
      </p:sp>
    </p:spTree>
    <p:extLst>
      <p:ext uri="{BB962C8B-B14F-4D97-AF65-F5344CB8AC3E}">
        <p14:creationId xmlns:p14="http://schemas.microsoft.com/office/powerpoint/2010/main" val="2952068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51991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99608"/>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extLst>
      <p:ext uri="{BB962C8B-B14F-4D97-AF65-F5344CB8AC3E}">
        <p14:creationId xmlns:p14="http://schemas.microsoft.com/office/powerpoint/2010/main" val="976380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2400" b="1" kern="1200">
          <a:solidFill>
            <a:srgbClr val="FFFFFF"/>
          </a:solidFill>
          <a:latin typeface="+mj-lt"/>
          <a:ea typeface="+mj-ea"/>
          <a:cs typeface="+mj-cs"/>
        </a:defRPr>
      </a:lvl1pPr>
    </p:titleStyle>
    <p:bodyStyle>
      <a:lvl1pPr marL="342900" indent="-342900" algn="l" defTabSz="457200" rtl="0" eaLnBrk="1" latinLnBrk="0" hangingPunct="1">
        <a:spcBef>
          <a:spcPct val="20000"/>
        </a:spcBef>
        <a:buSzPct val="60000"/>
        <a:buFontTx/>
        <a:buBlip>
          <a:blip r:embed="rId14"/>
        </a:buBlip>
        <a:defRPr sz="2400" kern="1200">
          <a:solidFill>
            <a:srgbClr val="FFFFFF"/>
          </a:solidFill>
          <a:latin typeface="+mn-lt"/>
          <a:ea typeface="+mn-ea"/>
          <a:cs typeface="+mn-cs"/>
        </a:defRPr>
      </a:lvl1pPr>
      <a:lvl2pPr marL="742950" indent="-285750" algn="l" defTabSz="457200" rtl="0" eaLnBrk="1" latinLnBrk="0" hangingPunct="1">
        <a:spcBef>
          <a:spcPct val="20000"/>
        </a:spcBef>
        <a:buSzPct val="55000"/>
        <a:buFontTx/>
        <a:buBlip>
          <a:blip r:embed="rId14"/>
        </a:buBlip>
        <a:defRPr sz="2000" kern="1200">
          <a:solidFill>
            <a:srgbClr val="FFFFFF"/>
          </a:solidFill>
          <a:latin typeface="+mn-lt"/>
          <a:ea typeface="+mn-ea"/>
          <a:cs typeface="+mn-cs"/>
        </a:defRPr>
      </a:lvl2pPr>
      <a:lvl3pPr marL="1143000" indent="-228600" algn="l" defTabSz="457200" rtl="0" eaLnBrk="1" latinLnBrk="0" hangingPunct="1">
        <a:spcBef>
          <a:spcPct val="20000"/>
        </a:spcBef>
        <a:buSzPct val="45000"/>
        <a:buFontTx/>
        <a:buBlip>
          <a:blip r:embed="rId14"/>
        </a:buBlip>
        <a:defRPr sz="1600" kern="1200">
          <a:solidFill>
            <a:srgbClr val="FFFFFF"/>
          </a:solidFill>
          <a:latin typeface="+mn-lt"/>
          <a:ea typeface="+mn-ea"/>
          <a:cs typeface="+mn-cs"/>
        </a:defRPr>
      </a:lvl3pPr>
      <a:lvl4pPr marL="1600200" indent="-228600" algn="l" defTabSz="457200" rtl="0" eaLnBrk="1" latinLnBrk="0" hangingPunct="1">
        <a:spcBef>
          <a:spcPct val="20000"/>
        </a:spcBef>
        <a:buClr>
          <a:srgbClr val="0089DF"/>
        </a:buClr>
        <a:buSzPct val="60000"/>
        <a:buFont typeface="Courier"/>
        <a:buChar char="⁃"/>
        <a:defRPr sz="14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b-logo.png"/>
          <p:cNvPicPr>
            <a:picLocks noChangeAspect="1"/>
          </p:cNvPicPr>
          <p:nvPr/>
        </p:nvPicPr>
        <p:blipFill>
          <a:blip r:embed="rId3"/>
          <a:stretch>
            <a:fillRect/>
          </a:stretch>
        </p:blipFill>
        <p:spPr>
          <a:xfrm>
            <a:off x="8137070" y="6361341"/>
            <a:ext cx="1043213" cy="469446"/>
          </a:xfrm>
          <a:prstGeom prst="rect">
            <a:avLst/>
          </a:prstGeom>
        </p:spPr>
      </p:pic>
      <p:sp>
        <p:nvSpPr>
          <p:cNvPr id="7" name="Content Placeholder 6"/>
          <p:cNvSpPr>
            <a:spLocks noGrp="1"/>
          </p:cNvSpPr>
          <p:nvPr>
            <p:ph idx="1"/>
          </p:nvPr>
        </p:nvSpPr>
        <p:spPr>
          <a:xfrm>
            <a:off x="567411" y="883966"/>
            <a:ext cx="8048956" cy="5660571"/>
          </a:xfrm>
        </p:spPr>
        <p:txBody>
          <a:bodyPr>
            <a:normAutofit/>
          </a:bodyPr>
          <a:lstStyle/>
          <a:p>
            <a:pPr marL="0" indent="0">
              <a:buNone/>
            </a:pPr>
            <a:endParaRPr lang="en-US" dirty="0" smtClean="0"/>
          </a:p>
          <a:p>
            <a:pPr marL="0" indent="0" algn="ctr">
              <a:buNone/>
            </a:pPr>
            <a:r>
              <a:rPr lang="en-US" dirty="0" smtClean="0"/>
              <a:t>Comments on Proposed Methods to Develop Flow Criteria for Priority Tributaries to the Sacramento-San Joaquin Delta</a:t>
            </a:r>
          </a:p>
          <a:p>
            <a:pPr marL="0" indent="0" algn="ctr">
              <a:buNone/>
            </a:pPr>
            <a:endParaRPr lang="en-US" dirty="0" smtClean="0"/>
          </a:p>
          <a:p>
            <a:pPr marL="0" indent="0" algn="ctr">
              <a:buNone/>
            </a:pPr>
            <a:r>
              <a:rPr lang="en-US" sz="2000" dirty="0" smtClean="0"/>
              <a:t>Prepared for SWRCB</a:t>
            </a:r>
            <a:endParaRPr lang="en-US" sz="2000" dirty="0"/>
          </a:p>
          <a:p>
            <a:pPr marL="0" indent="0" algn="ctr">
              <a:buNone/>
            </a:pPr>
            <a:r>
              <a:rPr lang="en-US" sz="1600" dirty="0" smtClean="0"/>
              <a:t>March 19, 2014</a:t>
            </a:r>
          </a:p>
          <a:p>
            <a:pPr marL="0" indent="0" algn="ctr">
              <a:buNone/>
            </a:pPr>
            <a:endParaRPr lang="en-US" dirty="0"/>
          </a:p>
          <a:p>
            <a:pPr marL="0" indent="0" algn="ctr">
              <a:buNone/>
            </a:pPr>
            <a:r>
              <a:rPr lang="en-US" sz="1800" dirty="0" smtClean="0"/>
              <a:t>Valerie Kincaid</a:t>
            </a:r>
          </a:p>
          <a:p>
            <a:pPr marL="0" indent="0" algn="ctr">
              <a:buNone/>
            </a:pPr>
            <a:r>
              <a:rPr lang="en-US" sz="1800" dirty="0" smtClean="0"/>
              <a:t>Doug Demko</a:t>
            </a:r>
          </a:p>
          <a:p>
            <a:pPr marL="0" indent="0" algn="ctr">
              <a:buNone/>
            </a:pPr>
            <a:endParaRPr lang="en-US" sz="1200" dirty="0" smtClean="0"/>
          </a:p>
          <a:p>
            <a:pPr marL="0" indent="0" algn="ctr">
              <a:buNone/>
            </a:pPr>
            <a:r>
              <a:rPr lang="en-US" dirty="0" smtClean="0"/>
              <a:t>San Joaquin Tributaries Authority</a:t>
            </a:r>
          </a:p>
          <a:p>
            <a:pPr>
              <a:buFont typeface="Arial"/>
              <a:buChar char="•"/>
            </a:pPr>
            <a:endParaRPr lang="en-US" dirty="0" smtClean="0"/>
          </a:p>
          <a:p>
            <a:pPr marL="0" indent="0">
              <a:buNone/>
            </a:pPr>
            <a:r>
              <a:rPr lang="en-US" dirty="0"/>
              <a:t>	</a:t>
            </a:r>
            <a:endParaRPr lang="en-US" dirty="0" smtClean="0"/>
          </a:p>
        </p:txBody>
      </p:sp>
    </p:spTree>
    <p:extLst>
      <p:ext uri="{BB962C8B-B14F-4D97-AF65-F5344CB8AC3E}">
        <p14:creationId xmlns:p14="http://schemas.microsoft.com/office/powerpoint/2010/main" val="2766028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ter-bkg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Rectangle 14"/>
          <p:cNvSpPr/>
          <p:nvPr/>
        </p:nvSpPr>
        <p:spPr>
          <a:xfrm>
            <a:off x="-1" y="1394"/>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800">
              <a:solidFill>
                <a:srgbClr val="114A78"/>
              </a:solidFill>
              <a:ea typeface="ＭＳ Ｐゴシック" charset="-128"/>
              <a:cs typeface="ＭＳ Ｐゴシック" charset="-128"/>
            </a:endParaRPr>
          </a:p>
        </p:txBody>
      </p:sp>
      <p:pic>
        <p:nvPicPr>
          <p:cNvPr id="12" name="Picture 11" descr="fb-logo.png"/>
          <p:cNvPicPr>
            <a:picLocks noChangeAspect="1"/>
          </p:cNvPicPr>
          <p:nvPr/>
        </p:nvPicPr>
        <p:blipFill>
          <a:blip r:embed="rId4"/>
          <a:stretch>
            <a:fillRect/>
          </a:stretch>
        </p:blipFill>
        <p:spPr>
          <a:xfrm>
            <a:off x="8137070" y="6361341"/>
            <a:ext cx="1043213" cy="469446"/>
          </a:xfrm>
          <a:prstGeom prst="rect">
            <a:avLst/>
          </a:prstGeom>
        </p:spPr>
      </p:pic>
      <p:sp>
        <p:nvSpPr>
          <p:cNvPr id="5" name="Title 4"/>
          <p:cNvSpPr>
            <a:spLocks noGrp="1"/>
          </p:cNvSpPr>
          <p:nvPr>
            <p:ph type="title"/>
          </p:nvPr>
        </p:nvSpPr>
        <p:spPr/>
        <p:txBody>
          <a:bodyPr/>
          <a:lstStyle/>
          <a:p>
            <a:r>
              <a:rPr lang="en-US" dirty="0"/>
              <a:t>Step 3: Identify Method of Protection </a:t>
            </a:r>
          </a:p>
        </p:txBody>
      </p:sp>
      <p:sp>
        <p:nvSpPr>
          <p:cNvPr id="8" name="Content Placeholder 2"/>
          <p:cNvSpPr>
            <a:spLocks noGrp="1"/>
          </p:cNvSpPr>
          <p:nvPr>
            <p:ph idx="1"/>
          </p:nvPr>
        </p:nvSpPr>
        <p:spPr>
          <a:xfrm>
            <a:off x="1195500" y="1645697"/>
            <a:ext cx="3277559" cy="4143448"/>
          </a:xfrm>
        </p:spPr>
        <p:txBody>
          <a:bodyPr>
            <a:normAutofit/>
          </a:bodyPr>
          <a:lstStyle/>
          <a:p>
            <a:pPr>
              <a:lnSpc>
                <a:spcPct val="150000"/>
              </a:lnSpc>
            </a:pPr>
            <a:r>
              <a:rPr lang="en-US" dirty="0" smtClean="0"/>
              <a:t>Habitat Loss</a:t>
            </a:r>
          </a:p>
          <a:p>
            <a:pPr>
              <a:lnSpc>
                <a:spcPct val="150000"/>
              </a:lnSpc>
            </a:pPr>
            <a:r>
              <a:rPr lang="en-US" dirty="0" smtClean="0"/>
              <a:t>Temperature</a:t>
            </a:r>
          </a:p>
          <a:p>
            <a:pPr>
              <a:lnSpc>
                <a:spcPct val="150000"/>
              </a:lnSpc>
            </a:pPr>
            <a:r>
              <a:rPr lang="en-US" dirty="0" smtClean="0"/>
              <a:t>Predation</a:t>
            </a:r>
          </a:p>
          <a:p>
            <a:pPr>
              <a:lnSpc>
                <a:spcPct val="150000"/>
              </a:lnSpc>
            </a:pPr>
            <a:r>
              <a:rPr lang="en-US" dirty="0" smtClean="0"/>
              <a:t>Climate Change</a:t>
            </a:r>
          </a:p>
          <a:p>
            <a:pPr>
              <a:lnSpc>
                <a:spcPct val="150000"/>
              </a:lnSpc>
            </a:pPr>
            <a:r>
              <a:rPr lang="en-US" dirty="0" smtClean="0"/>
              <a:t>Sediment </a:t>
            </a:r>
          </a:p>
          <a:p>
            <a:pPr>
              <a:lnSpc>
                <a:spcPct val="150000"/>
              </a:lnSpc>
            </a:pPr>
            <a:r>
              <a:rPr lang="en-US" dirty="0" smtClean="0"/>
              <a:t>Toxics</a:t>
            </a:r>
          </a:p>
          <a:p>
            <a:endParaRPr lang="en-US" sz="3200" dirty="0" smtClean="0"/>
          </a:p>
          <a:p>
            <a:endParaRPr lang="en-US" sz="3200" dirty="0" smtClean="0"/>
          </a:p>
          <a:p>
            <a:endParaRPr lang="en-US" sz="3200" dirty="0" smtClean="0"/>
          </a:p>
          <a:p>
            <a:endParaRPr lang="en-US" sz="3200" dirty="0"/>
          </a:p>
        </p:txBody>
      </p:sp>
      <p:sp>
        <p:nvSpPr>
          <p:cNvPr id="7" name="Content Placeholder 2"/>
          <p:cNvSpPr txBox="1">
            <a:spLocks/>
          </p:cNvSpPr>
          <p:nvPr/>
        </p:nvSpPr>
        <p:spPr>
          <a:xfrm>
            <a:off x="4366812" y="1632452"/>
            <a:ext cx="3277559" cy="4143448"/>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SzPct val="60000"/>
              <a:buFontTx/>
              <a:buBlip>
                <a:blip r:embed="rId5"/>
              </a:buBlip>
              <a:defRPr sz="2400" kern="1200">
                <a:solidFill>
                  <a:srgbClr val="FFFFFF"/>
                </a:solidFill>
                <a:latin typeface="+mn-lt"/>
                <a:ea typeface="+mn-ea"/>
                <a:cs typeface="+mn-cs"/>
              </a:defRPr>
            </a:lvl1pPr>
            <a:lvl2pPr marL="742950" indent="-285750" algn="l" defTabSz="457200" rtl="0" eaLnBrk="1" latinLnBrk="0" hangingPunct="1">
              <a:spcBef>
                <a:spcPct val="20000"/>
              </a:spcBef>
              <a:buSzPct val="55000"/>
              <a:buFontTx/>
              <a:buBlip>
                <a:blip r:embed="rId5"/>
              </a:buBlip>
              <a:defRPr sz="2000" kern="1200">
                <a:solidFill>
                  <a:srgbClr val="FFFFFF"/>
                </a:solidFill>
                <a:latin typeface="+mn-lt"/>
                <a:ea typeface="+mn-ea"/>
                <a:cs typeface="+mn-cs"/>
              </a:defRPr>
            </a:lvl2pPr>
            <a:lvl3pPr marL="1143000" indent="-228600" algn="l" defTabSz="457200" rtl="0" eaLnBrk="1" latinLnBrk="0" hangingPunct="1">
              <a:spcBef>
                <a:spcPct val="20000"/>
              </a:spcBef>
              <a:buSzPct val="45000"/>
              <a:buFontTx/>
              <a:buBlip>
                <a:blip r:embed="rId5"/>
              </a:buBlip>
              <a:defRPr sz="1600" kern="1200">
                <a:solidFill>
                  <a:srgbClr val="FFFFFF"/>
                </a:solidFill>
                <a:latin typeface="+mn-lt"/>
                <a:ea typeface="+mn-ea"/>
                <a:cs typeface="+mn-cs"/>
              </a:defRPr>
            </a:lvl3pPr>
            <a:lvl4pPr marL="1600200" indent="-228600" algn="l" defTabSz="457200" rtl="0" eaLnBrk="1" latinLnBrk="0" hangingPunct="1">
              <a:spcBef>
                <a:spcPct val="20000"/>
              </a:spcBef>
              <a:buClr>
                <a:srgbClr val="0089DF"/>
              </a:buClr>
              <a:buSzPct val="60000"/>
              <a:buFont typeface="Courier"/>
              <a:buChar char="⁃"/>
              <a:defRPr sz="14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pPr>
            <a:r>
              <a:rPr lang="en-US" dirty="0" smtClean="0"/>
              <a:t>Ocean Conditions</a:t>
            </a:r>
          </a:p>
          <a:p>
            <a:pPr>
              <a:lnSpc>
                <a:spcPct val="150000"/>
              </a:lnSpc>
            </a:pPr>
            <a:r>
              <a:rPr lang="en-US" dirty="0" smtClean="0"/>
              <a:t>Ocean Harvest</a:t>
            </a:r>
          </a:p>
          <a:p>
            <a:pPr>
              <a:lnSpc>
                <a:spcPct val="150000"/>
              </a:lnSpc>
            </a:pPr>
            <a:r>
              <a:rPr lang="en-US" dirty="0" smtClean="0"/>
              <a:t>Hatchery Practices</a:t>
            </a:r>
          </a:p>
          <a:p>
            <a:pPr>
              <a:lnSpc>
                <a:spcPct val="150000"/>
              </a:lnSpc>
            </a:pPr>
            <a:r>
              <a:rPr lang="en-US" dirty="0" smtClean="0"/>
              <a:t>Channel Modification</a:t>
            </a:r>
          </a:p>
          <a:p>
            <a:pPr>
              <a:lnSpc>
                <a:spcPct val="150000"/>
              </a:lnSpc>
            </a:pPr>
            <a:r>
              <a:rPr lang="en-US" dirty="0" smtClean="0"/>
              <a:t>Migration Barriers</a:t>
            </a:r>
          </a:p>
          <a:p>
            <a:pPr>
              <a:lnSpc>
                <a:spcPct val="150000"/>
              </a:lnSpc>
            </a:pPr>
            <a:r>
              <a:rPr lang="en-US" dirty="0" smtClean="0"/>
              <a:t>Entrainment</a:t>
            </a:r>
          </a:p>
          <a:p>
            <a:pPr>
              <a:lnSpc>
                <a:spcPct val="150000"/>
              </a:lnSpc>
            </a:pPr>
            <a:r>
              <a:rPr lang="en-US" dirty="0" smtClean="0"/>
              <a:t>Flow</a:t>
            </a:r>
          </a:p>
          <a:p>
            <a:endParaRPr lang="en-US" sz="3200" dirty="0" smtClean="0"/>
          </a:p>
          <a:p>
            <a:endParaRPr lang="en-US" sz="3200" dirty="0" smtClean="0"/>
          </a:p>
          <a:p>
            <a:endParaRPr lang="en-US" sz="3200" dirty="0" smtClean="0"/>
          </a:p>
          <a:p>
            <a:endParaRPr lang="en-US" sz="3200" dirty="0"/>
          </a:p>
        </p:txBody>
      </p:sp>
    </p:spTree>
    <p:extLst>
      <p:ext uri="{BB962C8B-B14F-4D97-AF65-F5344CB8AC3E}">
        <p14:creationId xmlns:p14="http://schemas.microsoft.com/office/powerpoint/2010/main" val="384085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394"/>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800">
              <a:solidFill>
                <a:srgbClr val="114A78"/>
              </a:solidFill>
              <a:ea typeface="ＭＳ Ｐゴシック" charset="-128"/>
              <a:cs typeface="ＭＳ Ｐゴシック" charset="-128"/>
            </a:endParaRPr>
          </a:p>
        </p:txBody>
      </p:sp>
      <p:sp>
        <p:nvSpPr>
          <p:cNvPr id="5" name="Title 4"/>
          <p:cNvSpPr txBox="1">
            <a:spLocks/>
          </p:cNvSpPr>
          <p:nvPr/>
        </p:nvSpPr>
        <p:spPr>
          <a:xfrm>
            <a:off x="457200" y="0"/>
            <a:ext cx="8229600" cy="519917"/>
          </a:xfrm>
          <a:prstGeom prst="rect">
            <a:avLst/>
          </a:prstGeom>
        </p:spPr>
        <p:txBody>
          <a:bodyPr/>
          <a:lstStyle>
            <a:lvl1pPr algn="ctr" defTabSz="457200" rtl="0" eaLnBrk="1" latinLnBrk="0" hangingPunct="1">
              <a:spcBef>
                <a:spcPct val="0"/>
              </a:spcBef>
              <a:buNone/>
              <a:defRPr sz="2400" b="1" kern="1200">
                <a:solidFill>
                  <a:srgbClr val="FFFFFF"/>
                </a:solidFill>
                <a:latin typeface="+mj-lt"/>
                <a:ea typeface="+mj-ea"/>
                <a:cs typeface="+mj-cs"/>
              </a:defRPr>
            </a:lvl1pPr>
          </a:lstStyle>
          <a:p>
            <a:r>
              <a:rPr lang="en-US" dirty="0" smtClean="0"/>
              <a:t>Flow is a Small Component</a:t>
            </a:r>
            <a:endParaRPr lang="en-US" dirty="0"/>
          </a:p>
        </p:txBody>
      </p:sp>
      <p:cxnSp>
        <p:nvCxnSpPr>
          <p:cNvPr id="159" name="Straight Connector 158"/>
          <p:cNvCxnSpPr/>
          <p:nvPr/>
        </p:nvCxnSpPr>
        <p:spPr>
          <a:xfrm flipV="1">
            <a:off x="2981558" y="428851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a:endCxn id="22" idx="2"/>
          </p:cNvCxnSpPr>
          <p:nvPr/>
        </p:nvCxnSpPr>
        <p:spPr>
          <a:xfrm flipV="1">
            <a:off x="2970662" y="2512942"/>
            <a:ext cx="0" cy="956403"/>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6" name="Rounded Rectangle 5"/>
          <p:cNvSpPr/>
          <p:nvPr/>
        </p:nvSpPr>
        <p:spPr>
          <a:xfrm>
            <a:off x="3802305" y="870141"/>
            <a:ext cx="2316911" cy="592204"/>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effectLst>
                  <a:outerShdw blurRad="50800" dist="38100" dir="2700000" algn="tl" rotWithShape="0">
                    <a:prstClr val="black">
                      <a:alpha val="40000"/>
                    </a:prstClr>
                  </a:outerShdw>
                </a:effectLst>
              </a:rPr>
              <a:t>Development of Public Trust Flows</a:t>
            </a:r>
          </a:p>
        </p:txBody>
      </p:sp>
      <p:sp>
        <p:nvSpPr>
          <p:cNvPr id="11" name="Rounded Rectangle 10"/>
          <p:cNvSpPr/>
          <p:nvPr/>
        </p:nvSpPr>
        <p:spPr>
          <a:xfrm>
            <a:off x="6071369" y="2240781"/>
            <a:ext cx="182880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000" dirty="0" smtClean="0">
                <a:effectLst>
                  <a:outerShdw blurRad="50800" dist="38100" dir="2700000" algn="tl" rotWithShape="0">
                    <a:prstClr val="black">
                      <a:alpha val="40000"/>
                    </a:prstClr>
                  </a:outerShdw>
                </a:effectLst>
              </a:rPr>
              <a:t>Existing Beneficial Uses</a:t>
            </a:r>
            <a:endParaRPr lang="en-US" sz="1000" dirty="0">
              <a:effectLst>
                <a:outerShdw blurRad="50800" dist="38100" dir="2700000" algn="tl" rotWithShape="0">
                  <a:prstClr val="black">
                    <a:alpha val="40000"/>
                  </a:prstClr>
                </a:outerShdw>
              </a:effectLst>
            </a:endParaRPr>
          </a:p>
        </p:txBody>
      </p:sp>
      <p:sp>
        <p:nvSpPr>
          <p:cNvPr id="22" name="Rounded Rectangle 21"/>
          <p:cNvSpPr/>
          <p:nvPr/>
        </p:nvSpPr>
        <p:spPr>
          <a:xfrm>
            <a:off x="2056262" y="2240781"/>
            <a:ext cx="182880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000" dirty="0" smtClean="0">
                <a:effectLst>
                  <a:outerShdw blurRad="50800" dist="38100" dir="2700000" algn="tl" rotWithShape="0">
                    <a:prstClr val="black">
                      <a:alpha val="40000"/>
                    </a:prstClr>
                  </a:outerShdw>
                </a:effectLst>
              </a:rPr>
              <a:t>Public Trust Uses</a:t>
            </a:r>
            <a:endParaRPr lang="en-US" sz="1000" dirty="0">
              <a:effectLst>
                <a:outerShdw blurRad="50800" dist="38100" dir="2700000" algn="tl" rotWithShape="0">
                  <a:prstClr val="black">
                    <a:alpha val="40000"/>
                  </a:prstClr>
                </a:outerShdw>
              </a:effectLst>
            </a:endParaRPr>
          </a:p>
        </p:txBody>
      </p:sp>
      <p:cxnSp>
        <p:nvCxnSpPr>
          <p:cNvPr id="33" name="Straight Connector 32"/>
          <p:cNvCxnSpPr>
            <a:stCxn id="11" idx="1"/>
            <a:endCxn id="22" idx="3"/>
          </p:cNvCxnSpPr>
          <p:nvPr/>
        </p:nvCxnSpPr>
        <p:spPr>
          <a:xfrm flipH="1">
            <a:off x="3885062" y="2376862"/>
            <a:ext cx="2186307" cy="0"/>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999983" y="3471719"/>
            <a:ext cx="3975358" cy="399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a:stCxn id="11" idx="2"/>
          </p:cNvCxnSpPr>
          <p:nvPr/>
        </p:nvCxnSpPr>
        <p:spPr>
          <a:xfrm>
            <a:off x="6985769" y="2512943"/>
            <a:ext cx="4918" cy="475094"/>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a:endCxn id="16" idx="2"/>
          </p:cNvCxnSpPr>
          <p:nvPr/>
        </p:nvCxnSpPr>
        <p:spPr>
          <a:xfrm flipV="1">
            <a:off x="2580087" y="3867034"/>
            <a:ext cx="0" cy="429177"/>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flipV="1">
            <a:off x="1380068" y="4568193"/>
            <a:ext cx="0" cy="195491"/>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1005841" y="3468017"/>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flipV="1">
            <a:off x="1792964" y="3468017"/>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flipV="1">
            <a:off x="2577252" y="3468017"/>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flipV="1">
            <a:off x="3364375" y="3468017"/>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flipV="1">
            <a:off x="4188218" y="3464022"/>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flipV="1">
            <a:off x="4975341" y="3464022"/>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flipV="1">
            <a:off x="1389480" y="4296211"/>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flipV="1">
            <a:off x="2174118" y="4296211"/>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flipV="1">
            <a:off x="3745529" y="4296211"/>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flipV="1">
            <a:off x="4569372" y="4292216"/>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flipV="1">
            <a:off x="556335" y="505205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flipV="1">
            <a:off x="1204843" y="505205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flipV="1">
            <a:off x="1898829" y="505205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flipV="1">
            <a:off x="2561799" y="504805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flipV="1">
            <a:off x="3247318" y="504805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p:nvCxnSpPr>
        <p:spPr>
          <a:xfrm flipV="1">
            <a:off x="3912158" y="505205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flipV="1">
            <a:off x="5345518" y="279682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flipV="1">
            <a:off x="6171126" y="279682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p:nvCxnSpPr>
        <p:spPr>
          <a:xfrm flipV="1">
            <a:off x="7796416" y="279682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p:nvCxnSpPr>
        <p:spPr>
          <a:xfrm flipV="1">
            <a:off x="8635653" y="279283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flipH="1" flipV="1">
            <a:off x="5345518" y="2792834"/>
            <a:ext cx="3299279" cy="399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5808104" y="2894445"/>
            <a:ext cx="722375"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Irrigation</a:t>
            </a:r>
            <a:endParaRPr lang="en-US" sz="800" dirty="0">
              <a:effectLst>
                <a:outerShdw blurRad="50800" dist="38100" dir="2700000" algn="tl" rotWithShape="0">
                  <a:prstClr val="black">
                    <a:alpha val="40000"/>
                  </a:prstClr>
                </a:outerShdw>
              </a:effectLst>
            </a:endParaRPr>
          </a:p>
        </p:txBody>
      </p:sp>
      <p:sp>
        <p:nvSpPr>
          <p:cNvPr id="13" name="Rounded Rectangle 12"/>
          <p:cNvSpPr/>
          <p:nvPr/>
        </p:nvSpPr>
        <p:spPr>
          <a:xfrm>
            <a:off x="6629499" y="2887976"/>
            <a:ext cx="722375"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Industrial Use</a:t>
            </a:r>
            <a:endParaRPr lang="en-US" sz="800" dirty="0">
              <a:effectLst>
                <a:outerShdw blurRad="50800" dist="38100" dir="2700000" algn="tl" rotWithShape="0">
                  <a:prstClr val="black">
                    <a:alpha val="40000"/>
                  </a:prstClr>
                </a:outerShdw>
              </a:effectLst>
            </a:endParaRPr>
          </a:p>
        </p:txBody>
      </p:sp>
      <p:sp>
        <p:nvSpPr>
          <p:cNvPr id="14" name="Rounded Rectangle 13"/>
          <p:cNvSpPr/>
          <p:nvPr/>
        </p:nvSpPr>
        <p:spPr>
          <a:xfrm>
            <a:off x="8272290" y="2885199"/>
            <a:ext cx="722375"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Fish Refuge/Flow</a:t>
            </a:r>
            <a:endParaRPr lang="en-US" sz="800" dirty="0">
              <a:effectLst>
                <a:outerShdw blurRad="50800" dist="38100" dir="2700000" algn="tl" rotWithShape="0">
                  <a:prstClr val="black">
                    <a:alpha val="40000"/>
                  </a:prstClr>
                </a:outerShdw>
              </a:effectLst>
            </a:endParaRPr>
          </a:p>
        </p:txBody>
      </p:sp>
      <p:sp>
        <p:nvSpPr>
          <p:cNvPr id="31" name="Rounded Rectangle 30"/>
          <p:cNvSpPr/>
          <p:nvPr/>
        </p:nvSpPr>
        <p:spPr>
          <a:xfrm>
            <a:off x="7450894" y="2894123"/>
            <a:ext cx="722375"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Hydropower</a:t>
            </a:r>
            <a:endParaRPr lang="en-US" sz="800" dirty="0">
              <a:effectLst>
                <a:outerShdw blurRad="50800" dist="38100" dir="2700000" algn="tl" rotWithShape="0">
                  <a:prstClr val="black">
                    <a:alpha val="40000"/>
                  </a:prstClr>
                </a:outerShdw>
              </a:effectLst>
            </a:endParaRPr>
          </a:p>
        </p:txBody>
      </p:sp>
      <p:sp>
        <p:nvSpPr>
          <p:cNvPr id="15" name="Rounded Rectangle 14"/>
          <p:cNvSpPr/>
          <p:nvPr/>
        </p:nvSpPr>
        <p:spPr>
          <a:xfrm>
            <a:off x="4986709" y="2894445"/>
            <a:ext cx="722375"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Domestic Use</a:t>
            </a:r>
            <a:endParaRPr lang="en-US" sz="800" dirty="0">
              <a:effectLst>
                <a:outerShdw blurRad="50800" dist="38100" dir="2700000" algn="tl" rotWithShape="0">
                  <a:prstClr val="black">
                    <a:alpha val="40000"/>
                  </a:prstClr>
                </a:outerShdw>
              </a:effectLst>
            </a:endParaRPr>
          </a:p>
        </p:txBody>
      </p:sp>
      <p:sp>
        <p:nvSpPr>
          <p:cNvPr id="7" name="Rounded Rectangle 6"/>
          <p:cNvSpPr/>
          <p:nvPr/>
        </p:nvSpPr>
        <p:spPr>
          <a:xfrm>
            <a:off x="640081" y="35948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Recreation</a:t>
            </a:r>
            <a:endParaRPr lang="en-US" sz="800" dirty="0">
              <a:effectLst>
                <a:outerShdw blurRad="50800" dist="38100" dir="2700000" algn="tl" rotWithShape="0">
                  <a:prstClr val="black">
                    <a:alpha val="40000"/>
                  </a:prstClr>
                </a:outerShdw>
              </a:effectLst>
            </a:endParaRPr>
          </a:p>
        </p:txBody>
      </p:sp>
      <p:sp>
        <p:nvSpPr>
          <p:cNvPr id="12" name="Rounded Rectangle 11"/>
          <p:cNvSpPr/>
          <p:nvPr/>
        </p:nvSpPr>
        <p:spPr>
          <a:xfrm>
            <a:off x="3001450" y="35948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Scenic Views</a:t>
            </a:r>
            <a:endParaRPr lang="en-US" sz="800" dirty="0">
              <a:effectLst>
                <a:outerShdw blurRad="50800" dist="38100" dir="2700000" algn="tl" rotWithShape="0">
                  <a:prstClr val="black">
                    <a:alpha val="40000"/>
                  </a:prstClr>
                </a:outerShdw>
              </a:effectLst>
            </a:endParaRPr>
          </a:p>
        </p:txBody>
      </p:sp>
      <p:sp>
        <p:nvSpPr>
          <p:cNvPr id="16" name="Rounded Rectangle 15"/>
          <p:cNvSpPr/>
          <p:nvPr/>
        </p:nvSpPr>
        <p:spPr>
          <a:xfrm>
            <a:off x="2214327" y="35948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Fish Species</a:t>
            </a:r>
            <a:endParaRPr lang="en-US" sz="800" dirty="0">
              <a:effectLst>
                <a:outerShdw blurRad="50800" dist="38100" dir="2700000" algn="tl" rotWithShape="0">
                  <a:prstClr val="black">
                    <a:alpha val="40000"/>
                  </a:prstClr>
                </a:outerShdw>
              </a:effectLst>
            </a:endParaRPr>
          </a:p>
        </p:txBody>
      </p:sp>
      <p:sp>
        <p:nvSpPr>
          <p:cNvPr id="17" name="Rounded Rectangle 16"/>
          <p:cNvSpPr/>
          <p:nvPr/>
        </p:nvSpPr>
        <p:spPr>
          <a:xfrm>
            <a:off x="1427204" y="35948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Commerce</a:t>
            </a:r>
            <a:endParaRPr lang="en-US" sz="800" dirty="0">
              <a:effectLst>
                <a:outerShdw blurRad="50800" dist="38100" dir="2700000" algn="tl" rotWithShape="0">
                  <a:prstClr val="black">
                    <a:alpha val="40000"/>
                  </a:prstClr>
                </a:outerShdw>
              </a:effectLst>
            </a:endParaRPr>
          </a:p>
        </p:txBody>
      </p:sp>
      <p:sp>
        <p:nvSpPr>
          <p:cNvPr id="18" name="Rounded Rectangle 17"/>
          <p:cNvSpPr/>
          <p:nvPr/>
        </p:nvSpPr>
        <p:spPr>
          <a:xfrm>
            <a:off x="4575696" y="35948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Navigation</a:t>
            </a:r>
            <a:endParaRPr lang="en-US" sz="800" dirty="0">
              <a:effectLst>
                <a:outerShdw blurRad="50800" dist="38100" dir="2700000" algn="tl" rotWithShape="0">
                  <a:prstClr val="black">
                    <a:alpha val="40000"/>
                  </a:prstClr>
                </a:outerShdw>
              </a:effectLst>
            </a:endParaRPr>
          </a:p>
        </p:txBody>
      </p:sp>
      <p:sp>
        <p:nvSpPr>
          <p:cNvPr id="24" name="Rounded Rectangle 23"/>
          <p:cNvSpPr/>
          <p:nvPr/>
        </p:nvSpPr>
        <p:spPr>
          <a:xfrm>
            <a:off x="3788573" y="35948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Terrestrial Species</a:t>
            </a:r>
            <a:endParaRPr lang="en-US" sz="800" dirty="0">
              <a:effectLst>
                <a:outerShdw blurRad="50800" dist="38100" dir="2700000" algn="tl" rotWithShape="0">
                  <a:prstClr val="black">
                    <a:alpha val="40000"/>
                  </a:prstClr>
                </a:outerShdw>
              </a:effectLst>
            </a:endParaRPr>
          </a:p>
        </p:txBody>
      </p:sp>
      <p:sp>
        <p:nvSpPr>
          <p:cNvPr id="20" name="Rounded Rectangle 19"/>
          <p:cNvSpPr/>
          <p:nvPr/>
        </p:nvSpPr>
        <p:spPr>
          <a:xfrm>
            <a:off x="3401659" y="4410137"/>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Sturgeon</a:t>
            </a:r>
            <a:endParaRPr lang="en-US" sz="800" dirty="0">
              <a:effectLst>
                <a:outerShdw blurRad="50800" dist="38100" dir="2700000" algn="tl" rotWithShape="0">
                  <a:prstClr val="black">
                    <a:alpha val="40000"/>
                  </a:prstClr>
                </a:outerShdw>
              </a:effectLst>
            </a:endParaRPr>
          </a:p>
        </p:txBody>
      </p:sp>
      <p:sp>
        <p:nvSpPr>
          <p:cNvPr id="21" name="Rounded Rectangle 20"/>
          <p:cNvSpPr/>
          <p:nvPr/>
        </p:nvSpPr>
        <p:spPr>
          <a:xfrm>
            <a:off x="2610257" y="4412290"/>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Delta Smelt</a:t>
            </a:r>
            <a:endParaRPr lang="en-US" sz="800" dirty="0">
              <a:effectLst>
                <a:outerShdw blurRad="50800" dist="38100" dir="2700000" algn="tl" rotWithShape="0">
                  <a:prstClr val="black">
                    <a:alpha val="40000"/>
                  </a:prstClr>
                </a:outerShdw>
              </a:effectLst>
            </a:endParaRPr>
          </a:p>
        </p:txBody>
      </p:sp>
      <p:sp>
        <p:nvSpPr>
          <p:cNvPr id="23" name="Rounded Rectangle 22"/>
          <p:cNvSpPr/>
          <p:nvPr/>
        </p:nvSpPr>
        <p:spPr>
          <a:xfrm>
            <a:off x="4193061" y="44076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Longfin Smelt</a:t>
            </a:r>
            <a:endParaRPr lang="en-US" sz="800" dirty="0">
              <a:effectLst>
                <a:outerShdw blurRad="50800" dist="38100" dir="2700000" algn="tl" rotWithShape="0">
                  <a:prstClr val="black">
                    <a:alpha val="40000"/>
                  </a:prstClr>
                </a:outerShdw>
              </a:effectLst>
            </a:endParaRPr>
          </a:p>
        </p:txBody>
      </p:sp>
      <p:cxnSp>
        <p:nvCxnSpPr>
          <p:cNvPr id="155" name="Straight Connector 154"/>
          <p:cNvCxnSpPr>
            <a:endCxn id="6" idx="2"/>
          </p:cNvCxnSpPr>
          <p:nvPr/>
        </p:nvCxnSpPr>
        <p:spPr>
          <a:xfrm flipV="1">
            <a:off x="4960761" y="1462345"/>
            <a:ext cx="0" cy="914517"/>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5" name="Rounded Rectangle 24"/>
          <p:cNvSpPr/>
          <p:nvPr/>
        </p:nvSpPr>
        <p:spPr>
          <a:xfrm>
            <a:off x="2265658" y="5167842"/>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Climate Change</a:t>
            </a:r>
            <a:endParaRPr lang="en-US" sz="800" dirty="0">
              <a:effectLst>
                <a:outerShdw blurRad="50800" dist="38100" dir="2700000" algn="tl" rotWithShape="0">
                  <a:prstClr val="black">
                    <a:alpha val="40000"/>
                  </a:prstClr>
                </a:outerShdw>
              </a:effectLst>
            </a:endParaRPr>
          </a:p>
        </p:txBody>
      </p:sp>
      <p:sp>
        <p:nvSpPr>
          <p:cNvPr id="26" name="Rounded Rectangle 25"/>
          <p:cNvSpPr/>
          <p:nvPr/>
        </p:nvSpPr>
        <p:spPr>
          <a:xfrm>
            <a:off x="2937531" y="5163515"/>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Sediment</a:t>
            </a:r>
            <a:endParaRPr lang="en-US" sz="800" dirty="0">
              <a:effectLst>
                <a:outerShdw blurRad="50800" dist="38100" dir="2700000" algn="tl" rotWithShape="0">
                  <a:prstClr val="black">
                    <a:alpha val="40000"/>
                  </a:prstClr>
                </a:outerShdw>
              </a:effectLst>
            </a:endParaRPr>
          </a:p>
        </p:txBody>
      </p:sp>
      <p:sp>
        <p:nvSpPr>
          <p:cNvPr id="27" name="Rounded Rectangle 26"/>
          <p:cNvSpPr/>
          <p:nvPr/>
        </p:nvSpPr>
        <p:spPr>
          <a:xfrm>
            <a:off x="921912" y="5163515"/>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Temperature</a:t>
            </a:r>
            <a:endParaRPr lang="en-US" sz="800" dirty="0">
              <a:effectLst>
                <a:outerShdw blurRad="50800" dist="38100" dir="2700000" algn="tl" rotWithShape="0">
                  <a:prstClr val="black">
                    <a:alpha val="40000"/>
                  </a:prstClr>
                </a:outerShdw>
              </a:effectLst>
            </a:endParaRPr>
          </a:p>
        </p:txBody>
      </p:sp>
      <p:sp>
        <p:nvSpPr>
          <p:cNvPr id="30" name="Rounded Rectangle 29"/>
          <p:cNvSpPr/>
          <p:nvPr/>
        </p:nvSpPr>
        <p:spPr>
          <a:xfrm>
            <a:off x="3609404" y="5167842"/>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Toxics</a:t>
            </a:r>
            <a:endParaRPr lang="en-US" sz="800" dirty="0">
              <a:effectLst>
                <a:outerShdw blurRad="50800" dist="38100" dir="2700000" algn="tl" rotWithShape="0">
                  <a:prstClr val="black">
                    <a:alpha val="40000"/>
                  </a:prstClr>
                </a:outerShdw>
              </a:effectLst>
            </a:endParaRPr>
          </a:p>
        </p:txBody>
      </p:sp>
      <p:cxnSp>
        <p:nvCxnSpPr>
          <p:cNvPr id="64" name="Straight Connector 63"/>
          <p:cNvCxnSpPr/>
          <p:nvPr/>
        </p:nvCxnSpPr>
        <p:spPr>
          <a:xfrm flipV="1">
            <a:off x="595718" y="429513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V="1">
            <a:off x="5365585" y="4286402"/>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flipH="1">
            <a:off x="595719" y="4295139"/>
            <a:ext cx="4768512" cy="0"/>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4984465" y="44076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Steelhead</a:t>
            </a:r>
            <a:endParaRPr lang="en-US" sz="800" dirty="0">
              <a:effectLst>
                <a:outerShdw blurRad="50800" dist="38100" dir="2700000" algn="tl" rotWithShape="0">
                  <a:prstClr val="black">
                    <a:alpha val="40000"/>
                  </a:prstClr>
                </a:outerShdw>
              </a:effectLst>
            </a:endParaRPr>
          </a:p>
        </p:txBody>
      </p:sp>
      <p:cxnSp>
        <p:nvCxnSpPr>
          <p:cNvPr id="70" name="Straight Connector 69"/>
          <p:cNvCxnSpPr/>
          <p:nvPr/>
        </p:nvCxnSpPr>
        <p:spPr>
          <a:xfrm flipV="1">
            <a:off x="2167768" y="4569261"/>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589368" y="456818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9" name="Rounded Rectangle 18"/>
          <p:cNvSpPr/>
          <p:nvPr/>
        </p:nvSpPr>
        <p:spPr>
          <a:xfrm>
            <a:off x="1021235" y="4410137"/>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Spring-run Chinook</a:t>
            </a:r>
            <a:endParaRPr lang="en-US" sz="800" dirty="0">
              <a:effectLst>
                <a:outerShdw blurRad="50800" dist="38100" dir="2700000" algn="tl" rotWithShape="0">
                  <a:prstClr val="black">
                    <a:alpha val="40000"/>
                  </a:prstClr>
                </a:outerShdw>
              </a:effectLst>
            </a:endParaRPr>
          </a:p>
        </p:txBody>
      </p:sp>
      <p:sp>
        <p:nvSpPr>
          <p:cNvPr id="63" name="Rounded Rectangle 62"/>
          <p:cNvSpPr/>
          <p:nvPr/>
        </p:nvSpPr>
        <p:spPr>
          <a:xfrm>
            <a:off x="1818007" y="4405464"/>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Winter-run Chinook</a:t>
            </a:r>
            <a:endParaRPr lang="en-US" sz="800" dirty="0">
              <a:effectLst>
                <a:outerShdw blurRad="50800" dist="38100" dir="2700000" algn="tl" rotWithShape="0">
                  <a:prstClr val="black">
                    <a:alpha val="40000"/>
                  </a:prstClr>
                </a:outerShdw>
              </a:effectLst>
            </a:endParaRPr>
          </a:p>
        </p:txBody>
      </p:sp>
      <p:sp>
        <p:nvSpPr>
          <p:cNvPr id="62" name="Rounded Rectangle 61"/>
          <p:cNvSpPr/>
          <p:nvPr/>
        </p:nvSpPr>
        <p:spPr>
          <a:xfrm>
            <a:off x="226415" y="44076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Fall-run Chinook</a:t>
            </a:r>
            <a:endParaRPr lang="en-US" sz="800" dirty="0">
              <a:effectLst>
                <a:outerShdw blurRad="50800" dist="38100" dir="2700000" algn="tl" rotWithShape="0">
                  <a:prstClr val="black">
                    <a:alpha val="40000"/>
                  </a:prstClr>
                </a:outerShdw>
              </a:effectLst>
            </a:endParaRPr>
          </a:p>
        </p:txBody>
      </p:sp>
      <p:sp>
        <p:nvSpPr>
          <p:cNvPr id="76" name="Rounded Rectangle 75"/>
          <p:cNvSpPr/>
          <p:nvPr/>
        </p:nvSpPr>
        <p:spPr>
          <a:xfrm>
            <a:off x="1593785" y="5167842"/>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Predation</a:t>
            </a:r>
            <a:endParaRPr lang="en-US" sz="800" dirty="0">
              <a:effectLst>
                <a:outerShdw blurRad="50800" dist="38100" dir="2700000" algn="tl" rotWithShape="0">
                  <a:prstClr val="black">
                    <a:alpha val="40000"/>
                  </a:prstClr>
                </a:outerShdw>
              </a:effectLst>
            </a:endParaRPr>
          </a:p>
        </p:txBody>
      </p:sp>
      <p:sp>
        <p:nvSpPr>
          <p:cNvPr id="81" name="Rounded Rectangle 80"/>
          <p:cNvSpPr/>
          <p:nvPr/>
        </p:nvSpPr>
        <p:spPr>
          <a:xfrm>
            <a:off x="250039" y="5163515"/>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Habitat Loss</a:t>
            </a:r>
            <a:endParaRPr lang="en-US" sz="800" dirty="0">
              <a:effectLst>
                <a:outerShdw blurRad="50800" dist="38100" dir="2700000" algn="tl" rotWithShape="0">
                  <a:prstClr val="black">
                    <a:alpha val="40000"/>
                  </a:prstClr>
                </a:outerShdw>
              </a:effectLst>
            </a:endParaRPr>
          </a:p>
        </p:txBody>
      </p:sp>
      <p:cxnSp>
        <p:nvCxnSpPr>
          <p:cNvPr id="89" name="Straight Connector 88"/>
          <p:cNvCxnSpPr/>
          <p:nvPr/>
        </p:nvCxnSpPr>
        <p:spPr>
          <a:xfrm flipV="1">
            <a:off x="4586306" y="4883644"/>
            <a:ext cx="0" cy="379003"/>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flipV="1">
            <a:off x="5234814" y="5061453"/>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V="1">
            <a:off x="5928800" y="5061453"/>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V="1">
            <a:off x="6591770" y="5057458"/>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flipV="1">
            <a:off x="7277289" y="5057458"/>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flipV="1">
            <a:off x="7942129" y="5061453"/>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flipV="1">
            <a:off x="8635653" y="505205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4281277" y="5163515"/>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Ocean Conditions</a:t>
            </a:r>
            <a:endParaRPr lang="en-US" sz="800" dirty="0">
              <a:effectLst>
                <a:outerShdw blurRad="50800" dist="38100" dir="2700000" algn="tl" rotWithShape="0">
                  <a:prstClr val="black">
                    <a:alpha val="40000"/>
                  </a:prstClr>
                </a:outerShdw>
              </a:effectLst>
            </a:endParaRPr>
          </a:p>
        </p:txBody>
      </p:sp>
      <p:sp>
        <p:nvSpPr>
          <p:cNvPr id="29" name="Rounded Rectangle 28"/>
          <p:cNvSpPr/>
          <p:nvPr/>
        </p:nvSpPr>
        <p:spPr>
          <a:xfrm>
            <a:off x="8312514" y="5166800"/>
            <a:ext cx="603503" cy="272162"/>
          </a:xfrm>
          <a:prstGeom prst="roundRect">
            <a:avLst/>
          </a:prstGeom>
          <a:solidFill>
            <a:srgbClr val="FBFF0B"/>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b="1" dirty="0" smtClean="0">
                <a:solidFill>
                  <a:schemeClr val="tx1"/>
                </a:solidFill>
                <a:effectLst>
                  <a:outerShdw blurRad="50800" dist="38100" dir="2700000" algn="tl" rotWithShape="0">
                    <a:prstClr val="black">
                      <a:alpha val="40000"/>
                    </a:prstClr>
                  </a:outerShdw>
                </a:effectLst>
              </a:rPr>
              <a:t>Flow</a:t>
            </a:r>
            <a:endParaRPr lang="en-US" sz="800" b="1" dirty="0">
              <a:solidFill>
                <a:schemeClr val="tx1"/>
              </a:solidFill>
              <a:effectLst>
                <a:outerShdw blurRad="50800" dist="38100" dir="2700000" algn="tl" rotWithShape="0">
                  <a:prstClr val="black">
                    <a:alpha val="40000"/>
                  </a:prstClr>
                </a:outerShdw>
              </a:effectLst>
            </a:endParaRPr>
          </a:p>
        </p:txBody>
      </p:sp>
      <p:sp>
        <p:nvSpPr>
          <p:cNvPr id="77" name="Rounded Rectangle 76"/>
          <p:cNvSpPr/>
          <p:nvPr/>
        </p:nvSpPr>
        <p:spPr>
          <a:xfrm>
            <a:off x="6296896" y="5163515"/>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Channel Modification</a:t>
            </a:r>
            <a:endParaRPr lang="en-US" sz="800" dirty="0">
              <a:effectLst>
                <a:outerShdw blurRad="50800" dist="38100" dir="2700000" algn="tl" rotWithShape="0">
                  <a:prstClr val="black">
                    <a:alpha val="40000"/>
                  </a:prstClr>
                </a:outerShdw>
              </a:effectLst>
            </a:endParaRPr>
          </a:p>
        </p:txBody>
      </p:sp>
      <p:sp>
        <p:nvSpPr>
          <p:cNvPr id="78" name="Rounded Rectangle 77"/>
          <p:cNvSpPr/>
          <p:nvPr/>
        </p:nvSpPr>
        <p:spPr>
          <a:xfrm>
            <a:off x="5625023" y="5163515"/>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Hatchery Practices</a:t>
            </a:r>
            <a:endParaRPr lang="en-US" sz="800" dirty="0">
              <a:effectLst>
                <a:outerShdw blurRad="50800" dist="38100" dir="2700000" algn="tl" rotWithShape="0">
                  <a:prstClr val="black">
                    <a:alpha val="40000"/>
                  </a:prstClr>
                </a:outerShdw>
              </a:effectLst>
            </a:endParaRPr>
          </a:p>
        </p:txBody>
      </p:sp>
      <p:sp>
        <p:nvSpPr>
          <p:cNvPr id="79" name="Rounded Rectangle 78"/>
          <p:cNvSpPr/>
          <p:nvPr/>
        </p:nvSpPr>
        <p:spPr>
          <a:xfrm>
            <a:off x="4953150" y="5163515"/>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Harvest</a:t>
            </a:r>
            <a:endParaRPr lang="en-US" sz="800" dirty="0">
              <a:effectLst>
                <a:outerShdw blurRad="50800" dist="38100" dir="2700000" algn="tl" rotWithShape="0">
                  <a:prstClr val="black">
                    <a:alpha val="40000"/>
                  </a:prstClr>
                </a:outerShdw>
              </a:effectLst>
            </a:endParaRPr>
          </a:p>
        </p:txBody>
      </p:sp>
      <p:sp>
        <p:nvSpPr>
          <p:cNvPr id="80" name="Rounded Rectangle 79"/>
          <p:cNvSpPr/>
          <p:nvPr/>
        </p:nvSpPr>
        <p:spPr>
          <a:xfrm>
            <a:off x="6968769" y="5169711"/>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Migration Barriers</a:t>
            </a:r>
            <a:endParaRPr lang="en-US" sz="800" dirty="0">
              <a:effectLst>
                <a:outerShdw blurRad="50800" dist="38100" dir="2700000" algn="tl" rotWithShape="0">
                  <a:prstClr val="black">
                    <a:alpha val="40000"/>
                  </a:prstClr>
                </a:outerShdw>
              </a:effectLst>
            </a:endParaRPr>
          </a:p>
        </p:txBody>
      </p:sp>
      <p:sp>
        <p:nvSpPr>
          <p:cNvPr id="84" name="Rounded Rectangle 83"/>
          <p:cNvSpPr/>
          <p:nvPr/>
        </p:nvSpPr>
        <p:spPr>
          <a:xfrm>
            <a:off x="7640642" y="5166800"/>
            <a:ext cx="603503"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en-US" sz="800" dirty="0" smtClean="0">
                <a:effectLst>
                  <a:outerShdw blurRad="50800" dist="38100" dir="2700000" algn="tl" rotWithShape="0">
                    <a:prstClr val="black">
                      <a:alpha val="40000"/>
                    </a:prstClr>
                  </a:outerShdw>
                </a:effectLst>
              </a:rPr>
              <a:t>Entrainment</a:t>
            </a:r>
            <a:endParaRPr lang="en-US" sz="800" dirty="0">
              <a:effectLst>
                <a:outerShdw blurRad="50800" dist="38100" dir="2700000" algn="tl" rotWithShape="0">
                  <a:prstClr val="black">
                    <a:alpha val="40000"/>
                  </a:prstClr>
                </a:outerShdw>
              </a:effectLst>
            </a:endParaRPr>
          </a:p>
        </p:txBody>
      </p:sp>
      <p:cxnSp>
        <p:nvCxnSpPr>
          <p:cNvPr id="139" name="Straight Connector 138"/>
          <p:cNvCxnSpPr/>
          <p:nvPr/>
        </p:nvCxnSpPr>
        <p:spPr>
          <a:xfrm flipH="1">
            <a:off x="557648" y="5048059"/>
            <a:ext cx="8087148" cy="7697"/>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V="1">
            <a:off x="1377960" y="4744222"/>
            <a:ext cx="0" cy="136810"/>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flipH="1">
            <a:off x="1370743" y="4883921"/>
            <a:ext cx="3218688" cy="1072"/>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H="1">
            <a:off x="582608" y="4764317"/>
            <a:ext cx="1588716" cy="1072"/>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4446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ter-bkg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Rectangle 14"/>
          <p:cNvSpPr/>
          <p:nvPr/>
        </p:nvSpPr>
        <p:spPr>
          <a:xfrm>
            <a:off x="-1" y="1394"/>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800">
              <a:solidFill>
                <a:srgbClr val="114A78"/>
              </a:solidFill>
              <a:ea typeface="ＭＳ Ｐゴシック" charset="-128"/>
              <a:cs typeface="ＭＳ Ｐゴシック" charset="-128"/>
            </a:endParaRPr>
          </a:p>
        </p:txBody>
      </p:sp>
      <p:pic>
        <p:nvPicPr>
          <p:cNvPr id="12" name="Picture 11" descr="fb-logo.png"/>
          <p:cNvPicPr>
            <a:picLocks noChangeAspect="1"/>
          </p:cNvPicPr>
          <p:nvPr/>
        </p:nvPicPr>
        <p:blipFill>
          <a:blip r:embed="rId4"/>
          <a:stretch>
            <a:fillRect/>
          </a:stretch>
        </p:blipFill>
        <p:spPr>
          <a:xfrm>
            <a:off x="8137070" y="6361341"/>
            <a:ext cx="1043213" cy="469446"/>
          </a:xfrm>
          <a:prstGeom prst="rect">
            <a:avLst/>
          </a:prstGeom>
        </p:spPr>
      </p:pic>
      <p:sp>
        <p:nvSpPr>
          <p:cNvPr id="5" name="Title 4"/>
          <p:cNvSpPr>
            <a:spLocks noGrp="1"/>
          </p:cNvSpPr>
          <p:nvPr>
            <p:ph type="title"/>
          </p:nvPr>
        </p:nvSpPr>
        <p:spPr/>
        <p:txBody>
          <a:bodyPr/>
          <a:lstStyle/>
          <a:p>
            <a:r>
              <a:rPr lang="en-US" dirty="0"/>
              <a:t>Existing Challenges/Suggested Solutions </a:t>
            </a:r>
          </a:p>
        </p:txBody>
      </p:sp>
      <p:sp>
        <p:nvSpPr>
          <p:cNvPr id="7" name="Content Placeholder 6"/>
          <p:cNvSpPr>
            <a:spLocks noGrp="1"/>
          </p:cNvSpPr>
          <p:nvPr>
            <p:ph idx="1"/>
          </p:nvPr>
        </p:nvSpPr>
        <p:spPr>
          <a:xfrm>
            <a:off x="877497" y="1090718"/>
            <a:ext cx="7481063" cy="5660571"/>
          </a:xfrm>
        </p:spPr>
        <p:txBody>
          <a:bodyPr>
            <a:normAutofit fontScale="77500" lnSpcReduction="20000"/>
          </a:bodyPr>
          <a:lstStyle/>
          <a:p>
            <a:pPr marL="0" indent="0">
              <a:buNone/>
            </a:pPr>
            <a:endParaRPr lang="en-US" dirty="0" smtClean="0"/>
          </a:p>
          <a:p>
            <a:pPr marL="0" indent="0">
              <a:buNone/>
            </a:pPr>
            <a:r>
              <a:rPr lang="en-US" dirty="0">
                <a:solidFill>
                  <a:srgbClr val="FFFF00"/>
                </a:solidFill>
              </a:rPr>
              <a:t>Existing </a:t>
            </a:r>
            <a:r>
              <a:rPr lang="en-US" dirty="0" smtClean="0">
                <a:solidFill>
                  <a:srgbClr val="FFFF00"/>
                </a:solidFill>
              </a:rPr>
              <a:t>Challenges </a:t>
            </a:r>
          </a:p>
          <a:p>
            <a:pPr marL="0" indent="0">
              <a:buNone/>
            </a:pPr>
            <a:endParaRPr lang="en-US" sz="1400" u="sng" dirty="0"/>
          </a:p>
          <a:p>
            <a:pPr marL="514350" indent="-514350">
              <a:buSzPct val="100000"/>
              <a:buAutoNum type="arabicPeriod"/>
            </a:pPr>
            <a:r>
              <a:rPr lang="en-US" dirty="0"/>
              <a:t>Current process focuses on a small piece of the </a:t>
            </a:r>
            <a:r>
              <a:rPr lang="en-US" dirty="0" smtClean="0"/>
              <a:t>puzzle</a:t>
            </a:r>
          </a:p>
          <a:p>
            <a:pPr marL="514350" indent="-514350">
              <a:buSzPct val="100000"/>
              <a:buAutoNum type="arabicPeriod"/>
            </a:pPr>
            <a:r>
              <a:rPr lang="en-US" dirty="0" smtClean="0"/>
              <a:t>Flow is a difficult tool because of the indirect connection to survival and the process of re-allocation </a:t>
            </a:r>
            <a:endParaRPr lang="en-US" dirty="0"/>
          </a:p>
          <a:p>
            <a:pPr marL="514350" indent="-514350">
              <a:buSzPct val="100000"/>
              <a:buAutoNum type="arabicPeriod"/>
            </a:pPr>
            <a:r>
              <a:rPr lang="en-US" dirty="0"/>
              <a:t>Overwhelming amount of information</a:t>
            </a:r>
          </a:p>
          <a:p>
            <a:pPr marL="514350" indent="-514350">
              <a:buAutoNum type="arabicPeriod"/>
            </a:pPr>
            <a:endParaRPr lang="en-US" dirty="0"/>
          </a:p>
          <a:p>
            <a:pPr marL="514350" indent="-514350">
              <a:buAutoNum type="arabicPeriod"/>
            </a:pPr>
            <a:endParaRPr lang="en-US" dirty="0"/>
          </a:p>
          <a:p>
            <a:pPr marL="0" indent="0">
              <a:buNone/>
            </a:pPr>
            <a:r>
              <a:rPr lang="en-US" dirty="0">
                <a:solidFill>
                  <a:srgbClr val="FFFF00"/>
                </a:solidFill>
              </a:rPr>
              <a:t>Suggested </a:t>
            </a:r>
            <a:r>
              <a:rPr lang="en-US" dirty="0" smtClean="0">
                <a:solidFill>
                  <a:srgbClr val="FFFF00"/>
                </a:solidFill>
              </a:rPr>
              <a:t>Solutions</a:t>
            </a:r>
          </a:p>
          <a:p>
            <a:pPr marL="0" indent="0">
              <a:buNone/>
            </a:pPr>
            <a:endParaRPr lang="en-US" dirty="0">
              <a:solidFill>
                <a:srgbClr val="FFFF00"/>
              </a:solidFill>
            </a:endParaRPr>
          </a:p>
          <a:p>
            <a:pPr marL="0" indent="0">
              <a:buNone/>
            </a:pPr>
            <a:r>
              <a:rPr lang="en-US" dirty="0" smtClean="0"/>
              <a:t>1.	Develop </a:t>
            </a:r>
            <a:r>
              <a:rPr lang="en-US" dirty="0"/>
              <a:t>a plan from top down, not bottom </a:t>
            </a:r>
            <a:r>
              <a:rPr lang="en-US" dirty="0" smtClean="0"/>
              <a:t>up</a:t>
            </a:r>
          </a:p>
          <a:p>
            <a:pPr marL="0" indent="0">
              <a:buNone/>
            </a:pPr>
            <a:r>
              <a:rPr lang="en-US" dirty="0" smtClean="0"/>
              <a:t>2</a:t>
            </a:r>
            <a:r>
              <a:rPr lang="en-US" sz="1800" dirty="0" smtClean="0"/>
              <a:t>(a).	</a:t>
            </a:r>
            <a:r>
              <a:rPr lang="en-US" dirty="0" smtClean="0"/>
              <a:t>Choose tools that re more directly related to fish survival 			(predation or ocean harvest</a:t>
            </a:r>
          </a:p>
          <a:p>
            <a:pPr marL="0" indent="0">
              <a:buNone/>
            </a:pPr>
            <a:r>
              <a:rPr lang="en-US" dirty="0" smtClean="0"/>
              <a:t>2</a:t>
            </a:r>
            <a:r>
              <a:rPr lang="en-US" sz="1800" dirty="0" smtClean="0"/>
              <a:t>(b).</a:t>
            </a:r>
            <a:r>
              <a:rPr lang="en-US" dirty="0" smtClean="0"/>
              <a:t> 	Choose tools more streamlined then re-allocation of existing 		water rights (predation and habitat projects) </a:t>
            </a:r>
            <a:endParaRPr lang="en-US" dirty="0"/>
          </a:p>
          <a:p>
            <a:pPr marL="0" indent="0">
              <a:buNone/>
            </a:pPr>
            <a:r>
              <a:rPr lang="en-US" dirty="0" smtClean="0"/>
              <a:t>3. 	</a:t>
            </a:r>
            <a:r>
              <a:rPr lang="en-US" smtClean="0"/>
              <a:t>Develop </a:t>
            </a:r>
            <a:r>
              <a:rPr lang="en-US" dirty="0"/>
              <a:t>checklists with stakeholders and focus on </a:t>
            </a:r>
            <a:r>
              <a:rPr lang="en-US" dirty="0" smtClean="0"/>
              <a:t>	public 	</a:t>
            </a:r>
            <a:r>
              <a:rPr lang="en-US" smtClean="0"/>
              <a:t>trust 	uses </a:t>
            </a:r>
            <a:r>
              <a:rPr lang="en-US" dirty="0"/>
              <a:t>that need protection</a:t>
            </a:r>
          </a:p>
          <a:p>
            <a:pPr>
              <a:buFont typeface="Arial"/>
              <a:buChar char="•"/>
            </a:pPr>
            <a:endParaRPr lang="en-US" dirty="0" smtClean="0"/>
          </a:p>
          <a:p>
            <a:pPr marL="0" indent="0">
              <a:buNone/>
            </a:pPr>
            <a:r>
              <a:rPr lang="en-US" dirty="0"/>
              <a:t>	</a:t>
            </a:r>
            <a:endParaRPr lang="en-US" dirty="0" smtClean="0"/>
          </a:p>
        </p:txBody>
      </p:sp>
    </p:spTree>
    <p:extLst>
      <p:ext uri="{BB962C8B-B14F-4D97-AF65-F5344CB8AC3E}">
        <p14:creationId xmlns:p14="http://schemas.microsoft.com/office/powerpoint/2010/main" val="1873480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b-logo.png"/>
          <p:cNvPicPr>
            <a:picLocks noChangeAspect="1"/>
          </p:cNvPicPr>
          <p:nvPr/>
        </p:nvPicPr>
        <p:blipFill>
          <a:blip r:embed="rId3"/>
          <a:stretch>
            <a:fillRect/>
          </a:stretch>
        </p:blipFill>
        <p:spPr>
          <a:xfrm>
            <a:off x="8137070" y="6361341"/>
            <a:ext cx="1043213" cy="469446"/>
          </a:xfrm>
          <a:prstGeom prst="rect">
            <a:avLst/>
          </a:prstGeom>
        </p:spPr>
      </p:pic>
      <p:sp>
        <p:nvSpPr>
          <p:cNvPr id="7" name="Content Placeholder 6"/>
          <p:cNvSpPr>
            <a:spLocks noGrp="1"/>
          </p:cNvSpPr>
          <p:nvPr>
            <p:ph idx="1"/>
          </p:nvPr>
        </p:nvSpPr>
        <p:spPr>
          <a:xfrm>
            <a:off x="567411" y="883966"/>
            <a:ext cx="8048956" cy="5660571"/>
          </a:xfrm>
        </p:spPr>
        <p:txBody>
          <a:bodyPr>
            <a:normAutofit/>
          </a:bodyPr>
          <a:lstStyle/>
          <a:p>
            <a:pPr marL="0" indent="0">
              <a:buNone/>
            </a:pPr>
            <a:endParaRPr lang="en-US" dirty="0" smtClean="0"/>
          </a:p>
          <a:p>
            <a:pPr marL="0" indent="0" algn="ctr">
              <a:buNone/>
            </a:pPr>
            <a:r>
              <a:rPr lang="en-US" dirty="0" smtClean="0"/>
              <a:t>Comments on Proposed Methods to Develop Flow Criteria for Priority Tributaries to the Sacramento-San Joaquin Delta</a:t>
            </a:r>
          </a:p>
          <a:p>
            <a:pPr marL="0" indent="0" algn="ctr">
              <a:buNone/>
            </a:pPr>
            <a:endParaRPr lang="en-US" dirty="0" smtClean="0"/>
          </a:p>
          <a:p>
            <a:pPr marL="0" indent="0" algn="ctr">
              <a:buNone/>
            </a:pPr>
            <a:r>
              <a:rPr lang="en-US" sz="2000" dirty="0" smtClean="0"/>
              <a:t>Prepared for SWRCB</a:t>
            </a:r>
            <a:endParaRPr lang="en-US" sz="2000" dirty="0"/>
          </a:p>
          <a:p>
            <a:pPr marL="0" indent="0" algn="ctr">
              <a:buNone/>
            </a:pPr>
            <a:r>
              <a:rPr lang="en-US" sz="1600" dirty="0" smtClean="0"/>
              <a:t>March 19, 2014</a:t>
            </a:r>
          </a:p>
          <a:p>
            <a:pPr marL="0" indent="0" algn="ctr">
              <a:buNone/>
            </a:pPr>
            <a:endParaRPr lang="en-US" dirty="0"/>
          </a:p>
          <a:p>
            <a:pPr marL="0" indent="0" algn="ctr">
              <a:buNone/>
            </a:pPr>
            <a:r>
              <a:rPr lang="en-US" sz="1800" dirty="0" smtClean="0"/>
              <a:t>Valerie Kincaid</a:t>
            </a:r>
          </a:p>
          <a:p>
            <a:pPr marL="0" indent="0" algn="ctr">
              <a:buNone/>
            </a:pPr>
            <a:r>
              <a:rPr lang="en-US" sz="1800" dirty="0" smtClean="0"/>
              <a:t>Doug Demko</a:t>
            </a:r>
          </a:p>
          <a:p>
            <a:pPr marL="0" indent="0" algn="ctr">
              <a:buNone/>
            </a:pPr>
            <a:endParaRPr lang="en-US" sz="1200" dirty="0" smtClean="0"/>
          </a:p>
          <a:p>
            <a:pPr marL="0" indent="0" algn="ctr">
              <a:buNone/>
            </a:pPr>
            <a:r>
              <a:rPr lang="en-US" dirty="0" smtClean="0"/>
              <a:t>San Joaquin Tributaries Authority</a:t>
            </a:r>
          </a:p>
          <a:p>
            <a:pPr>
              <a:buFont typeface="Arial"/>
              <a:buChar char="•"/>
            </a:pPr>
            <a:endParaRPr lang="en-US" dirty="0" smtClean="0"/>
          </a:p>
          <a:p>
            <a:pPr marL="0" indent="0">
              <a:buNone/>
            </a:pPr>
            <a:r>
              <a:rPr lang="en-US" dirty="0"/>
              <a:t>	</a:t>
            </a:r>
            <a:endParaRPr lang="en-US" dirty="0" smtClean="0"/>
          </a:p>
        </p:txBody>
      </p:sp>
    </p:spTree>
    <p:extLst>
      <p:ext uri="{BB962C8B-B14F-4D97-AF65-F5344CB8AC3E}">
        <p14:creationId xmlns:p14="http://schemas.microsoft.com/office/powerpoint/2010/main" val="3064533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394"/>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800">
              <a:solidFill>
                <a:srgbClr val="114A78"/>
              </a:solidFill>
              <a:ea typeface="ＭＳ Ｐゴシック" charset="-128"/>
              <a:cs typeface="ＭＳ Ｐゴシック" charset="-128"/>
            </a:endParaRPr>
          </a:p>
        </p:txBody>
      </p:sp>
      <p:sp>
        <p:nvSpPr>
          <p:cNvPr id="5" name="Title 4"/>
          <p:cNvSpPr txBox="1">
            <a:spLocks/>
          </p:cNvSpPr>
          <p:nvPr/>
        </p:nvSpPr>
        <p:spPr>
          <a:xfrm>
            <a:off x="457200" y="0"/>
            <a:ext cx="8229600" cy="519917"/>
          </a:xfrm>
          <a:prstGeom prst="rect">
            <a:avLst/>
          </a:prstGeom>
        </p:spPr>
        <p:txBody>
          <a:bodyPr/>
          <a:lstStyle>
            <a:lvl1pPr algn="ctr" defTabSz="457200" rtl="0" eaLnBrk="1" latinLnBrk="0" hangingPunct="1">
              <a:spcBef>
                <a:spcPct val="0"/>
              </a:spcBef>
              <a:buNone/>
              <a:defRPr sz="2400" b="1" kern="1200">
                <a:solidFill>
                  <a:srgbClr val="FFFFFF"/>
                </a:solidFill>
                <a:latin typeface="+mj-lt"/>
                <a:ea typeface="+mj-ea"/>
                <a:cs typeface="+mj-cs"/>
              </a:defRPr>
            </a:lvl1pPr>
          </a:lstStyle>
          <a:p>
            <a:r>
              <a:rPr lang="en-US" dirty="0" smtClean="0"/>
              <a:t>Flow is a Small Component</a:t>
            </a:r>
            <a:endParaRPr lang="en-US" dirty="0"/>
          </a:p>
        </p:txBody>
      </p:sp>
      <p:grpSp>
        <p:nvGrpSpPr>
          <p:cNvPr id="161" name="Group 160"/>
          <p:cNvGrpSpPr/>
          <p:nvPr/>
        </p:nvGrpSpPr>
        <p:grpSpPr>
          <a:xfrm>
            <a:off x="209481" y="1162241"/>
            <a:ext cx="8785184" cy="4565536"/>
            <a:chOff x="209481" y="1162241"/>
            <a:chExt cx="8785184" cy="4565536"/>
          </a:xfrm>
        </p:grpSpPr>
        <p:cxnSp>
          <p:nvCxnSpPr>
            <p:cNvPr id="159" name="Straight Connector 158"/>
            <p:cNvCxnSpPr/>
            <p:nvPr/>
          </p:nvCxnSpPr>
          <p:spPr>
            <a:xfrm flipV="1">
              <a:off x="2981558" y="458061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a:endCxn id="22" idx="2"/>
            </p:cNvCxnSpPr>
            <p:nvPr/>
          </p:nvCxnSpPr>
          <p:spPr>
            <a:xfrm flipV="1">
              <a:off x="2970662" y="2805042"/>
              <a:ext cx="0" cy="956403"/>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6" name="Rounded Rectangle 5"/>
            <p:cNvSpPr/>
            <p:nvPr/>
          </p:nvSpPr>
          <p:spPr>
            <a:xfrm>
              <a:off x="3802305" y="1162241"/>
              <a:ext cx="2316911" cy="592204"/>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effectLst>
                    <a:outerShdw blurRad="50800" dist="38100" dir="2700000" algn="tl" rotWithShape="0">
                      <a:prstClr val="black">
                        <a:alpha val="40000"/>
                      </a:prstClr>
                    </a:outerShdw>
                  </a:effectLst>
                </a:rPr>
                <a:t>Development of Public Trust Flows</a:t>
              </a:r>
            </a:p>
          </p:txBody>
        </p:sp>
        <p:sp>
          <p:nvSpPr>
            <p:cNvPr id="11" name="Rounded Rectangle 10"/>
            <p:cNvSpPr/>
            <p:nvPr/>
          </p:nvSpPr>
          <p:spPr>
            <a:xfrm>
              <a:off x="6071369" y="2532881"/>
              <a:ext cx="182880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000" dirty="0" smtClean="0">
                  <a:effectLst>
                    <a:outerShdw blurRad="50800" dist="38100" dir="2700000" algn="tl" rotWithShape="0">
                      <a:prstClr val="black">
                        <a:alpha val="40000"/>
                      </a:prstClr>
                    </a:outerShdw>
                  </a:effectLst>
                </a:rPr>
                <a:t>Existing Beneficial Uses</a:t>
              </a:r>
              <a:endParaRPr lang="en-US" sz="1000" dirty="0">
                <a:effectLst>
                  <a:outerShdw blurRad="50800" dist="38100" dir="2700000" algn="tl" rotWithShape="0">
                    <a:prstClr val="black">
                      <a:alpha val="40000"/>
                    </a:prstClr>
                  </a:outerShdw>
                </a:effectLst>
              </a:endParaRPr>
            </a:p>
          </p:txBody>
        </p:sp>
        <p:sp>
          <p:nvSpPr>
            <p:cNvPr id="22" name="Rounded Rectangle 21"/>
            <p:cNvSpPr/>
            <p:nvPr/>
          </p:nvSpPr>
          <p:spPr>
            <a:xfrm>
              <a:off x="2056262" y="2532881"/>
              <a:ext cx="182880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000" dirty="0" smtClean="0">
                  <a:effectLst>
                    <a:outerShdw blurRad="50800" dist="38100" dir="2700000" algn="tl" rotWithShape="0">
                      <a:prstClr val="black">
                        <a:alpha val="40000"/>
                      </a:prstClr>
                    </a:outerShdw>
                  </a:effectLst>
                </a:rPr>
                <a:t>Public Trust Uses</a:t>
              </a:r>
              <a:endParaRPr lang="en-US" sz="1000" dirty="0">
                <a:effectLst>
                  <a:outerShdw blurRad="50800" dist="38100" dir="2700000" algn="tl" rotWithShape="0">
                    <a:prstClr val="black">
                      <a:alpha val="40000"/>
                    </a:prstClr>
                  </a:outerShdw>
                </a:effectLst>
              </a:endParaRPr>
            </a:p>
          </p:txBody>
        </p:sp>
        <p:cxnSp>
          <p:nvCxnSpPr>
            <p:cNvPr id="33" name="Straight Connector 32"/>
            <p:cNvCxnSpPr>
              <a:stCxn id="11" idx="1"/>
              <a:endCxn id="22" idx="3"/>
            </p:cNvCxnSpPr>
            <p:nvPr/>
          </p:nvCxnSpPr>
          <p:spPr>
            <a:xfrm flipH="1">
              <a:off x="3885062" y="2668962"/>
              <a:ext cx="2186307" cy="0"/>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flipH="1">
              <a:off x="1386995" y="4588311"/>
              <a:ext cx="3193770" cy="0"/>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999983" y="3763819"/>
              <a:ext cx="3975358" cy="399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a:stCxn id="11" idx="2"/>
            </p:cNvCxnSpPr>
            <p:nvPr/>
          </p:nvCxnSpPr>
          <p:spPr>
            <a:xfrm>
              <a:off x="6985769" y="2805043"/>
              <a:ext cx="4918" cy="475094"/>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a:endCxn id="16" idx="2"/>
            </p:cNvCxnSpPr>
            <p:nvPr/>
          </p:nvCxnSpPr>
          <p:spPr>
            <a:xfrm flipV="1">
              <a:off x="2580087" y="4159134"/>
              <a:ext cx="0" cy="429177"/>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28" idx="0"/>
              <a:endCxn id="19" idx="2"/>
            </p:cNvCxnSpPr>
            <p:nvPr/>
          </p:nvCxnSpPr>
          <p:spPr>
            <a:xfrm flipV="1">
              <a:off x="1381996" y="4974399"/>
              <a:ext cx="4999" cy="481216"/>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1005841" y="3760117"/>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flipV="1">
              <a:off x="1792964" y="3760117"/>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flipV="1">
              <a:off x="2577252" y="3760117"/>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flipV="1">
              <a:off x="3364375" y="3760117"/>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flipV="1">
              <a:off x="4188218" y="3756122"/>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flipV="1">
              <a:off x="4975341" y="3756122"/>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flipV="1">
              <a:off x="1389480" y="4588311"/>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flipV="1">
              <a:off x="2174118" y="4588311"/>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flipV="1">
              <a:off x="3745529" y="4588311"/>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flipV="1">
              <a:off x="4569372" y="4584316"/>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flipV="1">
              <a:off x="590203" y="534415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flipV="1">
              <a:off x="2161614" y="534415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flipV="1">
              <a:off x="2948737" y="534415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flipV="1">
              <a:off x="3772580" y="534015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flipV="1">
              <a:off x="4559703" y="534015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p:nvCxnSpPr>
          <p:spPr>
            <a:xfrm flipV="1">
              <a:off x="5368482" y="534415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flipH="1">
              <a:off x="591516" y="5347856"/>
              <a:ext cx="4776966" cy="0"/>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flipV="1">
              <a:off x="5345518" y="308892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flipV="1">
              <a:off x="6171126" y="308892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p:nvCxnSpPr>
          <p:spPr>
            <a:xfrm flipV="1">
              <a:off x="7796416" y="3088929"/>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p:nvCxnSpPr>
          <p:spPr>
            <a:xfrm flipV="1">
              <a:off x="8635653" y="3084934"/>
              <a:ext cx="0" cy="1961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flipH="1" flipV="1">
              <a:off x="5345518" y="3084934"/>
              <a:ext cx="3299279" cy="399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5808104" y="3186545"/>
              <a:ext cx="722375"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Irrigation</a:t>
              </a:r>
              <a:endParaRPr lang="en-US" sz="800" dirty="0">
                <a:effectLst>
                  <a:outerShdw blurRad="50800" dist="38100" dir="2700000" algn="tl" rotWithShape="0">
                    <a:prstClr val="black">
                      <a:alpha val="40000"/>
                    </a:prstClr>
                  </a:outerShdw>
                </a:effectLst>
              </a:endParaRPr>
            </a:p>
          </p:txBody>
        </p:sp>
        <p:sp>
          <p:nvSpPr>
            <p:cNvPr id="13" name="Rounded Rectangle 12"/>
            <p:cNvSpPr/>
            <p:nvPr/>
          </p:nvSpPr>
          <p:spPr>
            <a:xfrm>
              <a:off x="6629499" y="3180076"/>
              <a:ext cx="722375"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Industrial Use</a:t>
              </a:r>
              <a:endParaRPr lang="en-US" sz="800" dirty="0">
                <a:effectLst>
                  <a:outerShdw blurRad="50800" dist="38100" dir="2700000" algn="tl" rotWithShape="0">
                    <a:prstClr val="black">
                      <a:alpha val="40000"/>
                    </a:prstClr>
                  </a:outerShdw>
                </a:effectLst>
              </a:endParaRPr>
            </a:p>
          </p:txBody>
        </p:sp>
        <p:sp>
          <p:nvSpPr>
            <p:cNvPr id="14" name="Rounded Rectangle 13"/>
            <p:cNvSpPr/>
            <p:nvPr/>
          </p:nvSpPr>
          <p:spPr>
            <a:xfrm>
              <a:off x="8272290" y="3177299"/>
              <a:ext cx="722375"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Fish Refuge/Flow</a:t>
              </a:r>
              <a:endParaRPr lang="en-US" sz="800" dirty="0">
                <a:effectLst>
                  <a:outerShdw blurRad="50800" dist="38100" dir="2700000" algn="tl" rotWithShape="0">
                    <a:prstClr val="black">
                      <a:alpha val="40000"/>
                    </a:prstClr>
                  </a:outerShdw>
                </a:effectLst>
              </a:endParaRPr>
            </a:p>
          </p:txBody>
        </p:sp>
        <p:sp>
          <p:nvSpPr>
            <p:cNvPr id="31" name="Rounded Rectangle 30"/>
            <p:cNvSpPr/>
            <p:nvPr/>
          </p:nvSpPr>
          <p:spPr>
            <a:xfrm>
              <a:off x="7450894" y="3186223"/>
              <a:ext cx="722375"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Hydropower</a:t>
              </a:r>
              <a:endParaRPr lang="en-US" sz="800" dirty="0">
                <a:effectLst>
                  <a:outerShdw blurRad="50800" dist="38100" dir="2700000" algn="tl" rotWithShape="0">
                    <a:prstClr val="black">
                      <a:alpha val="40000"/>
                    </a:prstClr>
                  </a:outerShdw>
                </a:effectLst>
              </a:endParaRPr>
            </a:p>
          </p:txBody>
        </p:sp>
        <p:sp>
          <p:nvSpPr>
            <p:cNvPr id="15" name="Rounded Rectangle 14"/>
            <p:cNvSpPr/>
            <p:nvPr/>
          </p:nvSpPr>
          <p:spPr>
            <a:xfrm>
              <a:off x="4986709" y="3186545"/>
              <a:ext cx="722375"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Domestic Use</a:t>
              </a:r>
              <a:endParaRPr lang="en-US" sz="800" dirty="0">
                <a:effectLst>
                  <a:outerShdw blurRad="50800" dist="38100" dir="2700000" algn="tl" rotWithShape="0">
                    <a:prstClr val="black">
                      <a:alpha val="40000"/>
                    </a:prstClr>
                  </a:outerShdw>
                </a:effectLst>
              </a:endParaRPr>
            </a:p>
          </p:txBody>
        </p:sp>
        <p:sp>
          <p:nvSpPr>
            <p:cNvPr id="7" name="Rounded Rectangle 6"/>
            <p:cNvSpPr/>
            <p:nvPr/>
          </p:nvSpPr>
          <p:spPr>
            <a:xfrm>
              <a:off x="640081" y="38869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Recreation</a:t>
              </a:r>
              <a:endParaRPr lang="en-US" sz="800" dirty="0">
                <a:effectLst>
                  <a:outerShdw blurRad="50800" dist="38100" dir="2700000" algn="tl" rotWithShape="0">
                    <a:prstClr val="black">
                      <a:alpha val="40000"/>
                    </a:prstClr>
                  </a:outerShdw>
                </a:effectLst>
              </a:endParaRPr>
            </a:p>
          </p:txBody>
        </p:sp>
        <p:sp>
          <p:nvSpPr>
            <p:cNvPr id="12" name="Rounded Rectangle 11"/>
            <p:cNvSpPr/>
            <p:nvPr/>
          </p:nvSpPr>
          <p:spPr>
            <a:xfrm>
              <a:off x="3001450" y="38869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Scenic Views</a:t>
              </a:r>
              <a:endParaRPr lang="en-US" sz="800" dirty="0">
                <a:effectLst>
                  <a:outerShdw blurRad="50800" dist="38100" dir="2700000" algn="tl" rotWithShape="0">
                    <a:prstClr val="black">
                      <a:alpha val="40000"/>
                    </a:prstClr>
                  </a:outerShdw>
                </a:effectLst>
              </a:endParaRPr>
            </a:p>
          </p:txBody>
        </p:sp>
        <p:sp>
          <p:nvSpPr>
            <p:cNvPr id="16" name="Rounded Rectangle 15"/>
            <p:cNvSpPr/>
            <p:nvPr/>
          </p:nvSpPr>
          <p:spPr>
            <a:xfrm>
              <a:off x="2214327" y="38869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Fish Species</a:t>
              </a:r>
              <a:endParaRPr lang="en-US" sz="800" dirty="0">
                <a:effectLst>
                  <a:outerShdw blurRad="50800" dist="38100" dir="2700000" algn="tl" rotWithShape="0">
                    <a:prstClr val="black">
                      <a:alpha val="40000"/>
                    </a:prstClr>
                  </a:outerShdw>
                </a:effectLst>
              </a:endParaRPr>
            </a:p>
          </p:txBody>
        </p:sp>
        <p:sp>
          <p:nvSpPr>
            <p:cNvPr id="17" name="Rounded Rectangle 16"/>
            <p:cNvSpPr/>
            <p:nvPr/>
          </p:nvSpPr>
          <p:spPr>
            <a:xfrm>
              <a:off x="1427204" y="38869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Commerce</a:t>
              </a:r>
              <a:endParaRPr lang="en-US" sz="800" dirty="0">
                <a:effectLst>
                  <a:outerShdw blurRad="50800" dist="38100" dir="2700000" algn="tl" rotWithShape="0">
                    <a:prstClr val="black">
                      <a:alpha val="40000"/>
                    </a:prstClr>
                  </a:outerShdw>
                </a:effectLst>
              </a:endParaRPr>
            </a:p>
          </p:txBody>
        </p:sp>
        <p:sp>
          <p:nvSpPr>
            <p:cNvPr id="18" name="Rounded Rectangle 17"/>
            <p:cNvSpPr/>
            <p:nvPr/>
          </p:nvSpPr>
          <p:spPr>
            <a:xfrm>
              <a:off x="4575696" y="38869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Navigation</a:t>
              </a:r>
              <a:endParaRPr lang="en-US" sz="800" dirty="0">
                <a:effectLst>
                  <a:outerShdw blurRad="50800" dist="38100" dir="2700000" algn="tl" rotWithShape="0">
                    <a:prstClr val="black">
                      <a:alpha val="40000"/>
                    </a:prstClr>
                  </a:outerShdw>
                </a:effectLst>
              </a:endParaRPr>
            </a:p>
          </p:txBody>
        </p:sp>
        <p:sp>
          <p:nvSpPr>
            <p:cNvPr id="24" name="Rounded Rectangle 23"/>
            <p:cNvSpPr/>
            <p:nvPr/>
          </p:nvSpPr>
          <p:spPr>
            <a:xfrm>
              <a:off x="3788573" y="38869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Terrestrial Species</a:t>
              </a:r>
              <a:endParaRPr lang="en-US" sz="800" dirty="0">
                <a:effectLst>
                  <a:outerShdw blurRad="50800" dist="38100" dir="2700000" algn="tl" rotWithShape="0">
                    <a:prstClr val="black">
                      <a:alpha val="40000"/>
                    </a:prstClr>
                  </a:outerShdw>
                </a:effectLst>
              </a:endParaRPr>
            </a:p>
          </p:txBody>
        </p:sp>
        <p:sp>
          <p:nvSpPr>
            <p:cNvPr id="19" name="Rounded Rectangle 18"/>
            <p:cNvSpPr/>
            <p:nvPr/>
          </p:nvSpPr>
          <p:spPr>
            <a:xfrm>
              <a:off x="1021235" y="4702237"/>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Salmon</a:t>
              </a:r>
              <a:endParaRPr lang="en-US" sz="800" dirty="0">
                <a:effectLst>
                  <a:outerShdw blurRad="50800" dist="38100" dir="2700000" algn="tl" rotWithShape="0">
                    <a:prstClr val="black">
                      <a:alpha val="40000"/>
                    </a:prstClr>
                  </a:outerShdw>
                </a:effectLst>
              </a:endParaRPr>
            </a:p>
          </p:txBody>
        </p:sp>
        <p:sp>
          <p:nvSpPr>
            <p:cNvPr id="20" name="Rounded Rectangle 19"/>
            <p:cNvSpPr/>
            <p:nvPr/>
          </p:nvSpPr>
          <p:spPr>
            <a:xfrm>
              <a:off x="2604039" y="4702237"/>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Sturgeon</a:t>
              </a:r>
              <a:endParaRPr lang="en-US" sz="800" dirty="0">
                <a:effectLst>
                  <a:outerShdw blurRad="50800" dist="38100" dir="2700000" algn="tl" rotWithShape="0">
                    <a:prstClr val="black">
                      <a:alpha val="40000"/>
                    </a:prstClr>
                  </a:outerShdw>
                </a:effectLst>
              </a:endParaRPr>
            </a:p>
          </p:txBody>
        </p:sp>
        <p:sp>
          <p:nvSpPr>
            <p:cNvPr id="21" name="Rounded Rectangle 20"/>
            <p:cNvSpPr/>
            <p:nvPr/>
          </p:nvSpPr>
          <p:spPr>
            <a:xfrm>
              <a:off x="1812637" y="4704390"/>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Delta Smelt</a:t>
              </a:r>
              <a:endParaRPr lang="en-US" sz="800" dirty="0">
                <a:effectLst>
                  <a:outerShdw blurRad="50800" dist="38100" dir="2700000" algn="tl" rotWithShape="0">
                    <a:prstClr val="black">
                      <a:alpha val="40000"/>
                    </a:prstClr>
                  </a:outerShdw>
                </a:effectLst>
              </a:endParaRPr>
            </a:p>
          </p:txBody>
        </p:sp>
        <p:sp>
          <p:nvSpPr>
            <p:cNvPr id="23" name="Rounded Rectangle 22"/>
            <p:cNvSpPr/>
            <p:nvPr/>
          </p:nvSpPr>
          <p:spPr>
            <a:xfrm>
              <a:off x="3395441" y="46997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Longfin Smelt</a:t>
              </a:r>
              <a:endParaRPr lang="en-US" sz="800" dirty="0">
                <a:effectLst>
                  <a:outerShdw blurRad="50800" dist="38100" dir="2700000" algn="tl" rotWithShape="0">
                    <a:prstClr val="black">
                      <a:alpha val="40000"/>
                    </a:prstClr>
                  </a:outerShdw>
                </a:effectLst>
              </a:endParaRPr>
            </a:p>
          </p:txBody>
        </p:sp>
        <p:sp>
          <p:nvSpPr>
            <p:cNvPr id="9" name="Rounded Rectangle 8"/>
            <p:cNvSpPr/>
            <p:nvPr/>
          </p:nvSpPr>
          <p:spPr>
            <a:xfrm>
              <a:off x="4186845" y="4699772"/>
              <a:ext cx="731520"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Steelhead</a:t>
              </a:r>
              <a:endParaRPr lang="en-US" sz="800" dirty="0">
                <a:effectLst>
                  <a:outerShdw blurRad="50800" dist="38100" dir="2700000" algn="tl" rotWithShape="0">
                    <a:prstClr val="black">
                      <a:alpha val="40000"/>
                    </a:prstClr>
                  </a:outerShdw>
                </a:effectLst>
              </a:endParaRPr>
            </a:p>
          </p:txBody>
        </p:sp>
        <p:cxnSp>
          <p:nvCxnSpPr>
            <p:cNvPr id="155" name="Straight Connector 154"/>
            <p:cNvCxnSpPr>
              <a:endCxn id="6" idx="2"/>
            </p:cNvCxnSpPr>
            <p:nvPr/>
          </p:nvCxnSpPr>
          <p:spPr>
            <a:xfrm flipV="1">
              <a:off x="4960761" y="1754445"/>
              <a:ext cx="0" cy="914517"/>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5" name="Rounded Rectangle 24"/>
            <p:cNvSpPr/>
            <p:nvPr/>
          </p:nvSpPr>
          <p:spPr>
            <a:xfrm>
              <a:off x="209481" y="5455615"/>
              <a:ext cx="749808"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Climate Change</a:t>
              </a:r>
              <a:endParaRPr lang="en-US" sz="800" dirty="0">
                <a:effectLst>
                  <a:outerShdw blurRad="50800" dist="38100" dir="2700000" algn="tl" rotWithShape="0">
                    <a:prstClr val="black">
                      <a:alpha val="40000"/>
                    </a:prstClr>
                  </a:outerShdw>
                </a:effectLst>
              </a:endParaRPr>
            </a:p>
          </p:txBody>
        </p:sp>
        <p:sp>
          <p:nvSpPr>
            <p:cNvPr id="26" name="Rounded Rectangle 25"/>
            <p:cNvSpPr/>
            <p:nvPr/>
          </p:nvSpPr>
          <p:spPr>
            <a:xfrm>
              <a:off x="2602314" y="5455615"/>
              <a:ext cx="749808"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Sediment</a:t>
              </a:r>
              <a:endParaRPr lang="en-US" sz="800" dirty="0">
                <a:effectLst>
                  <a:outerShdw blurRad="50800" dist="38100" dir="2700000" algn="tl" rotWithShape="0">
                    <a:prstClr val="black">
                      <a:alpha val="40000"/>
                    </a:prstClr>
                  </a:outerShdw>
                </a:effectLst>
              </a:endParaRPr>
            </a:p>
          </p:txBody>
        </p:sp>
        <p:sp>
          <p:nvSpPr>
            <p:cNvPr id="27" name="Rounded Rectangle 26"/>
            <p:cNvSpPr/>
            <p:nvPr/>
          </p:nvSpPr>
          <p:spPr>
            <a:xfrm>
              <a:off x="1804703" y="5455615"/>
              <a:ext cx="749808"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Temperature</a:t>
              </a:r>
              <a:endParaRPr lang="en-US" sz="800" dirty="0">
                <a:effectLst>
                  <a:outerShdw blurRad="50800" dist="38100" dir="2700000" algn="tl" rotWithShape="0">
                    <a:prstClr val="black">
                      <a:alpha val="40000"/>
                    </a:prstClr>
                  </a:outerShdw>
                </a:effectLst>
              </a:endParaRPr>
            </a:p>
          </p:txBody>
        </p:sp>
        <p:sp>
          <p:nvSpPr>
            <p:cNvPr id="28" name="Rounded Rectangle 27"/>
            <p:cNvSpPr/>
            <p:nvPr/>
          </p:nvSpPr>
          <p:spPr>
            <a:xfrm>
              <a:off x="1007092" y="5455615"/>
              <a:ext cx="749808"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Dams</a:t>
              </a:r>
              <a:endParaRPr lang="en-US" sz="800" dirty="0">
                <a:effectLst>
                  <a:outerShdw blurRad="50800" dist="38100" dir="2700000" algn="tl" rotWithShape="0">
                    <a:prstClr val="black">
                      <a:alpha val="40000"/>
                    </a:prstClr>
                  </a:outerShdw>
                </a:effectLst>
              </a:endParaRPr>
            </a:p>
          </p:txBody>
        </p:sp>
        <p:sp>
          <p:nvSpPr>
            <p:cNvPr id="29" name="Rounded Rectangle 28"/>
            <p:cNvSpPr/>
            <p:nvPr/>
          </p:nvSpPr>
          <p:spPr>
            <a:xfrm>
              <a:off x="4197536" y="5455615"/>
              <a:ext cx="749808" cy="272162"/>
            </a:xfrm>
            <a:prstGeom prst="roundRect">
              <a:avLst/>
            </a:prstGeom>
            <a:solidFill>
              <a:srgbClr val="FBFF0B"/>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b="1" dirty="0" smtClean="0">
                  <a:solidFill>
                    <a:schemeClr val="tx1"/>
                  </a:solidFill>
                  <a:effectLst>
                    <a:outerShdw blurRad="50800" dist="38100" dir="2700000" algn="tl" rotWithShape="0">
                      <a:prstClr val="black">
                        <a:alpha val="40000"/>
                      </a:prstClr>
                    </a:outerShdw>
                  </a:effectLst>
                </a:rPr>
                <a:t>Flow</a:t>
              </a:r>
              <a:endParaRPr lang="en-US" sz="800" b="1" dirty="0">
                <a:solidFill>
                  <a:schemeClr val="tx1"/>
                </a:solidFill>
                <a:effectLst>
                  <a:outerShdw blurRad="50800" dist="38100" dir="2700000" algn="tl" rotWithShape="0">
                    <a:prstClr val="black">
                      <a:alpha val="40000"/>
                    </a:prstClr>
                  </a:outerShdw>
                </a:effectLst>
              </a:endParaRPr>
            </a:p>
          </p:txBody>
        </p:sp>
        <p:sp>
          <p:nvSpPr>
            <p:cNvPr id="30" name="Rounded Rectangle 29"/>
            <p:cNvSpPr/>
            <p:nvPr/>
          </p:nvSpPr>
          <p:spPr>
            <a:xfrm>
              <a:off x="3399925" y="5455615"/>
              <a:ext cx="749808"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Toxins</a:t>
              </a:r>
              <a:endParaRPr lang="en-US" sz="800" dirty="0">
                <a:effectLst>
                  <a:outerShdw blurRad="50800" dist="38100" dir="2700000" algn="tl" rotWithShape="0">
                    <a:prstClr val="black">
                      <a:alpha val="40000"/>
                    </a:prstClr>
                  </a:outerShdw>
                </a:effectLst>
              </a:endParaRPr>
            </a:p>
          </p:txBody>
        </p:sp>
        <p:sp>
          <p:nvSpPr>
            <p:cNvPr id="8" name="Rounded Rectangle 7"/>
            <p:cNvSpPr/>
            <p:nvPr/>
          </p:nvSpPr>
          <p:spPr>
            <a:xfrm>
              <a:off x="4995149" y="5455615"/>
              <a:ext cx="749808" cy="272162"/>
            </a:xfrm>
            <a:prstGeom prst="roundRect">
              <a:avLst/>
            </a:prstGeom>
            <a:gradFill>
              <a:gsLst>
                <a:gs pos="99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800" dirty="0" smtClean="0">
                  <a:effectLst>
                    <a:outerShdw blurRad="50800" dist="38100" dir="2700000" algn="tl" rotWithShape="0">
                      <a:prstClr val="black">
                        <a:alpha val="40000"/>
                      </a:prstClr>
                    </a:outerShdw>
                  </a:effectLst>
                </a:rPr>
                <a:t>Habitat Loss</a:t>
              </a:r>
              <a:endParaRPr lang="en-US" sz="800" dirty="0">
                <a:effectLst>
                  <a:outerShdw blurRad="50800" dist="38100" dir="2700000" algn="tl" rotWithShape="0">
                    <a:prstClr val="black">
                      <a:alpha val="40000"/>
                    </a:prstClr>
                  </a:outerShdw>
                </a:effectLst>
              </a:endParaRPr>
            </a:p>
          </p:txBody>
        </p:sp>
      </p:grpSp>
    </p:spTree>
    <p:extLst>
      <p:ext uri="{BB962C8B-B14F-4D97-AF65-F5344CB8AC3E}">
        <p14:creationId xmlns:p14="http://schemas.microsoft.com/office/powerpoint/2010/main" val="2675023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ter-bkg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Rectangle 14"/>
          <p:cNvSpPr/>
          <p:nvPr/>
        </p:nvSpPr>
        <p:spPr>
          <a:xfrm>
            <a:off x="-1" y="1394"/>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a:solidFill>
                <a:srgbClr val="114A78"/>
              </a:solidFill>
              <a:latin typeface="Calibri"/>
              <a:ea typeface="ＭＳ Ｐゴシック" charset="-128"/>
              <a:cs typeface="ＭＳ Ｐゴシック" charset="-128"/>
            </a:endParaRPr>
          </a:p>
        </p:txBody>
      </p:sp>
      <p:pic>
        <p:nvPicPr>
          <p:cNvPr id="12" name="Picture 11" descr="fb-logo.png"/>
          <p:cNvPicPr>
            <a:picLocks noChangeAspect="1"/>
          </p:cNvPicPr>
          <p:nvPr/>
        </p:nvPicPr>
        <p:blipFill>
          <a:blip r:embed="rId4"/>
          <a:stretch>
            <a:fillRect/>
          </a:stretch>
        </p:blipFill>
        <p:spPr>
          <a:xfrm>
            <a:off x="8137070" y="6361341"/>
            <a:ext cx="1043213" cy="469446"/>
          </a:xfrm>
          <a:prstGeom prst="rect">
            <a:avLst/>
          </a:prstGeom>
        </p:spPr>
      </p:pic>
      <p:sp>
        <p:nvSpPr>
          <p:cNvPr id="5" name="Title 4"/>
          <p:cNvSpPr>
            <a:spLocks noGrp="1"/>
          </p:cNvSpPr>
          <p:nvPr>
            <p:ph type="ctrTitle" idx="4294967295"/>
          </p:nvPr>
        </p:nvSpPr>
        <p:spPr>
          <a:xfrm>
            <a:off x="687060" y="0"/>
            <a:ext cx="7772400" cy="477838"/>
          </a:xfrm>
        </p:spPr>
        <p:txBody>
          <a:bodyPr/>
          <a:lstStyle/>
          <a:p>
            <a:r>
              <a:rPr lang="en-US" dirty="0" smtClean="0"/>
              <a:t>SWRCB Flow Criteria Development Goals  </a:t>
            </a:r>
            <a:endParaRPr lang="en-US" dirty="0"/>
          </a:p>
        </p:txBody>
      </p:sp>
      <p:sp>
        <p:nvSpPr>
          <p:cNvPr id="8" name="Content Placeholder 2"/>
          <p:cNvSpPr txBox="1">
            <a:spLocks/>
          </p:cNvSpPr>
          <p:nvPr/>
        </p:nvSpPr>
        <p:spPr>
          <a:xfrm>
            <a:off x="1650689" y="1924188"/>
            <a:ext cx="5482965" cy="3854578"/>
          </a:xfrm>
          <a:prstGeom prst="rect">
            <a:avLst/>
          </a:prstGeom>
        </p:spPr>
        <p:txBody>
          <a:bodyPr>
            <a:normAutofit/>
          </a:bodyPr>
          <a:lstStyle>
            <a:lvl1pPr marL="342900" indent="-342900" algn="l" defTabSz="457200" rtl="0" eaLnBrk="1" latinLnBrk="0" hangingPunct="1">
              <a:spcBef>
                <a:spcPct val="20000"/>
              </a:spcBef>
              <a:buSzPct val="60000"/>
              <a:buFontTx/>
              <a:buBlip>
                <a:blip r:embed="rId5"/>
              </a:buBlip>
              <a:defRPr sz="2400" kern="1200">
                <a:solidFill>
                  <a:srgbClr val="FFFFFF"/>
                </a:solidFill>
                <a:latin typeface="+mn-lt"/>
                <a:ea typeface="+mn-ea"/>
                <a:cs typeface="+mn-cs"/>
              </a:defRPr>
            </a:lvl1pPr>
            <a:lvl2pPr marL="742950" indent="-285750" algn="l" defTabSz="457200" rtl="0" eaLnBrk="1" latinLnBrk="0" hangingPunct="1">
              <a:spcBef>
                <a:spcPct val="20000"/>
              </a:spcBef>
              <a:buSzPct val="55000"/>
              <a:buFontTx/>
              <a:buBlip>
                <a:blip r:embed="rId5"/>
              </a:buBlip>
              <a:defRPr sz="2000" kern="1200">
                <a:solidFill>
                  <a:srgbClr val="FFFFFF"/>
                </a:solidFill>
                <a:latin typeface="+mn-lt"/>
                <a:ea typeface="+mn-ea"/>
                <a:cs typeface="+mn-cs"/>
              </a:defRPr>
            </a:lvl2pPr>
            <a:lvl3pPr marL="1143000" indent="-228600" algn="l" defTabSz="457200" rtl="0" eaLnBrk="1" latinLnBrk="0" hangingPunct="1">
              <a:spcBef>
                <a:spcPct val="20000"/>
              </a:spcBef>
              <a:buSzPct val="45000"/>
              <a:buFontTx/>
              <a:buBlip>
                <a:blip r:embed="rId5"/>
              </a:buBlip>
              <a:defRPr sz="1600" kern="1200">
                <a:solidFill>
                  <a:srgbClr val="FFFFFF"/>
                </a:solidFill>
                <a:latin typeface="+mn-lt"/>
                <a:ea typeface="+mn-ea"/>
                <a:cs typeface="+mn-cs"/>
              </a:defRPr>
            </a:lvl3pPr>
            <a:lvl4pPr marL="1600200" indent="-228600" algn="l" defTabSz="457200" rtl="0" eaLnBrk="1" latinLnBrk="0" hangingPunct="1">
              <a:spcBef>
                <a:spcPct val="20000"/>
              </a:spcBef>
              <a:buClr>
                <a:srgbClr val="0089DF"/>
              </a:buClr>
              <a:buSzPct val="60000"/>
              <a:buFont typeface="Courier"/>
              <a:buChar char="⁃"/>
              <a:defRPr sz="14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pPr>
            <a:r>
              <a:rPr lang="en-US" b="1" dirty="0">
                <a:latin typeface="Calibri"/>
              </a:rPr>
              <a:t>Scientifically defensible</a:t>
            </a:r>
          </a:p>
          <a:p>
            <a:pPr>
              <a:lnSpc>
                <a:spcPct val="150000"/>
              </a:lnSpc>
            </a:pPr>
            <a:r>
              <a:rPr lang="en-US" b="1" dirty="0">
                <a:latin typeface="Calibri"/>
              </a:rPr>
              <a:t>Watershed scale</a:t>
            </a:r>
          </a:p>
          <a:p>
            <a:pPr>
              <a:lnSpc>
                <a:spcPct val="150000"/>
              </a:lnSpc>
            </a:pPr>
            <a:r>
              <a:rPr lang="en-US" b="1" dirty="0">
                <a:latin typeface="Calibri"/>
              </a:rPr>
              <a:t>Cost-effective</a:t>
            </a:r>
          </a:p>
          <a:p>
            <a:pPr>
              <a:lnSpc>
                <a:spcPct val="150000"/>
              </a:lnSpc>
            </a:pPr>
            <a:r>
              <a:rPr lang="en-US" b="1" dirty="0" smtClean="0">
                <a:latin typeface="Calibri"/>
              </a:rPr>
              <a:t>Timely</a:t>
            </a:r>
            <a:endParaRPr lang="en-US" sz="3200" b="1" dirty="0" smtClean="0">
              <a:latin typeface="Calibri"/>
            </a:endParaRPr>
          </a:p>
          <a:p>
            <a:endParaRPr lang="en-US" sz="3200" b="1" dirty="0" smtClean="0">
              <a:latin typeface="Calibri"/>
            </a:endParaRPr>
          </a:p>
          <a:p>
            <a:pPr marL="0" indent="0">
              <a:buFontTx/>
              <a:buNone/>
            </a:pPr>
            <a:endParaRPr lang="en-US" sz="3200" b="1" dirty="0">
              <a:latin typeface="Calibri"/>
            </a:endParaRPr>
          </a:p>
        </p:txBody>
      </p:sp>
    </p:spTree>
    <p:extLst>
      <p:ext uri="{BB962C8B-B14F-4D97-AF65-F5344CB8AC3E}">
        <p14:creationId xmlns:p14="http://schemas.microsoft.com/office/powerpoint/2010/main" val="2840527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 y="1394"/>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a:solidFill>
                <a:srgbClr val="114A78"/>
              </a:solidFill>
              <a:latin typeface="Calibri"/>
              <a:ea typeface="ＭＳ Ｐゴシック" charset="-128"/>
              <a:cs typeface="ＭＳ Ｐゴシック" charset="-128"/>
            </a:endParaRPr>
          </a:p>
        </p:txBody>
      </p:sp>
      <p:sp>
        <p:nvSpPr>
          <p:cNvPr id="26" name="TextBox 6"/>
          <p:cNvSpPr txBox="1">
            <a:spLocks noChangeArrowheads="1"/>
          </p:cNvSpPr>
          <p:nvPr/>
        </p:nvSpPr>
        <p:spPr bwMode="auto">
          <a:xfrm>
            <a:off x="136083" y="24007"/>
            <a:ext cx="8736102" cy="461665"/>
          </a:xfrm>
          <a:prstGeom prst="rect">
            <a:avLst/>
          </a:prstGeom>
          <a:noFill/>
          <a:ln w="9525">
            <a:noFill/>
            <a:miter lim="800000"/>
            <a:headEnd/>
            <a:tailEnd/>
          </a:ln>
        </p:spPr>
        <p:txBody>
          <a:bodyPr wrap="square">
            <a:prstTxWarp prst="textNoShape">
              <a:avLst/>
            </a:prstTxWarp>
            <a:spAutoFit/>
          </a:bodyPr>
          <a:lstStyle/>
          <a:p>
            <a:pPr algn="ctr">
              <a:defRPr/>
            </a:pPr>
            <a:r>
              <a:rPr lang="en-US" sz="2400" b="1" dirty="0" smtClean="0">
                <a:solidFill>
                  <a:srgbClr val="F2F2F2"/>
                </a:solidFill>
                <a:latin typeface="Calibri"/>
                <a:ea typeface="Arial" charset="0"/>
                <a:cs typeface="Arial" charset="0"/>
              </a:rPr>
              <a:t>The Cost of Salmon Recovery </a:t>
            </a:r>
            <a:endParaRPr lang="en-US" sz="2400" b="1" dirty="0">
              <a:solidFill>
                <a:srgbClr val="F2F2F2"/>
              </a:solidFill>
              <a:latin typeface="Calibri"/>
              <a:ea typeface="Arial" charset="0"/>
              <a:cs typeface="Arial" charset="0"/>
            </a:endParaRPr>
          </a:p>
        </p:txBody>
      </p:sp>
      <p:sp>
        <p:nvSpPr>
          <p:cNvPr id="12" name="Rectangle 11"/>
          <p:cNvSpPr/>
          <p:nvPr/>
        </p:nvSpPr>
        <p:spPr>
          <a:xfrm>
            <a:off x="771138" y="1204825"/>
            <a:ext cx="7514790" cy="1200328"/>
          </a:xfrm>
          <a:prstGeom prst="rect">
            <a:avLst/>
          </a:prstGeom>
        </p:spPr>
        <p:txBody>
          <a:bodyPr wrap="square">
            <a:spAutoFit/>
          </a:bodyPr>
          <a:lstStyle/>
          <a:p>
            <a:r>
              <a:rPr lang="en-US" sz="2400" b="1" dirty="0">
                <a:solidFill>
                  <a:srgbClr val="FFFFFF"/>
                </a:solidFill>
                <a:latin typeface="Calibri"/>
                <a:ea typeface="Lucida Grande"/>
                <a:cs typeface="Lucida Grande"/>
              </a:rPr>
              <a:t>“It is estimated that the cost for implementing recovery actions will range from </a:t>
            </a:r>
            <a:r>
              <a:rPr lang="en-US" sz="2400" b="1" dirty="0">
                <a:solidFill>
                  <a:srgbClr val="FFFF00"/>
                </a:solidFill>
                <a:latin typeface="Calibri"/>
                <a:ea typeface="Lucida Grande"/>
                <a:cs typeface="Lucida Grande"/>
              </a:rPr>
              <a:t>$1.04 to 1.26 billion</a:t>
            </a:r>
            <a:r>
              <a:rPr lang="en-US" sz="2400" b="1" dirty="0">
                <a:solidFill>
                  <a:srgbClr val="FFFFFF"/>
                </a:solidFill>
                <a:latin typeface="Calibri"/>
                <a:ea typeface="Lucida Grande"/>
                <a:cs typeface="Lucida Grande"/>
              </a:rPr>
              <a:t> over the next 5 years, and over </a:t>
            </a:r>
            <a:r>
              <a:rPr lang="en-US" sz="2400" b="1" dirty="0">
                <a:solidFill>
                  <a:srgbClr val="FFFF00"/>
                </a:solidFill>
                <a:latin typeface="Calibri"/>
                <a:ea typeface="Lucida Grande"/>
                <a:cs typeface="Lucida Grande"/>
              </a:rPr>
              <a:t>$10 billion</a:t>
            </a:r>
            <a:r>
              <a:rPr lang="en-US" sz="2400" b="1" dirty="0">
                <a:solidFill>
                  <a:srgbClr val="FFFFFF"/>
                </a:solidFill>
                <a:latin typeface="Calibri"/>
                <a:ea typeface="Lucida Grande"/>
                <a:cs typeface="Lucida Grande"/>
              </a:rPr>
              <a:t> over the next 50 years."</a:t>
            </a:r>
            <a:endParaRPr lang="en-US" sz="2400" b="1" dirty="0">
              <a:solidFill>
                <a:srgbClr val="FFFFFF"/>
              </a:solidFill>
              <a:latin typeface="Calibri"/>
            </a:endParaRPr>
          </a:p>
        </p:txBody>
      </p:sp>
      <p:sp>
        <p:nvSpPr>
          <p:cNvPr id="13" name="TextBox 12"/>
          <p:cNvSpPr txBox="1"/>
          <p:nvPr/>
        </p:nvSpPr>
        <p:spPr>
          <a:xfrm>
            <a:off x="4829319" y="2513336"/>
            <a:ext cx="3125099" cy="307777"/>
          </a:xfrm>
          <a:prstGeom prst="rect">
            <a:avLst/>
          </a:prstGeom>
          <a:noFill/>
        </p:spPr>
        <p:txBody>
          <a:bodyPr wrap="none" rtlCol="0">
            <a:spAutoFit/>
          </a:bodyPr>
          <a:lstStyle/>
          <a:p>
            <a:r>
              <a:rPr lang="en-US" sz="1400" b="1" dirty="0">
                <a:solidFill>
                  <a:srgbClr val="FFFFFF"/>
                </a:solidFill>
                <a:latin typeface="Calibri"/>
              </a:rPr>
              <a:t>National Marine Fisheries Service. 2009</a:t>
            </a:r>
          </a:p>
        </p:txBody>
      </p:sp>
      <p:pic>
        <p:nvPicPr>
          <p:cNvPr id="6" name="Picture 5" descr="Escap 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9020" y="3525712"/>
            <a:ext cx="6503300" cy="2592494"/>
          </a:xfrm>
          <a:prstGeom prst="rect">
            <a:avLst/>
          </a:prstGeom>
        </p:spPr>
      </p:pic>
    </p:spTree>
    <p:extLst>
      <p:ext uri="{BB962C8B-B14F-4D97-AF65-F5344CB8AC3E}">
        <p14:creationId xmlns:p14="http://schemas.microsoft.com/office/powerpoint/2010/main" val="191436963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8264" y="1891797"/>
            <a:ext cx="1403677" cy="369333"/>
          </a:xfrm>
          <a:prstGeom prst="rect">
            <a:avLst/>
          </a:prstGeom>
          <a:noFill/>
        </p:spPr>
        <p:txBody>
          <a:bodyPr wrap="square" rtlCol="0">
            <a:spAutoFit/>
          </a:bodyPr>
          <a:lstStyle/>
          <a:p>
            <a:pPr algn="r"/>
            <a:r>
              <a:rPr lang="en-US" b="1" dirty="0">
                <a:solidFill>
                  <a:srgbClr val="FFFFFF"/>
                </a:solidFill>
                <a:latin typeface="Calibri"/>
              </a:rPr>
              <a:t>Salmon</a:t>
            </a:r>
          </a:p>
        </p:txBody>
      </p:sp>
      <p:sp>
        <p:nvSpPr>
          <p:cNvPr id="6" name="TextBox 5"/>
          <p:cNvSpPr txBox="1"/>
          <p:nvPr/>
        </p:nvSpPr>
        <p:spPr>
          <a:xfrm>
            <a:off x="348172" y="3069462"/>
            <a:ext cx="1585883" cy="369333"/>
          </a:xfrm>
          <a:prstGeom prst="rect">
            <a:avLst/>
          </a:prstGeom>
          <a:noFill/>
        </p:spPr>
        <p:txBody>
          <a:bodyPr wrap="square" rtlCol="0">
            <a:spAutoFit/>
          </a:bodyPr>
          <a:lstStyle/>
          <a:p>
            <a:pPr algn="r"/>
            <a:r>
              <a:rPr lang="en-US" b="1" dirty="0">
                <a:solidFill>
                  <a:srgbClr val="FFFFFF"/>
                </a:solidFill>
                <a:latin typeface="Calibri"/>
              </a:rPr>
              <a:t>Hydropower</a:t>
            </a:r>
          </a:p>
        </p:txBody>
      </p:sp>
      <p:sp>
        <p:nvSpPr>
          <p:cNvPr id="13" name="Rectangle 12"/>
          <p:cNvSpPr/>
          <p:nvPr/>
        </p:nvSpPr>
        <p:spPr>
          <a:xfrm flipH="1">
            <a:off x="2131755" y="2936223"/>
            <a:ext cx="4896977" cy="64131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17" name="TextBox 16"/>
          <p:cNvSpPr txBox="1"/>
          <p:nvPr/>
        </p:nvSpPr>
        <p:spPr>
          <a:xfrm>
            <a:off x="2401848" y="1897971"/>
            <a:ext cx="2783008" cy="400110"/>
          </a:xfrm>
          <a:prstGeom prst="rect">
            <a:avLst/>
          </a:prstGeom>
          <a:noFill/>
        </p:spPr>
        <p:txBody>
          <a:bodyPr wrap="square" rtlCol="0">
            <a:spAutoFit/>
          </a:bodyPr>
          <a:lstStyle/>
          <a:p>
            <a:pPr algn="ctr"/>
            <a:r>
              <a:rPr lang="en-US" sz="2000" b="1" dirty="0">
                <a:solidFill>
                  <a:prstClr val="white"/>
                </a:solidFill>
                <a:latin typeface="Calibri"/>
              </a:rPr>
              <a:t>$255 mil to 2 Billion</a:t>
            </a:r>
          </a:p>
        </p:txBody>
      </p:sp>
      <p:sp>
        <p:nvSpPr>
          <p:cNvPr id="18" name="TextBox 17"/>
          <p:cNvSpPr txBox="1"/>
          <p:nvPr/>
        </p:nvSpPr>
        <p:spPr>
          <a:xfrm>
            <a:off x="2385451" y="3086237"/>
            <a:ext cx="1345353" cy="369333"/>
          </a:xfrm>
          <a:prstGeom prst="rect">
            <a:avLst/>
          </a:prstGeom>
          <a:noFill/>
        </p:spPr>
        <p:txBody>
          <a:bodyPr wrap="square" rtlCol="0">
            <a:spAutoFit/>
          </a:bodyPr>
          <a:lstStyle/>
          <a:p>
            <a:r>
              <a:rPr lang="en-US" b="1" dirty="0">
                <a:solidFill>
                  <a:srgbClr val="FFFFFF"/>
                </a:solidFill>
                <a:latin typeface="Calibri"/>
              </a:rPr>
              <a:t>$34 Billion</a:t>
            </a:r>
          </a:p>
        </p:txBody>
      </p:sp>
      <p:sp>
        <p:nvSpPr>
          <p:cNvPr id="19" name="Rectangle 18"/>
          <p:cNvSpPr/>
          <p:nvPr/>
        </p:nvSpPr>
        <p:spPr>
          <a:xfrm>
            <a:off x="2151705" y="1778322"/>
            <a:ext cx="202257" cy="64300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grpSp>
        <p:nvGrpSpPr>
          <p:cNvPr id="30" name="Group 29"/>
          <p:cNvGrpSpPr/>
          <p:nvPr/>
        </p:nvGrpSpPr>
        <p:grpSpPr>
          <a:xfrm>
            <a:off x="530378" y="4073531"/>
            <a:ext cx="7730075" cy="707886"/>
            <a:chOff x="332297" y="4511116"/>
            <a:chExt cx="7730075" cy="707886"/>
          </a:xfrm>
        </p:grpSpPr>
        <p:sp>
          <p:nvSpPr>
            <p:cNvPr id="21" name="Rectangle 20"/>
            <p:cNvSpPr/>
            <p:nvPr/>
          </p:nvSpPr>
          <p:spPr>
            <a:xfrm>
              <a:off x="1924589" y="4555420"/>
              <a:ext cx="6137783" cy="642999"/>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16" name="TextBox 15"/>
            <p:cNvSpPr txBox="1"/>
            <p:nvPr/>
          </p:nvSpPr>
          <p:spPr>
            <a:xfrm>
              <a:off x="332297" y="4649981"/>
              <a:ext cx="1403677" cy="369332"/>
            </a:xfrm>
            <a:prstGeom prst="rect">
              <a:avLst/>
            </a:prstGeom>
            <a:noFill/>
          </p:spPr>
          <p:txBody>
            <a:bodyPr wrap="square" rtlCol="0">
              <a:spAutoFit/>
            </a:bodyPr>
            <a:lstStyle/>
            <a:p>
              <a:pPr algn="r"/>
              <a:r>
                <a:rPr lang="en-US" b="1" dirty="0">
                  <a:solidFill>
                    <a:srgbClr val="FFFFFF"/>
                  </a:solidFill>
                  <a:latin typeface="Calibri"/>
                </a:rPr>
                <a:t>Water</a:t>
              </a:r>
            </a:p>
          </p:txBody>
        </p:sp>
        <p:sp>
          <p:nvSpPr>
            <p:cNvPr id="23" name="Rectangle 22"/>
            <p:cNvSpPr/>
            <p:nvPr/>
          </p:nvSpPr>
          <p:spPr>
            <a:xfrm>
              <a:off x="1924589" y="4555420"/>
              <a:ext cx="1162988" cy="642999"/>
            </a:xfrm>
            <a:prstGeom prst="rect">
              <a:avLst/>
            </a:prstGeom>
            <a:solidFill>
              <a:srgbClr val="31859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28" name="TextBox 27"/>
            <p:cNvSpPr txBox="1"/>
            <p:nvPr/>
          </p:nvSpPr>
          <p:spPr>
            <a:xfrm>
              <a:off x="3966973" y="4691739"/>
              <a:ext cx="3098505" cy="400110"/>
            </a:xfrm>
            <a:prstGeom prst="rect">
              <a:avLst/>
            </a:prstGeom>
            <a:noFill/>
          </p:spPr>
          <p:txBody>
            <a:bodyPr wrap="square" rtlCol="0">
              <a:spAutoFit/>
            </a:bodyPr>
            <a:lstStyle/>
            <a:p>
              <a:pPr algn="ctr"/>
              <a:r>
                <a:rPr lang="en-US" sz="2000" b="1" dirty="0">
                  <a:solidFill>
                    <a:srgbClr val="FFFFFF"/>
                  </a:solidFill>
                  <a:latin typeface="Calibri"/>
                </a:rPr>
                <a:t>Agriculture $35 Billion</a:t>
              </a:r>
            </a:p>
          </p:txBody>
        </p:sp>
        <p:sp>
          <p:nvSpPr>
            <p:cNvPr id="20" name="TextBox 19"/>
            <p:cNvSpPr txBox="1"/>
            <p:nvPr/>
          </p:nvSpPr>
          <p:spPr>
            <a:xfrm>
              <a:off x="1892839" y="4511116"/>
              <a:ext cx="1235484" cy="707886"/>
            </a:xfrm>
            <a:prstGeom prst="rect">
              <a:avLst/>
            </a:prstGeom>
            <a:noFill/>
          </p:spPr>
          <p:txBody>
            <a:bodyPr wrap="square" rtlCol="0">
              <a:spAutoFit/>
            </a:bodyPr>
            <a:lstStyle/>
            <a:p>
              <a:pPr algn="ctr"/>
              <a:r>
                <a:rPr lang="en-US" sz="2000" b="1" dirty="0">
                  <a:solidFill>
                    <a:srgbClr val="FFFFFF"/>
                  </a:solidFill>
                  <a:latin typeface="Calibri"/>
                </a:rPr>
                <a:t>Urban</a:t>
              </a:r>
            </a:p>
            <a:p>
              <a:pPr algn="ctr"/>
              <a:r>
                <a:rPr lang="en-US" sz="2000" b="1" dirty="0">
                  <a:solidFill>
                    <a:srgbClr val="FFFFFF"/>
                  </a:solidFill>
                  <a:latin typeface="Calibri"/>
                </a:rPr>
                <a:t>$8 Billion</a:t>
              </a:r>
            </a:p>
          </p:txBody>
        </p:sp>
      </p:grpSp>
      <p:sp>
        <p:nvSpPr>
          <p:cNvPr id="22" name="TextBox 6"/>
          <p:cNvSpPr txBox="1">
            <a:spLocks noChangeArrowheads="1"/>
          </p:cNvSpPr>
          <p:nvPr/>
        </p:nvSpPr>
        <p:spPr bwMode="auto">
          <a:xfrm>
            <a:off x="2086578" y="6197028"/>
            <a:ext cx="6691673" cy="276999"/>
          </a:xfrm>
          <a:prstGeom prst="rect">
            <a:avLst/>
          </a:prstGeom>
          <a:noFill/>
          <a:ln w="9525">
            <a:noFill/>
            <a:miter lim="800000"/>
            <a:headEnd/>
            <a:tailEnd/>
          </a:ln>
        </p:spPr>
        <p:txBody>
          <a:bodyPr wrap="square">
            <a:prstTxWarp prst="textNoShape">
              <a:avLst/>
            </a:prstTxWarp>
            <a:spAutoFit/>
          </a:bodyPr>
          <a:lstStyle/>
          <a:p>
            <a:pPr algn="r"/>
            <a:r>
              <a:rPr lang="en-US" sz="1200" b="1" dirty="0">
                <a:solidFill>
                  <a:prstClr val="white"/>
                </a:solidFill>
                <a:latin typeface="Calibri"/>
              </a:rPr>
              <a:t>CDFG 2009, Southwick Assoc. 2009, Cooley et al. 2008, 2010 U.S. Energy Information Administration</a:t>
            </a:r>
          </a:p>
        </p:txBody>
      </p:sp>
      <p:sp>
        <p:nvSpPr>
          <p:cNvPr id="27" name="Rectangle 26"/>
          <p:cNvSpPr/>
          <p:nvPr/>
        </p:nvSpPr>
        <p:spPr>
          <a:xfrm>
            <a:off x="9524" y="10919"/>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r>
              <a:rPr lang="en-US" sz="2400" b="1" dirty="0" smtClean="0">
                <a:solidFill>
                  <a:srgbClr val="F2F2F2"/>
                </a:solidFill>
                <a:ea typeface="Arial" charset="0"/>
                <a:cs typeface="Arial" charset="0"/>
              </a:rPr>
              <a:t>The Value of Fish, Hydropower, and Water in California</a:t>
            </a:r>
            <a:endParaRPr lang="en-US" sz="2400" b="1" dirty="0">
              <a:solidFill>
                <a:srgbClr val="F2F2F2"/>
              </a:solidFill>
              <a:ea typeface="Arial" charset="0"/>
              <a:cs typeface="Arial" charset="0"/>
            </a:endParaRPr>
          </a:p>
        </p:txBody>
      </p:sp>
    </p:spTree>
    <p:extLst>
      <p:ext uri="{BB962C8B-B14F-4D97-AF65-F5344CB8AC3E}">
        <p14:creationId xmlns:p14="http://schemas.microsoft.com/office/powerpoint/2010/main" val="310701021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ter-bkg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Rectangle 14"/>
          <p:cNvSpPr/>
          <p:nvPr/>
        </p:nvSpPr>
        <p:spPr>
          <a:xfrm>
            <a:off x="-1" y="1394"/>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800">
              <a:solidFill>
                <a:srgbClr val="114A78"/>
              </a:solidFill>
              <a:ea typeface="ＭＳ Ｐゴシック" charset="-128"/>
              <a:cs typeface="ＭＳ Ｐゴシック" charset="-128"/>
            </a:endParaRPr>
          </a:p>
        </p:txBody>
      </p:sp>
      <p:pic>
        <p:nvPicPr>
          <p:cNvPr id="12" name="Picture 11" descr="fb-logo.png"/>
          <p:cNvPicPr>
            <a:picLocks noChangeAspect="1"/>
          </p:cNvPicPr>
          <p:nvPr/>
        </p:nvPicPr>
        <p:blipFill>
          <a:blip r:embed="rId4"/>
          <a:stretch>
            <a:fillRect/>
          </a:stretch>
        </p:blipFill>
        <p:spPr>
          <a:xfrm>
            <a:off x="8137070" y="6361341"/>
            <a:ext cx="1043213" cy="469446"/>
          </a:xfrm>
          <a:prstGeom prst="rect">
            <a:avLst/>
          </a:prstGeom>
        </p:spPr>
      </p:pic>
      <p:sp>
        <p:nvSpPr>
          <p:cNvPr id="7" name="Content Placeholder 6"/>
          <p:cNvSpPr>
            <a:spLocks noGrp="1"/>
          </p:cNvSpPr>
          <p:nvPr>
            <p:ph idx="1"/>
          </p:nvPr>
        </p:nvSpPr>
        <p:spPr>
          <a:xfrm>
            <a:off x="1028308" y="1494900"/>
            <a:ext cx="7351361" cy="3941211"/>
          </a:xfrm>
        </p:spPr>
        <p:txBody>
          <a:bodyPr>
            <a:normAutofit/>
          </a:bodyPr>
          <a:lstStyle/>
          <a:p>
            <a:pPr marL="0" indent="0">
              <a:buNone/>
            </a:pPr>
            <a:endParaRPr lang="en-US" dirty="0" smtClean="0"/>
          </a:p>
          <a:p>
            <a:pPr>
              <a:buFont typeface="Arial"/>
              <a:buChar char="•"/>
            </a:pPr>
            <a:endParaRPr lang="en-US" dirty="0"/>
          </a:p>
          <a:p>
            <a:pPr marL="0" indent="0">
              <a:buNone/>
            </a:pPr>
            <a:r>
              <a:rPr lang="en-US" dirty="0" smtClean="0"/>
              <a:t>“</a:t>
            </a:r>
            <a:r>
              <a:rPr lang="en-US" dirty="0"/>
              <a:t>ELOHA framework rests on the premise that although every river is unique, many exhibit </a:t>
            </a:r>
            <a:r>
              <a:rPr lang="en-US" dirty="0">
                <a:solidFill>
                  <a:srgbClr val="FFFF00"/>
                </a:solidFill>
              </a:rPr>
              <a:t>similar ecological responses to flow alteration</a:t>
            </a:r>
            <a:r>
              <a:rPr lang="en-US" dirty="0"/>
              <a:t>.  ELOHA assumes that </a:t>
            </a:r>
            <a:r>
              <a:rPr lang="en-US" dirty="0">
                <a:solidFill>
                  <a:srgbClr val="FFFF00"/>
                </a:solidFill>
              </a:rPr>
              <a:t>this relationship holds for all rivers of that </a:t>
            </a:r>
            <a:r>
              <a:rPr lang="en-US" dirty="0" smtClean="0">
                <a:solidFill>
                  <a:srgbClr val="FFFF00"/>
                </a:solidFill>
              </a:rPr>
              <a:t>type</a:t>
            </a:r>
            <a:r>
              <a:rPr lang="en-US" dirty="0" smtClean="0"/>
              <a:t>.” </a:t>
            </a:r>
          </a:p>
          <a:p>
            <a:pPr marL="0" indent="0">
              <a:buNone/>
            </a:pPr>
            <a:endParaRPr lang="en-US" sz="1600" dirty="0"/>
          </a:p>
          <a:p>
            <a:pPr marL="0" indent="0">
              <a:buNone/>
            </a:pPr>
            <a:r>
              <a:rPr lang="en-US" sz="1600" dirty="0" smtClean="0"/>
              <a:t>									Nature </a:t>
            </a:r>
            <a:r>
              <a:rPr lang="en-US" sz="1600" dirty="0"/>
              <a:t>Conservancy </a:t>
            </a:r>
            <a:r>
              <a:rPr lang="en-US" sz="1600" dirty="0" smtClean="0"/>
              <a:t>2012</a:t>
            </a:r>
          </a:p>
          <a:p>
            <a:pPr>
              <a:buFont typeface="Arial"/>
              <a:buChar char="•"/>
            </a:pPr>
            <a:endParaRPr lang="en-US" sz="1900" dirty="0" smtClean="0"/>
          </a:p>
          <a:p>
            <a:pPr marL="0" indent="0">
              <a:buNone/>
            </a:pPr>
            <a:endParaRPr lang="en-US" dirty="0"/>
          </a:p>
          <a:p>
            <a:pPr marL="0" indent="0">
              <a:buNone/>
            </a:pPr>
            <a:endParaRPr lang="en-US" dirty="0"/>
          </a:p>
        </p:txBody>
      </p:sp>
      <p:sp>
        <p:nvSpPr>
          <p:cNvPr id="8" name="Title 4"/>
          <p:cNvSpPr txBox="1">
            <a:spLocks/>
          </p:cNvSpPr>
          <p:nvPr/>
        </p:nvSpPr>
        <p:spPr>
          <a:xfrm>
            <a:off x="457200" y="0"/>
            <a:ext cx="8229600" cy="5199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400" b="1" kern="1200">
                <a:solidFill>
                  <a:srgbClr val="FFFFFF"/>
                </a:solidFill>
                <a:latin typeface="+mj-lt"/>
                <a:ea typeface="+mj-ea"/>
                <a:cs typeface="+mj-cs"/>
              </a:defRPr>
            </a:lvl1pPr>
          </a:lstStyle>
          <a:p>
            <a:r>
              <a:rPr lang="en-US" dirty="0" smtClean="0">
                <a:cs typeface="Calibri"/>
              </a:rPr>
              <a:t>Key Component of ELOHA – Watershed Scale</a:t>
            </a:r>
            <a:endParaRPr lang="en-US" dirty="0">
              <a:cs typeface="Calibri"/>
            </a:endParaRPr>
          </a:p>
        </p:txBody>
      </p:sp>
    </p:spTree>
    <p:extLst>
      <p:ext uri="{BB962C8B-B14F-4D97-AF65-F5344CB8AC3E}">
        <p14:creationId xmlns:p14="http://schemas.microsoft.com/office/powerpoint/2010/main" val="1320728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ter-bkg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Rectangle 14"/>
          <p:cNvSpPr/>
          <p:nvPr/>
        </p:nvSpPr>
        <p:spPr>
          <a:xfrm>
            <a:off x="-1" y="1394"/>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a:solidFill>
                <a:srgbClr val="114A78"/>
              </a:solidFill>
              <a:latin typeface="Calibri"/>
              <a:ea typeface="ＭＳ Ｐゴシック" charset="-128"/>
              <a:cs typeface="Calibri"/>
            </a:endParaRPr>
          </a:p>
        </p:txBody>
      </p:sp>
      <p:pic>
        <p:nvPicPr>
          <p:cNvPr id="12" name="Picture 11" descr="fb-logo.png"/>
          <p:cNvPicPr>
            <a:picLocks noChangeAspect="1"/>
          </p:cNvPicPr>
          <p:nvPr/>
        </p:nvPicPr>
        <p:blipFill>
          <a:blip r:embed="rId4"/>
          <a:stretch>
            <a:fillRect/>
          </a:stretch>
        </p:blipFill>
        <p:spPr>
          <a:xfrm>
            <a:off x="8137070" y="6361341"/>
            <a:ext cx="1043213" cy="469446"/>
          </a:xfrm>
          <a:prstGeom prst="rect">
            <a:avLst/>
          </a:prstGeom>
        </p:spPr>
      </p:pic>
      <p:sp>
        <p:nvSpPr>
          <p:cNvPr id="5" name="Title 4"/>
          <p:cNvSpPr>
            <a:spLocks noGrp="1"/>
          </p:cNvSpPr>
          <p:nvPr>
            <p:ph type="title"/>
          </p:nvPr>
        </p:nvSpPr>
        <p:spPr/>
        <p:txBody>
          <a:bodyPr>
            <a:normAutofit/>
          </a:bodyPr>
          <a:lstStyle/>
          <a:p>
            <a:r>
              <a:rPr lang="en-US" dirty="0" smtClean="0">
                <a:cs typeface="Calibri"/>
              </a:rPr>
              <a:t>Is ELOHA Scalable to Multiple Watersheds?</a:t>
            </a:r>
            <a:endParaRPr lang="en-US" dirty="0">
              <a:cs typeface="Calibri"/>
            </a:endParaRPr>
          </a:p>
        </p:txBody>
      </p:sp>
      <p:sp>
        <p:nvSpPr>
          <p:cNvPr id="3" name="Content Placeholder 2"/>
          <p:cNvSpPr>
            <a:spLocks noGrp="1"/>
          </p:cNvSpPr>
          <p:nvPr>
            <p:ph idx="1"/>
          </p:nvPr>
        </p:nvSpPr>
        <p:spPr>
          <a:xfrm>
            <a:off x="703080" y="1656049"/>
            <a:ext cx="7679870" cy="4103990"/>
          </a:xfrm>
        </p:spPr>
        <p:txBody>
          <a:bodyPr>
            <a:normAutofit/>
          </a:bodyPr>
          <a:lstStyle/>
          <a:p>
            <a:r>
              <a:rPr lang="en-US" dirty="0"/>
              <a:t>Tributaries with dams </a:t>
            </a:r>
            <a:r>
              <a:rPr lang="en-US" dirty="0">
                <a:solidFill>
                  <a:srgbClr val="FFFF00"/>
                </a:solidFill>
              </a:rPr>
              <a:t>could not be compared </a:t>
            </a:r>
            <a:r>
              <a:rPr lang="en-US" dirty="0"/>
              <a:t>due to different hydrologic </a:t>
            </a:r>
            <a:r>
              <a:rPr lang="en-US" dirty="0" smtClean="0"/>
              <a:t>regime</a:t>
            </a:r>
            <a:endParaRPr lang="en-US" sz="1800" dirty="0"/>
          </a:p>
          <a:p>
            <a:endParaRPr lang="en-US" dirty="0"/>
          </a:p>
          <a:p>
            <a:r>
              <a:rPr lang="en-US" dirty="0"/>
              <a:t>Approach may </a:t>
            </a:r>
            <a:r>
              <a:rPr lang="en-US" dirty="0">
                <a:solidFill>
                  <a:srgbClr val="FFFF00"/>
                </a:solidFill>
              </a:rPr>
              <a:t>not</a:t>
            </a:r>
            <a:r>
              <a:rPr lang="en-US" dirty="0"/>
              <a:t> be applicable to all tributaries in the watershed even without </a:t>
            </a:r>
            <a:r>
              <a:rPr lang="en-US" dirty="0" smtClean="0"/>
              <a:t>dams</a:t>
            </a:r>
            <a:endParaRPr lang="en-US" sz="1800" dirty="0">
              <a:solidFill>
                <a:srgbClr val="FFFF00"/>
              </a:solidFill>
            </a:endParaRPr>
          </a:p>
          <a:p>
            <a:endParaRPr lang="en-US" dirty="0"/>
          </a:p>
          <a:p>
            <a:r>
              <a:rPr lang="en-US" dirty="0"/>
              <a:t>Flow – ecology relationships variable and many times </a:t>
            </a:r>
            <a:r>
              <a:rPr lang="en-US" dirty="0" smtClean="0"/>
              <a:t>weak</a:t>
            </a:r>
            <a:endParaRPr lang="en-US" dirty="0"/>
          </a:p>
        </p:txBody>
      </p:sp>
      <p:sp>
        <p:nvSpPr>
          <p:cNvPr id="4" name="TextBox 3"/>
          <p:cNvSpPr txBox="1"/>
          <p:nvPr/>
        </p:nvSpPr>
        <p:spPr>
          <a:xfrm>
            <a:off x="1270100" y="6001932"/>
            <a:ext cx="6879735" cy="307777"/>
          </a:xfrm>
          <a:prstGeom prst="rect">
            <a:avLst/>
          </a:prstGeom>
          <a:noFill/>
        </p:spPr>
        <p:txBody>
          <a:bodyPr wrap="square" rtlCol="0">
            <a:spAutoFit/>
          </a:bodyPr>
          <a:lstStyle/>
          <a:p>
            <a:pPr algn="r"/>
            <a:r>
              <a:rPr lang="en-US" sz="1400" dirty="0">
                <a:solidFill>
                  <a:schemeClr val="bg1"/>
                </a:solidFill>
              </a:rPr>
              <a:t>(Davies et al. 2013; </a:t>
            </a:r>
            <a:r>
              <a:rPr lang="en-US" sz="1400" dirty="0" err="1">
                <a:solidFill>
                  <a:schemeClr val="bg1"/>
                </a:solidFill>
              </a:rPr>
              <a:t>Arthington</a:t>
            </a:r>
            <a:r>
              <a:rPr lang="en-US" sz="1400" dirty="0">
                <a:solidFill>
                  <a:schemeClr val="bg1"/>
                </a:solidFill>
              </a:rPr>
              <a:t> et al. 2012; </a:t>
            </a:r>
            <a:r>
              <a:rPr lang="en-US" sz="1400" dirty="0" err="1">
                <a:solidFill>
                  <a:schemeClr val="bg1"/>
                </a:solidFill>
              </a:rPr>
              <a:t>McManamay</a:t>
            </a:r>
            <a:r>
              <a:rPr lang="en-US" sz="1400" dirty="0">
                <a:solidFill>
                  <a:schemeClr val="bg1"/>
                </a:solidFill>
              </a:rPr>
              <a:t> et al. 2013)</a:t>
            </a:r>
          </a:p>
        </p:txBody>
      </p:sp>
    </p:spTree>
    <p:extLst>
      <p:ext uri="{BB962C8B-B14F-4D97-AF65-F5344CB8AC3E}">
        <p14:creationId xmlns:p14="http://schemas.microsoft.com/office/powerpoint/2010/main" val="3818212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ter-bkg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76" y="0"/>
            <a:ext cx="9144000" cy="6858000"/>
          </a:xfrm>
          <a:prstGeom prst="rect">
            <a:avLst/>
          </a:prstGeom>
        </p:spPr>
      </p:pic>
      <p:sp>
        <p:nvSpPr>
          <p:cNvPr id="15" name="Rectangle 14"/>
          <p:cNvSpPr/>
          <p:nvPr/>
        </p:nvSpPr>
        <p:spPr>
          <a:xfrm>
            <a:off x="-1" y="1394"/>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a:solidFill>
                <a:srgbClr val="114A78"/>
              </a:solidFill>
              <a:latin typeface="Calibri"/>
              <a:ea typeface="ＭＳ Ｐゴシック" charset="-128"/>
              <a:cs typeface="Calibri"/>
            </a:endParaRPr>
          </a:p>
        </p:txBody>
      </p:sp>
      <p:pic>
        <p:nvPicPr>
          <p:cNvPr id="12" name="Picture 11" descr="fb-logo.png"/>
          <p:cNvPicPr>
            <a:picLocks noChangeAspect="1"/>
          </p:cNvPicPr>
          <p:nvPr/>
        </p:nvPicPr>
        <p:blipFill>
          <a:blip r:embed="rId4"/>
          <a:stretch>
            <a:fillRect/>
          </a:stretch>
        </p:blipFill>
        <p:spPr>
          <a:xfrm>
            <a:off x="8137070" y="6361341"/>
            <a:ext cx="1043213" cy="469446"/>
          </a:xfrm>
          <a:prstGeom prst="rect">
            <a:avLst/>
          </a:prstGeom>
        </p:spPr>
      </p:pic>
      <p:sp>
        <p:nvSpPr>
          <p:cNvPr id="5" name="Title 4"/>
          <p:cNvSpPr>
            <a:spLocks noGrp="1"/>
          </p:cNvSpPr>
          <p:nvPr>
            <p:ph type="title"/>
          </p:nvPr>
        </p:nvSpPr>
        <p:spPr/>
        <p:txBody>
          <a:bodyPr/>
          <a:lstStyle/>
          <a:p>
            <a:r>
              <a:rPr lang="en-US" dirty="0" smtClean="0">
                <a:cs typeface="Calibri"/>
              </a:rPr>
              <a:t>General Concerns with “Scientifically Defensible”</a:t>
            </a:r>
            <a:endParaRPr lang="en-US" dirty="0">
              <a:cs typeface="Calibri"/>
            </a:endParaRPr>
          </a:p>
        </p:txBody>
      </p:sp>
      <p:sp>
        <p:nvSpPr>
          <p:cNvPr id="7" name="Content Placeholder 6"/>
          <p:cNvSpPr>
            <a:spLocks noGrp="1"/>
          </p:cNvSpPr>
          <p:nvPr>
            <p:ph idx="1"/>
          </p:nvPr>
        </p:nvSpPr>
        <p:spPr/>
        <p:txBody>
          <a:bodyPr>
            <a:normAutofit/>
          </a:bodyPr>
          <a:lstStyle/>
          <a:p>
            <a:pPr marL="0" indent="0">
              <a:buNone/>
            </a:pPr>
            <a:endParaRPr lang="en-US" dirty="0" smtClean="0">
              <a:latin typeface="Calibri"/>
              <a:cs typeface="Calibri"/>
            </a:endParaRPr>
          </a:p>
          <a:p>
            <a:pPr marL="0" indent="0">
              <a:buNone/>
            </a:pPr>
            <a:endParaRPr lang="en-US" dirty="0">
              <a:latin typeface="Calibri"/>
              <a:cs typeface="Calibri"/>
            </a:endParaRPr>
          </a:p>
          <a:p>
            <a:pPr marL="0" indent="0">
              <a:buNone/>
            </a:pPr>
            <a:endParaRPr lang="en-US" dirty="0" smtClean="0">
              <a:latin typeface="Calibri"/>
              <a:cs typeface="Calibri"/>
            </a:endParaRPr>
          </a:p>
          <a:p>
            <a:pPr marL="0" indent="0">
              <a:buNone/>
            </a:pPr>
            <a:endParaRPr lang="en-US" dirty="0">
              <a:latin typeface="Calibri"/>
              <a:cs typeface="Calibri"/>
            </a:endParaRPr>
          </a:p>
        </p:txBody>
      </p:sp>
      <p:sp>
        <p:nvSpPr>
          <p:cNvPr id="8" name="Content Placeholder 2"/>
          <p:cNvSpPr txBox="1">
            <a:spLocks/>
          </p:cNvSpPr>
          <p:nvPr/>
        </p:nvSpPr>
        <p:spPr>
          <a:xfrm>
            <a:off x="778670" y="995299"/>
            <a:ext cx="7908129" cy="555818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SzPct val="60000"/>
              <a:buFontTx/>
              <a:buBlip>
                <a:blip r:embed="rId5"/>
              </a:buBlip>
              <a:defRPr sz="2400" kern="1200">
                <a:solidFill>
                  <a:srgbClr val="FFFFFF"/>
                </a:solidFill>
                <a:latin typeface="+mn-lt"/>
                <a:ea typeface="+mn-ea"/>
                <a:cs typeface="+mn-cs"/>
              </a:defRPr>
            </a:lvl1pPr>
            <a:lvl2pPr marL="742950" indent="-285750" algn="l" defTabSz="457200" rtl="0" eaLnBrk="1" latinLnBrk="0" hangingPunct="1">
              <a:spcBef>
                <a:spcPct val="20000"/>
              </a:spcBef>
              <a:buSzPct val="55000"/>
              <a:buFontTx/>
              <a:buBlip>
                <a:blip r:embed="rId5"/>
              </a:buBlip>
              <a:defRPr sz="2000" kern="1200">
                <a:solidFill>
                  <a:srgbClr val="FFFFFF"/>
                </a:solidFill>
                <a:latin typeface="+mn-lt"/>
                <a:ea typeface="+mn-ea"/>
                <a:cs typeface="+mn-cs"/>
              </a:defRPr>
            </a:lvl2pPr>
            <a:lvl3pPr marL="1143000" indent="-228600" algn="l" defTabSz="457200" rtl="0" eaLnBrk="1" latinLnBrk="0" hangingPunct="1">
              <a:spcBef>
                <a:spcPct val="20000"/>
              </a:spcBef>
              <a:buSzPct val="45000"/>
              <a:buFontTx/>
              <a:buBlip>
                <a:blip r:embed="rId5"/>
              </a:buBlip>
              <a:defRPr sz="1600" kern="1200">
                <a:solidFill>
                  <a:srgbClr val="FFFFFF"/>
                </a:solidFill>
                <a:latin typeface="+mn-lt"/>
                <a:ea typeface="+mn-ea"/>
                <a:cs typeface="+mn-cs"/>
              </a:defRPr>
            </a:lvl3pPr>
            <a:lvl4pPr marL="1600200" indent="-228600" algn="l" defTabSz="457200" rtl="0" eaLnBrk="1" latinLnBrk="0" hangingPunct="1">
              <a:spcBef>
                <a:spcPct val="20000"/>
              </a:spcBef>
              <a:buClr>
                <a:srgbClr val="0089DF"/>
              </a:buClr>
              <a:buSzPct val="60000"/>
              <a:buFont typeface="Courier"/>
              <a:buChar char="⁃"/>
              <a:defRPr sz="14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200" dirty="0">
              <a:solidFill>
                <a:prstClr val="white"/>
              </a:solidFill>
              <a:latin typeface="Calibri"/>
            </a:endParaRPr>
          </a:p>
          <a:p>
            <a:r>
              <a:rPr lang="en-US" sz="2200" dirty="0" smtClean="0">
                <a:solidFill>
                  <a:prstClr val="white"/>
                </a:solidFill>
              </a:rPr>
              <a:t>Justification </a:t>
            </a:r>
            <a:r>
              <a:rPr lang="en-US" sz="2200" dirty="0">
                <a:solidFill>
                  <a:prstClr val="white"/>
                </a:solidFill>
              </a:rPr>
              <a:t>for revising the thorough, collaborative, </a:t>
            </a:r>
            <a:r>
              <a:rPr lang="en-US" sz="2200" dirty="0" smtClean="0">
                <a:solidFill>
                  <a:prstClr val="white"/>
                </a:solidFill>
              </a:rPr>
              <a:t>and </a:t>
            </a:r>
            <a:r>
              <a:rPr lang="en-US" sz="2200" dirty="0">
                <a:solidFill>
                  <a:prstClr val="white"/>
                </a:solidFill>
              </a:rPr>
              <a:t>more common IFIM method </a:t>
            </a:r>
            <a:r>
              <a:rPr lang="en-US" sz="2200" dirty="0" smtClean="0">
                <a:solidFill>
                  <a:prstClr val="white"/>
                </a:solidFill>
              </a:rPr>
              <a:t>questionable</a:t>
            </a:r>
          </a:p>
          <a:p>
            <a:pPr lvl="1"/>
            <a:r>
              <a:rPr lang="en-US" sz="1800" dirty="0" smtClean="0">
                <a:solidFill>
                  <a:prstClr val="white"/>
                </a:solidFill>
              </a:rPr>
              <a:t>Is IFIM Broke? 38 FERC studies on 23 CV tributaries </a:t>
            </a:r>
            <a:endParaRPr lang="en-US" sz="1800" dirty="0">
              <a:solidFill>
                <a:prstClr val="white"/>
              </a:solidFill>
            </a:endParaRPr>
          </a:p>
          <a:p>
            <a:pPr marL="0" indent="0">
              <a:buNone/>
            </a:pPr>
            <a:endParaRPr lang="en-US" sz="2200" dirty="0" smtClean="0">
              <a:solidFill>
                <a:prstClr val="white"/>
              </a:solidFill>
              <a:latin typeface="Calibri"/>
            </a:endParaRPr>
          </a:p>
          <a:p>
            <a:r>
              <a:rPr lang="en-US" sz="2200" dirty="0" smtClean="0">
                <a:solidFill>
                  <a:prstClr val="white"/>
                </a:solidFill>
                <a:latin typeface="Calibri"/>
              </a:rPr>
              <a:t>Application </a:t>
            </a:r>
            <a:r>
              <a:rPr lang="en-US" sz="2200" dirty="0">
                <a:solidFill>
                  <a:prstClr val="white"/>
                </a:solidFill>
                <a:latin typeface="Calibri"/>
              </a:rPr>
              <a:t>of </a:t>
            </a:r>
            <a:r>
              <a:rPr lang="en-US" sz="2200" dirty="0" smtClean="0">
                <a:solidFill>
                  <a:prstClr val="white"/>
                </a:solidFill>
                <a:latin typeface="Calibri"/>
              </a:rPr>
              <a:t>new ELOHA</a:t>
            </a:r>
            <a:r>
              <a:rPr lang="en-US" sz="2200" dirty="0">
                <a:solidFill>
                  <a:prstClr val="white"/>
                </a:solidFill>
                <a:latin typeface="Calibri"/>
              </a:rPr>
              <a:t>/hybrid method in West Coast regulated streams </a:t>
            </a:r>
            <a:r>
              <a:rPr lang="en-US" sz="2200" dirty="0" smtClean="0">
                <a:solidFill>
                  <a:prstClr val="white"/>
                </a:solidFill>
                <a:latin typeface="Calibri"/>
              </a:rPr>
              <a:t>seems questionable</a:t>
            </a:r>
            <a:endParaRPr lang="en-US" sz="2200" dirty="0">
              <a:solidFill>
                <a:prstClr val="white"/>
              </a:solidFill>
              <a:latin typeface="Calibri"/>
            </a:endParaRPr>
          </a:p>
          <a:p>
            <a:pPr marL="0" indent="0">
              <a:buNone/>
            </a:pPr>
            <a:endParaRPr lang="en-US" sz="2200" dirty="0">
              <a:solidFill>
                <a:prstClr val="white"/>
              </a:solidFill>
              <a:latin typeface="Calibri"/>
            </a:endParaRPr>
          </a:p>
          <a:p>
            <a:r>
              <a:rPr lang="en-US" sz="2200" dirty="0">
                <a:solidFill>
                  <a:prstClr val="white"/>
                </a:solidFill>
                <a:latin typeface="Calibri"/>
              </a:rPr>
              <a:t>New, hybrid methodology </a:t>
            </a:r>
            <a:r>
              <a:rPr lang="en-US" sz="2200" dirty="0" smtClean="0">
                <a:solidFill>
                  <a:prstClr val="white"/>
                </a:solidFill>
                <a:latin typeface="Calibri"/>
              </a:rPr>
              <a:t>contradictory </a:t>
            </a:r>
            <a:r>
              <a:rPr lang="en-US" sz="2200" dirty="0">
                <a:solidFill>
                  <a:prstClr val="white"/>
                </a:solidFill>
                <a:latin typeface="Calibri"/>
              </a:rPr>
              <a:t>to “scientifically defensible</a:t>
            </a:r>
            <a:r>
              <a:rPr lang="en-US" sz="2200" dirty="0" smtClean="0">
                <a:solidFill>
                  <a:prstClr val="white"/>
                </a:solidFill>
                <a:latin typeface="Calibri"/>
              </a:rPr>
              <a:t>”?</a:t>
            </a:r>
          </a:p>
          <a:p>
            <a:endParaRPr lang="en-US" sz="2200" dirty="0">
              <a:solidFill>
                <a:prstClr val="white"/>
              </a:solidFill>
              <a:latin typeface="Calibri"/>
            </a:endParaRPr>
          </a:p>
          <a:p>
            <a:r>
              <a:rPr lang="en-US" sz="2200" dirty="0" smtClean="0">
                <a:solidFill>
                  <a:prstClr val="white"/>
                </a:solidFill>
                <a:latin typeface="Calibri"/>
              </a:rPr>
              <a:t>More detailed plan needed for evaluation</a:t>
            </a:r>
            <a:endParaRPr lang="en-US" sz="2200" dirty="0">
              <a:solidFill>
                <a:prstClr val="white"/>
              </a:solidFill>
              <a:latin typeface="Calibri"/>
            </a:endParaRPr>
          </a:p>
        </p:txBody>
      </p:sp>
    </p:spTree>
    <p:extLst>
      <p:ext uri="{BB962C8B-B14F-4D97-AF65-F5344CB8AC3E}">
        <p14:creationId xmlns:p14="http://schemas.microsoft.com/office/powerpoint/2010/main" val="2363521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ter-bkg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Rectangle 14"/>
          <p:cNvSpPr/>
          <p:nvPr/>
        </p:nvSpPr>
        <p:spPr>
          <a:xfrm>
            <a:off x="-1" y="1394"/>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800">
              <a:solidFill>
                <a:srgbClr val="114A78"/>
              </a:solidFill>
              <a:ea typeface="ＭＳ Ｐゴシック" charset="-128"/>
              <a:cs typeface="ＭＳ Ｐゴシック" charset="-128"/>
            </a:endParaRPr>
          </a:p>
        </p:txBody>
      </p:sp>
      <p:pic>
        <p:nvPicPr>
          <p:cNvPr id="12" name="Picture 11" descr="fb-logo.png"/>
          <p:cNvPicPr>
            <a:picLocks noChangeAspect="1"/>
          </p:cNvPicPr>
          <p:nvPr/>
        </p:nvPicPr>
        <p:blipFill>
          <a:blip r:embed="rId4"/>
          <a:stretch>
            <a:fillRect/>
          </a:stretch>
        </p:blipFill>
        <p:spPr>
          <a:xfrm>
            <a:off x="8137070" y="6361341"/>
            <a:ext cx="1043213" cy="469446"/>
          </a:xfrm>
          <a:prstGeom prst="rect">
            <a:avLst/>
          </a:prstGeom>
        </p:spPr>
      </p:pic>
      <p:sp>
        <p:nvSpPr>
          <p:cNvPr id="5" name="Title 4"/>
          <p:cNvSpPr>
            <a:spLocks noGrp="1"/>
          </p:cNvSpPr>
          <p:nvPr>
            <p:ph type="title"/>
          </p:nvPr>
        </p:nvSpPr>
        <p:spPr>
          <a:xfrm>
            <a:off x="457200" y="11982"/>
            <a:ext cx="8229600" cy="519917"/>
          </a:xfrm>
        </p:spPr>
        <p:txBody>
          <a:bodyPr>
            <a:normAutofit fontScale="90000"/>
          </a:bodyPr>
          <a:lstStyle/>
          <a:p>
            <a:r>
              <a:rPr lang="en-US" dirty="0"/>
              <a:t/>
            </a:r>
            <a:br>
              <a:rPr lang="en-US" dirty="0"/>
            </a:br>
            <a:r>
              <a:rPr lang="en-US" sz="2700" dirty="0"/>
              <a:t>Step 1: Identify Public Trust and Existing Beneficial Uses   </a:t>
            </a:r>
            <a:br>
              <a:rPr lang="en-US" sz="2700" dirty="0"/>
            </a:br>
            <a:endParaRPr lang="en-US" sz="2700" dirty="0"/>
          </a:p>
        </p:txBody>
      </p:sp>
      <p:sp>
        <p:nvSpPr>
          <p:cNvPr id="10" name="Text Placeholder 3"/>
          <p:cNvSpPr txBox="1">
            <a:spLocks/>
          </p:cNvSpPr>
          <p:nvPr/>
        </p:nvSpPr>
        <p:spPr>
          <a:xfrm>
            <a:off x="693456" y="2681141"/>
            <a:ext cx="4040188" cy="6397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SzPct val="60000"/>
              <a:buFontTx/>
              <a:buBlip>
                <a:blip r:embed="rId5"/>
              </a:buBlip>
              <a:defRPr sz="2400" kern="1200">
                <a:solidFill>
                  <a:srgbClr val="FFFFFF"/>
                </a:solidFill>
                <a:latin typeface="+mn-lt"/>
                <a:ea typeface="+mn-ea"/>
                <a:cs typeface="+mn-cs"/>
              </a:defRPr>
            </a:lvl1pPr>
            <a:lvl2pPr marL="742950" indent="-285750" algn="l" defTabSz="457200" rtl="0" eaLnBrk="1" latinLnBrk="0" hangingPunct="1">
              <a:spcBef>
                <a:spcPct val="20000"/>
              </a:spcBef>
              <a:buSzPct val="55000"/>
              <a:buFontTx/>
              <a:buBlip>
                <a:blip r:embed="rId5"/>
              </a:buBlip>
              <a:defRPr sz="2000" kern="1200">
                <a:solidFill>
                  <a:srgbClr val="FFFFFF"/>
                </a:solidFill>
                <a:latin typeface="+mn-lt"/>
                <a:ea typeface="+mn-ea"/>
                <a:cs typeface="+mn-cs"/>
              </a:defRPr>
            </a:lvl2pPr>
            <a:lvl3pPr marL="1143000" indent="-228600" algn="l" defTabSz="457200" rtl="0" eaLnBrk="1" latinLnBrk="0" hangingPunct="1">
              <a:spcBef>
                <a:spcPct val="20000"/>
              </a:spcBef>
              <a:buSzPct val="45000"/>
              <a:buFontTx/>
              <a:buBlip>
                <a:blip r:embed="rId5"/>
              </a:buBlip>
              <a:defRPr sz="1600" kern="1200">
                <a:solidFill>
                  <a:srgbClr val="FFFFFF"/>
                </a:solidFill>
                <a:latin typeface="+mn-lt"/>
                <a:ea typeface="+mn-ea"/>
                <a:cs typeface="+mn-cs"/>
              </a:defRPr>
            </a:lvl3pPr>
            <a:lvl4pPr marL="1600200" indent="-228600" algn="l" defTabSz="457200" rtl="0" eaLnBrk="1" latinLnBrk="0" hangingPunct="1">
              <a:spcBef>
                <a:spcPct val="20000"/>
              </a:spcBef>
              <a:buClr>
                <a:srgbClr val="0089DF"/>
              </a:buClr>
              <a:buSzPct val="60000"/>
              <a:buFont typeface="Courier"/>
              <a:buChar char="⁃"/>
              <a:defRPr sz="14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200" dirty="0" smtClean="0">
                <a:solidFill>
                  <a:srgbClr val="FFFF00"/>
                </a:solidFill>
              </a:rPr>
              <a:t>Identify Public Trust Uses </a:t>
            </a:r>
            <a:endParaRPr lang="en-US" sz="2200" dirty="0">
              <a:solidFill>
                <a:srgbClr val="FFFF00"/>
              </a:solidFill>
            </a:endParaRPr>
          </a:p>
        </p:txBody>
      </p:sp>
      <p:sp>
        <p:nvSpPr>
          <p:cNvPr id="11" name="Content Placeholder 4"/>
          <p:cNvSpPr>
            <a:spLocks noGrp="1"/>
          </p:cNvSpPr>
          <p:nvPr>
            <p:ph sz="half" idx="4294967295"/>
          </p:nvPr>
        </p:nvSpPr>
        <p:spPr>
          <a:xfrm>
            <a:off x="634392" y="3365207"/>
            <a:ext cx="4040188" cy="3951288"/>
          </a:xfrm>
          <a:prstGeom prst="rect">
            <a:avLst/>
          </a:prstGeom>
        </p:spPr>
        <p:txBody>
          <a:bodyPr/>
          <a:lstStyle/>
          <a:p>
            <a:r>
              <a:rPr lang="en-US" sz="2200" dirty="0" smtClean="0"/>
              <a:t>Recreation</a:t>
            </a:r>
          </a:p>
          <a:p>
            <a:r>
              <a:rPr lang="en-US" sz="2200" dirty="0" smtClean="0"/>
              <a:t>Fish Species</a:t>
            </a:r>
          </a:p>
          <a:p>
            <a:r>
              <a:rPr lang="en-US" sz="2200" dirty="0" smtClean="0"/>
              <a:t>Navigation </a:t>
            </a:r>
          </a:p>
          <a:p>
            <a:r>
              <a:rPr lang="en-US" sz="2200" dirty="0" smtClean="0"/>
              <a:t>Terrestrial Species</a:t>
            </a:r>
          </a:p>
          <a:p>
            <a:r>
              <a:rPr lang="en-US" sz="2200" dirty="0" smtClean="0"/>
              <a:t>Commerce </a:t>
            </a:r>
          </a:p>
          <a:p>
            <a:r>
              <a:rPr lang="en-US" sz="2200" dirty="0" smtClean="0"/>
              <a:t>Scenic views</a:t>
            </a:r>
          </a:p>
          <a:p>
            <a:pPr marL="0" indent="0">
              <a:buNone/>
            </a:pPr>
            <a:endParaRPr lang="en-US" dirty="0" smtClean="0"/>
          </a:p>
          <a:p>
            <a:endParaRPr lang="en-US" dirty="0"/>
          </a:p>
        </p:txBody>
      </p:sp>
      <p:sp>
        <p:nvSpPr>
          <p:cNvPr id="13" name="Text Placeholder 5"/>
          <p:cNvSpPr txBox="1">
            <a:spLocks/>
          </p:cNvSpPr>
          <p:nvPr/>
        </p:nvSpPr>
        <p:spPr>
          <a:xfrm>
            <a:off x="4704089" y="2666373"/>
            <a:ext cx="4041775" cy="639762"/>
          </a:xfrm>
          <a:prstGeom prst="rect">
            <a:avLst/>
          </a:prstGeom>
        </p:spPr>
        <p:txBody>
          <a:bodyPr>
            <a:normAutofit fontScale="92500"/>
          </a:bodyPr>
          <a:lstStyle>
            <a:lvl1pPr marL="342900" indent="-342900" algn="l" defTabSz="457200" rtl="0" eaLnBrk="1" latinLnBrk="0" hangingPunct="1">
              <a:spcBef>
                <a:spcPct val="20000"/>
              </a:spcBef>
              <a:buSzPct val="60000"/>
              <a:buFontTx/>
              <a:buBlip>
                <a:blip r:embed="rId5"/>
              </a:buBlip>
              <a:defRPr sz="2400" kern="1200">
                <a:solidFill>
                  <a:srgbClr val="FFFFFF"/>
                </a:solidFill>
                <a:latin typeface="+mn-lt"/>
                <a:ea typeface="+mn-ea"/>
                <a:cs typeface="+mn-cs"/>
              </a:defRPr>
            </a:lvl1pPr>
            <a:lvl2pPr marL="742950" indent="-285750" algn="l" defTabSz="457200" rtl="0" eaLnBrk="1" latinLnBrk="0" hangingPunct="1">
              <a:spcBef>
                <a:spcPct val="20000"/>
              </a:spcBef>
              <a:buSzPct val="55000"/>
              <a:buFontTx/>
              <a:buBlip>
                <a:blip r:embed="rId5"/>
              </a:buBlip>
              <a:defRPr sz="2000" kern="1200">
                <a:solidFill>
                  <a:srgbClr val="FFFFFF"/>
                </a:solidFill>
                <a:latin typeface="+mn-lt"/>
                <a:ea typeface="+mn-ea"/>
                <a:cs typeface="+mn-cs"/>
              </a:defRPr>
            </a:lvl2pPr>
            <a:lvl3pPr marL="1143000" indent="-228600" algn="l" defTabSz="457200" rtl="0" eaLnBrk="1" latinLnBrk="0" hangingPunct="1">
              <a:spcBef>
                <a:spcPct val="20000"/>
              </a:spcBef>
              <a:buSzPct val="45000"/>
              <a:buFontTx/>
              <a:buBlip>
                <a:blip r:embed="rId5"/>
              </a:buBlip>
              <a:defRPr sz="1600" kern="1200">
                <a:solidFill>
                  <a:srgbClr val="FFFFFF"/>
                </a:solidFill>
                <a:latin typeface="+mn-lt"/>
                <a:ea typeface="+mn-ea"/>
                <a:cs typeface="+mn-cs"/>
              </a:defRPr>
            </a:lvl3pPr>
            <a:lvl4pPr marL="1600200" indent="-228600" algn="l" defTabSz="457200" rtl="0" eaLnBrk="1" latinLnBrk="0" hangingPunct="1">
              <a:spcBef>
                <a:spcPct val="20000"/>
              </a:spcBef>
              <a:buClr>
                <a:srgbClr val="0089DF"/>
              </a:buClr>
              <a:buSzPct val="60000"/>
              <a:buFont typeface="Courier"/>
              <a:buChar char="⁃"/>
              <a:defRPr sz="14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solidFill>
                  <a:srgbClr val="FFFF00"/>
                </a:solidFill>
              </a:rPr>
              <a:t>Identify Existing Beneficial Uses</a:t>
            </a:r>
            <a:endParaRPr lang="en-US" dirty="0">
              <a:solidFill>
                <a:srgbClr val="FFFF00"/>
              </a:solidFill>
            </a:endParaRPr>
          </a:p>
        </p:txBody>
      </p:sp>
      <p:sp>
        <p:nvSpPr>
          <p:cNvPr id="14" name="Content Placeholder 6"/>
          <p:cNvSpPr>
            <a:spLocks noGrp="1"/>
          </p:cNvSpPr>
          <p:nvPr>
            <p:ph sz="quarter" idx="4294967295"/>
          </p:nvPr>
        </p:nvSpPr>
        <p:spPr>
          <a:xfrm>
            <a:off x="4718855" y="3365207"/>
            <a:ext cx="4041775" cy="3951288"/>
          </a:xfrm>
          <a:prstGeom prst="rect">
            <a:avLst/>
          </a:prstGeom>
        </p:spPr>
        <p:txBody>
          <a:bodyPr/>
          <a:lstStyle/>
          <a:p>
            <a:r>
              <a:rPr lang="en-US" sz="2200" dirty="0" smtClean="0"/>
              <a:t>Irrigation </a:t>
            </a:r>
          </a:p>
          <a:p>
            <a:r>
              <a:rPr lang="en-US" sz="2200" dirty="0" smtClean="0"/>
              <a:t>Domestic Use </a:t>
            </a:r>
          </a:p>
          <a:p>
            <a:r>
              <a:rPr lang="en-US" sz="2200" dirty="0" smtClean="0"/>
              <a:t>Industrial Use </a:t>
            </a:r>
          </a:p>
          <a:p>
            <a:r>
              <a:rPr lang="en-US" sz="2200" dirty="0" smtClean="0"/>
              <a:t>Hydropower generation </a:t>
            </a:r>
          </a:p>
          <a:p>
            <a:r>
              <a:rPr lang="en-US" sz="2200" dirty="0" smtClean="0"/>
              <a:t>Existing fish and wildlife flows</a:t>
            </a:r>
          </a:p>
          <a:p>
            <a:pPr marL="0" indent="0">
              <a:buNone/>
            </a:pPr>
            <a:endParaRPr lang="en-US" dirty="0"/>
          </a:p>
        </p:txBody>
      </p:sp>
      <p:cxnSp>
        <p:nvCxnSpPr>
          <p:cNvPr id="4" name="Straight Connector 3"/>
          <p:cNvCxnSpPr/>
          <p:nvPr/>
        </p:nvCxnSpPr>
        <p:spPr>
          <a:xfrm>
            <a:off x="634392" y="3261125"/>
            <a:ext cx="326389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718855" y="3291367"/>
            <a:ext cx="3638842"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25856" y="1214708"/>
            <a:ext cx="7821640" cy="1107996"/>
          </a:xfrm>
          <a:prstGeom prst="rect">
            <a:avLst/>
          </a:prstGeom>
          <a:noFill/>
        </p:spPr>
        <p:txBody>
          <a:bodyPr wrap="square" rtlCol="0">
            <a:spAutoFit/>
          </a:bodyPr>
          <a:lstStyle/>
          <a:p>
            <a:r>
              <a:rPr lang="en-US" sz="2200" dirty="0">
                <a:solidFill>
                  <a:schemeClr val="bg1"/>
                </a:solidFill>
              </a:rPr>
              <a:t>Re-allocation of water to protect the public trust is a process that requires the collection of significant information to weigh and balance existing and proposed </a:t>
            </a:r>
            <a:r>
              <a:rPr lang="en-US" sz="2200" dirty="0" smtClean="0">
                <a:solidFill>
                  <a:schemeClr val="bg1"/>
                </a:solidFill>
              </a:rPr>
              <a:t>uses</a:t>
            </a:r>
            <a:endParaRPr lang="en-US" sz="2200" dirty="0">
              <a:solidFill>
                <a:schemeClr val="bg1"/>
              </a:solidFill>
            </a:endParaRPr>
          </a:p>
        </p:txBody>
      </p:sp>
    </p:spTree>
    <p:extLst>
      <p:ext uri="{BB962C8B-B14F-4D97-AF65-F5344CB8AC3E}">
        <p14:creationId xmlns:p14="http://schemas.microsoft.com/office/powerpoint/2010/main" val="2591515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ter-bkg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Rectangle 14"/>
          <p:cNvSpPr/>
          <p:nvPr/>
        </p:nvSpPr>
        <p:spPr>
          <a:xfrm>
            <a:off x="-1" y="1394"/>
            <a:ext cx="9144000" cy="508000"/>
          </a:xfrm>
          <a:prstGeom prst="rect">
            <a:avLst/>
          </a:prstGeom>
          <a:solidFill>
            <a:srgbClr val="114A78"/>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800">
              <a:solidFill>
                <a:srgbClr val="114A78"/>
              </a:solidFill>
              <a:ea typeface="ＭＳ Ｐゴシック" charset="-128"/>
              <a:cs typeface="ＭＳ Ｐゴシック" charset="-128"/>
            </a:endParaRPr>
          </a:p>
        </p:txBody>
      </p:sp>
      <p:pic>
        <p:nvPicPr>
          <p:cNvPr id="12" name="Picture 11" descr="fb-logo.png"/>
          <p:cNvPicPr>
            <a:picLocks noChangeAspect="1"/>
          </p:cNvPicPr>
          <p:nvPr/>
        </p:nvPicPr>
        <p:blipFill>
          <a:blip r:embed="rId4"/>
          <a:stretch>
            <a:fillRect/>
          </a:stretch>
        </p:blipFill>
        <p:spPr>
          <a:xfrm>
            <a:off x="8137070" y="6361341"/>
            <a:ext cx="1043213" cy="469446"/>
          </a:xfrm>
          <a:prstGeom prst="rect">
            <a:avLst/>
          </a:prstGeom>
        </p:spPr>
      </p:pic>
      <p:sp>
        <p:nvSpPr>
          <p:cNvPr id="5" name="Title 4"/>
          <p:cNvSpPr>
            <a:spLocks noGrp="1"/>
          </p:cNvSpPr>
          <p:nvPr>
            <p:ph type="title"/>
          </p:nvPr>
        </p:nvSpPr>
        <p:spPr/>
        <p:txBody>
          <a:bodyPr/>
          <a:lstStyle/>
          <a:p>
            <a:r>
              <a:rPr lang="en-US" dirty="0" smtClean="0"/>
              <a:t>Step </a:t>
            </a:r>
            <a:r>
              <a:rPr lang="en-US" dirty="0"/>
              <a:t>2: Identify Fish Species that Require Protection </a:t>
            </a:r>
          </a:p>
        </p:txBody>
      </p:sp>
      <p:sp>
        <p:nvSpPr>
          <p:cNvPr id="8" name="Content Placeholder 2"/>
          <p:cNvSpPr>
            <a:spLocks noGrp="1"/>
          </p:cNvSpPr>
          <p:nvPr>
            <p:ph idx="1"/>
          </p:nvPr>
        </p:nvSpPr>
        <p:spPr>
          <a:xfrm>
            <a:off x="1537874" y="1916156"/>
            <a:ext cx="5482965" cy="3854578"/>
          </a:xfrm>
        </p:spPr>
        <p:txBody>
          <a:bodyPr>
            <a:normAutofit fontScale="92500" lnSpcReduction="10000"/>
          </a:bodyPr>
          <a:lstStyle/>
          <a:p>
            <a:pPr>
              <a:lnSpc>
                <a:spcPct val="150000"/>
              </a:lnSpc>
            </a:pPr>
            <a:r>
              <a:rPr lang="en-US" dirty="0" smtClean="0"/>
              <a:t>Steelhead </a:t>
            </a:r>
          </a:p>
          <a:p>
            <a:pPr>
              <a:lnSpc>
                <a:spcPct val="150000"/>
              </a:lnSpc>
            </a:pPr>
            <a:r>
              <a:rPr lang="en-US" dirty="0" smtClean="0"/>
              <a:t>Fall-Run Chinook Salmon</a:t>
            </a:r>
          </a:p>
          <a:p>
            <a:pPr>
              <a:lnSpc>
                <a:spcPct val="150000"/>
              </a:lnSpc>
            </a:pPr>
            <a:r>
              <a:rPr lang="en-US" dirty="0" smtClean="0"/>
              <a:t>Spring-Run Chinook Salmon </a:t>
            </a:r>
          </a:p>
          <a:p>
            <a:pPr>
              <a:lnSpc>
                <a:spcPct val="150000"/>
              </a:lnSpc>
            </a:pPr>
            <a:r>
              <a:rPr lang="en-US" dirty="0" smtClean="0"/>
              <a:t>Winter-Run Chinook Salmon</a:t>
            </a:r>
          </a:p>
          <a:p>
            <a:pPr>
              <a:lnSpc>
                <a:spcPct val="150000"/>
              </a:lnSpc>
            </a:pPr>
            <a:r>
              <a:rPr lang="en-US" dirty="0" smtClean="0"/>
              <a:t>Sturgeon</a:t>
            </a:r>
          </a:p>
          <a:p>
            <a:pPr>
              <a:lnSpc>
                <a:spcPct val="150000"/>
              </a:lnSpc>
            </a:pPr>
            <a:r>
              <a:rPr lang="en-US" dirty="0" smtClean="0"/>
              <a:t>Delta Smelt</a:t>
            </a:r>
          </a:p>
          <a:p>
            <a:pPr>
              <a:lnSpc>
                <a:spcPct val="150000"/>
              </a:lnSpc>
            </a:pPr>
            <a:r>
              <a:rPr lang="en-US" dirty="0" err="1" smtClean="0"/>
              <a:t>Longfin</a:t>
            </a:r>
            <a:r>
              <a:rPr lang="en-US" dirty="0" smtClean="0"/>
              <a:t> Smelt</a:t>
            </a:r>
          </a:p>
          <a:p>
            <a:endParaRPr lang="en-US" sz="3200" dirty="0" smtClean="0"/>
          </a:p>
          <a:p>
            <a:endParaRPr lang="en-US" sz="3200" dirty="0" smtClean="0"/>
          </a:p>
          <a:p>
            <a:pPr marL="0" indent="0">
              <a:buNone/>
            </a:pPr>
            <a:endParaRPr lang="en-US" sz="3200" dirty="0"/>
          </a:p>
        </p:txBody>
      </p:sp>
    </p:spTree>
    <p:extLst>
      <p:ext uri="{BB962C8B-B14F-4D97-AF65-F5344CB8AC3E}">
        <p14:creationId xmlns:p14="http://schemas.microsoft.com/office/powerpoint/2010/main" val="3789890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FISHBIO Theme">
  <a:themeElements>
    <a:clrScheme name="FISHBIO - 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608</TotalTime>
  <Words>785</Words>
  <Application>Microsoft Office PowerPoint</Application>
  <PresentationFormat>On-screen Show (4:3)</PresentationFormat>
  <Paragraphs>219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FISHBIO Theme</vt:lpstr>
      <vt:lpstr>PowerPoint Presentation</vt:lpstr>
      <vt:lpstr>SWRCB Flow Criteria Development Goals  </vt:lpstr>
      <vt:lpstr>PowerPoint Presentation</vt:lpstr>
      <vt:lpstr>PowerPoint Presentation</vt:lpstr>
      <vt:lpstr>PowerPoint Presentation</vt:lpstr>
      <vt:lpstr>Is ELOHA Scalable to Multiple Watersheds?</vt:lpstr>
      <vt:lpstr>General Concerns with “Scientifically Defensible”</vt:lpstr>
      <vt:lpstr> Step 1: Identify Public Trust and Existing Beneficial Uses    </vt:lpstr>
      <vt:lpstr>Step 2: Identify Fish Species that Require Protection </vt:lpstr>
      <vt:lpstr>Step 3: Identify Method of Protection </vt:lpstr>
      <vt:lpstr>PowerPoint Presentation</vt:lpstr>
      <vt:lpstr>Existing Challenges/Suggested Solutions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Demko</dc:creator>
  <cp:lastModifiedBy>Vallejo, Tammy@Waterboards</cp:lastModifiedBy>
  <cp:revision>14</cp:revision>
  <dcterms:created xsi:type="dcterms:W3CDTF">2014-03-19T03:10:37Z</dcterms:created>
  <dcterms:modified xsi:type="dcterms:W3CDTF">2014-03-20T15:54:17Z</dcterms:modified>
</cp:coreProperties>
</file>