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37" r:id="rId2"/>
    <p:sldId id="1288" r:id="rId3"/>
    <p:sldId id="1153" r:id="rId4"/>
    <p:sldId id="1328" r:id="rId5"/>
    <p:sldId id="813" r:id="rId6"/>
    <p:sldId id="1332" r:id="rId7"/>
    <p:sldId id="1168" r:id="rId8"/>
    <p:sldId id="1169" r:id="rId9"/>
    <p:sldId id="1129" r:id="rId10"/>
    <p:sldId id="1148" r:id="rId11"/>
    <p:sldId id="1170" r:id="rId12"/>
    <p:sldId id="1171" r:id="rId13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7" autoAdjust="0"/>
  </p:normalViewPr>
  <p:slideViewPr>
    <p:cSldViewPr snapToGrid="0">
      <p:cViewPr varScale="1">
        <p:scale>
          <a:sx n="101" d="100"/>
          <a:sy n="101" d="100"/>
        </p:scale>
        <p:origin x="30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reg.niekarz@bws.work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Baycliff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Water</a:t>
            </a:r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CA1700606, Lake County, Jar Test, </a:t>
            </a:r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Fe Removal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Guy Schott, P.E. 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18, 2021</a:t>
            </a:r>
          </a:p>
        </p:txBody>
      </p:sp>
      <p:sp>
        <p:nvSpPr>
          <p:cNvPr id="89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 of jar testing">
            <a:extLst>
              <a:ext uri="{FF2B5EF4-FFF2-40B4-BE49-F238E27FC236}">
                <a16:creationId xmlns:a16="http://schemas.microsoft.com/office/drawing/2014/main" id="{87A56725-BE6F-4F75-9598-465070246E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488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15E8F-2717-4BFD-8059-2F8E0DF8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dirty="0" err="1"/>
              <a:t>Baycliff</a:t>
            </a:r>
            <a:r>
              <a:rPr lang="en-US" sz="4200" dirty="0"/>
              <a:t> Water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Ag Well Source:</a:t>
            </a:r>
            <a:br>
              <a:rPr lang="en-US" sz="4200" dirty="0"/>
            </a:br>
            <a:r>
              <a:rPr lang="en-US" sz="4200" dirty="0"/>
              <a:t>Fe: 2.18 mg/L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of Ag Well.">
            <a:extLst>
              <a:ext uri="{FF2B5EF4-FFF2-40B4-BE49-F238E27FC236}">
                <a16:creationId xmlns:a16="http://schemas.microsoft.com/office/drawing/2014/main" id="{9F73EEA2-6ED2-4C14-A2BA-9ACD83F321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0528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412726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154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42950"/>
            <a:ext cx="5181600" cy="58197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BWS, Inc.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AdvFloc-CTC-00011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Polyaluminum Hydroxy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Chlorosulfate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12.55% Al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6.64% 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64.9% Basicity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SG = 1.299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BWS, Inc.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Greg Nieckarz, Ph.D.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Greg.niekarz@bws.works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541-953-5112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0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325563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Baycliff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Water: Jar Test 1-8 Results, Ag Well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(2 minutes)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580243"/>
              </p:ext>
            </p:extLst>
          </p:nvPr>
        </p:nvGraphicFramePr>
        <p:xfrm>
          <a:off x="133350" y="1847681"/>
          <a:ext cx="11572875" cy="4751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321">
                  <a:extLst>
                    <a:ext uri="{9D8B030D-6E8A-4147-A177-3AD203B41FA5}">
                      <a16:colId xmlns:a16="http://schemas.microsoft.com/office/drawing/2014/main" val="3508555336"/>
                    </a:ext>
                  </a:extLst>
                </a:gridCol>
                <a:gridCol w="1374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31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0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21644792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3994032599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NaOCl</a:t>
                      </a:r>
                      <a:endParaRPr lang="en-US" sz="2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CTC-00011</a:t>
                      </a:r>
                    </a:p>
                    <a:p>
                      <a:pPr algn="ctr"/>
                      <a:r>
                        <a:rPr lang="en-US" sz="2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%Fe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Cl</a:t>
                      </a:r>
                      <a:r>
                        <a:rPr lang="en-US" sz="2200" baseline="-25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747961277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18053830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43512174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227510742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98.7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&gt;1.45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6" y="113920"/>
            <a:ext cx="11915774" cy="1325563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Baycliff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Water: Jar Test 9-12 Results, Ag Well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713EEAE-8A57-4C97-BAAD-C1B22868CA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078246"/>
              </p:ext>
            </p:extLst>
          </p:nvPr>
        </p:nvGraphicFramePr>
        <p:xfrm>
          <a:off x="133350" y="1847681"/>
          <a:ext cx="11572874" cy="2832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062501869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508555336"/>
                    </a:ext>
                  </a:extLst>
                </a:gridCol>
                <a:gridCol w="1020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3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751">
                  <a:extLst>
                    <a:ext uri="{9D8B030D-6E8A-4147-A177-3AD203B41FA5}">
                      <a16:colId xmlns:a16="http://schemas.microsoft.com/office/drawing/2014/main" val="2453550934"/>
                    </a:ext>
                  </a:extLst>
                </a:gridCol>
                <a:gridCol w="1547208">
                  <a:extLst>
                    <a:ext uri="{9D8B030D-6E8A-4147-A177-3AD203B41FA5}">
                      <a16:colId xmlns:a16="http://schemas.microsoft.com/office/drawing/2014/main" val="1621644792"/>
                    </a:ext>
                  </a:extLst>
                </a:gridCol>
                <a:gridCol w="1426869">
                  <a:extLst>
                    <a:ext uri="{9D8B030D-6E8A-4147-A177-3AD203B41FA5}">
                      <a16:colId xmlns:a16="http://schemas.microsoft.com/office/drawing/2014/main" val="3994032599"/>
                    </a:ext>
                  </a:extLst>
                </a:gridCol>
              </a:tblGrid>
              <a:tr h="9475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Floc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RPM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NaOCl</a:t>
                      </a:r>
                      <a:endParaRPr lang="en-US" sz="20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CTC-00011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%Fe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Cl</a:t>
                      </a:r>
                      <a:r>
                        <a:rPr lang="en-US" sz="2000" baseline="-25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 marL="91107" marR="91107" marT="45554" marB="4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93.4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747961277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79.1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3180538308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1643512174"/>
                  </a:ext>
                </a:extLst>
              </a:tr>
              <a:tr h="400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 marL="91107" marR="91107" marT="45554" marB="45554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</a:t>
                      </a:r>
                    </a:p>
                  </a:txBody>
                  <a:tcPr marL="5562" marR="5562" marT="556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</a:t>
                      </a:r>
                    </a:p>
                  </a:txBody>
                  <a:tcPr marL="5562" marR="5562" marT="5562" marB="0" anchor="ctr"/>
                </a:tc>
                <a:extLst>
                  <a:ext uri="{0D108BD9-81ED-4DB2-BD59-A6C34878D82A}">
                    <a16:rowId xmlns:a16="http://schemas.microsoft.com/office/drawing/2014/main" val="227510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38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Iron Removal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380339"/>
            <a:ext cx="11576304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20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2 minutes (20 rpm).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25 mL from each jar taken 1-inch below surface (25 mL/12 sec rate).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%UVT/UVA and 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Dip cuvette into jar and measure chlorine residual.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976</Words>
  <Application>Microsoft Office PowerPoint</Application>
  <PresentationFormat>Widescreen</PresentationFormat>
  <Paragraphs>250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Baycliff Water CA1700606, Lake County, Jar Test,  Fe Removal</vt:lpstr>
      <vt:lpstr>Baycliff Water  Ag Well Source: Fe: 2.18 mg/L</vt:lpstr>
      <vt:lpstr>UVT/UVA, pathlength 10 mm</vt:lpstr>
      <vt:lpstr>Applied Coagulants for Jar Testing (1)</vt:lpstr>
      <vt:lpstr>Baycliff Water: Jar Test 1-8 Results, Ag Well Flash Mix 200 RPM (20 sec); Floc Mix 20 RPM (2 minutes)</vt:lpstr>
      <vt:lpstr>Baycliff Water: Jar Test 9-12 Results, Ag Well Flash Mix 200 RPM (20 sec)</vt:lpstr>
      <vt:lpstr>Jar Testing for 1-Liter Jars:  Procedures for Iron Removal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Baycliff Water CA1700606, Lake County, Jar Test,  Fe Removal</dc:title>
  <dc:creator>Schott, Guy@Waterboards</dc:creator>
  <cp:lastModifiedBy>Schott, Guy@Waterboards</cp:lastModifiedBy>
  <cp:revision>2</cp:revision>
  <dcterms:created xsi:type="dcterms:W3CDTF">2021-09-14T18:17:48Z</dcterms:created>
  <dcterms:modified xsi:type="dcterms:W3CDTF">2021-09-14T18:20:59Z</dcterms:modified>
</cp:coreProperties>
</file>