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1417" r:id="rId3"/>
    <p:sldId id="1524" r:id="rId4"/>
    <p:sldId id="1541" r:id="rId5"/>
    <p:sldId id="1542" r:id="rId6"/>
    <p:sldId id="1322" r:id="rId7"/>
    <p:sldId id="1496" r:id="rId8"/>
    <p:sldId id="1406" r:id="rId9"/>
    <p:sldId id="293" r:id="rId10"/>
    <p:sldId id="294" r:id="rId11"/>
    <p:sldId id="1526" r:id="rId12"/>
    <p:sldId id="1127" r:id="rId13"/>
    <p:sldId id="1522" r:id="rId14"/>
    <p:sldId id="1511" r:id="rId15"/>
    <p:sldId id="1528" r:id="rId16"/>
    <p:sldId id="874" r:id="rId17"/>
    <p:sldId id="1498" r:id="rId18"/>
    <p:sldId id="1499" r:id="rId19"/>
    <p:sldId id="1427" r:id="rId20"/>
    <p:sldId id="1527" r:id="rId21"/>
    <p:sldId id="1428" r:id="rId22"/>
    <p:sldId id="1502" r:id="rId23"/>
    <p:sldId id="1512" r:id="rId24"/>
    <p:sldId id="1529" r:id="rId25"/>
    <p:sldId id="1392" r:id="rId26"/>
    <p:sldId id="1419" r:id="rId27"/>
    <p:sldId id="1394" r:id="rId28"/>
    <p:sldId id="1395" r:id="rId29"/>
    <p:sldId id="1500" r:id="rId30"/>
    <p:sldId id="1389" r:id="rId31"/>
    <p:sldId id="1390" r:id="rId32"/>
    <p:sldId id="1399" r:id="rId33"/>
    <p:sldId id="1436" r:id="rId34"/>
    <p:sldId id="1401" r:id="rId35"/>
    <p:sldId id="1402" r:id="rId36"/>
    <p:sldId id="1403" r:id="rId37"/>
    <p:sldId id="1437" r:id="rId38"/>
    <p:sldId id="1410" r:id="rId39"/>
    <p:sldId id="1411" r:id="rId40"/>
    <p:sldId id="1412" r:id="rId41"/>
    <p:sldId id="1438" r:id="rId42"/>
    <p:sldId id="1423" r:id="rId43"/>
    <p:sldId id="1424" r:id="rId44"/>
    <p:sldId id="1425" r:id="rId45"/>
    <p:sldId id="1530" r:id="rId46"/>
    <p:sldId id="1453" r:id="rId47"/>
    <p:sldId id="1454" r:id="rId48"/>
    <p:sldId id="1455" r:id="rId49"/>
    <p:sldId id="1504" r:id="rId50"/>
    <p:sldId id="1456" r:id="rId51"/>
    <p:sldId id="1457" r:id="rId52"/>
    <p:sldId id="1458" r:id="rId53"/>
    <p:sldId id="1531" r:id="rId54"/>
    <p:sldId id="1459" r:id="rId55"/>
    <p:sldId id="1460" r:id="rId56"/>
    <p:sldId id="1461" r:id="rId57"/>
    <p:sldId id="1532" r:id="rId58"/>
    <p:sldId id="1462" r:id="rId59"/>
    <p:sldId id="1463" r:id="rId60"/>
    <p:sldId id="1464" r:id="rId61"/>
    <p:sldId id="1507" r:id="rId62"/>
    <p:sldId id="1465" r:id="rId63"/>
    <p:sldId id="1466" r:id="rId64"/>
    <p:sldId id="1467" r:id="rId65"/>
    <p:sldId id="1533" r:id="rId66"/>
    <p:sldId id="1468" r:id="rId67"/>
    <p:sldId id="1469" r:id="rId68"/>
    <p:sldId id="1470" r:id="rId69"/>
    <p:sldId id="1534" r:id="rId70"/>
    <p:sldId id="1514" r:id="rId71"/>
    <p:sldId id="1515" r:id="rId72"/>
    <p:sldId id="1516" r:id="rId73"/>
    <p:sldId id="1535" r:id="rId74"/>
    <p:sldId id="1519" r:id="rId75"/>
    <p:sldId id="1520" r:id="rId76"/>
    <p:sldId id="1521" r:id="rId77"/>
    <p:sldId id="1536" r:id="rId78"/>
    <p:sldId id="1538" r:id="rId79"/>
    <p:sldId id="1539" r:id="rId80"/>
    <p:sldId id="1540" r:id="rId81"/>
    <p:sldId id="1154" r:id="rId82"/>
    <p:sldId id="1155" r:id="rId83"/>
    <p:sldId id="1129" r:id="rId84"/>
    <p:sldId id="1148" r:id="rId85"/>
    <p:sldId id="1156" r:id="rId86"/>
    <p:sldId id="1157" r:id="rId87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HeritageRanchCl2Decay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Alum: 35 mg/L, CatFloc C-378: 6.0 mg/L, UVA: 0.061/cm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7"/>
              <c:layout>
                <c:manualLayout>
                  <c:x val="-2.3808216981098872E-2"/>
                  <c:y val="2.2675052485550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1-4C98-8E78-6B65D45BCB98}"/>
                </c:ext>
              </c:extLst>
            </c:dLbl>
            <c:dLbl>
              <c:idx val="8"/>
              <c:layout>
                <c:manualLayout>
                  <c:x val="-1.0519334657909435E-2"/>
                  <c:y val="7.25865498203544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1-4C98-8E78-6B65D45BCB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Sheet1!$B$4:$B$17</c:f>
              <c:numCache>
                <c:formatCode>General</c:formatCode>
                <c:ptCount val="14"/>
                <c:pt idx="0">
                  <c:v>0</c:v>
                </c:pt>
                <c:pt idx="1">
                  <c:v>8.1999999999999993</c:v>
                </c:pt>
                <c:pt idx="2">
                  <c:v>20.299999999999997</c:v>
                </c:pt>
                <c:pt idx="3">
                  <c:v>32.199999999999996</c:v>
                </c:pt>
                <c:pt idx="4">
                  <c:v>44.5</c:v>
                </c:pt>
                <c:pt idx="5">
                  <c:v>56.8</c:v>
                </c:pt>
                <c:pt idx="6">
                  <c:v>68.8</c:v>
                </c:pt>
                <c:pt idx="7">
                  <c:v>92</c:v>
                </c:pt>
                <c:pt idx="8">
                  <c:v>116</c:v>
                </c:pt>
              </c:numCache>
            </c:numRef>
          </c:xVal>
          <c:yVal>
            <c:numRef>
              <c:f>Sheet1!$C$4:$C$17</c:f>
              <c:numCache>
                <c:formatCode>General</c:formatCode>
                <c:ptCount val="14"/>
                <c:pt idx="0">
                  <c:v>0.78</c:v>
                </c:pt>
                <c:pt idx="1">
                  <c:v>0.43</c:v>
                </c:pt>
                <c:pt idx="2">
                  <c:v>0.22</c:v>
                </c:pt>
                <c:pt idx="3">
                  <c:v>0.17</c:v>
                </c:pt>
                <c:pt idx="4">
                  <c:v>0.1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8B-407E-AB17-A1D4872079B2}"/>
            </c:ext>
          </c:extLst>
        </c:ser>
        <c:ser>
          <c:idx val="1"/>
          <c:order val="1"/>
          <c:tx>
            <c:v>Alum: 70 mg/L, CatFloc C-378: 6.0 mg/L, UVA: 0.042/cm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1-4C98-8E78-6B65D45BCB98}"/>
                </c:ext>
              </c:extLst>
            </c:dLbl>
            <c:dLbl>
              <c:idx val="7"/>
              <c:layout>
                <c:manualLayout>
                  <c:x val="-2.3808216981098872E-2"/>
                  <c:y val="2.0105652901630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1-4C98-8E78-6B65D45BCB98}"/>
                </c:ext>
              </c:extLst>
            </c:dLbl>
            <c:dLbl>
              <c:idx val="8"/>
              <c:layout>
                <c:manualLayout>
                  <c:x val="-3.6242406335971673E-3"/>
                  <c:y val="-5.1387991678382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E1-4C98-8E78-6B65D45BC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Sheet1!$B$4:$B$17</c:f>
              <c:numCache>
                <c:formatCode>General</c:formatCode>
                <c:ptCount val="14"/>
                <c:pt idx="0">
                  <c:v>0</c:v>
                </c:pt>
                <c:pt idx="1">
                  <c:v>8.1999999999999993</c:v>
                </c:pt>
                <c:pt idx="2">
                  <c:v>20.299999999999997</c:v>
                </c:pt>
                <c:pt idx="3">
                  <c:v>32.199999999999996</c:v>
                </c:pt>
                <c:pt idx="4">
                  <c:v>44.5</c:v>
                </c:pt>
                <c:pt idx="5">
                  <c:v>56.8</c:v>
                </c:pt>
                <c:pt idx="6">
                  <c:v>68.8</c:v>
                </c:pt>
                <c:pt idx="7">
                  <c:v>92</c:v>
                </c:pt>
                <c:pt idx="8">
                  <c:v>116</c:v>
                </c:pt>
              </c:numCache>
            </c:numRef>
          </c:xVal>
          <c:yVal>
            <c:numRef>
              <c:f>Sheet1!$D$4:$D$17</c:f>
              <c:numCache>
                <c:formatCode>General</c:formatCode>
                <c:ptCount val="14"/>
                <c:pt idx="0">
                  <c:v>0.82</c:v>
                </c:pt>
                <c:pt idx="1">
                  <c:v>0.65</c:v>
                </c:pt>
                <c:pt idx="2">
                  <c:v>0.49</c:v>
                </c:pt>
                <c:pt idx="3">
                  <c:v>0.37</c:v>
                </c:pt>
                <c:pt idx="4">
                  <c:v>0.3</c:v>
                </c:pt>
                <c:pt idx="5">
                  <c:v>0.25</c:v>
                </c:pt>
                <c:pt idx="6">
                  <c:v>0.2</c:v>
                </c:pt>
                <c:pt idx="7">
                  <c:v>0.13</c:v>
                </c:pt>
                <c:pt idx="8">
                  <c:v>7.0000000000000007E-2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8B-407E-AB17-A1D4872079B2}"/>
            </c:ext>
          </c:extLst>
        </c:ser>
        <c:ser>
          <c:idx val="2"/>
          <c:order val="2"/>
          <c:tx>
            <c:v>AdvFloc: 160 mg/L, CatFloc C-378: 6.0 mg/L, UVA: 0.036/cm</c:v>
          </c:tx>
          <c:spPr>
            <a:ln w="95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 cap="rnd">
                <a:solidFill>
                  <a:srgbClr val="FFFF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1.8975896136302649E-2"/>
                  <c:y val="-3.552184809021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1-4C98-8E78-6B65D45BCB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Sheet1!$B$4:$B$12</c:f>
              <c:numCache>
                <c:formatCode>General</c:formatCode>
                <c:ptCount val="9"/>
                <c:pt idx="0">
                  <c:v>0</c:v>
                </c:pt>
                <c:pt idx="1">
                  <c:v>8.1999999999999993</c:v>
                </c:pt>
                <c:pt idx="2">
                  <c:v>20.299999999999997</c:v>
                </c:pt>
                <c:pt idx="3">
                  <c:v>32.199999999999996</c:v>
                </c:pt>
                <c:pt idx="4">
                  <c:v>44.5</c:v>
                </c:pt>
                <c:pt idx="5">
                  <c:v>56.8</c:v>
                </c:pt>
                <c:pt idx="6">
                  <c:v>68.8</c:v>
                </c:pt>
                <c:pt idx="7">
                  <c:v>92</c:v>
                </c:pt>
                <c:pt idx="8">
                  <c:v>116</c:v>
                </c:pt>
              </c:numCache>
            </c:numRef>
          </c:xVal>
          <c:yVal>
            <c:numRef>
              <c:f>Sheet1!$F$4:$F$12</c:f>
              <c:numCache>
                <c:formatCode>General</c:formatCode>
                <c:ptCount val="9"/>
                <c:pt idx="0">
                  <c:v>1</c:v>
                </c:pt>
                <c:pt idx="1">
                  <c:v>0.67</c:v>
                </c:pt>
                <c:pt idx="2">
                  <c:v>0.53</c:v>
                </c:pt>
                <c:pt idx="3">
                  <c:v>0.42</c:v>
                </c:pt>
                <c:pt idx="4">
                  <c:v>0.35</c:v>
                </c:pt>
                <c:pt idx="5">
                  <c:v>0.27</c:v>
                </c:pt>
                <c:pt idx="6">
                  <c:v>0.23</c:v>
                </c:pt>
                <c:pt idx="7">
                  <c:v>0.15</c:v>
                </c:pt>
                <c:pt idx="8">
                  <c:v>0.13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8B-407E-AB17-A1D4872079B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4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5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7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1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CA4010012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Luis Obispo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22, 2021</a:t>
            </a:r>
          </a:p>
        </p:txBody>
      </p:sp>
      <p:pic>
        <p:nvPicPr>
          <p:cNvPr id="6" name="Picture 5" descr="Image jar testing during flocculation">
            <a:extLst>
              <a:ext uri="{FF2B5EF4-FFF2-40B4-BE49-F238E27FC236}">
                <a16:creationId xmlns:a16="http://schemas.microsoft.com/office/drawing/2014/main" id="{896474CB-273F-4939-ABA0-EE96F2E5C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7.8 (post 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oxidation)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Alum:  45.8 mg/L as hydrated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6.7 with 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9810: 40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7.6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CTC-00011: 136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7.6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A08633C-B359-44A9-A4C6-385F4D9D06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033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781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 (Nacimiento River)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Summary of Plant Coagulant/Dose Jar vs. Optimum Dose and Coagulants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25138"/>
              </p:ext>
            </p:extLst>
          </p:nvPr>
        </p:nvGraphicFramePr>
        <p:xfrm>
          <a:off x="110836" y="1819127"/>
          <a:ext cx="11587827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26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51815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961534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65528">
                  <a:extLst>
                    <a:ext uri="{9D8B030D-6E8A-4147-A177-3AD203B41FA5}">
                      <a16:colId xmlns:a16="http://schemas.microsoft.com/office/drawing/2014/main" val="3591226561"/>
                    </a:ext>
                  </a:extLst>
                </a:gridCol>
                <a:gridCol w="1079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2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851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1108404">
                  <a:extLst>
                    <a:ext uri="{9D8B030D-6E8A-4147-A177-3AD203B41FA5}">
                      <a16:colId xmlns:a16="http://schemas.microsoft.com/office/drawing/2014/main" val="4082113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7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2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1222310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Jar Test – Filtrate Water Spiked with 2.2 mg/L NaOCl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Dose and Coagulant</a:t>
            </a:r>
          </a:p>
        </p:txBody>
      </p:sp>
      <p:graphicFrame>
        <p:nvGraphicFramePr>
          <p:cNvPr id="6" name="Chart 5" descr="Decay rate Chart">
            <a:extLst>
              <a:ext uri="{FF2B5EF4-FFF2-40B4-BE49-F238E27FC236}">
                <a16:creationId xmlns:a16="http://schemas.microsoft.com/office/drawing/2014/main" id="{9359E209-69C8-4B5D-BB1C-68936618A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192785"/>
              </p:ext>
            </p:extLst>
          </p:nvPr>
        </p:nvGraphicFramePr>
        <p:xfrm>
          <a:off x="838200" y="1352940"/>
          <a:ext cx="10512547" cy="494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84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453-08F0-4874-8061-0F8F757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Source Water: (pH: 7.88, Alkalinity: 73 mg/L)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05E570-CD47-4B67-8CF2-39A19E162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208250"/>
              </p:ext>
            </p:extLst>
          </p:nvPr>
        </p:nvGraphicFramePr>
        <p:xfrm>
          <a:off x="838200" y="1825625"/>
          <a:ext cx="10515600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24588087"/>
                    </a:ext>
                  </a:extLst>
                </a:gridCol>
                <a:gridCol w="1687241">
                  <a:extLst>
                    <a:ext uri="{9D8B030D-6E8A-4147-A177-3AD203B41FA5}">
                      <a16:colId xmlns:a16="http://schemas.microsoft.com/office/drawing/2014/main" val="3194213534"/>
                    </a:ext>
                  </a:extLst>
                </a:gridCol>
                <a:gridCol w="2518999">
                  <a:extLst>
                    <a:ext uri="{9D8B030D-6E8A-4147-A177-3AD203B41FA5}">
                      <a16:colId xmlns:a16="http://schemas.microsoft.com/office/drawing/2014/main" val="3650802779"/>
                    </a:ext>
                  </a:extLst>
                </a:gridCol>
                <a:gridCol w="2656316">
                  <a:extLst>
                    <a:ext uri="{9D8B030D-6E8A-4147-A177-3AD203B41FA5}">
                      <a16:colId xmlns:a16="http://schemas.microsoft.com/office/drawing/2014/main" val="2650450157"/>
                    </a:ext>
                  </a:extLst>
                </a:gridCol>
                <a:gridCol w="1549924">
                  <a:extLst>
                    <a:ext uri="{9D8B030D-6E8A-4147-A177-3AD203B41FA5}">
                      <a16:colId xmlns:a16="http://schemas.microsoft.com/office/drawing/2014/main" val="3505036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Treated Water Alkalinity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*Treated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3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0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0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1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1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842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0550DD-CA37-4B0E-85E4-37F8CCB24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5325036"/>
            <a:ext cx="879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Predicted treated water pH is based on a closed system (no CO</a:t>
            </a:r>
            <a:r>
              <a:rPr lang="en-US" baseline="-25000" dirty="0"/>
              <a:t>2</a:t>
            </a:r>
            <a:r>
              <a:rPr lang="en-US" dirty="0"/>
              <a:t> loss).  In an open system (water exposed to atmosphere), lost of CO</a:t>
            </a:r>
            <a:r>
              <a:rPr lang="en-US" baseline="-25000" dirty="0"/>
              <a:t>2</a:t>
            </a:r>
            <a:r>
              <a:rPr lang="en-US" dirty="0"/>
              <a:t> can be up to 60% thereby raising </a:t>
            </a:r>
            <a:r>
              <a:rPr lang="en-US" dirty="0" err="1"/>
              <a:t>pH.</a:t>
            </a:r>
            <a:r>
              <a:rPr lang="en-US" dirty="0"/>
              <a:t>  Alkalinity is not affected by CO</a:t>
            </a:r>
            <a:r>
              <a:rPr lang="en-US" baseline="-25000" dirty="0"/>
              <a:t>2</a:t>
            </a:r>
            <a:r>
              <a:rPr lang="en-US" dirty="0"/>
              <a:t> lost.  The Heritage Ranch CSD treatment plant is considered an open system.</a:t>
            </a:r>
          </a:p>
        </p:txBody>
      </p:sp>
    </p:spTree>
    <p:extLst>
      <p:ext uri="{BB962C8B-B14F-4D97-AF65-F5344CB8AC3E}">
        <p14:creationId xmlns:p14="http://schemas.microsoft.com/office/powerpoint/2010/main" val="348334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290447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440994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2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14960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256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403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25 - 28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568203"/>
              </p:ext>
            </p:extLst>
          </p:nvPr>
        </p:nvGraphicFramePr>
        <p:xfrm>
          <a:off x="110837" y="1432628"/>
          <a:ext cx="1160668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source water intake.">
            <a:extLst>
              <a:ext uri="{FF2B5EF4-FFF2-40B4-BE49-F238E27FC236}">
                <a16:creationId xmlns:a16="http://schemas.microsoft.com/office/drawing/2014/main" id="{2C11473E-51AD-4212-AC63-25F60F754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DA61-17A4-4747-8876-5818B0F8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01 (Nacimiento River)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5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29 - 36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016423"/>
              </p:ext>
            </p:extLst>
          </p:nvPr>
        </p:nvGraphicFramePr>
        <p:xfrm>
          <a:off x="110837" y="1432628"/>
          <a:ext cx="1160668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2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37 - 40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086214"/>
              </p:ext>
            </p:extLst>
          </p:nvPr>
        </p:nvGraphicFramePr>
        <p:xfrm>
          <a:off x="110837" y="1432628"/>
          <a:ext cx="1160668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48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41 - 48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157089"/>
              </p:ext>
            </p:extLst>
          </p:nvPr>
        </p:nvGraphicFramePr>
        <p:xfrm>
          <a:off x="110837" y="1432628"/>
          <a:ext cx="1160668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97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507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0979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4817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486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276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5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94134"/>
            <a:ext cx="11914906" cy="175721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49 - 52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compares plant dose (Jar 49) with optimum Alum dose and other coagulants (</a:t>
            </a:r>
            <a:r>
              <a:rPr lang="en-US" sz="3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9800).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977375"/>
              </p:ext>
            </p:extLst>
          </p:nvPr>
        </p:nvGraphicFramePr>
        <p:xfrm>
          <a:off x="110837" y="2139640"/>
          <a:ext cx="11914907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108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363808930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05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8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71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0858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5832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2279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837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00461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1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94134"/>
            <a:ext cx="11914906" cy="27941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Source Well 01; Jar Test 53 - 56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53 &amp; 55 (Source, without pre-oxidation); </a:t>
            </a:r>
            <a:b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54 &amp; 56 (Source, post-oxidation KMnO</a:t>
            </a:r>
            <a:r>
              <a:rPr lang="en-US" sz="32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76628"/>
              </p:ext>
            </p:extLst>
          </p:nvPr>
        </p:nvGraphicFramePr>
        <p:xfrm>
          <a:off x="110836" y="2988055"/>
          <a:ext cx="1175751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37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604304">
                  <a:extLst>
                    <a:ext uri="{9D8B030D-6E8A-4147-A177-3AD203B41FA5}">
                      <a16:colId xmlns:a16="http://schemas.microsoft.com/office/drawing/2014/main" val="363808930"/>
                    </a:ext>
                  </a:extLst>
                </a:gridCol>
                <a:gridCol w="144184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98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9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823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9408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75.4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6.45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2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9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3.69</a:t>
                      </a:r>
                    </a:p>
                  </a:txBody>
                  <a:tcPr marL="5582" marR="5582" marT="5582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7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1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10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1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F0849CE-C463-4FB7-84CA-76E92CC47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E39EE3-43FA-494E-A4FC-A10A28C62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675" y="13318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9F51F3-19D3-4690-A60F-70E4D3A2B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2080" y="13318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11.4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89899-39B1-490B-8773-A80C8CB29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1632" y="13318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09C78-0937-4386-8250-FEC847EE2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0009" y="13318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3.79 NTU</a:t>
            </a:r>
          </a:p>
        </p:txBody>
      </p:sp>
    </p:spTree>
    <p:extLst>
      <p:ext uri="{BB962C8B-B14F-4D97-AF65-F5344CB8AC3E}">
        <p14:creationId xmlns:p14="http://schemas.microsoft.com/office/powerpoint/2010/main" val="3207299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365" y="5186423"/>
            <a:ext cx="1148184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81288A4-B6FD-40CB-B91F-EF661F065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FEB984B-2621-4F81-B0A3-0A16C8EE5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B2B39C-9181-401C-9601-F70843133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675" y="1991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4F7A2-4C26-4C0C-AEE4-5AFAF31F3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2080" y="1991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11.4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E2A6F-C2FC-4563-B0C6-9F9DD7B1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1119" y="1991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66935-6600-4C73-9537-7BA9EB424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9497" y="1991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3.79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E8F4DBCC-5559-4F2C-8823-CA12C381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4C308D-7EA2-4F28-82E2-DFCE7B6E1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675" y="1991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60362-9005-4DC7-993B-426E3B7C4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2653" y="19916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5757F-C176-4CBB-A00C-3F6D108C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5644" y="19916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3.79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B1E3D3-9286-46E4-A932-AF28D3BB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9203" y="19916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2.79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633" y="5186423"/>
            <a:ext cx="1133101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0B25B6B1-5BF5-4303-8A6F-AB25C42F4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596568F-2A90-42D9-A79F-4965554E0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33C243-A84A-447C-A7FC-760650F03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518" y="28401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5F225-A63D-4E3B-B11D-6DC65DA6D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7496" y="28401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059DB-0BB8-49B8-A0C4-DE7FD952C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0487" y="2840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2616BD-22A8-48F2-A1DF-06BD708C7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4046" y="2840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2.79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73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DDC8EC6-F73B-4D94-81F3-DC4FD4146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FB0C31-49EE-4CDF-854F-EE192B0BE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246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1B37A1-A87F-4428-8E20-43B1E84B1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6238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09B20-53D5-48C8-B1BC-ECDCE1EFE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3496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9762F0-8F16-46EE-9CBC-EE8F39E33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0839" y="17098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015DC4D-A47B-4C36-86E4-52CFE8FFB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243" y="5317240"/>
            <a:ext cx="11755225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B1A3E14-6C85-43AB-9B17-8670F5795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F4DA28-6540-49CE-80DE-D3611F41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8722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104D1-B930-4A97-9FAE-8057BAA0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41714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DFDAD6-FA3C-4DCA-B94C-314E68753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8972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0C5F7D-E1B7-4F84-96E2-6622D0F21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6315" y="17098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22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A197B6E4-AE50-4224-A502-0E03635D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68E680-3C09-4EED-9722-A489783BC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5025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86360-CB8B-4554-8797-F10E539BC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5723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A14F8-FBE4-4A10-BB34-8D5F26D2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46737" y="1709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E5C6A-924B-4B20-9BD5-61D5D3065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19368" y="17098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79820E6-E61A-4176-B6BE-41980617E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525" y="5317240"/>
            <a:ext cx="11708090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 Source Water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Characteristics, February 22, 2021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7.82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70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88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30.9%,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0.508/cm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0.86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63.1%,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0.199/cm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 (post-KMnO4/PAC)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7.88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73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65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41.3%,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0.384/cm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0.61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68.0%,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0.167/cm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C10A7BE-3782-4907-82A5-3A161320F8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FE1EF7-DC53-48C0-963A-341B9485E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100" y="2652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4E676-937B-426D-95F7-F8C186E0A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2798" y="2652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BA236C-B74F-4D45-9B8B-12D5E2101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3812" y="2652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80935-CB35-4E61-88FD-3E9B6CD2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6443" y="2652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3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DAE3F15-5F9F-4EB2-98B4-21C1289116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69AFF5-9952-459D-8AD2-32FA50D04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264" y="24732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4FFB8-79D7-4361-B5F2-0185D95BD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0453" y="24732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F6D8D-D323-41D3-AB51-6C9F73B01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3607" y="24732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64B57-D82F-4731-B658-378AF6BE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2638" y="24732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3.41 NTU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907" y="5186423"/>
            <a:ext cx="11618258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86884B5-AD84-438F-AB15-07439134B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5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79A12EB-237F-4423-958A-DE48C1B6C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0B33E7-CC0C-421B-9725-E609F160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5865" y="32801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A1FDF-B034-498C-95A3-5D99E02F3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2501" y="32801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0294F-7ACF-4D98-B9A3-FF577898A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3607" y="32801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8F280-589A-4E80-A463-E3E6EDC7C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2638" y="32801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3.41 NTU</a:t>
            </a:r>
          </a:p>
        </p:txBody>
      </p:sp>
    </p:spTree>
    <p:extLst>
      <p:ext uri="{BB962C8B-B14F-4D97-AF65-F5344CB8AC3E}">
        <p14:creationId xmlns:p14="http://schemas.microsoft.com/office/powerpoint/2010/main" val="2024713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4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EC5FEE1-2624-4E3A-A3EE-71CDC48BD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51D79D-A1F9-4564-8EFD-DEFD5DCB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8310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8A2114-6619-4AD5-878D-26727A93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3534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89E0F-605F-4D05-B8C1-F905E2913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6357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AE59B3-34ED-4B58-8EE9-CA477014B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5745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2.93 NTU</a:t>
            </a:r>
          </a:p>
        </p:txBody>
      </p:sp>
    </p:spTree>
    <p:extLst>
      <p:ext uri="{BB962C8B-B14F-4D97-AF65-F5344CB8AC3E}">
        <p14:creationId xmlns:p14="http://schemas.microsoft.com/office/powerpoint/2010/main" val="1271503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588" y="5186423"/>
            <a:ext cx="11523306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F84CFF86-55BE-4ACD-9C73-37233C9C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6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32B8F0C-6127-4682-9C8C-DBE139C26A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6374BA-DEB5-4885-B309-AFFE55794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451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1B2193-A475-4A1F-9937-CBEFEE03F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1487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3.10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E0D6A-1086-4E8B-B0A0-D0E05C05A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4310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3.38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4E7EA7-E7F2-405D-B511-41CCEC261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3698" y="2562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2.93 NTU</a:t>
            </a:r>
          </a:p>
        </p:txBody>
      </p:sp>
    </p:spTree>
    <p:extLst>
      <p:ext uri="{BB962C8B-B14F-4D97-AF65-F5344CB8AC3E}">
        <p14:creationId xmlns:p14="http://schemas.microsoft.com/office/powerpoint/2010/main" val="2410587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7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152401"/>
            <a:ext cx="11429999" cy="15382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Ranch CSD WTP Water Characteristics, 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22, 2021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Plant: Plate Settlers followed by Roberts Filtration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847" y="1825625"/>
            <a:ext cx="5472953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Alum(dry): 34.5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C-378: 7 mg/L (pDADMAC solution)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Filtrate Water (pre-chlorination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7.42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60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86.5%,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Filtrate Water (post-chlorine)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0.11 NTU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90.9%,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96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C51390E-15B5-445C-B21A-5278B9F0D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BF96EF-C52A-4476-8837-A46BD82AD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451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8F449B-C5E4-4C0A-88D0-C24550D9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4236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0DBD9-4E77-4D6D-B4F1-907BB59F5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6021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6362A0-51BB-42B2-A9B5-159A8F1ED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0847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3.74 NTU</a:t>
            </a:r>
          </a:p>
        </p:txBody>
      </p:sp>
    </p:spTree>
    <p:extLst>
      <p:ext uri="{BB962C8B-B14F-4D97-AF65-F5344CB8AC3E}">
        <p14:creationId xmlns:p14="http://schemas.microsoft.com/office/powerpoint/2010/main" val="4213059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216" y="5186423"/>
            <a:ext cx="1156996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2486519-972F-4E3E-B5B9-FA28F93F2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4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2BC4EEC-C621-4823-BE73-07776C678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4B965C-4A54-49AC-89F4-849C0AAF6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02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0DBD5-5F10-4D8A-BAFC-9E8F2F435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5269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4.93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7464C9-53CE-4825-80EB-67F369845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0513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2.90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3878DB-1943-4606-9E35-690277968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3621" y="2562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3.74 NTU</a:t>
            </a:r>
          </a:p>
        </p:txBody>
      </p:sp>
    </p:spTree>
    <p:extLst>
      <p:ext uri="{BB962C8B-B14F-4D97-AF65-F5344CB8AC3E}">
        <p14:creationId xmlns:p14="http://schemas.microsoft.com/office/powerpoint/2010/main" val="2227167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59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7475D85-3809-4E5B-A0AC-B315CE352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CF51CC-28B1-4F8E-BD76-FAEEA7865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3875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E2529-3ECB-443C-9169-75DE81560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4038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35F3-38ED-4E0A-9FE6-D4257C383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4243" y="9898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93F20-696E-4FFA-9FED-D0449D626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9203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3.86 NTU</a:t>
            </a:r>
          </a:p>
        </p:txBody>
      </p:sp>
    </p:spTree>
    <p:extLst>
      <p:ext uri="{BB962C8B-B14F-4D97-AF65-F5344CB8AC3E}">
        <p14:creationId xmlns:p14="http://schemas.microsoft.com/office/powerpoint/2010/main" val="476649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1ABE856-D45D-429C-959C-D07924A689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208" y="5317240"/>
            <a:ext cx="11569959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02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4B72A67-ED7E-40B9-A227-7C88AB2A4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15BC89-69C2-4BCC-827A-DE230F8E5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639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4C8709-2B69-4BDC-9603-1262DB8EB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4038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FCA69-F4AE-45A7-A50E-7D6C6929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4243" y="9898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56E59-7BD6-44D1-875B-87A7D4AD7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9203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3.86 NTU</a:t>
            </a:r>
          </a:p>
        </p:txBody>
      </p:sp>
    </p:spTree>
    <p:extLst>
      <p:ext uri="{BB962C8B-B14F-4D97-AF65-F5344CB8AC3E}">
        <p14:creationId xmlns:p14="http://schemas.microsoft.com/office/powerpoint/2010/main" val="3524519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10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811494A-EB63-4206-B7E6-4EBFF5FC52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342714-AF5B-4EB7-B591-0EF35C708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5041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E875FB-CA3F-4B49-A2D8-38CFAC633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7157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4.79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06CE7-15C7-4A3A-A3CD-4123095B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1369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3.64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9C4C2-6460-4A19-B14F-7F10C2845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5581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3.95 NTU</a:t>
            </a:r>
          </a:p>
        </p:txBody>
      </p:sp>
    </p:spTree>
    <p:extLst>
      <p:ext uri="{BB962C8B-B14F-4D97-AF65-F5344CB8AC3E}">
        <p14:creationId xmlns:p14="http://schemas.microsoft.com/office/powerpoint/2010/main" val="31699664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BDAD2E25-8DF8-44DF-9E91-E95B7A6DD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4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4.3% 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Polydyne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Clarifloc C-378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FB2CEB1-5199-4A3D-A562-B2181CEA7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B16CA7-C43C-453B-B921-9334678B9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1229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CA3B5F-F367-413E-993E-417B6F89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7157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4.79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F4012-BB7A-4011-B976-A2AC94730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1369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3.64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09D79-2EFA-439A-9AE4-01FC78C86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5581" y="9767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3.95 NTU</a:t>
            </a:r>
          </a:p>
        </p:txBody>
      </p:sp>
    </p:spTree>
    <p:extLst>
      <p:ext uri="{BB962C8B-B14F-4D97-AF65-F5344CB8AC3E}">
        <p14:creationId xmlns:p14="http://schemas.microsoft.com/office/powerpoint/2010/main" val="1231994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522" y="267286"/>
            <a:ext cx="10246936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 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4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E9DDD744-A9CD-4FBA-95EA-E524E0C24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AB6BB1E-18C7-4F08-AA32-288A249F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5025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2EE3F-C379-4E24-A723-61D59E85C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5425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310CC-4778-4D73-90AD-3DE56CD1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5801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958AF0-5F6E-4D7B-A10D-FF797B9AA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1006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</p:spTree>
    <p:extLst>
      <p:ext uri="{BB962C8B-B14F-4D97-AF65-F5344CB8AC3E}">
        <p14:creationId xmlns:p14="http://schemas.microsoft.com/office/powerpoint/2010/main" val="32477542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E7F1B348-E4C9-4628-8CBE-1BFEAFD06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7" y="5317240"/>
            <a:ext cx="11551298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383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609456F-9FDB-4D62-8EA1-81C57CDF2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659B7A8-5651-4AC5-A238-FA569BFF4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6367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7FD06D-B968-4841-A203-22A5A195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0908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1F062D-0297-4A50-8EE6-F1D8D29FF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6130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9E619-EE29-4182-8159-449692C0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1335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</p:spTree>
    <p:extLst>
      <p:ext uri="{BB962C8B-B14F-4D97-AF65-F5344CB8AC3E}">
        <p14:creationId xmlns:p14="http://schemas.microsoft.com/office/powerpoint/2010/main" val="20458335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522" y="267286"/>
            <a:ext cx="10246936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22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799EF6F-01E3-4965-B0A8-9DD8C6F9E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18EB74-972F-4E6A-A40D-A143E98BB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6367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DF81E-F4DE-466E-B50F-D85E0A93D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7802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C89DC-3383-449F-A071-B8221368D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5448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8D292-CA2E-46AD-8572-78E38D89D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7942" y="9124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2.67 NTU</a:t>
            </a:r>
          </a:p>
        </p:txBody>
      </p:sp>
    </p:spTree>
    <p:extLst>
      <p:ext uri="{BB962C8B-B14F-4D97-AF65-F5344CB8AC3E}">
        <p14:creationId xmlns:p14="http://schemas.microsoft.com/office/powerpoint/2010/main" val="24190554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F343942E-1EE2-4E4D-9B26-DCDC47551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835" y="5317240"/>
            <a:ext cx="11654118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After 5 min of settling, 25 mL is syringed for filterability and %UVT/UVA.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41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4237AD4-FBB1-4380-9AE3-C83C7D011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After 25-minutes of settling, settled water turbidity is taken.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8EDA6E-EB7F-43B2-A444-6E62AA3D0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791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8D7C8-A47B-4465-8D2A-61E0747A0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0226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2.57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13F25-232D-4ECE-9870-FCB3A9599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7872" y="903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0C44FD-4629-4261-9DFA-2A247CDB1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0366" y="9124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2.67 NTU</a:t>
            </a:r>
          </a:p>
        </p:txBody>
      </p:sp>
    </p:spTree>
    <p:extLst>
      <p:ext uri="{BB962C8B-B14F-4D97-AF65-F5344CB8AC3E}">
        <p14:creationId xmlns:p14="http://schemas.microsoft.com/office/powerpoint/2010/main" val="1302462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522" y="267286"/>
            <a:ext cx="10246936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45-48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8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5186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78E3C4F-4B97-45D4-A80A-AE30E02CE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45-48: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E96B49-C8B2-423E-BB90-650505DBA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4299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8269D8-2653-42FE-AF12-0FF6AC0E7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7122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2.54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F33CDE-3928-4DA7-92D1-9CA740C4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2018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2.65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167A92-A68A-445F-A2C7-75B613B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9334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2.07 NTU</a:t>
            </a:r>
          </a:p>
        </p:txBody>
      </p:sp>
    </p:spTree>
    <p:extLst>
      <p:ext uri="{BB962C8B-B14F-4D97-AF65-F5344CB8AC3E}">
        <p14:creationId xmlns:p14="http://schemas.microsoft.com/office/powerpoint/2010/main" val="38327907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571" y="5186423"/>
            <a:ext cx="11523307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C2A10F7-D005-4CF1-A2FE-A416C7B2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07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539F3D-4D24-4094-88A4-B974C6BF2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45-48: After 25-minutes of settling, settled water turbidity is taken.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DDC286-BA50-4C1A-B2D0-35E3201BB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981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4F027-B6A5-4780-9935-418476E32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1617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4008FD-CAF8-43BA-80BD-EFC7C176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0653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8B26A2-CDD4-48F8-81A9-69CAE1E34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7969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2.07 NTU</a:t>
            </a:r>
          </a:p>
        </p:txBody>
      </p:sp>
    </p:spTree>
    <p:extLst>
      <p:ext uri="{BB962C8B-B14F-4D97-AF65-F5344CB8AC3E}">
        <p14:creationId xmlns:p14="http://schemas.microsoft.com/office/powerpoint/2010/main" val="7113359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522" y="267286"/>
            <a:ext cx="10246936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49-52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373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F3A5746-CC8D-45C4-B089-F9A793C67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49-52: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154398E-711B-4F80-AD54-E2DEEE407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967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BFC56-47EA-487B-B6E2-93804F69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2320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46131-CE36-48F5-BB77-B396ABE0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9285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9BC14-4F2A-4B8D-A401-F9AB5256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2436" y="14409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2.84 NTU</a:t>
            </a:r>
          </a:p>
        </p:txBody>
      </p:sp>
    </p:spTree>
    <p:extLst>
      <p:ext uri="{BB962C8B-B14F-4D97-AF65-F5344CB8AC3E}">
        <p14:creationId xmlns:p14="http://schemas.microsoft.com/office/powerpoint/2010/main" val="32454478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5186423"/>
            <a:ext cx="1173175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49-52: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838812EC-2A99-4A7F-9D62-1A8263A30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92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381C7FA-5A5E-4619-A628-34A676318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49-52: After 25-minutes of settling, settled water turbidity is taken.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B1F0F9-713C-46C3-9DC9-DBF8E62D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685" y="1530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A2C2E-0248-4440-A6C3-0C1E7BC1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4038" y="1530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3578DC-B040-43D3-8270-F9FD48A0E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1003" y="1530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7E357E-8152-45DD-9F91-46A19097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4154" y="15305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2.84 NTU</a:t>
            </a:r>
          </a:p>
        </p:txBody>
      </p:sp>
    </p:spTree>
    <p:extLst>
      <p:ext uri="{BB962C8B-B14F-4D97-AF65-F5344CB8AC3E}">
        <p14:creationId xmlns:p14="http://schemas.microsoft.com/office/powerpoint/2010/main" val="42710096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522" y="267286"/>
            <a:ext cx="10246936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54-56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 &amp; Post-KMnO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CTC-00011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665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33AE09F-2156-4ACC-918A-FDB57DF54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53-56: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CB862A-8140-4394-8204-01F84A1AE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685" y="90305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6.45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4449C1-7DC8-48D3-9A58-A90A599C8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0250" y="90305"/>
            <a:ext cx="1976823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3.14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8E070E-1E9A-446E-9942-C6505458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0650" y="90305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3.69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FF0846-DE0D-45C6-8360-080CF7FCA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3283" y="90305"/>
            <a:ext cx="1976823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</p:spTree>
    <p:extLst>
      <p:ext uri="{BB962C8B-B14F-4D97-AF65-F5344CB8AC3E}">
        <p14:creationId xmlns:p14="http://schemas.microsoft.com/office/powerpoint/2010/main" val="27329275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6473029B-89F9-4B69-98A0-9D6B356B7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597" y="5317240"/>
            <a:ext cx="11728580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53-56: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8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Product;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186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7340242-1B66-4045-9E09-7391AF5D7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53-56: After 25-minutes of settling, settled water turbidity is taken.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0753271-21B4-4698-B1BA-87A0B8B8F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1873" y="27551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6.45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304107-9738-499C-8797-12E9D153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9897" y="27551"/>
            <a:ext cx="1976823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3.14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12098-3557-40B5-B67E-D008FF1A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0297" y="27551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3.69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4D87C1-8B39-45A0-8382-BC365DCCC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6742" y="27551"/>
            <a:ext cx="1976823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Post-Oxidation Source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C-378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82.4%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</p:spTree>
    <p:extLst>
      <p:ext uri="{BB962C8B-B14F-4D97-AF65-F5344CB8AC3E}">
        <p14:creationId xmlns:p14="http://schemas.microsoft.com/office/powerpoint/2010/main" val="36523844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6913</Words>
  <Application>Microsoft Office PowerPoint</Application>
  <PresentationFormat>Widescreen</PresentationFormat>
  <Paragraphs>1710</Paragraphs>
  <Slides>86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Calibri Light</vt:lpstr>
      <vt:lpstr>Office Theme</vt:lpstr>
      <vt:lpstr>Heritage Ranch CSD CA4010012 San Luis Obispo County Jar Test</vt:lpstr>
      <vt:lpstr>Source Water: Well 01 (Nacimiento River)</vt:lpstr>
      <vt:lpstr>UVT/UVA, pathlength 10 mm</vt:lpstr>
      <vt:lpstr>Heritage Ranch CSD Source Water Characteristics, February 22, 2021</vt:lpstr>
      <vt:lpstr>Heritage Ranch CSD WTP Water Characteristics,  February 22, 2021 Treatment Plant: Plate Settlers followed by Roberts Filtration</vt:lpstr>
      <vt:lpstr>Applied Coagulants for Jar Testing (1)</vt:lpstr>
      <vt:lpstr>Applied Coagulants for Jar Testing (2)</vt:lpstr>
      <vt:lpstr>Applied Coagulants for Jar Testing (3)</vt:lpstr>
      <vt:lpstr>Polyamine C59H108N14O10 MW: 1,173.6 g/mol</vt:lpstr>
      <vt:lpstr>Diallyldimethylammonium chloride or N-allyl-N,N-dimethylprop-2-en-1-aminium chloride  pDADMAC C8H16ClN MW: 161.67 g/mol</vt:lpstr>
      <vt:lpstr>Laboratory Charge Analyzer</vt:lpstr>
      <vt:lpstr>Coagulant Information</vt:lpstr>
      <vt:lpstr>Heritage Ranch CSD; Source Well 01 (Nacimiento River)  Summary of Plant Coagulant/Dose Jar vs. Optimum Dose and Coagulants</vt:lpstr>
      <vt:lpstr>Jar Test – Filtrate Water Spiked with 2.2 mg/L NaOCl Plant Coagulant Dose vs. Optimum Dose and Coagulant</vt:lpstr>
      <vt:lpstr>Source Water: (pH: 7.88, Alkalinity: 73 mg/L)</vt:lpstr>
      <vt:lpstr>Heritage Ranch CSD; Source Well 01; Jar Test 1 - 8 Results Flash Mix 200 RPM (30 sec); Floc Mix 30 RPM (5 min)</vt:lpstr>
      <vt:lpstr>Heritage Ranch CSD; Source Well 01; Jar Test 9 - 16 Results Flash Mix 200 RPM (30 sec); Floc Mix 30 RPM (5 min)</vt:lpstr>
      <vt:lpstr>Heritage Ranch CSD; Source Well 01; Jar Test 17 - 24 Results Flash Mix 200 RPM (30 sec); Floc Mix 30 RPM (5 min)</vt:lpstr>
      <vt:lpstr>Heritage Ranch CSD; Source Well 01; Jar Test 25 - 28 Results Flash Mix 200 RPM (30 sec); Floc Mix 30 RPM (5 min)</vt:lpstr>
      <vt:lpstr>Heritage Ranch CSD; Source Well 01; Jar Test 29 - 36 Results Flash Mix 200 RPM (30 sec); Floc Mix 30 RPM (5 min)</vt:lpstr>
      <vt:lpstr>Heritage Ranch CSD; Source Well 01; Jar Test 37 - 40 Results Flash Mix 200 RPM (30 sec); Floc Mix 30 RPM (5 min)</vt:lpstr>
      <vt:lpstr>Heritage Ranch CSD; Source Well 01; Jar Test 41 - 48 Results Flash Mix 200 RPM (30 sec); Floc Mix 30 RPM (5 min)</vt:lpstr>
      <vt:lpstr>Heritage Ranch CSD; Source Well 01; Jar Test 49 - 52 Results Flash Mix 200 RPM (30 sec); Floc Mix 30 RPM (5 min) Results compares plant dose (Jar 49) with optimum Alum dose and other coagulants (AdvFloc &amp; 9800).</vt:lpstr>
      <vt:lpstr>Heritage Ranch CSD; Source Well 01; Jar Test 53 - 56 Results Flash Mix 200 RPM (30 sec); Floc Mix 30 RPM (5 min) Jars 53 &amp; 55 (Source, without pre-oxidation);   Jars 54 &amp; 56 (Source, post-oxidation KMnO4) </vt:lpstr>
      <vt:lpstr>Jars 1-4 Test Flash Mix 30 Sec (200 RPM) Floc Mix 5 min (30 RPM) Post-KMnO4 Oxidation   Applied Coagulant  Alum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(30 RPM) Post-KMnO4 Oxidation  Applied Coagulant  Alum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Post-KMnO4 Oxidation  Applied Coagulant  AdvFloc CTC-00011 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5 min (30 RPM) Post-KMnO4 Oxidation  Applied Coagulant  AdvFloc CTC-00011  </vt:lpstr>
      <vt:lpstr>Jars 13-16:  End of 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30 Sec (200 RPM) Floc Mix 5 min (30 RPM) Post-KMnO4 Oxidation  Applied Coagulant  9810  </vt:lpstr>
      <vt:lpstr>Jars 17-20:  End of 5-minute flocculation (30 RPM) duration.</vt:lpstr>
      <vt:lpstr>Jars 17-20: After 5 min of settling, 25 mL is syringed for filterability and %UVT/UVA.</vt:lpstr>
      <vt:lpstr>Jars 17-20: After 25-minutes of settling, settled water turbidity is taken.</vt:lpstr>
      <vt:lpstr>Jars 21-24 Test Flash Mix 30 Sec (200 RPM) Floc Mix 5 min (30 RPM) Post-KMnO4 Oxidation  Applied Coagulant  9810  </vt:lpstr>
      <vt:lpstr>Jars 21-24:  End of 5-minute flocculation (30 RPM) duration.</vt:lpstr>
      <vt:lpstr>Jars 21-24: After 5 min of settling, 25 mL is syringed for filterability and %UVT/UVA.</vt:lpstr>
      <vt:lpstr>Jars 21-24: After 25-minutes of settling, settled water turbidity is taken.</vt:lpstr>
      <vt:lpstr>Jars 25-28 Test Flash Mix 30 Sec (200 RPM) Floc Mix 5 min (30 RPM) Post-KMnO4 Oxidation  Applied Coagulants  Alum/CatFloc C-378  </vt:lpstr>
      <vt:lpstr>Jars 25-28:  End of 5-minute flocculation (30 RPM) duration.</vt:lpstr>
      <vt:lpstr>Jars 25-28: After 5 min of settling, 25 mL is syringed for filterability and %UVT/UVA.</vt:lpstr>
      <vt:lpstr>Jars 25-28: After 25-minutes of settling, settled water turbidity is taken.</vt:lpstr>
      <vt:lpstr>Jars 29-32 Test Flash Mix 30 Sec (200 RPM) Floc Mix 5 min (30 RPM) Post-KMnO4 Oxidation  Applied Coagulants  Alum/CatFloc C-378  </vt:lpstr>
      <vt:lpstr>Jars 29-32:  End of 5-minute flocculation (30 RPM) duration.</vt:lpstr>
      <vt:lpstr>Jars 29-32: After 5 min of settling, 25 mL is syringed for filterability and %UVT/UVA.</vt:lpstr>
      <vt:lpstr>Jars 29-32: After 25-minutes of settling, settled water turbidity is taken.</vt:lpstr>
      <vt:lpstr>Jars 33-36 Test Flash Mix 30 Sec (200 RPM) Floc Mix 5 min (30 RPM) Post-KMnO4 Oxidation  Applied Coagulants  Alum/CatFloc C-378  </vt:lpstr>
      <vt:lpstr>Jars 33-36:  End of 5-minute flocculation (30 RPM) duration.</vt:lpstr>
      <vt:lpstr>Jars 33-36: After 5 min of settling, 25 mL is syringed for filterability and %UVT/UVA.</vt:lpstr>
      <vt:lpstr>Jars 33-36: After 25-minutes of settling, settled water turbidity is taken.</vt:lpstr>
      <vt:lpstr>Jars 37-40 Test Flash Mix 30 Sec (200 RPM) Floc Mix 5 min (30 RPM) Post-KMnO4 Oxidation  Applied Coagulants  AdvFloc CTC-00011 /CatFloc C-378 </vt:lpstr>
      <vt:lpstr>Jars 37-40:  End of 5-minute flocculation (30 RPM) duration.</vt:lpstr>
      <vt:lpstr>Jars 37-40: After 5 min of settling, 25 mL is syringed for filterability and %UVT/UVA.</vt:lpstr>
      <vt:lpstr>Jars 37-40: After 25-minutes of settling, settled water turbidity is taken.</vt:lpstr>
      <vt:lpstr>Jars 41-44 Test Flash Mix 30 Sec (200 RPM) Floc Mix 5 min (30 RPM) Post-KMnO4 Oxidation  Applied Coagulants  9800/CatFloc C-378 </vt:lpstr>
      <vt:lpstr>Jars 41-44:  End of 5-minute flocculation (30 RPM) duration.</vt:lpstr>
      <vt:lpstr>Jars 41-44: After 5 min of settling, 25 mL is syringed for filterability and %UVT/UVA.</vt:lpstr>
      <vt:lpstr>Jars 41-44: After 25-minutes of settling, settled water turbidity is taken.</vt:lpstr>
      <vt:lpstr>Jars 45-48 Test Flash Mix 30 Sec (200 RPM) Floc Mix 5 min (30 RPM) Post-KMnO4 Oxidation  Applied Coagulants  9800/CatFloc C-378 </vt:lpstr>
      <vt:lpstr>Jars 45-48:  End of 5-minute flocculation (30 RPM) duration.</vt:lpstr>
      <vt:lpstr>Jars 45-48: After 5 min of settling, 25 mL is syringed for filterability and %UVT/UVA.</vt:lpstr>
      <vt:lpstr>Jars 45-48: After 25-minutes of settling, settled water turbidity is taken.</vt:lpstr>
      <vt:lpstr>Jars 49-52 Test Flash Mix 30 Sec (200 RPM) Floc Mix 5 min (30 RPM) Post-KMnO4 Oxidation  Applied Coagulants  Alum/AdvFloc CTC-00011  9800/CatFloc C-378 </vt:lpstr>
      <vt:lpstr>Jars 49-52:  End of 5-minute flocculation (30 RPM) duration.</vt:lpstr>
      <vt:lpstr>Jars 49-52: After 5 min of settling, 25 mL is syringed for filterability and %UVT/UVA.</vt:lpstr>
      <vt:lpstr>Jars 49-52: After 25-minutes of settling, settled water turbidity is taken.</vt:lpstr>
      <vt:lpstr>Jars 54-56 Test Flash Mix 30 Sec (200 RPM) Floc Mix 5 min (30 RPM) Pre &amp; Post-KMnO4 Oxidation  Applied Coagulants  Alum/AdvFloc CTC-00011  /CatFloc C-378 </vt:lpstr>
      <vt:lpstr>Jars 53-56:  End of 5-minute flocculation (30 RPM) duration.</vt:lpstr>
      <vt:lpstr>Jars 53-56: After 5 min of settling, 25 mL is syringed for filterability and %UVT/UVA.</vt:lpstr>
      <vt:lpstr>Jars 53-56: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Ranch CSD CA4010012 San Luis Obispo County Jar Test</dc:title>
  <dc:creator>Schott, Guy@Waterboards</dc:creator>
  <cp:lastModifiedBy>Schott, Guy@Waterboards</cp:lastModifiedBy>
  <cp:revision>20</cp:revision>
  <dcterms:created xsi:type="dcterms:W3CDTF">2021-03-02T17:12:56Z</dcterms:created>
  <dcterms:modified xsi:type="dcterms:W3CDTF">2021-09-22T16:47:42Z</dcterms:modified>
</cp:coreProperties>
</file>