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3648" r:id="rId5"/>
  </p:sldMasterIdLst>
  <p:notesMasterIdLst>
    <p:notesMasterId r:id="rId110"/>
  </p:notesMasterIdLst>
  <p:sldIdLst>
    <p:sldId id="1000" r:id="rId6"/>
    <p:sldId id="279" r:id="rId7"/>
    <p:sldId id="262" r:id="rId8"/>
    <p:sldId id="435" r:id="rId9"/>
    <p:sldId id="1024" r:id="rId10"/>
    <p:sldId id="1005" r:id="rId11"/>
    <p:sldId id="1006" r:id="rId12"/>
    <p:sldId id="1007" r:id="rId13"/>
    <p:sldId id="991" r:id="rId14"/>
    <p:sldId id="1207" r:id="rId15"/>
    <p:sldId id="1039" r:id="rId16"/>
    <p:sldId id="992" r:id="rId17"/>
    <p:sldId id="1208" r:id="rId18"/>
    <p:sldId id="1040" r:id="rId19"/>
    <p:sldId id="882" r:id="rId20"/>
    <p:sldId id="951" r:id="rId21"/>
    <p:sldId id="1212" r:id="rId22"/>
    <p:sldId id="1218" r:id="rId23"/>
    <p:sldId id="1156" r:id="rId24"/>
    <p:sldId id="1025" r:id="rId25"/>
    <p:sldId id="1216" r:id="rId26"/>
    <p:sldId id="1217" r:id="rId27"/>
    <p:sldId id="1242" r:id="rId28"/>
    <p:sldId id="1210" r:id="rId29"/>
    <p:sldId id="1245" r:id="rId30"/>
    <p:sldId id="1026" r:id="rId31"/>
    <p:sldId id="1243" r:id="rId32"/>
    <p:sldId id="1085" r:id="rId33"/>
    <p:sldId id="1093" r:id="rId34"/>
    <p:sldId id="1220" r:id="rId35"/>
    <p:sldId id="1082" r:id="rId36"/>
    <p:sldId id="1078" r:id="rId37"/>
    <p:sldId id="1213" r:id="rId38"/>
    <p:sldId id="1276" r:id="rId39"/>
    <p:sldId id="1214" r:id="rId40"/>
    <p:sldId id="1221" r:id="rId41"/>
    <p:sldId id="1215" r:id="rId42"/>
    <p:sldId id="1224" r:id="rId43"/>
    <p:sldId id="1222" r:id="rId44"/>
    <p:sldId id="1223" r:id="rId45"/>
    <p:sldId id="1211" r:id="rId46"/>
    <p:sldId id="1225" r:id="rId47"/>
    <p:sldId id="1018" r:id="rId48"/>
    <p:sldId id="1246" r:id="rId49"/>
    <p:sldId id="1279" r:id="rId50"/>
    <p:sldId id="1226" r:id="rId51"/>
    <p:sldId id="1227" r:id="rId52"/>
    <p:sldId id="1230" r:id="rId53"/>
    <p:sldId id="1228" r:id="rId54"/>
    <p:sldId id="1229" r:id="rId55"/>
    <p:sldId id="1231" r:id="rId56"/>
    <p:sldId id="1232" r:id="rId57"/>
    <p:sldId id="1233" r:id="rId58"/>
    <p:sldId id="1157" r:id="rId59"/>
    <p:sldId id="1201" r:id="rId60"/>
    <p:sldId id="1002" r:id="rId61"/>
    <p:sldId id="1203" r:id="rId62"/>
    <p:sldId id="1204" r:id="rId63"/>
    <p:sldId id="1234" r:id="rId64"/>
    <p:sldId id="1252" r:id="rId65"/>
    <p:sldId id="1236" r:id="rId66"/>
    <p:sldId id="1247" r:id="rId67"/>
    <p:sldId id="1248" r:id="rId68"/>
    <p:sldId id="1249" r:id="rId69"/>
    <p:sldId id="1250" r:id="rId70"/>
    <p:sldId id="1237" r:id="rId71"/>
    <p:sldId id="1238" r:id="rId72"/>
    <p:sldId id="1241" r:id="rId73"/>
    <p:sldId id="1240" r:id="rId74"/>
    <p:sldId id="1277" r:id="rId75"/>
    <p:sldId id="1162" r:id="rId76"/>
    <p:sldId id="1181" r:id="rId77"/>
    <p:sldId id="1183" r:id="rId78"/>
    <p:sldId id="1165" r:id="rId79"/>
    <p:sldId id="1166" r:id="rId80"/>
    <p:sldId id="1254" r:id="rId81"/>
    <p:sldId id="1255" r:id="rId82"/>
    <p:sldId id="1256" r:id="rId83"/>
    <p:sldId id="1257" r:id="rId84"/>
    <p:sldId id="1258" r:id="rId85"/>
    <p:sldId id="1259" r:id="rId86"/>
    <p:sldId id="1178" r:id="rId87"/>
    <p:sldId id="1169" r:id="rId88"/>
    <p:sldId id="1173" r:id="rId89"/>
    <p:sldId id="1261" r:id="rId90"/>
    <p:sldId id="1263" r:id="rId91"/>
    <p:sldId id="1205" r:id="rId92"/>
    <p:sldId id="1251" r:id="rId93"/>
    <p:sldId id="1264" r:id="rId94"/>
    <p:sldId id="1265" r:id="rId95"/>
    <p:sldId id="1267" r:id="rId96"/>
    <p:sldId id="1266" r:id="rId97"/>
    <p:sldId id="1268" r:id="rId98"/>
    <p:sldId id="1270" r:id="rId99"/>
    <p:sldId id="1271" r:id="rId100"/>
    <p:sldId id="1023" r:id="rId101"/>
    <p:sldId id="1273" r:id="rId102"/>
    <p:sldId id="1274" r:id="rId103"/>
    <p:sldId id="1272" r:id="rId104"/>
    <p:sldId id="1278" r:id="rId105"/>
    <p:sldId id="1121" r:id="rId106"/>
    <p:sldId id="1275" r:id="rId107"/>
    <p:sldId id="1010" r:id="rId108"/>
    <p:sldId id="1001" r:id="rId109"/>
  </p:sldIdLst>
  <p:sldSz cx="12192000" cy="6858000"/>
  <p:notesSz cx="6858000" cy="2228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0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istyn" initials="K" lastIdx="12" clrIdx="6">
    <p:extLst>
      <p:ext uri="{19B8F6BF-5375-455C-9EA6-DF929625EA0E}">
        <p15:presenceInfo xmlns:p15="http://schemas.microsoft.com/office/powerpoint/2012/main" userId="S::Kristyn.Abhold@Waterboards.ca.gov::43eca64f-375e-4427-81a6-5c955ba0a26d" providerId="AD"/>
      </p:ext>
    </p:extLst>
  </p:cmAuthor>
  <p:cmAuthor id="1" name="Bean, Jessica@Waterboards" initials="BJ" lastIdx="1" clrIdx="0"/>
  <p:cmAuthor id="2" name="Vasquez-Rodriguez, Itzel@Waterboards" initials="VI" lastIdx="1" clrIdx="1"/>
  <p:cmAuthor id="3" name="Frederick, Michelle@Waterboards" initials="FM" lastIdx="63" clrIdx="2"/>
  <p:cmAuthor id="4" name="Lim, Hee Kyung@Waterboards" initials="LHK" lastIdx="8" clrIdx="3"/>
  <p:cmAuthor id="5" name="Greg" initials="G" lastIdx="25" clrIdx="4">
    <p:extLst>
      <p:ext uri="{19B8F6BF-5375-455C-9EA6-DF929625EA0E}">
        <p15:presenceInfo xmlns:p15="http://schemas.microsoft.com/office/powerpoint/2012/main" userId="Greg" providerId="None"/>
      </p:ext>
    </p:extLst>
  </p:cmAuthor>
  <p:cmAuthor id="6" name="Shimabuku, Morgan@Waterboards" initials="SM" lastIdx="1" clrIdx="5">
    <p:extLst>
      <p:ext uri="{19B8F6BF-5375-455C-9EA6-DF929625EA0E}">
        <p15:presenceInfo xmlns:p15="http://schemas.microsoft.com/office/powerpoint/2012/main" userId="S::morgan.shimabuku@waterboards.ca.gov::80b1986a-cd53-45a2-80fa-dd274ca789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566"/>
    <a:srgbClr val="2A7697"/>
    <a:srgbClr val="426F86"/>
    <a:srgbClr val="347D35"/>
    <a:srgbClr val="CE7B44"/>
    <a:srgbClr val="82A7C9"/>
    <a:srgbClr val="4AA37B"/>
    <a:srgbClr val="328592"/>
    <a:srgbClr val="19456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41" autoAdjust="0"/>
    <p:restoredTop sz="96101" autoAdjust="0"/>
  </p:normalViewPr>
  <p:slideViewPr>
    <p:cSldViewPr snapToObjects="1">
      <p:cViewPr varScale="1">
        <p:scale>
          <a:sx n="61" d="100"/>
          <a:sy n="61" d="100"/>
        </p:scale>
        <p:origin x="84" y="990"/>
      </p:cViewPr>
      <p:guideLst>
        <p:guide orient="horz" pos="2160"/>
        <p:guide pos="3808"/>
      </p:guideLst>
    </p:cSldViewPr>
  </p:slideViewPr>
  <p:outlineViewPr>
    <p:cViewPr>
      <p:scale>
        <a:sx n="33" d="100"/>
        <a:sy n="33" d="100"/>
      </p:scale>
      <p:origin x="0" y="-22800"/>
    </p:cViewPr>
  </p:outlineViewPr>
  <p:notesTextViewPr>
    <p:cViewPr>
      <p:scale>
        <a:sx n="100" d="100"/>
        <a:sy n="100" d="100"/>
      </p:scale>
      <p:origin x="0" y="0"/>
    </p:cViewPr>
  </p:notesTextViewPr>
  <p:notesViewPr>
    <p:cSldViewPr snapToObjects="1">
      <p:cViewPr varScale="1">
        <p:scale>
          <a:sx n="128" d="100"/>
          <a:sy n="128" d="100"/>
        </p:scale>
        <p:origin x="13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14E81-70CD-46C0-88FF-B77D18962F33}" type="datetimeFigureOut">
              <a:rPr lang="en-US" smtClean="0"/>
              <a:t>4/21/2021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6FCD0-1D65-46BA-BE27-6CE1CE197DC6}" type="slidenum">
              <a:rPr lang="en-US" smtClean="0"/>
              <a:t>‹#›</a:t>
            </a:fld>
            <a:endParaRPr lang="en-US"/>
          </a:p>
        </p:txBody>
      </p:sp>
    </p:spTree>
    <p:extLst>
      <p:ext uri="{BB962C8B-B14F-4D97-AF65-F5344CB8AC3E}">
        <p14:creationId xmlns:p14="http://schemas.microsoft.com/office/powerpoint/2010/main" val="99264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SAFER@waterboards.ca.gov"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SAFER@waterboards.ca.go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SAFER@waterboards.ca.gov"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SAFER@waterboards.ca.gov"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SAFER@waterboards.ca.gov"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mailto:SAFER@waterboards.ca.gov"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mailto:SAFER@waterboards.ca.gov"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1</a:t>
            </a:fld>
            <a:endParaRPr lang="en-US"/>
          </a:p>
        </p:txBody>
      </p:sp>
    </p:spTree>
    <p:extLst>
      <p:ext uri="{BB962C8B-B14F-4D97-AF65-F5344CB8AC3E}">
        <p14:creationId xmlns:p14="http://schemas.microsoft.com/office/powerpoint/2010/main" val="1869238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Presentation Outline</a:t>
            </a:r>
          </a:p>
          <a:p>
            <a:endParaRPr lang="en-US"/>
          </a:p>
          <a:p>
            <a:pPr marL="171450" indent="-171450">
              <a:spcAft>
                <a:spcPts val="1200"/>
              </a:spcAft>
              <a:buFont typeface="Arial"/>
              <a:buChar char="•"/>
            </a:pPr>
            <a:r>
              <a:rPr lang="en-US" sz="1200">
                <a:latin typeface="Arial"/>
                <a:cs typeface="Arial"/>
              </a:rPr>
              <a:t>Introduction of DDW Needs Analysis Unit</a:t>
            </a:r>
          </a:p>
          <a:p>
            <a:pPr marL="171450" indent="-171450">
              <a:spcAft>
                <a:spcPts val="1200"/>
              </a:spcAft>
              <a:buFont typeface="Arial"/>
              <a:buChar char="•"/>
            </a:pPr>
            <a:r>
              <a:rPr lang="en-US" sz="1200">
                <a:latin typeface="Arial"/>
                <a:cs typeface="Arial"/>
              </a:rPr>
              <a:t>Overview of Needs Assessment </a:t>
            </a:r>
          </a:p>
          <a:p>
            <a:pPr marL="171450" indent="-171450">
              <a:spcAft>
                <a:spcPts val="1200"/>
              </a:spcAft>
              <a:buFont typeface="Arial"/>
              <a:buChar char="•"/>
            </a:pPr>
            <a:r>
              <a:rPr lang="en-US" sz="1200">
                <a:latin typeface="Arial"/>
                <a:cs typeface="Arial"/>
              </a:rPr>
              <a:t>Risk Assessment 2.0 Development </a:t>
            </a:r>
          </a:p>
          <a:p>
            <a:pPr marL="171450" indent="-171450">
              <a:spcAft>
                <a:spcPts val="1200"/>
              </a:spcAft>
              <a:buFont typeface="Arial"/>
              <a:buChar char="•"/>
            </a:pPr>
            <a:r>
              <a:rPr lang="en-US" sz="1200">
                <a:latin typeface="Arial"/>
                <a:cs typeface="Arial"/>
              </a:rPr>
              <a:t>Timeline</a:t>
            </a:r>
          </a:p>
        </p:txBody>
      </p:sp>
      <p:sp>
        <p:nvSpPr>
          <p:cNvPr id="4" name="Slide Number Placeholder 3"/>
          <p:cNvSpPr>
            <a:spLocks noGrp="1"/>
          </p:cNvSpPr>
          <p:nvPr>
            <p:ph type="sldNum" sz="quarter" idx="5"/>
          </p:nvPr>
        </p:nvSpPr>
        <p:spPr/>
        <p:txBody>
          <a:bodyPr/>
          <a:lstStyle/>
          <a:p>
            <a:fld id="{6006FCD0-1D65-46BA-BE27-6CE1CE197DC6}" type="slidenum">
              <a:rPr lang="en-US" smtClean="0"/>
              <a:t>10</a:t>
            </a:fld>
            <a:endParaRPr lang="en-US"/>
          </a:p>
        </p:txBody>
      </p:sp>
    </p:spTree>
    <p:extLst>
      <p:ext uri="{BB962C8B-B14F-4D97-AF65-F5344CB8AC3E}">
        <p14:creationId xmlns:p14="http://schemas.microsoft.com/office/powerpoint/2010/main" val="174691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1746914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SB 200 and the Needs Assessment </a:t>
            </a:r>
          </a:p>
          <a:p>
            <a:endParaRPr lang="en-US"/>
          </a:p>
          <a:p>
            <a:pPr>
              <a:spcAft>
                <a:spcPts val="1200"/>
              </a:spcAft>
            </a:pPr>
            <a:r>
              <a:rPr lang="en-US" sz="3200">
                <a:latin typeface="Arial"/>
                <a:cs typeface="Arial"/>
              </a:rPr>
              <a:t>Senate Bill 200 (2019) enabled the establishment of the Safe and Affordable Funding for Equity and Resilience (SAFER) Program. </a:t>
            </a:r>
          </a:p>
          <a:p>
            <a:pPr marL="914400" lvl="1" indent="-457200">
              <a:spcAft>
                <a:spcPts val="1200"/>
              </a:spcAft>
              <a:buFont typeface="Arial"/>
              <a:buChar char="•"/>
            </a:pPr>
            <a:r>
              <a:rPr lang="en-US" sz="2800">
                <a:latin typeface="Arial"/>
                <a:cs typeface="Arial"/>
              </a:rPr>
              <a:t>A set of tools, funding sources, and regulatory authorities to help struggling water systems sustainably and affordably provide safe drinking water. </a:t>
            </a:r>
          </a:p>
          <a:p>
            <a:pPr>
              <a:spcAft>
                <a:spcPts val="1200"/>
              </a:spcAft>
            </a:pPr>
            <a:endParaRPr lang="en-US" sz="3200">
              <a:latin typeface="Arial"/>
              <a:cs typeface="Arial"/>
            </a:endParaRPr>
          </a:p>
          <a:p>
            <a:pPr>
              <a:spcAft>
                <a:spcPts val="1200"/>
              </a:spcAft>
            </a:pPr>
            <a:r>
              <a:rPr lang="en-US" sz="3200">
                <a:latin typeface="Arial"/>
                <a:cs typeface="Arial"/>
              </a:rPr>
              <a:t>Senate Bill 200 also created the Safe and Affordable Drinking Water Fund. </a:t>
            </a:r>
          </a:p>
          <a:p>
            <a:pPr marL="914400" lvl="1" indent="-457200">
              <a:spcAft>
                <a:spcPts val="1200"/>
              </a:spcAft>
              <a:buFont typeface="Arial"/>
              <a:buChar char="•"/>
            </a:pPr>
            <a:r>
              <a:rPr lang="en-US" sz="2800">
                <a:latin typeface="Arial"/>
                <a:cs typeface="Arial"/>
              </a:rPr>
              <a:t>Up to $130 million per year through 2030 </a:t>
            </a:r>
          </a:p>
          <a:p>
            <a:pPr marL="914400" lvl="1" indent="-457200">
              <a:spcAft>
                <a:spcPts val="1200"/>
              </a:spcAft>
              <a:buFont typeface="Arial"/>
              <a:buChar char="•"/>
            </a:pPr>
            <a:r>
              <a:rPr lang="en-US" sz="2800">
                <a:latin typeface="Arial"/>
                <a:cs typeface="Arial"/>
              </a:rPr>
              <a:t>The annual Fund Expenditure Plan prioritizes projects for funding, documents past and planned expenditures, and is “based on data and analysis drawn from the drinking water </a:t>
            </a:r>
            <a:r>
              <a:rPr lang="en-US" sz="2800" b="1" u="sng">
                <a:latin typeface="Arial"/>
                <a:cs typeface="Arial"/>
              </a:rPr>
              <a:t>Needs Assessment</a:t>
            </a:r>
            <a:r>
              <a:rPr lang="en-US" sz="2800">
                <a:latin typeface="Arial"/>
                <a:cs typeface="Arial"/>
              </a:rPr>
              <a:t>” (Health and Safety Code §116769).</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6FCD0-1D65-46BA-BE27-6CE1CE197D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691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Needs Assessment for Public</a:t>
            </a:r>
            <a:r>
              <a:rPr lang="en-US" b="1" baseline="0"/>
              <a:t> Water Systems </a:t>
            </a:r>
          </a:p>
          <a:p>
            <a:endParaRPr lang="en-US"/>
          </a:p>
          <a:p>
            <a:pPr marL="228600" indent="-228600">
              <a:buAutoNum type="arabicParenBoth"/>
            </a:pPr>
            <a:r>
              <a:rPr lang="en-US" baseline="0"/>
              <a:t>Affordability Assessment </a:t>
            </a:r>
          </a:p>
          <a:p>
            <a:pPr marL="228600" indent="-228600">
              <a:buAutoNum type="arabicParenBoth"/>
            </a:pPr>
            <a:r>
              <a:rPr lang="en-US" baseline="0"/>
              <a:t>Risk Assessment </a:t>
            </a:r>
            <a:r>
              <a:rPr lang="mr-IN" baseline="0"/>
              <a:t>–</a:t>
            </a:r>
            <a:r>
              <a:rPr lang="en-US" baseline="0"/>
              <a:t> evaluates risk indicators that reflect water quality, accessibility, affordability, and TMF (technical, managerial, and financial capacity). </a:t>
            </a:r>
          </a:p>
          <a:p>
            <a:pPr marL="228600" indent="-228600">
              <a:buAutoNum type="arabicParenBoth"/>
            </a:pPr>
            <a:r>
              <a:rPr lang="en-US" baseline="0"/>
              <a:t>Cost Estimate for Interim and Long-Term Solutions </a:t>
            </a:r>
            <a:r>
              <a:rPr lang="mr-IN" baseline="0"/>
              <a:t>–</a:t>
            </a:r>
            <a:r>
              <a:rPr lang="en-US" baseline="0"/>
              <a:t> for all At-Risk Public Water Systems and Human Right to Water (HR2W) Systems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6FCD0-1D65-46BA-BE27-6CE1CE197D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15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SAFER Program will utilize the results of the Risk Assessment to</a:t>
            </a:r>
            <a:r>
              <a:rPr lang="en-US" baseline="0" dirty="0"/>
              <a:t> assist DDW and DFA in prioritizing systems for targeted technical and financial assistance. Priority from highest to lowest will be: </a:t>
            </a:r>
          </a:p>
          <a:p>
            <a:pPr marL="171450" indent="-171450">
              <a:buFont typeface="Arial"/>
              <a:buChar char="•"/>
            </a:pPr>
            <a:r>
              <a:rPr lang="en-US" b="1" baseline="0" dirty="0"/>
              <a:t>Human Right to Water Systems</a:t>
            </a:r>
            <a:r>
              <a:rPr lang="en-US" baseline="0" dirty="0"/>
              <a:t>, those that are out of compliance for water quality contaminants </a:t>
            </a:r>
          </a:p>
          <a:p>
            <a:pPr marL="171450" indent="-171450">
              <a:buFont typeface="Arial"/>
              <a:buChar char="•"/>
            </a:pPr>
            <a:r>
              <a:rPr lang="en-US" b="1" baseline="0" dirty="0"/>
              <a:t>At-Risk </a:t>
            </a:r>
            <a:r>
              <a:rPr lang="en-US" baseline="0" dirty="0"/>
              <a:t>public water systems, tribal water systems, state small water systems, and domestic wells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a:t>Potentially At-Risk </a:t>
            </a:r>
            <a:r>
              <a:rPr lang="en-US" baseline="0" dirty="0"/>
              <a:t>public water systems, tribal water systems, state small water systems, and domestic wells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dirty="0"/>
              <a:t>No At-Risk </a:t>
            </a:r>
            <a:r>
              <a:rPr lang="en-US" baseline="0" dirty="0"/>
              <a:t>public water systems, tribal water systems, state small water systems, and domestic wells</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15</a:t>
            </a:fld>
            <a:endParaRPr lang="en-US"/>
          </a:p>
        </p:txBody>
      </p:sp>
    </p:spTree>
    <p:extLst>
      <p:ext uri="{BB962C8B-B14F-4D97-AF65-F5344CB8AC3E}">
        <p14:creationId xmlns:p14="http://schemas.microsoft.com/office/powerpoint/2010/main" val="174691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Needs Assessment for Public</a:t>
            </a:r>
            <a:r>
              <a:rPr lang="en-US" b="1" baseline="0" dirty="0"/>
              <a:t> Water Systems </a:t>
            </a:r>
          </a:p>
          <a:p>
            <a:endParaRPr lang="en-US" dirty="0"/>
          </a:p>
          <a:p>
            <a:pPr marL="228600" indent="-228600">
              <a:buAutoNum type="arabicParenBoth"/>
            </a:pPr>
            <a:r>
              <a:rPr lang="en-US" baseline="0" dirty="0"/>
              <a:t>Affordability Assessment </a:t>
            </a:r>
          </a:p>
          <a:p>
            <a:pPr marL="228600" indent="-228600">
              <a:buAutoNum type="arabicParenBoth"/>
            </a:pPr>
            <a:r>
              <a:rPr lang="en-US" baseline="0" dirty="0"/>
              <a:t>Risk Assessment </a:t>
            </a:r>
            <a:r>
              <a:rPr lang="mr-IN" baseline="0" dirty="0"/>
              <a:t>–</a:t>
            </a:r>
            <a:r>
              <a:rPr lang="en-US" baseline="0" dirty="0"/>
              <a:t> evaluates risk indicators that reflect water quality, accessibility, affordability, and TMF (technical, managerial, and financial capacity). </a:t>
            </a:r>
          </a:p>
          <a:p>
            <a:pPr marL="228600" indent="-228600">
              <a:buAutoNum type="arabicParenBoth"/>
            </a:pPr>
            <a:r>
              <a:rPr lang="en-US" baseline="0" dirty="0"/>
              <a:t>Cost Estimate for Interim and Long-Term Solutions </a:t>
            </a:r>
            <a:r>
              <a:rPr lang="mr-IN" baseline="0" dirty="0"/>
              <a:t>–</a:t>
            </a:r>
            <a:r>
              <a:rPr lang="en-US" baseline="0" dirty="0"/>
              <a:t> for all At-Risk Public Water Systems and Human Right to Water (HR2W) Systems </a:t>
            </a: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16</a:t>
            </a:fld>
            <a:endParaRPr lang="en-US"/>
          </a:p>
        </p:txBody>
      </p:sp>
    </p:spTree>
    <p:extLst>
      <p:ext uri="{BB962C8B-B14F-4D97-AF65-F5344CB8AC3E}">
        <p14:creationId xmlns:p14="http://schemas.microsoft.com/office/powerpoint/2010/main" val="1746914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Needs Assessment for Public</a:t>
            </a:r>
            <a:r>
              <a:rPr lang="en-US" b="1" baseline="0" dirty="0"/>
              <a:t> Water Systems </a:t>
            </a:r>
          </a:p>
          <a:p>
            <a:endParaRPr lang="en-US" dirty="0"/>
          </a:p>
          <a:p>
            <a:pPr marL="228600" indent="-228600">
              <a:buAutoNum type="arabicParenBoth"/>
            </a:pPr>
            <a:r>
              <a:rPr lang="en-US" baseline="0" dirty="0"/>
              <a:t>Affordability Assessment </a:t>
            </a:r>
          </a:p>
          <a:p>
            <a:pPr marL="228600" indent="-228600">
              <a:buAutoNum type="arabicParenBoth"/>
            </a:pPr>
            <a:r>
              <a:rPr lang="en-US" baseline="0" dirty="0"/>
              <a:t>Risk Assessment </a:t>
            </a:r>
            <a:r>
              <a:rPr lang="mr-IN" baseline="0" dirty="0"/>
              <a:t>–</a:t>
            </a:r>
            <a:r>
              <a:rPr lang="en-US" baseline="0" dirty="0"/>
              <a:t> evaluates risk indicators that reflect water quality, accessibility, affordability, and TMF (technical, managerial, and financial capacity). </a:t>
            </a:r>
          </a:p>
          <a:p>
            <a:pPr marL="228600" indent="-228600">
              <a:buAutoNum type="arabicParenBoth"/>
            </a:pPr>
            <a:r>
              <a:rPr lang="en-US" baseline="0" dirty="0"/>
              <a:t>Cost Estimate for Interim and Long-Term Solutions </a:t>
            </a:r>
            <a:r>
              <a:rPr lang="mr-IN" baseline="0" dirty="0"/>
              <a:t>–</a:t>
            </a:r>
            <a:r>
              <a:rPr lang="en-US" baseline="0" dirty="0"/>
              <a:t> for all At-Risk Public Water Systems and Human Right to Water (HR2W) Systems </a:t>
            </a: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17</a:t>
            </a:fld>
            <a:endParaRPr lang="en-US"/>
          </a:p>
        </p:txBody>
      </p:sp>
    </p:spTree>
    <p:extLst>
      <p:ext uri="{BB962C8B-B14F-4D97-AF65-F5344CB8AC3E}">
        <p14:creationId xmlns:p14="http://schemas.microsoft.com/office/powerpoint/2010/main" val="70347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Needs Assessment for Public</a:t>
            </a:r>
            <a:r>
              <a:rPr lang="en-US" b="1" baseline="0" dirty="0"/>
              <a:t> Water Systems </a:t>
            </a:r>
          </a:p>
          <a:p>
            <a:endParaRPr lang="en-US" dirty="0"/>
          </a:p>
          <a:p>
            <a:pPr marL="228600" indent="-228600">
              <a:buAutoNum type="arabicParenBoth"/>
            </a:pPr>
            <a:r>
              <a:rPr lang="en-US" baseline="0" dirty="0"/>
              <a:t>Affordability Assessment </a:t>
            </a:r>
          </a:p>
          <a:p>
            <a:pPr marL="228600" indent="-228600">
              <a:buAutoNum type="arabicParenBoth"/>
            </a:pPr>
            <a:r>
              <a:rPr lang="en-US" baseline="0" dirty="0"/>
              <a:t>Risk Assessment </a:t>
            </a:r>
            <a:r>
              <a:rPr lang="mr-IN" baseline="0" dirty="0"/>
              <a:t>–</a:t>
            </a:r>
            <a:r>
              <a:rPr lang="en-US" baseline="0" dirty="0"/>
              <a:t> evaluates risk indicators that reflect water quality, accessibility, affordability, and TMF (technical, managerial, and financial capacity). </a:t>
            </a:r>
          </a:p>
          <a:p>
            <a:pPr marL="228600" indent="-228600">
              <a:buAutoNum type="arabicParenBoth"/>
            </a:pPr>
            <a:r>
              <a:rPr lang="en-US" baseline="0" dirty="0"/>
              <a:t>Cost Estimate for Interim and Long-Term Solutions </a:t>
            </a:r>
            <a:r>
              <a:rPr lang="mr-IN" baseline="0" dirty="0"/>
              <a:t>–</a:t>
            </a:r>
            <a:r>
              <a:rPr lang="en-US" baseline="0" dirty="0"/>
              <a:t> for all At-Risk Public Water Systems and Human Right to Water (HR2W) Systems </a:t>
            </a: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18</a:t>
            </a:fld>
            <a:endParaRPr lang="en-US"/>
          </a:p>
        </p:txBody>
      </p:sp>
    </p:spTree>
    <p:extLst>
      <p:ext uri="{BB962C8B-B14F-4D97-AF65-F5344CB8AC3E}">
        <p14:creationId xmlns:p14="http://schemas.microsoft.com/office/powerpoint/2010/main" val="1381725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19</a:t>
            </a:fld>
            <a:endParaRPr lang="en-US"/>
          </a:p>
        </p:txBody>
      </p:sp>
    </p:spTree>
    <p:extLst>
      <p:ext uri="{BB962C8B-B14F-4D97-AF65-F5344CB8AC3E}">
        <p14:creationId xmlns:p14="http://schemas.microsoft.com/office/powerpoint/2010/main" val="1765415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Immediate Next Steps </a:t>
            </a:r>
          </a:p>
          <a:p>
            <a:pPr marL="0" indent="0">
              <a:buFont typeface="Arial"/>
              <a:buNone/>
            </a:pPr>
            <a:endParaRPr lang="en-US" dirty="0"/>
          </a:p>
          <a:p>
            <a:pPr marL="171450" indent="-171450">
              <a:spcAft>
                <a:spcPts val="1200"/>
              </a:spcAft>
              <a:buFont typeface="Arial"/>
              <a:buChar char="•"/>
            </a:pPr>
            <a:r>
              <a:rPr lang="en-US" dirty="0">
                <a:latin typeface="Arial"/>
                <a:cs typeface="Arial"/>
              </a:rPr>
              <a:t>Incorporate public feedback to refine </a:t>
            </a:r>
            <a:r>
              <a:rPr lang="en-US" b="1" dirty="0">
                <a:latin typeface="Arial"/>
                <a:cs typeface="Arial"/>
              </a:rPr>
              <a:t>List of Potential Risk Indicators </a:t>
            </a:r>
            <a:r>
              <a:rPr lang="en-US" dirty="0">
                <a:latin typeface="Arial"/>
                <a:cs typeface="Arial"/>
              </a:rPr>
              <a:t>and </a:t>
            </a:r>
            <a:r>
              <a:rPr lang="en-US" b="1" dirty="0">
                <a:latin typeface="Arial"/>
                <a:cs typeface="Arial"/>
              </a:rPr>
              <a:t>Evaluation Tool </a:t>
            </a:r>
          </a:p>
          <a:p>
            <a:pPr marL="628650" lvl="1" indent="-171450">
              <a:spcAft>
                <a:spcPts val="1200"/>
              </a:spcAft>
              <a:buFont typeface="Arial"/>
              <a:buChar char="•"/>
            </a:pPr>
            <a:r>
              <a:rPr lang="en-US" dirty="0">
                <a:latin typeface="Arial"/>
                <a:cs typeface="Arial"/>
              </a:rPr>
              <a:t>Submit feedback to: </a:t>
            </a:r>
            <a:r>
              <a:rPr lang="en-US" dirty="0">
                <a:latin typeface="Arial"/>
                <a:cs typeface="Arial"/>
                <a:hlinkClick r:id="rId3"/>
              </a:rPr>
              <a:t>SAFER@waterboards.ca.gov</a:t>
            </a:r>
            <a:endParaRPr lang="en-US" dirty="0">
              <a:latin typeface="Arial"/>
              <a:cs typeface="Arial"/>
            </a:endParaRPr>
          </a:p>
          <a:p>
            <a:pPr marL="628650" lvl="1" indent="-171450">
              <a:spcAft>
                <a:spcPts val="1200"/>
              </a:spcAft>
              <a:buFont typeface="Arial"/>
              <a:buChar char="•"/>
            </a:pPr>
            <a:r>
              <a:rPr lang="en-US" dirty="0">
                <a:latin typeface="Arial"/>
                <a:cs typeface="Arial"/>
              </a:rPr>
              <a:t>Email Title: Public Water System Risk Assessment</a:t>
            </a:r>
          </a:p>
          <a:p>
            <a:pPr marL="171450" indent="-171450">
              <a:spcAft>
                <a:spcPts val="1200"/>
              </a:spcAft>
              <a:buFont typeface="Arial"/>
              <a:buChar char="•"/>
            </a:pPr>
            <a:r>
              <a:rPr lang="en-US" dirty="0">
                <a:latin typeface="Arial"/>
                <a:cs typeface="Arial"/>
              </a:rPr>
              <a:t>Use Tool to evaluate risk indicators</a:t>
            </a:r>
          </a:p>
          <a:p>
            <a:pPr marL="171450" indent="-171450">
              <a:spcAft>
                <a:spcPts val="1200"/>
              </a:spcAft>
              <a:buFont typeface="Arial"/>
              <a:buChar char="•"/>
            </a:pPr>
            <a:r>
              <a:rPr lang="en-US" dirty="0">
                <a:latin typeface="Arial"/>
                <a:cs typeface="Arial"/>
              </a:rPr>
              <a:t>Share results with the public - September/October webinar workshop</a:t>
            </a:r>
          </a:p>
          <a:p>
            <a:pPr marL="171450" indent="-171450">
              <a:spcAft>
                <a:spcPts val="1200"/>
              </a:spcAft>
              <a:buFont typeface="Arial"/>
              <a:buChar char="•"/>
            </a:pPr>
            <a:r>
              <a:rPr lang="en-US" dirty="0">
                <a:latin typeface="Arial"/>
                <a:cs typeface="Arial"/>
              </a:rPr>
              <a:t>Determine final list of indicators for Risk Assessment 2.0 and begin exploring thresholds, weighting, and scoring approaches</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20</a:t>
            </a:fld>
            <a:endParaRPr lang="en-US"/>
          </a:p>
        </p:txBody>
      </p:sp>
    </p:spTree>
    <p:extLst>
      <p:ext uri="{BB962C8B-B14F-4D97-AF65-F5344CB8AC3E}">
        <p14:creationId xmlns:p14="http://schemas.microsoft.com/office/powerpoint/2010/main" val="88780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Itze</a:t>
            </a:r>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2</a:t>
            </a:fld>
            <a:endParaRPr lang="en-US"/>
          </a:p>
        </p:txBody>
      </p:sp>
    </p:spTree>
    <p:extLst>
      <p:ext uri="{BB962C8B-B14F-4D97-AF65-F5344CB8AC3E}">
        <p14:creationId xmlns:p14="http://schemas.microsoft.com/office/powerpoint/2010/main" val="2467215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Immediate Next Steps </a:t>
            </a:r>
          </a:p>
          <a:p>
            <a:pPr marL="0" indent="0">
              <a:buFont typeface="Arial"/>
              <a:buNone/>
            </a:pPr>
            <a:endParaRPr lang="en-US" dirty="0"/>
          </a:p>
          <a:p>
            <a:pPr marL="171450" indent="-171450">
              <a:spcAft>
                <a:spcPts val="1200"/>
              </a:spcAft>
              <a:buFont typeface="Arial"/>
              <a:buChar char="•"/>
            </a:pPr>
            <a:r>
              <a:rPr lang="en-US" dirty="0">
                <a:latin typeface="Arial"/>
                <a:cs typeface="Arial"/>
              </a:rPr>
              <a:t>Incorporate public feedback to refine </a:t>
            </a:r>
            <a:r>
              <a:rPr lang="en-US" b="1" dirty="0">
                <a:latin typeface="Arial"/>
                <a:cs typeface="Arial"/>
              </a:rPr>
              <a:t>List of Potential Risk Indicators </a:t>
            </a:r>
            <a:r>
              <a:rPr lang="en-US" dirty="0">
                <a:latin typeface="Arial"/>
                <a:cs typeface="Arial"/>
              </a:rPr>
              <a:t>and </a:t>
            </a:r>
            <a:r>
              <a:rPr lang="en-US" b="1" dirty="0">
                <a:latin typeface="Arial"/>
                <a:cs typeface="Arial"/>
              </a:rPr>
              <a:t>Evaluation Tool </a:t>
            </a:r>
          </a:p>
          <a:p>
            <a:pPr marL="628650" lvl="1" indent="-171450">
              <a:spcAft>
                <a:spcPts val="1200"/>
              </a:spcAft>
              <a:buFont typeface="Arial"/>
              <a:buChar char="•"/>
            </a:pPr>
            <a:r>
              <a:rPr lang="en-US" dirty="0">
                <a:latin typeface="Arial"/>
                <a:cs typeface="Arial"/>
              </a:rPr>
              <a:t>Submit feedback to: </a:t>
            </a:r>
            <a:r>
              <a:rPr lang="en-US" dirty="0">
                <a:latin typeface="Arial"/>
                <a:cs typeface="Arial"/>
                <a:hlinkClick r:id="rId3"/>
              </a:rPr>
              <a:t>SAFER@waterboards.ca.gov</a:t>
            </a:r>
            <a:endParaRPr lang="en-US" dirty="0">
              <a:latin typeface="Arial"/>
              <a:cs typeface="Arial"/>
            </a:endParaRPr>
          </a:p>
          <a:p>
            <a:pPr marL="628650" lvl="1" indent="-171450">
              <a:spcAft>
                <a:spcPts val="1200"/>
              </a:spcAft>
              <a:buFont typeface="Arial"/>
              <a:buChar char="•"/>
            </a:pPr>
            <a:r>
              <a:rPr lang="en-US" dirty="0">
                <a:latin typeface="Arial"/>
                <a:cs typeface="Arial"/>
              </a:rPr>
              <a:t>Email Title: Public Water System Risk Assessment</a:t>
            </a:r>
          </a:p>
          <a:p>
            <a:pPr marL="171450" indent="-171450">
              <a:spcAft>
                <a:spcPts val="1200"/>
              </a:spcAft>
              <a:buFont typeface="Arial"/>
              <a:buChar char="•"/>
            </a:pPr>
            <a:r>
              <a:rPr lang="en-US" dirty="0">
                <a:latin typeface="Arial"/>
                <a:cs typeface="Arial"/>
              </a:rPr>
              <a:t>Use Tool to evaluate risk indicators</a:t>
            </a:r>
          </a:p>
          <a:p>
            <a:pPr marL="171450" indent="-171450">
              <a:spcAft>
                <a:spcPts val="1200"/>
              </a:spcAft>
              <a:buFont typeface="Arial"/>
              <a:buChar char="•"/>
            </a:pPr>
            <a:r>
              <a:rPr lang="en-US" dirty="0">
                <a:latin typeface="Arial"/>
                <a:cs typeface="Arial"/>
              </a:rPr>
              <a:t>Share results with the public - September/October webinar workshop</a:t>
            </a:r>
          </a:p>
          <a:p>
            <a:pPr marL="171450" indent="-171450">
              <a:spcAft>
                <a:spcPts val="1200"/>
              </a:spcAft>
              <a:buFont typeface="Arial"/>
              <a:buChar char="•"/>
            </a:pPr>
            <a:r>
              <a:rPr lang="en-US" dirty="0">
                <a:latin typeface="Arial"/>
                <a:cs typeface="Arial"/>
              </a:rPr>
              <a:t>Determine final list of indicators for Risk Assessment 2.0 and begin exploring thresholds, weighting, and scoring approaches</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21</a:t>
            </a:fld>
            <a:endParaRPr lang="en-US"/>
          </a:p>
        </p:txBody>
      </p:sp>
    </p:spTree>
    <p:extLst>
      <p:ext uri="{BB962C8B-B14F-4D97-AF65-F5344CB8AC3E}">
        <p14:creationId xmlns:p14="http://schemas.microsoft.com/office/powerpoint/2010/main" val="1583152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Immediate Next Steps </a:t>
            </a:r>
          </a:p>
          <a:p>
            <a:pPr marL="0" indent="0">
              <a:buFont typeface="Arial"/>
              <a:buNone/>
            </a:pPr>
            <a:endParaRPr lang="en-US" dirty="0"/>
          </a:p>
          <a:p>
            <a:pPr marL="171450" indent="-171450">
              <a:spcAft>
                <a:spcPts val="1200"/>
              </a:spcAft>
              <a:buFont typeface="Arial"/>
              <a:buChar char="•"/>
            </a:pPr>
            <a:r>
              <a:rPr lang="en-US" dirty="0">
                <a:latin typeface="Arial"/>
                <a:cs typeface="Arial"/>
              </a:rPr>
              <a:t>Incorporate public feedback to refine </a:t>
            </a:r>
            <a:r>
              <a:rPr lang="en-US" b="1" dirty="0">
                <a:latin typeface="Arial"/>
                <a:cs typeface="Arial"/>
              </a:rPr>
              <a:t>List of Potential Risk Indicators </a:t>
            </a:r>
            <a:r>
              <a:rPr lang="en-US" dirty="0">
                <a:latin typeface="Arial"/>
                <a:cs typeface="Arial"/>
              </a:rPr>
              <a:t>and </a:t>
            </a:r>
            <a:r>
              <a:rPr lang="en-US" b="1" dirty="0">
                <a:latin typeface="Arial"/>
                <a:cs typeface="Arial"/>
              </a:rPr>
              <a:t>Evaluation Tool </a:t>
            </a:r>
          </a:p>
          <a:p>
            <a:pPr marL="628650" lvl="1" indent="-171450">
              <a:spcAft>
                <a:spcPts val="1200"/>
              </a:spcAft>
              <a:buFont typeface="Arial"/>
              <a:buChar char="•"/>
            </a:pPr>
            <a:r>
              <a:rPr lang="en-US" dirty="0">
                <a:latin typeface="Arial"/>
                <a:cs typeface="Arial"/>
              </a:rPr>
              <a:t>Submit feedback to: </a:t>
            </a:r>
            <a:r>
              <a:rPr lang="en-US" dirty="0">
                <a:latin typeface="Arial"/>
                <a:cs typeface="Arial"/>
                <a:hlinkClick r:id="rId3"/>
              </a:rPr>
              <a:t>SAFER@waterboards.ca.gov</a:t>
            </a:r>
            <a:endParaRPr lang="en-US" dirty="0">
              <a:latin typeface="Arial"/>
              <a:cs typeface="Arial"/>
            </a:endParaRPr>
          </a:p>
          <a:p>
            <a:pPr marL="628650" lvl="1" indent="-171450">
              <a:spcAft>
                <a:spcPts val="1200"/>
              </a:spcAft>
              <a:buFont typeface="Arial"/>
              <a:buChar char="•"/>
            </a:pPr>
            <a:r>
              <a:rPr lang="en-US" dirty="0">
                <a:latin typeface="Arial"/>
                <a:cs typeface="Arial"/>
              </a:rPr>
              <a:t>Email Title: Public Water System Risk Assessment</a:t>
            </a:r>
          </a:p>
          <a:p>
            <a:pPr marL="171450" indent="-171450">
              <a:spcAft>
                <a:spcPts val="1200"/>
              </a:spcAft>
              <a:buFont typeface="Arial"/>
              <a:buChar char="•"/>
            </a:pPr>
            <a:r>
              <a:rPr lang="en-US" dirty="0">
                <a:latin typeface="Arial"/>
                <a:cs typeface="Arial"/>
              </a:rPr>
              <a:t>Use Tool to evaluate risk indicators</a:t>
            </a:r>
          </a:p>
          <a:p>
            <a:pPr marL="171450" indent="-171450">
              <a:spcAft>
                <a:spcPts val="1200"/>
              </a:spcAft>
              <a:buFont typeface="Arial"/>
              <a:buChar char="•"/>
            </a:pPr>
            <a:r>
              <a:rPr lang="en-US" dirty="0">
                <a:latin typeface="Arial"/>
                <a:cs typeface="Arial"/>
              </a:rPr>
              <a:t>Share results with the public - September/October webinar workshop</a:t>
            </a:r>
          </a:p>
          <a:p>
            <a:pPr marL="171450" indent="-171450">
              <a:spcAft>
                <a:spcPts val="1200"/>
              </a:spcAft>
              <a:buFont typeface="Arial"/>
              <a:buChar char="•"/>
            </a:pPr>
            <a:r>
              <a:rPr lang="en-US" dirty="0">
                <a:latin typeface="Arial"/>
                <a:cs typeface="Arial"/>
              </a:rPr>
              <a:t>Determine final list of indicators for Risk Assessment 2.0 and begin exploring thresholds, weighting, and scoring approaches</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22</a:t>
            </a:fld>
            <a:endParaRPr lang="en-US"/>
          </a:p>
        </p:txBody>
      </p:sp>
    </p:spTree>
    <p:extLst>
      <p:ext uri="{BB962C8B-B14F-4D97-AF65-F5344CB8AC3E}">
        <p14:creationId xmlns:p14="http://schemas.microsoft.com/office/powerpoint/2010/main" val="4030939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Immediate Next Steps </a:t>
            </a:r>
          </a:p>
          <a:p>
            <a:pPr marL="0" indent="0">
              <a:buFont typeface="Arial"/>
              <a:buNone/>
            </a:pPr>
            <a:endParaRPr lang="en-US" dirty="0"/>
          </a:p>
          <a:p>
            <a:pPr marL="171450" indent="-171450">
              <a:spcAft>
                <a:spcPts val="1200"/>
              </a:spcAft>
              <a:buFont typeface="Arial"/>
              <a:buChar char="•"/>
            </a:pPr>
            <a:r>
              <a:rPr lang="en-US" dirty="0">
                <a:latin typeface="Arial"/>
                <a:cs typeface="Arial"/>
              </a:rPr>
              <a:t>Incorporate public feedback to refine </a:t>
            </a:r>
            <a:r>
              <a:rPr lang="en-US" b="1" dirty="0">
                <a:latin typeface="Arial"/>
                <a:cs typeface="Arial"/>
              </a:rPr>
              <a:t>List of Potential Risk Indicators </a:t>
            </a:r>
            <a:r>
              <a:rPr lang="en-US" dirty="0">
                <a:latin typeface="Arial"/>
                <a:cs typeface="Arial"/>
              </a:rPr>
              <a:t>and </a:t>
            </a:r>
            <a:r>
              <a:rPr lang="en-US" b="1" dirty="0">
                <a:latin typeface="Arial"/>
                <a:cs typeface="Arial"/>
              </a:rPr>
              <a:t>Evaluation Tool </a:t>
            </a:r>
          </a:p>
          <a:p>
            <a:pPr marL="628650" lvl="1" indent="-171450">
              <a:spcAft>
                <a:spcPts val="1200"/>
              </a:spcAft>
              <a:buFont typeface="Arial"/>
              <a:buChar char="•"/>
            </a:pPr>
            <a:r>
              <a:rPr lang="en-US" dirty="0">
                <a:latin typeface="Arial"/>
                <a:cs typeface="Arial"/>
              </a:rPr>
              <a:t>Submit feedback to: </a:t>
            </a:r>
            <a:r>
              <a:rPr lang="en-US" dirty="0">
                <a:latin typeface="Arial"/>
                <a:cs typeface="Arial"/>
                <a:hlinkClick r:id="rId3"/>
              </a:rPr>
              <a:t>SAFER@waterboards.ca.gov</a:t>
            </a:r>
            <a:endParaRPr lang="en-US" dirty="0">
              <a:latin typeface="Arial"/>
              <a:cs typeface="Arial"/>
            </a:endParaRPr>
          </a:p>
          <a:p>
            <a:pPr marL="628650" lvl="1" indent="-171450">
              <a:spcAft>
                <a:spcPts val="1200"/>
              </a:spcAft>
              <a:buFont typeface="Arial"/>
              <a:buChar char="•"/>
            </a:pPr>
            <a:r>
              <a:rPr lang="en-US" dirty="0">
                <a:latin typeface="Arial"/>
                <a:cs typeface="Arial"/>
              </a:rPr>
              <a:t>Email Title: Public Water System Risk Assessment</a:t>
            </a:r>
          </a:p>
          <a:p>
            <a:pPr marL="171450" indent="-171450">
              <a:spcAft>
                <a:spcPts val="1200"/>
              </a:spcAft>
              <a:buFont typeface="Arial"/>
              <a:buChar char="•"/>
            </a:pPr>
            <a:r>
              <a:rPr lang="en-US" dirty="0">
                <a:latin typeface="Arial"/>
                <a:cs typeface="Arial"/>
              </a:rPr>
              <a:t>Use Tool to evaluate risk indicators</a:t>
            </a:r>
          </a:p>
          <a:p>
            <a:pPr marL="171450" indent="-171450">
              <a:spcAft>
                <a:spcPts val="1200"/>
              </a:spcAft>
              <a:buFont typeface="Arial"/>
              <a:buChar char="•"/>
            </a:pPr>
            <a:r>
              <a:rPr lang="en-US" dirty="0">
                <a:latin typeface="Arial"/>
                <a:cs typeface="Arial"/>
              </a:rPr>
              <a:t>Share results with the public - September/October webinar workshop</a:t>
            </a:r>
          </a:p>
          <a:p>
            <a:pPr marL="171450" indent="-171450">
              <a:spcAft>
                <a:spcPts val="1200"/>
              </a:spcAft>
              <a:buFont typeface="Arial"/>
              <a:buChar char="•"/>
            </a:pPr>
            <a:r>
              <a:rPr lang="en-US" dirty="0">
                <a:latin typeface="Arial"/>
                <a:cs typeface="Arial"/>
              </a:rPr>
              <a:t>Determine final list of indicators for Risk Assessment 2.0 and begin exploring thresholds, weighting, and scoring approaches</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23</a:t>
            </a:fld>
            <a:endParaRPr lang="en-US"/>
          </a:p>
        </p:txBody>
      </p:sp>
    </p:spTree>
    <p:extLst>
      <p:ext uri="{BB962C8B-B14F-4D97-AF65-F5344CB8AC3E}">
        <p14:creationId xmlns:p14="http://schemas.microsoft.com/office/powerpoint/2010/main" val="3576271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24</a:t>
            </a:fld>
            <a:endParaRPr lang="en-US"/>
          </a:p>
        </p:txBody>
      </p:sp>
    </p:spTree>
    <p:extLst>
      <p:ext uri="{BB962C8B-B14F-4D97-AF65-F5344CB8AC3E}">
        <p14:creationId xmlns:p14="http://schemas.microsoft.com/office/powerpoint/2010/main" val="3445067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0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Risk Assessment</a:t>
            </a:r>
            <a:r>
              <a:rPr lang="en-US" b="1" baseline="0" dirty="0">
                <a:latin typeface="Arial"/>
                <a:cs typeface="Arial"/>
              </a:rPr>
              <a:t> Methodology</a:t>
            </a:r>
            <a:r>
              <a:rPr lang="en-US" b="1" dirty="0">
                <a:latin typeface="Arial"/>
                <a:cs typeface="Arial"/>
              </a:rPr>
              <a:t> for Public Water Systems </a:t>
            </a: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RISK INDICATORS:</a:t>
            </a:r>
            <a:r>
              <a:rPr lang="en-US" baseline="0" dirty="0"/>
              <a:t> </a:t>
            </a:r>
            <a:r>
              <a:rPr lang="en-US" sz="1200" dirty="0">
                <a:latin typeface="Arial"/>
                <a:cs typeface="Arial"/>
              </a:rPr>
              <a:t>Quantifiable measurements of key data used to assess risk of becoming non-compliant with water quality standards.</a:t>
            </a:r>
          </a:p>
          <a:p>
            <a:pPr marL="171450" indent="-171450">
              <a:buFont typeface="Arial"/>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THRESHOLDS: </a:t>
            </a:r>
            <a:r>
              <a:rPr lang="en-US" sz="1200" dirty="0">
                <a:latin typeface="Arial"/>
                <a:cs typeface="Arial"/>
              </a:rPr>
              <a:t>Values associated with a risk indicator that designates when a water system is more at-risk of failing.</a:t>
            </a:r>
            <a:endParaRPr lang="en-US" dirty="0"/>
          </a:p>
          <a:p>
            <a:pPr marL="171450" indent="-171450">
              <a:buFont typeface="Arial"/>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WEIGHTS / SCORES: </a:t>
            </a:r>
            <a:r>
              <a:rPr lang="en-US" sz="1200" dirty="0">
                <a:latin typeface="Arial"/>
                <a:cs typeface="Arial"/>
              </a:rPr>
              <a:t>Application of weight to each risk indicator – as some may be deemed more critical than others in contributing to overall risk. </a:t>
            </a:r>
            <a:endParaRPr lang="en-US" dirty="0"/>
          </a:p>
          <a:p>
            <a:endParaRPr lang="en-US" dirty="0"/>
          </a:p>
          <a:p>
            <a:r>
              <a:rPr lang="en-US" dirty="0"/>
              <a:t>Today’s webinar is focused on Risk Indicators. Future 2020 webinars will focus on Threshold</a:t>
            </a:r>
            <a:r>
              <a:rPr lang="en-US" baseline="0" dirty="0"/>
              <a:t>s and Weights / Scores. </a:t>
            </a: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26</a:t>
            </a:fld>
            <a:endParaRPr lang="en-US"/>
          </a:p>
        </p:txBody>
      </p:sp>
    </p:spTree>
    <p:extLst>
      <p:ext uri="{BB962C8B-B14F-4D97-AF65-F5344CB8AC3E}">
        <p14:creationId xmlns:p14="http://schemas.microsoft.com/office/powerpoint/2010/main" val="930680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Risk Assessment</a:t>
            </a:r>
            <a:r>
              <a:rPr lang="en-US" b="1" baseline="0" dirty="0">
                <a:latin typeface="Arial"/>
                <a:cs typeface="Arial"/>
              </a:rPr>
              <a:t> Methodology</a:t>
            </a:r>
            <a:r>
              <a:rPr lang="en-US" b="1" dirty="0">
                <a:latin typeface="Arial"/>
                <a:cs typeface="Arial"/>
              </a:rPr>
              <a:t> for Public Water Systems </a:t>
            </a: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RISK INDICATORS:</a:t>
            </a:r>
            <a:r>
              <a:rPr lang="en-US" baseline="0" dirty="0"/>
              <a:t> </a:t>
            </a:r>
            <a:r>
              <a:rPr lang="en-US" sz="1200" dirty="0">
                <a:latin typeface="Arial"/>
                <a:cs typeface="Arial"/>
              </a:rPr>
              <a:t>Quantifiable measurements of key data used to assess risk of becoming non-compliant with water quality standards.</a:t>
            </a:r>
          </a:p>
          <a:p>
            <a:pPr marL="171450" indent="-171450">
              <a:buFont typeface="Arial"/>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THRESHOLDS: </a:t>
            </a:r>
            <a:r>
              <a:rPr lang="en-US" sz="1200" dirty="0">
                <a:latin typeface="Arial"/>
                <a:cs typeface="Arial"/>
              </a:rPr>
              <a:t>Values associated with a risk indicator that designates when a water system is more at-risk of failing.</a:t>
            </a:r>
            <a:endParaRPr lang="en-US" dirty="0"/>
          </a:p>
          <a:p>
            <a:pPr marL="171450" indent="-171450">
              <a:buFont typeface="Arial"/>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t>WEIGHTS / SCORES: </a:t>
            </a:r>
            <a:r>
              <a:rPr lang="en-US" sz="1200" dirty="0">
                <a:latin typeface="Arial"/>
                <a:cs typeface="Arial"/>
              </a:rPr>
              <a:t>Application of weight to each risk indicator – as some may be deemed more critical than others in contributing to overall risk. </a:t>
            </a:r>
            <a:endParaRPr lang="en-US" dirty="0"/>
          </a:p>
          <a:p>
            <a:endParaRPr lang="en-US" dirty="0"/>
          </a:p>
          <a:p>
            <a:r>
              <a:rPr lang="en-US" dirty="0"/>
              <a:t>Today’s webinar is focused on Risk Indicators. Future 2020 webinars will focus on Threshold</a:t>
            </a:r>
            <a:r>
              <a:rPr lang="en-US" baseline="0" dirty="0"/>
              <a:t>s and Weights / Scores. </a:t>
            </a: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27</a:t>
            </a:fld>
            <a:endParaRPr lang="en-US"/>
          </a:p>
        </p:txBody>
      </p:sp>
    </p:spTree>
    <p:extLst>
      <p:ext uri="{BB962C8B-B14F-4D97-AF65-F5344CB8AC3E}">
        <p14:creationId xmlns:p14="http://schemas.microsoft.com/office/powerpoint/2010/main" val="414461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Immediate Next Steps </a:t>
            </a:r>
          </a:p>
          <a:p>
            <a:pPr marL="0" indent="0">
              <a:buFont typeface="Arial"/>
              <a:buNone/>
            </a:pPr>
            <a:endParaRPr lang="en-US" dirty="0"/>
          </a:p>
          <a:p>
            <a:pPr marL="171450" indent="-171450">
              <a:spcAft>
                <a:spcPts val="1200"/>
              </a:spcAft>
              <a:buFont typeface="Arial"/>
              <a:buChar char="•"/>
            </a:pPr>
            <a:r>
              <a:rPr lang="en-US" dirty="0">
                <a:latin typeface="Arial"/>
                <a:cs typeface="Arial"/>
              </a:rPr>
              <a:t>Incorporate public feedback to refine </a:t>
            </a:r>
            <a:r>
              <a:rPr lang="en-US" b="1" dirty="0">
                <a:latin typeface="Arial"/>
                <a:cs typeface="Arial"/>
              </a:rPr>
              <a:t>List of Potential Risk Indicators </a:t>
            </a:r>
            <a:r>
              <a:rPr lang="en-US" dirty="0">
                <a:latin typeface="Arial"/>
                <a:cs typeface="Arial"/>
              </a:rPr>
              <a:t>and </a:t>
            </a:r>
            <a:r>
              <a:rPr lang="en-US" b="1" dirty="0">
                <a:latin typeface="Arial"/>
                <a:cs typeface="Arial"/>
              </a:rPr>
              <a:t>Evaluation Tool </a:t>
            </a:r>
          </a:p>
          <a:p>
            <a:pPr marL="628650" lvl="1" indent="-171450">
              <a:spcAft>
                <a:spcPts val="1200"/>
              </a:spcAft>
              <a:buFont typeface="Arial"/>
              <a:buChar char="•"/>
            </a:pPr>
            <a:r>
              <a:rPr lang="en-US" dirty="0">
                <a:latin typeface="Arial"/>
                <a:cs typeface="Arial"/>
              </a:rPr>
              <a:t>Submit feedback to: </a:t>
            </a:r>
            <a:r>
              <a:rPr lang="en-US" dirty="0">
                <a:latin typeface="Arial"/>
                <a:cs typeface="Arial"/>
                <a:hlinkClick r:id="rId3"/>
              </a:rPr>
              <a:t>SAFER@waterboards.ca.gov</a:t>
            </a:r>
            <a:endParaRPr lang="en-US" dirty="0">
              <a:latin typeface="Arial"/>
              <a:cs typeface="Arial"/>
            </a:endParaRPr>
          </a:p>
          <a:p>
            <a:pPr marL="628650" lvl="1" indent="-171450">
              <a:spcAft>
                <a:spcPts val="1200"/>
              </a:spcAft>
              <a:buFont typeface="Arial"/>
              <a:buChar char="•"/>
            </a:pPr>
            <a:r>
              <a:rPr lang="en-US" dirty="0">
                <a:latin typeface="Arial"/>
                <a:cs typeface="Arial"/>
              </a:rPr>
              <a:t>Email Title: Public Water System Risk Assessment</a:t>
            </a:r>
          </a:p>
          <a:p>
            <a:pPr marL="171450" indent="-171450">
              <a:spcAft>
                <a:spcPts val="1200"/>
              </a:spcAft>
              <a:buFont typeface="Arial"/>
              <a:buChar char="•"/>
            </a:pPr>
            <a:r>
              <a:rPr lang="en-US" dirty="0">
                <a:latin typeface="Arial"/>
                <a:cs typeface="Arial"/>
              </a:rPr>
              <a:t>Use Tool to evaluate risk indicators</a:t>
            </a:r>
          </a:p>
          <a:p>
            <a:pPr marL="171450" indent="-171450">
              <a:spcAft>
                <a:spcPts val="1200"/>
              </a:spcAft>
              <a:buFont typeface="Arial"/>
              <a:buChar char="•"/>
            </a:pPr>
            <a:r>
              <a:rPr lang="en-US" dirty="0">
                <a:latin typeface="Arial"/>
                <a:cs typeface="Arial"/>
              </a:rPr>
              <a:t>Share results with the public - September/October webinar workshop</a:t>
            </a:r>
          </a:p>
          <a:p>
            <a:pPr marL="171450" indent="-171450">
              <a:spcAft>
                <a:spcPts val="1200"/>
              </a:spcAft>
              <a:buFont typeface="Arial"/>
              <a:buChar char="•"/>
            </a:pPr>
            <a:r>
              <a:rPr lang="en-US" dirty="0">
                <a:latin typeface="Arial"/>
                <a:cs typeface="Arial"/>
              </a:rPr>
              <a:t>Determine final list of indicators for Risk Assessment 2.0 and begin exploring thresholds, weighting, and scoring approaches</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29</a:t>
            </a:fld>
            <a:endParaRPr lang="en-US"/>
          </a:p>
        </p:txBody>
      </p:sp>
    </p:spTree>
    <p:extLst>
      <p:ext uri="{BB962C8B-B14F-4D97-AF65-F5344CB8AC3E}">
        <p14:creationId xmlns:p14="http://schemas.microsoft.com/office/powerpoint/2010/main" val="3676413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416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Itze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Explain: This is the mission statement for the Water Boards (collectively). We work to achieve our mission through an array of programs established within our major Divisions and Regions.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3</a:t>
            </a:fld>
            <a:endParaRPr lang="en-US"/>
          </a:p>
        </p:txBody>
      </p:sp>
    </p:spTree>
    <p:extLst>
      <p:ext uri="{BB962C8B-B14F-4D97-AF65-F5344CB8AC3E}">
        <p14:creationId xmlns:p14="http://schemas.microsoft.com/office/powerpoint/2010/main" val="1022459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583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956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197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92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4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731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736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41</a:t>
            </a:fld>
            <a:endParaRPr lang="en-US"/>
          </a:p>
        </p:txBody>
      </p:sp>
    </p:spTree>
    <p:extLst>
      <p:ext uri="{BB962C8B-B14F-4D97-AF65-F5344CB8AC3E}">
        <p14:creationId xmlns:p14="http://schemas.microsoft.com/office/powerpoint/2010/main" val="3817360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801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p>
        </p:txBody>
      </p:sp>
      <p:sp>
        <p:nvSpPr>
          <p:cNvPr id="4" name="Slide Number Placeholder 3"/>
          <p:cNvSpPr>
            <a:spLocks noGrp="1"/>
          </p:cNvSpPr>
          <p:nvPr>
            <p:ph type="sldNum" sz="quarter" idx="5"/>
          </p:nvPr>
        </p:nvSpPr>
        <p:spPr/>
        <p:txBody>
          <a:bodyPr/>
          <a:lstStyle/>
          <a:p>
            <a:fld id="{80E55D4B-712F-4A66-89D2-D9B4EEFA0793}" type="slidenum">
              <a:rPr lang="en-US" smtClean="0"/>
              <a:t>43</a:t>
            </a:fld>
            <a:endParaRPr lang="en-US"/>
          </a:p>
        </p:txBody>
      </p:sp>
    </p:spTree>
    <p:extLst>
      <p:ext uri="{BB962C8B-B14F-4D97-AF65-F5344CB8AC3E}">
        <p14:creationId xmlns:p14="http://schemas.microsoft.com/office/powerpoint/2010/main" val="275873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Itze</a:t>
            </a:r>
            <a:endParaRPr lang="en-US" dirty="0"/>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4</a:t>
            </a:fld>
            <a:endParaRPr lang="en-US"/>
          </a:p>
        </p:txBody>
      </p:sp>
    </p:spTree>
    <p:extLst>
      <p:ext uri="{BB962C8B-B14F-4D97-AF65-F5344CB8AC3E}">
        <p14:creationId xmlns:p14="http://schemas.microsoft.com/office/powerpoint/2010/main" val="3854975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p>
        </p:txBody>
      </p:sp>
      <p:sp>
        <p:nvSpPr>
          <p:cNvPr id="4" name="Slide Number Placeholder 3"/>
          <p:cNvSpPr>
            <a:spLocks noGrp="1"/>
          </p:cNvSpPr>
          <p:nvPr>
            <p:ph type="sldNum" sz="quarter" idx="5"/>
          </p:nvPr>
        </p:nvSpPr>
        <p:spPr/>
        <p:txBody>
          <a:bodyPr/>
          <a:lstStyle/>
          <a:p>
            <a:fld id="{80E55D4B-712F-4A66-89D2-D9B4EEFA0793}" type="slidenum">
              <a:rPr lang="en-US" smtClean="0"/>
              <a:t>44</a:t>
            </a:fld>
            <a:endParaRPr lang="en-US"/>
          </a:p>
        </p:txBody>
      </p:sp>
    </p:spTree>
    <p:extLst>
      <p:ext uri="{BB962C8B-B14F-4D97-AF65-F5344CB8AC3E}">
        <p14:creationId xmlns:p14="http://schemas.microsoft.com/office/powerpoint/2010/main" val="3455679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980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980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188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708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568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814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53</a:t>
            </a:fld>
            <a:endParaRPr lang="en-US"/>
          </a:p>
        </p:txBody>
      </p:sp>
    </p:spTree>
    <p:extLst>
      <p:ext uri="{BB962C8B-B14F-4D97-AF65-F5344CB8AC3E}">
        <p14:creationId xmlns:p14="http://schemas.microsoft.com/office/powerpoint/2010/main" val="1763832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54</a:t>
            </a:fld>
            <a:endParaRPr lang="en-US"/>
          </a:p>
        </p:txBody>
      </p:sp>
    </p:spTree>
    <p:extLst>
      <p:ext uri="{BB962C8B-B14F-4D97-AF65-F5344CB8AC3E}">
        <p14:creationId xmlns:p14="http://schemas.microsoft.com/office/powerpoint/2010/main" val="17654159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Needs Assessment for Public</a:t>
            </a:r>
            <a:r>
              <a:rPr lang="en-US" b="1" baseline="0" dirty="0"/>
              <a:t> Water Systems </a:t>
            </a:r>
          </a:p>
          <a:p>
            <a:endParaRPr lang="en-US" dirty="0"/>
          </a:p>
          <a:p>
            <a:pPr marL="228600" indent="-228600">
              <a:buAutoNum type="arabicParenBoth"/>
            </a:pPr>
            <a:r>
              <a:rPr lang="en-US" baseline="0" dirty="0"/>
              <a:t>Affordability Assessment </a:t>
            </a:r>
          </a:p>
          <a:p>
            <a:pPr marL="228600" indent="-228600">
              <a:buAutoNum type="arabicParenBoth"/>
            </a:pPr>
            <a:r>
              <a:rPr lang="en-US" baseline="0" dirty="0"/>
              <a:t>Risk Assessment </a:t>
            </a:r>
            <a:r>
              <a:rPr lang="mr-IN" baseline="0" dirty="0"/>
              <a:t>–</a:t>
            </a:r>
            <a:r>
              <a:rPr lang="en-US" baseline="0" dirty="0"/>
              <a:t> evaluates risk indicators that reflect water quality, accessibility, affordability, and TMF (technical, managerial, and financial capacity). </a:t>
            </a:r>
          </a:p>
          <a:p>
            <a:pPr marL="228600" indent="-228600">
              <a:buAutoNum type="arabicParenBoth"/>
            </a:pPr>
            <a:r>
              <a:rPr lang="en-US" baseline="0" dirty="0"/>
              <a:t>Cost Estimate for Interim and Long-Term Solutions </a:t>
            </a:r>
            <a:r>
              <a:rPr lang="mr-IN" baseline="0" dirty="0"/>
              <a:t>–</a:t>
            </a:r>
            <a:r>
              <a:rPr lang="en-US" baseline="0" dirty="0"/>
              <a:t> for all At-Risk Public Water Systems and Human Right to Water (HR2W) Systems </a:t>
            </a: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174691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Itze</a:t>
            </a:r>
            <a:r>
              <a:rPr lang="en-US" sz="1200" b="0" i="0" u="none" strike="noStrike" kern="1200" dirty="0">
                <a:solidFill>
                  <a:schemeClr val="tx1"/>
                </a:solidFill>
                <a:effectLst/>
                <a:latin typeface="+mn-lt"/>
                <a:ea typeface="+mn-ea"/>
                <a:cs typeface="+mn-cs"/>
              </a:rPr>
              <a:t> introduces Kristyn</a:t>
            </a:r>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5</a:t>
            </a:fld>
            <a:endParaRPr lang="en-US"/>
          </a:p>
        </p:txBody>
      </p:sp>
    </p:spTree>
    <p:extLst>
      <p:ext uri="{BB962C8B-B14F-4D97-AF65-F5344CB8AC3E}">
        <p14:creationId xmlns:p14="http://schemas.microsoft.com/office/powerpoint/2010/main" val="2296917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Needs Assessment for Public</a:t>
            </a:r>
            <a:r>
              <a:rPr lang="en-US" b="1" baseline="0" dirty="0"/>
              <a:t> Water Systems </a:t>
            </a:r>
          </a:p>
          <a:p>
            <a:endParaRPr lang="en-US" dirty="0"/>
          </a:p>
          <a:p>
            <a:pPr marL="228600" indent="-228600">
              <a:buAutoNum type="arabicParenBoth"/>
            </a:pPr>
            <a:r>
              <a:rPr lang="en-US" baseline="0" dirty="0"/>
              <a:t>Affordability Assessment </a:t>
            </a:r>
          </a:p>
          <a:p>
            <a:pPr marL="228600" indent="-228600">
              <a:buAutoNum type="arabicParenBoth"/>
            </a:pPr>
            <a:r>
              <a:rPr lang="en-US" baseline="0" dirty="0"/>
              <a:t>Risk Assessment </a:t>
            </a:r>
            <a:r>
              <a:rPr lang="mr-IN" baseline="0" dirty="0"/>
              <a:t>–</a:t>
            </a:r>
            <a:r>
              <a:rPr lang="en-US" baseline="0" dirty="0"/>
              <a:t> evaluates risk indicators that reflect water quality, accessibility, affordability, and TMF (technical, managerial, and financial capacity). </a:t>
            </a:r>
          </a:p>
          <a:p>
            <a:pPr marL="228600" indent="-228600">
              <a:buAutoNum type="arabicParenBoth"/>
            </a:pPr>
            <a:r>
              <a:rPr lang="en-US" baseline="0" dirty="0"/>
              <a:t>Cost Estimate for Interim and Long-Term Solutions </a:t>
            </a:r>
            <a:r>
              <a:rPr lang="mr-IN" baseline="0" dirty="0"/>
              <a:t>–</a:t>
            </a:r>
            <a:r>
              <a:rPr lang="en-US" baseline="0" dirty="0"/>
              <a:t> for all At-Risk Public Water Systems and Human Right to Water (HR2W) Systems </a:t>
            </a: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448009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Needs Assessment for Public</a:t>
            </a:r>
            <a:r>
              <a:rPr lang="en-US" b="1" baseline="0" dirty="0"/>
              <a:t> Water Systems </a:t>
            </a:r>
          </a:p>
          <a:p>
            <a:endParaRPr lang="en-US" dirty="0"/>
          </a:p>
          <a:p>
            <a:pPr marL="228600" indent="-228600">
              <a:buAutoNum type="arabicParenBoth"/>
            </a:pPr>
            <a:r>
              <a:rPr lang="en-US" baseline="0" dirty="0"/>
              <a:t>Affordability Assessment </a:t>
            </a:r>
          </a:p>
          <a:p>
            <a:pPr marL="228600" indent="-228600">
              <a:buAutoNum type="arabicParenBoth"/>
            </a:pPr>
            <a:r>
              <a:rPr lang="en-US" baseline="0" dirty="0"/>
              <a:t>Risk Assessment </a:t>
            </a:r>
            <a:r>
              <a:rPr lang="mr-IN" baseline="0" dirty="0"/>
              <a:t>–</a:t>
            </a:r>
            <a:r>
              <a:rPr lang="en-US" baseline="0" dirty="0"/>
              <a:t> evaluates risk indicators that reflect water quality, accessibility, affordability, and TMF (technical, managerial, and financial capacity). </a:t>
            </a:r>
          </a:p>
          <a:p>
            <a:pPr marL="228600" indent="-228600">
              <a:buAutoNum type="arabicParenBoth"/>
            </a:pPr>
            <a:r>
              <a:rPr lang="en-US" baseline="0" dirty="0"/>
              <a:t>Cost Estimate for Interim and Long-Term Solutions </a:t>
            </a:r>
            <a:r>
              <a:rPr lang="mr-IN" baseline="0" dirty="0"/>
              <a:t>–</a:t>
            </a:r>
            <a:r>
              <a:rPr lang="en-US" baseline="0" dirty="0"/>
              <a:t> for all At-Risk Public Water Systems and Human Right to Water (HR2W) Systems </a:t>
            </a: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563788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31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942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73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23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2447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494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13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83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Itze</a:t>
            </a:r>
            <a:endParaRPr lang="en-US" dirty="0"/>
          </a:p>
          <a:p>
            <a:endParaRPr lang="en-US" dirty="0"/>
          </a:p>
          <a:p>
            <a:r>
              <a:rPr lang="en-US" dirty="0"/>
              <a:t>Presentation Outline</a:t>
            </a:r>
          </a:p>
          <a:p>
            <a:endParaRPr lang="en-US" dirty="0"/>
          </a:p>
          <a:p>
            <a:pPr marL="171450" indent="-171450">
              <a:spcAft>
                <a:spcPts val="1200"/>
              </a:spcAft>
              <a:buFont typeface="Arial"/>
              <a:buChar char="•"/>
            </a:pPr>
            <a:r>
              <a:rPr lang="en-US" sz="1200" dirty="0">
                <a:latin typeface="Arial"/>
                <a:cs typeface="Arial"/>
              </a:rPr>
              <a:t>Introduction of DDW Needs Analysis Unit</a:t>
            </a:r>
          </a:p>
          <a:p>
            <a:pPr marL="171450" indent="-171450">
              <a:spcAft>
                <a:spcPts val="1200"/>
              </a:spcAft>
              <a:buFont typeface="Arial"/>
              <a:buChar char="•"/>
            </a:pPr>
            <a:r>
              <a:rPr lang="en-US" sz="1200" dirty="0">
                <a:latin typeface="Arial"/>
                <a:cs typeface="Arial"/>
              </a:rPr>
              <a:t>Overview of Needs Assessment </a:t>
            </a:r>
          </a:p>
          <a:p>
            <a:pPr marL="171450" indent="-171450">
              <a:spcAft>
                <a:spcPts val="1200"/>
              </a:spcAft>
              <a:buFont typeface="Arial"/>
              <a:buChar char="•"/>
            </a:pPr>
            <a:r>
              <a:rPr lang="en-US" sz="1200" dirty="0">
                <a:latin typeface="Arial"/>
                <a:cs typeface="Arial"/>
              </a:rPr>
              <a:t>Risk Assessment 2.0 Development </a:t>
            </a:r>
          </a:p>
          <a:p>
            <a:pPr marL="171450" indent="-171450">
              <a:spcAft>
                <a:spcPts val="1200"/>
              </a:spcAft>
              <a:buFont typeface="Arial"/>
              <a:buChar char="•"/>
            </a:pPr>
            <a:r>
              <a:rPr lang="en-US" sz="1200" dirty="0">
                <a:latin typeface="Arial"/>
                <a:cs typeface="Arial"/>
              </a:rPr>
              <a:t>Timeline</a:t>
            </a:r>
          </a:p>
        </p:txBody>
      </p:sp>
      <p:sp>
        <p:nvSpPr>
          <p:cNvPr id="4" name="Slide Number Placeholder 3"/>
          <p:cNvSpPr>
            <a:spLocks noGrp="1"/>
          </p:cNvSpPr>
          <p:nvPr>
            <p:ph type="sldNum" sz="quarter" idx="5"/>
          </p:nvPr>
        </p:nvSpPr>
        <p:spPr/>
        <p:txBody>
          <a:bodyPr/>
          <a:lstStyle/>
          <a:p>
            <a:fld id="{6006FCD0-1D65-46BA-BE27-6CE1CE197DC6}" type="slidenum">
              <a:rPr lang="en-US" smtClean="0"/>
              <a:t>6</a:t>
            </a:fld>
            <a:endParaRPr lang="en-US"/>
          </a:p>
        </p:txBody>
      </p:sp>
    </p:spTree>
    <p:extLst>
      <p:ext uri="{BB962C8B-B14F-4D97-AF65-F5344CB8AC3E}">
        <p14:creationId xmlns:p14="http://schemas.microsoft.com/office/powerpoint/2010/main" val="1746914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1240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9703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7994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71</a:t>
            </a:fld>
            <a:endParaRPr lang="en-US"/>
          </a:p>
        </p:txBody>
      </p:sp>
    </p:spTree>
    <p:extLst>
      <p:ext uri="{BB962C8B-B14F-4D97-AF65-F5344CB8AC3E}">
        <p14:creationId xmlns:p14="http://schemas.microsoft.com/office/powerpoint/2010/main" val="867505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Needs Assessment for Public</a:t>
            </a:r>
            <a:r>
              <a:rPr lang="en-US" b="1" baseline="0" dirty="0"/>
              <a:t> Water Systems </a:t>
            </a:r>
          </a:p>
          <a:p>
            <a:endParaRPr lang="en-US" dirty="0"/>
          </a:p>
          <a:p>
            <a:pPr marL="228600" indent="-228600">
              <a:buAutoNum type="arabicParenBoth"/>
            </a:pPr>
            <a:r>
              <a:rPr lang="en-US" baseline="0" dirty="0"/>
              <a:t>Affordability Assessment </a:t>
            </a:r>
          </a:p>
          <a:p>
            <a:pPr marL="228600" indent="-228600">
              <a:buAutoNum type="arabicParenBoth"/>
            </a:pPr>
            <a:r>
              <a:rPr lang="en-US" baseline="0" dirty="0"/>
              <a:t>Risk Assessment </a:t>
            </a:r>
            <a:r>
              <a:rPr lang="mr-IN" baseline="0" dirty="0"/>
              <a:t>–</a:t>
            </a:r>
            <a:r>
              <a:rPr lang="en-US" baseline="0" dirty="0"/>
              <a:t> evaluates risk indicators that reflect water quality, accessibility, affordability, and TMF (technical, managerial, and financial capacity). </a:t>
            </a:r>
          </a:p>
          <a:p>
            <a:pPr marL="228600" indent="-228600">
              <a:buAutoNum type="arabicParenBoth"/>
            </a:pPr>
            <a:r>
              <a:rPr lang="en-US" baseline="0" dirty="0"/>
              <a:t>Cost Estimate for Interim and Long-Term Solutions </a:t>
            </a:r>
            <a:r>
              <a:rPr lang="mr-IN" baseline="0" dirty="0"/>
              <a:t>–</a:t>
            </a:r>
            <a:r>
              <a:rPr lang="en-US" baseline="0" dirty="0"/>
              <a:t> for all At-Risk Public Water Systems and Human Right to Water (HR2W) Systems </a:t>
            </a: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3321463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pPr/>
              <a:t>88</a:t>
            </a:fld>
            <a:endParaRPr lang="en-US"/>
          </a:p>
        </p:txBody>
      </p:sp>
    </p:spTree>
    <p:extLst>
      <p:ext uri="{BB962C8B-B14F-4D97-AF65-F5344CB8AC3E}">
        <p14:creationId xmlns:p14="http://schemas.microsoft.com/office/powerpoint/2010/main" val="26361938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Kristyn reintroduces </a:t>
            </a:r>
            <a:r>
              <a:rPr lang="en-US" sz="1200" b="0" i="0" u="none" strike="noStrike" kern="1200" dirty="0" err="1">
                <a:solidFill>
                  <a:schemeClr val="tx1"/>
                </a:solidFill>
                <a:effectLst/>
                <a:latin typeface="+mn-lt"/>
                <a:ea typeface="+mn-ea"/>
                <a:cs typeface="+mn-cs"/>
              </a:rPr>
              <a:t>Itze</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96</a:t>
            </a:fld>
            <a:endParaRPr lang="en-US"/>
          </a:p>
        </p:txBody>
      </p:sp>
    </p:spTree>
    <p:extLst>
      <p:ext uri="{BB962C8B-B14F-4D97-AF65-F5344CB8AC3E}">
        <p14:creationId xmlns:p14="http://schemas.microsoft.com/office/powerpoint/2010/main" val="39684758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Kristyn reintroduces </a:t>
            </a:r>
            <a:r>
              <a:rPr lang="en-US" sz="1200" b="0" i="0" u="none" strike="noStrike" kern="1200" dirty="0" err="1">
                <a:solidFill>
                  <a:schemeClr val="tx1"/>
                </a:solidFill>
                <a:effectLst/>
                <a:latin typeface="+mn-lt"/>
                <a:ea typeface="+mn-ea"/>
                <a:cs typeface="+mn-cs"/>
              </a:rPr>
              <a:t>Itze</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99</a:t>
            </a:fld>
            <a:endParaRPr lang="en-US"/>
          </a:p>
        </p:txBody>
      </p:sp>
    </p:spTree>
    <p:extLst>
      <p:ext uri="{BB962C8B-B14F-4D97-AF65-F5344CB8AC3E}">
        <p14:creationId xmlns:p14="http://schemas.microsoft.com/office/powerpoint/2010/main" val="13018838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Immediate Next Steps </a:t>
            </a:r>
          </a:p>
          <a:p>
            <a:pPr marL="0" indent="0">
              <a:buFont typeface="Arial"/>
              <a:buNone/>
            </a:pPr>
            <a:endParaRPr lang="en-US" dirty="0"/>
          </a:p>
          <a:p>
            <a:pPr marL="171450" indent="-171450">
              <a:spcAft>
                <a:spcPts val="1200"/>
              </a:spcAft>
              <a:buFont typeface="Arial"/>
              <a:buChar char="•"/>
            </a:pPr>
            <a:r>
              <a:rPr lang="en-US" dirty="0">
                <a:latin typeface="Arial"/>
                <a:cs typeface="Arial"/>
              </a:rPr>
              <a:t>Incorporate public feedback to refine </a:t>
            </a:r>
            <a:r>
              <a:rPr lang="en-US" b="1" dirty="0">
                <a:latin typeface="Arial"/>
                <a:cs typeface="Arial"/>
              </a:rPr>
              <a:t>List of Potential Risk Indicators </a:t>
            </a:r>
            <a:r>
              <a:rPr lang="en-US" dirty="0">
                <a:latin typeface="Arial"/>
                <a:cs typeface="Arial"/>
              </a:rPr>
              <a:t>and </a:t>
            </a:r>
            <a:r>
              <a:rPr lang="en-US" b="1" dirty="0">
                <a:latin typeface="Arial"/>
                <a:cs typeface="Arial"/>
              </a:rPr>
              <a:t>Evaluation Tool </a:t>
            </a:r>
          </a:p>
          <a:p>
            <a:pPr marL="628650" lvl="1" indent="-171450">
              <a:spcAft>
                <a:spcPts val="1200"/>
              </a:spcAft>
              <a:buFont typeface="Arial"/>
              <a:buChar char="•"/>
            </a:pPr>
            <a:r>
              <a:rPr lang="en-US" dirty="0">
                <a:latin typeface="Arial"/>
                <a:cs typeface="Arial"/>
              </a:rPr>
              <a:t>Submit feedback to: </a:t>
            </a:r>
            <a:r>
              <a:rPr lang="en-US" dirty="0">
                <a:latin typeface="Arial"/>
                <a:cs typeface="Arial"/>
                <a:hlinkClick r:id="rId3"/>
              </a:rPr>
              <a:t>SAFER@waterboards.ca.gov</a:t>
            </a:r>
            <a:endParaRPr lang="en-US" dirty="0">
              <a:latin typeface="Arial"/>
              <a:cs typeface="Arial"/>
            </a:endParaRPr>
          </a:p>
          <a:p>
            <a:pPr marL="628650" lvl="1" indent="-171450">
              <a:spcAft>
                <a:spcPts val="1200"/>
              </a:spcAft>
              <a:buFont typeface="Arial"/>
              <a:buChar char="•"/>
            </a:pPr>
            <a:r>
              <a:rPr lang="en-US" dirty="0">
                <a:latin typeface="Arial"/>
                <a:cs typeface="Arial"/>
              </a:rPr>
              <a:t>Email Title: Public Water System Risk Assessment</a:t>
            </a:r>
          </a:p>
          <a:p>
            <a:pPr marL="171450" indent="-171450">
              <a:spcAft>
                <a:spcPts val="1200"/>
              </a:spcAft>
              <a:buFont typeface="Arial"/>
              <a:buChar char="•"/>
            </a:pPr>
            <a:r>
              <a:rPr lang="en-US" dirty="0">
                <a:latin typeface="Arial"/>
                <a:cs typeface="Arial"/>
              </a:rPr>
              <a:t>Use Tool to evaluate risk indicators</a:t>
            </a:r>
          </a:p>
          <a:p>
            <a:pPr marL="171450" indent="-171450">
              <a:spcAft>
                <a:spcPts val="1200"/>
              </a:spcAft>
              <a:buFont typeface="Arial"/>
              <a:buChar char="•"/>
            </a:pPr>
            <a:r>
              <a:rPr lang="en-US" dirty="0">
                <a:latin typeface="Arial"/>
                <a:cs typeface="Arial"/>
              </a:rPr>
              <a:t>Share results with the public - September/October webinar workshop</a:t>
            </a:r>
          </a:p>
          <a:p>
            <a:pPr marL="171450" indent="-171450">
              <a:spcAft>
                <a:spcPts val="1200"/>
              </a:spcAft>
              <a:buFont typeface="Arial"/>
              <a:buChar char="•"/>
            </a:pPr>
            <a:r>
              <a:rPr lang="en-US" dirty="0">
                <a:latin typeface="Arial"/>
                <a:cs typeface="Arial"/>
              </a:rPr>
              <a:t>Determine final list of indicators for Risk Assessment 2.0 and begin exploring thresholds, weighting, and scoring approaches</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100</a:t>
            </a:fld>
            <a:endParaRPr lang="en-US"/>
          </a:p>
        </p:txBody>
      </p:sp>
    </p:spTree>
    <p:extLst>
      <p:ext uri="{BB962C8B-B14F-4D97-AF65-F5344CB8AC3E}">
        <p14:creationId xmlns:p14="http://schemas.microsoft.com/office/powerpoint/2010/main" val="9120779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Immediate Next Steps </a:t>
            </a:r>
          </a:p>
          <a:p>
            <a:pPr marL="0" indent="0">
              <a:buFont typeface="Arial"/>
              <a:buNone/>
            </a:pPr>
            <a:endParaRPr lang="en-US" dirty="0"/>
          </a:p>
          <a:p>
            <a:pPr marL="171450" indent="-171450">
              <a:spcAft>
                <a:spcPts val="1200"/>
              </a:spcAft>
              <a:buFont typeface="Arial"/>
              <a:buChar char="•"/>
            </a:pPr>
            <a:r>
              <a:rPr lang="en-US" dirty="0">
                <a:latin typeface="Arial"/>
                <a:cs typeface="Arial"/>
              </a:rPr>
              <a:t>Incorporate public feedback to refine </a:t>
            </a:r>
            <a:r>
              <a:rPr lang="en-US" b="1" dirty="0">
                <a:latin typeface="Arial"/>
                <a:cs typeface="Arial"/>
              </a:rPr>
              <a:t>List of Potential Risk Indicators </a:t>
            </a:r>
            <a:r>
              <a:rPr lang="en-US" dirty="0">
                <a:latin typeface="Arial"/>
                <a:cs typeface="Arial"/>
              </a:rPr>
              <a:t>and </a:t>
            </a:r>
            <a:r>
              <a:rPr lang="en-US" b="1" dirty="0">
                <a:latin typeface="Arial"/>
                <a:cs typeface="Arial"/>
              </a:rPr>
              <a:t>Evaluation Tool </a:t>
            </a:r>
          </a:p>
          <a:p>
            <a:pPr marL="628650" lvl="1" indent="-171450">
              <a:spcAft>
                <a:spcPts val="1200"/>
              </a:spcAft>
              <a:buFont typeface="Arial"/>
              <a:buChar char="•"/>
            </a:pPr>
            <a:r>
              <a:rPr lang="en-US" dirty="0">
                <a:latin typeface="Arial"/>
                <a:cs typeface="Arial"/>
              </a:rPr>
              <a:t>Submit feedback to: </a:t>
            </a:r>
            <a:r>
              <a:rPr lang="en-US" dirty="0">
                <a:latin typeface="Arial"/>
                <a:cs typeface="Arial"/>
                <a:hlinkClick r:id="rId3"/>
              </a:rPr>
              <a:t>SAFER@waterboards.ca.gov</a:t>
            </a:r>
            <a:endParaRPr lang="en-US" dirty="0">
              <a:latin typeface="Arial"/>
              <a:cs typeface="Arial"/>
            </a:endParaRPr>
          </a:p>
          <a:p>
            <a:pPr marL="628650" lvl="1" indent="-171450">
              <a:spcAft>
                <a:spcPts val="1200"/>
              </a:spcAft>
              <a:buFont typeface="Arial"/>
              <a:buChar char="•"/>
            </a:pPr>
            <a:r>
              <a:rPr lang="en-US" dirty="0">
                <a:latin typeface="Arial"/>
                <a:cs typeface="Arial"/>
              </a:rPr>
              <a:t>Email Title: Public Water System Risk Assessment</a:t>
            </a:r>
          </a:p>
          <a:p>
            <a:pPr marL="171450" indent="-171450">
              <a:spcAft>
                <a:spcPts val="1200"/>
              </a:spcAft>
              <a:buFont typeface="Arial"/>
              <a:buChar char="•"/>
            </a:pPr>
            <a:r>
              <a:rPr lang="en-US" dirty="0">
                <a:latin typeface="Arial"/>
                <a:cs typeface="Arial"/>
              </a:rPr>
              <a:t>Use Tool to evaluate risk indicators</a:t>
            </a:r>
          </a:p>
          <a:p>
            <a:pPr marL="171450" indent="-171450">
              <a:spcAft>
                <a:spcPts val="1200"/>
              </a:spcAft>
              <a:buFont typeface="Arial"/>
              <a:buChar char="•"/>
            </a:pPr>
            <a:r>
              <a:rPr lang="en-US" dirty="0">
                <a:latin typeface="Arial"/>
                <a:cs typeface="Arial"/>
              </a:rPr>
              <a:t>Share results with the public - September/October webinar workshop</a:t>
            </a:r>
          </a:p>
          <a:p>
            <a:pPr marL="171450" indent="-171450">
              <a:spcAft>
                <a:spcPts val="1200"/>
              </a:spcAft>
              <a:buFont typeface="Arial"/>
              <a:buChar char="•"/>
            </a:pPr>
            <a:r>
              <a:rPr lang="en-US" dirty="0">
                <a:latin typeface="Arial"/>
                <a:cs typeface="Arial"/>
              </a:rPr>
              <a:t>Determine final list of indicators for Risk Assessment 2.0 and begin exploring thresholds, weighting, and scoring approaches</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101</a:t>
            </a:fld>
            <a:endParaRPr lang="en-US"/>
          </a:p>
        </p:txBody>
      </p:sp>
    </p:spTree>
    <p:extLst>
      <p:ext uri="{BB962C8B-B14F-4D97-AF65-F5344CB8AC3E}">
        <p14:creationId xmlns:p14="http://schemas.microsoft.com/office/powerpoint/2010/main" val="1746914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7</a:t>
            </a:fld>
            <a:endParaRPr lang="en-US"/>
          </a:p>
        </p:txBody>
      </p:sp>
    </p:spTree>
    <p:extLst>
      <p:ext uri="{BB962C8B-B14F-4D97-AF65-F5344CB8AC3E}">
        <p14:creationId xmlns:p14="http://schemas.microsoft.com/office/powerpoint/2010/main" val="17469141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102</a:t>
            </a:fld>
            <a:endParaRPr lang="en-US"/>
          </a:p>
        </p:txBody>
      </p:sp>
    </p:spTree>
    <p:extLst>
      <p:ext uri="{BB962C8B-B14F-4D97-AF65-F5344CB8AC3E}">
        <p14:creationId xmlns:p14="http://schemas.microsoft.com/office/powerpoint/2010/main" val="32432990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Itze</a:t>
            </a:r>
            <a:r>
              <a:rPr lang="en-US"/>
              <a:t> &amp; Emily </a:t>
            </a:r>
          </a:p>
        </p:txBody>
      </p:sp>
      <p:sp>
        <p:nvSpPr>
          <p:cNvPr id="4" name="Slide Number Placeholder 3"/>
          <p:cNvSpPr>
            <a:spLocks noGrp="1"/>
          </p:cNvSpPr>
          <p:nvPr>
            <p:ph type="sldNum" sz="quarter" idx="5"/>
          </p:nvPr>
        </p:nvSpPr>
        <p:spPr/>
        <p:txBody>
          <a:bodyPr/>
          <a:lstStyle/>
          <a:p>
            <a:fld id="{4BA86BE8-46B3-4FC6-B1CE-AD43FD9543D0}" type="slidenum">
              <a:rPr lang="en-US" smtClean="0"/>
              <a:pPr/>
              <a:t>104</a:t>
            </a:fld>
            <a:endParaRPr lang="en-US"/>
          </a:p>
        </p:txBody>
      </p:sp>
    </p:spTree>
    <p:extLst>
      <p:ext uri="{BB962C8B-B14F-4D97-AF65-F5344CB8AC3E}">
        <p14:creationId xmlns:p14="http://schemas.microsoft.com/office/powerpoint/2010/main" val="285687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8</a:t>
            </a:fld>
            <a:endParaRPr lang="en-US"/>
          </a:p>
        </p:txBody>
      </p:sp>
    </p:spTree>
    <p:extLst>
      <p:ext uri="{BB962C8B-B14F-4D97-AF65-F5344CB8AC3E}">
        <p14:creationId xmlns:p14="http://schemas.microsoft.com/office/powerpoint/2010/main" val="1746914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Presentation Outline</a:t>
            </a:r>
          </a:p>
          <a:p>
            <a:endParaRPr lang="en-US"/>
          </a:p>
          <a:p>
            <a:pPr marL="171450" indent="-171450">
              <a:spcAft>
                <a:spcPts val="1200"/>
              </a:spcAft>
              <a:buFont typeface="Arial"/>
              <a:buChar char="•"/>
            </a:pPr>
            <a:r>
              <a:rPr lang="en-US" sz="1200">
                <a:latin typeface="Arial"/>
                <a:cs typeface="Arial"/>
              </a:rPr>
              <a:t>Introduction of DDW Needs Analysis Unit</a:t>
            </a:r>
          </a:p>
          <a:p>
            <a:pPr marL="171450" indent="-171450">
              <a:spcAft>
                <a:spcPts val="1200"/>
              </a:spcAft>
              <a:buFont typeface="Arial"/>
              <a:buChar char="•"/>
            </a:pPr>
            <a:r>
              <a:rPr lang="en-US" sz="1200">
                <a:latin typeface="Arial"/>
                <a:cs typeface="Arial"/>
              </a:rPr>
              <a:t>Overview of Needs Assessment </a:t>
            </a:r>
          </a:p>
          <a:p>
            <a:pPr marL="171450" indent="-171450">
              <a:spcAft>
                <a:spcPts val="1200"/>
              </a:spcAft>
              <a:buFont typeface="Arial"/>
              <a:buChar char="•"/>
            </a:pPr>
            <a:r>
              <a:rPr lang="en-US" sz="1200">
                <a:latin typeface="Arial"/>
                <a:cs typeface="Arial"/>
              </a:rPr>
              <a:t>Risk Assessment 2.0 Development </a:t>
            </a:r>
          </a:p>
          <a:p>
            <a:pPr marL="171450" indent="-171450">
              <a:spcAft>
                <a:spcPts val="1200"/>
              </a:spcAft>
              <a:buFont typeface="Arial"/>
              <a:buChar char="•"/>
            </a:pPr>
            <a:r>
              <a:rPr lang="en-US" sz="1200">
                <a:latin typeface="Arial"/>
                <a:cs typeface="Arial"/>
              </a:rPr>
              <a:t>Timeline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6FCD0-1D65-46BA-BE27-6CE1CE197D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6914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466B0E-E483-4FEE-8D84-A0ADE38B6E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4A83DE-6F33-46FC-ABF4-806425B3EEA5}"/>
              </a:ext>
            </a:extLst>
          </p:cNvPr>
          <p:cNvSpPr>
            <a:spLocks noGrp="1"/>
          </p:cNvSpPr>
          <p:nvPr>
            <p:ph type="ctrTitle"/>
          </p:nvPr>
        </p:nvSpPr>
        <p:spPr>
          <a:xfrm>
            <a:off x="1523999" y="136525"/>
            <a:ext cx="10483121" cy="2276891"/>
          </a:xfrm>
        </p:spPr>
        <p:txBody>
          <a:bodyPr anchor="t">
            <a:normAutofit/>
          </a:bodyPr>
          <a:lstStyle>
            <a:lvl1pPr algn="r">
              <a:defRPr sz="6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ED7D661-7BB0-4687-9A64-1828D636818A}"/>
              </a:ext>
            </a:extLst>
          </p:cNvPr>
          <p:cNvSpPr>
            <a:spLocks noGrp="1"/>
          </p:cNvSpPr>
          <p:nvPr>
            <p:ph type="subTitle" idx="1"/>
          </p:nvPr>
        </p:nvSpPr>
        <p:spPr>
          <a:xfrm>
            <a:off x="2863120" y="2549941"/>
            <a:ext cx="9144000" cy="1152629"/>
          </a:xfrm>
        </p:spPr>
        <p:txBody>
          <a:bodyPr>
            <a:normAutofit/>
          </a:bodyPr>
          <a:lstStyle>
            <a:lvl1pPr marL="0" indent="0" algn="r">
              <a:buNone/>
              <a:defRPr sz="4000">
                <a:solidFill>
                  <a:schemeClr val="accent5">
                    <a:lumMod val="20000"/>
                    <a:lumOff val="8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AC4E27-E980-4F71-8F86-5CC9BE840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167" y="4684924"/>
            <a:ext cx="2225046" cy="1345285"/>
          </a:xfrm>
          <a:prstGeom prst="rect">
            <a:avLst/>
          </a:prstGeom>
        </p:spPr>
      </p:pic>
      <p:sp>
        <p:nvSpPr>
          <p:cNvPr id="19" name="Text Placeholder 18">
            <a:extLst>
              <a:ext uri="{FF2B5EF4-FFF2-40B4-BE49-F238E27FC236}">
                <a16:creationId xmlns:a16="http://schemas.microsoft.com/office/drawing/2014/main" id="{2D9558C0-FB6A-4F5E-9A90-0D6B3C7233EB}"/>
              </a:ext>
            </a:extLst>
          </p:cNvPr>
          <p:cNvSpPr>
            <a:spLocks noGrp="1"/>
          </p:cNvSpPr>
          <p:nvPr>
            <p:ph type="body" sz="quarter" idx="10" hasCustomPrompt="1"/>
          </p:nvPr>
        </p:nvSpPr>
        <p:spPr>
          <a:xfrm>
            <a:off x="1" y="6184757"/>
            <a:ext cx="12192000" cy="670258"/>
          </a:xfrm>
          <a:solidFill>
            <a:srgbClr val="004E7D"/>
          </a:solidFill>
        </p:spPr>
        <p:txBody>
          <a:bodyPr anchor="ctr">
            <a:normAutofit/>
          </a:bodyPr>
          <a:lstStyle>
            <a:lvl1pPr marL="0" indent="0" algn="r">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Add unit name, date</a:t>
            </a:r>
          </a:p>
        </p:txBody>
      </p:sp>
    </p:spTree>
    <p:extLst>
      <p:ext uri="{BB962C8B-B14F-4D97-AF65-F5344CB8AC3E}">
        <p14:creationId xmlns:p14="http://schemas.microsoft.com/office/powerpoint/2010/main" val="107291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1A45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sz="1600">
                <a:latin typeface="Arial"/>
                <a:cs typeface="Aria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404678403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1A45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sz="1600">
                <a:latin typeface="Arial"/>
                <a:cs typeface="Arial"/>
              </a:defRPr>
            </a:lvl1pPr>
          </a:lstStyle>
          <a:p>
            <a:fld id="{A15CFC30-E45D-4431-B46B-489B270F7815}" type="slidenum">
              <a:rPr lang="en-US" smtClean="0"/>
              <a:pPr/>
              <a:t>‹#›</a:t>
            </a:fld>
            <a:endParaRPr lang="en-US"/>
          </a:p>
        </p:txBody>
      </p:sp>
      <p:sp>
        <p:nvSpPr>
          <p:cNvPr id="4" name="Text Placeholder 4">
            <a:extLst>
              <a:ext uri="{FF2B5EF4-FFF2-40B4-BE49-F238E27FC236}">
                <a16:creationId xmlns:a16="http://schemas.microsoft.com/office/drawing/2014/main" id="{2B256224-5D0E-432A-9251-CCF542A9C27E}"/>
              </a:ext>
            </a:extLst>
          </p:cNvPr>
          <p:cNvSpPr>
            <a:spLocks noGrp="1"/>
          </p:cNvSpPr>
          <p:nvPr>
            <p:ph type="body" sz="quarter" idx="11"/>
          </p:nvPr>
        </p:nvSpPr>
        <p:spPr>
          <a:xfrm>
            <a:off x="838200" y="1193800"/>
            <a:ext cx="10515600" cy="519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3960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6F23-C6D7-4271-8105-DF2E5220A7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B7F215-5504-4B19-8274-8DD948FDC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7E6AB-14A9-408C-8AF6-D16FD68F8007}"/>
              </a:ext>
            </a:extLst>
          </p:cNvPr>
          <p:cNvSpPr>
            <a:spLocks noGrp="1"/>
          </p:cNvSpPr>
          <p:nvPr>
            <p:ph type="dt" sz="half" idx="10"/>
          </p:nvPr>
        </p:nvSpPr>
        <p:spPr/>
        <p:txBody>
          <a:bodyPr/>
          <a:lstStyle/>
          <a:p>
            <a:fld id="{457FE409-CBEA-4F2F-ADC1-B485AB2F2ADB}" type="datetimeFigureOut">
              <a:rPr lang="en-US" smtClean="0"/>
              <a:pPr/>
              <a:t>4/21/2021</a:t>
            </a:fld>
            <a:endParaRPr lang="en-US"/>
          </a:p>
        </p:txBody>
      </p:sp>
      <p:sp>
        <p:nvSpPr>
          <p:cNvPr id="5" name="Footer Placeholder 4">
            <a:extLst>
              <a:ext uri="{FF2B5EF4-FFF2-40B4-BE49-F238E27FC236}">
                <a16:creationId xmlns:a16="http://schemas.microsoft.com/office/drawing/2014/main" id="{A1DE12BA-27F0-44BE-A034-EA10245A1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B13F8-1478-4D10-8BD8-9ADE520FD262}"/>
              </a:ext>
            </a:extLst>
          </p:cNvPr>
          <p:cNvSpPr>
            <a:spLocks noGrp="1"/>
          </p:cNvSpPr>
          <p:nvPr>
            <p:ph type="sldNum" sz="quarter" idx="12"/>
          </p:nvPr>
        </p:nvSpPr>
        <p:spPr/>
        <p:txBody>
          <a:bodyPr/>
          <a:lstStyle/>
          <a:p>
            <a:fld id="{24655814-818E-4F10-A551-7DDEBFD1FEF5}" type="slidenum">
              <a:rPr lang="en-US" smtClean="0"/>
              <a:pPr/>
              <a:t>‹#›</a:t>
            </a:fld>
            <a:endParaRPr lang="en-US"/>
          </a:p>
        </p:txBody>
      </p:sp>
    </p:spTree>
    <p:extLst>
      <p:ext uri="{BB962C8B-B14F-4D97-AF65-F5344CB8AC3E}">
        <p14:creationId xmlns:p14="http://schemas.microsoft.com/office/powerpoint/2010/main" val="800984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8BDE-65BA-4B6B-97DF-BF4FA6B5334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B256224-5D0E-432A-9251-CCF542A9C27E}"/>
              </a:ext>
            </a:extLst>
          </p:cNvPr>
          <p:cNvSpPr>
            <a:spLocks noGrp="1"/>
          </p:cNvSpPr>
          <p:nvPr>
            <p:ph type="body" sz="quarter" idx="11"/>
          </p:nvPr>
        </p:nvSpPr>
        <p:spPr>
          <a:xfrm>
            <a:off x="838200" y="1193800"/>
            <a:ext cx="10515600" cy="519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54E5EDB-6AF8-4152-9C68-2338E501B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1312694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5DF6-9BB8-488B-9824-01BD900C653B}"/>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53490F0-8170-4391-A0D8-5BCDC25C7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235595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BBAD-B645-468D-A0A0-824BD868B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DD4BC-239F-4B09-82B8-E1249821764F}"/>
              </a:ext>
            </a:extLst>
          </p:cNvPr>
          <p:cNvSpPr>
            <a:spLocks noGrp="1"/>
          </p:cNvSpPr>
          <p:nvPr>
            <p:ph sz="half" idx="1"/>
          </p:nvPr>
        </p:nvSpPr>
        <p:spPr>
          <a:xfrm>
            <a:off x="838200" y="12922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1B32B-1CA6-4C7E-9C3F-B8224781A8B6}"/>
              </a:ext>
            </a:extLst>
          </p:cNvPr>
          <p:cNvSpPr>
            <a:spLocks noGrp="1"/>
          </p:cNvSpPr>
          <p:nvPr>
            <p:ph sz="half" idx="2"/>
          </p:nvPr>
        </p:nvSpPr>
        <p:spPr>
          <a:xfrm>
            <a:off x="6172200" y="12922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02A0BC9-CFE2-4DC0-AD67-FA502169F706}"/>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3815338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C4E0-EBAC-4E7C-BE28-BC0FFD07F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65D8B0-934B-4C02-BD23-78E9CD5A5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C38B-656C-42A7-A45B-4523264C9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3314E-D827-488E-99B8-DF6687915D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87AB4-C19B-4A84-AFAC-629878771F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33140AC-0AF7-4644-B94F-AA172F30B9C4}"/>
              </a:ext>
            </a:extLst>
          </p:cNvPr>
          <p:cNvSpPr>
            <a:spLocks noGrp="1"/>
          </p:cNvSpPr>
          <p:nvPr>
            <p:ph type="sldNum" sz="quarter" idx="10"/>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72173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F8CD-4C6C-4B3F-B751-4FFF43BC5051}"/>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C350CB95-F3D1-49A5-BC14-8EB7A27CD120}"/>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172382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F6AD44F-B14C-49C0-AED4-3E198278EE0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2949784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1753-75BC-4FDC-AE08-599116BAE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8BBF5-709A-4722-B5F8-25FBC94C1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8513D-2361-49C3-91F2-91FE1F67F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4B372F2-DFE7-4D16-9E72-0BF710D2FB9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421458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1EC3-AA2A-4057-A61B-9067410D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941CC7-C447-4EDF-914C-1D195793E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1F3ECE-0A62-4491-90EA-14E9675F7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46D3DB-A94B-4828-AFE7-6B168D6EFBDB}"/>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966398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E744356-6CB2-4833-9D39-4BFF846754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17DB3DC-FA1C-495C-A457-8142B6084203}"/>
              </a:ext>
            </a:extLst>
          </p:cNvPr>
          <p:cNvSpPr>
            <a:spLocks noGrp="1"/>
          </p:cNvSpPr>
          <p:nvPr>
            <p:ph type="title"/>
          </p:nvPr>
        </p:nvSpPr>
        <p:spPr>
          <a:xfrm>
            <a:off x="838200" y="161925"/>
            <a:ext cx="10515600" cy="7524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ECEEADB-4591-4818-A152-E71E2043CDA2}"/>
              </a:ext>
            </a:extLst>
          </p:cNvPr>
          <p:cNvSpPr>
            <a:spLocks noGrp="1"/>
          </p:cNvSpPr>
          <p:nvPr>
            <p:ph type="body" idx="1"/>
          </p:nvPr>
        </p:nvSpPr>
        <p:spPr>
          <a:xfrm>
            <a:off x="838200" y="1270000"/>
            <a:ext cx="1051560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616F29E-CD5C-4B44-9B8E-833F2FB9BC3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pPr/>
              <a:t>‹#›</a:t>
            </a:fld>
            <a:endParaRPr lang="en-US" dirty="0"/>
          </a:p>
        </p:txBody>
      </p:sp>
      <p:sp>
        <p:nvSpPr>
          <p:cNvPr id="4" name="TextBox 3">
            <a:extLst>
              <a:ext uri="{FF2B5EF4-FFF2-40B4-BE49-F238E27FC236}">
                <a16:creationId xmlns:a16="http://schemas.microsoft.com/office/drawing/2014/main" id="{0488AE23-902A-43B4-80BC-34B0AD3F115B}"/>
              </a:ext>
            </a:extLst>
          </p:cNvPr>
          <p:cNvSpPr txBox="1"/>
          <p:nvPr userDrawn="1"/>
        </p:nvSpPr>
        <p:spPr>
          <a:xfrm>
            <a:off x="0" y="6396335"/>
            <a:ext cx="12192000" cy="461665"/>
          </a:xfrm>
          <a:prstGeom prst="rect">
            <a:avLst/>
          </a:prstGeom>
          <a:solidFill>
            <a:srgbClr val="004E7D"/>
          </a:solidFill>
        </p:spPr>
        <p:txBody>
          <a:bodyPr wrap="square" rtlCol="0" anchor="ctr">
            <a:spAutoFit/>
          </a:bodyPr>
          <a:lstStyle/>
          <a:p>
            <a:pPr algn="r"/>
            <a:r>
              <a:rPr lang="en-US" sz="2400">
                <a:solidFill>
                  <a:schemeClr val="bg1"/>
                </a:solidFill>
              </a:rPr>
              <a:t>California Water Boards</a:t>
            </a:r>
          </a:p>
        </p:txBody>
      </p:sp>
    </p:spTree>
    <p:extLst>
      <p:ext uri="{BB962C8B-B14F-4D97-AF65-F5344CB8AC3E}">
        <p14:creationId xmlns:p14="http://schemas.microsoft.com/office/powerpoint/2010/main" val="356349825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2" r:id="rId4"/>
    <p:sldLayoutId id="2147483653" r:id="rId5"/>
    <p:sldLayoutId id="2147483654" r:id="rId6"/>
    <p:sldLayoutId id="2147483655" r:id="rId7"/>
    <p:sldLayoutId id="2147483656" r:id="rId8"/>
    <p:sldLayoutId id="2147483657" r:id="rId9"/>
    <p:sldLayoutId id="2147483661" r:id="rId10"/>
    <p:sldLayoutId id="2147483662" r:id="rId11"/>
    <p:sldLayoutId id="2147483663" r:id="rId12"/>
  </p:sldLayoutIdLst>
  <p:hf hdr="0" ftr="0" dt="0"/>
  <p:txStyles>
    <p:titleStyle>
      <a:lvl1pPr algn="l" defTabSz="914400" rtl="0" eaLnBrk="1" latinLnBrk="0" hangingPunct="1">
        <a:lnSpc>
          <a:spcPct val="90000"/>
        </a:lnSpc>
        <a:spcBef>
          <a:spcPct val="0"/>
        </a:spcBef>
        <a:buNone/>
        <a:defRPr sz="2800" b="1" kern="1200">
          <a:solidFill>
            <a:srgbClr val="1A45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bit.ly/3t9XgT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bit.ly/2OH58wm" TargetMode="External"/><Relationship Id="rId5" Type="http://schemas.openxmlformats.org/officeDocument/2006/relationships/hyperlink" Target="mailto:SAFER@waterboards.ca.gov" TargetMode="External"/><Relationship Id="rId4" Type="http://schemas.openxmlformats.org/officeDocument/2006/relationships/hyperlink" Target="https://bit.ly/3mAz2yK"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bit.ly/3d0XxSF"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s://bit.ly/3d3jmkC"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hyperlink" Target="https://www.waterboards.ca.gov/drinking_water/certlic/drinkingwater/needs.html#risk-assessme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waterboards.ca.gov/drinking_water/certlic/drinkingwater/needs.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waterboards.ca.gov/water_issues/programs/hr2w/" TargetMode="External"/><Relationship Id="rId4" Type="http://schemas.openxmlformats.org/officeDocument/2006/relationships/hyperlink" Target="https://www.waterboards.ca.gov/safer/safer_data.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bit.ly/3a6yFHj"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bit.ly/3uL3ol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cid:9aae8656-1495-4c27-ab8a-418f86f5551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bit.ly/3d0XxSF"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hyperlink" Target="mailto:safer@waterboards.ca.gov"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bit.ly/3t9XgT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bit.ly/323KFEZ"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8.png"/><Relationship Id="rId7"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8.png"/><Relationship Id="rId7"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waterboards.ca.gov/drinking_water/certlic/drinkingwater/need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bit.ly/2OH58w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microsoft.com/office/2007/relationships/hdphoto" Target="../media/hdphoto3.wdp"/></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79.png"/><Relationship Id="rId4" Type="http://schemas.microsoft.com/office/2007/relationships/hdphoto" Target="../media/hdphoto3.wd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hyperlink" Target="https://bit.ly/3mAz2y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bit.ly/2OH58wm"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4.wdp"/><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7.xml"/><Relationship Id="rId4" Type="http://schemas.microsoft.com/office/2007/relationships/hdphoto" Target="../media/hdphoto3.wdp"/></Relationships>
</file>

<file path=ppt/slides/_rels/slide8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84.png"/><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s://bit.ly/3d3jmkC"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8.png"/></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bit.ly/3t9XgTg"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5" y="0"/>
            <a:ext cx="12187075" cy="6858000"/>
          </a:xfrm>
          <a:prstGeom prst="rect">
            <a:avLst/>
          </a:prstGeom>
        </p:spPr>
      </p:pic>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133350" y="406078"/>
            <a:ext cx="12171659" cy="2006600"/>
          </a:xfrm>
        </p:spPr>
        <p:txBody>
          <a:bodyPr lIns="274320" rIns="274320" anchor="t" anchorCtr="0">
            <a:noAutofit/>
          </a:bodyPr>
          <a:lstStyle/>
          <a:p>
            <a:pPr algn="r"/>
            <a:r>
              <a:rPr lang="en-US" sz="4800" dirty="0">
                <a:solidFill>
                  <a:schemeClr val="bg1"/>
                </a:solidFill>
              </a:rPr>
              <a:t>SAFER: 2021 Drinking Water Needs Assessment Results</a:t>
            </a:r>
          </a:p>
        </p:txBody>
      </p:sp>
      <p:sp>
        <p:nvSpPr>
          <p:cNvPr id="7" name="Subtitle 6">
            <a:extLst>
              <a:ext uri="{FF2B5EF4-FFF2-40B4-BE49-F238E27FC236}">
                <a16:creationId xmlns:a16="http://schemas.microsoft.com/office/drawing/2014/main" id="{94EB1D65-6EFB-C049-A91F-6A5B064E8B23}"/>
              </a:ext>
            </a:extLst>
          </p:cNvPr>
          <p:cNvSpPr>
            <a:spLocks noGrp="1"/>
          </p:cNvSpPr>
          <p:nvPr>
            <p:ph type="subTitle" idx="1"/>
          </p:nvPr>
        </p:nvSpPr>
        <p:spPr>
          <a:xfrm>
            <a:off x="2837159" y="2840038"/>
            <a:ext cx="9144000" cy="1655762"/>
          </a:xfrm>
        </p:spPr>
        <p:txBody>
          <a:bodyPr>
            <a:normAutofit/>
          </a:bodyPr>
          <a:lstStyle/>
          <a:p>
            <a:pPr lvl="0" algn="r"/>
            <a:r>
              <a:rPr lang="en-US" sz="2800" dirty="0">
                <a:solidFill>
                  <a:srgbClr val="5B9BD5">
                    <a:lumMod val="20000"/>
                    <a:lumOff val="80000"/>
                  </a:srgbClr>
                </a:solidFill>
              </a:rPr>
              <a:t>April 13, 2021</a:t>
            </a:r>
            <a:br>
              <a:rPr lang="en-US" sz="2800" dirty="0">
                <a:solidFill>
                  <a:srgbClr val="5B9BD5">
                    <a:lumMod val="20000"/>
                    <a:lumOff val="80000"/>
                  </a:srgbClr>
                </a:solidFill>
              </a:rPr>
            </a:br>
            <a:r>
              <a:rPr lang="en-US" sz="2800" dirty="0">
                <a:solidFill>
                  <a:srgbClr val="5B9BD5">
                    <a:lumMod val="20000"/>
                    <a:lumOff val="80000"/>
                  </a:srgbClr>
                </a:solidFill>
              </a:rPr>
              <a:t>9:00 am</a:t>
            </a:r>
          </a:p>
          <a:p>
            <a:pPr lvl="0" algn="r"/>
            <a:r>
              <a:rPr lang="en-US" sz="2800" i="1" dirty="0">
                <a:solidFill>
                  <a:srgbClr val="5B9BD5">
                    <a:lumMod val="20000"/>
                    <a:lumOff val="80000"/>
                  </a:srgbClr>
                </a:solidFill>
              </a:rPr>
              <a:t>Remote participation only</a:t>
            </a:r>
          </a:p>
          <a:p>
            <a:endParaRPr lang="en-US" sz="1600" dirty="0"/>
          </a:p>
        </p:txBody>
      </p:sp>
      <p:sp>
        <p:nvSpPr>
          <p:cNvPr id="6" name="Text Placeholder 3">
            <a:extLst>
              <a:ext uri="{FF2B5EF4-FFF2-40B4-BE49-F238E27FC236}">
                <a16:creationId xmlns:a16="http://schemas.microsoft.com/office/drawing/2014/main" id="{ADA13D57-FC83-4B23-9598-2F7C2A6031E4}"/>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8109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a:xfrm>
            <a:off x="6489290" y="103236"/>
            <a:ext cx="5515897" cy="1325563"/>
          </a:xfrm>
        </p:spPr>
        <p:txBody>
          <a:bodyPr>
            <a:normAutofit/>
          </a:bodyPr>
          <a:lstStyle/>
          <a:p>
            <a:r>
              <a:rPr lang="en-US" sz="4000" b="1" dirty="0">
                <a:solidFill>
                  <a:schemeClr val="accent1">
                    <a:lumMod val="50000"/>
                  </a:schemeClr>
                </a:solidFill>
                <a:latin typeface="Arial"/>
                <a:cs typeface="Arial"/>
              </a:rPr>
              <a:t>Failing Water Systems: HR2W List</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10</a:t>
            </a:fld>
            <a:endParaRPr lang="en-US"/>
          </a:p>
        </p:txBody>
      </p:sp>
      <p:pic>
        <p:nvPicPr>
          <p:cNvPr id="5" name="Content Placeholder 3" descr="Red color represents  - Failing Water Systems: HR2W List on the map">
            <a:extLst>
              <a:ext uri="{FF2B5EF4-FFF2-40B4-BE49-F238E27FC236}">
                <a16:creationId xmlns:a16="http://schemas.microsoft.com/office/drawing/2014/main" id="{31BAAF8B-1B48-4E70-8FEC-30514B6C78CE}"/>
              </a:ext>
            </a:extLst>
          </p:cNvPr>
          <p:cNvPicPr>
            <a:picLocks noChangeAspect="1"/>
          </p:cNvPicPr>
          <p:nvPr/>
        </p:nvPicPr>
        <p:blipFill rotWithShape="1">
          <a:blip r:embed="rId3"/>
          <a:srcRect l="12848" t="201" r="7194" b="-201"/>
          <a:stretch/>
        </p:blipFill>
        <p:spPr>
          <a:xfrm>
            <a:off x="-16701" y="-1"/>
            <a:ext cx="5984422" cy="6360099"/>
          </a:xfrm>
          <a:prstGeom prst="rect">
            <a:avLst/>
          </a:prstGeom>
        </p:spPr>
      </p:pic>
      <p:sp>
        <p:nvSpPr>
          <p:cNvPr id="7" name="Rectangle 6">
            <a:extLst>
              <a:ext uri="{FF2B5EF4-FFF2-40B4-BE49-F238E27FC236}">
                <a16:creationId xmlns:a16="http://schemas.microsoft.com/office/drawing/2014/main" id="{6C37509D-6F72-4176-B147-D934E5DB46B8}"/>
              </a:ext>
            </a:extLst>
          </p:cNvPr>
          <p:cNvSpPr/>
          <p:nvPr/>
        </p:nvSpPr>
        <p:spPr>
          <a:xfrm>
            <a:off x="6489290" y="1642615"/>
            <a:ext cx="5008035" cy="4524313"/>
          </a:xfrm>
          <a:prstGeom prst="rect">
            <a:avLst/>
          </a:prstGeom>
        </p:spPr>
        <p:txBody>
          <a:bodyPr wrap="square" lIns="91438" tIns="45719" rIns="91438" bIns="45719">
            <a:spAutoFit/>
          </a:bodyPr>
          <a:lstStyle/>
          <a:p>
            <a:pPr marL="285744" indent="-285744">
              <a:buFont typeface="Arial" panose="020B0604020202020204" pitchFamily="34" charset="0"/>
              <a:buChar char="•"/>
            </a:pPr>
            <a:r>
              <a:rPr lang="en-US" sz="2400" dirty="0">
                <a:latin typeface="Arial"/>
                <a:cs typeface="Arial"/>
              </a:rPr>
              <a:t>7,800 Public Water Systems</a:t>
            </a:r>
          </a:p>
          <a:p>
            <a:pPr marL="285744" indent="-285744">
              <a:buFont typeface="Arial" panose="020B0604020202020204" pitchFamily="34" charset="0"/>
              <a:buChar char="•"/>
            </a:pPr>
            <a:endParaRPr lang="en-US" sz="2400" dirty="0">
              <a:latin typeface="Arial"/>
              <a:cs typeface="Arial"/>
            </a:endParaRPr>
          </a:p>
          <a:p>
            <a:pPr marL="285744" indent="-285744">
              <a:buFont typeface="Arial" panose="020B0604020202020204" pitchFamily="34" charset="0"/>
              <a:buChar char="•"/>
            </a:pPr>
            <a:r>
              <a:rPr lang="en-US" sz="2400" dirty="0">
                <a:latin typeface="Arial"/>
                <a:cs typeface="Arial"/>
              </a:rPr>
              <a:t>HR2W list is updated quarterly on State Water Board website.</a:t>
            </a:r>
            <a:br>
              <a:rPr lang="en-US" sz="2400" dirty="0">
                <a:latin typeface="Arial"/>
                <a:cs typeface="Arial"/>
              </a:rPr>
            </a:br>
            <a:endParaRPr lang="en-US" sz="2400" dirty="0">
              <a:latin typeface="Arial"/>
              <a:cs typeface="Arial"/>
            </a:endParaRPr>
          </a:p>
          <a:p>
            <a:pPr marL="285744" indent="-285744">
              <a:buFont typeface="Arial" panose="020B0604020202020204" pitchFamily="34" charset="0"/>
              <a:buChar char="•"/>
            </a:pPr>
            <a:r>
              <a:rPr lang="en-US" sz="2400" dirty="0">
                <a:latin typeface="Arial"/>
                <a:cs typeface="Arial"/>
              </a:rPr>
              <a:t>Currently there are 331 (as of today) failing water systems</a:t>
            </a:r>
          </a:p>
          <a:p>
            <a:endParaRPr lang="en-US" sz="2400" dirty="0">
              <a:latin typeface="Arial"/>
              <a:cs typeface="Arial"/>
            </a:endParaRPr>
          </a:p>
          <a:p>
            <a:pPr marL="285744" indent="-285744">
              <a:buFont typeface="Arial" panose="020B0604020202020204" pitchFamily="34" charset="0"/>
              <a:buChar char="•"/>
            </a:pPr>
            <a:r>
              <a:rPr lang="en-US" sz="2400" b="1" dirty="0">
                <a:latin typeface="Arial"/>
                <a:cs typeface="Arial"/>
              </a:rPr>
              <a:t>On average, 90% of Violations Occur in Water Systems Serving Less than 500 connections</a:t>
            </a:r>
          </a:p>
        </p:txBody>
      </p:sp>
      <p:sp>
        <p:nvSpPr>
          <p:cNvPr id="6" name="Text Placeholder 3">
            <a:extLst>
              <a:ext uri="{FF2B5EF4-FFF2-40B4-BE49-F238E27FC236}">
                <a16:creationId xmlns:a16="http://schemas.microsoft.com/office/drawing/2014/main" id="{4D11479D-7990-4871-BA4C-06688D9060DF}"/>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DDBE9"/>
                </a:solidFill>
                <a:effectLst/>
                <a:uLnTx/>
                <a:uFillTx/>
                <a:latin typeface="Arial" panose="020B0604020202020204" pitchFamily="34" charset="0"/>
                <a:ea typeface="+mn-ea"/>
                <a:cs typeface="Arial" panose="020B0604020202020204" pitchFamily="34" charset="0"/>
              </a:rPr>
              <a:t>CALIFORNIA WATER BOARDS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SAFER PROGRAM</a:t>
            </a:r>
          </a:p>
        </p:txBody>
      </p:sp>
    </p:spTree>
    <p:extLst>
      <p:ext uri="{BB962C8B-B14F-4D97-AF65-F5344CB8AC3E}">
        <p14:creationId xmlns:p14="http://schemas.microsoft.com/office/powerpoint/2010/main" val="42827443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a:xfrm>
            <a:off x="838200" y="197947"/>
            <a:ext cx="10515600" cy="752475"/>
          </a:xfrm>
        </p:spPr>
        <p:txBody>
          <a:bodyPr/>
          <a:lstStyle/>
          <a:p>
            <a:pPr lvl="1">
              <a:spcAft>
                <a:spcPts val="1200"/>
              </a:spcAft>
            </a:pPr>
            <a:r>
              <a:rPr lang="en-US" sz="2800" b="1" dirty="0">
                <a:solidFill>
                  <a:srgbClr val="1A4566"/>
                </a:solidFill>
                <a:latin typeface="Arial"/>
                <a:cs typeface="Arial"/>
              </a:rPr>
              <a:t>SAFER Timeline*</a:t>
            </a:r>
            <a:endParaRPr lang="en-US" b="1" dirty="0">
              <a:solidFill>
                <a:srgbClr val="1A4566"/>
              </a:solidFil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100</a:t>
            </a:fld>
            <a:endParaRPr lang="en-US" dirty="0"/>
          </a:p>
        </p:txBody>
      </p:sp>
      <p:sp>
        <p:nvSpPr>
          <p:cNvPr id="5" name="Text Placeholder 3">
            <a:extLst>
              <a:ext uri="{FF2B5EF4-FFF2-40B4-BE49-F238E27FC236}">
                <a16:creationId xmlns:a16="http://schemas.microsoft.com/office/drawing/2014/main" id="{E9F8B510-7D00-4F8E-9CA5-6317343704ED}"/>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8" name="Rectangle 7">
            <a:extLst>
              <a:ext uri="{FF2B5EF4-FFF2-40B4-BE49-F238E27FC236}">
                <a16:creationId xmlns:a16="http://schemas.microsoft.com/office/drawing/2014/main" id="{7AECA773-ADE2-42B9-BAFE-D303002EDE86}"/>
              </a:ext>
            </a:extLst>
          </p:cNvPr>
          <p:cNvSpPr/>
          <p:nvPr/>
        </p:nvSpPr>
        <p:spPr>
          <a:xfrm>
            <a:off x="876300" y="914402"/>
            <a:ext cx="3276600" cy="497901"/>
          </a:xfrm>
          <a:prstGeom prst="rect">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April - June</a:t>
            </a:r>
          </a:p>
        </p:txBody>
      </p:sp>
      <p:sp>
        <p:nvSpPr>
          <p:cNvPr id="9" name="Rectangle 8">
            <a:extLst>
              <a:ext uri="{FF2B5EF4-FFF2-40B4-BE49-F238E27FC236}">
                <a16:creationId xmlns:a16="http://schemas.microsoft.com/office/drawing/2014/main" id="{5DF130F6-99FC-4C68-946A-CB38E446FB4D}"/>
              </a:ext>
            </a:extLst>
          </p:cNvPr>
          <p:cNvSpPr/>
          <p:nvPr/>
        </p:nvSpPr>
        <p:spPr>
          <a:xfrm>
            <a:off x="4457700" y="914401"/>
            <a:ext cx="3276600" cy="497901"/>
          </a:xfrm>
          <a:prstGeom prst="rect">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July - September</a:t>
            </a:r>
          </a:p>
        </p:txBody>
      </p:sp>
      <p:sp>
        <p:nvSpPr>
          <p:cNvPr id="10" name="Rectangle 9">
            <a:extLst>
              <a:ext uri="{FF2B5EF4-FFF2-40B4-BE49-F238E27FC236}">
                <a16:creationId xmlns:a16="http://schemas.microsoft.com/office/drawing/2014/main" id="{9701D157-D383-4D56-BBBF-7DD49163CA06}"/>
              </a:ext>
            </a:extLst>
          </p:cNvPr>
          <p:cNvSpPr/>
          <p:nvPr/>
        </p:nvSpPr>
        <p:spPr>
          <a:xfrm>
            <a:off x="8039100" y="914400"/>
            <a:ext cx="3276600" cy="497901"/>
          </a:xfrm>
          <a:prstGeom prst="rect">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October - December</a:t>
            </a:r>
          </a:p>
        </p:txBody>
      </p:sp>
      <p:sp>
        <p:nvSpPr>
          <p:cNvPr id="12" name="Rectangle 11">
            <a:extLst>
              <a:ext uri="{FF2B5EF4-FFF2-40B4-BE49-F238E27FC236}">
                <a16:creationId xmlns:a16="http://schemas.microsoft.com/office/drawing/2014/main" id="{05B86D65-7470-4611-80B7-02EE394E3314}"/>
              </a:ext>
            </a:extLst>
          </p:cNvPr>
          <p:cNvSpPr/>
          <p:nvPr/>
        </p:nvSpPr>
        <p:spPr>
          <a:xfrm>
            <a:off x="876300" y="1464198"/>
            <a:ext cx="3276600" cy="4174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4/20</a:t>
            </a:r>
            <a:r>
              <a:rPr lang="en-US" sz="1600" dirty="0">
                <a:solidFill>
                  <a:schemeClr val="tx1">
                    <a:lumMod val="75000"/>
                    <a:lumOff val="25000"/>
                  </a:schemeClr>
                </a:solidFill>
                <a:latin typeface="Arial" panose="020B0604020202020204" pitchFamily="34" charset="0"/>
                <a:cs typeface="Arial" panose="020B0604020202020204" pitchFamily="34" charset="0"/>
              </a:rPr>
              <a:t> Board Update: Needs Assessment</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4/22</a:t>
            </a:r>
            <a:r>
              <a:rPr lang="en-US" sz="1600" dirty="0">
                <a:solidFill>
                  <a:schemeClr val="tx1">
                    <a:lumMod val="75000"/>
                    <a:lumOff val="25000"/>
                  </a:schemeClr>
                </a:solidFill>
                <a:latin typeface="Arial" panose="020B0604020202020204" pitchFamily="34" charset="0"/>
                <a:cs typeface="Arial" panose="020B0604020202020204" pitchFamily="34" charset="0"/>
              </a:rPr>
              <a:t> Advisory Group Mtg.</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5/27</a:t>
            </a:r>
            <a:r>
              <a:rPr lang="en-US" sz="1600" dirty="0">
                <a:solidFill>
                  <a:schemeClr val="tx1">
                    <a:lumMod val="75000"/>
                    <a:lumOff val="25000"/>
                  </a:schemeClr>
                </a:solidFill>
                <a:latin typeface="Arial" panose="020B0604020202020204" pitchFamily="34" charset="0"/>
                <a:cs typeface="Arial" panose="020B0604020202020204" pitchFamily="34" charset="0"/>
              </a:rPr>
              <a:t> SAFER Summer Series Kick-Off</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6/TBD </a:t>
            </a:r>
            <a:r>
              <a:rPr lang="en-US" sz="1600" dirty="0">
                <a:solidFill>
                  <a:schemeClr val="tx1">
                    <a:lumMod val="75000"/>
                    <a:lumOff val="25000"/>
                  </a:schemeClr>
                </a:solidFill>
                <a:latin typeface="Arial" panose="020B0604020202020204" pitchFamily="34" charset="0"/>
                <a:cs typeface="Arial" panose="020B0604020202020204" pitchFamily="34" charset="0"/>
              </a:rPr>
              <a:t>Draft FEP Released</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6/8</a:t>
            </a:r>
            <a:r>
              <a:rPr lang="en-US" sz="1600" dirty="0">
                <a:solidFill>
                  <a:schemeClr val="tx1">
                    <a:lumMod val="75000"/>
                    <a:lumOff val="25000"/>
                  </a:schemeClr>
                </a:solidFill>
                <a:latin typeface="Arial" panose="020B0604020202020204" pitchFamily="34" charset="0"/>
                <a:cs typeface="Arial" panose="020B0604020202020204" pitchFamily="34" charset="0"/>
              </a:rPr>
              <a:t> Tribal Workshop: Central CA</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6/10</a:t>
            </a:r>
            <a:r>
              <a:rPr lang="en-US" sz="1600" dirty="0">
                <a:solidFill>
                  <a:schemeClr val="tx1">
                    <a:lumMod val="75000"/>
                    <a:lumOff val="25000"/>
                  </a:schemeClr>
                </a:solidFill>
                <a:latin typeface="Arial" panose="020B0604020202020204" pitchFamily="34" charset="0"/>
                <a:cs typeface="Arial" panose="020B0604020202020204" pitchFamily="34" charset="0"/>
              </a:rPr>
              <a:t> Advisory Group Mtg.</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6/17</a:t>
            </a:r>
            <a:r>
              <a:rPr lang="en-US" sz="1600" dirty="0">
                <a:solidFill>
                  <a:schemeClr val="tx1">
                    <a:lumMod val="75000"/>
                    <a:lumOff val="25000"/>
                  </a:schemeClr>
                </a:solidFill>
                <a:latin typeface="Arial" panose="020B0604020202020204" pitchFamily="34" charset="0"/>
                <a:cs typeface="Arial" panose="020B0604020202020204" pitchFamily="34" charset="0"/>
              </a:rPr>
              <a:t> Tribal Workshop: North. CA</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6/17</a:t>
            </a:r>
            <a:r>
              <a:rPr lang="en-US" sz="1600" dirty="0">
                <a:solidFill>
                  <a:schemeClr val="tx1">
                    <a:lumMod val="75000"/>
                    <a:lumOff val="25000"/>
                  </a:schemeClr>
                </a:solidFill>
                <a:latin typeface="Arial" panose="020B0604020202020204" pitchFamily="34" charset="0"/>
                <a:cs typeface="Arial" panose="020B0604020202020204" pitchFamily="34" charset="0"/>
              </a:rPr>
              <a:t> Community Workshop</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6/22 </a:t>
            </a:r>
            <a:r>
              <a:rPr lang="en-US" sz="1600" dirty="0">
                <a:solidFill>
                  <a:schemeClr val="tx1">
                    <a:lumMod val="75000"/>
                    <a:lumOff val="25000"/>
                  </a:schemeClr>
                </a:solidFill>
                <a:latin typeface="Arial" panose="020B0604020202020204" pitchFamily="34" charset="0"/>
                <a:cs typeface="Arial" panose="020B0604020202020204" pitchFamily="34" charset="0"/>
              </a:rPr>
              <a:t>Tribal Workshop: South. CA</a:t>
            </a: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7E6A727-1C00-48CD-BCDE-817FAA0F2212}"/>
              </a:ext>
            </a:extLst>
          </p:cNvPr>
          <p:cNvSpPr/>
          <p:nvPr/>
        </p:nvSpPr>
        <p:spPr>
          <a:xfrm>
            <a:off x="4457700" y="1464198"/>
            <a:ext cx="3276600" cy="4174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7/TBD </a:t>
            </a:r>
            <a:r>
              <a:rPr lang="en-US" sz="1600" dirty="0">
                <a:solidFill>
                  <a:schemeClr val="tx1">
                    <a:lumMod val="75000"/>
                    <a:lumOff val="25000"/>
                  </a:schemeClr>
                </a:solidFill>
                <a:latin typeface="Arial" panose="020B0604020202020204" pitchFamily="34" charset="0"/>
                <a:cs typeface="Arial" panose="020B0604020202020204" pitchFamily="34" charset="0"/>
              </a:rPr>
              <a:t>FEP Finalized</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7/6</a:t>
            </a:r>
            <a:r>
              <a:rPr lang="en-US" sz="1600" dirty="0">
                <a:solidFill>
                  <a:schemeClr val="tx1">
                    <a:lumMod val="75000"/>
                    <a:lumOff val="25000"/>
                  </a:schemeClr>
                </a:solidFill>
                <a:latin typeface="Arial" panose="020B0604020202020204" pitchFamily="34" charset="0"/>
                <a:cs typeface="Arial" panose="020B0604020202020204" pitchFamily="34" charset="0"/>
              </a:rPr>
              <a:t> Advisory Group Application Window Opens</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8/4 </a:t>
            </a:r>
            <a:r>
              <a:rPr lang="en-US" sz="1600" dirty="0">
                <a:solidFill>
                  <a:schemeClr val="tx1">
                    <a:lumMod val="75000"/>
                    <a:lumOff val="25000"/>
                  </a:schemeClr>
                </a:solidFill>
                <a:latin typeface="Arial" panose="020B0604020202020204" pitchFamily="34" charset="0"/>
                <a:cs typeface="Arial" panose="020B0604020202020204" pitchFamily="34" charset="0"/>
              </a:rPr>
              <a:t>Advisory Group Application Workshop</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8/17</a:t>
            </a:r>
            <a:r>
              <a:rPr lang="en-US" sz="1600" dirty="0">
                <a:solidFill>
                  <a:schemeClr val="tx1">
                    <a:lumMod val="75000"/>
                    <a:lumOff val="25000"/>
                  </a:schemeClr>
                </a:solidFill>
                <a:latin typeface="Arial" panose="020B0604020202020204" pitchFamily="34" charset="0"/>
                <a:cs typeface="Arial" panose="020B0604020202020204" pitchFamily="34" charset="0"/>
              </a:rPr>
              <a:t> Board Considers Adoption of FEP</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9/16</a:t>
            </a:r>
            <a:r>
              <a:rPr lang="en-US" sz="1600" dirty="0">
                <a:solidFill>
                  <a:schemeClr val="tx1">
                    <a:lumMod val="75000"/>
                    <a:lumOff val="25000"/>
                  </a:schemeClr>
                </a:solidFill>
                <a:latin typeface="Arial" panose="020B0604020202020204" pitchFamily="34" charset="0"/>
                <a:cs typeface="Arial" panose="020B0604020202020204" pitchFamily="34" charset="0"/>
              </a:rPr>
              <a:t> Advisory Group Mtg.</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9/30</a:t>
            </a:r>
            <a:r>
              <a:rPr lang="en-US" sz="1600" dirty="0">
                <a:solidFill>
                  <a:schemeClr val="tx1">
                    <a:lumMod val="75000"/>
                    <a:lumOff val="25000"/>
                  </a:schemeClr>
                </a:solidFill>
                <a:latin typeface="Arial" panose="020B0604020202020204" pitchFamily="34" charset="0"/>
                <a:cs typeface="Arial" panose="020B0604020202020204" pitchFamily="34" charset="0"/>
              </a:rPr>
              <a:t> Advisory Group Application Window Closes </a:t>
            </a: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208E086-B8B4-47ED-9E72-8AE5FAA9D0EC}"/>
              </a:ext>
            </a:extLst>
          </p:cNvPr>
          <p:cNvSpPr/>
          <p:nvPr/>
        </p:nvSpPr>
        <p:spPr>
          <a:xfrm>
            <a:off x="8039100" y="1464198"/>
            <a:ext cx="3276600" cy="4174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10/TBD </a:t>
            </a:r>
            <a:r>
              <a:rPr lang="en-US" sz="1600" dirty="0">
                <a:solidFill>
                  <a:schemeClr val="tx1">
                    <a:lumMod val="75000"/>
                    <a:lumOff val="25000"/>
                  </a:schemeClr>
                </a:solidFill>
                <a:latin typeface="Arial" panose="020B0604020202020204" pitchFamily="34" charset="0"/>
                <a:cs typeface="Arial" panose="020B0604020202020204" pitchFamily="34" charset="0"/>
              </a:rPr>
              <a:t>Stakeholder Affordability Discussions</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11/18</a:t>
            </a:r>
            <a:r>
              <a:rPr lang="en-US" sz="1600" dirty="0">
                <a:solidFill>
                  <a:schemeClr val="tx1">
                    <a:lumMod val="75000"/>
                    <a:lumOff val="25000"/>
                  </a:schemeClr>
                </a:solidFill>
                <a:latin typeface="Arial" panose="020B0604020202020204" pitchFamily="34" charset="0"/>
                <a:cs typeface="Arial" panose="020B0604020202020204" pitchFamily="34" charset="0"/>
              </a:rPr>
              <a:t> Advisory Group Mtg.</a:t>
            </a:r>
          </a:p>
          <a:p>
            <a:pPr>
              <a:spcAft>
                <a:spcPts val="1200"/>
              </a:spcAft>
            </a:pPr>
            <a:r>
              <a:rPr lang="en-US" sz="1600" b="1" dirty="0">
                <a:solidFill>
                  <a:schemeClr val="tx1">
                    <a:lumMod val="75000"/>
                    <a:lumOff val="25000"/>
                  </a:schemeClr>
                </a:solidFill>
                <a:latin typeface="Arial" panose="020B0604020202020204" pitchFamily="34" charset="0"/>
                <a:cs typeface="Arial" panose="020B0604020202020204" pitchFamily="34" charset="0"/>
              </a:rPr>
              <a:t>12/TBD </a:t>
            </a:r>
            <a:r>
              <a:rPr lang="en-US" sz="1600" dirty="0">
                <a:solidFill>
                  <a:schemeClr val="tx1">
                    <a:lumMod val="75000"/>
                    <a:lumOff val="25000"/>
                  </a:schemeClr>
                </a:solidFill>
                <a:latin typeface="Arial" panose="020B0604020202020204" pitchFamily="34" charset="0"/>
                <a:cs typeface="Arial" panose="020B0604020202020204" pitchFamily="34" charset="0"/>
              </a:rPr>
              <a:t>Advisory Group Members Selected</a:t>
            </a: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Text Placeholder 2">
            <a:extLst>
              <a:ext uri="{FF2B5EF4-FFF2-40B4-BE49-F238E27FC236}">
                <a16:creationId xmlns:a16="http://schemas.microsoft.com/office/drawing/2014/main" id="{2A6FA5D3-C6A3-43B5-A9F6-24CE76A4D7CD}"/>
              </a:ext>
            </a:extLst>
          </p:cNvPr>
          <p:cNvSpPr>
            <a:spLocks noGrp="1"/>
          </p:cNvSpPr>
          <p:nvPr>
            <p:ph type="body" sz="quarter" idx="11"/>
          </p:nvPr>
        </p:nvSpPr>
        <p:spPr>
          <a:xfrm>
            <a:off x="685800" y="5791200"/>
            <a:ext cx="11087100" cy="481505"/>
          </a:xfrm>
        </p:spPr>
        <p:txBody>
          <a:bodyPr vert="horz" lIns="91440" tIns="45720" rIns="91440" bIns="45720" rtlCol="0" anchor="t">
            <a:normAutofit fontScale="92500"/>
          </a:bodyPr>
          <a:lstStyle/>
          <a:p>
            <a:pPr marL="0" indent="0">
              <a:spcAft>
                <a:spcPts val="1200"/>
              </a:spcAft>
              <a:buNone/>
            </a:pPr>
            <a:r>
              <a:rPr lang="en-US" b="1" dirty="0">
                <a:solidFill>
                  <a:srgbClr val="2A7697"/>
                </a:solidFill>
                <a:latin typeface="Arial"/>
                <a:cs typeface="Arial"/>
              </a:rPr>
              <a:t>* </a:t>
            </a:r>
            <a:r>
              <a:rPr lang="en-US" sz="1800" b="1" dirty="0">
                <a:solidFill>
                  <a:srgbClr val="2A7697"/>
                </a:solidFill>
                <a:effectLst/>
                <a:latin typeface="Arial" panose="020B0604020202020204" pitchFamily="34" charset="0"/>
                <a:ea typeface="Yu Mincho" panose="02020400000000000000" pitchFamily="18" charset="-128"/>
              </a:rPr>
              <a:t>Timeline does not include future Needs Assessment refinement workshops. Scheduling comin</a:t>
            </a:r>
            <a:r>
              <a:rPr lang="en-US" sz="1800" b="1" dirty="0">
                <a:solidFill>
                  <a:srgbClr val="2A7697"/>
                </a:solidFill>
                <a:ea typeface="Yu Mincho" panose="02020400000000000000" pitchFamily="18" charset="-128"/>
              </a:rPr>
              <a:t>g soon.</a:t>
            </a:r>
            <a:endParaRPr lang="en-US" b="1" dirty="0">
              <a:solidFill>
                <a:srgbClr val="2A7697"/>
              </a:solidFill>
              <a:latin typeface="Arial"/>
              <a:cs typeface="Arial"/>
            </a:endParaRPr>
          </a:p>
        </p:txBody>
      </p:sp>
    </p:spTree>
    <p:extLst>
      <p:ext uri="{BB962C8B-B14F-4D97-AF65-F5344CB8AC3E}">
        <p14:creationId xmlns:p14="http://schemas.microsoft.com/office/powerpoint/2010/main" val="13318120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a:xfrm>
            <a:off x="838200" y="197947"/>
            <a:ext cx="10515600" cy="752475"/>
          </a:xfrm>
        </p:spPr>
        <p:txBody>
          <a:bodyPr/>
          <a:lstStyle/>
          <a:p>
            <a:pPr lvl="1">
              <a:spcAft>
                <a:spcPts val="1200"/>
              </a:spcAft>
            </a:pPr>
            <a:r>
              <a:rPr lang="en-US" sz="2800" b="1" dirty="0">
                <a:solidFill>
                  <a:srgbClr val="1A4566"/>
                </a:solidFill>
                <a:latin typeface="Arial"/>
                <a:cs typeface="Arial"/>
              </a:rPr>
              <a:t>Immediate Next Steps</a:t>
            </a:r>
            <a:endParaRPr lang="en-US" b="1" dirty="0">
              <a:solidFill>
                <a:srgbClr val="1A4566"/>
              </a:solidFill>
            </a:endParaRPr>
          </a:p>
        </p:txBody>
      </p:sp>
      <p:sp>
        <p:nvSpPr>
          <p:cNvPr id="3" name="Text Placeholder 2">
            <a:extLst>
              <a:ext uri="{FF2B5EF4-FFF2-40B4-BE49-F238E27FC236}">
                <a16:creationId xmlns:a16="http://schemas.microsoft.com/office/drawing/2014/main" id="{22E2B34F-7A7F-4BC3-AA81-E825F39783D4}"/>
              </a:ext>
            </a:extLst>
          </p:cNvPr>
          <p:cNvSpPr>
            <a:spLocks noGrp="1"/>
          </p:cNvSpPr>
          <p:nvPr>
            <p:ph type="body" sz="quarter" idx="11"/>
          </p:nvPr>
        </p:nvSpPr>
        <p:spPr>
          <a:xfrm>
            <a:off x="838200" y="1251479"/>
            <a:ext cx="10515600" cy="4920721"/>
          </a:xfrm>
        </p:spPr>
        <p:txBody>
          <a:bodyPr vert="horz" lIns="91440" tIns="45720" rIns="91440" bIns="45720" rtlCol="0" anchor="t">
            <a:normAutofit lnSpcReduction="10000"/>
          </a:bodyPr>
          <a:lstStyle/>
          <a:p>
            <a:pPr>
              <a:spcAft>
                <a:spcPts val="1200"/>
              </a:spcAft>
            </a:pPr>
            <a:r>
              <a:rPr lang="en-US" sz="3200" dirty="0">
                <a:latin typeface="Arial"/>
                <a:cs typeface="Arial"/>
              </a:rPr>
              <a:t>Water system data change requests:</a:t>
            </a:r>
            <a:endParaRPr lang="en-US" sz="3200" b="1" dirty="0">
              <a:latin typeface="Arial"/>
              <a:cs typeface="Arial"/>
            </a:endParaRPr>
          </a:p>
          <a:p>
            <a:pPr lvl="1">
              <a:spcAft>
                <a:spcPts val="1200"/>
              </a:spcAft>
            </a:pPr>
            <a:r>
              <a:rPr lang="en-US" sz="2400" dirty="0">
                <a:latin typeface="Arial"/>
                <a:cs typeface="Arial"/>
                <a:hlinkClick r:id="rId3"/>
              </a:rPr>
              <a:t>https://bit.ly/3t9XgTg</a:t>
            </a:r>
            <a:r>
              <a:rPr lang="en-US" sz="2400" dirty="0">
                <a:latin typeface="Arial"/>
                <a:cs typeface="Arial"/>
              </a:rPr>
              <a:t>  </a:t>
            </a:r>
          </a:p>
          <a:p>
            <a:pPr marL="457200" lvl="1" indent="0">
              <a:spcAft>
                <a:spcPts val="1200"/>
              </a:spcAft>
              <a:buNone/>
            </a:pPr>
            <a:endParaRPr lang="en-US" sz="2400" dirty="0">
              <a:latin typeface="Arial"/>
              <a:cs typeface="Arial"/>
            </a:endParaRPr>
          </a:p>
          <a:p>
            <a:pPr>
              <a:spcAft>
                <a:spcPts val="1200"/>
              </a:spcAft>
            </a:pPr>
            <a:r>
              <a:rPr lang="en-US" sz="3200" dirty="0">
                <a:latin typeface="Arial"/>
                <a:cs typeface="Arial"/>
              </a:rPr>
              <a:t>General feedback on the Needs Assessment results and methodologies:</a:t>
            </a:r>
          </a:p>
          <a:p>
            <a:pPr lvl="1">
              <a:spcAft>
                <a:spcPts val="1200"/>
              </a:spcAft>
            </a:pPr>
            <a:r>
              <a:rPr lang="en-US" sz="2400" dirty="0">
                <a:latin typeface="Arial"/>
                <a:cs typeface="Arial"/>
              </a:rPr>
              <a:t>2021 Drinking Water Needs Assessment: </a:t>
            </a:r>
            <a:r>
              <a:rPr lang="en-US" sz="2400" dirty="0">
                <a:latin typeface="Arial"/>
                <a:cs typeface="Arial"/>
                <a:hlinkClick r:id="rId4"/>
              </a:rPr>
              <a:t>https://bit.ly/3mAz2yK</a:t>
            </a:r>
            <a:r>
              <a:rPr lang="en-US" sz="2400" dirty="0">
                <a:latin typeface="Arial"/>
                <a:cs typeface="Arial"/>
              </a:rPr>
              <a:t>  </a:t>
            </a:r>
          </a:p>
          <a:p>
            <a:pPr lvl="1">
              <a:spcAft>
                <a:spcPts val="1200"/>
              </a:spcAft>
            </a:pPr>
            <a:r>
              <a:rPr lang="en-US" sz="2400" dirty="0">
                <a:latin typeface="Arial"/>
                <a:cs typeface="Arial"/>
              </a:rPr>
              <a:t>Submit feedback to: </a:t>
            </a:r>
            <a:r>
              <a:rPr lang="en-US" sz="2400" dirty="0">
                <a:latin typeface="Arial"/>
                <a:cs typeface="Arial"/>
                <a:hlinkClick r:id="rId5"/>
              </a:rPr>
              <a:t>SAFER@waterboards.ca.gov</a:t>
            </a:r>
            <a:endParaRPr lang="en-US" sz="2400" dirty="0">
              <a:latin typeface="Arial"/>
              <a:cs typeface="Arial"/>
            </a:endParaRPr>
          </a:p>
          <a:p>
            <a:pPr lvl="1">
              <a:spcAft>
                <a:spcPts val="1200"/>
              </a:spcAft>
            </a:pPr>
            <a:r>
              <a:rPr lang="en-US" sz="2400" dirty="0">
                <a:latin typeface="Arial"/>
                <a:cs typeface="Arial"/>
              </a:rPr>
              <a:t>Please submit feedback on the report by </a:t>
            </a:r>
            <a:r>
              <a:rPr lang="en-US" sz="2400" b="1" dirty="0">
                <a:highlight>
                  <a:srgbClr val="FFFF00"/>
                </a:highlight>
                <a:latin typeface="Arial"/>
                <a:cs typeface="Arial"/>
              </a:rPr>
              <a:t>07.01.2021</a:t>
            </a:r>
          </a:p>
          <a:p>
            <a:pPr lvl="1">
              <a:spcAft>
                <a:spcPts val="1200"/>
              </a:spcAft>
            </a:pPr>
            <a:r>
              <a:rPr lang="en-US" sz="2400" dirty="0"/>
              <a:t>Respond to survey questions here: </a:t>
            </a:r>
            <a:r>
              <a:rPr lang="en-US" sz="2400" u="sng" dirty="0">
                <a:solidFill>
                  <a:srgbClr val="0563C1"/>
                </a:solidFill>
                <a:effectLst/>
                <a:ea typeface="Calibri" panose="020F0502020204030204" pitchFamily="34" charset="0"/>
                <a:hlinkClick r:id="rId6"/>
              </a:rPr>
              <a:t>https://bit.ly/2OH58wm</a:t>
            </a:r>
            <a:r>
              <a:rPr lang="en-US" sz="2400" dirty="0">
                <a:effectLst/>
                <a:ea typeface="Calibri" panose="020F0502020204030204" pitchFamily="34" charset="0"/>
              </a:rPr>
              <a:t> </a:t>
            </a:r>
            <a:endParaRPr lang="en-US" sz="2400" dirty="0"/>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101</a:t>
            </a:fld>
            <a:endParaRPr lang="en-US" dirty="0"/>
          </a:p>
        </p:txBody>
      </p:sp>
      <p:sp>
        <p:nvSpPr>
          <p:cNvPr id="5" name="Text Placeholder 3">
            <a:extLst>
              <a:ext uri="{FF2B5EF4-FFF2-40B4-BE49-F238E27FC236}">
                <a16:creationId xmlns:a16="http://schemas.microsoft.com/office/drawing/2014/main" id="{E9F8B510-7D00-4F8E-9CA5-6317343704ED}"/>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2659854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pPr lvl="1">
              <a:spcAft>
                <a:spcPts val="1200"/>
              </a:spcAft>
            </a:pPr>
            <a:r>
              <a:rPr lang="en-US" sz="2800" b="1" dirty="0">
                <a:solidFill>
                  <a:srgbClr val="1A4566"/>
                </a:solidFill>
                <a:latin typeface="Arial"/>
                <a:cs typeface="Arial"/>
              </a:rPr>
              <a:t>Audience Poll Question 3</a:t>
            </a:r>
            <a:endParaRPr lang="en-US" b="1" dirty="0">
              <a:solidFill>
                <a:srgbClr val="1A4566"/>
              </a:solidFill>
            </a:endParaRPr>
          </a:p>
        </p:txBody>
      </p:sp>
      <p:sp>
        <p:nvSpPr>
          <p:cNvPr id="3" name="Text Placeholder 2">
            <a:extLst>
              <a:ext uri="{FF2B5EF4-FFF2-40B4-BE49-F238E27FC236}">
                <a16:creationId xmlns:a16="http://schemas.microsoft.com/office/drawing/2014/main" id="{22E2B34F-7A7F-4BC3-AA81-E825F39783D4}"/>
              </a:ext>
            </a:extLst>
          </p:cNvPr>
          <p:cNvSpPr>
            <a:spLocks noGrp="1"/>
          </p:cNvSpPr>
          <p:nvPr>
            <p:ph type="body" sz="quarter" idx="11"/>
          </p:nvPr>
        </p:nvSpPr>
        <p:spPr>
          <a:xfrm>
            <a:off x="838200" y="1251479"/>
            <a:ext cx="10515600" cy="4332287"/>
          </a:xfrm>
        </p:spPr>
        <p:txBody>
          <a:bodyPr vert="horz" lIns="91440" tIns="45720" rIns="91440" bIns="45720" rtlCol="0" anchor="t">
            <a:normAutofit/>
          </a:bodyPr>
          <a:lstStyle/>
          <a:p>
            <a:pPr marL="0" indent="0">
              <a:spcAft>
                <a:spcPts val="1200"/>
              </a:spcAft>
              <a:buNone/>
            </a:pPr>
            <a:r>
              <a:rPr lang="en-US" dirty="0">
                <a:latin typeface="Arial"/>
                <a:cs typeface="Arial"/>
              </a:rPr>
              <a:t>Would you be interested in training sessions on how to navigate the Risk Assessment and Affordability Assessment spreadsheets?</a:t>
            </a:r>
          </a:p>
          <a:p>
            <a:pPr lvl="1">
              <a:spcAft>
                <a:spcPts val="1200"/>
              </a:spcAft>
            </a:pPr>
            <a:r>
              <a:rPr lang="en-US" dirty="0">
                <a:latin typeface="Arial"/>
                <a:cs typeface="Arial"/>
              </a:rPr>
              <a:t>Yes</a:t>
            </a:r>
          </a:p>
          <a:p>
            <a:pPr lvl="1">
              <a:spcAft>
                <a:spcPts val="1200"/>
              </a:spcAft>
            </a:pPr>
            <a:r>
              <a:rPr lang="en-US" dirty="0">
                <a:latin typeface="Arial"/>
                <a:cs typeface="Arial"/>
              </a:rPr>
              <a:t>No</a:t>
            </a:r>
          </a:p>
          <a:p>
            <a:pPr lvl="1">
              <a:spcAft>
                <a:spcPts val="1200"/>
              </a:spcAft>
            </a:pPr>
            <a:r>
              <a:rPr lang="en-US" dirty="0">
                <a:latin typeface="Arial"/>
                <a:cs typeface="Arial"/>
              </a:rPr>
              <a:t>Maybe, I haven’t looked at them yet</a:t>
            </a:r>
            <a:endParaRPr lang="en-US" dirty="0"/>
          </a:p>
          <a:p>
            <a:pPr marL="0" indent="0">
              <a:spcAft>
                <a:spcPts val="1200"/>
              </a:spcAft>
              <a:buNone/>
            </a:pPr>
            <a:endParaRPr lang="en-US" dirty="0">
              <a:latin typeface="Arial"/>
              <a:cs typeface="Arial"/>
            </a:endParaRPr>
          </a:p>
          <a:p>
            <a:pPr marL="0" lvl="1" indent="0">
              <a:spcBef>
                <a:spcPts val="1000"/>
              </a:spcBef>
              <a:spcAft>
                <a:spcPts val="1200"/>
              </a:spcAft>
              <a:buNone/>
            </a:pPr>
            <a:r>
              <a:rPr lang="en-US" dirty="0">
                <a:latin typeface="Arial"/>
                <a:cs typeface="Arial"/>
              </a:rPr>
              <a:t>Risk Assessment Results Spreadsheet: </a:t>
            </a:r>
            <a:r>
              <a:rPr lang="en-US" dirty="0">
                <a:hlinkClick r:id="rId3"/>
              </a:rPr>
              <a:t>https://bit.ly/3d0XxSF</a:t>
            </a:r>
            <a:r>
              <a:rPr lang="en-US" dirty="0"/>
              <a:t> </a:t>
            </a:r>
            <a:endParaRPr lang="en-US" dirty="0">
              <a:latin typeface="Arial"/>
              <a:cs typeface="Arial"/>
            </a:endParaRPr>
          </a:p>
          <a:p>
            <a:pPr marL="0" lvl="1" indent="0">
              <a:spcBef>
                <a:spcPts val="1000"/>
              </a:spcBef>
              <a:spcAft>
                <a:spcPts val="1200"/>
              </a:spcAft>
              <a:buNone/>
            </a:pPr>
            <a:r>
              <a:rPr lang="en-US" dirty="0">
                <a:latin typeface="Arial"/>
                <a:cs typeface="Arial"/>
              </a:rPr>
              <a:t>Affordability Assessment Results Spreadsheet: </a:t>
            </a:r>
            <a:r>
              <a:rPr lang="en-US" dirty="0">
                <a:hlinkClick r:id="rId4"/>
              </a:rPr>
              <a:t>https://bit.ly/3d3jmkC</a:t>
            </a:r>
            <a:r>
              <a:rPr lang="en-US" dirty="0"/>
              <a:t> </a:t>
            </a:r>
          </a:p>
          <a:p>
            <a:pPr marL="0" lvl="1" indent="0">
              <a:spcBef>
                <a:spcPts val="1000"/>
              </a:spcBef>
              <a:spcAft>
                <a:spcPts val="1200"/>
              </a:spcAft>
              <a:buNone/>
            </a:pPr>
            <a:endParaRPr lang="en-US" dirty="0">
              <a:latin typeface="Arial"/>
              <a:cs typeface="Arial"/>
            </a:endParaRPr>
          </a:p>
          <a:p>
            <a:pPr marL="0" lvl="1" indent="0">
              <a:spcBef>
                <a:spcPts val="1000"/>
              </a:spcBef>
              <a:spcAft>
                <a:spcPts val="1200"/>
              </a:spcAft>
              <a:buNone/>
            </a:pPr>
            <a:endParaRPr lang="en-US" dirty="0">
              <a:latin typeface="Arial"/>
              <a:cs typeface="Aria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102</a:t>
            </a:fld>
            <a:endParaRPr lang="en-US" dirty="0"/>
          </a:p>
        </p:txBody>
      </p:sp>
      <p:sp>
        <p:nvSpPr>
          <p:cNvPr id="6" name="Text Placeholder 3">
            <a:extLst>
              <a:ext uri="{FF2B5EF4-FFF2-40B4-BE49-F238E27FC236}">
                <a16:creationId xmlns:a16="http://schemas.microsoft.com/office/drawing/2014/main" id="{DCED0CC9-FAE1-4FC7-9EA1-823793B86B8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4818809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675"/>
            <a:ext cx="10515600" cy="1514475"/>
          </a:xfrm>
        </p:spPr>
        <p:txBody>
          <a:bodyPr/>
          <a:lstStyle/>
          <a:p>
            <a:r>
              <a:rPr lang="en-US" dirty="0"/>
              <a:t>Discussion Topic: Open Q&amp;A</a:t>
            </a:r>
          </a:p>
        </p:txBody>
      </p:sp>
      <p:sp>
        <p:nvSpPr>
          <p:cNvPr id="3" name="Slide Number Placeholder 2"/>
          <p:cNvSpPr>
            <a:spLocks noGrp="1"/>
          </p:cNvSpPr>
          <p:nvPr>
            <p:ph type="sldNum" sz="quarter" idx="10"/>
          </p:nvPr>
        </p:nvSpPr>
        <p:spPr/>
        <p:txBody>
          <a:bodyPr/>
          <a:lstStyle/>
          <a:p>
            <a:fld id="{A15CFC30-E45D-4431-B46B-489B270F7815}" type="slidenum">
              <a:rPr lang="en-US" smtClean="0"/>
              <a:pPr/>
              <a:t>103</a:t>
            </a:fld>
            <a:endParaRPr lang="en-US" dirty="0"/>
          </a:p>
        </p:txBody>
      </p:sp>
      <p:pic>
        <p:nvPicPr>
          <p:cNvPr id="7" name="Picture 6" descr="Ways to Participate&#10;1. Watch only - Visit video.calepa.ca.gov&#10;2.Email: Submit a comment or ask a question that will be read aloud, send an email to: safer@waterboards.ca.gov&#10;3. Q&amp;A: Submit a question using the Q&amp;A feature at the bottom of your zoom screen. You can UPVOTE any question you would like answered.&#10;4. Raise hand: Attendees will be given the opportunity to provide verbal comment or ask questions, if you're interested in this option, please raise your virtual hand when the time is right.">
            <a:extLst>
              <a:ext uri="{FF2B5EF4-FFF2-40B4-BE49-F238E27FC236}">
                <a16:creationId xmlns:a16="http://schemas.microsoft.com/office/drawing/2014/main" id="{975D99DA-A996-4B93-9AEE-4F7CEFF7BE77}"/>
              </a:ext>
            </a:extLst>
          </p:cNvPr>
          <p:cNvPicPr>
            <a:picLocks noChangeAspect="1"/>
          </p:cNvPicPr>
          <p:nvPr/>
        </p:nvPicPr>
        <p:blipFill>
          <a:blip r:embed="rId2"/>
          <a:stretch>
            <a:fillRect/>
          </a:stretch>
        </p:blipFill>
        <p:spPr>
          <a:xfrm>
            <a:off x="1257299" y="2057400"/>
            <a:ext cx="9677402" cy="4730911"/>
          </a:xfrm>
          <a:prstGeom prst="rect">
            <a:avLst/>
          </a:prstGeom>
        </p:spPr>
      </p:pic>
      <p:sp>
        <p:nvSpPr>
          <p:cNvPr id="8" name="Text Placeholder 3">
            <a:extLst>
              <a:ext uri="{FF2B5EF4-FFF2-40B4-BE49-F238E27FC236}">
                <a16:creationId xmlns:a16="http://schemas.microsoft.com/office/drawing/2014/main" id="{7E17EC73-6B01-44E3-95DA-57CEE9003EE2}"/>
              </a:ext>
            </a:extLst>
          </p:cNvPr>
          <p:cNvSpPr>
            <a:spLocks noGrp="1"/>
          </p:cNvSpPr>
          <p:nvPr>
            <p:ph type="body" sz="quarter" idx="11"/>
          </p:nvPr>
        </p:nvSpPr>
        <p:spPr>
          <a:xfrm>
            <a:off x="838200" y="1066800"/>
            <a:ext cx="10954041" cy="1066800"/>
          </a:xfrm>
        </p:spPr>
        <p:txBody>
          <a:bodyPr>
            <a:normAutofit/>
          </a:bodyPr>
          <a:lstStyle/>
          <a:p>
            <a:pPr marL="0" indent="0">
              <a:buNone/>
            </a:pPr>
            <a:r>
              <a:rPr lang="en-US" dirty="0"/>
              <a:t>Do you have any questions or comments about the Needs Assessment?</a:t>
            </a:r>
          </a:p>
        </p:txBody>
      </p:sp>
    </p:spTree>
    <p:extLst>
      <p:ext uri="{BB962C8B-B14F-4D97-AF65-F5344CB8AC3E}">
        <p14:creationId xmlns:p14="http://schemas.microsoft.com/office/powerpoint/2010/main" val="2217041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3CF0D-DCA3-4010-A288-F21853992B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5" name="Text Placeholder 3">
            <a:extLst>
              <a:ext uri="{FF2B5EF4-FFF2-40B4-BE49-F238E27FC236}">
                <a16:creationId xmlns:a16="http://schemas.microsoft.com/office/drawing/2014/main" id="{DFF92D1A-825F-43CF-8C4D-C64895B4BD01}"/>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2" name="Title 1">
            <a:extLst>
              <a:ext uri="{FF2B5EF4-FFF2-40B4-BE49-F238E27FC236}">
                <a16:creationId xmlns:a16="http://schemas.microsoft.com/office/drawing/2014/main" id="{2370472E-24E0-40D3-A610-546B42220884}"/>
              </a:ext>
            </a:extLst>
          </p:cNvPr>
          <p:cNvSpPr>
            <a:spLocks noGrp="1"/>
          </p:cNvSpPr>
          <p:nvPr>
            <p:ph type="title" idx="4294967295"/>
          </p:nvPr>
        </p:nvSpPr>
        <p:spPr>
          <a:xfrm>
            <a:off x="1371600" y="682625"/>
            <a:ext cx="10515600" cy="1590675"/>
          </a:xfrm>
        </p:spPr>
        <p:txBody>
          <a:bodyPr>
            <a:normAutofit/>
          </a:bodyPr>
          <a:lstStyle/>
          <a:p>
            <a:pPr algn="r" rtl="0" eaLnBrk="1" fontAlgn="auto" latinLnBrk="0" hangingPunct="1"/>
            <a:r>
              <a:rPr lang="en-US" sz="6000" b="1" i="0" kern="1200" spc="0" baseline="0" dirty="0">
                <a:ln>
                  <a:noFill/>
                </a:ln>
                <a:solidFill>
                  <a:srgbClr val="FFFFFF"/>
                </a:solidFill>
                <a:effectLst/>
                <a:latin typeface="Arial" panose="020B0604020202020204" pitchFamily="34" charset="0"/>
                <a:ea typeface="+mn-ea"/>
                <a:cs typeface="Arial" panose="020B0604020202020204" pitchFamily="34" charset="0"/>
              </a:rPr>
              <a:t>THANK YOU</a:t>
            </a:r>
            <a:endParaRPr lang="en-US" dirty="0">
              <a:effectLst/>
            </a:endParaRPr>
          </a:p>
          <a:p>
            <a:pPr algn="r"/>
            <a:endParaRPr lang="en-US" dirty="0"/>
          </a:p>
        </p:txBody>
      </p:sp>
    </p:spTree>
    <p:extLst>
      <p:ext uri="{BB962C8B-B14F-4D97-AF65-F5344CB8AC3E}">
        <p14:creationId xmlns:p14="http://schemas.microsoft.com/office/powerpoint/2010/main" val="4212418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1925"/>
            <a:ext cx="10641004" cy="752475"/>
          </a:xfrm>
        </p:spPr>
        <p:txBody>
          <a:bodyPr>
            <a:noAutofit/>
          </a:bodyPr>
          <a:lstStyle/>
          <a:p>
            <a:r>
              <a:rPr kumimoji="0" lang="en-US" sz="3600" b="1" i="0" u="none" strike="noStrike" kern="1200" cap="none" spc="0" normalizeH="0" baseline="0" noProof="0" dirty="0">
                <a:ln>
                  <a:noFill/>
                </a:ln>
                <a:solidFill>
                  <a:srgbClr val="4472C4">
                    <a:lumMod val="50000"/>
                  </a:srgbClr>
                </a:solidFill>
                <a:effectLst/>
                <a:uLnTx/>
                <a:uFillTx/>
                <a:latin typeface="Arial"/>
                <a:ea typeface="+mj-ea"/>
                <a:cs typeface="Arial"/>
              </a:rPr>
              <a:t>SB 200 and </a:t>
            </a:r>
            <a:r>
              <a:rPr kumimoji="0" lang="en-US" sz="3600" b="1" i="0" u="none" strike="noStrike" kern="1200" cap="none" spc="0" normalizeH="0" baseline="0" noProof="0" dirty="0" err="1">
                <a:ln>
                  <a:noFill/>
                </a:ln>
                <a:solidFill>
                  <a:srgbClr val="4472C4">
                    <a:lumMod val="50000"/>
                  </a:srgbClr>
                </a:solidFill>
                <a:effectLst/>
                <a:uLnTx/>
                <a:uFillTx/>
                <a:latin typeface="Arial"/>
                <a:ea typeface="+mj-ea"/>
                <a:cs typeface="Arial"/>
              </a:rPr>
              <a:t>th</a:t>
            </a:r>
            <a:r>
              <a:rPr lang="en-US" sz="3600" dirty="0">
                <a:solidFill>
                  <a:srgbClr val="4472C4">
                    <a:lumMod val="50000"/>
                  </a:srgbClr>
                </a:solidFill>
                <a:latin typeface="Arial"/>
                <a:cs typeface="Arial"/>
              </a:rPr>
              <a:t>e SAFER Program</a:t>
            </a:r>
            <a:endParaRPr lang="en-US" dirty="0"/>
          </a:p>
        </p:txBody>
      </p:sp>
      <p:sp>
        <p:nvSpPr>
          <p:cNvPr id="3" name="Text Placeholder 2"/>
          <p:cNvSpPr>
            <a:spLocks noGrp="1"/>
          </p:cNvSpPr>
          <p:nvPr>
            <p:ph type="body" sz="quarter" idx="11"/>
          </p:nvPr>
        </p:nvSpPr>
        <p:spPr>
          <a:xfrm>
            <a:off x="838199" y="1130644"/>
            <a:ext cx="10641005" cy="1643411"/>
          </a:xfrm>
        </p:spPr>
        <p:txBody>
          <a:bodyPr>
            <a:normAutofit/>
          </a:bodyPr>
          <a:lstStyle/>
          <a:p>
            <a:pPr marL="0" indent="0">
              <a:buNone/>
            </a:pPr>
            <a:r>
              <a:rPr lang="en-US" dirty="0"/>
              <a:t>In 2019, to advance the goals of the Human Right to Water “HR2W”, California passed Senate Bill 200, which enabled the State Water Board to establish the </a:t>
            </a:r>
            <a:r>
              <a:rPr lang="en-US" b="1" dirty="0">
                <a:solidFill>
                  <a:schemeClr val="tx1"/>
                </a:solidFill>
              </a:rPr>
              <a:t>Safe and Affordable Funding for Equity and Resilience (SAFER) Program</a:t>
            </a:r>
            <a:r>
              <a:rPr lang="en-US" dirty="0">
                <a:solidFill>
                  <a:schemeClr val="tx1"/>
                </a:solidFill>
              </a:rPr>
              <a:t>. </a:t>
            </a:r>
          </a:p>
        </p:txBody>
      </p:sp>
      <p:sp>
        <p:nvSpPr>
          <p:cNvPr id="4" name="Slide Number Placeholder 3"/>
          <p:cNvSpPr>
            <a:spLocks noGrp="1"/>
          </p:cNvSpPr>
          <p:nvPr>
            <p:ph type="sldNum" sz="quarter" idx="4"/>
          </p:nvPr>
        </p:nvSpPr>
        <p:spPr/>
        <p:txBody>
          <a:bodyPr/>
          <a:lstStyle/>
          <a:p>
            <a:fld id="{A15CFC30-E45D-4431-B46B-489B270F7815}" type="slidenum">
              <a:rPr lang="en-US" smtClean="0">
                <a:solidFill>
                  <a:prstClr val="black">
                    <a:tint val="75000"/>
                  </a:prstClr>
                </a:solidFill>
              </a:rPr>
              <a:pPr/>
              <a:t>11</a:t>
            </a:fld>
            <a:endParaRPr lang="en-US">
              <a:solidFill>
                <a:prstClr val="black">
                  <a:tint val="75000"/>
                </a:prstClr>
              </a:solidFill>
            </a:endParaRPr>
          </a:p>
        </p:txBody>
      </p:sp>
      <p:grpSp>
        <p:nvGrpSpPr>
          <p:cNvPr id="6" name="Group 5">
            <a:extLst>
              <a:ext uri="{FF2B5EF4-FFF2-40B4-BE49-F238E27FC236}">
                <a16:creationId xmlns:a16="http://schemas.microsoft.com/office/drawing/2014/main" id="{FDB284EA-88E4-4A6C-A265-12C308AE1D76}"/>
              </a:ext>
              <a:ext uri="{C183D7F6-B498-43B3-948B-1728B52AA6E4}">
                <adec:decorative xmlns:adec="http://schemas.microsoft.com/office/drawing/2017/decorative" val="1"/>
              </a:ext>
            </a:extLst>
          </p:cNvPr>
          <p:cNvGrpSpPr/>
          <p:nvPr/>
        </p:nvGrpSpPr>
        <p:grpSpPr>
          <a:xfrm>
            <a:off x="13172271" y="1098148"/>
            <a:ext cx="2044251" cy="4235852"/>
            <a:chOff x="12346038" y="226467"/>
            <a:chExt cx="2044251" cy="4235852"/>
          </a:xfrm>
        </p:grpSpPr>
        <p:sp>
          <p:nvSpPr>
            <p:cNvPr id="7" name="Rectangle 6">
              <a:extLst>
                <a:ext uri="{FF2B5EF4-FFF2-40B4-BE49-F238E27FC236}">
                  <a16:creationId xmlns:a16="http://schemas.microsoft.com/office/drawing/2014/main" id="{2B274C94-1084-4A52-BCB0-4D058BECFFAF}"/>
                </a:ext>
              </a:extLst>
            </p:cNvPr>
            <p:cNvSpPr/>
            <p:nvPr/>
          </p:nvSpPr>
          <p:spPr>
            <a:xfrm>
              <a:off x="13398384" y="226467"/>
              <a:ext cx="991905" cy="991905"/>
            </a:xfrm>
            <a:prstGeom prst="rect">
              <a:avLst/>
            </a:prstGeom>
            <a:solidFill>
              <a:srgbClr val="4AA37B"/>
            </a:solidFill>
            <a:ln w="9525" cap="flat" cmpd="sng" algn="ctr">
              <a:noFill/>
              <a:prstDash val="solid"/>
            </a:ln>
            <a:effectLst/>
          </p:spPr>
          <p:txBody>
            <a:bodyPr rtlCol="0" anchor="ctr"/>
            <a:lstStyle/>
            <a:p>
              <a:pPr algn="ctr">
                <a:defRPr/>
              </a:pPr>
              <a:endParaRPr lang="en-US" kern="0" dirty="0">
                <a:solidFill>
                  <a:sysClr val="window" lastClr="FFFFFF"/>
                </a:solidFill>
                <a:latin typeface="Calibri"/>
              </a:endParaRPr>
            </a:p>
          </p:txBody>
        </p:sp>
        <p:sp>
          <p:nvSpPr>
            <p:cNvPr id="8" name="Rectangle 7">
              <a:extLst>
                <a:ext uri="{FF2B5EF4-FFF2-40B4-BE49-F238E27FC236}">
                  <a16:creationId xmlns:a16="http://schemas.microsoft.com/office/drawing/2014/main" id="{F649658E-FC76-43B5-A9BA-E84E736DB332}"/>
                </a:ext>
              </a:extLst>
            </p:cNvPr>
            <p:cNvSpPr/>
            <p:nvPr/>
          </p:nvSpPr>
          <p:spPr>
            <a:xfrm>
              <a:off x="13398384" y="1332847"/>
              <a:ext cx="991905" cy="991905"/>
            </a:xfrm>
            <a:prstGeom prst="rect">
              <a:avLst/>
            </a:prstGeom>
            <a:solidFill>
              <a:srgbClr val="75C49A"/>
            </a:solidFill>
            <a:ln w="9525" cap="flat" cmpd="sng" algn="ctr">
              <a:noFill/>
              <a:prstDash val="solid"/>
            </a:ln>
            <a:effectLst/>
          </p:spPr>
          <p:txBody>
            <a:bodyPr rtlCol="0" anchor="ctr"/>
            <a:lstStyle/>
            <a:p>
              <a:pPr algn="ctr">
                <a:defRPr/>
              </a:pPr>
              <a:endParaRPr lang="en-US" sz="2400" kern="0" dirty="0">
                <a:solidFill>
                  <a:sysClr val="window" lastClr="FFFFFF"/>
                </a:solidFill>
                <a:latin typeface="Calibri"/>
              </a:endParaRPr>
            </a:p>
          </p:txBody>
        </p:sp>
        <p:sp>
          <p:nvSpPr>
            <p:cNvPr id="9" name="Rectangle 8">
              <a:extLst>
                <a:ext uri="{FF2B5EF4-FFF2-40B4-BE49-F238E27FC236}">
                  <a16:creationId xmlns:a16="http://schemas.microsoft.com/office/drawing/2014/main" id="{1A90B26E-2343-4823-9E36-D93CFE79DE9A}"/>
                </a:ext>
              </a:extLst>
            </p:cNvPr>
            <p:cNvSpPr/>
            <p:nvPr/>
          </p:nvSpPr>
          <p:spPr>
            <a:xfrm>
              <a:off x="13398384" y="3470414"/>
              <a:ext cx="991905" cy="991905"/>
            </a:xfrm>
            <a:prstGeom prst="rect">
              <a:avLst/>
            </a:prstGeom>
            <a:solidFill>
              <a:srgbClr val="A9DBB5"/>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10" name="Rectangle 9">
              <a:extLst>
                <a:ext uri="{FF2B5EF4-FFF2-40B4-BE49-F238E27FC236}">
                  <a16:creationId xmlns:a16="http://schemas.microsoft.com/office/drawing/2014/main" id="{BE9ADA24-2F5E-4D87-884D-DCEC9746D2E2}"/>
                </a:ext>
              </a:extLst>
            </p:cNvPr>
            <p:cNvSpPr/>
            <p:nvPr/>
          </p:nvSpPr>
          <p:spPr>
            <a:xfrm flipH="1">
              <a:off x="12346038" y="1332847"/>
              <a:ext cx="991905" cy="991905"/>
            </a:xfrm>
            <a:prstGeom prst="rect">
              <a:avLst/>
            </a:prstGeom>
            <a:solidFill>
              <a:srgbClr val="1A4566"/>
            </a:solidFill>
            <a:ln w="9525" cap="flat" cmpd="sng" algn="ctr">
              <a:noFill/>
              <a:prstDash val="solid"/>
            </a:ln>
            <a:effectLst/>
          </p:spPr>
          <p:txBody>
            <a:bodyPr rtlCol="0" anchor="ctr"/>
            <a:lstStyle/>
            <a:p>
              <a:pPr algn="ctr">
                <a:defRPr/>
              </a:pPr>
              <a:endParaRPr lang="en-US" kern="0" dirty="0">
                <a:solidFill>
                  <a:sysClr val="window" lastClr="FFFFFF"/>
                </a:solidFill>
                <a:latin typeface="Calibri"/>
              </a:endParaRPr>
            </a:p>
          </p:txBody>
        </p:sp>
        <p:sp>
          <p:nvSpPr>
            <p:cNvPr id="11" name="Rectangle 10">
              <a:extLst>
                <a:ext uri="{FF2B5EF4-FFF2-40B4-BE49-F238E27FC236}">
                  <a16:creationId xmlns:a16="http://schemas.microsoft.com/office/drawing/2014/main" id="{09E84C74-3EFC-4210-A2DA-B51653008357}"/>
                </a:ext>
              </a:extLst>
            </p:cNvPr>
            <p:cNvSpPr/>
            <p:nvPr/>
          </p:nvSpPr>
          <p:spPr>
            <a:xfrm flipH="1">
              <a:off x="12348037" y="2436176"/>
              <a:ext cx="991905" cy="991905"/>
            </a:xfrm>
            <a:prstGeom prst="rect">
              <a:avLst/>
            </a:prstGeom>
            <a:solidFill>
              <a:srgbClr val="2A7697"/>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12" name="Rectangle 11">
              <a:extLst>
                <a:ext uri="{FF2B5EF4-FFF2-40B4-BE49-F238E27FC236}">
                  <a16:creationId xmlns:a16="http://schemas.microsoft.com/office/drawing/2014/main" id="{A04BCE41-D1DA-4362-A490-425AC69DBF9B}"/>
                </a:ext>
              </a:extLst>
            </p:cNvPr>
            <p:cNvSpPr/>
            <p:nvPr/>
          </p:nvSpPr>
          <p:spPr>
            <a:xfrm flipH="1">
              <a:off x="12348036" y="3470414"/>
              <a:ext cx="991905" cy="991905"/>
            </a:xfrm>
            <a:prstGeom prst="rect">
              <a:avLst/>
            </a:prstGeom>
            <a:solidFill>
              <a:srgbClr val="328592"/>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13" name="Rectangle 12">
              <a:extLst>
                <a:ext uri="{FF2B5EF4-FFF2-40B4-BE49-F238E27FC236}">
                  <a16:creationId xmlns:a16="http://schemas.microsoft.com/office/drawing/2014/main" id="{B79B6637-9914-4DA3-82CF-A89196653917}"/>
                </a:ext>
              </a:extLst>
            </p:cNvPr>
            <p:cNvSpPr/>
            <p:nvPr/>
          </p:nvSpPr>
          <p:spPr>
            <a:xfrm flipH="1">
              <a:off x="12348037" y="226467"/>
              <a:ext cx="991905" cy="991905"/>
            </a:xfrm>
            <a:prstGeom prst="rect">
              <a:avLst/>
            </a:prstGeom>
            <a:solidFill>
              <a:srgbClr val="122C40"/>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14" name="Rectangle 13">
              <a:extLst>
                <a:ext uri="{FF2B5EF4-FFF2-40B4-BE49-F238E27FC236}">
                  <a16:creationId xmlns:a16="http://schemas.microsoft.com/office/drawing/2014/main" id="{0EEDF91D-04D3-49CC-9599-0BB32143D4EF}"/>
                </a:ext>
              </a:extLst>
            </p:cNvPr>
            <p:cNvSpPr/>
            <p:nvPr/>
          </p:nvSpPr>
          <p:spPr>
            <a:xfrm>
              <a:off x="13398384" y="2437095"/>
              <a:ext cx="991905" cy="991905"/>
            </a:xfrm>
            <a:prstGeom prst="rect">
              <a:avLst/>
            </a:prstGeom>
            <a:solidFill>
              <a:srgbClr val="8FC19A"/>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sp>
        <p:nvSpPr>
          <p:cNvPr id="16" name="TextBox 15">
            <a:extLst>
              <a:ext uri="{FF2B5EF4-FFF2-40B4-BE49-F238E27FC236}">
                <a16:creationId xmlns:a16="http://schemas.microsoft.com/office/drawing/2014/main" id="{522A8DCD-4961-492B-81BD-82B600F9ED2A}"/>
              </a:ext>
            </a:extLst>
          </p:cNvPr>
          <p:cNvSpPr txBox="1"/>
          <p:nvPr/>
        </p:nvSpPr>
        <p:spPr>
          <a:xfrm>
            <a:off x="443208" y="5159564"/>
            <a:ext cx="2369235" cy="615553"/>
          </a:xfrm>
          <a:prstGeom prst="rect">
            <a:avLst/>
          </a:prstGeom>
          <a:noFill/>
        </p:spPr>
        <p:txBody>
          <a:bodyPr wrap="square" rtlCol="0" anchor="ctr">
            <a:spAutoFit/>
          </a:bodyPr>
          <a:lstStyle/>
          <a:p>
            <a:pPr algn="ctr" defTabSz="914377"/>
            <a:r>
              <a:rPr lang="en-US" sz="1700" b="1" dirty="0">
                <a:solidFill>
                  <a:srgbClr val="1A4566"/>
                </a:solidFill>
                <a:latin typeface="Arial"/>
                <a:cs typeface="Arial"/>
              </a:rPr>
              <a:t>Safe and Affordable Drinking Water </a:t>
            </a:r>
            <a:r>
              <a:rPr lang="en-US" sz="1700" b="1" dirty="0">
                <a:latin typeface="Arial"/>
                <a:cs typeface="Arial"/>
              </a:rPr>
              <a:t>Fund</a:t>
            </a:r>
          </a:p>
        </p:txBody>
      </p:sp>
      <p:sp>
        <p:nvSpPr>
          <p:cNvPr id="21" name="Rectangle 20">
            <a:extLst>
              <a:ext uri="{FF2B5EF4-FFF2-40B4-BE49-F238E27FC236}">
                <a16:creationId xmlns:a16="http://schemas.microsoft.com/office/drawing/2014/main" id="{DAF84B6B-3737-498F-9513-3CBDE3E69069}"/>
              </a:ext>
              <a:ext uri="{C183D7F6-B498-43B3-948B-1728B52AA6E4}">
                <adec:decorative xmlns:adec="http://schemas.microsoft.com/office/drawing/2017/decorative" val="1"/>
              </a:ext>
            </a:extLst>
          </p:cNvPr>
          <p:cNvSpPr/>
          <p:nvPr/>
        </p:nvSpPr>
        <p:spPr>
          <a:xfrm>
            <a:off x="0" y="3770144"/>
            <a:ext cx="12192000" cy="5232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C6CF80-610B-4DC7-BBDD-57B9BEE47A39}"/>
              </a:ext>
              <a:ext uri="{C183D7F6-B498-43B3-948B-1728B52AA6E4}">
                <adec:decorative xmlns:adec="http://schemas.microsoft.com/office/drawing/2017/decorative" val="1"/>
              </a:ext>
            </a:extLst>
          </p:cNvPr>
          <p:cNvSpPr/>
          <p:nvPr/>
        </p:nvSpPr>
        <p:spPr>
          <a:xfrm>
            <a:off x="838199" y="3228246"/>
            <a:ext cx="1575581" cy="1575581"/>
          </a:xfrm>
          <a:prstGeom prst="ellipse">
            <a:avLst/>
          </a:prstGeom>
          <a:solidFill>
            <a:schemeClr val="bg1"/>
          </a:solidFill>
          <a:ln w="114300">
            <a:solidFill>
              <a:srgbClr val="1A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0BBE4DC0-4ECC-44F9-A35F-AB95E8371B41}"/>
              </a:ext>
            </a:extLst>
          </p:cNvPr>
          <p:cNvSpPr txBox="1"/>
          <p:nvPr/>
        </p:nvSpPr>
        <p:spPr>
          <a:xfrm>
            <a:off x="9383229" y="5159564"/>
            <a:ext cx="2369235" cy="615553"/>
          </a:xfrm>
          <a:prstGeom prst="rect">
            <a:avLst/>
          </a:prstGeom>
          <a:noFill/>
        </p:spPr>
        <p:txBody>
          <a:bodyPr wrap="square" rtlCol="0" anchor="ctr">
            <a:spAutoFit/>
          </a:bodyPr>
          <a:lstStyle/>
          <a:p>
            <a:pPr algn="ctr" defTabSz="914377"/>
            <a:r>
              <a:rPr lang="en-US" sz="1700" b="1" dirty="0">
                <a:latin typeface="Arial"/>
                <a:cs typeface="Arial"/>
              </a:rPr>
              <a:t>Technical Assistance &amp; Capacity Building</a:t>
            </a:r>
          </a:p>
        </p:txBody>
      </p:sp>
      <p:sp>
        <p:nvSpPr>
          <p:cNvPr id="24" name="Oval 23">
            <a:extLst>
              <a:ext uri="{FF2B5EF4-FFF2-40B4-BE49-F238E27FC236}">
                <a16:creationId xmlns:a16="http://schemas.microsoft.com/office/drawing/2014/main" id="{713A6D83-772F-4F4F-9112-6F2761332446}"/>
              </a:ext>
              <a:ext uri="{C183D7F6-B498-43B3-948B-1728B52AA6E4}">
                <adec:decorative xmlns:adec="http://schemas.microsoft.com/office/drawing/2017/decorative" val="1"/>
              </a:ext>
            </a:extLst>
          </p:cNvPr>
          <p:cNvSpPr/>
          <p:nvPr/>
        </p:nvSpPr>
        <p:spPr>
          <a:xfrm>
            <a:off x="9778220" y="3228246"/>
            <a:ext cx="1575581" cy="1575581"/>
          </a:xfrm>
          <a:prstGeom prst="ellipse">
            <a:avLst/>
          </a:prstGeom>
          <a:solidFill>
            <a:schemeClr val="bg1"/>
          </a:solidFill>
          <a:ln w="114300">
            <a:solidFill>
              <a:srgbClr val="75C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37015EEF-D2B9-47B6-AE65-0472460F13ED}"/>
              </a:ext>
            </a:extLst>
          </p:cNvPr>
          <p:cNvSpPr txBox="1"/>
          <p:nvPr/>
        </p:nvSpPr>
        <p:spPr>
          <a:xfrm>
            <a:off x="4915054" y="5159564"/>
            <a:ext cx="2369235" cy="615553"/>
          </a:xfrm>
          <a:prstGeom prst="rect">
            <a:avLst/>
          </a:prstGeom>
          <a:noFill/>
        </p:spPr>
        <p:txBody>
          <a:bodyPr wrap="square" rtlCol="0" anchor="ctr">
            <a:spAutoFit/>
          </a:bodyPr>
          <a:lstStyle/>
          <a:p>
            <a:pPr algn="ctr" defTabSz="914377"/>
            <a:r>
              <a:rPr lang="en-US" sz="1700" b="1" dirty="0">
                <a:latin typeface="Arial"/>
                <a:cs typeface="Arial"/>
              </a:rPr>
              <a:t>Consolidation &amp; Regional Solutions</a:t>
            </a:r>
          </a:p>
        </p:txBody>
      </p:sp>
      <p:sp>
        <p:nvSpPr>
          <p:cNvPr id="26" name="Oval 25">
            <a:extLst>
              <a:ext uri="{FF2B5EF4-FFF2-40B4-BE49-F238E27FC236}">
                <a16:creationId xmlns:a16="http://schemas.microsoft.com/office/drawing/2014/main" id="{997DB2C1-9387-45BE-AC77-FCFD7C3186C0}"/>
              </a:ext>
              <a:ext uri="{C183D7F6-B498-43B3-948B-1728B52AA6E4}">
                <adec:decorative xmlns:adec="http://schemas.microsoft.com/office/drawing/2017/decorative" val="1"/>
              </a:ext>
            </a:extLst>
          </p:cNvPr>
          <p:cNvSpPr/>
          <p:nvPr/>
        </p:nvSpPr>
        <p:spPr>
          <a:xfrm>
            <a:off x="5310045" y="3228246"/>
            <a:ext cx="1575581" cy="1575581"/>
          </a:xfrm>
          <a:prstGeom prst="ellipse">
            <a:avLst/>
          </a:prstGeom>
          <a:solidFill>
            <a:schemeClr val="bg1"/>
          </a:solidFill>
          <a:ln w="114300">
            <a:solidFill>
              <a:srgbClr val="328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618AFFB6-E47C-49CE-99E1-B2440F3CC6D0}"/>
              </a:ext>
            </a:extLst>
          </p:cNvPr>
          <p:cNvSpPr txBox="1"/>
          <p:nvPr/>
        </p:nvSpPr>
        <p:spPr>
          <a:xfrm>
            <a:off x="2679131" y="5159564"/>
            <a:ext cx="2369235" cy="615553"/>
          </a:xfrm>
          <a:prstGeom prst="rect">
            <a:avLst/>
          </a:prstGeom>
          <a:noFill/>
        </p:spPr>
        <p:txBody>
          <a:bodyPr wrap="square" rtlCol="0" anchor="ctr">
            <a:spAutoFit/>
          </a:bodyPr>
          <a:lstStyle/>
          <a:p>
            <a:pPr algn="ctr" defTabSz="914377"/>
            <a:r>
              <a:rPr lang="en-US" sz="1700" b="1" dirty="0">
                <a:latin typeface="Arial"/>
                <a:cs typeface="Arial"/>
              </a:rPr>
              <a:t>Data Collection</a:t>
            </a:r>
            <a:br>
              <a:rPr lang="en-US" sz="1700" b="1" dirty="0">
                <a:latin typeface="Arial"/>
                <a:cs typeface="Arial"/>
              </a:rPr>
            </a:br>
            <a:r>
              <a:rPr lang="en-US" sz="1700" b="1" dirty="0">
                <a:latin typeface="Arial"/>
                <a:cs typeface="Arial"/>
              </a:rPr>
              <a:t>&amp; Analysis</a:t>
            </a:r>
          </a:p>
        </p:txBody>
      </p:sp>
      <p:sp>
        <p:nvSpPr>
          <p:cNvPr id="28" name="Oval 27">
            <a:extLst>
              <a:ext uri="{FF2B5EF4-FFF2-40B4-BE49-F238E27FC236}">
                <a16:creationId xmlns:a16="http://schemas.microsoft.com/office/drawing/2014/main" id="{1BDA4457-001F-4F9F-AC57-DE98115FD512}"/>
              </a:ext>
              <a:ext uri="{C183D7F6-B498-43B3-948B-1728B52AA6E4}">
                <adec:decorative xmlns:adec="http://schemas.microsoft.com/office/drawing/2017/decorative" val="1"/>
              </a:ext>
            </a:extLst>
          </p:cNvPr>
          <p:cNvSpPr/>
          <p:nvPr/>
        </p:nvSpPr>
        <p:spPr>
          <a:xfrm>
            <a:off x="3074122" y="3228246"/>
            <a:ext cx="1575581" cy="1575581"/>
          </a:xfrm>
          <a:prstGeom prst="ellipse">
            <a:avLst/>
          </a:prstGeom>
          <a:solidFill>
            <a:schemeClr val="bg1"/>
          </a:solidFill>
          <a:ln w="114300">
            <a:solidFill>
              <a:srgbClr val="2A7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464E138E-B19D-4030-9BE4-2C10C5346738}"/>
              </a:ext>
            </a:extLst>
          </p:cNvPr>
          <p:cNvSpPr txBox="1"/>
          <p:nvPr/>
        </p:nvSpPr>
        <p:spPr>
          <a:xfrm>
            <a:off x="7149315" y="5290369"/>
            <a:ext cx="2369235" cy="353943"/>
          </a:xfrm>
          <a:prstGeom prst="rect">
            <a:avLst/>
          </a:prstGeom>
          <a:noFill/>
        </p:spPr>
        <p:txBody>
          <a:bodyPr wrap="square" rtlCol="0" anchor="ctr">
            <a:spAutoFit/>
          </a:bodyPr>
          <a:lstStyle/>
          <a:p>
            <a:pPr algn="ctr" defTabSz="914377"/>
            <a:r>
              <a:rPr lang="en-US" sz="1700" b="1" dirty="0">
                <a:latin typeface="Arial"/>
                <a:cs typeface="Arial"/>
              </a:rPr>
              <a:t>Administrators</a:t>
            </a:r>
          </a:p>
        </p:txBody>
      </p:sp>
      <p:sp>
        <p:nvSpPr>
          <p:cNvPr id="30" name="Oval 29">
            <a:extLst>
              <a:ext uri="{FF2B5EF4-FFF2-40B4-BE49-F238E27FC236}">
                <a16:creationId xmlns:a16="http://schemas.microsoft.com/office/drawing/2014/main" id="{7EE12C1F-5B5B-4633-91B5-D840B4E72233}"/>
              </a:ext>
              <a:ext uri="{C183D7F6-B498-43B3-948B-1728B52AA6E4}">
                <adec:decorative xmlns:adec="http://schemas.microsoft.com/office/drawing/2017/decorative" val="1"/>
              </a:ext>
            </a:extLst>
          </p:cNvPr>
          <p:cNvSpPr/>
          <p:nvPr/>
        </p:nvSpPr>
        <p:spPr>
          <a:xfrm>
            <a:off x="7544306" y="3276600"/>
            <a:ext cx="1575581" cy="1575581"/>
          </a:xfrm>
          <a:prstGeom prst="ellipse">
            <a:avLst/>
          </a:prstGeom>
          <a:solidFill>
            <a:schemeClr val="bg1"/>
          </a:solidFill>
          <a:ln w="114300">
            <a:solidFill>
              <a:srgbClr val="4AA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2" name="Picture 31">
            <a:extLst>
              <a:ext uri="{FF2B5EF4-FFF2-40B4-BE49-F238E27FC236}">
                <a16:creationId xmlns:a16="http://schemas.microsoft.com/office/drawing/2014/main" id="{4574AFC0-8FBE-4A07-904B-7CA92D16038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725" y="3179378"/>
            <a:ext cx="1636022" cy="1636022"/>
          </a:xfrm>
          <a:prstGeom prst="rect">
            <a:avLst/>
          </a:prstGeom>
        </p:spPr>
      </p:pic>
      <p:pic>
        <p:nvPicPr>
          <p:cNvPr id="34" name="Picture 33">
            <a:extLst>
              <a:ext uri="{FF2B5EF4-FFF2-40B4-BE49-F238E27FC236}">
                <a16:creationId xmlns:a16="http://schemas.microsoft.com/office/drawing/2014/main" id="{67AE0B54-1233-4FF0-8D39-F05E3CEEF8C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045" y="3123531"/>
            <a:ext cx="1823523" cy="1823523"/>
          </a:xfrm>
          <a:prstGeom prst="rect">
            <a:avLst/>
          </a:prstGeom>
        </p:spPr>
      </p:pic>
      <p:pic>
        <p:nvPicPr>
          <p:cNvPr id="36" name="Picture 35">
            <a:extLst>
              <a:ext uri="{FF2B5EF4-FFF2-40B4-BE49-F238E27FC236}">
                <a16:creationId xmlns:a16="http://schemas.microsoft.com/office/drawing/2014/main" id="{77719786-6DF3-49FF-8BF1-F4A2F300BE4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5439" y="3202455"/>
            <a:ext cx="1612945" cy="1612945"/>
          </a:xfrm>
          <a:prstGeom prst="rect">
            <a:avLst/>
          </a:prstGeom>
        </p:spPr>
      </p:pic>
      <p:pic>
        <p:nvPicPr>
          <p:cNvPr id="38" name="Picture 37">
            <a:extLst>
              <a:ext uri="{FF2B5EF4-FFF2-40B4-BE49-F238E27FC236}">
                <a16:creationId xmlns:a16="http://schemas.microsoft.com/office/drawing/2014/main" id="{E2A49A50-7237-4189-B6B3-4994DB9ED75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0489" y="3150147"/>
            <a:ext cx="1763213" cy="1763213"/>
          </a:xfrm>
          <a:prstGeom prst="rect">
            <a:avLst/>
          </a:prstGeom>
        </p:spPr>
      </p:pic>
      <p:pic>
        <p:nvPicPr>
          <p:cNvPr id="40" name="Picture 39">
            <a:extLst>
              <a:ext uri="{FF2B5EF4-FFF2-40B4-BE49-F238E27FC236}">
                <a16:creationId xmlns:a16="http://schemas.microsoft.com/office/drawing/2014/main" id="{1D34FDF2-0AAE-4C52-908E-0E83C8574FE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3844" y="3159713"/>
            <a:ext cx="1712646" cy="1712646"/>
          </a:xfrm>
          <a:prstGeom prst="rect">
            <a:avLst/>
          </a:prstGeom>
        </p:spPr>
      </p:pic>
      <p:sp>
        <p:nvSpPr>
          <p:cNvPr id="31" name="Text Placeholder 3">
            <a:extLst>
              <a:ext uri="{FF2B5EF4-FFF2-40B4-BE49-F238E27FC236}">
                <a16:creationId xmlns:a16="http://schemas.microsoft.com/office/drawing/2014/main" id="{7B886D42-1D6A-4689-B95F-65155D324765}"/>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srgbClr val="ADDBE9"/>
                </a:solidFill>
                <a:effectLst/>
                <a:uLnTx/>
                <a:uFillTx/>
                <a:latin typeface="Arial" panose="020B0604020202020204" pitchFamily="34" charset="0"/>
                <a:ea typeface="+mn-ea"/>
                <a:cs typeface="Arial" panose="020B0604020202020204" pitchFamily="34" charset="0"/>
              </a:rPr>
              <a:t>CALIFORNIA WATER BOARDS                                                            </a:t>
            </a: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SAFER PROGRAM</a:t>
            </a:r>
          </a:p>
        </p:txBody>
      </p:sp>
    </p:spTree>
    <p:extLst>
      <p:ext uri="{BB962C8B-B14F-4D97-AF65-F5344CB8AC3E}">
        <p14:creationId xmlns:p14="http://schemas.microsoft.com/office/powerpoint/2010/main" val="4070479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SAFER Program</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solidFill>
                  <a:prstClr val="black">
                    <a:tint val="75000"/>
                  </a:prstClr>
                </a:solidFill>
              </a:rPr>
              <a:pPr/>
              <a:t>12</a:t>
            </a:fld>
            <a:endParaRPr lang="en-US">
              <a:solidFill>
                <a:prstClr val="black">
                  <a:tint val="75000"/>
                </a:prstClr>
              </a:solidFill>
            </a:endParaRPr>
          </a:p>
        </p:txBody>
      </p:sp>
      <p:sp>
        <p:nvSpPr>
          <p:cNvPr id="62" name="Rectangle 61">
            <a:extLst>
              <a:ext uri="{C183D7F6-B498-43B3-948B-1728B52AA6E4}">
                <adec:decorative xmlns:adec="http://schemas.microsoft.com/office/drawing/2017/decorative" val="1"/>
              </a:ext>
            </a:extLst>
          </p:cNvPr>
          <p:cNvSpPr/>
          <p:nvPr/>
        </p:nvSpPr>
        <p:spPr>
          <a:xfrm>
            <a:off x="1139145" y="1143000"/>
            <a:ext cx="9982200" cy="2286000"/>
          </a:xfrm>
          <a:prstGeom prst="rect">
            <a:avLst/>
          </a:prstGeom>
          <a:noFill/>
          <a:ln w="28575" cap="flat" cmpd="sng" algn="ctr">
            <a:solidFill>
              <a:srgbClr val="1A4566"/>
            </a:solidFill>
            <a:prstDash val="solid"/>
          </a:ln>
          <a:effectLst/>
        </p:spPr>
        <p:txBody>
          <a:bodyPr vert="horz" lIns="91438" tIns="45719" rIns="91438" bIns="45719" rtlCol="0" anchor="ctr"/>
          <a:lstStyle/>
          <a:p>
            <a:pPr algn="ctr" defTabSz="914377">
              <a:defRPr/>
            </a:pPr>
            <a:endParaRPr lang="en-US" sz="2000" kern="0" dirty="0">
              <a:solidFill>
                <a:sysClr val="window" lastClr="FFFFFF"/>
              </a:solidFill>
              <a:latin typeface="Arial"/>
              <a:cs typeface="Arial"/>
            </a:endParaRPr>
          </a:p>
        </p:txBody>
      </p:sp>
      <p:sp>
        <p:nvSpPr>
          <p:cNvPr id="63" name="Rectangle 62"/>
          <p:cNvSpPr/>
          <p:nvPr/>
        </p:nvSpPr>
        <p:spPr>
          <a:xfrm>
            <a:off x="3958545" y="914402"/>
            <a:ext cx="4267200" cy="457199"/>
          </a:xfrm>
          <a:prstGeom prst="rect">
            <a:avLst/>
          </a:prstGeom>
          <a:solidFill>
            <a:srgbClr val="1A4666"/>
          </a:solidFill>
          <a:ln w="9525" cap="flat" cmpd="sng" algn="ctr">
            <a:noFill/>
            <a:prstDash val="solid"/>
          </a:ln>
          <a:effectLst/>
        </p:spPr>
        <p:txBody>
          <a:bodyPr vert="horz" lIns="91438" tIns="45719" rIns="91438" bIns="45719" rtlCol="0" anchor="ctr"/>
          <a:lstStyle/>
          <a:p>
            <a:pPr algn="ctr" defTabSz="914377">
              <a:spcAft>
                <a:spcPts val="200"/>
              </a:spcAft>
              <a:defRPr/>
            </a:pPr>
            <a:r>
              <a:rPr lang="en-US" sz="1900" kern="0" dirty="0">
                <a:solidFill>
                  <a:sysClr val="window" lastClr="FFFFFF"/>
                </a:solidFill>
                <a:latin typeface="Arial"/>
                <a:cs typeface="Arial"/>
              </a:rPr>
              <a:t>SAFER PROGRAM</a:t>
            </a:r>
          </a:p>
        </p:txBody>
      </p:sp>
      <p:sp>
        <p:nvSpPr>
          <p:cNvPr id="64" name="Rectangle 63"/>
          <p:cNvSpPr/>
          <p:nvPr/>
        </p:nvSpPr>
        <p:spPr>
          <a:xfrm>
            <a:off x="1367745" y="1676402"/>
            <a:ext cx="2286000" cy="685799"/>
          </a:xfrm>
          <a:prstGeom prst="rect">
            <a:avLst/>
          </a:prstGeom>
          <a:solidFill>
            <a:srgbClr val="2A7697"/>
          </a:solidFill>
          <a:ln w="28575" cap="flat" cmpd="sng" algn="ctr">
            <a:solidFill>
              <a:srgbClr val="2A7697"/>
            </a:solidFill>
            <a:prstDash val="solid"/>
          </a:ln>
          <a:effectLst/>
        </p:spPr>
        <p:txBody>
          <a:bodyPr vert="horz" lIns="91438" tIns="45719" rIns="91438" bIns="45719" rtlCol="0" anchor="ctr"/>
          <a:lstStyle/>
          <a:p>
            <a:pPr algn="ctr" defTabSz="914377">
              <a:spcAft>
                <a:spcPts val="200"/>
              </a:spcAft>
              <a:defRPr/>
            </a:pPr>
            <a:r>
              <a:rPr lang="en-US" sz="1600" kern="0" dirty="0">
                <a:solidFill>
                  <a:sysClr val="window" lastClr="FFFFFF"/>
                </a:solidFill>
                <a:latin typeface="Arial"/>
                <a:cs typeface="Arial"/>
              </a:rPr>
              <a:t>Division of Financial Assistance</a:t>
            </a:r>
          </a:p>
        </p:txBody>
      </p:sp>
      <p:sp>
        <p:nvSpPr>
          <p:cNvPr id="65" name="Rectangle 64"/>
          <p:cNvSpPr/>
          <p:nvPr/>
        </p:nvSpPr>
        <p:spPr>
          <a:xfrm>
            <a:off x="3806145" y="1676402"/>
            <a:ext cx="2286000" cy="685799"/>
          </a:xfrm>
          <a:prstGeom prst="rect">
            <a:avLst/>
          </a:prstGeom>
          <a:solidFill>
            <a:srgbClr val="2A7697"/>
          </a:solidFill>
          <a:ln w="28575" cap="flat" cmpd="sng" algn="ctr">
            <a:solidFill>
              <a:srgbClr val="2A7697"/>
            </a:solidFill>
            <a:prstDash val="solid"/>
          </a:ln>
          <a:effectLst/>
        </p:spPr>
        <p:txBody>
          <a:bodyPr vert="horz" lIns="91438" tIns="45719" rIns="91438" bIns="45719" rtlCol="0" anchor="ctr"/>
          <a:lstStyle/>
          <a:p>
            <a:pPr algn="ctr" defTabSz="914377">
              <a:spcAft>
                <a:spcPts val="200"/>
              </a:spcAft>
              <a:defRPr/>
            </a:pPr>
            <a:r>
              <a:rPr lang="en-US" sz="1600" kern="0" dirty="0">
                <a:solidFill>
                  <a:sysClr val="window" lastClr="FFFFFF"/>
                </a:solidFill>
                <a:latin typeface="Arial"/>
                <a:cs typeface="Arial"/>
              </a:rPr>
              <a:t>Division of Drinking Water</a:t>
            </a:r>
          </a:p>
        </p:txBody>
      </p:sp>
      <p:sp>
        <p:nvSpPr>
          <p:cNvPr id="66" name="Rectangle 65"/>
          <p:cNvSpPr/>
          <p:nvPr/>
        </p:nvSpPr>
        <p:spPr>
          <a:xfrm>
            <a:off x="6244545" y="1676402"/>
            <a:ext cx="2286000" cy="685799"/>
          </a:xfrm>
          <a:prstGeom prst="rect">
            <a:avLst/>
          </a:prstGeom>
          <a:solidFill>
            <a:srgbClr val="2A7697"/>
          </a:solidFill>
          <a:ln w="28575" cap="flat" cmpd="sng" algn="ctr">
            <a:solidFill>
              <a:srgbClr val="2A7697"/>
            </a:solidFill>
            <a:prstDash val="solid"/>
          </a:ln>
          <a:effectLst/>
        </p:spPr>
        <p:txBody>
          <a:bodyPr vert="horz" lIns="91438" tIns="45719" rIns="91438" bIns="45719" rtlCol="0" anchor="ctr"/>
          <a:lstStyle/>
          <a:p>
            <a:pPr algn="ctr" defTabSz="914377">
              <a:spcAft>
                <a:spcPts val="200"/>
              </a:spcAft>
              <a:defRPr/>
            </a:pPr>
            <a:r>
              <a:rPr lang="en-US" sz="1600" kern="0" dirty="0">
                <a:solidFill>
                  <a:sysClr val="window" lastClr="FFFFFF"/>
                </a:solidFill>
                <a:latin typeface="Arial"/>
                <a:cs typeface="Arial"/>
              </a:rPr>
              <a:t>Division of Water Quality</a:t>
            </a:r>
          </a:p>
        </p:txBody>
      </p:sp>
      <p:sp>
        <p:nvSpPr>
          <p:cNvPr id="67" name="Rectangle 66"/>
          <p:cNvSpPr/>
          <p:nvPr/>
        </p:nvSpPr>
        <p:spPr>
          <a:xfrm>
            <a:off x="8682945" y="1676402"/>
            <a:ext cx="2286000" cy="685799"/>
          </a:xfrm>
          <a:prstGeom prst="rect">
            <a:avLst/>
          </a:prstGeom>
          <a:solidFill>
            <a:srgbClr val="2A7697"/>
          </a:solidFill>
          <a:ln w="28575" cap="flat" cmpd="sng" algn="ctr">
            <a:solidFill>
              <a:srgbClr val="2A7697"/>
            </a:solidFill>
            <a:prstDash val="solid"/>
          </a:ln>
          <a:effectLst/>
        </p:spPr>
        <p:txBody>
          <a:bodyPr vert="horz" lIns="91438" tIns="45719" rIns="91438" bIns="45719" rtlCol="0" anchor="ctr"/>
          <a:lstStyle/>
          <a:p>
            <a:pPr algn="ctr" defTabSz="914377">
              <a:spcAft>
                <a:spcPts val="200"/>
              </a:spcAft>
              <a:defRPr/>
            </a:pPr>
            <a:r>
              <a:rPr lang="en-US" sz="1600" kern="0" dirty="0">
                <a:solidFill>
                  <a:sysClr val="window" lastClr="FFFFFF"/>
                </a:solidFill>
                <a:latin typeface="Arial"/>
                <a:cs typeface="Arial"/>
              </a:rPr>
              <a:t>Office of Public Participation</a:t>
            </a:r>
          </a:p>
        </p:txBody>
      </p:sp>
      <p:sp>
        <p:nvSpPr>
          <p:cNvPr id="68" name="Text Placeholder 2"/>
          <p:cNvSpPr>
            <a:spLocks noGrp="1"/>
          </p:cNvSpPr>
          <p:nvPr>
            <p:ph type="body" sz="quarter" idx="11"/>
          </p:nvPr>
        </p:nvSpPr>
        <p:spPr>
          <a:xfrm>
            <a:off x="1367745" y="2362201"/>
            <a:ext cx="2286000" cy="838201"/>
          </a:xfrm>
          <a:ln w="28575" cmpd="sng">
            <a:solidFill>
              <a:srgbClr val="2A7697"/>
            </a:solidFill>
          </a:ln>
        </p:spPr>
        <p:txBody>
          <a:bodyPr lIns="91438" tIns="137157" rIns="91438" bIns="137157" anchor="b">
            <a:normAutofit/>
          </a:bodyPr>
          <a:lstStyle/>
          <a:p>
            <a:pPr marL="0" indent="0" algn="ctr">
              <a:lnSpc>
                <a:spcPct val="130000"/>
              </a:lnSpc>
              <a:buNone/>
            </a:pPr>
            <a:r>
              <a:rPr lang="en-US" sz="1500" dirty="0">
                <a:latin typeface="Arial"/>
                <a:cs typeface="Arial"/>
              </a:rPr>
              <a:t>Fund Expenditure Plan &amp; Executing Funding</a:t>
            </a:r>
          </a:p>
        </p:txBody>
      </p:sp>
      <p:sp>
        <p:nvSpPr>
          <p:cNvPr id="69" name="Text Placeholder 2"/>
          <p:cNvSpPr txBox="1">
            <a:spLocks/>
          </p:cNvSpPr>
          <p:nvPr/>
        </p:nvSpPr>
        <p:spPr>
          <a:xfrm>
            <a:off x="3806145" y="2362201"/>
            <a:ext cx="2286000" cy="838201"/>
          </a:xfrm>
          <a:prstGeom prst="rect">
            <a:avLst/>
          </a:prstGeom>
          <a:ln w="28575" cmpd="sng">
            <a:solidFill>
              <a:srgbClr val="2A7697"/>
            </a:solidFill>
          </a:ln>
        </p:spPr>
        <p:txBody>
          <a:bodyPr vert="horz" lIns="91438" tIns="137157" rIns="91438" bIns="137157"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1400" dirty="0">
                <a:solidFill>
                  <a:srgbClr val="404040"/>
                </a:solidFill>
                <a:latin typeface="Arial"/>
                <a:cs typeface="Arial"/>
              </a:rPr>
              <a:t>Needs Assessment, Data Collection, &amp; Engagement</a:t>
            </a:r>
          </a:p>
        </p:txBody>
      </p:sp>
      <p:sp>
        <p:nvSpPr>
          <p:cNvPr id="70" name="Text Placeholder 2"/>
          <p:cNvSpPr txBox="1">
            <a:spLocks/>
          </p:cNvSpPr>
          <p:nvPr/>
        </p:nvSpPr>
        <p:spPr>
          <a:xfrm>
            <a:off x="6244545" y="2362201"/>
            <a:ext cx="2286000" cy="838201"/>
          </a:xfrm>
          <a:prstGeom prst="rect">
            <a:avLst/>
          </a:prstGeom>
          <a:ln w="28575" cmpd="sng">
            <a:solidFill>
              <a:srgbClr val="2A7697"/>
            </a:solidFill>
          </a:ln>
        </p:spPr>
        <p:txBody>
          <a:bodyPr vert="horz" lIns="91438" tIns="137157" rIns="91438" bIns="137157"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1400" dirty="0">
                <a:solidFill>
                  <a:srgbClr val="404040"/>
                </a:solidFill>
                <a:latin typeface="Arial"/>
                <a:cs typeface="Arial"/>
              </a:rPr>
              <a:t>State Smalls &amp; Domestic Well Sourcewater Quality</a:t>
            </a:r>
          </a:p>
        </p:txBody>
      </p:sp>
      <p:sp>
        <p:nvSpPr>
          <p:cNvPr id="71" name="Text Placeholder 2"/>
          <p:cNvSpPr txBox="1">
            <a:spLocks/>
          </p:cNvSpPr>
          <p:nvPr/>
        </p:nvSpPr>
        <p:spPr>
          <a:xfrm>
            <a:off x="8682945" y="2362201"/>
            <a:ext cx="2286000" cy="838201"/>
          </a:xfrm>
          <a:prstGeom prst="rect">
            <a:avLst/>
          </a:prstGeom>
          <a:ln w="28575" cmpd="sng">
            <a:solidFill>
              <a:srgbClr val="2A7697"/>
            </a:solidFill>
          </a:ln>
        </p:spPr>
        <p:txBody>
          <a:bodyPr vert="horz" lIns="91438" tIns="137157" rIns="91438" bIns="137157"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1500" dirty="0">
                <a:solidFill>
                  <a:srgbClr val="404040"/>
                </a:solidFill>
                <a:latin typeface="Arial"/>
                <a:cs typeface="Arial"/>
              </a:rPr>
              <a:t>Public Engagement &amp; Meeting Facilitation</a:t>
            </a:r>
          </a:p>
        </p:txBody>
      </p:sp>
      <p:cxnSp>
        <p:nvCxnSpPr>
          <p:cNvPr id="72" name="Straight Connector 71">
            <a:extLst>
              <a:ext uri="{C183D7F6-B498-43B3-948B-1728B52AA6E4}">
                <adec:decorative xmlns:adec="http://schemas.microsoft.com/office/drawing/2017/decorative" val="1"/>
              </a:ext>
            </a:extLst>
          </p:cNvPr>
          <p:cNvCxnSpPr>
            <a:stCxn id="62" idx="3"/>
          </p:cNvCxnSpPr>
          <p:nvPr/>
        </p:nvCxnSpPr>
        <p:spPr>
          <a:xfrm>
            <a:off x="11121345" y="2286000"/>
            <a:ext cx="381000" cy="0"/>
          </a:xfrm>
          <a:prstGeom prst="line">
            <a:avLst/>
          </a:prstGeom>
          <a:ln w="28575" cmpd="sng">
            <a:solidFill>
              <a:srgbClr val="1A4566"/>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C183D7F6-B498-43B3-948B-1728B52AA6E4}">
                <adec:decorative xmlns:adec="http://schemas.microsoft.com/office/drawing/2017/decorative" val="1"/>
              </a:ext>
            </a:extLst>
          </p:cNvPr>
          <p:cNvCxnSpPr/>
          <p:nvPr/>
        </p:nvCxnSpPr>
        <p:spPr>
          <a:xfrm>
            <a:off x="758145" y="2287712"/>
            <a:ext cx="381000" cy="0"/>
          </a:xfrm>
          <a:prstGeom prst="line">
            <a:avLst/>
          </a:prstGeom>
          <a:ln w="28575" cmpd="sng">
            <a:solidFill>
              <a:srgbClr val="1A4566"/>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p:nvCxnSpPr>
        <p:spPr>
          <a:xfrm flipH="1">
            <a:off x="758148" y="2287713"/>
            <a:ext cx="1" cy="2892003"/>
          </a:xfrm>
          <a:prstGeom prst="line">
            <a:avLst/>
          </a:prstGeom>
          <a:ln w="28575" cmpd="sng">
            <a:solidFill>
              <a:srgbClr val="1A4566"/>
            </a:solidFill>
          </a:ln>
          <a:effectLst/>
        </p:spPr>
        <p:style>
          <a:lnRef idx="2">
            <a:schemeClr val="accent1"/>
          </a:lnRef>
          <a:fillRef idx="0">
            <a:schemeClr val="accent1"/>
          </a:fillRef>
          <a:effectRef idx="1">
            <a:schemeClr val="accent1"/>
          </a:effectRef>
          <a:fontRef idx="minor">
            <a:schemeClr val="tx1"/>
          </a:fontRef>
        </p:style>
      </p:cxnSp>
      <p:sp>
        <p:nvSpPr>
          <p:cNvPr id="75" name="Rectangle 74">
            <a:extLst>
              <a:ext uri="{C183D7F6-B498-43B3-948B-1728B52AA6E4}">
                <adec:decorative xmlns:adec="http://schemas.microsoft.com/office/drawing/2017/decorative" val="1"/>
              </a:ext>
            </a:extLst>
          </p:cNvPr>
          <p:cNvSpPr/>
          <p:nvPr/>
        </p:nvSpPr>
        <p:spPr>
          <a:xfrm>
            <a:off x="1139145" y="3849269"/>
            <a:ext cx="9982200" cy="2286000"/>
          </a:xfrm>
          <a:prstGeom prst="rect">
            <a:avLst/>
          </a:prstGeom>
          <a:noFill/>
          <a:ln w="28575" cap="flat" cmpd="sng" algn="ctr">
            <a:solidFill>
              <a:srgbClr val="408C6A"/>
            </a:solidFill>
            <a:prstDash val="solid"/>
          </a:ln>
          <a:effectLst/>
        </p:spPr>
        <p:txBody>
          <a:bodyPr vert="horz" lIns="91438" tIns="45719" rIns="91438" bIns="45719" rtlCol="0" anchor="ctr"/>
          <a:lstStyle/>
          <a:p>
            <a:pPr algn="ctr" defTabSz="914377">
              <a:defRPr/>
            </a:pPr>
            <a:endParaRPr lang="en-US" sz="2000" kern="0" dirty="0">
              <a:solidFill>
                <a:sysClr val="window" lastClr="FFFFFF"/>
              </a:solidFill>
              <a:latin typeface="Arial"/>
              <a:cs typeface="Arial"/>
            </a:endParaRPr>
          </a:p>
        </p:txBody>
      </p:sp>
      <p:sp>
        <p:nvSpPr>
          <p:cNvPr id="76" name="Rectangle 75"/>
          <p:cNvSpPr/>
          <p:nvPr/>
        </p:nvSpPr>
        <p:spPr>
          <a:xfrm>
            <a:off x="3958546" y="3655718"/>
            <a:ext cx="4267200" cy="457199"/>
          </a:xfrm>
          <a:prstGeom prst="rect">
            <a:avLst/>
          </a:prstGeom>
          <a:solidFill>
            <a:srgbClr val="408C6A"/>
          </a:solidFill>
          <a:ln w="9525" cap="flat" cmpd="sng" algn="ctr">
            <a:noFill/>
            <a:prstDash val="solid"/>
          </a:ln>
          <a:effectLst/>
        </p:spPr>
        <p:txBody>
          <a:bodyPr vert="horz" lIns="91438" tIns="45719" rIns="91438" bIns="45719" rtlCol="0" anchor="ctr"/>
          <a:lstStyle/>
          <a:p>
            <a:pPr algn="ctr" defTabSz="914377">
              <a:spcAft>
                <a:spcPts val="200"/>
              </a:spcAft>
              <a:defRPr/>
            </a:pPr>
            <a:r>
              <a:rPr lang="en-US" sz="1900" kern="0" dirty="0">
                <a:solidFill>
                  <a:sysClr val="window" lastClr="FFFFFF"/>
                </a:solidFill>
                <a:latin typeface="Arial"/>
                <a:cs typeface="Arial"/>
              </a:rPr>
              <a:t>COLLABORATION PARTNERS</a:t>
            </a:r>
          </a:p>
        </p:txBody>
      </p:sp>
      <p:sp>
        <p:nvSpPr>
          <p:cNvPr id="77" name="Rectangle 76"/>
          <p:cNvSpPr/>
          <p:nvPr/>
        </p:nvSpPr>
        <p:spPr>
          <a:xfrm>
            <a:off x="1392165" y="4450822"/>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SAFER Advisory Group</a:t>
            </a:r>
          </a:p>
        </p:txBody>
      </p:sp>
      <p:sp>
        <p:nvSpPr>
          <p:cNvPr id="78" name="Rectangle 77"/>
          <p:cNvSpPr/>
          <p:nvPr/>
        </p:nvSpPr>
        <p:spPr>
          <a:xfrm>
            <a:off x="3337193" y="4493918"/>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Department of Water Resources</a:t>
            </a:r>
          </a:p>
        </p:txBody>
      </p:sp>
      <p:sp>
        <p:nvSpPr>
          <p:cNvPr id="79" name="Rectangle 78"/>
          <p:cNvSpPr/>
          <p:nvPr/>
        </p:nvSpPr>
        <p:spPr>
          <a:xfrm>
            <a:off x="5242193" y="4493918"/>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CA Public Utilities Commission </a:t>
            </a:r>
          </a:p>
        </p:txBody>
      </p:sp>
      <p:sp>
        <p:nvSpPr>
          <p:cNvPr id="80" name="Rectangle 79"/>
          <p:cNvSpPr/>
          <p:nvPr/>
        </p:nvSpPr>
        <p:spPr>
          <a:xfrm>
            <a:off x="7147193" y="4493918"/>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UCLA, </a:t>
            </a:r>
            <a:r>
              <a:rPr lang="en-US" sz="1600" kern="0" dirty="0" err="1">
                <a:latin typeface="Arial"/>
                <a:cs typeface="Arial"/>
              </a:rPr>
              <a:t>Luskin</a:t>
            </a:r>
            <a:r>
              <a:rPr lang="en-US" sz="1600" kern="0" dirty="0">
                <a:latin typeface="Arial"/>
                <a:cs typeface="Arial"/>
              </a:rPr>
              <a:t> Center for Innovation</a:t>
            </a:r>
          </a:p>
        </p:txBody>
      </p:sp>
      <p:sp>
        <p:nvSpPr>
          <p:cNvPr id="81" name="Rectangle 80"/>
          <p:cNvSpPr/>
          <p:nvPr/>
        </p:nvSpPr>
        <p:spPr>
          <a:xfrm>
            <a:off x="1432193" y="5330231"/>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Office of </a:t>
            </a:r>
            <a:r>
              <a:rPr lang="en-US" sz="1600" kern="0" dirty="0" err="1">
                <a:latin typeface="Arial"/>
                <a:cs typeface="Arial"/>
              </a:rPr>
              <a:t>Env</a:t>
            </a:r>
            <a:r>
              <a:rPr lang="en-US" sz="1600" kern="0" dirty="0">
                <a:latin typeface="Arial"/>
                <a:cs typeface="Arial"/>
              </a:rPr>
              <a:t>. Health Hazard Assessment</a:t>
            </a:r>
          </a:p>
        </p:txBody>
      </p:sp>
      <p:sp>
        <p:nvSpPr>
          <p:cNvPr id="82" name="Rectangle 81"/>
          <p:cNvSpPr/>
          <p:nvPr/>
        </p:nvSpPr>
        <p:spPr>
          <a:xfrm>
            <a:off x="3337193" y="5330231"/>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Environmental Finance Centers: </a:t>
            </a:r>
            <a:br>
              <a:rPr lang="en-US" sz="1600" kern="0" dirty="0">
                <a:latin typeface="Arial"/>
                <a:cs typeface="Arial"/>
              </a:rPr>
            </a:br>
            <a:r>
              <a:rPr lang="en-US" sz="1600" kern="0" dirty="0">
                <a:latin typeface="Arial"/>
                <a:cs typeface="Arial"/>
              </a:rPr>
              <a:t>UNC &amp; Sac State </a:t>
            </a:r>
          </a:p>
        </p:txBody>
      </p:sp>
      <p:sp>
        <p:nvSpPr>
          <p:cNvPr id="83" name="Rectangle 82"/>
          <p:cNvSpPr/>
          <p:nvPr/>
        </p:nvSpPr>
        <p:spPr>
          <a:xfrm>
            <a:off x="5251248" y="5330231"/>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Pacific Institute</a:t>
            </a:r>
          </a:p>
        </p:txBody>
      </p:sp>
      <p:sp>
        <p:nvSpPr>
          <p:cNvPr id="84" name="Rectangle 83"/>
          <p:cNvSpPr/>
          <p:nvPr/>
        </p:nvSpPr>
        <p:spPr>
          <a:xfrm>
            <a:off x="7158945" y="5330231"/>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Corona Environmental</a:t>
            </a:r>
          </a:p>
        </p:txBody>
      </p:sp>
      <p:cxnSp>
        <p:nvCxnSpPr>
          <p:cNvPr id="85" name="Straight Connector 84">
            <a:extLst>
              <a:ext uri="{C183D7F6-B498-43B3-948B-1728B52AA6E4}">
                <adec:decorative xmlns:adec="http://schemas.microsoft.com/office/drawing/2017/decorative" val="1"/>
              </a:ext>
            </a:extLst>
          </p:cNvPr>
          <p:cNvCxnSpPr/>
          <p:nvPr/>
        </p:nvCxnSpPr>
        <p:spPr>
          <a:xfrm>
            <a:off x="758145" y="5179715"/>
            <a:ext cx="381000" cy="0"/>
          </a:xfrm>
          <a:prstGeom prst="line">
            <a:avLst/>
          </a:prstGeom>
          <a:ln w="28575" cmpd="sng">
            <a:solidFill>
              <a:srgbClr val="1A4566"/>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p:nvCxnSpPr>
        <p:spPr>
          <a:xfrm>
            <a:off x="11121345" y="5179715"/>
            <a:ext cx="381000" cy="0"/>
          </a:xfrm>
          <a:prstGeom prst="line">
            <a:avLst/>
          </a:prstGeom>
          <a:ln w="28575" cmpd="sng">
            <a:solidFill>
              <a:srgbClr val="1A4566"/>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p:nvCxnSpPr>
        <p:spPr>
          <a:xfrm flipH="1">
            <a:off x="11506201" y="2287713"/>
            <a:ext cx="1" cy="2892003"/>
          </a:xfrm>
          <a:prstGeom prst="line">
            <a:avLst/>
          </a:prstGeom>
          <a:ln w="28575" cmpd="sng">
            <a:solidFill>
              <a:srgbClr val="1A4566"/>
            </a:solidFill>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9052193" y="4493918"/>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UC Berkeley CEC-WESS</a:t>
            </a:r>
          </a:p>
        </p:txBody>
      </p:sp>
      <p:sp>
        <p:nvSpPr>
          <p:cNvPr id="89" name="Rectangle 88"/>
          <p:cNvSpPr/>
          <p:nvPr/>
        </p:nvSpPr>
        <p:spPr>
          <a:xfrm>
            <a:off x="9063945" y="5330231"/>
            <a:ext cx="1752600" cy="685799"/>
          </a:xfrm>
          <a:prstGeom prst="rect">
            <a:avLst/>
          </a:prstGeom>
          <a:noFill/>
          <a:ln w="28575" cap="flat" cmpd="sng" algn="ctr">
            <a:noFill/>
            <a:prstDash val="solid"/>
          </a:ln>
          <a:effectLst/>
        </p:spPr>
        <p:txBody>
          <a:bodyPr vert="horz" lIns="91438" tIns="45719" rIns="91438" bIns="45719" rtlCol="0" anchor="ctr"/>
          <a:lstStyle/>
          <a:p>
            <a:pPr algn="ctr" defTabSz="914377">
              <a:spcAft>
                <a:spcPts val="200"/>
              </a:spcAft>
              <a:defRPr/>
            </a:pPr>
            <a:r>
              <a:rPr lang="en-US" sz="1600" kern="0" dirty="0">
                <a:latin typeface="Arial"/>
                <a:cs typeface="Arial"/>
              </a:rPr>
              <a:t>CA Conference of Directors of Env. Health</a:t>
            </a:r>
          </a:p>
        </p:txBody>
      </p:sp>
      <p:sp>
        <p:nvSpPr>
          <p:cNvPr id="33" name="Text Placeholder 3">
            <a:extLst>
              <a:ext uri="{FF2B5EF4-FFF2-40B4-BE49-F238E27FC236}">
                <a16:creationId xmlns:a16="http://schemas.microsoft.com/office/drawing/2014/main" id="{AC9C0D0D-BE6C-4EE4-BEEB-15C1A10EA967}"/>
              </a:ext>
              <a:ext uri="{C183D7F6-B498-43B3-948B-1728B52AA6E4}">
                <adec:decorative xmlns:adec="http://schemas.microsoft.com/office/drawing/2017/decorative" val="1"/>
              </a:ext>
            </a:extLst>
          </p:cNvPr>
          <p:cNvSpPr txBox="1">
            <a:spLocks/>
          </p:cNvSpPr>
          <p:nvPr/>
        </p:nvSpPr>
        <p:spPr>
          <a:xfrm>
            <a:off x="3048" y="64362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1659036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49A56D7-732C-4FE5-B1DC-E2516298CE4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7" t="782" r="36601" b="6292"/>
          <a:stretch/>
        </p:blipFill>
        <p:spPr bwMode="auto">
          <a:xfrm>
            <a:off x="6236847" y="-12761"/>
            <a:ext cx="5984422" cy="63728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a:xfrm>
            <a:off x="534571" y="358875"/>
            <a:ext cx="5867401" cy="752475"/>
          </a:xfrm>
        </p:spPr>
        <p:txBody>
          <a:bodyPr>
            <a:noAutofit/>
          </a:bodyPr>
          <a:lstStyle/>
          <a:p>
            <a:r>
              <a:rPr lang="en-US" sz="3600" dirty="0">
                <a:latin typeface="Arial"/>
                <a:cs typeface="Arial"/>
              </a:rPr>
              <a:t>Safe and Affordable Drinking Water Fund</a:t>
            </a:r>
          </a:p>
        </p:txBody>
      </p:sp>
      <p:sp>
        <p:nvSpPr>
          <p:cNvPr id="3" name="Text Placeholder 2">
            <a:extLst>
              <a:ext uri="{FF2B5EF4-FFF2-40B4-BE49-F238E27FC236}">
                <a16:creationId xmlns:a16="http://schemas.microsoft.com/office/drawing/2014/main" id="{22E2B34F-7A7F-4BC3-AA81-E825F39783D4}"/>
              </a:ext>
            </a:extLst>
          </p:cNvPr>
          <p:cNvSpPr>
            <a:spLocks noGrp="1"/>
          </p:cNvSpPr>
          <p:nvPr>
            <p:ph type="body" sz="quarter" idx="11"/>
          </p:nvPr>
        </p:nvSpPr>
        <p:spPr>
          <a:xfrm>
            <a:off x="584980" y="1603644"/>
            <a:ext cx="5098368" cy="4431401"/>
          </a:xfrm>
        </p:spPr>
        <p:txBody>
          <a:bodyPr vert="horz" lIns="91438" tIns="45719" rIns="91438" bIns="45719" rtlCol="0" anchor="t">
            <a:normAutofit/>
          </a:bodyPr>
          <a:lstStyle/>
          <a:p>
            <a:pPr marL="0" indent="0">
              <a:spcAft>
                <a:spcPts val="1200"/>
              </a:spcAft>
              <a:buNone/>
            </a:pPr>
            <a:r>
              <a:rPr lang="en-US" dirty="0">
                <a:latin typeface="Arial"/>
                <a:cs typeface="Arial"/>
              </a:rPr>
              <a:t>Up to $130 million per year through 2030. </a:t>
            </a:r>
          </a:p>
          <a:p>
            <a:pPr marL="0" indent="0">
              <a:spcAft>
                <a:spcPts val="1200"/>
              </a:spcAft>
              <a:buNone/>
            </a:pPr>
            <a:r>
              <a:rPr lang="en-US" dirty="0">
                <a:latin typeface="Arial"/>
                <a:cs typeface="Arial"/>
              </a:rPr>
              <a:t>The annual </a:t>
            </a:r>
            <a:r>
              <a:rPr lang="en-US" b="1" dirty="0">
                <a:latin typeface="Arial"/>
                <a:cs typeface="Arial"/>
              </a:rPr>
              <a:t>Fund Expenditure Plan </a:t>
            </a:r>
            <a:r>
              <a:rPr lang="en-US" dirty="0">
                <a:latin typeface="Arial"/>
                <a:cs typeface="Arial"/>
              </a:rPr>
              <a:t>prioritizes projects for funding, documents past and planned expenditures, and is “based on data and analysis drawn from the drinking water </a:t>
            </a:r>
            <a:r>
              <a:rPr lang="en-US" b="1" dirty="0">
                <a:solidFill>
                  <a:srgbClr val="408C6A"/>
                </a:solidFill>
                <a:latin typeface="Arial"/>
                <a:cs typeface="Arial"/>
              </a:rPr>
              <a:t>Needs Assessment</a:t>
            </a:r>
            <a:r>
              <a:rPr lang="en-US" dirty="0">
                <a:latin typeface="Arial"/>
                <a:cs typeface="Arial"/>
              </a:rPr>
              <a:t>” (Health and Safety Code §116769).</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5CFC30-E45D-4431-B46B-489B270F7815}" type="slidenum">
              <a:rPr kumimoji="0" lang="en-US" sz="16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prstClr val="black">
                  <a:tint val="75000"/>
                </a:prstClr>
              </a:solidFill>
              <a:effectLst/>
              <a:uLnTx/>
              <a:uFillTx/>
              <a:latin typeface="Arial"/>
              <a:ea typeface="+mn-ea"/>
              <a:cs typeface="Arial"/>
            </a:endParaRPr>
          </a:p>
        </p:txBody>
      </p:sp>
      <p:sp>
        <p:nvSpPr>
          <p:cNvPr id="10" name="Text Placeholder 3">
            <a:extLst>
              <a:ext uri="{FF2B5EF4-FFF2-40B4-BE49-F238E27FC236}">
                <a16:creationId xmlns:a16="http://schemas.microsoft.com/office/drawing/2014/main" id="{41EE0D60-5AD7-44C2-8D6A-10A71141E928}"/>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srgbClr val="ADDBE9"/>
                </a:solidFill>
                <a:effectLst/>
                <a:uLnTx/>
                <a:uFillTx/>
                <a:latin typeface="Arial" panose="020B0604020202020204" pitchFamily="34" charset="0"/>
                <a:ea typeface="+mn-ea"/>
                <a:cs typeface="Arial" panose="020B0604020202020204" pitchFamily="34" charset="0"/>
              </a:rPr>
              <a:t>CALIFORNIA WATER BOARDS                                                            </a:t>
            </a: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SAFER PROGRAM</a:t>
            </a:r>
          </a:p>
        </p:txBody>
      </p:sp>
    </p:spTree>
    <p:extLst>
      <p:ext uri="{BB962C8B-B14F-4D97-AF65-F5344CB8AC3E}">
        <p14:creationId xmlns:p14="http://schemas.microsoft.com/office/powerpoint/2010/main" val="357466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normAutofit/>
          </a:bodyPr>
          <a:lstStyle/>
          <a:p>
            <a:r>
              <a:rPr lang="en-US" sz="3600" dirty="0">
                <a:latin typeface="Arial"/>
                <a:cs typeface="Arial"/>
              </a:rPr>
              <a:t>Needs Assessment Components</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5CFC30-E45D-4431-B46B-489B270F7815}" type="slidenum">
              <a:rPr kumimoji="0" lang="en-US" sz="16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prstClr val="black">
                  <a:tint val="75000"/>
                </a:prstClr>
              </a:solidFill>
              <a:effectLst/>
              <a:uLnTx/>
              <a:uFillTx/>
              <a:latin typeface="Arial"/>
              <a:ea typeface="+mn-ea"/>
              <a:cs typeface="Arial"/>
            </a:endParaRPr>
          </a:p>
        </p:txBody>
      </p:sp>
      <p:sp>
        <p:nvSpPr>
          <p:cNvPr id="50" name="Rectangle 49">
            <a:extLst>
              <a:ext uri="{FF2B5EF4-FFF2-40B4-BE49-F238E27FC236}">
                <a16:creationId xmlns:a16="http://schemas.microsoft.com/office/drawing/2014/main" id="{64C40431-35E7-4574-82C3-C981091DDAEF}"/>
              </a:ext>
            </a:extLst>
          </p:cNvPr>
          <p:cNvSpPr/>
          <p:nvPr/>
        </p:nvSpPr>
        <p:spPr>
          <a:xfrm>
            <a:off x="4407536" y="4679400"/>
            <a:ext cx="3352800" cy="954107"/>
          </a:xfrm>
          <a:prstGeom prst="rect">
            <a:avLst/>
          </a:prstGeom>
          <a:solidFill>
            <a:srgbClr val="2A7697"/>
          </a:solidFill>
          <a:ln w="9525" cap="flat" cmpd="sng" algn="ctr">
            <a:noFill/>
            <a:prstDash val="solid"/>
          </a:ln>
          <a:effectLst/>
        </p:spPr>
        <p:txBody>
          <a:bodyPr vert="horz" lIns="91438" tIns="45719" rIns="91438" bIns="45719" rtlCol="0" anchor="ctr"/>
          <a:lstStyle/>
          <a:p>
            <a:pPr algn="ctr">
              <a:defRPr/>
            </a:pPr>
            <a:r>
              <a:rPr kumimoji="0" lang="en-US" sz="1800" b="0" i="0" u="none" strike="noStrike" kern="0" cap="none" spc="0" normalizeH="0" baseline="0" noProof="0" dirty="0">
                <a:ln>
                  <a:noFill/>
                </a:ln>
                <a:solidFill>
                  <a:prstClr val="white"/>
                </a:solidFill>
                <a:effectLst/>
                <a:uLnTx/>
                <a:uFillTx/>
                <a:latin typeface="Arial"/>
                <a:ea typeface="+mn-ea"/>
                <a:cs typeface="Arial"/>
              </a:rPr>
              <a:t>HR2W &amp; At-Risk Systems </a:t>
            </a:r>
            <a:br>
              <a:rPr kumimoji="0" lang="en-US" sz="1800" b="0" i="0" u="none" strike="noStrike" kern="0" cap="none" spc="0" normalizeH="0" baseline="0" noProof="0" dirty="0">
                <a:ln>
                  <a:noFill/>
                </a:ln>
                <a:solidFill>
                  <a:prstClr val="white"/>
                </a:solidFill>
                <a:effectLst/>
                <a:uLnTx/>
                <a:uFillTx/>
                <a:latin typeface="Arial"/>
                <a:ea typeface="+mn-ea"/>
                <a:cs typeface="Arial"/>
              </a:rPr>
            </a:br>
            <a:r>
              <a:rPr kumimoji="0" lang="en-US" sz="1800" b="0" i="0" u="none" strike="noStrike" kern="0" cap="none" spc="0" normalizeH="0" baseline="0" noProof="0" dirty="0">
                <a:ln>
                  <a:noFill/>
                </a:ln>
                <a:solidFill>
                  <a:prstClr val="white"/>
                </a:solidFill>
                <a:effectLst/>
                <a:uLnTx/>
                <a:uFillTx/>
                <a:latin typeface="Arial"/>
                <a:ea typeface="+mn-ea"/>
                <a:cs typeface="Arial"/>
              </a:rPr>
              <a:t>and Domestic Wells</a:t>
            </a:r>
            <a:endParaRPr kumimoji="0" lang="en-US" sz="1800" b="0" i="0" u="none" strike="noStrike" kern="0" cap="none" spc="0" normalizeH="0" baseline="0" noProof="0" dirty="0">
              <a:ln>
                <a:noFill/>
              </a:ln>
              <a:solidFill>
                <a:schemeClr val="bg1"/>
              </a:solidFill>
              <a:effectLst/>
              <a:uLnTx/>
              <a:uFillTx/>
              <a:latin typeface="Arial"/>
              <a:ea typeface="+mn-ea"/>
              <a:cs typeface="Arial"/>
            </a:endParaRPr>
          </a:p>
        </p:txBody>
      </p:sp>
      <p:sp>
        <p:nvSpPr>
          <p:cNvPr id="51" name="Rectangle 50">
            <a:extLst>
              <a:ext uri="{FF2B5EF4-FFF2-40B4-BE49-F238E27FC236}">
                <a16:creationId xmlns:a16="http://schemas.microsoft.com/office/drawing/2014/main" id="{673F3142-7943-4A2A-BE89-14C9AFF20D53}"/>
              </a:ext>
            </a:extLst>
          </p:cNvPr>
          <p:cNvSpPr/>
          <p:nvPr/>
        </p:nvSpPr>
        <p:spPr>
          <a:xfrm>
            <a:off x="588921" y="4679400"/>
            <a:ext cx="3352800" cy="954107"/>
          </a:xfrm>
          <a:prstGeom prst="rect">
            <a:avLst/>
          </a:prstGeom>
          <a:solidFill>
            <a:srgbClr val="1A4666"/>
          </a:solidFill>
          <a:ln w="9525" cap="flat" cmpd="sng" algn="ctr">
            <a:noFill/>
            <a:prstDash val="solid"/>
          </a:ln>
          <a:effectLst/>
        </p:spPr>
        <p:txBody>
          <a:bodyPr vert="horz" lIns="91438" tIns="45719" rIns="91438" bIns="45719" rtlCol="0" anchor="ctr"/>
          <a:lstStyle/>
          <a:p>
            <a:pPr algn="ctr">
              <a:defRPr/>
            </a:pPr>
            <a:r>
              <a:rPr kumimoji="0" lang="en-US" sz="1800" b="0" i="0" u="none" strike="noStrike" kern="0" cap="none" spc="0" normalizeH="0" baseline="0" noProof="0" dirty="0">
                <a:ln>
                  <a:noFill/>
                </a:ln>
                <a:solidFill>
                  <a:schemeClr val="bg1"/>
                </a:solidFill>
                <a:effectLst/>
                <a:uLnTx/>
                <a:uFillTx/>
                <a:latin typeface="Arial"/>
                <a:ea typeface="+mn-ea"/>
                <a:cs typeface="Arial"/>
              </a:rPr>
              <a:t>Systems ≤ 3,300 </a:t>
            </a:r>
            <a:r>
              <a:rPr lang="en-US" kern="0" dirty="0">
                <a:solidFill>
                  <a:schemeClr val="bg1"/>
                </a:solidFill>
                <a:latin typeface="Arial"/>
                <a:cs typeface="Arial"/>
              </a:rPr>
              <a:t>conn</a:t>
            </a:r>
            <a:r>
              <a:rPr kumimoji="0" lang="en-US" sz="1800" b="0" i="0" u="none" strike="noStrike" kern="0" cap="none" spc="0" normalizeH="0" baseline="0" noProof="0" dirty="0">
                <a:ln>
                  <a:noFill/>
                </a:ln>
                <a:solidFill>
                  <a:schemeClr val="bg1"/>
                </a:solidFill>
                <a:effectLst/>
                <a:uLnTx/>
                <a:uFillTx/>
                <a:latin typeface="Arial"/>
                <a:ea typeface="+mn-ea"/>
                <a:cs typeface="Arial"/>
              </a:rPr>
              <a:t>.; K-12 Schools</a:t>
            </a:r>
            <a:r>
              <a:rPr lang="en-US" kern="0" dirty="0">
                <a:solidFill>
                  <a:schemeClr val="bg1"/>
                </a:solidFill>
                <a:latin typeface="Arial"/>
                <a:cs typeface="Arial"/>
              </a:rPr>
              <a:t>; SSWS, &amp; DWs</a:t>
            </a:r>
            <a:endParaRPr kumimoji="0" lang="en-US" sz="1800" b="0" i="0" u="none" strike="noStrike" kern="0" cap="none" spc="0" normalizeH="0" baseline="0" noProof="0" dirty="0">
              <a:ln>
                <a:noFill/>
              </a:ln>
              <a:solidFill>
                <a:schemeClr val="bg1"/>
              </a:solidFill>
              <a:effectLst/>
              <a:uLnTx/>
              <a:uFillTx/>
              <a:latin typeface="Arial"/>
              <a:ea typeface="+mn-ea"/>
              <a:cs typeface="Arial"/>
            </a:endParaRPr>
          </a:p>
        </p:txBody>
      </p:sp>
      <p:sp>
        <p:nvSpPr>
          <p:cNvPr id="53" name="Rectangle 52">
            <a:extLst>
              <a:ext uri="{FF2B5EF4-FFF2-40B4-BE49-F238E27FC236}">
                <a16:creationId xmlns:a16="http://schemas.microsoft.com/office/drawing/2014/main" id="{C1C23787-4DA8-490B-86EC-FD8920A10227}"/>
              </a:ext>
            </a:extLst>
          </p:cNvPr>
          <p:cNvSpPr/>
          <p:nvPr/>
        </p:nvSpPr>
        <p:spPr>
          <a:xfrm>
            <a:off x="8141336" y="4679401"/>
            <a:ext cx="3352799" cy="954106"/>
          </a:xfrm>
          <a:prstGeom prst="rect">
            <a:avLst/>
          </a:prstGeom>
          <a:solidFill>
            <a:srgbClr val="07A184"/>
          </a:solidFill>
          <a:ln w="9525" cap="flat" cmpd="sng" algn="ctr">
            <a:noFill/>
            <a:prstDash val="solid"/>
          </a:ln>
          <a:effectLst/>
        </p:spPr>
        <p:txBody>
          <a:bodyPr vert="horz"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Arial"/>
              </a:rPr>
              <a:t>DAC/SDAC </a:t>
            </a:r>
            <a:r>
              <a:rPr lang="en-US" kern="0" dirty="0">
                <a:solidFill>
                  <a:prstClr val="white"/>
                </a:solidFill>
                <a:latin typeface="Arial"/>
                <a:cs typeface="Arial"/>
              </a:rPr>
              <a:t>C</a:t>
            </a:r>
            <a:r>
              <a:rPr kumimoji="0" lang="en-US" sz="1800" b="0" i="0" u="none" strike="noStrike" kern="0" cap="none" spc="0" normalizeH="0" baseline="0" noProof="0" dirty="0" err="1">
                <a:ln>
                  <a:noFill/>
                </a:ln>
                <a:solidFill>
                  <a:prstClr val="white"/>
                </a:solidFill>
                <a:effectLst/>
                <a:uLnTx/>
                <a:uFillTx/>
                <a:latin typeface="Arial"/>
                <a:ea typeface="+mn-ea"/>
                <a:cs typeface="Arial"/>
              </a:rPr>
              <a:t>ommunity</a:t>
            </a:r>
            <a:r>
              <a:rPr kumimoji="0" lang="en-US" sz="1800" b="0" i="0" u="none" strike="noStrike" kern="0" cap="none" spc="0" normalizeH="0" baseline="0" noProof="0" dirty="0">
                <a:ln>
                  <a:noFill/>
                </a:ln>
                <a:solidFill>
                  <a:prstClr val="white"/>
                </a:solidFill>
                <a:effectLst/>
                <a:uLnTx/>
                <a:uFillTx/>
                <a:latin typeface="Arial"/>
                <a:ea typeface="+mn-ea"/>
                <a:cs typeface="Arial"/>
              </a:rPr>
              <a:t> Water </a:t>
            </a:r>
            <a:r>
              <a:rPr lang="en-US" kern="0" dirty="0">
                <a:solidFill>
                  <a:prstClr val="white"/>
                </a:solidFill>
                <a:latin typeface="Arial"/>
                <a:cs typeface="Arial"/>
              </a:rPr>
              <a:t>S</a:t>
            </a:r>
            <a:r>
              <a:rPr kumimoji="0" lang="en-US" sz="1800" b="0" i="0" u="none" strike="noStrike" kern="0" cap="none" spc="0" normalizeH="0" baseline="0" noProof="0" dirty="0" err="1">
                <a:ln>
                  <a:noFill/>
                </a:ln>
                <a:solidFill>
                  <a:prstClr val="white"/>
                </a:solidFill>
                <a:effectLst/>
                <a:uLnTx/>
                <a:uFillTx/>
                <a:latin typeface="Arial"/>
                <a:ea typeface="+mn-ea"/>
                <a:cs typeface="Arial"/>
              </a:rPr>
              <a:t>ystems</a:t>
            </a:r>
            <a:r>
              <a:rPr kumimoji="0" lang="en-US" sz="1800" b="0" i="0" u="none" strike="noStrike" kern="0" cap="none" spc="0" normalizeH="0" baseline="0" noProof="0" dirty="0">
                <a:ln>
                  <a:noFill/>
                </a:ln>
                <a:solidFill>
                  <a:prstClr val="white"/>
                </a:solidFill>
                <a:effectLst/>
                <a:uLnTx/>
                <a:uFillTx/>
                <a:latin typeface="Arial"/>
                <a:ea typeface="+mn-ea"/>
                <a:cs typeface="Arial"/>
              </a:rPr>
              <a:t> </a:t>
            </a:r>
          </a:p>
        </p:txBody>
      </p:sp>
      <p:sp>
        <p:nvSpPr>
          <p:cNvPr id="54" name="Text Placeholder 3">
            <a:extLst>
              <a:ext uri="{FF2B5EF4-FFF2-40B4-BE49-F238E27FC236}">
                <a16:creationId xmlns:a16="http://schemas.microsoft.com/office/drawing/2014/main" id="{4BE9E889-E291-4467-BE99-7F64D437DD6A}"/>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srgbClr val="ADDBE9"/>
                </a:solidFill>
                <a:effectLst/>
                <a:uLnTx/>
                <a:uFillTx/>
                <a:latin typeface="Arial" panose="020B0604020202020204" pitchFamily="34" charset="0"/>
                <a:ea typeface="+mn-ea"/>
                <a:cs typeface="Arial" panose="020B0604020202020204" pitchFamily="34" charset="0"/>
              </a:rPr>
              <a:t>CALIFORNIA WATER BOARDS                                                            </a:t>
            </a: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SAFER PROGRAM</a:t>
            </a:r>
          </a:p>
        </p:txBody>
      </p:sp>
      <p:pic>
        <p:nvPicPr>
          <p:cNvPr id="55" name="Picture 54">
            <a:extLst>
              <a:ext uri="{FF2B5EF4-FFF2-40B4-BE49-F238E27FC236}">
                <a16:creationId xmlns:a16="http://schemas.microsoft.com/office/drawing/2014/main" id="{E8438FA7-496C-4677-AC1C-07B67940B44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8665" t="13795" r="15086" b="1831"/>
          <a:stretch/>
        </p:blipFill>
        <p:spPr>
          <a:xfrm>
            <a:off x="4407535" y="1227327"/>
            <a:ext cx="3352800" cy="3352800"/>
          </a:xfrm>
          <a:prstGeom prst="rect">
            <a:avLst/>
          </a:prstGeom>
        </p:spPr>
      </p:pic>
      <p:pic>
        <p:nvPicPr>
          <p:cNvPr id="56" name="Picture 2">
            <a:extLst>
              <a:ext uri="{FF2B5EF4-FFF2-40B4-BE49-F238E27FC236}">
                <a16:creationId xmlns:a16="http://schemas.microsoft.com/office/drawing/2014/main" id="{DD8EBA78-DA8A-48FC-8C7B-4C654DFDA935}"/>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36" t="23982" r="36378" b="-416"/>
          <a:stretch/>
        </p:blipFill>
        <p:spPr bwMode="auto">
          <a:xfrm>
            <a:off x="8141336" y="1237563"/>
            <a:ext cx="3352800" cy="3342564"/>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751EF5F1-39C8-497B-A123-BA0EA065BD88}"/>
              </a:ext>
              <a:ext uri="{C183D7F6-B498-43B3-948B-1728B52AA6E4}">
                <adec:decorative xmlns:adec="http://schemas.microsoft.com/office/drawing/2017/decorative" val="1"/>
              </a:ext>
            </a:extLst>
          </p:cNvPr>
          <p:cNvPicPr>
            <a:picLocks noChangeAspect="1"/>
          </p:cNvPicPr>
          <p:nvPr/>
        </p:nvPicPr>
        <p:blipFill rotWithShape="1">
          <a:blip r:embed="rId5"/>
          <a:srcRect l="13530" t="1122" r="15556" b="1"/>
          <a:stretch/>
        </p:blipFill>
        <p:spPr>
          <a:xfrm>
            <a:off x="597534" y="1237563"/>
            <a:ext cx="3352801" cy="3342564"/>
          </a:xfrm>
          <a:prstGeom prst="rect">
            <a:avLst/>
          </a:prstGeom>
        </p:spPr>
      </p:pic>
      <p:sp>
        <p:nvSpPr>
          <p:cNvPr id="58" name="Rectangle 57">
            <a:extLst>
              <a:ext uri="{FF2B5EF4-FFF2-40B4-BE49-F238E27FC236}">
                <a16:creationId xmlns:a16="http://schemas.microsoft.com/office/drawing/2014/main" id="{8EE65256-AA3D-4F35-9246-F88069D27BD8}"/>
              </a:ext>
              <a:ext uri="{C183D7F6-B498-43B3-948B-1728B52AA6E4}">
                <adec:decorative xmlns:adec="http://schemas.microsoft.com/office/drawing/2017/decorative" val="1"/>
              </a:ext>
            </a:extLst>
          </p:cNvPr>
          <p:cNvSpPr/>
          <p:nvPr/>
        </p:nvSpPr>
        <p:spPr>
          <a:xfrm>
            <a:off x="4407535" y="1228572"/>
            <a:ext cx="3352800" cy="3352800"/>
          </a:xfrm>
          <a:prstGeom prst="rect">
            <a:avLst/>
          </a:prstGeom>
          <a:solidFill>
            <a:srgbClr val="32859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71C2B02C-6F5E-4C2A-ABAE-182E20236F53}"/>
              </a:ext>
              <a:ext uri="{C183D7F6-B498-43B3-948B-1728B52AA6E4}">
                <adec:decorative xmlns:adec="http://schemas.microsoft.com/office/drawing/2017/decorative" val="1"/>
              </a:ext>
            </a:extLst>
          </p:cNvPr>
          <p:cNvSpPr/>
          <p:nvPr/>
        </p:nvSpPr>
        <p:spPr>
          <a:xfrm>
            <a:off x="8141335" y="1227327"/>
            <a:ext cx="3352800" cy="3352800"/>
          </a:xfrm>
          <a:prstGeom prst="rect">
            <a:avLst/>
          </a:prstGeom>
          <a:solidFill>
            <a:srgbClr val="4AA37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253A9618-3B00-42A8-A37A-C462DFB9A0E0}"/>
              </a:ext>
              <a:ext uri="{C183D7F6-B498-43B3-948B-1728B52AA6E4}">
                <adec:decorative xmlns:adec="http://schemas.microsoft.com/office/drawing/2017/decorative" val="1"/>
              </a:ext>
            </a:extLst>
          </p:cNvPr>
          <p:cNvSpPr/>
          <p:nvPr/>
        </p:nvSpPr>
        <p:spPr>
          <a:xfrm>
            <a:off x="597535" y="1228572"/>
            <a:ext cx="3352800" cy="3352800"/>
          </a:xfrm>
          <a:prstGeom prst="rect">
            <a:avLst/>
          </a:prstGeom>
          <a:solidFill>
            <a:srgbClr val="194566">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3662C012-7B51-44CC-9310-E7FA40E1797F}"/>
              </a:ext>
              <a:ext uri="{C183D7F6-B498-43B3-948B-1728B52AA6E4}">
                <adec:decorative xmlns:adec="http://schemas.microsoft.com/office/drawing/2017/decorative" val="1"/>
              </a:ext>
            </a:extLst>
          </p:cNvPr>
          <p:cNvPicPr/>
          <p:nvPr/>
        </p:nvPicPr>
        <p:blipFill rotWithShape="1">
          <a:blip r:embed="rId6">
            <a:extLst>
              <a:ext uri="{28A0092B-C50C-407E-A947-70E740481C1C}">
                <a14:useLocalDpi xmlns:a14="http://schemas.microsoft.com/office/drawing/2010/main" val="0"/>
              </a:ext>
            </a:extLst>
          </a:blip>
          <a:srcRect l="21096" t="15396" r="22214" b="15952"/>
          <a:stretch/>
        </p:blipFill>
        <p:spPr bwMode="auto">
          <a:xfrm>
            <a:off x="8946361" y="1351593"/>
            <a:ext cx="1714707" cy="2045144"/>
          </a:xfrm>
          <a:prstGeom prst="rect">
            <a:avLst/>
          </a:prstGeom>
          <a:noFill/>
          <a:ln>
            <a:noFill/>
          </a:ln>
        </p:spPr>
      </p:pic>
      <p:pic>
        <p:nvPicPr>
          <p:cNvPr id="62" name="Picture 61">
            <a:extLst>
              <a:ext uri="{FF2B5EF4-FFF2-40B4-BE49-F238E27FC236}">
                <a16:creationId xmlns:a16="http://schemas.microsoft.com/office/drawing/2014/main" id="{3E95ECB8-ED7A-4366-AFCF-7BB67909A21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3961" y="1298328"/>
            <a:ext cx="2235978" cy="2235978"/>
          </a:xfrm>
          <a:prstGeom prst="rect">
            <a:avLst/>
          </a:prstGeom>
        </p:spPr>
      </p:pic>
      <p:pic>
        <p:nvPicPr>
          <p:cNvPr id="63" name="Picture 62">
            <a:extLst>
              <a:ext uri="{FF2B5EF4-FFF2-40B4-BE49-F238E27FC236}">
                <a16:creationId xmlns:a16="http://schemas.microsoft.com/office/drawing/2014/main" id="{78A71C98-A12E-44EF-9724-E2059FE7701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368" y="1130544"/>
            <a:ext cx="2494793" cy="2494793"/>
          </a:xfrm>
          <a:prstGeom prst="rect">
            <a:avLst/>
          </a:prstGeom>
        </p:spPr>
      </p:pic>
      <p:sp>
        <p:nvSpPr>
          <p:cNvPr id="64" name="TextBox 63">
            <a:extLst>
              <a:ext uri="{FF2B5EF4-FFF2-40B4-BE49-F238E27FC236}">
                <a16:creationId xmlns:a16="http://schemas.microsoft.com/office/drawing/2014/main" id="{E4D2EE23-B3D2-4092-BE7F-2DC548BA9B9B}"/>
              </a:ext>
            </a:extLst>
          </p:cNvPr>
          <p:cNvSpPr txBox="1"/>
          <p:nvPr/>
        </p:nvSpPr>
        <p:spPr>
          <a:xfrm>
            <a:off x="597535" y="3472937"/>
            <a:ext cx="3352800" cy="954107"/>
          </a:xfrm>
          <a:prstGeom prst="rect">
            <a:avLst/>
          </a:prstGeom>
          <a:noFill/>
        </p:spPr>
        <p:txBody>
          <a:bodyPr wrap="square" rtlCol="0" anchor="ctr">
            <a:spAutoFit/>
          </a:bodyPr>
          <a:lstStyle/>
          <a:p>
            <a:pPr algn="ctr"/>
            <a:r>
              <a:rPr lang="en-US" sz="2800" b="1" spc="300" dirty="0">
                <a:solidFill>
                  <a:schemeClr val="bg1"/>
                </a:solidFill>
                <a:latin typeface="Arial"/>
                <a:cs typeface="Arial"/>
              </a:rPr>
              <a:t>Risk </a:t>
            </a:r>
            <a:br>
              <a:rPr lang="en-US" sz="2800" b="1" spc="300" dirty="0">
                <a:solidFill>
                  <a:schemeClr val="bg1"/>
                </a:solidFill>
                <a:latin typeface="Arial"/>
                <a:cs typeface="Arial"/>
              </a:rPr>
            </a:br>
            <a:r>
              <a:rPr lang="en-US" sz="2800" b="1" spc="300" dirty="0">
                <a:solidFill>
                  <a:schemeClr val="bg1"/>
                </a:solidFill>
                <a:latin typeface="Arial"/>
                <a:cs typeface="Arial"/>
              </a:rPr>
              <a:t>Assessment</a:t>
            </a:r>
          </a:p>
        </p:txBody>
      </p:sp>
      <p:sp>
        <p:nvSpPr>
          <p:cNvPr id="65" name="TextBox 64">
            <a:extLst>
              <a:ext uri="{FF2B5EF4-FFF2-40B4-BE49-F238E27FC236}">
                <a16:creationId xmlns:a16="http://schemas.microsoft.com/office/drawing/2014/main" id="{DC48C59E-FF43-45E9-9572-B8687CB52696}"/>
              </a:ext>
            </a:extLst>
          </p:cNvPr>
          <p:cNvSpPr txBox="1"/>
          <p:nvPr/>
        </p:nvSpPr>
        <p:spPr>
          <a:xfrm>
            <a:off x="4407535" y="3472937"/>
            <a:ext cx="3352800" cy="954107"/>
          </a:xfrm>
          <a:prstGeom prst="rect">
            <a:avLst/>
          </a:prstGeom>
          <a:noFill/>
        </p:spPr>
        <p:txBody>
          <a:bodyPr wrap="square" rtlCol="0" anchor="ctr">
            <a:spAutoFit/>
          </a:bodyPr>
          <a:lstStyle/>
          <a:p>
            <a:pPr algn="ctr"/>
            <a:r>
              <a:rPr lang="en-US" sz="2800" b="1" spc="300" dirty="0">
                <a:solidFill>
                  <a:schemeClr val="bg1"/>
                </a:solidFill>
                <a:latin typeface="Arial"/>
                <a:cs typeface="Arial"/>
              </a:rPr>
              <a:t>Cost</a:t>
            </a:r>
            <a:br>
              <a:rPr lang="en-US" sz="2800" b="1" spc="300" dirty="0">
                <a:solidFill>
                  <a:schemeClr val="bg1"/>
                </a:solidFill>
                <a:latin typeface="Arial"/>
                <a:cs typeface="Arial"/>
              </a:rPr>
            </a:br>
            <a:r>
              <a:rPr lang="en-US" sz="2800" b="1" spc="300" dirty="0">
                <a:solidFill>
                  <a:schemeClr val="bg1"/>
                </a:solidFill>
                <a:latin typeface="Arial"/>
                <a:cs typeface="Arial"/>
              </a:rPr>
              <a:t>Assessment</a:t>
            </a:r>
          </a:p>
        </p:txBody>
      </p:sp>
      <p:sp>
        <p:nvSpPr>
          <p:cNvPr id="66" name="TextBox 65">
            <a:extLst>
              <a:ext uri="{FF2B5EF4-FFF2-40B4-BE49-F238E27FC236}">
                <a16:creationId xmlns:a16="http://schemas.microsoft.com/office/drawing/2014/main" id="{25872029-A5BD-445C-9F26-BFFC66949D82}"/>
              </a:ext>
            </a:extLst>
          </p:cNvPr>
          <p:cNvSpPr txBox="1"/>
          <p:nvPr/>
        </p:nvSpPr>
        <p:spPr>
          <a:xfrm>
            <a:off x="8141335" y="3475389"/>
            <a:ext cx="3352800" cy="954107"/>
          </a:xfrm>
          <a:prstGeom prst="rect">
            <a:avLst/>
          </a:prstGeom>
          <a:noFill/>
        </p:spPr>
        <p:txBody>
          <a:bodyPr wrap="square" rtlCol="0" anchor="ctr">
            <a:spAutoFit/>
          </a:bodyPr>
          <a:lstStyle/>
          <a:p>
            <a:pPr algn="ctr"/>
            <a:r>
              <a:rPr lang="en-US" sz="2800" b="1" spc="300" dirty="0">
                <a:solidFill>
                  <a:schemeClr val="bg1"/>
                </a:solidFill>
                <a:latin typeface="Arial"/>
                <a:cs typeface="Arial"/>
              </a:rPr>
              <a:t>Affordability</a:t>
            </a:r>
            <a:br>
              <a:rPr lang="en-US" sz="2800" b="1" spc="300" dirty="0">
                <a:solidFill>
                  <a:schemeClr val="bg1"/>
                </a:solidFill>
                <a:latin typeface="Arial"/>
                <a:cs typeface="Arial"/>
              </a:rPr>
            </a:br>
            <a:r>
              <a:rPr lang="en-US" sz="2800" b="1" spc="300" dirty="0">
                <a:solidFill>
                  <a:schemeClr val="bg1"/>
                </a:solidFill>
                <a:latin typeface="Arial"/>
                <a:cs typeface="Arial"/>
              </a:rPr>
              <a:t>Assessment</a:t>
            </a:r>
          </a:p>
        </p:txBody>
      </p:sp>
      <p:sp>
        <p:nvSpPr>
          <p:cNvPr id="67" name="Title 1">
            <a:extLst>
              <a:ext uri="{FF2B5EF4-FFF2-40B4-BE49-F238E27FC236}">
                <a16:creationId xmlns:a16="http://schemas.microsoft.com/office/drawing/2014/main" id="{67EA4A5A-F7BC-43D1-AA19-DC4D2545E7D7}"/>
              </a:ext>
            </a:extLst>
          </p:cNvPr>
          <p:cNvSpPr txBox="1">
            <a:spLocks/>
          </p:cNvSpPr>
          <p:nvPr/>
        </p:nvSpPr>
        <p:spPr>
          <a:xfrm>
            <a:off x="0" y="5758255"/>
            <a:ext cx="12188952" cy="752475"/>
          </a:xfrm>
          <a:prstGeom prst="rect">
            <a:avLst/>
          </a:prstGeom>
        </p:spPr>
        <p:txBody>
          <a:bodyPr vert="horz" lIns="91438" tIns="45719" rIns="91438" bIns="45719" rtlCol="0" anchor="ctr">
            <a:normAutofit/>
          </a:bodyPr>
          <a:lstStyle>
            <a:lvl1pPr algn="l" defTabSz="914400" rtl="0" eaLnBrk="1" latinLnBrk="0" hangingPunct="1">
              <a:lnSpc>
                <a:spcPct val="90000"/>
              </a:lnSpc>
              <a:spcBef>
                <a:spcPct val="0"/>
              </a:spcBef>
              <a:buNone/>
              <a:defRPr sz="2800" b="1" kern="1200">
                <a:solidFill>
                  <a:srgbClr val="1A4566"/>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1" strike="noStrike" kern="1200" cap="none" spc="0" normalizeH="0" baseline="0" noProof="0" dirty="0">
                <a:ln>
                  <a:noFill/>
                </a:ln>
                <a:solidFill>
                  <a:schemeClr val="bg1">
                    <a:lumMod val="50000"/>
                  </a:schemeClr>
                </a:solidFill>
                <a:effectLst/>
                <a:uLnTx/>
                <a:uFillTx/>
                <a:latin typeface="Arial"/>
                <a:ea typeface="+mj-ea"/>
                <a:cs typeface="Arial"/>
                <a:hlinkClick r:id="rId9">
                  <a:extLst>
                    <a:ext uri="{A12FA001-AC4F-418D-AE19-62706E023703}">
                      <ahyp:hlinkClr xmlns:ahyp="http://schemas.microsoft.com/office/drawing/2018/hyperlinkcolor" val="tx"/>
                    </a:ext>
                  </a:extLst>
                </a:hlinkClick>
              </a:rPr>
              <a:t>https://www.waterboards.ca.gov/drinking_water/certlic/drinkingwater/needs.html</a:t>
            </a:r>
            <a:endParaRPr kumimoji="0" lang="en-US" sz="1800" b="0" i="1" strike="noStrike" kern="1200" cap="none" spc="0" normalizeH="0" baseline="0" noProof="0" dirty="0">
              <a:ln>
                <a:noFill/>
              </a:ln>
              <a:solidFill>
                <a:schemeClr val="bg1">
                  <a:lumMod val="50000"/>
                </a:schemeClr>
              </a:solidFill>
              <a:effectLst/>
              <a:uLnTx/>
              <a:uFillTx/>
              <a:latin typeface="Arial"/>
              <a:ea typeface="+mj-ea"/>
              <a:cs typeface="Arial"/>
            </a:endParaRPr>
          </a:p>
        </p:txBody>
      </p:sp>
    </p:spTree>
    <p:extLst>
      <p:ext uri="{BB962C8B-B14F-4D97-AF65-F5344CB8AC3E}">
        <p14:creationId xmlns:p14="http://schemas.microsoft.com/office/powerpoint/2010/main" val="3749944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SAFER Program Priority Systems</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15</a:t>
            </a:fld>
            <a:endParaRPr lang="en-US" dirty="0"/>
          </a:p>
        </p:txBody>
      </p:sp>
      <p:sp>
        <p:nvSpPr>
          <p:cNvPr id="6" name="Text Placeholder 3">
            <a:extLst>
              <a:ext uri="{FF2B5EF4-FFF2-40B4-BE49-F238E27FC236}">
                <a16:creationId xmlns:a16="http://schemas.microsoft.com/office/drawing/2014/main" id="{5338B9AD-5675-459A-9592-0CEA15E3E137}"/>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34" name="Picture 33" descr="SAFER program Priority  systems&#10;&#10;1st Priority - Failing Water systems&#10;2nd Priority - At-Risk Water Systems ands Domestic Wells&#10;3rd Priority - Potentially At-Risk Water Systems &amp; Domestic Wells&#10;4th Priority - Not At-Risk Water systems &amp; Domestic Wells">
            <a:extLst>
              <a:ext uri="{FF2B5EF4-FFF2-40B4-BE49-F238E27FC236}">
                <a16:creationId xmlns:a16="http://schemas.microsoft.com/office/drawing/2014/main" id="{4AE0CF17-41ED-4BE0-9815-3ECF73427751}"/>
              </a:ext>
            </a:extLst>
          </p:cNvPr>
          <p:cNvPicPr>
            <a:picLocks noChangeAspect="1"/>
          </p:cNvPicPr>
          <p:nvPr/>
        </p:nvPicPr>
        <p:blipFill>
          <a:blip r:embed="rId3"/>
          <a:stretch>
            <a:fillRect/>
          </a:stretch>
        </p:blipFill>
        <p:spPr>
          <a:xfrm>
            <a:off x="422833" y="842962"/>
            <a:ext cx="11346333" cy="5172075"/>
          </a:xfrm>
          <a:prstGeom prst="rect">
            <a:avLst/>
          </a:prstGeom>
        </p:spPr>
      </p:pic>
    </p:spTree>
    <p:extLst>
      <p:ext uri="{BB962C8B-B14F-4D97-AF65-F5344CB8AC3E}">
        <p14:creationId xmlns:p14="http://schemas.microsoft.com/office/powerpoint/2010/main" val="3131997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Needs Assessment Uses</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16</a:t>
            </a:fld>
            <a:endParaRPr lang="en-US"/>
          </a:p>
        </p:txBody>
      </p:sp>
      <p:grpSp>
        <p:nvGrpSpPr>
          <p:cNvPr id="3" name="Group 2">
            <a:extLst>
              <a:ext uri="{FF2B5EF4-FFF2-40B4-BE49-F238E27FC236}">
                <a16:creationId xmlns:a16="http://schemas.microsoft.com/office/drawing/2014/main" id="{86F9352E-4ACE-4C34-88D9-5C7D9B3BA484}"/>
              </a:ext>
              <a:ext uri="{C183D7F6-B498-43B3-948B-1728B52AA6E4}">
                <adec:decorative xmlns:adec="http://schemas.microsoft.com/office/drawing/2017/decorative" val="1"/>
              </a:ext>
            </a:extLst>
          </p:cNvPr>
          <p:cNvGrpSpPr/>
          <p:nvPr/>
        </p:nvGrpSpPr>
        <p:grpSpPr>
          <a:xfrm>
            <a:off x="280969" y="2350573"/>
            <a:ext cx="1924807" cy="3183764"/>
            <a:chOff x="280969" y="2350573"/>
            <a:chExt cx="1924807" cy="3183764"/>
          </a:xfrm>
        </p:grpSpPr>
        <p:sp>
          <p:nvSpPr>
            <p:cNvPr id="53" name="Rectangle 52"/>
            <p:cNvSpPr/>
            <p:nvPr/>
          </p:nvSpPr>
          <p:spPr>
            <a:xfrm>
              <a:off x="280969" y="3477532"/>
              <a:ext cx="1924055" cy="937779"/>
            </a:xfrm>
            <a:prstGeom prst="rect">
              <a:avLst/>
            </a:prstGeom>
            <a:solidFill>
              <a:srgbClr val="1A4666"/>
            </a:solidFill>
            <a:ln w="9525" cap="flat" cmpd="sng" algn="ctr">
              <a:noFill/>
              <a:prstDash val="solid"/>
            </a:ln>
            <a:effectLst/>
          </p:spPr>
          <p:txBody>
            <a:bodyPr vert="horz" lIns="91438" tIns="45719" rIns="91438" bIns="45719" rtlCol="0" anchor="ctr"/>
            <a:lstStyle/>
            <a:p>
              <a:pPr algn="ctr">
                <a:defRPr/>
              </a:pPr>
              <a:r>
                <a:rPr lang="en-US" kern="0" dirty="0">
                  <a:solidFill>
                    <a:prstClr val="white"/>
                  </a:solidFill>
                  <a:latin typeface="Arial"/>
                  <a:cs typeface="Arial"/>
                </a:rPr>
                <a:t>Risk Assessment</a:t>
              </a:r>
            </a:p>
          </p:txBody>
        </p:sp>
        <p:sp>
          <p:nvSpPr>
            <p:cNvPr id="57" name="Rectangle 56"/>
            <p:cNvSpPr/>
            <p:nvPr/>
          </p:nvSpPr>
          <p:spPr>
            <a:xfrm>
              <a:off x="281721" y="2350573"/>
              <a:ext cx="1924055" cy="937779"/>
            </a:xfrm>
            <a:prstGeom prst="rect">
              <a:avLst/>
            </a:prstGeom>
            <a:solidFill>
              <a:srgbClr val="1A4666"/>
            </a:solidFill>
            <a:ln w="9525" cap="flat" cmpd="sng" algn="ctr">
              <a:noFill/>
              <a:prstDash val="solid"/>
            </a:ln>
            <a:effectLst/>
          </p:spPr>
          <p:txBody>
            <a:bodyPr vert="horz" lIns="91438" tIns="45719" rIns="91438" bIns="45719" rtlCol="0" anchor="ctr"/>
            <a:lstStyle/>
            <a:p>
              <a:pPr algn="ctr">
                <a:defRPr/>
              </a:pPr>
              <a:r>
                <a:rPr lang="en-US" kern="0" dirty="0">
                  <a:solidFill>
                    <a:sysClr val="window" lastClr="FFFFFF"/>
                  </a:solidFill>
                  <a:latin typeface="Arial"/>
                  <a:cs typeface="Arial"/>
                </a:rPr>
                <a:t>Affordability Assessment</a:t>
              </a:r>
            </a:p>
          </p:txBody>
        </p:sp>
        <p:sp>
          <p:nvSpPr>
            <p:cNvPr id="61" name="Rectangle 60"/>
            <p:cNvSpPr/>
            <p:nvPr/>
          </p:nvSpPr>
          <p:spPr>
            <a:xfrm>
              <a:off x="281721" y="4596558"/>
              <a:ext cx="1924055" cy="937779"/>
            </a:xfrm>
            <a:prstGeom prst="rect">
              <a:avLst/>
            </a:prstGeom>
            <a:solidFill>
              <a:srgbClr val="1A4666"/>
            </a:solidFill>
            <a:ln w="9525" cap="flat" cmpd="sng" algn="ctr">
              <a:noFill/>
              <a:prstDash val="solid"/>
            </a:ln>
            <a:effectLst/>
          </p:spPr>
          <p:txBody>
            <a:bodyPr vert="horz" lIns="91438" tIns="45719" rIns="91438" bIns="45719" rtlCol="0" anchor="ctr"/>
            <a:lstStyle/>
            <a:p>
              <a:pPr algn="ctr">
                <a:defRPr/>
              </a:pPr>
              <a:r>
                <a:rPr lang="en-US" kern="0" dirty="0">
                  <a:solidFill>
                    <a:prstClr val="white"/>
                  </a:solidFill>
                  <a:latin typeface="Arial"/>
                  <a:cs typeface="Arial"/>
                </a:rPr>
                <a:t>Cost Assessment</a:t>
              </a:r>
            </a:p>
          </p:txBody>
        </p:sp>
      </p:grpSp>
      <p:grpSp>
        <p:nvGrpSpPr>
          <p:cNvPr id="7" name="Group 6">
            <a:extLst>
              <a:ext uri="{FF2B5EF4-FFF2-40B4-BE49-F238E27FC236}">
                <a16:creationId xmlns:a16="http://schemas.microsoft.com/office/drawing/2014/main" id="{AB1C5FBE-8864-4264-B993-4205CEC6109A}"/>
              </a:ext>
              <a:ext uri="{C183D7F6-B498-43B3-948B-1728B52AA6E4}">
                <adec:decorative xmlns:adec="http://schemas.microsoft.com/office/drawing/2017/decorative" val="1"/>
              </a:ext>
            </a:extLst>
          </p:cNvPr>
          <p:cNvGrpSpPr/>
          <p:nvPr/>
        </p:nvGrpSpPr>
        <p:grpSpPr>
          <a:xfrm>
            <a:off x="2205023" y="2819462"/>
            <a:ext cx="1504944" cy="2251323"/>
            <a:chOff x="2205023" y="2819462"/>
            <a:chExt cx="1504944" cy="2251323"/>
          </a:xfrm>
        </p:grpSpPr>
        <p:cxnSp>
          <p:nvCxnSpPr>
            <p:cNvPr id="5" name="Straight Connector 4">
              <a:extLst>
                <a:ext uri="{C183D7F6-B498-43B3-948B-1728B52AA6E4}">
                  <adec:decorative xmlns:adec="http://schemas.microsoft.com/office/drawing/2017/decorative" val="1"/>
                </a:ext>
              </a:extLst>
            </p:cNvPr>
            <p:cNvCxnSpPr>
              <a:stCxn id="57" idx="3"/>
            </p:cNvCxnSpPr>
            <p:nvPr/>
          </p:nvCxnSpPr>
          <p:spPr>
            <a:xfrm>
              <a:off x="2205775" y="2819462"/>
              <a:ext cx="513592" cy="0"/>
            </a:xfrm>
            <a:prstGeom prst="line">
              <a:avLst/>
            </a:prstGeom>
            <a:ln>
              <a:solidFill>
                <a:srgbClr val="194E7D"/>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p:nvCxnSpPr>
          <p:spPr>
            <a:xfrm>
              <a:off x="2205023" y="3927785"/>
              <a:ext cx="513592" cy="0"/>
            </a:xfrm>
            <a:prstGeom prst="line">
              <a:avLst/>
            </a:prstGeom>
            <a:ln>
              <a:solidFill>
                <a:srgbClr val="194E7D"/>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p:nvCxnSpPr>
          <p:spPr>
            <a:xfrm>
              <a:off x="2205023" y="5070785"/>
              <a:ext cx="513592" cy="0"/>
            </a:xfrm>
            <a:prstGeom prst="line">
              <a:avLst/>
            </a:prstGeom>
            <a:ln>
              <a:solidFill>
                <a:srgbClr val="194E7D"/>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p:nvCxnSpPr>
          <p:spPr>
            <a:xfrm>
              <a:off x="2718615" y="2819462"/>
              <a:ext cx="0" cy="2251323"/>
            </a:xfrm>
            <a:prstGeom prst="line">
              <a:avLst/>
            </a:prstGeom>
            <a:ln w="76200" cmpd="sng">
              <a:solidFill>
                <a:srgbClr val="194E7D"/>
              </a:solidFill>
            </a:ln>
            <a:effectLst/>
          </p:spPr>
          <p:style>
            <a:lnRef idx="2">
              <a:schemeClr val="accent1"/>
            </a:lnRef>
            <a:fillRef idx="0">
              <a:schemeClr val="accent1"/>
            </a:fillRef>
            <a:effectRef idx="1">
              <a:schemeClr val="accent1"/>
            </a:effectRef>
            <a:fontRef idx="minor">
              <a:schemeClr val="tx1"/>
            </a:fontRef>
          </p:style>
        </p:cxnSp>
        <p:sp>
          <p:nvSpPr>
            <p:cNvPr id="8" name="Right Arrow 7">
              <a:extLst>
                <a:ext uri="{C183D7F6-B498-43B3-948B-1728B52AA6E4}">
                  <adec:decorative xmlns:adec="http://schemas.microsoft.com/office/drawing/2017/decorative" val="1"/>
                </a:ext>
              </a:extLst>
            </p:cNvPr>
            <p:cNvSpPr/>
            <p:nvPr/>
          </p:nvSpPr>
          <p:spPr>
            <a:xfrm>
              <a:off x="2719367" y="3661085"/>
              <a:ext cx="990600" cy="533400"/>
            </a:xfrm>
            <a:prstGeom prst="rightArrow">
              <a:avLst/>
            </a:prstGeom>
            <a:solidFill>
              <a:srgbClr val="194E7D"/>
            </a:solidFill>
            <a:ln>
              <a:solidFill>
                <a:srgbClr val="194E7D"/>
              </a:solidFill>
            </a:ln>
            <a:effectLst/>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endParaRPr lang="en-US"/>
            </a:p>
          </p:txBody>
        </p:sp>
      </p:grpSp>
      <p:sp>
        <p:nvSpPr>
          <p:cNvPr id="9" name="Rectangle 8">
            <a:extLst>
              <a:ext uri="{C183D7F6-B498-43B3-948B-1728B52AA6E4}">
                <adec:decorative xmlns:adec="http://schemas.microsoft.com/office/drawing/2017/decorative" val="1"/>
              </a:ext>
            </a:extLst>
          </p:cNvPr>
          <p:cNvSpPr/>
          <p:nvPr/>
        </p:nvSpPr>
        <p:spPr>
          <a:xfrm>
            <a:off x="3938567" y="2819462"/>
            <a:ext cx="1524000" cy="2251323"/>
          </a:xfrm>
          <a:prstGeom prst="rect">
            <a:avLst/>
          </a:prstGeom>
          <a:solidFill>
            <a:srgbClr val="FFFFFF"/>
          </a:solidFill>
          <a:ln w="57150" cmpd="sng">
            <a:solidFill>
              <a:srgbClr val="408C6A"/>
            </a:solidFill>
          </a:ln>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r>
              <a:rPr lang="en-US" dirty="0">
                <a:solidFill>
                  <a:schemeClr val="tx1"/>
                </a:solidFill>
                <a:latin typeface="Arial"/>
                <a:cs typeface="Arial"/>
              </a:rPr>
              <a:t>Annual Fund Expenditure Plan</a:t>
            </a:r>
          </a:p>
        </p:txBody>
      </p:sp>
      <p:grpSp>
        <p:nvGrpSpPr>
          <p:cNvPr id="10" name="Group 9">
            <a:extLst>
              <a:ext uri="{FF2B5EF4-FFF2-40B4-BE49-F238E27FC236}">
                <a16:creationId xmlns:a16="http://schemas.microsoft.com/office/drawing/2014/main" id="{62E27DEE-1B8C-49C1-8E5A-2E048F1C8274}"/>
              </a:ext>
              <a:ext uri="{C183D7F6-B498-43B3-948B-1728B52AA6E4}">
                <adec:decorative xmlns:adec="http://schemas.microsoft.com/office/drawing/2017/decorative" val="1"/>
              </a:ext>
            </a:extLst>
          </p:cNvPr>
          <p:cNvGrpSpPr/>
          <p:nvPr/>
        </p:nvGrpSpPr>
        <p:grpSpPr>
          <a:xfrm>
            <a:off x="5472193" y="2980873"/>
            <a:ext cx="3617809" cy="2062361"/>
            <a:chOff x="5462567" y="3012434"/>
            <a:chExt cx="3617809" cy="2062361"/>
          </a:xfrm>
        </p:grpSpPr>
        <p:sp>
          <p:nvSpPr>
            <p:cNvPr id="77" name="Right Arrow 76">
              <a:extLst>
                <a:ext uri="{C183D7F6-B498-43B3-948B-1728B52AA6E4}">
                  <adec:decorative xmlns:adec="http://schemas.microsoft.com/office/drawing/2017/decorative" val="1"/>
                </a:ext>
              </a:extLst>
            </p:cNvPr>
            <p:cNvSpPr/>
            <p:nvPr/>
          </p:nvSpPr>
          <p:spPr>
            <a:xfrm>
              <a:off x="5462567" y="3661085"/>
              <a:ext cx="990600" cy="533400"/>
            </a:xfrm>
            <a:prstGeom prst="rightArrow">
              <a:avLst/>
            </a:prstGeom>
            <a:solidFill>
              <a:srgbClr val="408C6A"/>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endParaRPr lang="en-US" sz="2000">
                <a:latin typeface="Arial" panose="020B0604020202020204" pitchFamily="34" charset="0"/>
                <a:cs typeface="Arial" panose="020B0604020202020204" pitchFamily="34" charset="0"/>
              </a:endParaRPr>
            </a:p>
          </p:txBody>
        </p:sp>
        <p:pic>
          <p:nvPicPr>
            <p:cNvPr id="94" name="Picture 93" descr="The SAFER Program will utilize the results of the Risk Assessment to assist DDW and DFA in prioritizing systems for targeted technical and financial assistance. Priority from highest to lowest will be: (1) Human Right to Water Systems, those that are out of compliance for water quality contaminants; (2) At-Risk public water systems, tribal water systems, state small water systems, and domestic wells; (3) Potentially At-Risk public water systems, tribal water systems, state small water systems, and domestic wells; and (4) No At-Risk public water systems, tribal water systems, state small water systems, and domestic wells." title="SAFER Program Priority of Risk Assessment Resul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769" y="3012434"/>
              <a:ext cx="2779607" cy="2062361"/>
            </a:xfrm>
            <a:prstGeom prst="rect">
              <a:avLst/>
            </a:prstGeom>
          </p:spPr>
        </p:pic>
      </p:grpSp>
      <p:sp>
        <p:nvSpPr>
          <p:cNvPr id="15" name="Right Arrow 14">
            <a:extLst>
              <a:ext uri="{C183D7F6-B498-43B3-948B-1728B52AA6E4}">
                <adec:decorative xmlns:adec="http://schemas.microsoft.com/office/drawing/2017/decorative" val="1"/>
              </a:ext>
            </a:extLst>
          </p:cNvPr>
          <p:cNvSpPr/>
          <p:nvPr/>
        </p:nvSpPr>
        <p:spPr>
          <a:xfrm>
            <a:off x="9057895" y="3661085"/>
            <a:ext cx="990600" cy="533400"/>
          </a:xfrm>
          <a:prstGeom prst="rightArrow">
            <a:avLst/>
          </a:prstGeom>
          <a:solidFill>
            <a:srgbClr val="75C49A"/>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spcCol="0" rtlCol="0" anchor="ctr"/>
          <a:lstStyle/>
          <a:p>
            <a:pPr algn="ctr"/>
            <a:endParaRPr lang="en-US"/>
          </a:p>
        </p:txBody>
      </p:sp>
      <p:sp>
        <p:nvSpPr>
          <p:cNvPr id="17" name="Title 1">
            <a:extLst>
              <a:ext uri="{FF2B5EF4-FFF2-40B4-BE49-F238E27FC236}">
                <a16:creationId xmlns:a16="http://schemas.microsoft.com/office/drawing/2014/main" id="{44C2D59E-A751-486B-A66B-A79463B051EE}"/>
              </a:ext>
            </a:extLst>
          </p:cNvPr>
          <p:cNvSpPr txBox="1">
            <a:spLocks/>
          </p:cNvSpPr>
          <p:nvPr/>
        </p:nvSpPr>
        <p:spPr>
          <a:xfrm>
            <a:off x="280969" y="1453770"/>
            <a:ext cx="1924055" cy="752475"/>
          </a:xfrm>
          <a:prstGeom prst="rect">
            <a:avLst/>
          </a:prstGeom>
        </p:spPr>
        <p:txBody>
          <a:bodyPr vert="horz" lIns="91438" tIns="45719" rIns="91438" bIns="45719" rtlCol="0" anchor="ctr">
            <a:normAutofit/>
          </a:bodyPr>
          <a:lstStyle>
            <a:lvl1pPr algn="l" defTabSz="914400" rtl="0" eaLnBrk="1" latinLnBrk="0" hangingPunct="1">
              <a:lnSpc>
                <a:spcPct val="90000"/>
              </a:lnSpc>
              <a:spcBef>
                <a:spcPct val="0"/>
              </a:spcBef>
              <a:buNone/>
              <a:defRPr sz="2800" b="1" kern="1200">
                <a:solidFill>
                  <a:srgbClr val="1A4566"/>
                </a:solidFill>
                <a:latin typeface="Arial" panose="020B0604020202020204" pitchFamily="34" charset="0"/>
                <a:ea typeface="+mj-ea"/>
                <a:cs typeface="Arial" panose="020B0604020202020204" pitchFamily="34" charset="0"/>
              </a:defRPr>
            </a:lvl1pPr>
          </a:lstStyle>
          <a:p>
            <a:pPr algn="ctr"/>
            <a:r>
              <a:rPr lang="en-US" sz="1600" dirty="0">
                <a:latin typeface="Arial"/>
                <a:cs typeface="Arial"/>
              </a:rPr>
              <a:t>NEEDS ASSESSMENT</a:t>
            </a:r>
          </a:p>
        </p:txBody>
      </p:sp>
      <p:sp>
        <p:nvSpPr>
          <p:cNvPr id="18" name="Title 1">
            <a:extLst>
              <a:ext uri="{FF2B5EF4-FFF2-40B4-BE49-F238E27FC236}">
                <a16:creationId xmlns:a16="http://schemas.microsoft.com/office/drawing/2014/main" id="{44C2D59E-A751-486B-A66B-A79463B051EE}"/>
              </a:ext>
            </a:extLst>
          </p:cNvPr>
          <p:cNvSpPr txBox="1">
            <a:spLocks/>
          </p:cNvSpPr>
          <p:nvPr/>
        </p:nvSpPr>
        <p:spPr>
          <a:xfrm>
            <a:off x="3932875" y="1453770"/>
            <a:ext cx="1529693" cy="1026215"/>
          </a:xfrm>
          <a:prstGeom prst="rect">
            <a:avLst/>
          </a:prstGeom>
        </p:spPr>
        <p:txBody>
          <a:bodyPr vert="horz" lIns="91438" tIns="45719" rIns="91438" bIns="45719" rtlCol="0" anchor="ctr">
            <a:normAutofit/>
          </a:bodyPr>
          <a:lstStyle>
            <a:lvl1pPr algn="l" defTabSz="914400" rtl="0" eaLnBrk="1" latinLnBrk="0" hangingPunct="1">
              <a:lnSpc>
                <a:spcPct val="90000"/>
              </a:lnSpc>
              <a:spcBef>
                <a:spcPct val="0"/>
              </a:spcBef>
              <a:buNone/>
              <a:defRPr sz="2800" b="1" kern="1200">
                <a:solidFill>
                  <a:srgbClr val="1A4566"/>
                </a:solidFill>
                <a:latin typeface="Arial" panose="020B0604020202020204" pitchFamily="34" charset="0"/>
                <a:ea typeface="+mj-ea"/>
                <a:cs typeface="Arial" panose="020B0604020202020204" pitchFamily="34" charset="0"/>
              </a:defRPr>
            </a:lvl1pPr>
          </a:lstStyle>
          <a:p>
            <a:pPr algn="ctr"/>
            <a:r>
              <a:rPr lang="en-US" sz="1600" dirty="0">
                <a:latin typeface="Arial"/>
                <a:cs typeface="Arial"/>
              </a:rPr>
              <a:t>Division of Financial Assistance (DFA)</a:t>
            </a:r>
          </a:p>
        </p:txBody>
      </p:sp>
      <p:sp>
        <p:nvSpPr>
          <p:cNvPr id="19" name="Title 1">
            <a:extLst>
              <a:ext uri="{FF2B5EF4-FFF2-40B4-BE49-F238E27FC236}">
                <a16:creationId xmlns:a16="http://schemas.microsoft.com/office/drawing/2014/main" id="{44C2D59E-A751-486B-A66B-A79463B051EE}"/>
              </a:ext>
            </a:extLst>
          </p:cNvPr>
          <p:cNvSpPr txBox="1">
            <a:spLocks/>
          </p:cNvSpPr>
          <p:nvPr/>
        </p:nvSpPr>
        <p:spPr>
          <a:xfrm>
            <a:off x="6705600" y="1453770"/>
            <a:ext cx="1828800" cy="752475"/>
          </a:xfrm>
          <a:prstGeom prst="rect">
            <a:avLst/>
          </a:prstGeom>
        </p:spPr>
        <p:txBody>
          <a:bodyPr vert="horz" lIns="91438" tIns="45719" rIns="91438" bIns="45719" rtlCol="0" anchor="ctr">
            <a:normAutofit/>
          </a:bodyPr>
          <a:lstStyle>
            <a:lvl1pPr algn="l" defTabSz="914400" rtl="0" eaLnBrk="1" latinLnBrk="0" hangingPunct="1">
              <a:lnSpc>
                <a:spcPct val="90000"/>
              </a:lnSpc>
              <a:spcBef>
                <a:spcPct val="0"/>
              </a:spcBef>
              <a:buNone/>
              <a:defRPr sz="2800" b="1" kern="1200">
                <a:solidFill>
                  <a:srgbClr val="1A4566"/>
                </a:solidFill>
                <a:latin typeface="Arial" panose="020B0604020202020204" pitchFamily="34" charset="0"/>
                <a:ea typeface="+mj-ea"/>
                <a:cs typeface="Arial" panose="020B0604020202020204" pitchFamily="34" charset="0"/>
              </a:defRPr>
            </a:lvl1pPr>
          </a:lstStyle>
          <a:p>
            <a:pPr algn="ctr"/>
            <a:r>
              <a:rPr lang="en-US" sz="1600" dirty="0">
                <a:latin typeface="Arial"/>
                <a:cs typeface="Arial"/>
              </a:rPr>
              <a:t>Funding and TA Prioritization </a:t>
            </a:r>
          </a:p>
        </p:txBody>
      </p:sp>
      <p:sp>
        <p:nvSpPr>
          <p:cNvPr id="20" name="Title 1">
            <a:extLst>
              <a:ext uri="{FF2B5EF4-FFF2-40B4-BE49-F238E27FC236}">
                <a16:creationId xmlns:a16="http://schemas.microsoft.com/office/drawing/2014/main" id="{44C2D59E-A751-486B-A66B-A79463B051EE}"/>
              </a:ext>
            </a:extLst>
          </p:cNvPr>
          <p:cNvSpPr txBox="1">
            <a:spLocks/>
          </p:cNvSpPr>
          <p:nvPr/>
        </p:nvSpPr>
        <p:spPr>
          <a:xfrm>
            <a:off x="10256512" y="1447800"/>
            <a:ext cx="1554488" cy="752475"/>
          </a:xfrm>
          <a:prstGeom prst="rect">
            <a:avLst/>
          </a:prstGeom>
        </p:spPr>
        <p:txBody>
          <a:bodyPr vert="horz" lIns="91438" tIns="45719" rIns="91438" bIns="45719" rtlCol="0" anchor="ctr">
            <a:normAutofit/>
          </a:bodyPr>
          <a:lstStyle>
            <a:lvl1pPr algn="l" defTabSz="914400" rtl="0" eaLnBrk="1" latinLnBrk="0" hangingPunct="1">
              <a:lnSpc>
                <a:spcPct val="90000"/>
              </a:lnSpc>
              <a:spcBef>
                <a:spcPct val="0"/>
              </a:spcBef>
              <a:buNone/>
              <a:defRPr sz="2800" b="1" kern="1200">
                <a:solidFill>
                  <a:srgbClr val="1A4566"/>
                </a:solidFill>
                <a:latin typeface="Arial" panose="020B0604020202020204" pitchFamily="34" charset="0"/>
                <a:ea typeface="+mj-ea"/>
                <a:cs typeface="Arial" panose="020B0604020202020204" pitchFamily="34" charset="0"/>
              </a:defRPr>
            </a:lvl1pPr>
          </a:lstStyle>
          <a:p>
            <a:pPr algn="ctr"/>
            <a:r>
              <a:rPr lang="en-US" sz="1600" dirty="0">
                <a:latin typeface="Arial"/>
                <a:cs typeface="Arial"/>
              </a:rPr>
              <a:t>Engagement Unit Services Rendered</a:t>
            </a:r>
          </a:p>
        </p:txBody>
      </p:sp>
      <p:grpSp>
        <p:nvGrpSpPr>
          <p:cNvPr id="11" name="Group 10">
            <a:extLst>
              <a:ext uri="{FF2B5EF4-FFF2-40B4-BE49-F238E27FC236}">
                <a16:creationId xmlns:a16="http://schemas.microsoft.com/office/drawing/2014/main" id="{52FD97C5-82A4-411D-B8B3-05E48EDE43DE}"/>
              </a:ext>
              <a:ext uri="{C183D7F6-B498-43B3-948B-1728B52AA6E4}">
                <adec:decorative xmlns:adec="http://schemas.microsoft.com/office/drawing/2017/decorative" val="1"/>
              </a:ext>
            </a:extLst>
          </p:cNvPr>
          <p:cNvGrpSpPr/>
          <p:nvPr/>
        </p:nvGrpSpPr>
        <p:grpSpPr>
          <a:xfrm>
            <a:off x="3048" y="2542447"/>
            <a:ext cx="12188952" cy="4315553"/>
            <a:chOff x="3048" y="2542447"/>
            <a:chExt cx="12188952" cy="4315553"/>
          </a:xfrm>
        </p:grpSpPr>
        <p:grpSp>
          <p:nvGrpSpPr>
            <p:cNvPr id="6" name="Group 5">
              <a:extLst>
                <a:ext uri="{C183D7F6-B498-43B3-948B-1728B52AA6E4}">
                  <adec:decorative xmlns:adec="http://schemas.microsoft.com/office/drawing/2017/decorative" val="1"/>
                </a:ext>
              </a:extLst>
            </p:cNvPr>
            <p:cNvGrpSpPr/>
            <p:nvPr/>
          </p:nvGrpSpPr>
          <p:grpSpPr>
            <a:xfrm>
              <a:off x="10439400" y="2542447"/>
              <a:ext cx="1243059" cy="2731512"/>
              <a:chOff x="10256511" y="1845460"/>
              <a:chExt cx="1459321" cy="3206729"/>
            </a:xfrm>
          </p:grpSpPr>
          <p:grpSp>
            <p:nvGrpSpPr>
              <p:cNvPr id="22" name="Group 21"/>
              <p:cNvGrpSpPr/>
              <p:nvPr/>
            </p:nvGrpSpPr>
            <p:grpSpPr>
              <a:xfrm rot="5400000">
                <a:off x="9385971" y="2722328"/>
                <a:ext cx="3200401" cy="1459321"/>
                <a:chOff x="0" y="1676400"/>
                <a:chExt cx="12192000" cy="3886200"/>
              </a:xfrm>
            </p:grpSpPr>
            <p:sp>
              <p:nvSpPr>
                <p:cNvPr id="28" name="Rectangle 27">
                  <a:extLst>
                    <a:ext uri="{C183D7F6-B498-43B3-948B-1728B52AA6E4}">
                      <adec:decorative xmlns:adec="http://schemas.microsoft.com/office/drawing/2017/decorative" val="1"/>
                    </a:ext>
                  </a:extLst>
                </p:cNvPr>
                <p:cNvSpPr/>
                <p:nvPr/>
              </p:nvSpPr>
              <p:spPr>
                <a:xfrm>
                  <a:off x="0" y="1676400"/>
                  <a:ext cx="2438400" cy="3886200"/>
                </a:xfrm>
                <a:prstGeom prst="rect">
                  <a:avLst/>
                </a:prstGeom>
                <a:solidFill>
                  <a:srgbClr val="1A45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extLst>
                    <a:ext uri="{C183D7F6-B498-43B3-948B-1728B52AA6E4}">
                      <adec:decorative xmlns:adec="http://schemas.microsoft.com/office/drawing/2017/decorative" val="1"/>
                    </a:ext>
                  </a:extLst>
                </p:cNvPr>
                <p:cNvSpPr/>
                <p:nvPr/>
              </p:nvSpPr>
              <p:spPr>
                <a:xfrm>
                  <a:off x="7315200" y="1676400"/>
                  <a:ext cx="2438400" cy="3886200"/>
                </a:xfrm>
                <a:prstGeom prst="rect">
                  <a:avLst/>
                </a:prstGeom>
                <a:solidFill>
                  <a:srgbClr val="4AA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extLst>
                    <a:ext uri="{C183D7F6-B498-43B3-948B-1728B52AA6E4}">
                      <adec:decorative xmlns:adec="http://schemas.microsoft.com/office/drawing/2017/decorative" val="1"/>
                    </a:ext>
                  </a:extLst>
                </p:cNvPr>
                <p:cNvSpPr/>
                <p:nvPr/>
              </p:nvSpPr>
              <p:spPr>
                <a:xfrm>
                  <a:off x="4876800" y="1676400"/>
                  <a:ext cx="2438400" cy="3886200"/>
                </a:xfrm>
                <a:prstGeom prst="rect">
                  <a:avLst/>
                </a:prstGeom>
                <a:solidFill>
                  <a:srgbClr val="3285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Rectangle 30">
                  <a:extLst>
                    <a:ext uri="{C183D7F6-B498-43B3-948B-1728B52AA6E4}">
                      <adec:decorative xmlns:adec="http://schemas.microsoft.com/office/drawing/2017/decorative" val="1"/>
                    </a:ext>
                  </a:extLst>
                </p:cNvPr>
                <p:cNvSpPr/>
                <p:nvPr/>
              </p:nvSpPr>
              <p:spPr>
                <a:xfrm>
                  <a:off x="2438400" y="1676400"/>
                  <a:ext cx="2438400" cy="3886200"/>
                </a:xfrm>
                <a:prstGeom prst="rect">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Rectangle 31">
                  <a:extLst>
                    <a:ext uri="{C183D7F6-B498-43B3-948B-1728B52AA6E4}">
                      <adec:decorative xmlns:adec="http://schemas.microsoft.com/office/drawing/2017/decorative" val="1"/>
                    </a:ext>
                  </a:extLst>
                </p:cNvPr>
                <p:cNvSpPr/>
                <p:nvPr/>
              </p:nvSpPr>
              <p:spPr>
                <a:xfrm>
                  <a:off x="9753600" y="1676400"/>
                  <a:ext cx="2438400" cy="3886200"/>
                </a:xfrm>
                <a:prstGeom prst="rect">
                  <a:avLst/>
                </a:prstGeom>
                <a:solidFill>
                  <a:srgbClr val="75C4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Isosceles Triangle 32"/>
                <p:cNvSpPr/>
                <p:nvPr/>
              </p:nvSpPr>
              <p:spPr>
                <a:xfrm rot="5400000">
                  <a:off x="2224746" y="1981199"/>
                  <a:ext cx="609600" cy="304800"/>
                </a:xfrm>
                <a:prstGeom prst="triangle">
                  <a:avLst/>
                </a:prstGeom>
                <a:solidFill>
                  <a:srgbClr val="1A45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Isosceles Triangle 33"/>
                <p:cNvSpPr/>
                <p:nvPr/>
              </p:nvSpPr>
              <p:spPr>
                <a:xfrm rot="5400000">
                  <a:off x="4712282" y="1981200"/>
                  <a:ext cx="609600" cy="304800"/>
                </a:xfrm>
                <a:prstGeom prst="triangle">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Isosceles Triangle 34"/>
                <p:cNvSpPr/>
                <p:nvPr/>
              </p:nvSpPr>
              <p:spPr>
                <a:xfrm rot="5400000">
                  <a:off x="9584755" y="1981199"/>
                  <a:ext cx="609600" cy="304800"/>
                </a:xfrm>
                <a:prstGeom prst="triangle">
                  <a:avLst/>
                </a:prstGeom>
                <a:solidFill>
                  <a:srgbClr val="4AA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Isosceles Triangle 35"/>
                <p:cNvSpPr/>
                <p:nvPr/>
              </p:nvSpPr>
              <p:spPr>
                <a:xfrm rot="5400000">
                  <a:off x="7156538" y="1981200"/>
                  <a:ext cx="609600" cy="304800"/>
                </a:xfrm>
                <a:prstGeom prst="triangle">
                  <a:avLst/>
                </a:prstGeom>
                <a:solidFill>
                  <a:srgbClr val="3285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3" name="Picture 2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9386" y="1845460"/>
                <a:ext cx="670334" cy="670334"/>
              </a:xfrm>
              <a:prstGeom prst="rect">
                <a:avLst/>
              </a:prstGeom>
            </p:spPr>
          </p:pic>
          <p:pic>
            <p:nvPicPr>
              <p:cNvPr id="24" name="Picture 2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3460" y="2489397"/>
                <a:ext cx="670370" cy="670369"/>
              </a:xfrm>
              <a:prstGeom prst="rect">
                <a:avLst/>
              </a:prstGeom>
            </p:spPr>
          </p:pic>
          <p:pic>
            <p:nvPicPr>
              <p:cNvPr id="25" name="Picture 24">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4408" y="3115103"/>
                <a:ext cx="670370" cy="670369"/>
              </a:xfrm>
              <a:prstGeom prst="rect">
                <a:avLst/>
              </a:prstGeom>
            </p:spPr>
          </p:pic>
          <p:pic>
            <p:nvPicPr>
              <p:cNvPr id="26" name="Picture 25">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7081" y="3728813"/>
                <a:ext cx="737921" cy="737920"/>
              </a:xfrm>
              <a:prstGeom prst="rect">
                <a:avLst/>
              </a:prstGeom>
            </p:spPr>
          </p:pic>
          <p:pic>
            <p:nvPicPr>
              <p:cNvPr id="27" name="Picture 26" descr="noun_Stop_137560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8742" y="4455148"/>
                <a:ext cx="574052" cy="574052"/>
              </a:xfrm>
              <a:prstGeom prst="rect">
                <a:avLst/>
              </a:prstGeom>
            </p:spPr>
          </p:pic>
        </p:grpSp>
        <p:sp>
          <p:nvSpPr>
            <p:cNvPr id="38" name="Text Placeholder 3">
              <a:extLst>
                <a:ext uri="{FF2B5EF4-FFF2-40B4-BE49-F238E27FC236}">
                  <a16:creationId xmlns:a16="http://schemas.microsoft.com/office/drawing/2014/main" id="{CCCD4155-0B79-4AA1-A052-54108E3ABDEE}"/>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grpSp>
    </p:spTree>
    <p:extLst>
      <p:ext uri="{BB962C8B-B14F-4D97-AF65-F5344CB8AC3E}">
        <p14:creationId xmlns:p14="http://schemas.microsoft.com/office/powerpoint/2010/main" val="2675727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72D2C7F-E648-4693-BB12-2D82AA9CC9A9}"/>
              </a:ext>
              <a:ext uri="{C183D7F6-B498-43B3-948B-1728B52AA6E4}">
                <adec:decorative xmlns:adec="http://schemas.microsoft.com/office/drawing/2017/decorative" val="1"/>
              </a:ext>
            </a:extLst>
          </p:cNvPr>
          <p:cNvSpPr/>
          <p:nvPr/>
        </p:nvSpPr>
        <p:spPr>
          <a:xfrm flipH="1">
            <a:off x="-1" y="1066800"/>
            <a:ext cx="12192000" cy="40386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Needs Assessment Development</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17</a:t>
            </a:fld>
            <a:endParaRPr lang="en-US"/>
          </a:p>
        </p:txBody>
      </p:sp>
      <p:pic>
        <p:nvPicPr>
          <p:cNvPr id="12" name="Picture 11" descr="Needs assessment public engagement workshops. From 2019 to Winter 2021, the State Water Board hosted 14 workshops.">
            <a:extLst>
              <a:ext uri="{FF2B5EF4-FFF2-40B4-BE49-F238E27FC236}">
                <a16:creationId xmlns:a16="http://schemas.microsoft.com/office/drawing/2014/main" id="{CA458A3C-9F02-428F-8930-B9A048E22284}"/>
              </a:ext>
            </a:extLst>
          </p:cNvPr>
          <p:cNvPicPr>
            <a:picLocks noChangeAspect="1"/>
          </p:cNvPicPr>
          <p:nvPr/>
        </p:nvPicPr>
        <p:blipFill>
          <a:blip r:embed="rId3"/>
          <a:stretch>
            <a:fillRect/>
          </a:stretch>
        </p:blipFill>
        <p:spPr>
          <a:xfrm>
            <a:off x="693156" y="1412621"/>
            <a:ext cx="10805687" cy="3423155"/>
          </a:xfrm>
          <a:prstGeom prst="rect">
            <a:avLst/>
          </a:prstGeom>
        </p:spPr>
      </p:pic>
      <p:sp>
        <p:nvSpPr>
          <p:cNvPr id="43" name="Text Placeholder 2">
            <a:extLst>
              <a:ext uri="{FF2B5EF4-FFF2-40B4-BE49-F238E27FC236}">
                <a16:creationId xmlns:a16="http://schemas.microsoft.com/office/drawing/2014/main" id="{7B312A57-C65B-4884-8210-94F640C5723E}"/>
              </a:ext>
            </a:extLst>
          </p:cNvPr>
          <p:cNvSpPr>
            <a:spLocks noGrp="1"/>
          </p:cNvSpPr>
          <p:nvPr>
            <p:ph type="body" sz="quarter" idx="11"/>
          </p:nvPr>
        </p:nvSpPr>
        <p:spPr>
          <a:xfrm>
            <a:off x="693156" y="5410201"/>
            <a:ext cx="10641005" cy="762000"/>
          </a:xfrm>
        </p:spPr>
        <p:txBody>
          <a:bodyPr>
            <a:normAutofit/>
          </a:bodyPr>
          <a:lstStyle/>
          <a:p>
            <a:pPr marL="0" indent="0">
              <a:buNone/>
            </a:pPr>
            <a:r>
              <a:rPr lang="en-US" sz="1800" dirty="0"/>
              <a:t>Access workshop recordings, white papers, and presentations here:</a:t>
            </a:r>
            <a:br>
              <a:rPr lang="en-US" sz="1800" dirty="0"/>
            </a:br>
            <a:r>
              <a:rPr lang="en-US" sz="1800" dirty="0">
                <a:hlinkClick r:id="rId4"/>
              </a:rPr>
              <a:t>https://www.waterboards.ca.gov/drinking_water/certlic/drinkingwater/needs.html</a:t>
            </a:r>
            <a:r>
              <a:rPr lang="en-US" sz="1800" dirty="0"/>
              <a:t>  </a:t>
            </a:r>
          </a:p>
        </p:txBody>
      </p:sp>
      <p:sp>
        <p:nvSpPr>
          <p:cNvPr id="7" name="Text Placeholder 3">
            <a:extLst>
              <a:ext uri="{FF2B5EF4-FFF2-40B4-BE49-F238E27FC236}">
                <a16:creationId xmlns:a16="http://schemas.microsoft.com/office/drawing/2014/main" id="{2586BD8E-3E82-497F-9D26-BD19B79B5FFF}"/>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2459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Needs Assessment Numbers and Dates</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18</a:t>
            </a:fld>
            <a:endParaRPr lang="en-US"/>
          </a:p>
        </p:txBody>
      </p:sp>
      <p:sp>
        <p:nvSpPr>
          <p:cNvPr id="5" name="Text Placeholder 4">
            <a:extLst>
              <a:ext uri="{FF2B5EF4-FFF2-40B4-BE49-F238E27FC236}">
                <a16:creationId xmlns:a16="http://schemas.microsoft.com/office/drawing/2014/main" id="{2B3D7577-9E19-4106-91BE-1A6366E68EF0}"/>
              </a:ext>
            </a:extLst>
          </p:cNvPr>
          <p:cNvSpPr>
            <a:spLocks noGrp="1"/>
          </p:cNvSpPr>
          <p:nvPr>
            <p:ph type="body" sz="quarter" idx="11"/>
          </p:nvPr>
        </p:nvSpPr>
        <p:spPr/>
        <p:txBody>
          <a:bodyPr/>
          <a:lstStyle/>
          <a:p>
            <a:r>
              <a:rPr lang="en-US" dirty="0"/>
              <a:t>Different start dates, different data sets. </a:t>
            </a:r>
          </a:p>
          <a:p>
            <a:endParaRPr lang="en-US" dirty="0"/>
          </a:p>
          <a:p>
            <a:r>
              <a:rPr lang="en-US" dirty="0"/>
              <a:t>You will see a different numbers of systems that are on the HR2W list or At-Risk list within different components of the Needs Assessment.</a:t>
            </a:r>
          </a:p>
          <a:p>
            <a:endParaRPr lang="en-US" dirty="0"/>
          </a:p>
          <a:p>
            <a:r>
              <a:rPr lang="en-US" dirty="0"/>
              <a:t>This was due to the timing of the Needs Assessment in its inaugural year.</a:t>
            </a:r>
          </a:p>
        </p:txBody>
      </p:sp>
      <p:sp>
        <p:nvSpPr>
          <p:cNvPr id="9" name="Text Placeholder 3">
            <a:extLst>
              <a:ext uri="{FF2B5EF4-FFF2-40B4-BE49-F238E27FC236}">
                <a16:creationId xmlns:a16="http://schemas.microsoft.com/office/drawing/2014/main" id="{979040AE-F129-497F-87E1-2CEB16A4601A}"/>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2395862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16" y="0"/>
            <a:ext cx="12187075" cy="6858000"/>
          </a:xfrm>
          <a:prstGeom prst="rect">
            <a:avLst/>
          </a:prstGeom>
        </p:spPr>
      </p:pic>
      <p:sp>
        <p:nvSpPr>
          <p:cNvPr id="5" name="Text Placeholder 3">
            <a:extLst>
              <a:ext uri="{FF2B5EF4-FFF2-40B4-BE49-F238E27FC236}">
                <a16:creationId xmlns:a16="http://schemas.microsoft.com/office/drawing/2014/main" id="{40FBE3E1-D522-4EB2-8CAF-7F9E987A0C1D}"/>
              </a:ext>
              <a:ext uri="{C183D7F6-B498-43B3-948B-1728B52AA6E4}">
                <adec:decorative xmlns:adec="http://schemas.microsoft.com/office/drawing/2017/decorative" val="1"/>
              </a:ext>
            </a:extLst>
          </p:cNvPr>
          <p:cNvSpPr txBox="1">
            <a:spLocks/>
          </p:cNvSpPr>
          <p:nvPr/>
        </p:nvSpPr>
        <p:spPr>
          <a:xfrm>
            <a:off x="3048" y="6168693"/>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ADDBE9"/>
                </a:solidFill>
                <a:latin typeface="Calibri" panose="020F0502020204030204" pitchFamily="34" charset="0"/>
              </a:rPr>
              <a:t>CALIFORNIA WATER BOARDS                                                           </a:t>
            </a:r>
            <a:r>
              <a:rPr lang="en-US" sz="2800" b="1" dirty="0">
                <a:solidFill>
                  <a:srgbClr val="FFFFFF"/>
                </a:solidFill>
                <a:latin typeface="Calibri" panose="020F0502020204030204" pitchFamily="34" charset="0"/>
              </a:rPr>
              <a:t>SAFER PROGRAM</a:t>
            </a:r>
          </a:p>
        </p:txBody>
      </p:sp>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0" y="165100"/>
            <a:ext cx="12171659" cy="2006600"/>
          </a:xfrm>
        </p:spPr>
        <p:txBody>
          <a:bodyPr lIns="274320" rIns="27432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Failing</a:t>
            </a:r>
            <a:r>
              <a:rPr lang="en-US" b="0" dirty="0">
                <a:solidFill>
                  <a:prstClr val="white"/>
                </a:solidFill>
                <a:ea typeface="+mn-ea"/>
              </a:rPr>
              <a:t> Water Systems:</a:t>
            </a:r>
            <a:br>
              <a:rPr lang="en-US" b="0" dirty="0">
                <a:solidFill>
                  <a:prstClr val="white"/>
                </a:solidFill>
                <a:ea typeface="+mn-ea"/>
              </a:rPr>
            </a:br>
            <a:r>
              <a:rPr lang="en-US" b="0" dirty="0">
                <a:solidFill>
                  <a:prstClr val="white"/>
                </a:solidFill>
                <a:ea typeface="+mn-ea"/>
              </a:rPr>
              <a:t>HR2W List</a:t>
            </a:r>
            <a:endPar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5139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3CF0D-DCA3-4010-A288-F21853992B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7" name="Text Placeholder 3">
            <a:extLst>
              <a:ext uri="{FF2B5EF4-FFF2-40B4-BE49-F238E27FC236}">
                <a16:creationId xmlns:a16="http://schemas.microsoft.com/office/drawing/2014/main" id="{C6902F81-B254-4B6F-BAED-286016984316}"/>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6" name="Subtitle 2">
            <a:extLst>
              <a:ext uri="{FF2B5EF4-FFF2-40B4-BE49-F238E27FC236}">
                <a16:creationId xmlns:a16="http://schemas.microsoft.com/office/drawing/2014/main" id="{50F7B417-C755-4F6E-AE8E-65E5E79AC0A0}"/>
              </a:ext>
            </a:extLst>
          </p:cNvPr>
          <p:cNvSpPr txBox="1">
            <a:spLocks/>
          </p:cNvSpPr>
          <p:nvPr/>
        </p:nvSpPr>
        <p:spPr>
          <a:xfrm>
            <a:off x="2819400" y="1981200"/>
            <a:ext cx="9144000" cy="1447800"/>
          </a:xfrm>
          <a:prstGeom prst="rect">
            <a:avLst/>
          </a:prstGeom>
        </p:spPr>
        <p:txBody>
          <a:bodyPr vert="horz" lIns="91438" tIns="45719" rIns="91438" bIns="45719"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chemeClr val="bg1"/>
                </a:solidFill>
                <a:latin typeface="Arial"/>
                <a:cs typeface="Arial"/>
              </a:rPr>
              <a:t>Kristyn Abhold</a:t>
            </a:r>
          </a:p>
          <a:p>
            <a:pPr marL="0" indent="0" algn="r">
              <a:buNone/>
            </a:pPr>
            <a:r>
              <a:rPr lang="en-US" dirty="0">
                <a:solidFill>
                  <a:schemeClr val="bg1"/>
                </a:solidFill>
                <a:latin typeface="Arial"/>
                <a:cs typeface="Arial"/>
              </a:rPr>
              <a:t>Needs Analysis Unit, SAFER Section</a:t>
            </a:r>
          </a:p>
          <a:p>
            <a:pPr marL="0" indent="0" algn="r">
              <a:buNone/>
            </a:pPr>
            <a:r>
              <a:rPr lang="en-US" dirty="0">
                <a:solidFill>
                  <a:schemeClr val="bg1"/>
                </a:solidFill>
                <a:latin typeface="Arial"/>
                <a:cs typeface="Arial"/>
              </a:rPr>
              <a:t>Division of Drinking Water</a:t>
            </a:r>
          </a:p>
          <a:p>
            <a:pPr marL="0" indent="0" algn="r">
              <a:buNone/>
            </a:pPr>
            <a:r>
              <a:rPr lang="en-US" dirty="0">
                <a:solidFill>
                  <a:schemeClr val="bg1"/>
                </a:solidFill>
                <a:latin typeface="Arial"/>
                <a:cs typeface="Arial"/>
              </a:rPr>
              <a:t>State Water Resources Control Board</a:t>
            </a:r>
          </a:p>
        </p:txBody>
      </p:sp>
      <p:sp>
        <p:nvSpPr>
          <p:cNvPr id="8" name="Title 7">
            <a:extLst>
              <a:ext uri="{FF2B5EF4-FFF2-40B4-BE49-F238E27FC236}">
                <a16:creationId xmlns:a16="http://schemas.microsoft.com/office/drawing/2014/main" id="{414E0280-9B6A-4036-A4C3-7A7BB229AF17}"/>
              </a:ext>
            </a:extLst>
          </p:cNvPr>
          <p:cNvSpPr>
            <a:spLocks noGrp="1"/>
          </p:cNvSpPr>
          <p:nvPr>
            <p:ph type="title" idx="4294967295"/>
          </p:nvPr>
        </p:nvSpPr>
        <p:spPr>
          <a:xfrm>
            <a:off x="304800" y="528919"/>
            <a:ext cx="11658600" cy="1071281"/>
          </a:xfrm>
        </p:spPr>
        <p:txBody>
          <a:bodyPr>
            <a:normAutofit/>
          </a:bodyPr>
          <a:lstStyle/>
          <a:p>
            <a:pPr algn="r" rtl="0" eaLnBrk="1" fontAlgn="auto" latinLnBrk="0" hangingPunct="1"/>
            <a:r>
              <a:rPr lang="en-US" sz="6000" b="1" i="0" kern="1200" spc="0" baseline="0" dirty="0">
                <a:ln>
                  <a:noFill/>
                </a:ln>
                <a:solidFill>
                  <a:srgbClr val="FFFFFF"/>
                </a:solidFill>
                <a:effectLst/>
                <a:latin typeface="Arial" panose="020B0604020202020204" pitchFamily="34" charset="0"/>
                <a:ea typeface="+mn-ea"/>
                <a:cs typeface="Arial" panose="020B0604020202020204" pitchFamily="34" charset="0"/>
              </a:rPr>
              <a:t>Meeting Logistics</a:t>
            </a:r>
            <a:endParaRPr lang="en-US" dirty="0">
              <a:effectLst/>
            </a:endParaRPr>
          </a:p>
        </p:txBody>
      </p:sp>
    </p:spTree>
    <p:extLst>
      <p:ext uri="{BB962C8B-B14F-4D97-AF65-F5344CB8AC3E}">
        <p14:creationId xmlns:p14="http://schemas.microsoft.com/office/powerpoint/2010/main" val="1250506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normAutofit/>
          </a:bodyPr>
          <a:lstStyle/>
          <a:p>
            <a:pPr lvl="1">
              <a:spcAft>
                <a:spcPts val="1200"/>
              </a:spcAft>
            </a:pPr>
            <a:r>
              <a:rPr lang="en-US" sz="2800" b="1" dirty="0">
                <a:solidFill>
                  <a:srgbClr val="1A4566"/>
                </a:solidFill>
                <a:latin typeface="Arial"/>
                <a:cs typeface="Arial"/>
              </a:rPr>
              <a:t>Expanded Criteria for Failing Water Systems: HR2W List </a:t>
            </a:r>
            <a:endParaRPr lang="en-US" b="1" dirty="0">
              <a:solidFill>
                <a:srgbClr val="1A4566"/>
              </a:solidFil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20</a:t>
            </a:fld>
            <a:endParaRPr lang="en-US" dirty="0"/>
          </a:p>
        </p:txBody>
      </p:sp>
      <p:graphicFrame>
        <p:nvGraphicFramePr>
          <p:cNvPr id="6" name="Table 5">
            <a:extLst>
              <a:ext uri="{FF2B5EF4-FFF2-40B4-BE49-F238E27FC236}">
                <a16:creationId xmlns:a16="http://schemas.microsoft.com/office/drawing/2014/main" id="{9DD83A28-E910-408F-B9E8-65478E4D5EA0}"/>
              </a:ext>
            </a:extLst>
          </p:cNvPr>
          <p:cNvGraphicFramePr>
            <a:graphicFrameLocks noGrp="1"/>
          </p:cNvGraphicFramePr>
          <p:nvPr>
            <p:extLst>
              <p:ext uri="{D42A27DB-BD31-4B8C-83A1-F6EECF244321}">
                <p14:modId xmlns:p14="http://schemas.microsoft.com/office/powerpoint/2010/main" val="3981636147"/>
              </p:ext>
            </p:extLst>
          </p:nvPr>
        </p:nvGraphicFramePr>
        <p:xfrm>
          <a:off x="838200" y="1051560"/>
          <a:ext cx="10515601" cy="4663440"/>
        </p:xfrm>
        <a:graphic>
          <a:graphicData uri="http://schemas.openxmlformats.org/drawingml/2006/table">
            <a:tbl>
              <a:tblPr firstRow="1"/>
              <a:tblGrid>
                <a:gridCol w="7443627">
                  <a:extLst>
                    <a:ext uri="{9D8B030D-6E8A-4147-A177-3AD203B41FA5}">
                      <a16:colId xmlns:a16="http://schemas.microsoft.com/office/drawing/2014/main" val="3138713803"/>
                    </a:ext>
                  </a:extLst>
                </a:gridCol>
                <a:gridCol w="1417834">
                  <a:extLst>
                    <a:ext uri="{9D8B030D-6E8A-4147-A177-3AD203B41FA5}">
                      <a16:colId xmlns:a16="http://schemas.microsoft.com/office/drawing/2014/main" val="3203154584"/>
                    </a:ext>
                  </a:extLst>
                </a:gridCol>
                <a:gridCol w="1654140">
                  <a:extLst>
                    <a:ext uri="{9D8B030D-6E8A-4147-A177-3AD203B41FA5}">
                      <a16:colId xmlns:a16="http://schemas.microsoft.com/office/drawing/2014/main" val="4217474840"/>
                    </a:ext>
                  </a:extLst>
                </a:gridCol>
              </a:tblGrid>
              <a:tr h="381000">
                <a:tc>
                  <a:txBody>
                    <a:bodyPr/>
                    <a:lstStyle/>
                    <a:p>
                      <a:pPr algn="l" rtl="0" fontAlgn="base"/>
                      <a:r>
                        <a:rPr lang="en-US" sz="1800" b="1" i="0" dirty="0">
                          <a:solidFill>
                            <a:srgbClr val="FFFFFF"/>
                          </a:solidFill>
                          <a:effectLst/>
                          <a:latin typeface="Arial" panose="020B0604020202020204" pitchFamily="34" charset="0"/>
                          <a:cs typeface="Arial" panose="020B0604020202020204" pitchFamily="34" charset="0"/>
                        </a:rPr>
                        <a:t>Criteria</a:t>
                      </a:r>
                      <a:r>
                        <a:rPr lang="en-US" sz="1800" b="0" i="0" dirty="0">
                          <a:solidFill>
                            <a:srgbClr val="FFFFFF"/>
                          </a:solidFill>
                          <a:effectLst/>
                          <a:latin typeface="Arial" panose="020B0604020202020204" pitchFamily="34" charset="0"/>
                          <a:cs typeface="Arial" panose="020B0604020202020204" pitchFamily="34" charset="0"/>
                        </a:rPr>
                        <a:t> </a:t>
                      </a:r>
                      <a:endParaRPr lang="en-US" sz="2800" b="0" i="0" dirty="0">
                        <a:effectLst/>
                        <a:latin typeface="Arial" panose="020B0604020202020204" pitchFamily="34" charset="0"/>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A4566"/>
                    </a:solidFill>
                  </a:tcPr>
                </a:tc>
                <a:tc>
                  <a:txBody>
                    <a:bodyPr/>
                    <a:lstStyle/>
                    <a:p>
                      <a:pPr algn="ctr" rtl="0" fontAlgn="base"/>
                      <a:r>
                        <a:rPr lang="en-US" sz="1800" b="1" i="0" dirty="0">
                          <a:solidFill>
                            <a:srgbClr val="FFFFFF"/>
                          </a:solidFill>
                          <a:effectLst/>
                          <a:latin typeface="Arial" panose="020B0604020202020204" pitchFamily="34" charset="0"/>
                          <a:cs typeface="Arial" panose="020B0604020202020204" pitchFamily="34" charset="0"/>
                        </a:rPr>
                        <a:t>Before </a:t>
                      </a:r>
                      <a:br>
                        <a:rPr lang="en-US" sz="1800" b="1" i="0" dirty="0">
                          <a:solidFill>
                            <a:srgbClr val="FFFFFF"/>
                          </a:solidFill>
                          <a:effectLst/>
                          <a:latin typeface="Arial" panose="020B0604020202020204" pitchFamily="34" charset="0"/>
                          <a:cs typeface="Arial" panose="020B0604020202020204" pitchFamily="34" charset="0"/>
                        </a:rPr>
                      </a:br>
                      <a:r>
                        <a:rPr lang="en-US" sz="1800" b="1" i="0" dirty="0">
                          <a:solidFill>
                            <a:srgbClr val="FFFFFF"/>
                          </a:solidFill>
                          <a:effectLst/>
                          <a:latin typeface="Arial" panose="020B0604020202020204" pitchFamily="34" charset="0"/>
                          <a:cs typeface="Arial" panose="020B0604020202020204" pitchFamily="34" charset="0"/>
                        </a:rPr>
                        <a:t>3.2021</a:t>
                      </a:r>
                      <a:r>
                        <a:rPr lang="en-US" sz="1800" b="0" i="0" dirty="0">
                          <a:solidFill>
                            <a:srgbClr val="FFFFFF"/>
                          </a:solidFill>
                          <a:effectLst/>
                          <a:latin typeface="Arial" panose="020B0604020202020204" pitchFamily="34" charset="0"/>
                          <a:cs typeface="Arial" panose="020B0604020202020204" pitchFamily="34" charset="0"/>
                        </a:rPr>
                        <a:t> </a:t>
                      </a:r>
                      <a:endParaRPr lang="en-US" sz="2800" b="0" i="0" dirty="0">
                        <a:effectLst/>
                        <a:latin typeface="Arial" panose="020B0604020202020204" pitchFamily="34" charset="0"/>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A4566"/>
                    </a:solidFill>
                  </a:tcPr>
                </a:tc>
                <a:tc>
                  <a:txBody>
                    <a:bodyPr/>
                    <a:lstStyle/>
                    <a:p>
                      <a:pPr algn="ctr" rtl="0" fontAlgn="base"/>
                      <a:r>
                        <a:rPr lang="en-US" sz="1800" b="1" i="0" dirty="0">
                          <a:solidFill>
                            <a:srgbClr val="FFFFFF"/>
                          </a:solidFill>
                          <a:effectLst/>
                          <a:latin typeface="Arial" panose="020B0604020202020204" pitchFamily="34" charset="0"/>
                          <a:cs typeface="Arial" panose="020B0604020202020204" pitchFamily="34" charset="0"/>
                        </a:rPr>
                        <a:t>After </a:t>
                      </a:r>
                      <a:r>
                        <a:rPr lang="en-US" sz="1800" b="0" i="0" dirty="0">
                          <a:solidFill>
                            <a:srgbClr val="FFFFFF"/>
                          </a:solidFill>
                          <a:effectLst/>
                          <a:latin typeface="Arial" panose="020B0604020202020204" pitchFamily="34" charset="0"/>
                          <a:cs typeface="Arial" panose="020B0604020202020204" pitchFamily="34" charset="0"/>
                        </a:rPr>
                        <a:t> </a:t>
                      </a:r>
                      <a:br>
                        <a:rPr lang="en-US" sz="1800" b="0" i="0" dirty="0">
                          <a:solidFill>
                            <a:srgbClr val="FFFFFF"/>
                          </a:solidFill>
                          <a:effectLst/>
                          <a:latin typeface="Arial" panose="020B0604020202020204" pitchFamily="34" charset="0"/>
                          <a:cs typeface="Arial" panose="020B0604020202020204" pitchFamily="34" charset="0"/>
                        </a:rPr>
                      </a:br>
                      <a:r>
                        <a:rPr lang="en-US" sz="1800" b="1" i="0" dirty="0">
                          <a:solidFill>
                            <a:srgbClr val="FFFFFF"/>
                          </a:solidFill>
                          <a:effectLst/>
                          <a:latin typeface="Arial" panose="020B0604020202020204" pitchFamily="34" charset="0"/>
                          <a:cs typeface="Arial" panose="020B0604020202020204" pitchFamily="34" charset="0"/>
                        </a:rPr>
                        <a:t>4.2021</a:t>
                      </a:r>
                      <a:r>
                        <a:rPr lang="en-US" sz="1800" b="0" i="0" dirty="0">
                          <a:solidFill>
                            <a:srgbClr val="FFFFFF"/>
                          </a:solidFill>
                          <a:effectLst/>
                          <a:latin typeface="Arial" panose="020B0604020202020204" pitchFamily="34" charset="0"/>
                          <a:cs typeface="Arial" panose="020B0604020202020204" pitchFamily="34" charset="0"/>
                        </a:rPr>
                        <a:t> </a:t>
                      </a:r>
                      <a:endParaRPr lang="en-US" sz="2800" b="0" i="0" dirty="0">
                        <a:effectLst/>
                        <a:latin typeface="Arial" panose="020B0604020202020204" pitchFamily="34" charset="0"/>
                        <a:cs typeface="Arial" panose="020B0604020202020204"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1A4566"/>
                    </a:solidFill>
                  </a:tcPr>
                </a:tc>
                <a:extLst>
                  <a:ext uri="{0D108BD9-81ED-4DB2-BD59-A6C34878D82A}">
                    <a16:rowId xmlns:a16="http://schemas.microsoft.com/office/drawing/2014/main" val="3424995698"/>
                  </a:ext>
                </a:extLst>
              </a:tr>
              <a:tr h="0">
                <a:tc>
                  <a:txBody>
                    <a:bodyPr/>
                    <a:lstStyle/>
                    <a:p>
                      <a:pPr algn="l" rtl="0" fontAlgn="base"/>
                      <a:r>
                        <a:rPr lang="en-US" sz="1800" b="1" i="0" dirty="0">
                          <a:effectLst/>
                          <a:latin typeface="Arial" panose="020B0604020202020204" pitchFamily="34" charset="0"/>
                          <a:cs typeface="Arial" panose="020B0604020202020204" pitchFamily="34" charset="0"/>
                        </a:rPr>
                        <a:t>Primary MCL Violation with an open Enforcement Action</a:t>
                      </a:r>
                      <a:r>
                        <a:rPr lang="en-US" sz="1800" b="0" i="0" dirty="0">
                          <a:effectLst/>
                          <a:latin typeface="Arial" panose="020B0604020202020204" pitchFamily="34" charset="0"/>
                          <a:cs typeface="Arial" panose="020B0604020202020204" pitchFamily="34" charset="0"/>
                        </a:rPr>
                        <a:t> </a:t>
                      </a:r>
                      <a:endParaRPr lang="en-US" sz="2800" b="0" i="0" dirty="0">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1A4566"/>
                          </a:solidFill>
                          <a:effectLst/>
                          <a:latin typeface="Arial" panose="020B0604020202020204" pitchFamily="34" charset="0"/>
                          <a:cs typeface="Arial" panose="020B0604020202020204" pitchFamily="34" charset="0"/>
                        </a:rPr>
                        <a:t>Yes</a:t>
                      </a:r>
                      <a:r>
                        <a:rPr lang="en-US" sz="1800" b="0" i="0" dirty="0">
                          <a:solidFill>
                            <a:srgbClr val="1A4566"/>
                          </a:solidFill>
                          <a:effectLst/>
                          <a:latin typeface="Arial" panose="020B0604020202020204" pitchFamily="34" charset="0"/>
                          <a:cs typeface="Arial" panose="020B0604020202020204" pitchFamily="34" charset="0"/>
                        </a:rPr>
                        <a:t> </a:t>
                      </a:r>
                      <a:endParaRPr lang="en-US" sz="2800" b="0" i="0" dirty="0">
                        <a:solidFill>
                          <a:srgbClr val="1A4566"/>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1A4566"/>
                          </a:solidFill>
                          <a:effectLst/>
                          <a:latin typeface="Arial" panose="020B0604020202020204" pitchFamily="34" charset="0"/>
                          <a:cs typeface="Arial" panose="020B0604020202020204" pitchFamily="34" charset="0"/>
                        </a:rPr>
                        <a:t>Yes</a:t>
                      </a:r>
                      <a:r>
                        <a:rPr lang="en-US" sz="1800" b="0" i="0" dirty="0">
                          <a:solidFill>
                            <a:srgbClr val="1A4566"/>
                          </a:solidFill>
                          <a:effectLst/>
                          <a:latin typeface="Arial" panose="020B0604020202020204" pitchFamily="34" charset="0"/>
                          <a:cs typeface="Arial" panose="020B0604020202020204" pitchFamily="34" charset="0"/>
                        </a:rPr>
                        <a:t> </a:t>
                      </a:r>
                      <a:endParaRPr lang="en-US" sz="2800" b="0" i="0" dirty="0">
                        <a:solidFill>
                          <a:srgbClr val="1A4566"/>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9749165"/>
                  </a:ext>
                </a:extLst>
              </a:tr>
              <a:tr h="0">
                <a:tc>
                  <a:txBody>
                    <a:bodyPr/>
                    <a:lstStyle/>
                    <a:p>
                      <a:pPr algn="l" rtl="0" fontAlgn="base"/>
                      <a:r>
                        <a:rPr lang="en-US" sz="1800" b="1" i="0" dirty="0">
                          <a:effectLst/>
                          <a:latin typeface="Arial" panose="020B0604020202020204" pitchFamily="34" charset="0"/>
                          <a:cs typeface="Arial" panose="020B0604020202020204" pitchFamily="34" charset="0"/>
                        </a:rPr>
                        <a:t>Secondary MCL Violation with an open Enforcement Action</a:t>
                      </a:r>
                      <a:r>
                        <a:rPr lang="en-US" sz="1800" b="0" i="0" dirty="0">
                          <a:effectLst/>
                          <a:latin typeface="Arial" panose="020B0604020202020204" pitchFamily="34" charset="0"/>
                          <a:cs typeface="Arial" panose="020B0604020202020204" pitchFamily="34" charset="0"/>
                        </a:rPr>
                        <a:t> </a:t>
                      </a:r>
                      <a:endParaRPr lang="en-US" sz="2800" b="0" i="0" dirty="0">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1A4566"/>
                          </a:solidFill>
                          <a:effectLst/>
                          <a:latin typeface="Arial" panose="020B0604020202020204" pitchFamily="34" charset="0"/>
                          <a:cs typeface="Arial" panose="020B0604020202020204" pitchFamily="34" charset="0"/>
                        </a:rPr>
                        <a:t>Yes</a:t>
                      </a:r>
                      <a:r>
                        <a:rPr lang="en-US" sz="1800" b="0" i="0" dirty="0">
                          <a:solidFill>
                            <a:srgbClr val="1A4566"/>
                          </a:solidFill>
                          <a:effectLst/>
                          <a:latin typeface="Arial" panose="020B0604020202020204" pitchFamily="34" charset="0"/>
                          <a:cs typeface="Arial" panose="020B0604020202020204" pitchFamily="34" charset="0"/>
                        </a:rPr>
                        <a:t> </a:t>
                      </a:r>
                      <a:endParaRPr lang="en-US" sz="2800" b="0" i="0" dirty="0">
                        <a:solidFill>
                          <a:srgbClr val="1A4566"/>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1A4566"/>
                          </a:solidFill>
                          <a:effectLst/>
                          <a:latin typeface="Arial" panose="020B0604020202020204" pitchFamily="34" charset="0"/>
                          <a:cs typeface="Arial" panose="020B0604020202020204" pitchFamily="34" charset="0"/>
                        </a:rPr>
                        <a:t>Yes</a:t>
                      </a:r>
                      <a:r>
                        <a:rPr lang="en-US" sz="1800" b="0" i="0" dirty="0">
                          <a:solidFill>
                            <a:srgbClr val="1A4566"/>
                          </a:solidFill>
                          <a:effectLst/>
                          <a:latin typeface="Arial" panose="020B0604020202020204" pitchFamily="34" charset="0"/>
                          <a:cs typeface="Arial" panose="020B0604020202020204" pitchFamily="34" charset="0"/>
                        </a:rPr>
                        <a:t> </a:t>
                      </a:r>
                      <a:endParaRPr lang="en-US" sz="2800" b="0" i="0" dirty="0">
                        <a:solidFill>
                          <a:srgbClr val="1A4566"/>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768705"/>
                  </a:ext>
                </a:extLst>
              </a:tr>
              <a:tr h="0">
                <a:tc>
                  <a:txBody>
                    <a:bodyPr/>
                    <a:lstStyle/>
                    <a:p>
                      <a:pPr algn="l" rtl="0" fontAlgn="base"/>
                      <a:r>
                        <a:rPr lang="en-US" sz="1800" b="1" i="0">
                          <a:effectLst/>
                          <a:latin typeface="Arial" panose="020B0604020202020204" pitchFamily="34" charset="0"/>
                          <a:cs typeface="Arial" panose="020B0604020202020204" pitchFamily="34" charset="0"/>
                        </a:rPr>
                        <a:t>E. Coli Violation with an open Enforcement Action</a:t>
                      </a:r>
                      <a:r>
                        <a:rPr lang="en-US" sz="1800" b="0" i="0">
                          <a:effectLst/>
                          <a:latin typeface="Arial" panose="020B0604020202020204" pitchFamily="34" charset="0"/>
                          <a:cs typeface="Arial" panose="020B0604020202020204" pitchFamily="34" charset="0"/>
                        </a:rPr>
                        <a:t> </a:t>
                      </a:r>
                      <a:endParaRPr lang="en-US" sz="2800" b="0" i="0">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C00000"/>
                          </a:solidFill>
                          <a:effectLst/>
                          <a:latin typeface="Arial" panose="020B0604020202020204" pitchFamily="34" charset="0"/>
                          <a:cs typeface="Arial" panose="020B0604020202020204" pitchFamily="34" charset="0"/>
                        </a:rPr>
                        <a:t>No</a:t>
                      </a:r>
                      <a:r>
                        <a:rPr lang="en-US" sz="1800" b="0" i="0" dirty="0">
                          <a:solidFill>
                            <a:srgbClr val="C00000"/>
                          </a:solidFill>
                          <a:effectLst/>
                          <a:latin typeface="Arial" panose="020B0604020202020204" pitchFamily="34" charset="0"/>
                          <a:cs typeface="Arial" panose="020B0604020202020204" pitchFamily="34" charset="0"/>
                        </a:rPr>
                        <a:t> </a:t>
                      </a:r>
                      <a:endParaRPr lang="en-US" sz="2800" b="0" i="0" dirty="0">
                        <a:solidFill>
                          <a:srgbClr val="C00000"/>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1A4566"/>
                          </a:solidFill>
                          <a:effectLst/>
                          <a:latin typeface="Arial" panose="020B0604020202020204" pitchFamily="34" charset="0"/>
                          <a:cs typeface="Arial" panose="020B0604020202020204" pitchFamily="34" charset="0"/>
                        </a:rPr>
                        <a:t>Yes</a:t>
                      </a:r>
                      <a:r>
                        <a:rPr lang="en-US" sz="1800" b="0" i="0" dirty="0">
                          <a:solidFill>
                            <a:srgbClr val="1A4566"/>
                          </a:solidFill>
                          <a:effectLst/>
                          <a:latin typeface="Arial" panose="020B0604020202020204" pitchFamily="34" charset="0"/>
                          <a:cs typeface="Arial" panose="020B0604020202020204" pitchFamily="34" charset="0"/>
                        </a:rPr>
                        <a:t> </a:t>
                      </a:r>
                      <a:endParaRPr lang="en-US" sz="2800" b="0" i="0" dirty="0">
                        <a:solidFill>
                          <a:srgbClr val="1A4566"/>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460383"/>
                  </a:ext>
                </a:extLst>
              </a:tr>
              <a:tr h="0">
                <a:tc>
                  <a:txBody>
                    <a:bodyPr/>
                    <a:lstStyle/>
                    <a:p>
                      <a:pPr algn="l" rtl="0" fontAlgn="base"/>
                      <a:r>
                        <a:rPr lang="en-US" sz="1800" b="1" i="0" dirty="0">
                          <a:effectLst/>
                          <a:latin typeface="Arial" panose="020B0604020202020204" pitchFamily="34" charset="0"/>
                          <a:cs typeface="Arial" panose="020B0604020202020204" pitchFamily="34" charset="0"/>
                        </a:rPr>
                        <a:t>Treatment Technique Violations (in lieu of an MCL)</a:t>
                      </a:r>
                      <a:r>
                        <a:rPr lang="en-US" sz="1800" b="0" i="0" dirty="0">
                          <a:effectLst/>
                          <a:latin typeface="Arial" panose="020B0604020202020204" pitchFamily="34" charset="0"/>
                          <a:cs typeface="Arial" panose="020B0604020202020204" pitchFamily="34" charset="0"/>
                        </a:rPr>
                        <a:t>:  </a:t>
                      </a:r>
                      <a:endParaRPr lang="en-US" sz="2800" b="0" i="0" dirty="0">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One or more Treatment Technique violations (in lieu of an MCL), related to a primary contaminant, with an open enforcement action; and/or </a:t>
                      </a:r>
                    </a:p>
                    <a:p>
                      <a:pPr marL="285750" indent="-285750" algn="l" rtl="0" fontAlgn="base">
                        <a:buFont typeface="Arial" panose="020B0604020202020204" pitchFamily="34" charset="0"/>
                        <a:buChar char="•"/>
                      </a:pPr>
                      <a:r>
                        <a:rPr lang="en-US" sz="1800" b="0" i="0" dirty="0">
                          <a:effectLst/>
                          <a:latin typeface="Arial" panose="020B0604020202020204" pitchFamily="34" charset="0"/>
                          <a:ea typeface="맑은 고딕" panose="020B0503020000020004" pitchFamily="34" charset="-127"/>
                          <a:cs typeface="Arial" panose="020B0604020202020204" pitchFamily="34" charset="0"/>
                        </a:rPr>
                        <a:t>Three or more Treatment Technique violations (in lieu of an MCL), related to a primary contaminant, within the last three years.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1A4566"/>
                          </a:solidFill>
                          <a:effectLst/>
                          <a:latin typeface="Arial" panose="020B0604020202020204" pitchFamily="34" charset="0"/>
                          <a:cs typeface="Arial" panose="020B0604020202020204" pitchFamily="34" charset="0"/>
                        </a:rPr>
                        <a:t>Partially</a:t>
                      </a:r>
                      <a:r>
                        <a:rPr lang="en-US" sz="1800" b="0" i="0" dirty="0">
                          <a:solidFill>
                            <a:srgbClr val="1A4566"/>
                          </a:solidFill>
                          <a:effectLst/>
                          <a:latin typeface="Arial" panose="020B0604020202020204" pitchFamily="34" charset="0"/>
                          <a:cs typeface="Arial" panose="020B0604020202020204" pitchFamily="34" charset="0"/>
                        </a:rPr>
                        <a:t> </a:t>
                      </a:r>
                      <a:endParaRPr lang="en-US" sz="2800" b="0" i="0" dirty="0">
                        <a:solidFill>
                          <a:srgbClr val="1A4566"/>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1A4566"/>
                          </a:solidFill>
                          <a:effectLst/>
                          <a:latin typeface="Arial" panose="020B0604020202020204" pitchFamily="34" charset="0"/>
                          <a:cs typeface="Arial" panose="020B0604020202020204" pitchFamily="34" charset="0"/>
                        </a:rPr>
                        <a:t>Expanded</a:t>
                      </a:r>
                      <a:r>
                        <a:rPr lang="en-US" sz="1800" b="0" i="0" dirty="0">
                          <a:solidFill>
                            <a:srgbClr val="1A4566"/>
                          </a:solidFill>
                          <a:effectLst/>
                          <a:latin typeface="Arial" panose="020B0604020202020204" pitchFamily="34" charset="0"/>
                          <a:cs typeface="Arial" panose="020B0604020202020204" pitchFamily="34" charset="0"/>
                        </a:rPr>
                        <a:t> </a:t>
                      </a:r>
                      <a:endParaRPr lang="en-US" sz="2800" b="0" i="0" dirty="0">
                        <a:solidFill>
                          <a:srgbClr val="1A4566"/>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584133"/>
                  </a:ext>
                </a:extLst>
              </a:tr>
              <a:tr h="0">
                <a:tc>
                  <a:txBody>
                    <a:bodyPr/>
                    <a:lstStyle/>
                    <a:p>
                      <a:pPr algn="l" rtl="0" fontAlgn="base"/>
                      <a:r>
                        <a:rPr lang="en-US" sz="1800" b="1" i="0" dirty="0">
                          <a:effectLst/>
                          <a:latin typeface="Arial" panose="020B0604020202020204" pitchFamily="34" charset="0"/>
                          <a:cs typeface="Arial" panose="020B0604020202020204" pitchFamily="34" charset="0"/>
                        </a:rPr>
                        <a:t>Monitoring and Reporting Violations (related to an MCL and TTs)</a:t>
                      </a:r>
                      <a:r>
                        <a:rPr lang="en-US" sz="1800" b="0" i="0" dirty="0">
                          <a:effectLst/>
                          <a:latin typeface="Arial" panose="020B0604020202020204" pitchFamily="34" charset="0"/>
                          <a:cs typeface="Arial" panose="020B0604020202020204" pitchFamily="34" charset="0"/>
                        </a:rPr>
                        <a:t>:  </a:t>
                      </a:r>
                      <a:endParaRPr lang="en-US" sz="2800" b="0" i="0" dirty="0">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3 Monitoring and Reporting violations (related to an MCL) within the last three years where at least one violation has been open for 15 months or greater.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C00000"/>
                          </a:solidFill>
                          <a:effectLst/>
                          <a:latin typeface="Arial" panose="020B0604020202020204" pitchFamily="34" charset="0"/>
                          <a:cs typeface="Arial" panose="020B0604020202020204" pitchFamily="34" charset="0"/>
                        </a:rPr>
                        <a:t>No</a:t>
                      </a:r>
                      <a:r>
                        <a:rPr lang="en-US" sz="1800" b="0" i="0" dirty="0">
                          <a:solidFill>
                            <a:srgbClr val="C00000"/>
                          </a:solidFill>
                          <a:effectLst/>
                          <a:latin typeface="Arial" panose="020B0604020202020204" pitchFamily="34" charset="0"/>
                          <a:cs typeface="Arial" panose="020B0604020202020204" pitchFamily="34" charset="0"/>
                        </a:rPr>
                        <a:t> </a:t>
                      </a:r>
                      <a:endParaRPr lang="en-US" sz="2800" b="0" i="0" dirty="0">
                        <a:solidFill>
                          <a:srgbClr val="C00000"/>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800" b="1" i="0" dirty="0">
                          <a:solidFill>
                            <a:srgbClr val="1A4566"/>
                          </a:solidFill>
                          <a:effectLst/>
                          <a:latin typeface="Arial" panose="020B0604020202020204" pitchFamily="34" charset="0"/>
                          <a:cs typeface="Arial" panose="020B0604020202020204" pitchFamily="34" charset="0"/>
                        </a:rPr>
                        <a:t>Yes</a:t>
                      </a:r>
                      <a:r>
                        <a:rPr lang="en-US" sz="1800" b="0" i="0" dirty="0">
                          <a:solidFill>
                            <a:srgbClr val="1A4566"/>
                          </a:solidFill>
                          <a:effectLst/>
                          <a:latin typeface="Arial" panose="020B0604020202020204" pitchFamily="34" charset="0"/>
                          <a:cs typeface="Arial" panose="020B0604020202020204" pitchFamily="34" charset="0"/>
                        </a:rPr>
                        <a:t> </a:t>
                      </a:r>
                      <a:endParaRPr lang="en-US" sz="2800" b="0" i="0" dirty="0">
                        <a:solidFill>
                          <a:srgbClr val="1A4566"/>
                        </a:solidFill>
                        <a:effectLst/>
                        <a:latin typeface="Arial" panose="020B0604020202020204" pitchFamily="34" charset="0"/>
                        <a:cs typeface="Arial" panose="020B06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491077"/>
                  </a:ext>
                </a:extLst>
              </a:tr>
            </a:tbl>
          </a:graphicData>
        </a:graphic>
      </p:graphicFrame>
      <p:sp>
        <p:nvSpPr>
          <p:cNvPr id="7" name="Text Placeholder 3">
            <a:extLst>
              <a:ext uri="{FF2B5EF4-FFF2-40B4-BE49-F238E27FC236}">
                <a16:creationId xmlns:a16="http://schemas.microsoft.com/office/drawing/2014/main" id="{F1022C64-1388-4978-BFE9-38EFBD2E2EB4}"/>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8" name="Text Placeholder 2">
            <a:extLst>
              <a:ext uri="{FF2B5EF4-FFF2-40B4-BE49-F238E27FC236}">
                <a16:creationId xmlns:a16="http://schemas.microsoft.com/office/drawing/2014/main" id="{4878F93C-ED13-4E21-940E-CE35D95EDE57}"/>
              </a:ext>
            </a:extLst>
          </p:cNvPr>
          <p:cNvSpPr>
            <a:spLocks noGrp="1"/>
          </p:cNvSpPr>
          <p:nvPr>
            <p:ph type="body" sz="quarter" idx="11"/>
          </p:nvPr>
        </p:nvSpPr>
        <p:spPr>
          <a:xfrm>
            <a:off x="835509" y="5791201"/>
            <a:ext cx="10515600" cy="914399"/>
          </a:xfrm>
        </p:spPr>
        <p:txBody>
          <a:bodyPr vert="horz" lIns="91440" tIns="45720" rIns="91440" bIns="45720" rtlCol="0" anchor="t">
            <a:normAutofit/>
          </a:bodyPr>
          <a:lstStyle/>
          <a:p>
            <a:pPr marL="0" indent="0">
              <a:spcAft>
                <a:spcPts val="1200"/>
              </a:spcAft>
              <a:buNone/>
            </a:pPr>
            <a:r>
              <a:rPr lang="en-US" sz="1800" dirty="0">
                <a:latin typeface="Arial"/>
                <a:cs typeface="Arial"/>
              </a:rPr>
              <a:t>*Approximately 29 water systems have been added to the HR2W list with the expanded criteria.</a:t>
            </a:r>
          </a:p>
          <a:p>
            <a:pPr>
              <a:spcAft>
                <a:spcPts val="1200"/>
              </a:spcAft>
            </a:pPr>
            <a:endParaRPr lang="en-US" dirty="0">
              <a:latin typeface="Arial"/>
              <a:cs typeface="Arial"/>
            </a:endParaRPr>
          </a:p>
        </p:txBody>
      </p:sp>
    </p:spTree>
    <p:extLst>
      <p:ext uri="{BB962C8B-B14F-4D97-AF65-F5344CB8AC3E}">
        <p14:creationId xmlns:p14="http://schemas.microsoft.com/office/powerpoint/2010/main" val="3672229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normAutofit/>
          </a:bodyPr>
          <a:lstStyle/>
          <a:p>
            <a:pPr lvl="1">
              <a:spcAft>
                <a:spcPts val="1200"/>
              </a:spcAft>
            </a:pPr>
            <a:r>
              <a:rPr lang="en-US" sz="2800" b="1" dirty="0">
                <a:solidFill>
                  <a:srgbClr val="1A4566"/>
                </a:solidFill>
                <a:latin typeface="Arial"/>
                <a:cs typeface="Arial"/>
              </a:rPr>
              <a:t>HR2W Map (4.12.2021)</a:t>
            </a:r>
            <a:endParaRPr lang="en-US" b="1" dirty="0">
              <a:solidFill>
                <a:srgbClr val="1A4566"/>
              </a:solidFil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21</a:t>
            </a:fld>
            <a:endParaRPr lang="en-US" dirty="0"/>
          </a:p>
        </p:txBody>
      </p:sp>
      <p:sp>
        <p:nvSpPr>
          <p:cNvPr id="7" name="Text Placeholder 3">
            <a:extLst>
              <a:ext uri="{FF2B5EF4-FFF2-40B4-BE49-F238E27FC236}">
                <a16:creationId xmlns:a16="http://schemas.microsoft.com/office/drawing/2014/main" id="{F1022C64-1388-4978-BFE9-38EFBD2E2EB4}"/>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5" name="Picture 4" descr="scatter chart represents systems that meet Expanded HR2W and Current HR2W Criteria.&#10;">
            <a:extLst>
              <a:ext uri="{FF2B5EF4-FFF2-40B4-BE49-F238E27FC236}">
                <a16:creationId xmlns:a16="http://schemas.microsoft.com/office/drawing/2014/main" id="{1F71F031-14F6-48AF-9698-FCB3AF95457C}"/>
              </a:ext>
            </a:extLst>
          </p:cNvPr>
          <p:cNvPicPr>
            <a:picLocks noChangeAspect="1"/>
          </p:cNvPicPr>
          <p:nvPr/>
        </p:nvPicPr>
        <p:blipFill rotWithShape="1">
          <a:blip r:embed="rId3">
            <a:extLst>
              <a:ext uri="{28A0092B-C50C-407E-A947-70E740481C1C}">
                <a14:useLocalDpi xmlns:a14="http://schemas.microsoft.com/office/drawing/2010/main" val="0"/>
              </a:ext>
            </a:extLst>
          </a:blip>
          <a:srcRect l="9739" t="17569" r="9739" b="24446"/>
          <a:stretch/>
        </p:blipFill>
        <p:spPr>
          <a:xfrm>
            <a:off x="5613617" y="183699"/>
            <a:ext cx="6425983" cy="5988501"/>
          </a:xfrm>
          <a:prstGeom prst="rect">
            <a:avLst/>
          </a:prstGeom>
        </p:spPr>
      </p:pic>
      <p:sp>
        <p:nvSpPr>
          <p:cNvPr id="8" name="Text Placeholder 2">
            <a:extLst>
              <a:ext uri="{FF2B5EF4-FFF2-40B4-BE49-F238E27FC236}">
                <a16:creationId xmlns:a16="http://schemas.microsoft.com/office/drawing/2014/main" id="{13BD05DA-A4E0-4A62-A601-A3F7663BAFA5}"/>
              </a:ext>
            </a:extLst>
          </p:cNvPr>
          <p:cNvSpPr>
            <a:spLocks noGrp="1"/>
          </p:cNvSpPr>
          <p:nvPr>
            <p:ph type="body" sz="quarter" idx="11"/>
          </p:nvPr>
        </p:nvSpPr>
        <p:spPr>
          <a:xfrm>
            <a:off x="835509" y="1175088"/>
            <a:ext cx="4498491" cy="4082712"/>
          </a:xfrm>
        </p:spPr>
        <p:txBody>
          <a:bodyPr vert="horz" lIns="91440" tIns="45720" rIns="91440" bIns="45720" rtlCol="0" anchor="t">
            <a:normAutofit fontScale="92500" lnSpcReduction="10000"/>
          </a:bodyPr>
          <a:lstStyle/>
          <a:p>
            <a:pPr marL="0" indent="0">
              <a:spcAft>
                <a:spcPts val="1200"/>
              </a:spcAft>
              <a:buNone/>
            </a:pPr>
            <a:r>
              <a:rPr lang="en-US" sz="2600" b="1" dirty="0">
                <a:solidFill>
                  <a:srgbClr val="2A7697"/>
                </a:solidFill>
                <a:latin typeface="Arial"/>
                <a:cs typeface="Arial"/>
              </a:rPr>
              <a:t>331</a:t>
            </a:r>
            <a:r>
              <a:rPr lang="en-US" dirty="0">
                <a:latin typeface="Arial"/>
                <a:cs typeface="Arial"/>
              </a:rPr>
              <a:t> water systems on the HR2W list. </a:t>
            </a:r>
          </a:p>
          <a:p>
            <a:pPr marL="0" indent="0">
              <a:spcAft>
                <a:spcPts val="1200"/>
              </a:spcAft>
              <a:buNone/>
            </a:pPr>
            <a:r>
              <a:rPr lang="en-US" b="1" dirty="0">
                <a:solidFill>
                  <a:srgbClr val="2A7697"/>
                </a:solidFill>
                <a:latin typeface="Arial"/>
                <a:cs typeface="Arial"/>
              </a:rPr>
              <a:t>29</a:t>
            </a:r>
            <a:r>
              <a:rPr lang="en-US" dirty="0">
                <a:latin typeface="Arial"/>
                <a:cs typeface="Arial"/>
              </a:rPr>
              <a:t> of these systems meet the new expanded criteria. </a:t>
            </a:r>
          </a:p>
          <a:p>
            <a:pPr marL="0" indent="0">
              <a:spcAft>
                <a:spcPts val="1200"/>
              </a:spcAft>
              <a:buNone/>
            </a:pPr>
            <a:r>
              <a:rPr lang="en-US" dirty="0">
                <a:latin typeface="Arial"/>
                <a:cs typeface="Arial"/>
              </a:rPr>
              <a:t>The State Water Board maintains a SAFER Program map: </a:t>
            </a:r>
            <a:r>
              <a:rPr lang="en-US" dirty="0">
                <a:latin typeface="Arial"/>
                <a:cs typeface="Arial"/>
                <a:hlinkClick r:id="rId4"/>
              </a:rPr>
              <a:t>https://www.waterboards.ca.gov/safer/safer_data.html</a:t>
            </a:r>
            <a:r>
              <a:rPr lang="en-US" dirty="0">
                <a:latin typeface="Arial"/>
                <a:cs typeface="Arial"/>
              </a:rPr>
              <a:t> </a:t>
            </a:r>
          </a:p>
          <a:p>
            <a:pPr marL="0" indent="0">
              <a:spcAft>
                <a:spcPts val="1200"/>
              </a:spcAft>
              <a:buNone/>
            </a:pPr>
            <a:r>
              <a:rPr lang="en-US" dirty="0">
                <a:latin typeface="Arial"/>
                <a:cs typeface="Arial"/>
              </a:rPr>
              <a:t>HR2W map: </a:t>
            </a:r>
            <a:r>
              <a:rPr lang="en-US" dirty="0">
                <a:latin typeface="Arial"/>
                <a:cs typeface="Arial"/>
                <a:hlinkClick r:id="rId5"/>
              </a:rPr>
              <a:t>https://www.waterboards.ca.gov/water_issues/programs/hr2w/</a:t>
            </a:r>
            <a:r>
              <a:rPr lang="en-US" dirty="0">
                <a:latin typeface="Arial"/>
                <a:cs typeface="Arial"/>
              </a:rPr>
              <a:t> </a:t>
            </a:r>
          </a:p>
          <a:p>
            <a:pPr>
              <a:spcAft>
                <a:spcPts val="1200"/>
              </a:spcAft>
            </a:pPr>
            <a:endParaRPr lang="en-US" dirty="0">
              <a:latin typeface="Arial"/>
              <a:cs typeface="Arial"/>
            </a:endParaRPr>
          </a:p>
        </p:txBody>
      </p:sp>
    </p:spTree>
    <p:extLst>
      <p:ext uri="{BB962C8B-B14F-4D97-AF65-F5344CB8AC3E}">
        <p14:creationId xmlns:p14="http://schemas.microsoft.com/office/powerpoint/2010/main" val="2453142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normAutofit/>
          </a:bodyPr>
          <a:lstStyle/>
          <a:p>
            <a:pPr lvl="1">
              <a:spcAft>
                <a:spcPts val="1200"/>
              </a:spcAft>
            </a:pPr>
            <a:r>
              <a:rPr lang="en-US" sz="2800" b="1" dirty="0">
                <a:solidFill>
                  <a:srgbClr val="1A4566"/>
                </a:solidFill>
                <a:latin typeface="Arial"/>
                <a:cs typeface="Arial"/>
              </a:rPr>
              <a:t>Providing Assistance to HR2W List Systems</a:t>
            </a:r>
            <a:endParaRPr lang="en-US" b="1" dirty="0">
              <a:solidFill>
                <a:srgbClr val="1A4566"/>
              </a:solidFil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22</a:t>
            </a:fld>
            <a:endParaRPr lang="en-US" dirty="0"/>
          </a:p>
        </p:txBody>
      </p:sp>
      <p:sp>
        <p:nvSpPr>
          <p:cNvPr id="7" name="Text Placeholder 3">
            <a:extLst>
              <a:ext uri="{FF2B5EF4-FFF2-40B4-BE49-F238E27FC236}">
                <a16:creationId xmlns:a16="http://schemas.microsoft.com/office/drawing/2014/main" id="{F1022C64-1388-4978-BFE9-38EFBD2E2EB4}"/>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5" name="Text Placeholder 4">
            <a:extLst>
              <a:ext uri="{FF2B5EF4-FFF2-40B4-BE49-F238E27FC236}">
                <a16:creationId xmlns:a16="http://schemas.microsoft.com/office/drawing/2014/main" id="{83C9E468-6CD1-4163-9BDB-698583CE6D33}"/>
              </a:ext>
            </a:extLst>
          </p:cNvPr>
          <p:cNvSpPr>
            <a:spLocks noGrp="1"/>
          </p:cNvSpPr>
          <p:nvPr>
            <p:ph type="body" sz="quarter" idx="11"/>
          </p:nvPr>
        </p:nvSpPr>
        <p:spPr/>
        <p:txBody>
          <a:bodyPr>
            <a:normAutofit/>
          </a:bodyPr>
          <a:lstStyle/>
          <a:p>
            <a:pPr marL="0" indent="0">
              <a:buNone/>
            </a:pPr>
            <a:r>
              <a:rPr lang="en-US" sz="2800" dirty="0"/>
              <a:t>Approximately </a:t>
            </a:r>
            <a:r>
              <a:rPr lang="en-US" sz="2800" b="1" dirty="0"/>
              <a:t>90% </a:t>
            </a:r>
            <a:r>
              <a:rPr lang="en-US" sz="2800" dirty="0"/>
              <a:t>of the water systems on the HR2W list are progressing towards long-term solutions. </a:t>
            </a:r>
          </a:p>
          <a:p>
            <a:pPr marL="0" indent="0">
              <a:buNone/>
            </a:pPr>
            <a:endParaRPr lang="en-US" sz="2800" dirty="0"/>
          </a:p>
          <a:p>
            <a:pPr marL="0" indent="0">
              <a:buNone/>
            </a:pPr>
            <a:r>
              <a:rPr lang="en-US" sz="2800" dirty="0"/>
              <a:t>Reach out to the State Water Board if you’re looking for financial or technical assistance:</a:t>
            </a:r>
            <a:br>
              <a:rPr lang="en-US" sz="2800" dirty="0"/>
            </a:br>
            <a:endParaRPr lang="en-US" sz="2800" dirty="0"/>
          </a:p>
          <a:p>
            <a:pPr lvl="1"/>
            <a:r>
              <a:rPr lang="en-US" sz="2800" dirty="0"/>
              <a:t>Financial Assistance: </a:t>
            </a:r>
            <a:r>
              <a:rPr lang="en-US" sz="2800" dirty="0">
                <a:hlinkClick r:id="rId3"/>
              </a:rPr>
              <a:t>https://bit.ly/3a6yFHj</a:t>
            </a:r>
            <a:r>
              <a:rPr lang="en-US" sz="2800" dirty="0"/>
              <a:t> </a:t>
            </a:r>
          </a:p>
          <a:p>
            <a:pPr marL="457200" lvl="1" indent="0">
              <a:buNone/>
            </a:pPr>
            <a:endParaRPr lang="en-US" sz="2800" dirty="0"/>
          </a:p>
          <a:p>
            <a:pPr lvl="1"/>
            <a:r>
              <a:rPr lang="en-US" sz="2800" dirty="0"/>
              <a:t>Technical Assistance: </a:t>
            </a:r>
            <a:r>
              <a:rPr lang="en-US" sz="2800" dirty="0">
                <a:hlinkClick r:id="rId4"/>
              </a:rPr>
              <a:t>https://bit.ly/3uL3ole</a:t>
            </a:r>
            <a:r>
              <a:rPr lang="en-US" sz="2800" dirty="0"/>
              <a:t> </a:t>
            </a:r>
          </a:p>
        </p:txBody>
      </p:sp>
    </p:spTree>
    <p:extLst>
      <p:ext uri="{BB962C8B-B14F-4D97-AF65-F5344CB8AC3E}">
        <p14:creationId xmlns:p14="http://schemas.microsoft.com/office/powerpoint/2010/main" val="1208084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normAutofit/>
          </a:bodyPr>
          <a:lstStyle/>
          <a:p>
            <a:pPr lvl="1">
              <a:spcAft>
                <a:spcPts val="1200"/>
              </a:spcAft>
            </a:pPr>
            <a:r>
              <a:rPr lang="en-US" sz="2800" b="1" dirty="0">
                <a:solidFill>
                  <a:srgbClr val="1A4566"/>
                </a:solidFill>
                <a:latin typeface="Arial"/>
                <a:cs typeface="Arial"/>
              </a:rPr>
              <a:t>The Challenge</a:t>
            </a:r>
            <a:endParaRPr lang="en-US" b="1" dirty="0">
              <a:solidFill>
                <a:srgbClr val="1A4566"/>
              </a:solidFil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23</a:t>
            </a:fld>
            <a:endParaRPr lang="en-US" dirty="0"/>
          </a:p>
        </p:txBody>
      </p:sp>
      <p:sp>
        <p:nvSpPr>
          <p:cNvPr id="7" name="Text Placeholder 3">
            <a:extLst>
              <a:ext uri="{FF2B5EF4-FFF2-40B4-BE49-F238E27FC236}">
                <a16:creationId xmlns:a16="http://schemas.microsoft.com/office/drawing/2014/main" id="{F1022C64-1388-4978-BFE9-38EFBD2E2EB4}"/>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5" name="Text Placeholder 4">
            <a:extLst>
              <a:ext uri="{FF2B5EF4-FFF2-40B4-BE49-F238E27FC236}">
                <a16:creationId xmlns:a16="http://schemas.microsoft.com/office/drawing/2014/main" id="{83C9E468-6CD1-4163-9BDB-698583CE6D33}"/>
              </a:ext>
            </a:extLst>
          </p:cNvPr>
          <p:cNvSpPr>
            <a:spLocks noGrp="1"/>
          </p:cNvSpPr>
          <p:nvPr>
            <p:ph type="body" sz="quarter" idx="11"/>
          </p:nvPr>
        </p:nvSpPr>
        <p:spPr/>
        <p:txBody>
          <a:bodyPr>
            <a:normAutofit/>
          </a:bodyPr>
          <a:lstStyle/>
          <a:p>
            <a:pPr marL="0" indent="0">
              <a:buNone/>
            </a:pPr>
            <a:r>
              <a:rPr lang="en-US" sz="2800" dirty="0"/>
              <a:t>Approximately </a:t>
            </a:r>
            <a:r>
              <a:rPr lang="en-US" sz="4000" b="1" dirty="0">
                <a:solidFill>
                  <a:srgbClr val="194566"/>
                </a:solidFill>
              </a:rPr>
              <a:t>47</a:t>
            </a:r>
            <a:r>
              <a:rPr lang="en-US" sz="2800" b="1" dirty="0"/>
              <a:t> </a:t>
            </a:r>
            <a:r>
              <a:rPr lang="en-US" sz="2800" dirty="0"/>
              <a:t>unique water systems come on the </a:t>
            </a:r>
            <a:r>
              <a:rPr lang="en-US" sz="2800" b="1" dirty="0">
                <a:solidFill>
                  <a:srgbClr val="194566"/>
                </a:solidFill>
              </a:rPr>
              <a:t>HR2W list</a:t>
            </a:r>
            <a:r>
              <a:rPr lang="en-US" sz="2800" b="1" dirty="0"/>
              <a:t> </a:t>
            </a:r>
            <a:r>
              <a:rPr lang="en-US" sz="2800" dirty="0"/>
              <a:t>each year.</a:t>
            </a:r>
          </a:p>
          <a:p>
            <a:pPr marL="0" indent="0">
              <a:buNone/>
            </a:pPr>
            <a:endParaRPr lang="en-US" sz="2800" dirty="0"/>
          </a:p>
          <a:p>
            <a:pPr marL="0" indent="0">
              <a:buNone/>
            </a:pPr>
            <a:r>
              <a:rPr lang="en-US" sz="2800" dirty="0"/>
              <a:t>To be proactive, the State Water Board needed to develop an </a:t>
            </a:r>
            <a:r>
              <a:rPr lang="en-US" sz="2800" b="1" dirty="0">
                <a:solidFill>
                  <a:srgbClr val="194566"/>
                </a:solidFill>
              </a:rPr>
              <a:t>early warning approach </a:t>
            </a:r>
            <a:r>
              <a:rPr lang="en-US" sz="2800" dirty="0"/>
              <a:t>to identify water systems that are </a:t>
            </a:r>
            <a:r>
              <a:rPr lang="en-US" sz="2800" b="1" dirty="0">
                <a:solidFill>
                  <a:srgbClr val="194566"/>
                </a:solidFill>
              </a:rPr>
              <a:t>at-risk of failing</a:t>
            </a:r>
            <a:r>
              <a:rPr lang="en-US" sz="2800" dirty="0"/>
              <a:t>. </a:t>
            </a:r>
          </a:p>
          <a:p>
            <a:pPr marL="0" indent="0">
              <a:buNone/>
            </a:pPr>
            <a:endParaRPr lang="en-US" sz="2800" dirty="0">
              <a:highlight>
                <a:srgbClr val="FFFF00"/>
              </a:highlight>
            </a:endParaRPr>
          </a:p>
          <a:p>
            <a:pPr marL="0" indent="0">
              <a:buNone/>
            </a:pPr>
            <a:endParaRPr lang="en-US" sz="2800" dirty="0">
              <a:highlight>
                <a:srgbClr val="FFFF00"/>
              </a:highlight>
            </a:endParaRPr>
          </a:p>
        </p:txBody>
      </p:sp>
    </p:spTree>
    <p:extLst>
      <p:ext uri="{BB962C8B-B14F-4D97-AF65-F5344CB8AC3E}">
        <p14:creationId xmlns:p14="http://schemas.microsoft.com/office/powerpoint/2010/main" val="21500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16" y="0"/>
            <a:ext cx="12187075" cy="6858000"/>
          </a:xfrm>
          <a:prstGeom prst="rect">
            <a:avLst/>
          </a:prstGeom>
        </p:spPr>
      </p:pic>
      <p:sp>
        <p:nvSpPr>
          <p:cNvPr id="5" name="Text Placeholder 3">
            <a:extLst>
              <a:ext uri="{FF2B5EF4-FFF2-40B4-BE49-F238E27FC236}">
                <a16:creationId xmlns:a16="http://schemas.microsoft.com/office/drawing/2014/main" id="{40FBE3E1-D522-4EB2-8CAF-7F9E987A0C1D}"/>
              </a:ext>
              <a:ext uri="{C183D7F6-B498-43B3-948B-1728B52AA6E4}">
                <adec:decorative xmlns:adec="http://schemas.microsoft.com/office/drawing/2017/decorative" val="1"/>
              </a:ext>
            </a:extLst>
          </p:cNvPr>
          <p:cNvSpPr txBox="1">
            <a:spLocks/>
          </p:cNvSpPr>
          <p:nvPr/>
        </p:nvSpPr>
        <p:spPr>
          <a:xfrm>
            <a:off x="3048" y="6168693"/>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ADDBE9"/>
                </a:solidFill>
                <a:latin typeface="Calibri" panose="020F0502020204030204" pitchFamily="34" charset="0"/>
              </a:rPr>
              <a:t>CALIFORNIA WATER BOARDS                                                           </a:t>
            </a:r>
            <a:r>
              <a:rPr lang="en-US" sz="2800" b="1" dirty="0">
                <a:solidFill>
                  <a:srgbClr val="FFFFFF"/>
                </a:solidFill>
                <a:latin typeface="Calibri" panose="020F0502020204030204" pitchFamily="34" charset="0"/>
              </a:rPr>
              <a:t>SAFER PROGRAM</a:t>
            </a:r>
          </a:p>
        </p:txBody>
      </p:sp>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0" y="165100"/>
            <a:ext cx="12171659" cy="2006600"/>
          </a:xfrm>
        </p:spPr>
        <p:txBody>
          <a:bodyPr lIns="274320" rIns="27432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Risk Assessment Results: </a:t>
            </a:r>
            <a:b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Public Water Systems </a:t>
            </a:r>
          </a:p>
        </p:txBody>
      </p:sp>
      <p:sp>
        <p:nvSpPr>
          <p:cNvPr id="8" name="Subtitle 2">
            <a:extLst>
              <a:ext uri="{FF2B5EF4-FFF2-40B4-BE49-F238E27FC236}">
                <a16:creationId xmlns:a16="http://schemas.microsoft.com/office/drawing/2014/main" id="{CE2FD056-AABE-4F90-B571-F1A1CE5CA7E2}"/>
              </a:ext>
            </a:extLst>
          </p:cNvPr>
          <p:cNvSpPr txBox="1">
            <a:spLocks/>
          </p:cNvSpPr>
          <p:nvPr/>
        </p:nvSpPr>
        <p:spPr>
          <a:xfrm>
            <a:off x="2819400" y="2286000"/>
            <a:ext cx="9144000" cy="1152629"/>
          </a:xfrm>
          <a:prstGeom prst="rect">
            <a:avLst/>
          </a:prstGeom>
        </p:spPr>
        <p:txBody>
          <a:bodyPr vert="horz" lIns="91438" tIns="45719" rIns="91438" bIns="45719"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chemeClr val="bg1"/>
                </a:solidFill>
                <a:latin typeface="Arial"/>
                <a:cs typeface="Arial"/>
              </a:rPr>
              <a:t>Greg Pierce</a:t>
            </a:r>
          </a:p>
          <a:p>
            <a:pPr marL="0" indent="0" algn="r">
              <a:buNone/>
            </a:pPr>
            <a:r>
              <a:rPr lang="en-US" dirty="0">
                <a:solidFill>
                  <a:schemeClr val="bg1"/>
                </a:solidFill>
                <a:latin typeface="Arial"/>
                <a:cs typeface="Arial"/>
              </a:rPr>
              <a:t>Luskin Center for Innovation</a:t>
            </a:r>
          </a:p>
          <a:p>
            <a:pPr marL="0" indent="0" algn="r">
              <a:buNone/>
            </a:pPr>
            <a:r>
              <a:rPr lang="en-US" dirty="0">
                <a:solidFill>
                  <a:schemeClr val="bg1"/>
                </a:solidFill>
                <a:latin typeface="Arial"/>
                <a:cs typeface="Arial"/>
              </a:rPr>
              <a:t>University of California, Los Angles</a:t>
            </a:r>
          </a:p>
        </p:txBody>
      </p:sp>
    </p:spTree>
    <p:extLst>
      <p:ext uri="{BB962C8B-B14F-4D97-AF65-F5344CB8AC3E}">
        <p14:creationId xmlns:p14="http://schemas.microsoft.com/office/powerpoint/2010/main" val="2336251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25</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graphicFrame>
        <p:nvGraphicFramePr>
          <p:cNvPr id="11" name="Table 10">
            <a:extLst>
              <a:ext uri="{FF2B5EF4-FFF2-40B4-BE49-F238E27FC236}">
                <a16:creationId xmlns:a16="http://schemas.microsoft.com/office/drawing/2014/main" id="{223860E2-56EA-4454-A05F-B54E2F69F7A1}"/>
              </a:ext>
            </a:extLst>
          </p:cNvPr>
          <p:cNvGraphicFramePr>
            <a:graphicFrameLocks noGrp="1"/>
          </p:cNvGraphicFramePr>
          <p:nvPr>
            <p:extLst>
              <p:ext uri="{D42A27DB-BD31-4B8C-83A1-F6EECF244321}">
                <p14:modId xmlns:p14="http://schemas.microsoft.com/office/powerpoint/2010/main" val="4114579996"/>
              </p:ext>
            </p:extLst>
          </p:nvPr>
        </p:nvGraphicFramePr>
        <p:xfrm>
          <a:off x="609600" y="1501966"/>
          <a:ext cx="11125200" cy="2736115"/>
        </p:xfrm>
        <a:graphic>
          <a:graphicData uri="http://schemas.openxmlformats.org/drawingml/2006/table">
            <a:tbl>
              <a:tblPr firstRow="1" firstCol="1" bandRow="1"/>
              <a:tblGrid>
                <a:gridCol w="3733800">
                  <a:extLst>
                    <a:ext uri="{9D8B030D-6E8A-4147-A177-3AD203B41FA5}">
                      <a16:colId xmlns:a16="http://schemas.microsoft.com/office/drawing/2014/main" val="1883611203"/>
                    </a:ext>
                  </a:extLst>
                </a:gridCol>
                <a:gridCol w="1254740">
                  <a:extLst>
                    <a:ext uri="{9D8B030D-6E8A-4147-A177-3AD203B41FA5}">
                      <a16:colId xmlns:a16="http://schemas.microsoft.com/office/drawing/2014/main" val="3425686871"/>
                    </a:ext>
                  </a:extLst>
                </a:gridCol>
                <a:gridCol w="1219000">
                  <a:extLst>
                    <a:ext uri="{9D8B030D-6E8A-4147-A177-3AD203B41FA5}">
                      <a16:colId xmlns:a16="http://schemas.microsoft.com/office/drawing/2014/main" val="4265202779"/>
                    </a:ext>
                  </a:extLst>
                </a:gridCol>
                <a:gridCol w="1775904">
                  <a:extLst>
                    <a:ext uri="{9D8B030D-6E8A-4147-A177-3AD203B41FA5}">
                      <a16:colId xmlns:a16="http://schemas.microsoft.com/office/drawing/2014/main" val="3065639508"/>
                    </a:ext>
                  </a:extLst>
                </a:gridCol>
                <a:gridCol w="1800057">
                  <a:extLst>
                    <a:ext uri="{9D8B030D-6E8A-4147-A177-3AD203B41FA5}">
                      <a16:colId xmlns:a16="http://schemas.microsoft.com/office/drawing/2014/main" val="712213289"/>
                    </a:ext>
                  </a:extLst>
                </a:gridCol>
                <a:gridCol w="1341699">
                  <a:extLst>
                    <a:ext uri="{9D8B030D-6E8A-4147-A177-3AD203B41FA5}">
                      <a16:colId xmlns:a16="http://schemas.microsoft.com/office/drawing/2014/main" val="2435394898"/>
                    </a:ext>
                  </a:extLst>
                </a:gridCol>
              </a:tblGrid>
              <a:tr h="993934">
                <a:tc>
                  <a:txBody>
                    <a:bodyPr/>
                    <a:lstStyle/>
                    <a:p>
                      <a:pPr marL="0" marR="0">
                        <a:lnSpc>
                          <a:spcPct val="100000"/>
                        </a:lnSpc>
                        <a:spcBef>
                          <a:spcPts val="600"/>
                        </a:spcBef>
                        <a:spcAft>
                          <a:spcPts val="600"/>
                        </a:spcAft>
                      </a:pPr>
                      <a:r>
                        <a:rPr lang="en-US" sz="18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Water System Type</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chemeClr val="tx1">
                        <a:lumMod val="75000"/>
                        <a:lumOff val="25000"/>
                      </a:schemeClr>
                    </a:solidFill>
                  </a:tcPr>
                </a:tc>
                <a:tc>
                  <a:txBody>
                    <a:bodyPr/>
                    <a:lstStyle/>
                    <a:p>
                      <a:pPr marL="0" marR="0" algn="ctr">
                        <a:lnSpc>
                          <a:spcPct val="100000"/>
                        </a:lnSpc>
                        <a:spcBef>
                          <a:spcPts val="600"/>
                        </a:spcBef>
                        <a:spcAft>
                          <a:spcPts val="600"/>
                        </a:spcAft>
                      </a:pPr>
                      <a:r>
                        <a:rPr lang="en-US" sz="18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Number</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chemeClr val="tx1">
                        <a:lumMod val="75000"/>
                        <a:lumOff val="25000"/>
                      </a:schemeClr>
                    </a:solidFill>
                  </a:tcPr>
                </a:tc>
                <a:tc>
                  <a:txBody>
                    <a:bodyPr/>
                    <a:lstStyle/>
                    <a:p>
                      <a:pPr marL="0" marR="0" algn="ctr">
                        <a:lnSpc>
                          <a:spcPct val="100000"/>
                        </a:lnSpc>
                        <a:spcBef>
                          <a:spcPts val="600"/>
                        </a:spcBef>
                        <a:spcAft>
                          <a:spcPts val="600"/>
                        </a:spcAft>
                      </a:pPr>
                      <a:r>
                        <a:rPr lang="en-US" sz="18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Water Quality</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lnSpc>
                          <a:spcPct val="100000"/>
                        </a:lnSpc>
                        <a:spcBef>
                          <a:spcPts val="600"/>
                        </a:spcBef>
                        <a:spcAft>
                          <a:spcPts val="600"/>
                        </a:spcAft>
                      </a:pPr>
                      <a:r>
                        <a:rPr lang="en-US" sz="18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Accessibility</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2A7697"/>
                    </a:solidFill>
                  </a:tcPr>
                </a:tc>
                <a:tc>
                  <a:txBody>
                    <a:bodyPr/>
                    <a:lstStyle/>
                    <a:p>
                      <a:pPr marL="0" marR="0" algn="ctr">
                        <a:lnSpc>
                          <a:spcPct val="100000"/>
                        </a:lnSpc>
                        <a:spcBef>
                          <a:spcPts val="600"/>
                        </a:spcBef>
                        <a:spcAft>
                          <a:spcPts val="600"/>
                        </a:spcAft>
                      </a:pPr>
                      <a:r>
                        <a:rPr lang="en-US" sz="18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Affordability</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328592"/>
                    </a:solidFill>
                  </a:tcPr>
                </a:tc>
                <a:tc>
                  <a:txBody>
                    <a:bodyPr/>
                    <a:lstStyle/>
                    <a:p>
                      <a:pPr marL="0" marR="0" algn="ctr">
                        <a:lnSpc>
                          <a:spcPct val="100000"/>
                        </a:lnSpc>
                        <a:spcBef>
                          <a:spcPts val="600"/>
                        </a:spcBef>
                        <a:spcAft>
                          <a:spcPts val="600"/>
                        </a:spcAft>
                      </a:pPr>
                      <a:r>
                        <a:rPr lang="en-US" sz="18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TMF Capacity</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4AA37B"/>
                    </a:solidFill>
                  </a:tcPr>
                </a:tc>
                <a:extLst>
                  <a:ext uri="{0D108BD9-81ED-4DB2-BD59-A6C34878D82A}">
                    <a16:rowId xmlns:a16="http://schemas.microsoft.com/office/drawing/2014/main" val="2220124351"/>
                  </a:ext>
                </a:extLst>
              </a:tr>
              <a:tr h="696873">
                <a:tc>
                  <a:txBody>
                    <a:bodyPr/>
                    <a:lstStyle/>
                    <a:p>
                      <a:pPr marL="0" marR="0">
                        <a:lnSpc>
                          <a:spcPct val="100000"/>
                        </a:lnSpc>
                        <a:spcBef>
                          <a:spcPts val="600"/>
                        </a:spcBef>
                        <a:spcAft>
                          <a:spcPts val="600"/>
                        </a:spcAft>
                      </a:pPr>
                      <a:r>
                        <a:rPr lang="en-US" sz="1800" b="1" dirty="0">
                          <a:effectLst/>
                          <a:latin typeface="Arial" panose="020B0604020202020204" pitchFamily="34" charset="0"/>
                          <a:ea typeface="Yu Mincho" panose="02020400000000000000" pitchFamily="18" charset="-128"/>
                          <a:cs typeface="Arial" panose="020B0604020202020204" pitchFamily="34" charset="0"/>
                        </a:rPr>
                        <a:t>Public Water Systems* </a:t>
                      </a:r>
                      <a:br>
                        <a:rPr lang="en-US" sz="1800" b="1" dirty="0">
                          <a:effectLst/>
                          <a:latin typeface="Arial" panose="020B0604020202020204" pitchFamily="34" charset="0"/>
                          <a:ea typeface="Yu Mincho" panose="02020400000000000000" pitchFamily="18" charset="-128"/>
                          <a:cs typeface="Arial" panose="020B0604020202020204" pitchFamily="34" charset="0"/>
                        </a:rPr>
                      </a:br>
                      <a:r>
                        <a:rPr lang="en-US" sz="1800" dirty="0">
                          <a:effectLst/>
                          <a:latin typeface="Arial" panose="020B0604020202020204" pitchFamily="34" charset="0"/>
                          <a:ea typeface="Yu Mincho" panose="02020400000000000000" pitchFamily="18" charset="-128"/>
                          <a:cs typeface="Arial" panose="020B0604020202020204" pitchFamily="34" charset="0"/>
                        </a:rPr>
                        <a:t>(≤ 3,300 connections)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2,241</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5961478"/>
                  </a:ext>
                </a:extLst>
              </a:tr>
              <a:tr h="348436">
                <a:tc>
                  <a:txBody>
                    <a:bodyPr/>
                    <a:lstStyle/>
                    <a:p>
                      <a:pPr marL="0" marR="0">
                        <a:lnSpc>
                          <a:spcPct val="100000"/>
                        </a:lnSpc>
                        <a:spcBef>
                          <a:spcPts val="600"/>
                        </a:spcBef>
                        <a:spcAft>
                          <a:spcPts val="600"/>
                        </a:spcAft>
                      </a:pPr>
                      <a:r>
                        <a:rPr lang="en-US" sz="1800" b="1" dirty="0">
                          <a:effectLst/>
                          <a:latin typeface="Arial" panose="020B0604020202020204" pitchFamily="34" charset="0"/>
                          <a:ea typeface="Yu Mincho" panose="02020400000000000000" pitchFamily="18" charset="-128"/>
                          <a:cs typeface="Arial" panose="020B0604020202020204" pitchFamily="34" charset="0"/>
                        </a:rPr>
                        <a:t>K-12 Schools</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dirty="0">
                          <a:effectLst/>
                          <a:latin typeface="Arial" panose="020B0604020202020204" pitchFamily="34" charset="0"/>
                          <a:ea typeface="Yu Mincho" panose="02020400000000000000" pitchFamily="18" charset="-128"/>
                          <a:cs typeface="Arial" panose="020B0604020202020204" pitchFamily="34" charset="0"/>
                        </a:rPr>
                        <a:t>383</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dirty="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No</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091821105"/>
                  </a:ext>
                </a:extLst>
              </a:tr>
              <a:tr h="348436">
                <a:tc>
                  <a:txBody>
                    <a:bodyPr/>
                    <a:lstStyle/>
                    <a:p>
                      <a:pPr marL="0" marR="0">
                        <a:lnSpc>
                          <a:spcPct val="100000"/>
                        </a:lnSpc>
                        <a:spcBef>
                          <a:spcPts val="600"/>
                        </a:spcBef>
                        <a:spcAft>
                          <a:spcPts val="600"/>
                        </a:spcAft>
                      </a:pPr>
                      <a:r>
                        <a:rPr lang="en-US" sz="1800" b="1" dirty="0">
                          <a:effectLst/>
                          <a:latin typeface="Arial" panose="020B0604020202020204" pitchFamily="34" charset="0"/>
                          <a:ea typeface="Yu Mincho" panose="02020400000000000000" pitchFamily="18" charset="-128"/>
                          <a:cs typeface="Arial" panose="020B0604020202020204" pitchFamily="34" charset="0"/>
                        </a:rPr>
                        <a:t>Other Public Water Systems**</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155</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dirty="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dirty="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dirty="0">
                          <a:effectLst/>
                          <a:latin typeface="Arial" panose="020B0604020202020204" pitchFamily="34" charset="0"/>
                          <a:ea typeface="Yu Mincho" panose="02020400000000000000" pitchFamily="18" charset="-128"/>
                          <a:cs typeface="Arial" panose="020B0604020202020204" pitchFamily="34" charset="0"/>
                        </a:rPr>
                        <a:t>No</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Yes</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516204464"/>
                  </a:ext>
                </a:extLst>
              </a:tr>
              <a:tr h="348436">
                <a:tc>
                  <a:txBody>
                    <a:bodyPr/>
                    <a:lstStyle/>
                    <a:p>
                      <a:pPr marL="0" marR="0" algn="r">
                        <a:lnSpc>
                          <a:spcPct val="100000"/>
                        </a:lnSpc>
                        <a:spcBef>
                          <a:spcPts val="600"/>
                        </a:spcBef>
                        <a:spcAft>
                          <a:spcPts val="600"/>
                        </a:spcAft>
                      </a:pPr>
                      <a:r>
                        <a:rPr lang="en-US" sz="1800" b="1">
                          <a:effectLst/>
                          <a:latin typeface="Arial" panose="020B0604020202020204" pitchFamily="34" charset="0"/>
                          <a:ea typeface="Yu Mincho" panose="02020400000000000000" pitchFamily="18" charset="-128"/>
                          <a:cs typeface="Arial" panose="020B0604020202020204" pitchFamily="34" charset="0"/>
                        </a:rPr>
                        <a:t>TOTAL ANALYZED:</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b="1">
                          <a:effectLst/>
                          <a:latin typeface="Arial" panose="020B0604020202020204" pitchFamily="34" charset="0"/>
                          <a:ea typeface="Yu Mincho" panose="02020400000000000000" pitchFamily="18" charset="-128"/>
                          <a:cs typeface="Arial" panose="020B0604020202020204" pitchFamily="34" charset="0"/>
                        </a:rPr>
                        <a:t>2,779</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a:effectLst/>
                          <a:latin typeface="Arial" panose="020B0604020202020204" pitchFamily="34" charset="0"/>
                          <a:ea typeface="Yu Mincho" panose="02020400000000000000" pitchFamily="18" charset="-128"/>
                          <a:cs typeface="Arial" panose="020B0604020202020204" pitchFamily="34" charset="0"/>
                        </a:rPr>
                        <a:t> </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dirty="0">
                          <a:effectLst/>
                          <a:latin typeface="Arial" panose="020B0604020202020204" pitchFamily="34" charset="0"/>
                          <a:ea typeface="Yu Mincho" panose="02020400000000000000" pitchFamily="18" charset="-128"/>
                          <a:cs typeface="Arial" panose="020B0604020202020204" pitchFamily="34" charset="0"/>
                        </a:rPr>
                        <a:t> </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dirty="0">
                          <a:effectLst/>
                          <a:latin typeface="Arial" panose="020B0604020202020204" pitchFamily="34" charset="0"/>
                          <a:ea typeface="Yu Mincho" panose="02020400000000000000" pitchFamily="18" charset="-128"/>
                          <a:cs typeface="Arial" panose="020B0604020202020204" pitchFamily="34" charset="0"/>
                        </a:rPr>
                        <a:t> </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dirty="0">
                          <a:effectLst/>
                          <a:latin typeface="Arial" panose="020B0604020202020204" pitchFamily="34" charset="0"/>
                          <a:ea typeface="Yu Mincho" panose="02020400000000000000" pitchFamily="18" charset="-128"/>
                          <a:cs typeface="Arial" panose="020B0604020202020204" pitchFamily="34" charset="0"/>
                        </a:rPr>
                        <a:t> </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59902530"/>
                  </a:ext>
                </a:extLst>
              </a:tr>
            </a:tbl>
          </a:graphicData>
        </a:graphic>
      </p:graphicFrame>
      <p:sp>
        <p:nvSpPr>
          <p:cNvPr id="12" name="Rectangle 4">
            <a:extLst>
              <a:ext uri="{FF2B5EF4-FFF2-40B4-BE49-F238E27FC236}">
                <a16:creationId xmlns:a16="http://schemas.microsoft.com/office/drawing/2014/main" id="{C34D7185-BAC9-4FD2-95A8-D77D09BFAD88}"/>
              </a:ext>
              <a:ext uri="{C183D7F6-B498-43B3-948B-1728B52AA6E4}">
                <adec:decorative xmlns:adec="http://schemas.microsoft.com/office/drawing/2017/decorative" val="1"/>
              </a:ext>
            </a:extLst>
          </p:cNvPr>
          <p:cNvSpPr>
            <a:spLocks noChangeArrowheads="1"/>
          </p:cNvSpPr>
          <p:nvPr/>
        </p:nvSpPr>
        <p:spPr bwMode="auto">
          <a:xfrm>
            <a:off x="838200" y="3025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Placeholder 2">
            <a:extLst>
              <a:ext uri="{FF2B5EF4-FFF2-40B4-BE49-F238E27FC236}">
                <a16:creationId xmlns:a16="http://schemas.microsoft.com/office/drawing/2014/main" id="{8BA98806-F9A3-4C9D-9866-FF653C72819D}"/>
              </a:ext>
            </a:extLst>
          </p:cNvPr>
          <p:cNvSpPr>
            <a:spLocks noGrp="1"/>
          </p:cNvSpPr>
          <p:nvPr>
            <p:ph type="body" sz="quarter" idx="11"/>
          </p:nvPr>
        </p:nvSpPr>
        <p:spPr>
          <a:xfrm>
            <a:off x="609600" y="4343400"/>
            <a:ext cx="11353800" cy="1752600"/>
          </a:xfrm>
        </p:spPr>
        <p:txBody>
          <a:bodyPr vert="horz" lIns="91440" tIns="45720" rIns="91440" bIns="45720" rtlCol="0" anchor="t">
            <a:normAutofit/>
          </a:bodyPr>
          <a:lstStyle/>
          <a:p>
            <a:pPr marL="0" indent="0">
              <a:spcAft>
                <a:spcPts val="1200"/>
              </a:spcAft>
              <a:buNone/>
            </a:pPr>
            <a:r>
              <a:rPr lang="en-US" dirty="0">
                <a:latin typeface="Arial"/>
                <a:cs typeface="Arial"/>
              </a:rPr>
              <a:t>* </a:t>
            </a:r>
            <a:r>
              <a:rPr lang="en-US" sz="1800" dirty="0">
                <a:ea typeface="Yu Mincho" panose="02020400000000000000" pitchFamily="18" charset="-128"/>
                <a:cs typeface="Arial"/>
              </a:rPr>
              <a:t>E</a:t>
            </a:r>
            <a:r>
              <a:rPr lang="en-US" sz="1800" dirty="0">
                <a:effectLst/>
                <a:latin typeface="Arial" panose="020B0604020202020204" pitchFamily="34" charset="0"/>
                <a:ea typeface="Yu Mincho" panose="02020400000000000000" pitchFamily="18" charset="-128"/>
              </a:rPr>
              <a:t>xcluded Wholesalers.</a:t>
            </a:r>
          </a:p>
          <a:p>
            <a:pPr marL="0" indent="0">
              <a:spcAft>
                <a:spcPts val="1200"/>
              </a:spcAft>
              <a:buNone/>
            </a:pPr>
            <a:r>
              <a:rPr lang="en-US" dirty="0">
                <a:latin typeface="Arial"/>
                <a:cs typeface="Arial"/>
              </a:rPr>
              <a:t>** </a:t>
            </a:r>
            <a:r>
              <a:rPr lang="en-US" sz="1800" dirty="0">
                <a:ea typeface="Yu Mincho" panose="02020400000000000000" pitchFamily="18" charset="-128"/>
                <a:cs typeface="Arial"/>
              </a:rPr>
              <a:t>I</a:t>
            </a:r>
            <a:r>
              <a:rPr lang="en-US" sz="1800" dirty="0">
                <a:effectLst/>
                <a:latin typeface="Arial" panose="020B0604020202020204" pitchFamily="34" charset="0"/>
                <a:ea typeface="Yu Mincho" panose="02020400000000000000" pitchFamily="18" charset="-128"/>
              </a:rPr>
              <a:t>ncluded Transient Areas, Recreational Facilities, Hotels, Summer Camps, Prisons, Medical Facilities, Military Complexes</a:t>
            </a:r>
            <a:endParaRPr lang="en-US" dirty="0">
              <a:latin typeface="Arial"/>
              <a:cs typeface="Arial"/>
            </a:endParaRPr>
          </a:p>
        </p:txBody>
      </p:sp>
      <p:sp>
        <p:nvSpPr>
          <p:cNvPr id="5" name="Title 4">
            <a:extLst>
              <a:ext uri="{FF2B5EF4-FFF2-40B4-BE49-F238E27FC236}">
                <a16:creationId xmlns:a16="http://schemas.microsoft.com/office/drawing/2014/main" id="{C0FA676E-CDD2-49BE-80DA-4939E5F7AAFF}"/>
              </a:ext>
            </a:extLst>
          </p:cNvPr>
          <p:cNvSpPr>
            <a:spLocks noGrp="1"/>
          </p:cNvSpPr>
          <p:nvPr>
            <p:ph type="title"/>
          </p:nvPr>
        </p:nvSpPr>
        <p:spPr>
          <a:xfrm>
            <a:off x="609600" y="385762"/>
            <a:ext cx="10515600" cy="752475"/>
          </a:xfrm>
        </p:spPr>
        <p:txBody>
          <a:bodyPr/>
          <a:lstStyle/>
          <a:p>
            <a:pPr rtl="0" eaLnBrk="1" latinLnBrk="0" hangingPunct="1"/>
            <a:r>
              <a:rPr lang="en-US" sz="2400" b="1" kern="1200" dirty="0">
                <a:solidFill>
                  <a:srgbClr val="1A4566"/>
                </a:solidFill>
                <a:effectLst/>
                <a:latin typeface="Arial" panose="020B0604020202020204" pitchFamily="34" charset="0"/>
                <a:ea typeface="+mn-ea"/>
                <a:cs typeface="Arial" panose="020B0604020202020204" pitchFamily="34" charset="0"/>
              </a:rPr>
              <a:t>Public Water Systems Analyzed in the Risk Assessment</a:t>
            </a:r>
            <a:endParaRPr lang="en-US" dirty="0">
              <a:effectLst/>
            </a:endParaRPr>
          </a:p>
        </p:txBody>
      </p:sp>
    </p:spTree>
    <p:extLst>
      <p:ext uri="{BB962C8B-B14F-4D97-AF65-F5344CB8AC3E}">
        <p14:creationId xmlns:p14="http://schemas.microsoft.com/office/powerpoint/2010/main" val="67043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C183D7F6-B498-43B3-948B-1728B52AA6E4}">
                <adec:decorative xmlns:adec="http://schemas.microsoft.com/office/drawing/2017/decorative" val="1"/>
              </a:ext>
            </a:extLst>
          </p:cNvPr>
          <p:cNvSpPr/>
          <p:nvPr/>
        </p:nvSpPr>
        <p:spPr>
          <a:xfrm>
            <a:off x="5684977" y="1861149"/>
            <a:ext cx="5517856" cy="4081713"/>
          </a:xfrm>
          <a:prstGeom prst="rect">
            <a:avLst/>
          </a:prstGeom>
          <a:solidFill>
            <a:schemeClr val="bg1">
              <a:lumMod val="95000"/>
            </a:schemeClr>
          </a:solidFill>
          <a:ln>
            <a:solidFill>
              <a:srgbClr val="1A4566"/>
            </a:solidFill>
          </a:ln>
          <a:effectLst/>
        </p:spPr>
        <p:style>
          <a:lnRef idx="1">
            <a:schemeClr val="accent1"/>
          </a:lnRef>
          <a:fillRef idx="3">
            <a:schemeClr val="accent1"/>
          </a:fillRef>
          <a:effectRef idx="2">
            <a:schemeClr val="accent1"/>
          </a:effectRef>
          <a:fontRef idx="minor">
            <a:schemeClr val="lt1"/>
          </a:fontRef>
        </p:style>
        <p:txBody>
          <a:bodyPr lIns="91326" tIns="45663" rIns="91326" bIns="45663" rtlCol="0" anchor="ctr"/>
          <a:lstStyle/>
          <a:p>
            <a:pPr algn="ctr"/>
            <a:endParaRPr lang="en-US">
              <a:latin typeface="Arial"/>
              <a:cs typeface="Arial"/>
            </a:endParaRPr>
          </a:p>
        </p:txBody>
      </p:sp>
      <p:sp>
        <p:nvSpPr>
          <p:cNvPr id="74" name="Rectangle 73">
            <a:extLst>
              <a:ext uri="{C183D7F6-B498-43B3-948B-1728B52AA6E4}">
                <adec:decorative xmlns:adec="http://schemas.microsoft.com/office/drawing/2017/decorative" val="1"/>
              </a:ext>
            </a:extLst>
          </p:cNvPr>
          <p:cNvSpPr/>
          <p:nvPr/>
        </p:nvSpPr>
        <p:spPr>
          <a:xfrm>
            <a:off x="5848497" y="1998822"/>
            <a:ext cx="595676" cy="608679"/>
          </a:xfrm>
          <a:prstGeom prst="rect">
            <a:avLst/>
          </a:prstGeom>
          <a:solidFill>
            <a:srgbClr val="1A4566"/>
          </a:solidFill>
          <a:ln>
            <a:noFill/>
          </a:ln>
          <a:effectLst/>
        </p:spPr>
        <p:style>
          <a:lnRef idx="1">
            <a:schemeClr val="accent1"/>
          </a:lnRef>
          <a:fillRef idx="3">
            <a:schemeClr val="accent1"/>
          </a:fillRef>
          <a:effectRef idx="2">
            <a:schemeClr val="accent1"/>
          </a:effectRef>
          <a:fontRef idx="minor">
            <a:schemeClr val="lt1"/>
          </a:fontRef>
        </p:style>
        <p:txBody>
          <a:bodyPr lIns="91326" tIns="45663" rIns="91326" bIns="45663" rtlCol="0" anchor="ctr"/>
          <a:lstStyle/>
          <a:p>
            <a:pPr algn="ctr">
              <a:lnSpc>
                <a:spcPct val="80000"/>
              </a:lnSpc>
            </a:pPr>
            <a:endParaRPr lang="en-US" sz="2400" dirty="0">
              <a:latin typeface="Arial"/>
              <a:cs typeface="Arial"/>
            </a:endParaRPr>
          </a:p>
        </p:txBody>
      </p:sp>
      <p:sp>
        <p:nvSpPr>
          <p:cNvPr id="75" name="Rectangle 74">
            <a:extLst>
              <a:ext uri="{C183D7F6-B498-43B3-948B-1728B52AA6E4}">
                <adec:decorative xmlns:adec="http://schemas.microsoft.com/office/drawing/2017/decorative" val="1"/>
              </a:ext>
            </a:extLst>
          </p:cNvPr>
          <p:cNvSpPr/>
          <p:nvPr/>
        </p:nvSpPr>
        <p:spPr>
          <a:xfrm>
            <a:off x="5848497" y="3290692"/>
            <a:ext cx="595676" cy="608679"/>
          </a:xfrm>
          <a:prstGeom prst="rect">
            <a:avLst/>
          </a:prstGeom>
          <a:solidFill>
            <a:srgbClr val="1A4566"/>
          </a:solidFill>
          <a:ln>
            <a:noFill/>
          </a:ln>
          <a:effectLst/>
        </p:spPr>
        <p:style>
          <a:lnRef idx="1">
            <a:schemeClr val="accent1"/>
          </a:lnRef>
          <a:fillRef idx="3">
            <a:schemeClr val="accent1"/>
          </a:fillRef>
          <a:effectRef idx="2">
            <a:schemeClr val="accent1"/>
          </a:effectRef>
          <a:fontRef idx="minor">
            <a:schemeClr val="lt1"/>
          </a:fontRef>
        </p:style>
        <p:txBody>
          <a:bodyPr lIns="91326" tIns="45663" rIns="91326" bIns="45663" rtlCol="0" anchor="ctr"/>
          <a:lstStyle/>
          <a:p>
            <a:pPr algn="ctr">
              <a:lnSpc>
                <a:spcPct val="80000"/>
              </a:lnSpc>
            </a:pPr>
            <a:endParaRPr lang="en-US" sz="2400" dirty="0">
              <a:latin typeface="Arial"/>
              <a:cs typeface="Arial"/>
            </a:endParaRPr>
          </a:p>
        </p:txBody>
      </p:sp>
      <p:sp>
        <p:nvSpPr>
          <p:cNvPr id="76" name="Rectangle 75">
            <a:extLst>
              <a:ext uri="{C183D7F6-B498-43B3-948B-1728B52AA6E4}">
                <adec:decorative xmlns:adec="http://schemas.microsoft.com/office/drawing/2017/decorative" val="1"/>
              </a:ext>
            </a:extLst>
          </p:cNvPr>
          <p:cNvSpPr/>
          <p:nvPr/>
        </p:nvSpPr>
        <p:spPr>
          <a:xfrm>
            <a:off x="5848497" y="4770831"/>
            <a:ext cx="595676" cy="608679"/>
          </a:xfrm>
          <a:prstGeom prst="rect">
            <a:avLst/>
          </a:prstGeom>
          <a:solidFill>
            <a:srgbClr val="1A4566"/>
          </a:solidFill>
          <a:ln>
            <a:noFill/>
          </a:ln>
          <a:effectLst/>
        </p:spPr>
        <p:style>
          <a:lnRef idx="1">
            <a:schemeClr val="accent1"/>
          </a:lnRef>
          <a:fillRef idx="3">
            <a:schemeClr val="accent1"/>
          </a:fillRef>
          <a:effectRef idx="2">
            <a:schemeClr val="accent1"/>
          </a:effectRef>
          <a:fontRef idx="minor">
            <a:schemeClr val="lt1"/>
          </a:fontRef>
        </p:style>
        <p:txBody>
          <a:bodyPr lIns="91326" tIns="45663" rIns="91326" bIns="45663" rtlCol="0" anchor="ctr"/>
          <a:lstStyle/>
          <a:p>
            <a:pPr algn="ctr">
              <a:lnSpc>
                <a:spcPct val="80000"/>
              </a:lnSpc>
            </a:pPr>
            <a:endParaRPr lang="en-US" sz="2400" dirty="0">
              <a:latin typeface="Arial"/>
              <a:cs typeface="Arial"/>
            </a:endParaRPr>
          </a:p>
        </p:txBody>
      </p:sp>
      <p:sp>
        <p:nvSpPr>
          <p:cNvPr id="77" name="TextBox 76"/>
          <p:cNvSpPr txBox="1"/>
          <p:nvPr/>
        </p:nvSpPr>
        <p:spPr>
          <a:xfrm>
            <a:off x="6444173" y="1914794"/>
            <a:ext cx="4262245" cy="338438"/>
          </a:xfrm>
          <a:prstGeom prst="rect">
            <a:avLst/>
          </a:prstGeom>
          <a:noFill/>
        </p:spPr>
        <p:txBody>
          <a:bodyPr wrap="square" lIns="91326" tIns="45663" rIns="91326" bIns="45663" rtlCol="0">
            <a:spAutoFit/>
          </a:bodyPr>
          <a:lstStyle/>
          <a:p>
            <a:r>
              <a:rPr lang="en-US" sz="1600" b="1" dirty="0">
                <a:latin typeface="Arial"/>
                <a:cs typeface="Arial"/>
              </a:rPr>
              <a:t>19 RISK INDICATORS</a:t>
            </a:r>
          </a:p>
        </p:txBody>
      </p:sp>
      <p:sp>
        <p:nvSpPr>
          <p:cNvPr id="78" name="TextBox 77"/>
          <p:cNvSpPr txBox="1"/>
          <p:nvPr/>
        </p:nvSpPr>
        <p:spPr>
          <a:xfrm>
            <a:off x="6444172" y="2225004"/>
            <a:ext cx="4659383" cy="830882"/>
          </a:xfrm>
          <a:prstGeom prst="rect">
            <a:avLst/>
          </a:prstGeom>
          <a:noFill/>
        </p:spPr>
        <p:txBody>
          <a:bodyPr wrap="square" lIns="91326" tIns="45663" rIns="91326" bIns="45663" rtlCol="0">
            <a:spAutoFit/>
          </a:bodyPr>
          <a:lstStyle/>
          <a:p>
            <a:r>
              <a:rPr lang="en-US" sz="1600" dirty="0">
                <a:latin typeface="Arial"/>
                <a:cs typeface="Arial"/>
              </a:rPr>
              <a:t>Quantifiable measurements of key data used to assess a water system’s risk of becoming non-compliant with water quality standards.</a:t>
            </a:r>
          </a:p>
        </p:txBody>
      </p:sp>
      <p:sp>
        <p:nvSpPr>
          <p:cNvPr id="79" name="TextBox 78"/>
          <p:cNvSpPr txBox="1"/>
          <p:nvPr/>
        </p:nvSpPr>
        <p:spPr>
          <a:xfrm>
            <a:off x="6444173" y="3201006"/>
            <a:ext cx="4262245" cy="338438"/>
          </a:xfrm>
          <a:prstGeom prst="rect">
            <a:avLst/>
          </a:prstGeom>
          <a:noFill/>
        </p:spPr>
        <p:txBody>
          <a:bodyPr wrap="square" lIns="91326" tIns="45663" rIns="91326" bIns="45663" rtlCol="0">
            <a:spAutoFit/>
          </a:bodyPr>
          <a:lstStyle/>
          <a:p>
            <a:r>
              <a:rPr lang="en-US" sz="1600" b="1" dirty="0">
                <a:latin typeface="Arial"/>
                <a:cs typeface="Arial"/>
              </a:rPr>
              <a:t>RISK INDICATOR THRESHOLDS</a:t>
            </a:r>
          </a:p>
        </p:txBody>
      </p:sp>
      <p:sp>
        <p:nvSpPr>
          <p:cNvPr id="80" name="TextBox 79"/>
          <p:cNvSpPr txBox="1"/>
          <p:nvPr/>
        </p:nvSpPr>
        <p:spPr>
          <a:xfrm>
            <a:off x="6444172" y="3511140"/>
            <a:ext cx="4659383" cy="1077103"/>
          </a:xfrm>
          <a:prstGeom prst="rect">
            <a:avLst/>
          </a:prstGeom>
          <a:noFill/>
        </p:spPr>
        <p:txBody>
          <a:bodyPr wrap="square" lIns="91326" tIns="45663" rIns="91326" bIns="45663" rtlCol="0">
            <a:spAutoFit/>
          </a:bodyPr>
          <a:lstStyle/>
          <a:p>
            <a:r>
              <a:rPr lang="en-US" sz="1600" dirty="0">
                <a:latin typeface="Arial"/>
                <a:cs typeface="Arial"/>
              </a:rPr>
              <a:t>Values associated with a risk indicator that designates when a water system is more at-risk of becoming non-compliant with water quality standards.</a:t>
            </a:r>
          </a:p>
        </p:txBody>
      </p:sp>
      <p:sp>
        <p:nvSpPr>
          <p:cNvPr id="81" name="TextBox 80"/>
          <p:cNvSpPr txBox="1"/>
          <p:nvPr/>
        </p:nvSpPr>
        <p:spPr>
          <a:xfrm>
            <a:off x="6444173" y="4678689"/>
            <a:ext cx="4262245" cy="338438"/>
          </a:xfrm>
          <a:prstGeom prst="rect">
            <a:avLst/>
          </a:prstGeom>
          <a:noFill/>
        </p:spPr>
        <p:txBody>
          <a:bodyPr wrap="square" lIns="91326" tIns="45663" rIns="91326" bIns="45663" rtlCol="0">
            <a:spAutoFit/>
          </a:bodyPr>
          <a:lstStyle/>
          <a:p>
            <a:r>
              <a:rPr lang="en-US" sz="1600" b="1" dirty="0">
                <a:latin typeface="Arial"/>
                <a:cs typeface="Arial"/>
              </a:rPr>
              <a:t>WEIGHTS / SCORES</a:t>
            </a:r>
          </a:p>
        </p:txBody>
      </p:sp>
      <p:sp>
        <p:nvSpPr>
          <p:cNvPr id="82" name="TextBox 81"/>
          <p:cNvSpPr txBox="1"/>
          <p:nvPr/>
        </p:nvSpPr>
        <p:spPr>
          <a:xfrm>
            <a:off x="6444172" y="4988824"/>
            <a:ext cx="4659383" cy="830882"/>
          </a:xfrm>
          <a:prstGeom prst="rect">
            <a:avLst/>
          </a:prstGeom>
          <a:noFill/>
        </p:spPr>
        <p:txBody>
          <a:bodyPr wrap="square" lIns="91326" tIns="45663" rIns="91326" bIns="45663" rtlCol="0">
            <a:spAutoFit/>
          </a:bodyPr>
          <a:lstStyle/>
          <a:p>
            <a:r>
              <a:rPr lang="en-US" sz="1600" dirty="0">
                <a:latin typeface="Arial"/>
                <a:cs typeface="Arial"/>
              </a:rPr>
              <a:t>Application of weight to each risk indicator and indicator category – some are more critical than others in contributing to overall risk. </a:t>
            </a:r>
          </a:p>
        </p:txBody>
      </p:sp>
      <p:pic>
        <p:nvPicPr>
          <p:cNvPr id="83" name="Picture 8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407" y="4719051"/>
            <a:ext cx="702679" cy="718017"/>
          </a:xfrm>
          <a:prstGeom prst="rect">
            <a:avLst/>
          </a:prstGeom>
        </p:spPr>
      </p:pic>
      <p:pic>
        <p:nvPicPr>
          <p:cNvPr id="84" name="Picture 8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754" y="3290692"/>
            <a:ext cx="595676" cy="608679"/>
          </a:xfrm>
          <a:prstGeom prst="rect">
            <a:avLst/>
          </a:prstGeom>
        </p:spPr>
      </p:pic>
      <p:pic>
        <p:nvPicPr>
          <p:cNvPr id="85" name="Picture 84">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784" y="2020513"/>
            <a:ext cx="577672" cy="590281"/>
          </a:xfrm>
          <a:prstGeom prst="rect">
            <a:avLst/>
          </a:prstGeom>
        </p:spPr>
      </p:pic>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Risk Assessment for Public Water Systems</a:t>
            </a:r>
            <a:endParaRPr lang="en-US" sz="1800" dirty="0">
              <a:latin typeface="Arial"/>
              <a:cs typeface="Aria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26</a:t>
            </a:fld>
            <a:endParaRPr lang="en-US" dirty="0"/>
          </a:p>
        </p:txBody>
      </p:sp>
      <p:cxnSp>
        <p:nvCxnSpPr>
          <p:cNvPr id="29" name="Elbow Connector 28">
            <a:extLst>
              <a:ext uri="{C183D7F6-B498-43B3-948B-1728B52AA6E4}">
                <adec:decorative xmlns:adec="http://schemas.microsoft.com/office/drawing/2017/decorative" val="1"/>
              </a:ext>
            </a:extLst>
          </p:cNvPr>
          <p:cNvCxnSpPr/>
          <p:nvPr/>
        </p:nvCxnSpPr>
        <p:spPr>
          <a:xfrm rot="16200000" flipH="1">
            <a:off x="3667688" y="2822531"/>
            <a:ext cx="2218145" cy="304800"/>
          </a:xfrm>
          <a:prstGeom prst="bentConnector3">
            <a:avLst>
              <a:gd name="adj1" fmla="val 491"/>
            </a:avLst>
          </a:prstGeom>
          <a:ln>
            <a:solidFill>
              <a:srgbClr val="1A4566"/>
            </a:solidFill>
          </a:ln>
          <a:effectLst/>
        </p:spPr>
        <p:style>
          <a:lnRef idx="2">
            <a:schemeClr val="accent1"/>
          </a:lnRef>
          <a:fillRef idx="0">
            <a:schemeClr val="accent1"/>
          </a:fillRef>
          <a:effectRef idx="1">
            <a:schemeClr val="accent1"/>
          </a:effectRef>
          <a:fontRef idx="minor">
            <a:schemeClr val="tx1"/>
          </a:fontRef>
        </p:style>
      </p:cxnSp>
      <p:cxnSp>
        <p:nvCxnSpPr>
          <p:cNvPr id="30" name="Elbow Connector 29">
            <a:extLst>
              <a:ext uri="{C183D7F6-B498-43B3-948B-1728B52AA6E4}">
                <adec:decorative xmlns:adec="http://schemas.microsoft.com/office/drawing/2017/decorative" val="1"/>
              </a:ext>
            </a:extLst>
          </p:cNvPr>
          <p:cNvCxnSpPr/>
          <p:nvPr/>
        </p:nvCxnSpPr>
        <p:spPr>
          <a:xfrm rot="5400000" flipH="1" flipV="1">
            <a:off x="3667690" y="4682127"/>
            <a:ext cx="2218145" cy="304800"/>
          </a:xfrm>
          <a:prstGeom prst="bentConnector3">
            <a:avLst>
              <a:gd name="adj1" fmla="val 491"/>
            </a:avLst>
          </a:prstGeom>
          <a:ln>
            <a:solidFill>
              <a:srgbClr val="1A4566"/>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C183D7F6-B498-43B3-948B-1728B52AA6E4}">
                <adec:decorative xmlns:adec="http://schemas.microsoft.com/office/drawing/2017/decorative" val="1"/>
              </a:ext>
            </a:extLst>
          </p:cNvPr>
          <p:cNvCxnSpPr/>
          <p:nvPr/>
        </p:nvCxnSpPr>
        <p:spPr>
          <a:xfrm flipH="1">
            <a:off x="4929105" y="3724738"/>
            <a:ext cx="761998" cy="0"/>
          </a:xfrm>
          <a:prstGeom prst="line">
            <a:avLst/>
          </a:prstGeom>
          <a:ln>
            <a:solidFill>
              <a:srgbClr val="1A4566"/>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684977" y="1022538"/>
            <a:ext cx="5517856" cy="737090"/>
          </a:xfrm>
          <a:prstGeom prst="rect">
            <a:avLst/>
          </a:prstGeom>
          <a:solidFill>
            <a:srgbClr val="1A4566"/>
          </a:solidFill>
          <a:ln>
            <a:noFill/>
          </a:ln>
          <a:effectLst/>
        </p:spPr>
        <p:style>
          <a:lnRef idx="1">
            <a:schemeClr val="accent1"/>
          </a:lnRef>
          <a:fillRef idx="3">
            <a:schemeClr val="accent1"/>
          </a:fillRef>
          <a:effectRef idx="2">
            <a:schemeClr val="accent1"/>
          </a:effectRef>
          <a:fontRef idx="minor">
            <a:schemeClr val="lt1"/>
          </a:fontRef>
        </p:style>
        <p:txBody>
          <a:bodyPr lIns="91326" tIns="45663" rIns="91326" bIns="45663" rtlCol="0" anchor="ctr"/>
          <a:lstStyle/>
          <a:p>
            <a:pPr algn="ctr"/>
            <a:r>
              <a:rPr lang="en-US" dirty="0">
                <a:latin typeface="Arial"/>
                <a:cs typeface="Arial"/>
              </a:rPr>
              <a:t>RISK ASSESSMENT </a:t>
            </a:r>
            <a:br>
              <a:rPr lang="en-US" dirty="0">
                <a:latin typeface="Arial"/>
                <a:cs typeface="Arial"/>
              </a:rPr>
            </a:br>
            <a:r>
              <a:rPr lang="en-US" dirty="0">
                <a:latin typeface="Arial"/>
                <a:cs typeface="Arial"/>
              </a:rPr>
              <a:t>METHODOLOGY</a:t>
            </a:r>
          </a:p>
        </p:txBody>
      </p:sp>
      <p:grpSp>
        <p:nvGrpSpPr>
          <p:cNvPr id="72" name="Group 71">
            <a:extLst>
              <a:ext uri="{C183D7F6-B498-43B3-948B-1728B52AA6E4}">
                <adec:decorative xmlns:adec="http://schemas.microsoft.com/office/drawing/2017/decorative" val="1"/>
              </a:ext>
            </a:extLst>
          </p:cNvPr>
          <p:cNvGrpSpPr/>
          <p:nvPr/>
        </p:nvGrpSpPr>
        <p:grpSpPr>
          <a:xfrm>
            <a:off x="1606132" y="1862251"/>
            <a:ext cx="2842452" cy="4080608"/>
            <a:chOff x="1087089" y="2191557"/>
            <a:chExt cx="2349453" cy="3372862"/>
          </a:xfrm>
        </p:grpSpPr>
        <p:sp>
          <p:nvSpPr>
            <p:cNvPr id="50" name="Trapezoid 49">
              <a:extLst>
                <a:ext uri="{C183D7F6-B498-43B3-948B-1728B52AA6E4}">
                  <adec:decorative xmlns:adec="http://schemas.microsoft.com/office/drawing/2017/decorative" val="1"/>
                </a:ext>
              </a:extLst>
            </p:cNvPr>
            <p:cNvSpPr/>
            <p:nvPr/>
          </p:nvSpPr>
          <p:spPr>
            <a:xfrm>
              <a:off x="1672499" y="5038929"/>
              <a:ext cx="1209594" cy="403198"/>
            </a:xfrm>
            <a:prstGeom prst="trapezoid">
              <a:avLst/>
            </a:prstGeom>
            <a:solidFill>
              <a:sysClr val="window" lastClr="FFFFFF">
                <a:lumMod val="75000"/>
              </a:sysClr>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Arial"/>
              </a:endParaRPr>
            </a:p>
          </p:txBody>
        </p:sp>
        <p:sp>
          <p:nvSpPr>
            <p:cNvPr id="51" name="Rectangle 50"/>
            <p:cNvSpPr/>
            <p:nvPr/>
          </p:nvSpPr>
          <p:spPr>
            <a:xfrm>
              <a:off x="1181209" y="2509501"/>
              <a:ext cx="2165709" cy="1627469"/>
            </a:xfrm>
            <a:prstGeom prst="rect">
              <a:avLst/>
            </a:prstGeom>
            <a:noFill/>
            <a:ln w="28575" cap="flat" cmpd="sng" algn="ctr">
              <a:solidFill>
                <a:sysClr val="window" lastClr="FFFFFF">
                  <a:lumMod val="85000"/>
                </a:sysClr>
              </a:solid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Arial"/>
              </a:endParaRPr>
            </a:p>
          </p:txBody>
        </p:sp>
        <p:pic>
          <p:nvPicPr>
            <p:cNvPr id="52" name="Picture 5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8191">
              <a:off x="2106030" y="2774491"/>
              <a:ext cx="735977" cy="735977"/>
            </a:xfrm>
            <a:prstGeom prst="rect">
              <a:avLst/>
            </a:prstGeom>
          </p:spPr>
        </p:pic>
        <p:pic>
          <p:nvPicPr>
            <p:cNvPr id="53" name="Picture 52">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03707">
              <a:off x="1679294" y="3194055"/>
              <a:ext cx="735976" cy="735976"/>
            </a:xfrm>
            <a:prstGeom prst="rect">
              <a:avLst/>
            </a:prstGeom>
          </p:spPr>
        </p:pic>
        <p:pic>
          <p:nvPicPr>
            <p:cNvPr id="54" name="Picture 53">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46175">
              <a:off x="2194615" y="3363023"/>
              <a:ext cx="735977" cy="735977"/>
            </a:xfrm>
            <a:prstGeom prst="rect">
              <a:avLst/>
            </a:prstGeom>
          </p:spPr>
        </p:pic>
        <p:sp>
          <p:nvSpPr>
            <p:cNvPr id="55" name="Rounded Rectangle 54">
              <a:extLst>
                <a:ext uri="{C183D7F6-B498-43B3-948B-1728B52AA6E4}">
                  <adec:decorative xmlns:adec="http://schemas.microsoft.com/office/drawing/2017/decorative" val="1"/>
                </a:ext>
              </a:extLst>
            </p:cNvPr>
            <p:cNvSpPr/>
            <p:nvPr/>
          </p:nvSpPr>
          <p:spPr>
            <a:xfrm>
              <a:off x="1118151" y="4232535"/>
              <a:ext cx="2318391" cy="122290"/>
            </a:xfrm>
            <a:prstGeom prst="roundRect">
              <a:avLst/>
            </a:prstGeom>
            <a:solidFill>
              <a:sysClr val="window" lastClr="FFFFFF">
                <a:lumMod val="75000"/>
              </a:sysClr>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Arial"/>
              </a:endParaRPr>
            </a:p>
          </p:txBody>
        </p:sp>
        <p:sp>
          <p:nvSpPr>
            <p:cNvPr id="56" name="Oval 55">
              <a:extLst>
                <a:ext uri="{C183D7F6-B498-43B3-948B-1728B52AA6E4}">
                  <adec:decorative xmlns:adec="http://schemas.microsoft.com/office/drawing/2017/decorative" val="1"/>
                </a:ext>
              </a:extLst>
            </p:cNvPr>
            <p:cNvSpPr/>
            <p:nvPr/>
          </p:nvSpPr>
          <p:spPr>
            <a:xfrm>
              <a:off x="1846695" y="4445840"/>
              <a:ext cx="861201" cy="861201"/>
            </a:xfrm>
            <a:prstGeom prst="ellipse">
              <a:avLst/>
            </a:prstGeom>
            <a:solidFill>
              <a:sysClr val="window" lastClr="FFFFFF">
                <a:lumMod val="75000"/>
              </a:sysClr>
            </a:solidFill>
            <a:ln w="76200" cap="flat" cmpd="sng" algn="ctr">
              <a:solidFill>
                <a:sysClr val="window" lastClr="FFFFFF"/>
              </a:solid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Arial"/>
              </a:endParaRPr>
            </a:p>
          </p:txBody>
        </p:sp>
        <p:sp>
          <p:nvSpPr>
            <p:cNvPr id="57" name="Rounded Rectangle 56"/>
            <p:cNvSpPr/>
            <p:nvPr/>
          </p:nvSpPr>
          <p:spPr>
            <a:xfrm rot="5400000">
              <a:off x="2154359" y="4352826"/>
              <a:ext cx="241919" cy="122290"/>
            </a:xfrm>
            <a:prstGeom prst="roundRect">
              <a:avLst/>
            </a:prstGeom>
            <a:solidFill>
              <a:sysClr val="window" lastClr="FFFFFF">
                <a:lumMod val="75000"/>
              </a:sysClr>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Arial"/>
              </a:endParaRPr>
            </a:p>
          </p:txBody>
        </p:sp>
        <p:sp>
          <p:nvSpPr>
            <p:cNvPr id="58" name="Oval 57"/>
            <p:cNvSpPr/>
            <p:nvPr/>
          </p:nvSpPr>
          <p:spPr>
            <a:xfrm>
              <a:off x="1992091" y="4589929"/>
              <a:ext cx="570511" cy="570511"/>
            </a:xfrm>
            <a:prstGeom prst="ellipse">
              <a:avLst/>
            </a:prstGeom>
            <a:solidFill>
              <a:sysClr val="window" lastClr="FFFFFF"/>
            </a:solidFill>
            <a:ln w="76200"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Arial"/>
              </a:endParaRPr>
            </a:p>
          </p:txBody>
        </p:sp>
        <p:sp>
          <p:nvSpPr>
            <p:cNvPr id="59" name="Rounded Rectangle 58">
              <a:extLst>
                <a:ext uri="{C183D7F6-B498-43B3-948B-1728B52AA6E4}">
                  <adec:decorative xmlns:adec="http://schemas.microsoft.com/office/drawing/2017/decorative" val="1"/>
                </a:ext>
              </a:extLst>
            </p:cNvPr>
            <p:cNvSpPr/>
            <p:nvPr/>
          </p:nvSpPr>
          <p:spPr>
            <a:xfrm>
              <a:off x="1496099" y="5442129"/>
              <a:ext cx="1562393" cy="122290"/>
            </a:xfrm>
            <a:prstGeom prst="roundRect">
              <a:avLst/>
            </a:prstGeom>
            <a:solidFill>
              <a:sysClr val="window" lastClr="FFFFFF">
                <a:lumMod val="75000"/>
              </a:sysClr>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Arial"/>
              </a:endParaRPr>
            </a:p>
          </p:txBody>
        </p:sp>
        <p:sp>
          <p:nvSpPr>
            <p:cNvPr id="60" name="Pie 59"/>
            <p:cNvSpPr/>
            <p:nvPr/>
          </p:nvSpPr>
          <p:spPr>
            <a:xfrm>
              <a:off x="2084269" y="4681951"/>
              <a:ext cx="386054" cy="386054"/>
            </a:xfrm>
            <a:prstGeom prst="pie">
              <a:avLst/>
            </a:prstGeom>
            <a:solidFill>
              <a:srgbClr val="9BBB59">
                <a:lumMod val="75000"/>
              </a:srgbClr>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1" name="Pie 60">
              <a:extLst>
                <a:ext uri="{C183D7F6-B498-43B3-948B-1728B52AA6E4}">
                  <adec:decorative xmlns:adec="http://schemas.microsoft.com/office/drawing/2017/decorative" val="1"/>
                </a:ext>
              </a:extLst>
            </p:cNvPr>
            <p:cNvSpPr/>
            <p:nvPr/>
          </p:nvSpPr>
          <p:spPr>
            <a:xfrm>
              <a:off x="2084269" y="4681951"/>
              <a:ext cx="386054" cy="386054"/>
            </a:xfrm>
            <a:prstGeom prst="pie">
              <a:avLst>
                <a:gd name="adj1" fmla="val 0"/>
                <a:gd name="adj2" fmla="val 10827865"/>
              </a:avLst>
            </a:prstGeom>
            <a:solidFill>
              <a:srgbClr val="F2F20A"/>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2" name="Pie 61"/>
            <p:cNvSpPr/>
            <p:nvPr/>
          </p:nvSpPr>
          <p:spPr>
            <a:xfrm>
              <a:off x="2084269" y="4681951"/>
              <a:ext cx="386054" cy="386054"/>
            </a:xfrm>
            <a:prstGeom prst="pie">
              <a:avLst>
                <a:gd name="adj1" fmla="val 16144796"/>
                <a:gd name="adj2" fmla="val 5199"/>
              </a:avLst>
            </a:prstGeom>
            <a:solidFill>
              <a:srgbClr val="FF0000"/>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3" name="TextBox 62"/>
            <p:cNvSpPr txBox="1"/>
            <p:nvPr/>
          </p:nvSpPr>
          <p:spPr>
            <a:xfrm>
              <a:off x="1181209" y="2191557"/>
              <a:ext cx="2165709" cy="305180"/>
            </a:xfrm>
            <a:prstGeom prst="rect">
              <a:avLst/>
            </a:prstGeom>
            <a:noFill/>
          </p:spPr>
          <p:txBody>
            <a:bodyPr wrap="square" lIns="91326" tIns="45663" rIns="91326" bIns="45663" rtlCol="0">
              <a:spAutoFit/>
            </a:bodyPr>
            <a:lstStyle/>
            <a:p>
              <a:pPr algn="ctr"/>
              <a:r>
                <a:rPr lang="en-US" dirty="0">
                  <a:latin typeface="Arial"/>
                  <a:cs typeface="Arial"/>
                </a:rPr>
                <a:t>Public Water System</a:t>
              </a:r>
            </a:p>
          </p:txBody>
        </p:sp>
        <p:sp>
          <p:nvSpPr>
            <p:cNvPr id="64" name="TextBox 63"/>
            <p:cNvSpPr txBox="1"/>
            <p:nvPr/>
          </p:nvSpPr>
          <p:spPr>
            <a:xfrm rot="2403759">
              <a:off x="1358507" y="3634635"/>
              <a:ext cx="701704" cy="432377"/>
            </a:xfrm>
            <a:prstGeom prst="rect">
              <a:avLst/>
            </a:prstGeom>
            <a:noFill/>
          </p:spPr>
          <p:txBody>
            <a:bodyPr wrap="square" lIns="91326" tIns="45663" rIns="91326" bIns="45663" rtlCol="0">
              <a:spAutoFit/>
            </a:bodyPr>
            <a:lstStyle/>
            <a:p>
              <a:pPr algn="ctr"/>
              <a:r>
                <a:rPr lang="en-US" sz="1400" dirty="0">
                  <a:solidFill>
                    <a:schemeClr val="tx1">
                      <a:lumMod val="65000"/>
                      <a:lumOff val="35000"/>
                    </a:schemeClr>
                  </a:solidFill>
                  <a:latin typeface="Arial"/>
                  <a:cs typeface="Arial"/>
                </a:rPr>
                <a:t>Water Quality</a:t>
              </a:r>
            </a:p>
          </p:txBody>
        </p:sp>
        <p:sp>
          <p:nvSpPr>
            <p:cNvPr id="65" name="TextBox 64"/>
            <p:cNvSpPr txBox="1"/>
            <p:nvPr/>
          </p:nvSpPr>
          <p:spPr>
            <a:xfrm rot="2738570">
              <a:off x="2272950" y="2870739"/>
              <a:ext cx="1243869" cy="279740"/>
            </a:xfrm>
            <a:prstGeom prst="rect">
              <a:avLst/>
            </a:prstGeom>
            <a:noFill/>
          </p:spPr>
          <p:txBody>
            <a:bodyPr wrap="square" lIns="91326" tIns="45663" rIns="91326" bIns="45663" rtlCol="0">
              <a:spAutoFit/>
            </a:bodyPr>
            <a:lstStyle/>
            <a:p>
              <a:pPr algn="ctr"/>
              <a:r>
                <a:rPr lang="en-US" sz="1600" dirty="0">
                  <a:solidFill>
                    <a:schemeClr val="tx1">
                      <a:lumMod val="65000"/>
                      <a:lumOff val="35000"/>
                    </a:schemeClr>
                  </a:solidFill>
                  <a:latin typeface="Arial"/>
                  <a:cs typeface="Arial"/>
                </a:rPr>
                <a:t>Accessibility</a:t>
              </a:r>
            </a:p>
          </p:txBody>
        </p:sp>
        <p:sp>
          <p:nvSpPr>
            <p:cNvPr id="66" name="TextBox 65"/>
            <p:cNvSpPr txBox="1"/>
            <p:nvPr/>
          </p:nvSpPr>
          <p:spPr>
            <a:xfrm rot="19333680">
              <a:off x="2580960" y="3819150"/>
              <a:ext cx="622518" cy="254300"/>
            </a:xfrm>
            <a:prstGeom prst="rect">
              <a:avLst/>
            </a:prstGeom>
            <a:noFill/>
          </p:spPr>
          <p:txBody>
            <a:bodyPr wrap="square" lIns="91326" tIns="45663" rIns="91326" bIns="45663" rtlCol="0">
              <a:spAutoFit/>
            </a:bodyPr>
            <a:lstStyle/>
            <a:p>
              <a:pPr algn="ctr"/>
              <a:r>
                <a:rPr lang="en-US" sz="1400" dirty="0">
                  <a:solidFill>
                    <a:schemeClr val="tx1">
                      <a:lumMod val="65000"/>
                      <a:lumOff val="35000"/>
                    </a:schemeClr>
                  </a:solidFill>
                  <a:latin typeface="Arial"/>
                  <a:cs typeface="Arial"/>
                </a:rPr>
                <a:t>TMF</a:t>
              </a:r>
            </a:p>
          </p:txBody>
        </p:sp>
        <p:sp>
          <p:nvSpPr>
            <p:cNvPr id="67" name="TextBox 66"/>
            <p:cNvSpPr txBox="1"/>
            <p:nvPr/>
          </p:nvSpPr>
          <p:spPr>
            <a:xfrm rot="19463852">
              <a:off x="1087089" y="2666268"/>
              <a:ext cx="1025138" cy="254300"/>
            </a:xfrm>
            <a:prstGeom prst="rect">
              <a:avLst/>
            </a:prstGeom>
            <a:noFill/>
          </p:spPr>
          <p:txBody>
            <a:bodyPr wrap="square" lIns="91326" tIns="45663" rIns="91326" bIns="45663" rtlCol="0">
              <a:spAutoFit/>
            </a:bodyPr>
            <a:lstStyle/>
            <a:p>
              <a:pPr algn="ctr"/>
              <a:r>
                <a:rPr lang="en-US" sz="1400" dirty="0">
                  <a:solidFill>
                    <a:schemeClr val="tx1">
                      <a:lumMod val="65000"/>
                      <a:lumOff val="35000"/>
                    </a:schemeClr>
                  </a:solidFill>
                  <a:latin typeface="Arial"/>
                  <a:cs typeface="Arial"/>
                </a:rPr>
                <a:t>Affordability</a:t>
              </a:r>
            </a:p>
          </p:txBody>
        </p:sp>
        <p:pic>
          <p:nvPicPr>
            <p:cNvPr id="68" name="Picture 67">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46175">
              <a:off x="1573854" y="2642149"/>
              <a:ext cx="735977" cy="735977"/>
            </a:xfrm>
            <a:prstGeom prst="rect">
              <a:avLst/>
            </a:prstGeom>
          </p:spPr>
        </p:pic>
        <p:sp>
          <p:nvSpPr>
            <p:cNvPr id="69" name="Pie 68"/>
            <p:cNvSpPr/>
            <p:nvPr/>
          </p:nvSpPr>
          <p:spPr>
            <a:xfrm>
              <a:off x="2084269" y="4681951"/>
              <a:ext cx="386054" cy="386054"/>
            </a:xfrm>
            <a:prstGeom prst="pie">
              <a:avLst>
                <a:gd name="adj1" fmla="val 0"/>
                <a:gd name="adj2" fmla="val 5345535"/>
              </a:avLst>
            </a:prstGeom>
            <a:solidFill>
              <a:schemeClr val="accent2"/>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0" name="Oval 69"/>
            <p:cNvSpPr/>
            <p:nvPr/>
          </p:nvSpPr>
          <p:spPr>
            <a:xfrm>
              <a:off x="2226896" y="4828930"/>
              <a:ext cx="100800" cy="100800"/>
            </a:xfrm>
            <a:prstGeom prst="ellipse">
              <a:avLst/>
            </a:prstGeom>
            <a:solidFill>
              <a:sysClr val="windowText" lastClr="000000">
                <a:lumMod val="65000"/>
                <a:lumOff val="35000"/>
              </a:sysClr>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Arial"/>
              </a:endParaRPr>
            </a:p>
          </p:txBody>
        </p:sp>
        <p:sp>
          <p:nvSpPr>
            <p:cNvPr id="71" name="Rounded Rectangle 70"/>
            <p:cNvSpPr/>
            <p:nvPr/>
          </p:nvSpPr>
          <p:spPr>
            <a:xfrm rot="2379300">
              <a:off x="2254384" y="4892890"/>
              <a:ext cx="163312" cy="60478"/>
            </a:xfrm>
            <a:prstGeom prst="roundRect">
              <a:avLst/>
            </a:prstGeom>
            <a:solidFill>
              <a:srgbClr val="595959"/>
            </a:solidFill>
            <a:ln w="9525" cap="flat" cmpd="sng" algn="ctr">
              <a:noFill/>
              <a:prstDash val="solid"/>
            </a:ln>
            <a:effectLst/>
          </p:spPr>
          <p:txBody>
            <a:bodyPr lIns="91326" tIns="45663" rIns="91326" bIns="4566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Arial"/>
              </a:endParaRPr>
            </a:p>
          </p:txBody>
        </p:sp>
      </p:grpSp>
      <p:sp>
        <p:nvSpPr>
          <p:cNvPr id="87" name="Text Placeholder 3">
            <a:extLst>
              <a:ext uri="{FF2B5EF4-FFF2-40B4-BE49-F238E27FC236}">
                <a16:creationId xmlns:a16="http://schemas.microsoft.com/office/drawing/2014/main" id="{92CD782C-156E-46A2-9A28-CF43E563C4B3}"/>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3800225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Risk Indicators </a:t>
            </a:r>
            <a:endParaRPr lang="en-US" sz="1800" dirty="0">
              <a:latin typeface="Arial"/>
              <a:cs typeface="Aria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27</a:t>
            </a:fld>
            <a:endParaRPr lang="en-US" dirty="0"/>
          </a:p>
        </p:txBody>
      </p:sp>
      <p:sp>
        <p:nvSpPr>
          <p:cNvPr id="87" name="Text Placeholder 3">
            <a:extLst>
              <a:ext uri="{FF2B5EF4-FFF2-40B4-BE49-F238E27FC236}">
                <a16:creationId xmlns:a16="http://schemas.microsoft.com/office/drawing/2014/main" id="{92CD782C-156E-46A2-9A28-CF43E563C4B3}"/>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45" name="TextBox 44">
            <a:extLst>
              <a:ext uri="{FF2B5EF4-FFF2-40B4-BE49-F238E27FC236}">
                <a16:creationId xmlns:a16="http://schemas.microsoft.com/office/drawing/2014/main" id="{79C379BA-BB3B-4856-8AE6-7FDA36F2395C}"/>
              </a:ext>
            </a:extLst>
          </p:cNvPr>
          <p:cNvSpPr txBox="1"/>
          <p:nvPr/>
        </p:nvSpPr>
        <p:spPr>
          <a:xfrm>
            <a:off x="838199" y="998179"/>
            <a:ext cx="10515601" cy="707886"/>
          </a:xfrm>
          <a:prstGeom prst="rect">
            <a:avLst/>
          </a:prstGeom>
          <a:noFill/>
        </p:spPr>
        <p:txBody>
          <a:bodyPr wrap="square" rtlCol="0">
            <a:spAutoFit/>
          </a:bodyPr>
          <a:lstStyle/>
          <a:p>
            <a:pPr lvl="0"/>
            <a:r>
              <a:rPr lang="en-US" sz="2000" dirty="0">
                <a:latin typeface="Arial"/>
                <a:cs typeface="Arial"/>
              </a:rPr>
              <a:t>Final list of </a:t>
            </a:r>
            <a:r>
              <a:rPr lang="en-US" sz="2000" b="1" dirty="0">
                <a:solidFill>
                  <a:srgbClr val="194566"/>
                </a:solidFill>
                <a:latin typeface="Arial"/>
                <a:cs typeface="Arial"/>
              </a:rPr>
              <a:t>19 risk indicators </a:t>
            </a:r>
            <a:r>
              <a:rPr lang="en-US" sz="2000" dirty="0">
                <a:latin typeface="Arial"/>
                <a:cs typeface="Arial"/>
              </a:rPr>
              <a:t>selected from </a:t>
            </a:r>
            <a:r>
              <a:rPr lang="en-US" sz="2000" b="1" dirty="0">
                <a:solidFill>
                  <a:srgbClr val="194566"/>
                </a:solidFill>
                <a:latin typeface="Arial"/>
                <a:cs typeface="Arial"/>
              </a:rPr>
              <a:t>129 proposed risk indicators </a:t>
            </a:r>
            <a:r>
              <a:rPr lang="en-US" sz="2000" dirty="0">
                <a:latin typeface="Arial"/>
                <a:cs typeface="Arial"/>
              </a:rPr>
              <a:t>through a stakeholder driven process.</a:t>
            </a:r>
          </a:p>
        </p:txBody>
      </p:sp>
      <p:sp>
        <p:nvSpPr>
          <p:cNvPr id="47" name="Rectangle 46">
            <a:extLst>
              <a:ext uri="{FF2B5EF4-FFF2-40B4-BE49-F238E27FC236}">
                <a16:creationId xmlns:a16="http://schemas.microsoft.com/office/drawing/2014/main" id="{C27794A7-1327-4DAA-BF60-0AF39E0A85C9}"/>
              </a:ext>
            </a:extLst>
          </p:cNvPr>
          <p:cNvSpPr/>
          <p:nvPr/>
        </p:nvSpPr>
        <p:spPr>
          <a:xfrm>
            <a:off x="3374571" y="2058358"/>
            <a:ext cx="2449286" cy="497901"/>
          </a:xfrm>
          <a:prstGeom prst="rect">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b="1" dirty="0">
                <a:latin typeface="Arial"/>
                <a:cs typeface="Arial"/>
              </a:rPr>
              <a:t>ACCESSIBILITY </a:t>
            </a:r>
          </a:p>
        </p:txBody>
      </p:sp>
      <p:sp>
        <p:nvSpPr>
          <p:cNvPr id="48" name="Rectangle 47">
            <a:extLst>
              <a:ext uri="{FF2B5EF4-FFF2-40B4-BE49-F238E27FC236}">
                <a16:creationId xmlns:a16="http://schemas.microsoft.com/office/drawing/2014/main" id="{2A33058A-5310-4735-AD2F-3D0E4532057B}"/>
              </a:ext>
            </a:extLst>
          </p:cNvPr>
          <p:cNvSpPr/>
          <p:nvPr/>
        </p:nvSpPr>
        <p:spPr>
          <a:xfrm>
            <a:off x="6368143" y="2058358"/>
            <a:ext cx="2449286" cy="497901"/>
          </a:xfrm>
          <a:prstGeom prst="rect">
            <a:avLst/>
          </a:prstGeom>
          <a:solidFill>
            <a:srgbClr val="328592"/>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b="1" dirty="0">
                <a:latin typeface="Arial"/>
                <a:cs typeface="Arial"/>
              </a:rPr>
              <a:t>AFFORDABILITY </a:t>
            </a:r>
          </a:p>
        </p:txBody>
      </p:sp>
      <p:sp>
        <p:nvSpPr>
          <p:cNvPr id="49" name="Rectangle 48">
            <a:extLst>
              <a:ext uri="{FF2B5EF4-FFF2-40B4-BE49-F238E27FC236}">
                <a16:creationId xmlns:a16="http://schemas.microsoft.com/office/drawing/2014/main" id="{09E1A718-F7E6-48E4-954B-D9E9B8355939}"/>
              </a:ext>
            </a:extLst>
          </p:cNvPr>
          <p:cNvSpPr/>
          <p:nvPr/>
        </p:nvSpPr>
        <p:spPr>
          <a:xfrm>
            <a:off x="9361714" y="2057400"/>
            <a:ext cx="2449286" cy="498860"/>
          </a:xfrm>
          <a:prstGeom prst="rect">
            <a:avLst/>
          </a:prstGeom>
          <a:solidFill>
            <a:srgbClr val="4AA37B"/>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b="1" dirty="0">
                <a:latin typeface="Arial"/>
                <a:cs typeface="Arial"/>
              </a:rPr>
              <a:t>TMF CAPACITY</a:t>
            </a:r>
          </a:p>
        </p:txBody>
      </p:sp>
      <p:sp>
        <p:nvSpPr>
          <p:cNvPr id="86" name="Rectangle 85">
            <a:extLst>
              <a:ext uri="{FF2B5EF4-FFF2-40B4-BE49-F238E27FC236}">
                <a16:creationId xmlns:a16="http://schemas.microsoft.com/office/drawing/2014/main" id="{DAEFCAFB-1B53-432D-997C-2BFA59A316E3}"/>
              </a:ext>
            </a:extLst>
          </p:cNvPr>
          <p:cNvSpPr/>
          <p:nvPr/>
        </p:nvSpPr>
        <p:spPr>
          <a:xfrm>
            <a:off x="381000" y="2058358"/>
            <a:ext cx="2449286" cy="497901"/>
          </a:xfrm>
          <a:prstGeom prst="rect">
            <a:avLst/>
          </a:prstGeom>
          <a:solidFill>
            <a:srgbClr val="1A4566"/>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b="1" dirty="0">
                <a:latin typeface="Arial"/>
                <a:cs typeface="Arial"/>
              </a:rPr>
              <a:t>WATER QUALITY</a:t>
            </a:r>
          </a:p>
        </p:txBody>
      </p:sp>
      <p:graphicFrame>
        <p:nvGraphicFramePr>
          <p:cNvPr id="5" name="Table 5">
            <a:extLst>
              <a:ext uri="{FF2B5EF4-FFF2-40B4-BE49-F238E27FC236}">
                <a16:creationId xmlns:a16="http://schemas.microsoft.com/office/drawing/2014/main" id="{E7D474B1-1114-4360-8705-BCED80765954}"/>
              </a:ext>
            </a:extLst>
          </p:cNvPr>
          <p:cNvGraphicFramePr>
            <a:graphicFrameLocks noGrp="1"/>
          </p:cNvGraphicFramePr>
          <p:nvPr>
            <p:extLst>
              <p:ext uri="{D42A27DB-BD31-4B8C-83A1-F6EECF244321}">
                <p14:modId xmlns:p14="http://schemas.microsoft.com/office/powerpoint/2010/main" val="428742149"/>
              </p:ext>
            </p:extLst>
          </p:nvPr>
        </p:nvGraphicFramePr>
        <p:xfrm>
          <a:off x="381000" y="2607633"/>
          <a:ext cx="2449286" cy="3342640"/>
        </p:xfrm>
        <a:graphic>
          <a:graphicData uri="http://schemas.openxmlformats.org/drawingml/2006/table">
            <a:tbl>
              <a:tblPr firstRow="1" bandRow="1">
                <a:tableStyleId>{2D5ABB26-0587-4C30-8999-92F81FD0307C}</a:tableStyleId>
              </a:tblPr>
              <a:tblGrid>
                <a:gridCol w="2449286">
                  <a:extLst>
                    <a:ext uri="{9D8B030D-6E8A-4147-A177-3AD203B41FA5}">
                      <a16:colId xmlns:a16="http://schemas.microsoft.com/office/drawing/2014/main" val="3896530432"/>
                    </a:ext>
                  </a:extLst>
                </a:gridCol>
              </a:tblGrid>
              <a:tr h="370840">
                <a:tc>
                  <a:txBody>
                    <a:bodyPr/>
                    <a:lstStyle/>
                    <a:p>
                      <a:r>
                        <a:rPr lang="en-US" sz="1500" dirty="0">
                          <a:latin typeface="Arial" panose="020B0604020202020204" pitchFamily="34" charset="0"/>
                          <a:cs typeface="Arial" panose="020B0604020202020204" pitchFamily="34" charset="0"/>
                        </a:rPr>
                        <a:t>E. Coli Presence</a:t>
                      </a:r>
                    </a:p>
                  </a:txBody>
                  <a:tcPr>
                    <a:lnL>
                      <a:noFill/>
                    </a:lnL>
                    <a:lnR>
                      <a:noFill/>
                    </a:lnR>
                    <a:lnT>
                      <a:noFill/>
                    </a:lnT>
                    <a:lnB w="12700" cap="flat" cmpd="sng" algn="ctr">
                      <a:solidFill>
                        <a:srgbClr val="1945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1907229"/>
                  </a:ext>
                </a:extLst>
              </a:tr>
              <a:tr h="370840">
                <a:tc>
                  <a:txBody>
                    <a:bodyPr/>
                    <a:lstStyle/>
                    <a:p>
                      <a:r>
                        <a:rPr lang="en-US" sz="1500" dirty="0">
                          <a:latin typeface="Arial" panose="020B0604020202020204" pitchFamily="34" charset="0"/>
                          <a:cs typeface="Arial" panose="020B0604020202020204" pitchFamily="34" charset="0"/>
                        </a:rPr>
                        <a:t>Increasing Presence of Water Quality Trends Towards MCL</a:t>
                      </a:r>
                    </a:p>
                  </a:txBody>
                  <a:tcPr>
                    <a:lnL>
                      <a:noFill/>
                    </a:lnL>
                    <a:lnR>
                      <a:noFill/>
                    </a:lnR>
                    <a:lnT w="12700" cap="flat" cmpd="sng" algn="ctr">
                      <a:solidFill>
                        <a:srgbClr val="194566"/>
                      </a:solidFill>
                      <a:prstDash val="solid"/>
                      <a:round/>
                      <a:headEnd type="none" w="med" len="med"/>
                      <a:tailEnd type="none" w="med" len="med"/>
                    </a:lnT>
                    <a:lnB w="12700" cap="flat" cmpd="sng" algn="ctr">
                      <a:solidFill>
                        <a:srgbClr val="1945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7385565"/>
                  </a:ext>
                </a:extLst>
              </a:tr>
              <a:tr h="370840">
                <a:tc>
                  <a:txBody>
                    <a:bodyPr/>
                    <a:lstStyle/>
                    <a:p>
                      <a:r>
                        <a:rPr lang="en-US" sz="1500" dirty="0">
                          <a:latin typeface="Arial" panose="020B0604020202020204" pitchFamily="34" charset="0"/>
                          <a:cs typeface="Arial" panose="020B0604020202020204" pitchFamily="34" charset="0"/>
                        </a:rPr>
                        <a:t>Treatment Technique Violations </a:t>
                      </a:r>
                    </a:p>
                  </a:txBody>
                  <a:tcPr>
                    <a:lnL>
                      <a:noFill/>
                    </a:lnL>
                    <a:lnR>
                      <a:noFill/>
                    </a:lnR>
                    <a:lnT w="12700" cap="flat" cmpd="sng" algn="ctr">
                      <a:solidFill>
                        <a:srgbClr val="194566"/>
                      </a:solidFill>
                      <a:prstDash val="solid"/>
                      <a:round/>
                      <a:headEnd type="none" w="med" len="med"/>
                      <a:tailEnd type="none" w="med" len="med"/>
                    </a:lnT>
                    <a:lnB w="12700" cap="flat" cmpd="sng" algn="ctr">
                      <a:solidFill>
                        <a:srgbClr val="1945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1919353"/>
                  </a:ext>
                </a:extLst>
              </a:tr>
              <a:tr h="370840">
                <a:tc>
                  <a:txBody>
                    <a:bodyPr/>
                    <a:lstStyle/>
                    <a:p>
                      <a:r>
                        <a:rPr lang="en-US" sz="1500" dirty="0">
                          <a:latin typeface="Arial" panose="020B0604020202020204" pitchFamily="34" charset="0"/>
                          <a:cs typeface="Arial" panose="020B0604020202020204" pitchFamily="34" charset="0"/>
                        </a:rPr>
                        <a:t>Past Presence on the HR2W List</a:t>
                      </a:r>
                    </a:p>
                  </a:txBody>
                  <a:tcPr>
                    <a:lnL>
                      <a:noFill/>
                    </a:lnL>
                    <a:lnR>
                      <a:noFill/>
                    </a:lnR>
                    <a:lnT w="12700" cap="flat" cmpd="sng" algn="ctr">
                      <a:solidFill>
                        <a:srgbClr val="194566"/>
                      </a:solidFill>
                      <a:prstDash val="solid"/>
                      <a:round/>
                      <a:headEnd type="none" w="med" len="med"/>
                      <a:tailEnd type="none" w="med" len="med"/>
                    </a:lnT>
                    <a:lnB w="12700" cap="flat" cmpd="sng" algn="ctr">
                      <a:solidFill>
                        <a:srgbClr val="1945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8038066"/>
                  </a:ext>
                </a:extLst>
              </a:tr>
              <a:tr h="370840">
                <a:tc>
                  <a:txBody>
                    <a:bodyPr/>
                    <a:lstStyle/>
                    <a:p>
                      <a:r>
                        <a:rPr lang="en-US" sz="1500" dirty="0">
                          <a:latin typeface="Arial" panose="020B0604020202020204" pitchFamily="34" charset="0"/>
                          <a:cs typeface="Arial" panose="020B0604020202020204" pitchFamily="34" charset="0"/>
                        </a:rPr>
                        <a:t>Maximum Duration of High Potential Exposure (HPE)</a:t>
                      </a:r>
                    </a:p>
                  </a:txBody>
                  <a:tcPr>
                    <a:lnL>
                      <a:noFill/>
                    </a:lnL>
                    <a:lnR>
                      <a:noFill/>
                    </a:lnR>
                    <a:lnT w="12700" cap="flat" cmpd="sng" algn="ctr">
                      <a:solidFill>
                        <a:srgbClr val="194566"/>
                      </a:solidFill>
                      <a:prstDash val="solid"/>
                      <a:round/>
                      <a:headEnd type="none" w="med" len="med"/>
                      <a:tailEnd type="none" w="med" len="med"/>
                    </a:lnT>
                    <a:lnB w="12700" cap="flat" cmpd="sng" algn="ctr">
                      <a:solidFill>
                        <a:srgbClr val="1945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308044"/>
                  </a:ext>
                </a:extLst>
              </a:tr>
              <a:tr h="370840">
                <a:tc>
                  <a:txBody>
                    <a:bodyPr/>
                    <a:lstStyle/>
                    <a:p>
                      <a:r>
                        <a:rPr lang="en-US" sz="1500" dirty="0">
                          <a:latin typeface="Arial" panose="020B0604020202020204" pitchFamily="34" charset="0"/>
                          <a:cs typeface="Arial" panose="020B0604020202020204" pitchFamily="34" charset="0"/>
                        </a:rPr>
                        <a:t>Percentage of Sources Exceeding an MCL</a:t>
                      </a:r>
                    </a:p>
                  </a:txBody>
                  <a:tcPr>
                    <a:lnL>
                      <a:noFill/>
                    </a:lnL>
                    <a:lnR>
                      <a:noFill/>
                    </a:lnR>
                    <a:lnT w="12700" cap="flat" cmpd="sng" algn="ctr">
                      <a:solidFill>
                        <a:srgbClr val="19456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482261947"/>
                  </a:ext>
                </a:extLst>
              </a:tr>
            </a:tbl>
          </a:graphicData>
        </a:graphic>
      </p:graphicFrame>
      <p:graphicFrame>
        <p:nvGraphicFramePr>
          <p:cNvPr id="88" name="Table 5">
            <a:extLst>
              <a:ext uri="{FF2B5EF4-FFF2-40B4-BE49-F238E27FC236}">
                <a16:creationId xmlns:a16="http://schemas.microsoft.com/office/drawing/2014/main" id="{B51A5D95-DE4B-406F-8885-75A34D8E63A6}"/>
              </a:ext>
            </a:extLst>
          </p:cNvPr>
          <p:cNvGraphicFramePr>
            <a:graphicFrameLocks noGrp="1"/>
          </p:cNvGraphicFramePr>
          <p:nvPr>
            <p:extLst>
              <p:ext uri="{D42A27DB-BD31-4B8C-83A1-F6EECF244321}">
                <p14:modId xmlns:p14="http://schemas.microsoft.com/office/powerpoint/2010/main" val="4220674875"/>
              </p:ext>
            </p:extLst>
          </p:nvPr>
        </p:nvGraphicFramePr>
        <p:xfrm>
          <a:off x="3374571" y="2607633"/>
          <a:ext cx="2449286" cy="2438400"/>
        </p:xfrm>
        <a:graphic>
          <a:graphicData uri="http://schemas.openxmlformats.org/drawingml/2006/table">
            <a:tbl>
              <a:tblPr firstRow="1" bandRow="1">
                <a:tableStyleId>{2D5ABB26-0587-4C30-8999-92F81FD0307C}</a:tableStyleId>
              </a:tblPr>
              <a:tblGrid>
                <a:gridCol w="2449286">
                  <a:extLst>
                    <a:ext uri="{9D8B030D-6E8A-4147-A177-3AD203B41FA5}">
                      <a16:colId xmlns:a16="http://schemas.microsoft.com/office/drawing/2014/main" val="3896530432"/>
                    </a:ext>
                  </a:extLst>
                </a:gridCol>
              </a:tblGrid>
              <a:tr h="370840">
                <a:tc>
                  <a:txBody>
                    <a:bodyPr/>
                    <a:lstStyle/>
                    <a:p>
                      <a:r>
                        <a:rPr lang="en-US" sz="1500" dirty="0">
                          <a:latin typeface="Arial" panose="020B0604020202020204" pitchFamily="34" charset="0"/>
                          <a:cs typeface="Arial" panose="020B0604020202020204" pitchFamily="34" charset="0"/>
                        </a:rPr>
                        <a:t>Number of Sources</a:t>
                      </a:r>
                    </a:p>
                  </a:txBody>
                  <a:tcPr>
                    <a:lnB w="12700" cap="flat" cmpd="sng" algn="ctr">
                      <a:solidFill>
                        <a:srgbClr val="2A7697"/>
                      </a:solidFill>
                      <a:prstDash val="solid"/>
                      <a:round/>
                      <a:headEnd type="none" w="med" len="med"/>
                      <a:tailEnd type="none" w="med" len="med"/>
                    </a:lnB>
                  </a:tcPr>
                </a:tc>
                <a:extLst>
                  <a:ext uri="{0D108BD9-81ED-4DB2-BD59-A6C34878D82A}">
                    <a16:rowId xmlns:a16="http://schemas.microsoft.com/office/drawing/2014/main" val="3521907229"/>
                  </a:ext>
                </a:extLst>
              </a:tr>
              <a:tr h="370840">
                <a:tc>
                  <a:txBody>
                    <a:bodyPr/>
                    <a:lstStyle/>
                    <a:p>
                      <a:r>
                        <a:rPr lang="en-US" sz="1500" dirty="0">
                          <a:latin typeface="Arial" panose="020B0604020202020204" pitchFamily="34" charset="0"/>
                          <a:cs typeface="Arial" panose="020B0604020202020204" pitchFamily="34" charset="0"/>
                        </a:rPr>
                        <a:t>Absence of Interties</a:t>
                      </a:r>
                    </a:p>
                  </a:txBody>
                  <a:tcPr>
                    <a:lnT w="12700" cap="flat" cmpd="sng" algn="ctr">
                      <a:solidFill>
                        <a:srgbClr val="2A7697"/>
                      </a:solidFill>
                      <a:prstDash val="solid"/>
                      <a:round/>
                      <a:headEnd type="none" w="med" len="med"/>
                      <a:tailEnd type="none" w="med" len="med"/>
                    </a:lnT>
                    <a:lnB w="12700" cap="flat" cmpd="sng" algn="ctr">
                      <a:solidFill>
                        <a:srgbClr val="2A7697"/>
                      </a:solidFill>
                      <a:prstDash val="solid"/>
                      <a:round/>
                      <a:headEnd type="none" w="med" len="med"/>
                      <a:tailEnd type="none" w="med" len="med"/>
                    </a:lnB>
                  </a:tcPr>
                </a:tc>
                <a:extLst>
                  <a:ext uri="{0D108BD9-81ED-4DB2-BD59-A6C34878D82A}">
                    <a16:rowId xmlns:a16="http://schemas.microsoft.com/office/drawing/2014/main" val="3687385565"/>
                  </a:ext>
                </a:extLst>
              </a:tr>
              <a:tr h="370840">
                <a:tc>
                  <a:txBody>
                    <a:bodyPr/>
                    <a:lstStyle/>
                    <a:p>
                      <a:r>
                        <a:rPr lang="en-US" sz="1500" dirty="0">
                          <a:latin typeface="Arial" panose="020B0604020202020204" pitchFamily="34" charset="0"/>
                          <a:cs typeface="Arial" panose="020B0604020202020204" pitchFamily="34" charset="0"/>
                        </a:rPr>
                        <a:t>Water Source Types</a:t>
                      </a:r>
                    </a:p>
                  </a:txBody>
                  <a:tcPr>
                    <a:lnT w="12700" cap="flat" cmpd="sng" algn="ctr">
                      <a:solidFill>
                        <a:srgbClr val="2A7697"/>
                      </a:solidFill>
                      <a:prstDash val="solid"/>
                      <a:round/>
                      <a:headEnd type="none" w="med" len="med"/>
                      <a:tailEnd type="none" w="med" len="med"/>
                    </a:lnT>
                    <a:lnB w="12700" cap="flat" cmpd="sng" algn="ctr">
                      <a:solidFill>
                        <a:srgbClr val="2A7697"/>
                      </a:solidFill>
                      <a:prstDash val="solid"/>
                      <a:round/>
                      <a:headEnd type="none" w="med" len="med"/>
                      <a:tailEnd type="none" w="med" len="med"/>
                    </a:lnB>
                  </a:tcPr>
                </a:tc>
                <a:extLst>
                  <a:ext uri="{0D108BD9-81ED-4DB2-BD59-A6C34878D82A}">
                    <a16:rowId xmlns:a16="http://schemas.microsoft.com/office/drawing/2014/main" val="2711919353"/>
                  </a:ext>
                </a:extLst>
              </a:tr>
              <a:tr h="370840">
                <a:tc>
                  <a:txBody>
                    <a:bodyPr/>
                    <a:lstStyle/>
                    <a:p>
                      <a:r>
                        <a:rPr lang="en-US" sz="1500" dirty="0">
                          <a:latin typeface="Arial" panose="020B0604020202020204" pitchFamily="34" charset="0"/>
                          <a:cs typeface="Arial" panose="020B0604020202020204" pitchFamily="34" charset="0"/>
                        </a:rPr>
                        <a:t>DWR – Drought &amp; Water Shortage Risk Assessment Results</a:t>
                      </a:r>
                    </a:p>
                  </a:txBody>
                  <a:tcPr>
                    <a:lnT w="12700" cap="flat" cmpd="sng" algn="ctr">
                      <a:solidFill>
                        <a:srgbClr val="2A7697"/>
                      </a:solidFill>
                      <a:prstDash val="solid"/>
                      <a:round/>
                      <a:headEnd type="none" w="med" len="med"/>
                      <a:tailEnd type="none" w="med" len="med"/>
                    </a:lnT>
                    <a:lnB w="12700" cap="flat" cmpd="sng" algn="ctr">
                      <a:solidFill>
                        <a:srgbClr val="2A7697"/>
                      </a:solidFill>
                      <a:prstDash val="solid"/>
                      <a:round/>
                      <a:headEnd type="none" w="med" len="med"/>
                      <a:tailEnd type="none" w="med" len="med"/>
                    </a:lnB>
                  </a:tcPr>
                </a:tc>
                <a:extLst>
                  <a:ext uri="{0D108BD9-81ED-4DB2-BD59-A6C34878D82A}">
                    <a16:rowId xmlns:a16="http://schemas.microsoft.com/office/drawing/2014/main" val="528038066"/>
                  </a:ext>
                </a:extLst>
              </a:tr>
              <a:tr h="370840">
                <a:tc>
                  <a:txBody>
                    <a:bodyPr/>
                    <a:lstStyle/>
                    <a:p>
                      <a:r>
                        <a:rPr lang="en-US" sz="1500" dirty="0">
                          <a:latin typeface="Arial" panose="020B0604020202020204" pitchFamily="34" charset="0"/>
                          <a:cs typeface="Arial" panose="020B0604020202020204" pitchFamily="34" charset="0"/>
                        </a:rPr>
                        <a:t>Critically </a:t>
                      </a:r>
                      <a:r>
                        <a:rPr lang="en-US" sz="1500" dirty="0" err="1">
                          <a:latin typeface="Arial" panose="020B0604020202020204" pitchFamily="34" charset="0"/>
                          <a:cs typeface="Arial" panose="020B0604020202020204" pitchFamily="34" charset="0"/>
                        </a:rPr>
                        <a:t>Overdrafted</a:t>
                      </a:r>
                      <a:r>
                        <a:rPr lang="en-US" sz="1500" dirty="0">
                          <a:latin typeface="Arial" panose="020B0604020202020204" pitchFamily="34" charset="0"/>
                          <a:cs typeface="Arial" panose="020B0604020202020204" pitchFamily="34" charset="0"/>
                        </a:rPr>
                        <a:t> Groundwater Basin</a:t>
                      </a:r>
                    </a:p>
                  </a:txBody>
                  <a:tcPr>
                    <a:lnT w="12700" cap="flat" cmpd="sng" algn="ctr">
                      <a:solidFill>
                        <a:srgbClr val="2A7697"/>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8308044"/>
                  </a:ext>
                </a:extLst>
              </a:tr>
            </a:tbl>
          </a:graphicData>
        </a:graphic>
      </p:graphicFrame>
      <p:graphicFrame>
        <p:nvGraphicFramePr>
          <p:cNvPr id="89" name="Table 5">
            <a:extLst>
              <a:ext uri="{FF2B5EF4-FFF2-40B4-BE49-F238E27FC236}">
                <a16:creationId xmlns:a16="http://schemas.microsoft.com/office/drawing/2014/main" id="{651CD610-FE38-46F4-96D6-0451615CFEB2}"/>
              </a:ext>
            </a:extLst>
          </p:cNvPr>
          <p:cNvGraphicFramePr>
            <a:graphicFrameLocks noGrp="1"/>
          </p:cNvGraphicFramePr>
          <p:nvPr>
            <p:extLst>
              <p:ext uri="{D42A27DB-BD31-4B8C-83A1-F6EECF244321}">
                <p14:modId xmlns:p14="http://schemas.microsoft.com/office/powerpoint/2010/main" val="43886408"/>
              </p:ext>
            </p:extLst>
          </p:nvPr>
        </p:nvGraphicFramePr>
        <p:xfrm>
          <a:off x="6368143" y="2607633"/>
          <a:ext cx="2449286" cy="1290320"/>
        </p:xfrm>
        <a:graphic>
          <a:graphicData uri="http://schemas.openxmlformats.org/drawingml/2006/table">
            <a:tbl>
              <a:tblPr firstRow="1" bandRow="1">
                <a:tableStyleId>{2D5ABB26-0587-4C30-8999-92F81FD0307C}</a:tableStyleId>
              </a:tblPr>
              <a:tblGrid>
                <a:gridCol w="2449286">
                  <a:extLst>
                    <a:ext uri="{9D8B030D-6E8A-4147-A177-3AD203B41FA5}">
                      <a16:colId xmlns:a16="http://schemas.microsoft.com/office/drawing/2014/main" val="3896530432"/>
                    </a:ext>
                  </a:extLst>
                </a:gridCol>
              </a:tblGrid>
              <a:tr h="370840">
                <a:tc>
                  <a:txBody>
                    <a:bodyPr/>
                    <a:lstStyle/>
                    <a:p>
                      <a:r>
                        <a:rPr lang="en-US" sz="1500" dirty="0">
                          <a:latin typeface="Arial" panose="020B0604020202020204" pitchFamily="34" charset="0"/>
                          <a:cs typeface="Arial" panose="020B0604020202020204" pitchFamily="34" charset="0"/>
                        </a:rPr>
                        <a:t>% Median Household Income</a:t>
                      </a:r>
                    </a:p>
                  </a:txBody>
                  <a:tcPr>
                    <a:lnB w="12700" cap="flat" cmpd="sng" algn="ctr">
                      <a:solidFill>
                        <a:srgbClr val="328592"/>
                      </a:solidFill>
                      <a:prstDash val="solid"/>
                      <a:round/>
                      <a:headEnd type="none" w="med" len="med"/>
                      <a:tailEnd type="none" w="med" len="med"/>
                    </a:lnB>
                  </a:tcPr>
                </a:tc>
                <a:extLst>
                  <a:ext uri="{0D108BD9-81ED-4DB2-BD59-A6C34878D82A}">
                    <a16:rowId xmlns:a16="http://schemas.microsoft.com/office/drawing/2014/main" val="3521907229"/>
                  </a:ext>
                </a:extLst>
              </a:tr>
              <a:tr h="370840">
                <a:tc>
                  <a:txBody>
                    <a:bodyPr/>
                    <a:lstStyle/>
                    <a:p>
                      <a:r>
                        <a:rPr lang="en-US" sz="1500" dirty="0">
                          <a:latin typeface="Arial" panose="020B0604020202020204" pitchFamily="34" charset="0"/>
                          <a:cs typeface="Arial" panose="020B0604020202020204" pitchFamily="34" charset="0"/>
                        </a:rPr>
                        <a:t>Extreme Water Bill</a:t>
                      </a:r>
                    </a:p>
                  </a:txBody>
                  <a:tcPr>
                    <a:lnT w="12700" cap="flat" cmpd="sng" algn="ctr">
                      <a:solidFill>
                        <a:srgbClr val="328592"/>
                      </a:solidFill>
                      <a:prstDash val="solid"/>
                      <a:round/>
                      <a:headEnd type="none" w="med" len="med"/>
                      <a:tailEnd type="none" w="med" len="med"/>
                    </a:lnT>
                    <a:lnB w="12700" cap="flat" cmpd="sng" algn="ctr">
                      <a:solidFill>
                        <a:srgbClr val="328592"/>
                      </a:solidFill>
                      <a:prstDash val="solid"/>
                      <a:round/>
                      <a:headEnd type="none" w="med" len="med"/>
                      <a:tailEnd type="none" w="med" len="med"/>
                    </a:lnB>
                  </a:tcPr>
                </a:tc>
                <a:extLst>
                  <a:ext uri="{0D108BD9-81ED-4DB2-BD59-A6C34878D82A}">
                    <a16:rowId xmlns:a16="http://schemas.microsoft.com/office/drawing/2014/main" val="3687385565"/>
                  </a:ext>
                </a:extLst>
              </a:tr>
              <a:tr h="370840">
                <a:tc>
                  <a:txBody>
                    <a:bodyPr/>
                    <a:lstStyle/>
                    <a:p>
                      <a:r>
                        <a:rPr lang="en-US" sz="1500" dirty="0">
                          <a:latin typeface="Arial" panose="020B0604020202020204" pitchFamily="34" charset="0"/>
                          <a:cs typeface="Arial" panose="020B0604020202020204" pitchFamily="34" charset="0"/>
                        </a:rPr>
                        <a:t>% Shut-Offs</a:t>
                      </a:r>
                    </a:p>
                  </a:txBody>
                  <a:tcPr>
                    <a:lnL>
                      <a:noFill/>
                    </a:lnL>
                    <a:lnR>
                      <a:noFill/>
                    </a:lnR>
                    <a:lnT w="12700" cap="flat" cmpd="sng" algn="ctr">
                      <a:solidFill>
                        <a:srgbClr val="32859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1919353"/>
                  </a:ext>
                </a:extLst>
              </a:tr>
            </a:tbl>
          </a:graphicData>
        </a:graphic>
      </p:graphicFrame>
      <p:graphicFrame>
        <p:nvGraphicFramePr>
          <p:cNvPr id="90" name="Table 5">
            <a:extLst>
              <a:ext uri="{FF2B5EF4-FFF2-40B4-BE49-F238E27FC236}">
                <a16:creationId xmlns:a16="http://schemas.microsoft.com/office/drawing/2014/main" id="{2E1B944F-DEA3-40DE-BC05-B26CBE71F57D}"/>
              </a:ext>
            </a:extLst>
          </p:cNvPr>
          <p:cNvGraphicFramePr>
            <a:graphicFrameLocks noGrp="1"/>
          </p:cNvGraphicFramePr>
          <p:nvPr>
            <p:extLst>
              <p:ext uri="{D42A27DB-BD31-4B8C-83A1-F6EECF244321}">
                <p14:modId xmlns:p14="http://schemas.microsoft.com/office/powerpoint/2010/main" val="942067830"/>
              </p:ext>
            </p:extLst>
          </p:nvPr>
        </p:nvGraphicFramePr>
        <p:xfrm>
          <a:off x="9361714" y="2607633"/>
          <a:ext cx="2449286" cy="2387600"/>
        </p:xfrm>
        <a:graphic>
          <a:graphicData uri="http://schemas.openxmlformats.org/drawingml/2006/table">
            <a:tbl>
              <a:tblPr firstRow="1" bandRow="1">
                <a:tableStyleId>{2D5ABB26-0587-4C30-8999-92F81FD0307C}</a:tableStyleId>
              </a:tblPr>
              <a:tblGrid>
                <a:gridCol w="2449286">
                  <a:extLst>
                    <a:ext uri="{9D8B030D-6E8A-4147-A177-3AD203B41FA5}">
                      <a16:colId xmlns:a16="http://schemas.microsoft.com/office/drawing/2014/main" val="3896530432"/>
                    </a:ext>
                  </a:extLst>
                </a:gridCol>
              </a:tblGrid>
              <a:tr h="370840">
                <a:tc>
                  <a:txBody>
                    <a:bodyPr/>
                    <a:lstStyle/>
                    <a:p>
                      <a:r>
                        <a:rPr lang="en-US" sz="1500" dirty="0">
                          <a:latin typeface="Arial" panose="020B0604020202020204" pitchFamily="34" charset="0"/>
                          <a:cs typeface="Arial" panose="020B0604020202020204" pitchFamily="34" charset="0"/>
                        </a:rPr>
                        <a:t># of Service Connections</a:t>
                      </a:r>
                    </a:p>
                  </a:txBody>
                  <a:tcPr>
                    <a:lnL>
                      <a:noFill/>
                    </a:lnL>
                    <a:lnR>
                      <a:noFill/>
                    </a:lnR>
                    <a:lnT>
                      <a:noFill/>
                    </a:lnT>
                    <a:lnB w="12700" cap="flat" cmpd="sng" algn="ctr">
                      <a:solidFill>
                        <a:srgbClr val="4AA37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1907229"/>
                  </a:ext>
                </a:extLst>
              </a:tr>
              <a:tr h="370840">
                <a:tc>
                  <a:txBody>
                    <a:bodyPr/>
                    <a:lstStyle/>
                    <a:p>
                      <a:r>
                        <a:rPr lang="en-US" sz="1500" dirty="0">
                          <a:latin typeface="Arial" panose="020B0604020202020204" pitchFamily="34" charset="0"/>
                          <a:cs typeface="Arial" panose="020B0604020202020204" pitchFamily="34" charset="0"/>
                        </a:rPr>
                        <a:t>Operator Certification Violations</a:t>
                      </a:r>
                    </a:p>
                  </a:txBody>
                  <a:tcPr>
                    <a:lnT w="12700" cap="flat" cmpd="sng" algn="ctr">
                      <a:solidFill>
                        <a:srgbClr val="4AA37B"/>
                      </a:solidFill>
                      <a:prstDash val="solid"/>
                      <a:round/>
                      <a:headEnd type="none" w="med" len="med"/>
                      <a:tailEnd type="none" w="med" len="med"/>
                    </a:lnT>
                    <a:lnB w="12700" cap="flat" cmpd="sng" algn="ctr">
                      <a:solidFill>
                        <a:srgbClr val="4AA37B"/>
                      </a:solidFill>
                      <a:prstDash val="solid"/>
                      <a:round/>
                      <a:headEnd type="none" w="med" len="med"/>
                      <a:tailEnd type="none" w="med" len="med"/>
                    </a:lnB>
                  </a:tcPr>
                </a:tc>
                <a:extLst>
                  <a:ext uri="{0D108BD9-81ED-4DB2-BD59-A6C34878D82A}">
                    <a16:rowId xmlns:a16="http://schemas.microsoft.com/office/drawing/2014/main" val="3687385565"/>
                  </a:ext>
                </a:extLst>
              </a:tr>
              <a:tr h="370840">
                <a:tc>
                  <a:txBody>
                    <a:bodyPr/>
                    <a:lstStyle/>
                    <a:p>
                      <a:r>
                        <a:rPr lang="en-US" sz="1500" dirty="0">
                          <a:latin typeface="Arial" panose="020B0604020202020204" pitchFamily="34" charset="0"/>
                          <a:cs typeface="Arial" panose="020B0604020202020204" pitchFamily="34" charset="0"/>
                        </a:rPr>
                        <a:t>Monitoring and Reporting Violations</a:t>
                      </a:r>
                    </a:p>
                  </a:txBody>
                  <a:tcPr>
                    <a:lnT w="12700" cap="flat" cmpd="sng" algn="ctr">
                      <a:solidFill>
                        <a:srgbClr val="4AA37B"/>
                      </a:solidFill>
                      <a:prstDash val="solid"/>
                      <a:round/>
                      <a:headEnd type="none" w="med" len="med"/>
                      <a:tailEnd type="none" w="med" len="med"/>
                    </a:lnT>
                    <a:lnB w="12700" cap="flat" cmpd="sng" algn="ctr">
                      <a:solidFill>
                        <a:srgbClr val="4AA37B"/>
                      </a:solidFill>
                      <a:prstDash val="solid"/>
                      <a:round/>
                      <a:headEnd type="none" w="med" len="med"/>
                      <a:tailEnd type="none" w="med" len="med"/>
                    </a:lnB>
                  </a:tcPr>
                </a:tc>
                <a:extLst>
                  <a:ext uri="{0D108BD9-81ED-4DB2-BD59-A6C34878D82A}">
                    <a16:rowId xmlns:a16="http://schemas.microsoft.com/office/drawing/2014/main" val="2711919353"/>
                  </a:ext>
                </a:extLst>
              </a:tr>
              <a:tr h="370840">
                <a:tc>
                  <a:txBody>
                    <a:bodyPr/>
                    <a:lstStyle/>
                    <a:p>
                      <a:r>
                        <a:rPr lang="en-US" sz="1500" dirty="0">
                          <a:latin typeface="Arial" panose="020B0604020202020204" pitchFamily="34" charset="0"/>
                          <a:cs typeface="Arial" panose="020B0604020202020204" pitchFamily="34" charset="0"/>
                        </a:rPr>
                        <a:t>Significant Deficiencies</a:t>
                      </a:r>
                    </a:p>
                  </a:txBody>
                  <a:tcPr>
                    <a:lnT w="12700" cap="flat" cmpd="sng" algn="ctr">
                      <a:solidFill>
                        <a:srgbClr val="4AA37B"/>
                      </a:solidFill>
                      <a:prstDash val="solid"/>
                      <a:round/>
                      <a:headEnd type="none" w="med" len="med"/>
                      <a:tailEnd type="none" w="med" len="med"/>
                    </a:lnT>
                    <a:lnB w="12700" cap="flat" cmpd="sng" algn="ctr">
                      <a:solidFill>
                        <a:srgbClr val="4AA37B"/>
                      </a:solidFill>
                      <a:prstDash val="solid"/>
                      <a:round/>
                      <a:headEnd type="none" w="med" len="med"/>
                      <a:tailEnd type="none" w="med" len="med"/>
                    </a:lnB>
                  </a:tcPr>
                </a:tc>
                <a:extLst>
                  <a:ext uri="{0D108BD9-81ED-4DB2-BD59-A6C34878D82A}">
                    <a16:rowId xmlns:a16="http://schemas.microsoft.com/office/drawing/2014/main" val="528038066"/>
                  </a:ext>
                </a:extLst>
              </a:tr>
              <a:tr h="370840">
                <a:tc>
                  <a:txBody>
                    <a:bodyPr/>
                    <a:lstStyle/>
                    <a:p>
                      <a:r>
                        <a:rPr lang="en-US" sz="1500" dirty="0">
                          <a:latin typeface="Arial" panose="020B0604020202020204" pitchFamily="34" charset="0"/>
                          <a:cs typeface="Arial" panose="020B0604020202020204" pitchFamily="34" charset="0"/>
                        </a:rPr>
                        <a:t>Extensive Treatment Installed</a:t>
                      </a:r>
                    </a:p>
                  </a:txBody>
                  <a:tcPr>
                    <a:lnT w="12700" cap="flat" cmpd="sng" algn="ctr">
                      <a:solidFill>
                        <a:srgbClr val="4AA37B"/>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8308044"/>
                  </a:ext>
                </a:extLst>
              </a:tr>
            </a:tbl>
          </a:graphicData>
        </a:graphic>
      </p:graphicFrame>
    </p:spTree>
    <p:extLst>
      <p:ext uri="{BB962C8B-B14F-4D97-AF65-F5344CB8AC3E}">
        <p14:creationId xmlns:p14="http://schemas.microsoft.com/office/powerpoint/2010/main" val="764676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a:xfrm>
            <a:off x="838199" y="161925"/>
            <a:ext cx="11353801" cy="752475"/>
          </a:xfrm>
        </p:spPr>
        <p:txBody>
          <a:bodyPr>
            <a:normAutofit/>
          </a:bodyPr>
          <a:lstStyle/>
          <a:p>
            <a:r>
              <a:rPr lang="en-US" dirty="0">
                <a:latin typeface="Arial"/>
                <a:cs typeface="Arial"/>
              </a:rPr>
              <a:t>Aggregated Risk Assessment with Indicator &amp; Category Weights</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z="2000" smtClean="0"/>
              <a:pPr/>
              <a:t>28</a:t>
            </a:fld>
            <a:endParaRPr lang="en-US" sz="2000"/>
          </a:p>
        </p:txBody>
      </p:sp>
      <p:sp>
        <p:nvSpPr>
          <p:cNvPr id="89" name="Text Placeholder 3">
            <a:extLst>
              <a:ext uri="{FF2B5EF4-FFF2-40B4-BE49-F238E27FC236}">
                <a16:creationId xmlns:a16="http://schemas.microsoft.com/office/drawing/2014/main" id="{338F8B83-A861-4172-85F0-9242AABDE0A3}"/>
              </a:ext>
              <a:ext uri="{C183D7F6-B498-43B3-948B-1728B52AA6E4}">
                <adec:decorative xmlns:adec="http://schemas.microsoft.com/office/drawing/2017/decorative" val="1"/>
              </a:ext>
            </a:extLst>
          </p:cNvPr>
          <p:cNvSpPr txBox="1">
            <a:spLocks/>
          </p:cNvSpPr>
          <p:nvPr/>
        </p:nvSpPr>
        <p:spPr>
          <a:xfrm>
            <a:off x="0"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6" name="Picture 5" descr="Infographic illustrating indicator and category weights option where individual risk indicator scores with different weights are aggregated to obtain each risk indicator category score and then four risk category scores with different weights are aggregated to get a combined risk assessment. ">
            <a:extLst>
              <a:ext uri="{FF2B5EF4-FFF2-40B4-BE49-F238E27FC236}">
                <a16:creationId xmlns:a16="http://schemas.microsoft.com/office/drawing/2014/main" id="{51A1314D-ED6C-41D5-BF7F-787F58D832E0}"/>
              </a:ext>
            </a:extLst>
          </p:cNvPr>
          <p:cNvPicPr>
            <a:picLocks noChangeAspect="1"/>
          </p:cNvPicPr>
          <p:nvPr/>
        </p:nvPicPr>
        <p:blipFill>
          <a:blip r:embed="rId3"/>
          <a:stretch>
            <a:fillRect/>
          </a:stretch>
        </p:blipFill>
        <p:spPr>
          <a:xfrm>
            <a:off x="838199" y="1143000"/>
            <a:ext cx="10568870" cy="5053437"/>
          </a:xfrm>
          <a:prstGeom prst="rect">
            <a:avLst/>
          </a:prstGeom>
        </p:spPr>
      </p:pic>
    </p:spTree>
    <p:extLst>
      <p:ext uri="{BB962C8B-B14F-4D97-AF65-F5344CB8AC3E}">
        <p14:creationId xmlns:p14="http://schemas.microsoft.com/office/powerpoint/2010/main" val="3300916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normAutofit/>
          </a:bodyPr>
          <a:lstStyle/>
          <a:p>
            <a:pPr lvl="1">
              <a:spcAft>
                <a:spcPts val="1200"/>
              </a:spcAft>
            </a:pPr>
            <a:r>
              <a:rPr kumimoji="0" lang="en-US" sz="2800" b="1" i="0" u="none" strike="noStrike" kern="1200" cap="none" spc="0" normalizeH="0" baseline="0" noProof="0" dirty="0">
                <a:ln>
                  <a:noFill/>
                </a:ln>
                <a:solidFill>
                  <a:srgbClr val="1A4566"/>
                </a:solidFill>
                <a:effectLst/>
                <a:uLnTx/>
                <a:uFillTx/>
                <a:latin typeface="Arial"/>
                <a:ea typeface="+mj-ea"/>
                <a:cs typeface="Arial"/>
              </a:rPr>
              <a:t>Risk Indicator Thresholds, Scores, and Weights (pg. 150)</a:t>
            </a:r>
            <a:endParaRPr lang="en-US" b="1" dirty="0">
              <a:solidFill>
                <a:srgbClr val="1A4566"/>
              </a:solidFill>
            </a:endParaRPr>
          </a:p>
        </p:txBody>
      </p:sp>
      <p:sp>
        <p:nvSpPr>
          <p:cNvPr id="3" name="Text Placeholder 2">
            <a:extLst>
              <a:ext uri="{FF2B5EF4-FFF2-40B4-BE49-F238E27FC236}">
                <a16:creationId xmlns:a16="http://schemas.microsoft.com/office/drawing/2014/main" id="{22E2B34F-7A7F-4BC3-AA81-E825F39783D4}"/>
              </a:ext>
            </a:extLst>
          </p:cNvPr>
          <p:cNvSpPr>
            <a:spLocks noGrp="1"/>
          </p:cNvSpPr>
          <p:nvPr>
            <p:ph type="body" sz="quarter" idx="11"/>
          </p:nvPr>
        </p:nvSpPr>
        <p:spPr>
          <a:xfrm>
            <a:off x="838200" y="1066801"/>
            <a:ext cx="10515600" cy="1981199"/>
          </a:xfrm>
        </p:spPr>
        <p:txBody>
          <a:bodyPr vert="horz" lIns="91440" tIns="45720" rIns="91440" bIns="45720" rtlCol="0" anchor="t">
            <a:normAutofit/>
          </a:bodyPr>
          <a:lstStyle/>
          <a:p>
            <a:pPr marL="0" indent="0">
              <a:spcAft>
                <a:spcPts val="1200"/>
              </a:spcAft>
              <a:buNone/>
            </a:pPr>
            <a:r>
              <a:rPr lang="en-US" sz="2000" b="0" i="0" dirty="0">
                <a:solidFill>
                  <a:srgbClr val="000000"/>
                </a:solidFill>
                <a:effectLst/>
                <a:latin typeface="Arial" panose="020B0604020202020204" pitchFamily="34" charset="0"/>
              </a:rPr>
              <a:t>To enable the evaluation and comparison of risk </a:t>
            </a:r>
            <a:r>
              <a:rPr lang="en-US" sz="2000" b="0" i="0" dirty="0">
                <a:solidFill>
                  <a:schemeClr val="tx1"/>
                </a:solidFill>
                <a:effectLst/>
                <a:latin typeface="Arial" panose="020B0604020202020204" pitchFamily="34" charset="0"/>
              </a:rPr>
              <a:t>indicators, a standardized </a:t>
            </a:r>
            <a:r>
              <a:rPr lang="en-US" sz="2000" b="1" i="0" dirty="0">
                <a:solidFill>
                  <a:srgbClr val="2A7697"/>
                </a:solidFill>
                <a:effectLst/>
                <a:latin typeface="Arial" panose="020B0604020202020204" pitchFamily="34" charset="0"/>
              </a:rPr>
              <a:t>score range</a:t>
            </a:r>
            <a:r>
              <a:rPr lang="en-US" sz="2000" b="0" i="0" dirty="0">
                <a:solidFill>
                  <a:srgbClr val="2A7697"/>
                </a:solidFill>
                <a:effectLst/>
                <a:latin typeface="Arial" panose="020B0604020202020204" pitchFamily="34" charset="0"/>
              </a:rPr>
              <a:t> </a:t>
            </a:r>
            <a:r>
              <a:rPr lang="en-US" sz="2000" b="1" i="0" dirty="0">
                <a:solidFill>
                  <a:srgbClr val="2A7697"/>
                </a:solidFill>
                <a:effectLst/>
                <a:latin typeface="Arial" panose="020B0604020202020204" pitchFamily="34" charset="0"/>
              </a:rPr>
              <a:t>between 0 and 1 </a:t>
            </a:r>
            <a:r>
              <a:rPr lang="en-US" sz="2000" b="0" i="0" dirty="0">
                <a:solidFill>
                  <a:schemeClr val="tx1"/>
                </a:solidFill>
                <a:effectLst/>
                <a:latin typeface="Arial" panose="020B0604020202020204" pitchFamily="34" charset="0"/>
              </a:rPr>
              <a:t>was applied to each risk indicator threshold.</a:t>
            </a:r>
          </a:p>
          <a:p>
            <a:pPr marL="0" indent="0">
              <a:buNone/>
            </a:pPr>
            <a:r>
              <a:rPr lang="en-US" sz="2000" b="1" i="0" dirty="0">
                <a:solidFill>
                  <a:srgbClr val="2A7697"/>
                </a:solidFill>
                <a:effectLst/>
                <a:latin typeface="Arial" panose="020B0604020202020204" pitchFamily="34" charset="0"/>
              </a:rPr>
              <a:t>Weights between 1 and 3 </a:t>
            </a:r>
            <a:r>
              <a:rPr lang="en-US" sz="2000" i="0" dirty="0">
                <a:effectLst/>
                <a:latin typeface="Arial" panose="020B0604020202020204" pitchFamily="34" charset="0"/>
              </a:rPr>
              <a:t>were applied to each risk indicator to </a:t>
            </a:r>
            <a:r>
              <a:rPr lang="en-US" sz="2000" dirty="0">
                <a:latin typeface="Arial"/>
                <a:cs typeface="Arial"/>
              </a:rPr>
              <a:t>indicate which risk indicators are comparatively more</a:t>
            </a:r>
            <a:r>
              <a:rPr lang="en-US" sz="2000" b="1" dirty="0">
                <a:latin typeface="Arial"/>
                <a:cs typeface="Arial"/>
              </a:rPr>
              <a:t> </a:t>
            </a:r>
            <a:r>
              <a:rPr lang="en-US" sz="2000" b="1" dirty="0">
                <a:solidFill>
                  <a:srgbClr val="2A7697"/>
                </a:solidFill>
                <a:latin typeface="Arial"/>
                <a:cs typeface="Arial"/>
              </a:rPr>
              <a:t>critical.</a:t>
            </a:r>
            <a:endParaRPr lang="en-US" sz="2000" b="0" i="0" dirty="0">
              <a:solidFill>
                <a:schemeClr val="tx1"/>
              </a:solidFill>
              <a:effectLst/>
              <a:latin typeface="Arial" panose="020B0604020202020204" pitchFamily="34" charset="0"/>
            </a:endParaRPr>
          </a:p>
          <a:p>
            <a:pPr marL="0" indent="0">
              <a:spcAft>
                <a:spcPts val="1200"/>
              </a:spcAft>
              <a:buNone/>
            </a:pPr>
            <a:r>
              <a:rPr lang="en-US" sz="2000" dirty="0">
                <a:solidFill>
                  <a:srgbClr val="000000"/>
                </a:solidFill>
                <a:cs typeface="Arial"/>
              </a:rPr>
              <a:t>Example:</a:t>
            </a:r>
            <a:endParaRPr lang="en-US" sz="2800" dirty="0">
              <a:latin typeface="Arial"/>
              <a:cs typeface="Aria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29</a:t>
            </a:fld>
            <a:endParaRPr lang="en-US" dirty="0"/>
          </a:p>
        </p:txBody>
      </p:sp>
      <p:graphicFrame>
        <p:nvGraphicFramePr>
          <p:cNvPr id="6" name="Table 5">
            <a:extLst>
              <a:ext uri="{FF2B5EF4-FFF2-40B4-BE49-F238E27FC236}">
                <a16:creationId xmlns:a16="http://schemas.microsoft.com/office/drawing/2014/main" id="{E686B93E-CFBB-4820-A2FF-5847C2D1E932}"/>
              </a:ext>
            </a:extLst>
          </p:cNvPr>
          <p:cNvGraphicFramePr>
            <a:graphicFrameLocks noGrp="1"/>
          </p:cNvGraphicFramePr>
          <p:nvPr>
            <p:extLst>
              <p:ext uri="{D42A27DB-BD31-4B8C-83A1-F6EECF244321}">
                <p14:modId xmlns:p14="http://schemas.microsoft.com/office/powerpoint/2010/main" val="3894067365"/>
              </p:ext>
            </p:extLst>
          </p:nvPr>
        </p:nvGraphicFramePr>
        <p:xfrm>
          <a:off x="381000" y="3048000"/>
          <a:ext cx="11430001" cy="2926080"/>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1447800">
                  <a:extLst>
                    <a:ext uri="{9D8B030D-6E8A-4147-A177-3AD203B41FA5}">
                      <a16:colId xmlns:a16="http://schemas.microsoft.com/office/drawing/2014/main" val="680830249"/>
                    </a:ext>
                  </a:extLst>
                </a:gridCol>
                <a:gridCol w="1295400">
                  <a:extLst>
                    <a:ext uri="{9D8B030D-6E8A-4147-A177-3AD203B41FA5}">
                      <a16:colId xmlns:a16="http://schemas.microsoft.com/office/drawing/2014/main" val="4046884678"/>
                    </a:ext>
                  </a:extLst>
                </a:gridCol>
                <a:gridCol w="1752601">
                  <a:extLst>
                    <a:ext uri="{9D8B030D-6E8A-4147-A177-3AD203B41FA5}">
                      <a16:colId xmlns:a16="http://schemas.microsoft.com/office/drawing/2014/main" val="1889061251"/>
                    </a:ext>
                  </a:extLst>
                </a:gridCol>
              </a:tblGrid>
              <a:tr h="370840">
                <a:tc>
                  <a:txBody>
                    <a:bodyPr/>
                    <a:lstStyle/>
                    <a:p>
                      <a:pPr algn="l"/>
                      <a:r>
                        <a:rPr lang="en-US" sz="2000" b="1" dirty="0">
                          <a:solidFill>
                            <a:srgbClr val="FFFFFF"/>
                          </a:solidFill>
                          <a:latin typeface="Arial"/>
                          <a:cs typeface="Arial"/>
                        </a:rPr>
                        <a:t>Risk Indicator</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94566"/>
                    </a:solidFill>
                  </a:tcPr>
                </a:tc>
                <a:tc>
                  <a:txBody>
                    <a:bodyPr/>
                    <a:lstStyle/>
                    <a:p>
                      <a:pPr algn="l"/>
                      <a:r>
                        <a:rPr lang="en-US" sz="2000" b="1" dirty="0">
                          <a:solidFill>
                            <a:srgbClr val="FFFFFF"/>
                          </a:solidFill>
                          <a:latin typeface="Arial"/>
                          <a:cs typeface="Arial"/>
                        </a:rPr>
                        <a:t>Thresholds</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94566"/>
                    </a:solidFill>
                  </a:tcPr>
                </a:tc>
                <a:tc>
                  <a:txBody>
                    <a:bodyPr/>
                    <a:lstStyle/>
                    <a:p>
                      <a:pPr algn="ctr"/>
                      <a:r>
                        <a:rPr lang="en-US" sz="2000" b="1" dirty="0">
                          <a:solidFill>
                            <a:srgbClr val="FFFFFF"/>
                          </a:solidFill>
                          <a:latin typeface="Arial"/>
                          <a:cs typeface="Arial"/>
                        </a:rPr>
                        <a:t>Raw Score</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94566"/>
                    </a:solidFill>
                  </a:tcPr>
                </a:tc>
                <a:tc>
                  <a:txBody>
                    <a:bodyPr/>
                    <a:lstStyle/>
                    <a:p>
                      <a:pPr algn="ctr"/>
                      <a:r>
                        <a:rPr lang="en-US" sz="2000" b="1" dirty="0">
                          <a:solidFill>
                            <a:srgbClr val="FFFFFF"/>
                          </a:solidFill>
                          <a:latin typeface="Arial"/>
                          <a:cs typeface="Arial"/>
                        </a:rPr>
                        <a:t>Weight</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94566"/>
                    </a:solidFill>
                  </a:tcPr>
                </a:tc>
                <a:tc>
                  <a:txBody>
                    <a:bodyPr/>
                    <a:lstStyle/>
                    <a:p>
                      <a:pPr algn="ctr"/>
                      <a:r>
                        <a:rPr lang="en-US" sz="2000" b="1" dirty="0">
                          <a:solidFill>
                            <a:srgbClr val="FFFFFF"/>
                          </a:solidFill>
                          <a:latin typeface="Arial"/>
                          <a:cs typeface="Arial"/>
                        </a:rPr>
                        <a:t>Total Risk Indicator Score</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A7697"/>
                    </a:solidFill>
                  </a:tcPr>
                </a:tc>
                <a:extLst>
                  <a:ext uri="{0D108BD9-81ED-4DB2-BD59-A6C34878D82A}">
                    <a16:rowId xmlns:a16="http://schemas.microsoft.com/office/drawing/2014/main" val="10000"/>
                  </a:ext>
                </a:extLst>
              </a:tr>
              <a:tr h="370840">
                <a:tc rowSpan="4">
                  <a:txBody>
                    <a:bodyPr/>
                    <a:lstStyle/>
                    <a:p>
                      <a:pPr lvl="0" algn="l"/>
                      <a:r>
                        <a:rPr lang="en-US" sz="2000" b="1" dirty="0">
                          <a:latin typeface="Arial"/>
                          <a:cs typeface="Arial"/>
                        </a:rPr>
                        <a:t>Maximum Duration of High Potential</a:t>
                      </a:r>
                      <a:r>
                        <a:rPr lang="en-US" sz="2000" b="1" baseline="0" dirty="0">
                          <a:latin typeface="Arial"/>
                          <a:cs typeface="Arial"/>
                        </a:rPr>
                        <a:t> Exposure (HPE)</a:t>
                      </a:r>
                      <a:endParaRPr lang="en-US" sz="2000" b="1" dirty="0">
                        <a:latin typeface="Arial"/>
                        <a:cs typeface="Arial"/>
                      </a:endParaRPr>
                    </a:p>
                  </a:txBody>
                  <a:tcPr marL="137160" marR="137160" marT="91440" marB="9144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rtl="0" fontAlgn="base"/>
                      <a:r>
                        <a:rPr lang="en-US" sz="1800" b="1" i="0" kern="1200" dirty="0">
                          <a:solidFill>
                            <a:schemeClr val="tx1"/>
                          </a:solidFill>
                          <a:effectLst/>
                          <a:latin typeface="Arial" panose="020B0604020202020204" pitchFamily="34" charset="0"/>
                          <a:ea typeface="+mn-ea"/>
                          <a:cs typeface="Arial" panose="020B0604020202020204" pitchFamily="34" charset="0"/>
                        </a:rPr>
                        <a:t>Threshold 0 </a:t>
                      </a:r>
                      <a:r>
                        <a:rPr lang="en-US" sz="1800" b="0" i="0" kern="1200" dirty="0">
                          <a:solidFill>
                            <a:schemeClr val="tx1"/>
                          </a:solidFill>
                          <a:effectLst/>
                          <a:latin typeface="Arial" panose="020B0604020202020204" pitchFamily="34" charset="0"/>
                          <a:ea typeface="+mn-ea"/>
                          <a:cs typeface="Arial" panose="020B0604020202020204" pitchFamily="34" charset="0"/>
                        </a:rPr>
                        <a:t>= 0 years </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base"/>
                      <a:r>
                        <a:rPr lang="en-US" sz="1800" b="1" i="0" kern="1200" dirty="0">
                          <a:solidFill>
                            <a:schemeClr val="tx1"/>
                          </a:solidFill>
                          <a:effectLst/>
                          <a:latin typeface="Arial" panose="020B0604020202020204" pitchFamily="34" charset="0"/>
                          <a:ea typeface="+mn-ea"/>
                          <a:cs typeface="Arial" panose="020B0604020202020204" pitchFamily="34" charset="0"/>
                        </a:rPr>
                        <a:t>0</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base"/>
                      <a:r>
                        <a:rPr lang="en-US" sz="1800" b="0" i="0" kern="1200" dirty="0">
                          <a:solidFill>
                            <a:schemeClr val="tx1"/>
                          </a:solidFill>
                          <a:effectLst/>
                          <a:latin typeface="Arial" panose="020B0604020202020204" pitchFamily="34" charset="0"/>
                          <a:ea typeface="+mn-ea"/>
                          <a:cs typeface="Arial" panose="020B0604020202020204" pitchFamily="34" charset="0"/>
                        </a:rPr>
                        <a:t>N/A</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base"/>
                      <a:r>
                        <a:rPr lang="en-US" sz="1800" b="1" i="0" kern="1200" dirty="0">
                          <a:solidFill>
                            <a:srgbClr val="194566"/>
                          </a:solidFill>
                          <a:effectLst/>
                          <a:latin typeface="Arial" panose="020B0604020202020204" pitchFamily="34" charset="0"/>
                          <a:ea typeface="+mn-ea"/>
                          <a:cs typeface="Arial" panose="020B0604020202020204" pitchFamily="34" charset="0"/>
                        </a:rPr>
                        <a:t>0</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70840">
                <a:tc vMerge="1">
                  <a:txBody>
                    <a:bodyPr/>
                    <a:lstStyle/>
                    <a:p>
                      <a:pPr lvl="0" algn="l"/>
                      <a:endParaRPr lang="en-US" sz="2000" b="1" dirty="0">
                        <a:latin typeface="Arial"/>
                        <a:cs typeface="Arial"/>
                      </a:endParaRP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kern="1200" dirty="0">
                          <a:solidFill>
                            <a:schemeClr val="tx1"/>
                          </a:solidFill>
                          <a:effectLst/>
                          <a:latin typeface="Arial" panose="020B0604020202020204" pitchFamily="34" charset="0"/>
                          <a:ea typeface="+mn-ea"/>
                          <a:cs typeface="Arial" panose="020B0604020202020204" pitchFamily="34" charset="0"/>
                        </a:rPr>
                        <a:t>Threshold 1 </a:t>
                      </a:r>
                      <a:r>
                        <a:rPr lang="en-US" sz="1800" b="0" i="0" kern="1200" dirty="0">
                          <a:solidFill>
                            <a:schemeClr val="tx1"/>
                          </a:solidFill>
                          <a:effectLst/>
                          <a:latin typeface="Arial" panose="020B0604020202020204" pitchFamily="34" charset="0"/>
                          <a:ea typeface="+mn-ea"/>
                          <a:cs typeface="Arial" panose="020B0604020202020204" pitchFamily="34" charset="0"/>
                        </a:rPr>
                        <a:t>= 1 year </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base"/>
                      <a:r>
                        <a:rPr lang="en-US" sz="1800" b="1" i="0" kern="1200" dirty="0">
                          <a:solidFill>
                            <a:schemeClr val="tx1"/>
                          </a:solidFill>
                          <a:effectLst/>
                          <a:latin typeface="Arial" panose="020B0604020202020204" pitchFamily="34" charset="0"/>
                          <a:ea typeface="+mn-ea"/>
                          <a:cs typeface="Arial" panose="020B0604020202020204" pitchFamily="34" charset="0"/>
                        </a:rPr>
                        <a:t>0.25</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base"/>
                      <a:r>
                        <a:rPr lang="en-US" sz="1800" b="0" i="0" kern="1200" dirty="0">
                          <a:solidFill>
                            <a:schemeClr val="tx1"/>
                          </a:solidFill>
                          <a:effectLst/>
                          <a:latin typeface="Arial" panose="020B0604020202020204" pitchFamily="34" charset="0"/>
                          <a:ea typeface="+mn-ea"/>
                          <a:cs typeface="Arial" panose="020B0604020202020204" pitchFamily="34" charset="0"/>
                        </a:rPr>
                        <a:t>3</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base"/>
                      <a:r>
                        <a:rPr lang="en-US" sz="1800" b="1" i="0" kern="1200" dirty="0">
                          <a:solidFill>
                            <a:srgbClr val="194566"/>
                          </a:solidFill>
                          <a:effectLst/>
                          <a:latin typeface="Arial" panose="020B0604020202020204" pitchFamily="34" charset="0"/>
                          <a:ea typeface="+mn-ea"/>
                          <a:cs typeface="Arial" panose="020B0604020202020204" pitchFamily="34" charset="0"/>
                        </a:rPr>
                        <a:t>0.75</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03328839"/>
                  </a:ext>
                </a:extLst>
              </a:tr>
              <a:tr h="370840">
                <a:tc vMerge="1">
                  <a:txBody>
                    <a:bodyPr/>
                    <a:lstStyle/>
                    <a:p>
                      <a:pPr lvl="0" algn="l"/>
                      <a:endParaRPr lang="en-US" sz="2000" b="1" dirty="0">
                        <a:latin typeface="Arial"/>
                        <a:cs typeface="Arial"/>
                      </a:endParaRP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kern="1200" dirty="0">
                          <a:solidFill>
                            <a:schemeClr val="tx1"/>
                          </a:solidFill>
                          <a:effectLst/>
                          <a:latin typeface="Arial" panose="020B0604020202020204" pitchFamily="34" charset="0"/>
                          <a:ea typeface="+mn-ea"/>
                          <a:cs typeface="Arial" panose="020B0604020202020204" pitchFamily="34" charset="0"/>
                        </a:rPr>
                        <a:t>Threshold 2 </a:t>
                      </a:r>
                      <a:r>
                        <a:rPr lang="en-US" sz="1800" b="0" i="0" kern="1200" dirty="0">
                          <a:solidFill>
                            <a:schemeClr val="tx1"/>
                          </a:solidFill>
                          <a:effectLst/>
                          <a:latin typeface="Arial" panose="020B0604020202020204" pitchFamily="34" charset="0"/>
                          <a:ea typeface="+mn-ea"/>
                          <a:cs typeface="Arial" panose="020B0604020202020204" pitchFamily="34" charset="0"/>
                        </a:rPr>
                        <a:t>= 2 years</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base"/>
                      <a:r>
                        <a:rPr lang="en-US" sz="1800" b="1" i="0" kern="1200" dirty="0">
                          <a:solidFill>
                            <a:schemeClr val="tx1"/>
                          </a:solidFill>
                          <a:effectLst/>
                          <a:latin typeface="Arial" panose="020B0604020202020204" pitchFamily="34" charset="0"/>
                          <a:ea typeface="+mn-ea"/>
                          <a:cs typeface="Arial" panose="020B0604020202020204" pitchFamily="34" charset="0"/>
                        </a:rPr>
                        <a:t>0.5</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base"/>
                      <a:r>
                        <a:rPr lang="en-US" sz="1800" b="0" i="0" kern="1200" dirty="0">
                          <a:solidFill>
                            <a:schemeClr val="tx1"/>
                          </a:solidFill>
                          <a:effectLst/>
                          <a:latin typeface="Arial" panose="020B0604020202020204" pitchFamily="34" charset="0"/>
                          <a:ea typeface="+mn-ea"/>
                          <a:cs typeface="Arial" panose="020B0604020202020204" pitchFamily="34" charset="0"/>
                        </a:rPr>
                        <a:t>3</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rtl="0" fontAlgn="base"/>
                      <a:r>
                        <a:rPr lang="en-US" sz="1800" b="1" i="0" kern="1200" dirty="0">
                          <a:solidFill>
                            <a:srgbClr val="194566"/>
                          </a:solidFill>
                          <a:effectLst/>
                          <a:latin typeface="Arial" panose="020B0604020202020204" pitchFamily="34" charset="0"/>
                          <a:ea typeface="+mn-ea"/>
                          <a:cs typeface="Arial" panose="020B0604020202020204" pitchFamily="34" charset="0"/>
                        </a:rPr>
                        <a:t>1.5</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32792754"/>
                  </a:ext>
                </a:extLst>
              </a:tr>
              <a:tr h="370840">
                <a:tc vMerge="1">
                  <a:txBody>
                    <a:bodyPr/>
                    <a:lstStyle/>
                    <a:p>
                      <a:pPr lvl="0" algn="l"/>
                      <a:endParaRPr lang="en-US" sz="2000" b="1" dirty="0">
                        <a:latin typeface="Arial"/>
                        <a:cs typeface="Arial"/>
                      </a:endParaRP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kern="1200" dirty="0">
                          <a:solidFill>
                            <a:schemeClr val="tx1"/>
                          </a:solidFill>
                          <a:effectLst/>
                          <a:latin typeface="Arial" panose="020B0604020202020204" pitchFamily="34" charset="0"/>
                          <a:ea typeface="+mn-ea"/>
                          <a:cs typeface="Arial" panose="020B0604020202020204" pitchFamily="34" charset="0"/>
                        </a:rPr>
                        <a:t>Threshold 3 </a:t>
                      </a:r>
                      <a:r>
                        <a:rPr lang="en-US" sz="1800" b="0" i="0" kern="1200" dirty="0">
                          <a:solidFill>
                            <a:schemeClr val="tx1"/>
                          </a:solidFill>
                          <a:effectLst/>
                          <a:latin typeface="Arial" panose="020B0604020202020204" pitchFamily="34" charset="0"/>
                          <a:ea typeface="+mn-ea"/>
                          <a:cs typeface="Arial" panose="020B0604020202020204" pitchFamily="34" charset="0"/>
                        </a:rPr>
                        <a:t>= 3 or more years</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rtl="0" fontAlgn="base"/>
                      <a:r>
                        <a:rPr lang="en-US" sz="1800" b="1" i="0" kern="1200" dirty="0">
                          <a:solidFill>
                            <a:schemeClr val="tx1"/>
                          </a:solidFill>
                          <a:effectLst/>
                          <a:latin typeface="Arial" panose="020B0604020202020204" pitchFamily="34" charset="0"/>
                          <a:ea typeface="+mn-ea"/>
                          <a:cs typeface="Arial" panose="020B0604020202020204" pitchFamily="34" charset="0"/>
                        </a:rPr>
                        <a:t>1</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rtl="0" fontAlgn="base"/>
                      <a:r>
                        <a:rPr lang="en-US" sz="1800" b="0" i="0" kern="1200" dirty="0">
                          <a:solidFill>
                            <a:schemeClr val="tx1"/>
                          </a:solidFill>
                          <a:effectLst/>
                          <a:latin typeface="Arial" panose="020B0604020202020204" pitchFamily="34" charset="0"/>
                          <a:ea typeface="+mn-ea"/>
                          <a:cs typeface="Arial" panose="020B0604020202020204" pitchFamily="34" charset="0"/>
                        </a:rPr>
                        <a:t>3</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rtl="0" fontAlgn="base"/>
                      <a:r>
                        <a:rPr lang="en-US" sz="1800" b="1" i="0" kern="1200" dirty="0">
                          <a:solidFill>
                            <a:srgbClr val="194566"/>
                          </a:solidFill>
                          <a:effectLst/>
                          <a:latin typeface="Arial" panose="020B0604020202020204" pitchFamily="34" charset="0"/>
                          <a:ea typeface="+mn-ea"/>
                          <a:cs typeface="Arial" panose="020B0604020202020204" pitchFamily="34" charset="0"/>
                        </a:rPr>
                        <a:t>3</a:t>
                      </a:r>
                    </a:p>
                  </a:txBody>
                  <a:tcPr marL="137160" marR="137160" marT="91440" marB="9144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7792785"/>
                  </a:ext>
                </a:extLst>
              </a:tr>
            </a:tbl>
          </a:graphicData>
        </a:graphic>
      </p:graphicFrame>
      <p:sp>
        <p:nvSpPr>
          <p:cNvPr id="7" name="Text Placeholder 3">
            <a:extLst>
              <a:ext uri="{FF2B5EF4-FFF2-40B4-BE49-F238E27FC236}">
                <a16:creationId xmlns:a16="http://schemas.microsoft.com/office/drawing/2014/main" id="{1460214F-F61B-4FDE-89BF-E56A33EF40FA}"/>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169968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7A30AAF5-A5CA-4CF2-A251-B9245F0DDB1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39757"/>
            <a:ext cx="12192000" cy="6860770"/>
          </a:xfrm>
        </p:spPr>
      </p:pic>
      <p:sp>
        <p:nvSpPr>
          <p:cNvPr id="18" name="Title 17">
            <a:extLst>
              <a:ext uri="{FF2B5EF4-FFF2-40B4-BE49-F238E27FC236}">
                <a16:creationId xmlns:a16="http://schemas.microsoft.com/office/drawing/2014/main" id="{3C78EB5C-5FE2-450A-ACE4-1B3B94E394CB}"/>
              </a:ext>
            </a:extLst>
          </p:cNvPr>
          <p:cNvSpPr txBox="1">
            <a:spLocks noGrp="1"/>
          </p:cNvSpPr>
          <p:nvPr>
            <p:ph type="title" idx="4294967295"/>
          </p:nvPr>
        </p:nvSpPr>
        <p:spPr>
          <a:xfrm>
            <a:off x="0" y="3519618"/>
            <a:ext cx="12192000" cy="590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1B36"/>
                </a:solidFill>
                <a:effectLst/>
                <a:uLnTx/>
                <a:uFillTx/>
                <a:ea typeface="+mn-ea"/>
              </a:rPr>
              <a:t>Water Board’s Mission</a:t>
            </a:r>
            <a:r>
              <a:rPr kumimoji="0" lang="en-US" sz="3600" b="1" i="0" u="none" strike="noStrike" kern="1200" cap="none" spc="0" normalizeH="0" noProof="0" dirty="0">
                <a:ln>
                  <a:noFill/>
                </a:ln>
                <a:solidFill>
                  <a:srgbClr val="001B36"/>
                </a:solidFill>
                <a:effectLst/>
                <a:uLnTx/>
                <a:uFillTx/>
                <a:ea typeface="+mn-ea"/>
              </a:rPr>
              <a:t> </a:t>
            </a:r>
            <a:r>
              <a:rPr kumimoji="0" lang="en-US" sz="3600" b="1" i="0" u="none" strike="noStrike" kern="1200" cap="none" spc="0" normalizeH="0" baseline="0" noProof="0" dirty="0">
                <a:ln>
                  <a:noFill/>
                </a:ln>
                <a:solidFill>
                  <a:srgbClr val="001B36"/>
                </a:solidFill>
                <a:effectLst/>
                <a:uLnTx/>
                <a:uFillTx/>
                <a:ea typeface="+mn-ea"/>
              </a:rPr>
              <a:t>Statement</a:t>
            </a:r>
          </a:p>
        </p:txBody>
      </p:sp>
      <p:pic>
        <p:nvPicPr>
          <p:cNvPr id="17" name="Picture 16">
            <a:extLst>
              <a:ext uri="{FF2B5EF4-FFF2-40B4-BE49-F238E27FC236}">
                <a16:creationId xmlns:a16="http://schemas.microsoft.com/office/drawing/2014/main" id="{743F321F-E380-402A-B489-B544C5F3026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25" y="5714"/>
            <a:ext cx="12183148" cy="3463926"/>
          </a:xfrm>
          <a:prstGeom prst="rect">
            <a:avLst/>
          </a:prstGeom>
        </p:spPr>
      </p:pic>
      <p:sp>
        <p:nvSpPr>
          <p:cNvPr id="7" name="Title 17">
            <a:extLst>
              <a:ext uri="{FF2B5EF4-FFF2-40B4-BE49-F238E27FC236}">
                <a16:creationId xmlns:a16="http://schemas.microsoft.com/office/drawing/2014/main" id="{3C78EB5C-5FE2-450A-ACE4-1B3B94E394CB}"/>
              </a:ext>
            </a:extLst>
          </p:cNvPr>
          <p:cNvSpPr txBox="1">
            <a:spLocks noGrp="1"/>
          </p:cNvSpPr>
          <p:nvPr>
            <p:ph type="title" idx="4294967295"/>
          </p:nvPr>
        </p:nvSpPr>
        <p:spPr>
          <a:xfrm>
            <a:off x="1964267" y="4268577"/>
            <a:ext cx="8263466" cy="18274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700"/>
              </a:lnSpc>
            </a:pPr>
            <a:r>
              <a:rPr lang="en-US" sz="2000" i="1" dirty="0"/>
              <a:t>Preserve, enhance, and restore the quality of California’s water resources and drinking water for the protection of the environment, public health, and all beneficial uses, and to ensure proper water resource allocation and efficient use, for the benefit of present and future generations.</a:t>
            </a:r>
          </a:p>
        </p:txBody>
      </p:sp>
      <p:sp>
        <p:nvSpPr>
          <p:cNvPr id="10" name="Text Placeholder 3">
            <a:extLst>
              <a:ext uri="{FF2B5EF4-FFF2-40B4-BE49-F238E27FC236}">
                <a16:creationId xmlns:a16="http://schemas.microsoft.com/office/drawing/2014/main" id="{A39608A3-551D-4255-A240-0FEEDBD5D46E}"/>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1968729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a:xfrm>
            <a:off x="838199" y="161925"/>
            <a:ext cx="11353801" cy="752475"/>
          </a:xfrm>
        </p:spPr>
        <p:txBody>
          <a:bodyPr>
            <a:normAutofit/>
          </a:bodyPr>
          <a:lstStyle/>
          <a:p>
            <a:r>
              <a:rPr lang="en-US" dirty="0">
                <a:latin typeface="Arial"/>
                <a:cs typeface="Arial"/>
              </a:rPr>
              <a:t>Aggregated Risk Assessment Calculation Methodology</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z="2000" smtClean="0"/>
              <a:pPr/>
              <a:t>30</a:t>
            </a:fld>
            <a:endParaRPr lang="en-US" sz="2000"/>
          </a:p>
        </p:txBody>
      </p:sp>
      <p:sp>
        <p:nvSpPr>
          <p:cNvPr id="89" name="Text Placeholder 3">
            <a:extLst>
              <a:ext uri="{FF2B5EF4-FFF2-40B4-BE49-F238E27FC236}">
                <a16:creationId xmlns:a16="http://schemas.microsoft.com/office/drawing/2014/main" id="{338F8B83-A861-4172-85F0-9242AABDE0A3}"/>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3" name="Picture 2" descr="Infographic illustrating risk assessment calculation methodology with risk indicator scores and indicator and categories weights. Adjusted category score for each category is multiplied by each category weight and then summed to get an aggregated risk assessment score. ">
            <a:extLst>
              <a:ext uri="{FF2B5EF4-FFF2-40B4-BE49-F238E27FC236}">
                <a16:creationId xmlns:a16="http://schemas.microsoft.com/office/drawing/2014/main" id="{928D9893-6FFF-424F-B481-612006E27C71}"/>
              </a:ext>
            </a:extLst>
          </p:cNvPr>
          <p:cNvPicPr>
            <a:picLocks noChangeAspect="1"/>
          </p:cNvPicPr>
          <p:nvPr/>
        </p:nvPicPr>
        <p:blipFill>
          <a:blip r:embed="rId3"/>
          <a:stretch>
            <a:fillRect/>
          </a:stretch>
        </p:blipFill>
        <p:spPr>
          <a:xfrm>
            <a:off x="342900" y="1533353"/>
            <a:ext cx="11506200" cy="4029247"/>
          </a:xfrm>
          <a:prstGeom prst="rect">
            <a:avLst/>
          </a:prstGeom>
        </p:spPr>
      </p:pic>
    </p:spTree>
    <p:extLst>
      <p:ext uri="{BB962C8B-B14F-4D97-AF65-F5344CB8AC3E}">
        <p14:creationId xmlns:p14="http://schemas.microsoft.com/office/powerpoint/2010/main" val="578716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pPr lvl="1">
              <a:spcAft>
                <a:spcPts val="1200"/>
              </a:spcAft>
            </a:pPr>
            <a:r>
              <a:rPr lang="en-US" sz="2800" b="1" dirty="0">
                <a:solidFill>
                  <a:srgbClr val="1A4566"/>
                </a:solidFill>
                <a:latin typeface="Arial"/>
                <a:cs typeface="Arial"/>
              </a:rPr>
              <a:t>Adjusting for Missing Risk Indicator Data</a:t>
            </a:r>
            <a:endParaRPr lang="en-US" b="1" dirty="0">
              <a:solidFill>
                <a:srgbClr val="1A4566"/>
              </a:solidFill>
            </a:endParaRPr>
          </a:p>
        </p:txBody>
      </p:sp>
      <p:sp>
        <p:nvSpPr>
          <p:cNvPr id="3" name="Text Placeholder 2">
            <a:extLst>
              <a:ext uri="{FF2B5EF4-FFF2-40B4-BE49-F238E27FC236}">
                <a16:creationId xmlns:a16="http://schemas.microsoft.com/office/drawing/2014/main" id="{22E2B34F-7A7F-4BC3-AA81-E825F39783D4}"/>
              </a:ext>
            </a:extLst>
          </p:cNvPr>
          <p:cNvSpPr>
            <a:spLocks noGrp="1"/>
          </p:cNvSpPr>
          <p:nvPr>
            <p:ph type="body" sz="quarter" idx="11"/>
          </p:nvPr>
        </p:nvSpPr>
        <p:spPr>
          <a:xfrm>
            <a:off x="838200" y="1066801"/>
            <a:ext cx="10515600" cy="2514599"/>
          </a:xfrm>
        </p:spPr>
        <p:txBody>
          <a:bodyPr vert="horz" lIns="91440" tIns="45720" rIns="91440" bIns="45720" rtlCol="0" anchor="t">
            <a:normAutofit fontScale="92500" lnSpcReduction="10000"/>
          </a:bodyPr>
          <a:lstStyle/>
          <a:p>
            <a:pPr marL="0" indent="0">
              <a:spcAft>
                <a:spcPts val="1200"/>
              </a:spcAft>
              <a:buNone/>
            </a:pPr>
            <a:r>
              <a:rPr lang="en-US" dirty="0">
                <a:latin typeface="Arial"/>
                <a:cs typeface="Arial"/>
              </a:rPr>
              <a:t>A system may have failed to report necessary data or the system may not have data to report.</a:t>
            </a:r>
          </a:p>
          <a:p>
            <a:pPr marL="0" indent="0">
              <a:spcAft>
                <a:spcPts val="1200"/>
              </a:spcAft>
              <a:buNone/>
            </a:pPr>
            <a:r>
              <a:rPr lang="en-US" dirty="0">
                <a:latin typeface="Arial"/>
                <a:cs typeface="Arial"/>
              </a:rPr>
              <a:t>The Risk Assessment removed any value for a missing risk indicator and re-distributed the scores/weights to risk indicators within the same category which did have valid values.</a:t>
            </a:r>
          </a:p>
          <a:p>
            <a:pPr marL="0" indent="0">
              <a:spcAft>
                <a:spcPts val="1200"/>
              </a:spcAft>
              <a:buNone/>
            </a:pPr>
            <a:r>
              <a:rPr lang="en-US" dirty="0">
                <a:latin typeface="Arial"/>
                <a:cs typeface="Arial"/>
              </a:rPr>
              <a:t>The same approach was used for risk indicator categories as well.</a:t>
            </a:r>
          </a:p>
          <a:p>
            <a:pPr>
              <a:spcAft>
                <a:spcPts val="1200"/>
              </a:spcAft>
            </a:pPr>
            <a:endParaRPr lang="en-US" dirty="0">
              <a:latin typeface="Arial"/>
              <a:cs typeface="Aria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31</a:t>
            </a:fld>
            <a:endParaRPr lang="en-US" dirty="0"/>
          </a:p>
        </p:txBody>
      </p:sp>
      <p:graphicFrame>
        <p:nvGraphicFramePr>
          <p:cNvPr id="6" name="Table 6">
            <a:extLst>
              <a:ext uri="{FF2B5EF4-FFF2-40B4-BE49-F238E27FC236}">
                <a16:creationId xmlns:a16="http://schemas.microsoft.com/office/drawing/2014/main" id="{A168785D-CD2E-40E0-B248-94D42560316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914053172"/>
              </p:ext>
            </p:extLst>
          </p:nvPr>
        </p:nvGraphicFramePr>
        <p:xfrm>
          <a:off x="1143000" y="4380133"/>
          <a:ext cx="4038600" cy="1523999"/>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65214584"/>
                    </a:ext>
                  </a:extLst>
                </a:gridCol>
                <a:gridCol w="807720">
                  <a:extLst>
                    <a:ext uri="{9D8B030D-6E8A-4147-A177-3AD203B41FA5}">
                      <a16:colId xmlns:a16="http://schemas.microsoft.com/office/drawing/2014/main" val="2370558300"/>
                    </a:ext>
                  </a:extLst>
                </a:gridCol>
                <a:gridCol w="807720">
                  <a:extLst>
                    <a:ext uri="{9D8B030D-6E8A-4147-A177-3AD203B41FA5}">
                      <a16:colId xmlns:a16="http://schemas.microsoft.com/office/drawing/2014/main" val="1366857579"/>
                    </a:ext>
                  </a:extLst>
                </a:gridCol>
                <a:gridCol w="807720">
                  <a:extLst>
                    <a:ext uri="{9D8B030D-6E8A-4147-A177-3AD203B41FA5}">
                      <a16:colId xmlns:a16="http://schemas.microsoft.com/office/drawing/2014/main" val="2778018152"/>
                    </a:ext>
                  </a:extLst>
                </a:gridCol>
                <a:gridCol w="807720">
                  <a:extLst>
                    <a:ext uri="{9D8B030D-6E8A-4147-A177-3AD203B41FA5}">
                      <a16:colId xmlns:a16="http://schemas.microsoft.com/office/drawing/2014/main" val="450426040"/>
                    </a:ext>
                  </a:extLst>
                </a:gridCol>
              </a:tblGrid>
              <a:tr h="609599">
                <a:tc>
                  <a:txBody>
                    <a:bodyPr/>
                    <a:lstStyle/>
                    <a:p>
                      <a:pPr algn="ctr"/>
                      <a:r>
                        <a:rPr lang="en-US" sz="2400" dirty="0">
                          <a:solidFill>
                            <a:schemeClr val="tx1"/>
                          </a:solidFill>
                          <a:latin typeface="Arial" panose="020B0604020202020204" pitchFamily="34" charset="0"/>
                          <a:cs typeface="Arial" panose="020B0604020202020204" pitchFamily="34" charset="0"/>
                        </a:rPr>
                        <a:t>1</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1</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.5</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.25</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0</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7665125"/>
                  </a:ext>
                </a:extLst>
              </a:tr>
              <a:tr h="228600">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extLst>
                  <a:ext uri="{0D108BD9-81ED-4DB2-BD59-A6C34878D82A}">
                    <a16:rowId xmlns:a16="http://schemas.microsoft.com/office/drawing/2014/main" val="4098196097"/>
                  </a:ext>
                </a:extLst>
              </a:tr>
              <a:tr h="228600">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1582365"/>
                  </a:ext>
                </a:extLst>
              </a:tr>
              <a:tr h="457200">
                <a:tc gridSpan="5">
                  <a:txBody>
                    <a:bodyPr/>
                    <a:lstStyle/>
                    <a:p>
                      <a:pPr algn="ctr"/>
                      <a:r>
                        <a:rPr lang="en-US" sz="2400" b="1" dirty="0">
                          <a:latin typeface="Arial" panose="020B0604020202020204" pitchFamily="34" charset="0"/>
                          <a:cs typeface="Arial" panose="020B0604020202020204" pitchFamily="34" charset="0"/>
                        </a:rPr>
                        <a:t>5</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hMerge="1">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hMerge="1">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hMerge="1">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extLst>
                  <a:ext uri="{0D108BD9-81ED-4DB2-BD59-A6C34878D82A}">
                    <a16:rowId xmlns:a16="http://schemas.microsoft.com/office/drawing/2014/main" val="409720104"/>
                  </a:ext>
                </a:extLst>
              </a:tr>
            </a:tbl>
          </a:graphicData>
        </a:graphic>
      </p:graphicFrame>
      <p:graphicFrame>
        <p:nvGraphicFramePr>
          <p:cNvPr id="7" name="Table 6">
            <a:extLst>
              <a:ext uri="{FF2B5EF4-FFF2-40B4-BE49-F238E27FC236}">
                <a16:creationId xmlns:a16="http://schemas.microsoft.com/office/drawing/2014/main" id="{6307582D-33FA-4C39-ABF6-CC72312A55B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011301145"/>
              </p:ext>
            </p:extLst>
          </p:nvPr>
        </p:nvGraphicFramePr>
        <p:xfrm>
          <a:off x="7315200" y="4380132"/>
          <a:ext cx="4038600" cy="1523999"/>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65214584"/>
                    </a:ext>
                  </a:extLst>
                </a:gridCol>
                <a:gridCol w="807720">
                  <a:extLst>
                    <a:ext uri="{9D8B030D-6E8A-4147-A177-3AD203B41FA5}">
                      <a16:colId xmlns:a16="http://schemas.microsoft.com/office/drawing/2014/main" val="2370558300"/>
                    </a:ext>
                  </a:extLst>
                </a:gridCol>
                <a:gridCol w="807720">
                  <a:extLst>
                    <a:ext uri="{9D8B030D-6E8A-4147-A177-3AD203B41FA5}">
                      <a16:colId xmlns:a16="http://schemas.microsoft.com/office/drawing/2014/main" val="1366857579"/>
                    </a:ext>
                  </a:extLst>
                </a:gridCol>
                <a:gridCol w="807720">
                  <a:extLst>
                    <a:ext uri="{9D8B030D-6E8A-4147-A177-3AD203B41FA5}">
                      <a16:colId xmlns:a16="http://schemas.microsoft.com/office/drawing/2014/main" val="2778018152"/>
                    </a:ext>
                  </a:extLst>
                </a:gridCol>
                <a:gridCol w="807720">
                  <a:extLst>
                    <a:ext uri="{9D8B030D-6E8A-4147-A177-3AD203B41FA5}">
                      <a16:colId xmlns:a16="http://schemas.microsoft.com/office/drawing/2014/main" val="450426040"/>
                    </a:ext>
                  </a:extLst>
                </a:gridCol>
              </a:tblGrid>
              <a:tr h="609599">
                <a:tc>
                  <a:txBody>
                    <a:bodyPr/>
                    <a:lstStyle/>
                    <a:p>
                      <a:pPr algn="ctr"/>
                      <a:r>
                        <a:rPr lang="en-US" sz="2400" dirty="0">
                          <a:solidFill>
                            <a:schemeClr val="tx1"/>
                          </a:solidFill>
                          <a:latin typeface="Arial" panose="020B0604020202020204" pitchFamily="34" charset="0"/>
                          <a:cs typeface="Arial" panose="020B0604020202020204" pitchFamily="34" charset="0"/>
                        </a:rPr>
                        <a:t>1</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1</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.5</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solidFill>
                            <a:schemeClr val="accent2">
                              <a:lumMod val="75000"/>
                            </a:schemeClr>
                          </a:solidFill>
                          <a:latin typeface="Arial" panose="020B0604020202020204" pitchFamily="34" charset="0"/>
                          <a:cs typeface="Arial" panose="020B0604020202020204" pitchFamily="34" charset="0"/>
                        </a:rPr>
                        <a:t>N/A</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0</a:t>
                      </a:r>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7665125"/>
                  </a:ext>
                </a:extLst>
              </a:tr>
              <a:tr h="228600">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extLst>
                  <a:ext uri="{0D108BD9-81ED-4DB2-BD59-A6C34878D82A}">
                    <a16:rowId xmlns:a16="http://schemas.microsoft.com/office/drawing/2014/main" val="4098196097"/>
                  </a:ext>
                </a:extLst>
              </a:tr>
              <a:tr h="228600">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1582365"/>
                  </a:ext>
                </a:extLst>
              </a:tr>
              <a:tr h="457200">
                <a:tc gridSpan="5">
                  <a:txBody>
                    <a:bodyPr/>
                    <a:lstStyle/>
                    <a:p>
                      <a:pPr algn="ctr"/>
                      <a:r>
                        <a:rPr lang="en-US" sz="2400" b="1" dirty="0">
                          <a:latin typeface="Arial" panose="020B0604020202020204" pitchFamily="34" charset="0"/>
                          <a:cs typeface="Arial" panose="020B0604020202020204" pitchFamily="34" charset="0"/>
                        </a:rPr>
                        <a:t>4</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hMerge="1">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hMerge="1">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tc hMerge="1">
                  <a:txBody>
                    <a:bodyPr/>
                    <a:lstStyle/>
                    <a:p>
                      <a:endParaRPr lang="en-US" sz="2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4566"/>
                    </a:solidFill>
                  </a:tcPr>
                </a:tc>
                <a:extLst>
                  <a:ext uri="{0D108BD9-81ED-4DB2-BD59-A6C34878D82A}">
                    <a16:rowId xmlns:a16="http://schemas.microsoft.com/office/drawing/2014/main" val="409720104"/>
                  </a:ext>
                </a:extLst>
              </a:tr>
            </a:tbl>
          </a:graphicData>
        </a:graphic>
      </p:graphicFrame>
      <p:sp>
        <p:nvSpPr>
          <p:cNvPr id="8" name="Cross 7">
            <a:extLst>
              <a:ext uri="{FF2B5EF4-FFF2-40B4-BE49-F238E27FC236}">
                <a16:creationId xmlns:a16="http://schemas.microsoft.com/office/drawing/2014/main" id="{8C110904-B3B0-4564-ACC4-1555491CA138}"/>
              </a:ext>
              <a:ext uri="{C183D7F6-B498-43B3-948B-1728B52AA6E4}">
                <adec:decorative xmlns:adec="http://schemas.microsoft.com/office/drawing/2017/decorative" val="1"/>
              </a:ext>
            </a:extLst>
          </p:cNvPr>
          <p:cNvSpPr/>
          <p:nvPr/>
        </p:nvSpPr>
        <p:spPr>
          <a:xfrm>
            <a:off x="1874520" y="4698927"/>
            <a:ext cx="152400" cy="152400"/>
          </a:xfrm>
          <a:prstGeom prst="plus">
            <a:avLst>
              <a:gd name="adj" fmla="val 37483"/>
            </a:avLst>
          </a:prstGeom>
          <a:solidFill>
            <a:srgbClr val="1A4566"/>
          </a:solidFill>
          <a:ln>
            <a:solidFill>
              <a:srgbClr val="19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ross 8">
            <a:extLst>
              <a:ext uri="{FF2B5EF4-FFF2-40B4-BE49-F238E27FC236}">
                <a16:creationId xmlns:a16="http://schemas.microsoft.com/office/drawing/2014/main" id="{6B485674-978E-422A-8AE1-EC0E70E229AB}"/>
              </a:ext>
              <a:ext uri="{C183D7F6-B498-43B3-948B-1728B52AA6E4}">
                <adec:decorative xmlns:adec="http://schemas.microsoft.com/office/drawing/2017/decorative" val="1"/>
              </a:ext>
            </a:extLst>
          </p:cNvPr>
          <p:cNvSpPr/>
          <p:nvPr/>
        </p:nvSpPr>
        <p:spPr>
          <a:xfrm>
            <a:off x="2682240" y="4698927"/>
            <a:ext cx="152400" cy="152400"/>
          </a:xfrm>
          <a:prstGeom prst="plus">
            <a:avLst>
              <a:gd name="adj" fmla="val 37483"/>
            </a:avLst>
          </a:prstGeom>
          <a:solidFill>
            <a:srgbClr val="1A4566"/>
          </a:solidFill>
          <a:ln>
            <a:solidFill>
              <a:srgbClr val="19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58385F68-EDD5-4E55-9E43-905E130EA9D1}"/>
              </a:ext>
              <a:ext uri="{C183D7F6-B498-43B3-948B-1728B52AA6E4}">
                <adec:decorative xmlns:adec="http://schemas.microsoft.com/office/drawing/2017/decorative" val="1"/>
              </a:ext>
            </a:extLst>
          </p:cNvPr>
          <p:cNvSpPr/>
          <p:nvPr/>
        </p:nvSpPr>
        <p:spPr>
          <a:xfrm>
            <a:off x="3489960" y="4698927"/>
            <a:ext cx="152400" cy="152400"/>
          </a:xfrm>
          <a:prstGeom prst="plus">
            <a:avLst>
              <a:gd name="adj" fmla="val 37483"/>
            </a:avLst>
          </a:prstGeom>
          <a:solidFill>
            <a:srgbClr val="1A4566"/>
          </a:solidFill>
          <a:ln>
            <a:solidFill>
              <a:srgbClr val="19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7E7DA4DA-E836-4819-A3A7-DA8184648122}"/>
              </a:ext>
              <a:ext uri="{C183D7F6-B498-43B3-948B-1728B52AA6E4}">
                <adec:decorative xmlns:adec="http://schemas.microsoft.com/office/drawing/2017/decorative" val="1"/>
              </a:ext>
            </a:extLst>
          </p:cNvPr>
          <p:cNvSpPr/>
          <p:nvPr/>
        </p:nvSpPr>
        <p:spPr>
          <a:xfrm>
            <a:off x="4297680" y="4698927"/>
            <a:ext cx="152400" cy="152400"/>
          </a:xfrm>
          <a:prstGeom prst="plus">
            <a:avLst>
              <a:gd name="adj" fmla="val 37483"/>
            </a:avLst>
          </a:prstGeom>
          <a:solidFill>
            <a:srgbClr val="1A4566"/>
          </a:solidFill>
          <a:ln>
            <a:solidFill>
              <a:srgbClr val="19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E8C2CD2-003A-4665-9709-EFC0783227C3}"/>
              </a:ext>
              <a:ext uri="{C183D7F6-B498-43B3-948B-1728B52AA6E4}">
                <adec:decorative xmlns:adec="http://schemas.microsoft.com/office/drawing/2017/decorative" val="1"/>
              </a:ext>
            </a:extLst>
          </p:cNvPr>
          <p:cNvGrpSpPr/>
          <p:nvPr/>
        </p:nvGrpSpPr>
        <p:grpSpPr>
          <a:xfrm>
            <a:off x="8037576" y="4698927"/>
            <a:ext cx="2575560" cy="152400"/>
            <a:chOff x="8016240" y="4357395"/>
            <a:chExt cx="2575560" cy="152400"/>
          </a:xfrm>
        </p:grpSpPr>
        <p:sp>
          <p:nvSpPr>
            <p:cNvPr id="12" name="Cross 11">
              <a:extLst>
                <a:ext uri="{FF2B5EF4-FFF2-40B4-BE49-F238E27FC236}">
                  <a16:creationId xmlns:a16="http://schemas.microsoft.com/office/drawing/2014/main" id="{1F10CC20-E277-4694-A4B7-A015FCBB1213}"/>
                </a:ext>
              </a:extLst>
            </p:cNvPr>
            <p:cNvSpPr/>
            <p:nvPr/>
          </p:nvSpPr>
          <p:spPr>
            <a:xfrm>
              <a:off x="8016240" y="4357395"/>
              <a:ext cx="152400" cy="152400"/>
            </a:xfrm>
            <a:prstGeom prst="plus">
              <a:avLst>
                <a:gd name="adj" fmla="val 37483"/>
              </a:avLst>
            </a:prstGeom>
            <a:solidFill>
              <a:srgbClr val="1A4566"/>
            </a:solidFill>
            <a:ln>
              <a:solidFill>
                <a:srgbClr val="19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ross 12">
              <a:extLst>
                <a:ext uri="{FF2B5EF4-FFF2-40B4-BE49-F238E27FC236}">
                  <a16:creationId xmlns:a16="http://schemas.microsoft.com/office/drawing/2014/main" id="{257A4A0C-A0A0-4D70-BE9C-81D3C58E7DAF}"/>
                </a:ext>
              </a:extLst>
            </p:cNvPr>
            <p:cNvSpPr/>
            <p:nvPr/>
          </p:nvSpPr>
          <p:spPr>
            <a:xfrm>
              <a:off x="8823960" y="4357395"/>
              <a:ext cx="152400" cy="152400"/>
            </a:xfrm>
            <a:prstGeom prst="plus">
              <a:avLst>
                <a:gd name="adj" fmla="val 37483"/>
              </a:avLst>
            </a:prstGeom>
            <a:solidFill>
              <a:srgbClr val="1A4566"/>
            </a:solidFill>
            <a:ln>
              <a:solidFill>
                <a:srgbClr val="19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98501D5F-E974-424A-ABE4-E53520C0497E}"/>
                </a:ext>
              </a:extLst>
            </p:cNvPr>
            <p:cNvSpPr/>
            <p:nvPr/>
          </p:nvSpPr>
          <p:spPr>
            <a:xfrm>
              <a:off x="9631680" y="4357395"/>
              <a:ext cx="152400" cy="152400"/>
            </a:xfrm>
            <a:prstGeom prst="plus">
              <a:avLst>
                <a:gd name="adj" fmla="val 37483"/>
              </a:avLst>
            </a:prstGeom>
            <a:solidFill>
              <a:srgbClr val="1A4566"/>
            </a:solidFill>
            <a:ln>
              <a:solidFill>
                <a:srgbClr val="19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7D8491F8-C83D-4CC1-8623-F2E524FA5D9F}"/>
                </a:ext>
              </a:extLst>
            </p:cNvPr>
            <p:cNvSpPr/>
            <p:nvPr/>
          </p:nvSpPr>
          <p:spPr>
            <a:xfrm>
              <a:off x="10439400" y="4357395"/>
              <a:ext cx="152400" cy="152400"/>
            </a:xfrm>
            <a:prstGeom prst="plus">
              <a:avLst>
                <a:gd name="adj" fmla="val 37483"/>
              </a:avLst>
            </a:prstGeom>
            <a:solidFill>
              <a:srgbClr val="1A4566"/>
            </a:solidFill>
            <a:ln>
              <a:solidFill>
                <a:srgbClr val="19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CB8149A7-4EA5-41CD-96FA-347B5738DBA3}"/>
              </a:ext>
            </a:extLst>
          </p:cNvPr>
          <p:cNvSpPr txBox="1"/>
          <p:nvPr/>
        </p:nvSpPr>
        <p:spPr>
          <a:xfrm>
            <a:off x="762000" y="3733801"/>
            <a:ext cx="4800600"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Risk Indicator Category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With No Missing Indicator</a:t>
            </a:r>
          </a:p>
        </p:txBody>
      </p:sp>
      <p:sp>
        <p:nvSpPr>
          <p:cNvPr id="18" name="TextBox 17">
            <a:extLst>
              <a:ext uri="{FF2B5EF4-FFF2-40B4-BE49-F238E27FC236}">
                <a16:creationId xmlns:a16="http://schemas.microsoft.com/office/drawing/2014/main" id="{6C4A3878-0E5C-4AE4-82EA-30E53B36DAA9}"/>
              </a:ext>
            </a:extLst>
          </p:cNvPr>
          <p:cNvSpPr txBox="1"/>
          <p:nvPr/>
        </p:nvSpPr>
        <p:spPr>
          <a:xfrm>
            <a:off x="6934200" y="3733800"/>
            <a:ext cx="4800600"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Risk Indicator Category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With Missing Indicator</a:t>
            </a:r>
          </a:p>
        </p:txBody>
      </p:sp>
      <p:sp>
        <p:nvSpPr>
          <p:cNvPr id="19" name="Text Placeholder 3">
            <a:extLst>
              <a:ext uri="{FF2B5EF4-FFF2-40B4-BE49-F238E27FC236}">
                <a16:creationId xmlns:a16="http://schemas.microsoft.com/office/drawing/2014/main" id="{5FF926B0-F068-4451-A4CF-4D5FCDBACCB5}"/>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5" name="Rectangle 4">
            <a:extLst>
              <a:ext uri="{FF2B5EF4-FFF2-40B4-BE49-F238E27FC236}">
                <a16:creationId xmlns:a16="http://schemas.microsoft.com/office/drawing/2014/main" id="{48EDFFF1-5E73-432C-B2AC-63F9CAFA0368}"/>
              </a:ext>
              <a:ext uri="{C183D7F6-B498-43B3-948B-1728B52AA6E4}">
                <adec:decorative xmlns:adec="http://schemas.microsoft.com/office/drawing/2017/decorative" val="1"/>
              </a:ext>
            </a:extLst>
          </p:cNvPr>
          <p:cNvSpPr/>
          <p:nvPr/>
        </p:nvSpPr>
        <p:spPr>
          <a:xfrm>
            <a:off x="9067800" y="5486400"/>
            <a:ext cx="533400" cy="41773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726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32</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5" name="TextBox 4">
            <a:extLst>
              <a:ext uri="{FF2B5EF4-FFF2-40B4-BE49-F238E27FC236}">
                <a16:creationId xmlns:a16="http://schemas.microsoft.com/office/drawing/2014/main" id="{8D306DC7-F287-4499-9DF9-C5ADD95E3E11}"/>
              </a:ext>
            </a:extLst>
          </p:cNvPr>
          <p:cNvSpPr txBox="1"/>
          <p:nvPr/>
        </p:nvSpPr>
        <p:spPr>
          <a:xfrm>
            <a:off x="1281364" y="3700015"/>
            <a:ext cx="16764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At-Risk (≥1)</a:t>
            </a:r>
          </a:p>
        </p:txBody>
      </p:sp>
      <p:pic>
        <p:nvPicPr>
          <p:cNvPr id="6" name="Picture 5" descr="A graph illustrating the distribution of total risk score for water systems. Among those of 2,779 water systems assessed, 617 systems were at risk and 552 systems were potentially at risk. In the graph, yellow dotted line is representing for at risk threshold and gray dotted line is for potentially at risk threshold. Non human right to water systems are in blue and human right to water systems are in red. ">
            <a:extLst>
              <a:ext uri="{FF2B5EF4-FFF2-40B4-BE49-F238E27FC236}">
                <a16:creationId xmlns:a16="http://schemas.microsoft.com/office/drawing/2014/main" id="{2A316157-B967-4773-8725-1B4A3003E4A0}"/>
              </a:ext>
            </a:extLst>
          </p:cNvPr>
          <p:cNvPicPr>
            <a:picLocks noChangeAspect="1"/>
          </p:cNvPicPr>
          <p:nvPr/>
        </p:nvPicPr>
        <p:blipFill>
          <a:blip r:embed="rId3"/>
          <a:stretch>
            <a:fillRect/>
          </a:stretch>
        </p:blipFill>
        <p:spPr>
          <a:xfrm>
            <a:off x="228600" y="1328842"/>
            <a:ext cx="8834886" cy="4703737"/>
          </a:xfrm>
          <a:prstGeom prst="rect">
            <a:avLst/>
          </a:prstGeom>
        </p:spPr>
      </p:pic>
      <p:sp>
        <p:nvSpPr>
          <p:cNvPr id="19" name="TextBox 18">
            <a:extLst>
              <a:ext uri="{FF2B5EF4-FFF2-40B4-BE49-F238E27FC236}">
                <a16:creationId xmlns:a16="http://schemas.microsoft.com/office/drawing/2014/main" id="{BBBFCD4E-1044-4B6E-9849-944813305AA1}"/>
              </a:ext>
            </a:extLst>
          </p:cNvPr>
          <p:cNvSpPr txBox="1"/>
          <p:nvPr/>
        </p:nvSpPr>
        <p:spPr>
          <a:xfrm>
            <a:off x="1281364" y="4136705"/>
            <a:ext cx="405263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Potentially At-Risk (0.75 ≤ x &lt;1)</a:t>
            </a:r>
          </a:p>
        </p:txBody>
      </p:sp>
      <p:sp>
        <p:nvSpPr>
          <p:cNvPr id="20" name="Text Placeholder 2">
            <a:extLst>
              <a:ext uri="{FF2B5EF4-FFF2-40B4-BE49-F238E27FC236}">
                <a16:creationId xmlns:a16="http://schemas.microsoft.com/office/drawing/2014/main" id="{AC97C1EA-65C4-45DB-97EB-3A4DDB427DD6}"/>
              </a:ext>
            </a:extLst>
          </p:cNvPr>
          <p:cNvSpPr>
            <a:spLocks noGrp="1"/>
          </p:cNvSpPr>
          <p:nvPr>
            <p:ph type="body" sz="quarter" idx="11"/>
          </p:nvPr>
        </p:nvSpPr>
        <p:spPr>
          <a:xfrm>
            <a:off x="9063486" y="1447800"/>
            <a:ext cx="2899914" cy="4648200"/>
          </a:xfrm>
        </p:spPr>
        <p:txBody>
          <a:bodyPr vert="horz" lIns="91440" tIns="45720" rIns="91440" bIns="45720" rtlCol="0" anchor="t">
            <a:normAutofit/>
          </a:bodyPr>
          <a:lstStyle/>
          <a:p>
            <a:pPr marL="0" indent="0">
              <a:spcAft>
                <a:spcPts val="1200"/>
              </a:spcAft>
              <a:buNone/>
            </a:pPr>
            <a:r>
              <a:rPr lang="en-US" dirty="0">
                <a:latin typeface="Arial"/>
                <a:cs typeface="Arial"/>
              </a:rPr>
              <a:t>These thresholds were determined based on where the current and expanded HR2W systems started to cluster. </a:t>
            </a:r>
          </a:p>
        </p:txBody>
      </p:sp>
      <p:sp>
        <p:nvSpPr>
          <p:cNvPr id="2" name="Title 1">
            <a:extLst>
              <a:ext uri="{FF2B5EF4-FFF2-40B4-BE49-F238E27FC236}">
                <a16:creationId xmlns:a16="http://schemas.microsoft.com/office/drawing/2014/main" id="{D1FC8E7A-F079-40BC-BD9F-0893FFF359C2}"/>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Risk Assessment: Aggregated Distribution of Weighted Scores</a:t>
            </a:r>
            <a:endParaRPr lang="en-US" dirty="0">
              <a:effectLst/>
            </a:endParaRPr>
          </a:p>
        </p:txBody>
      </p:sp>
    </p:spTree>
    <p:extLst>
      <p:ext uri="{BB962C8B-B14F-4D97-AF65-F5344CB8AC3E}">
        <p14:creationId xmlns:p14="http://schemas.microsoft.com/office/powerpoint/2010/main" val="559467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33</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19" name="Picture 18" descr="Number of HR2W List (326), At-Risk (617),  Potentially At-Risk Systems (552), and Non At-Risk Public water systems (1,284)">
            <a:extLst>
              <a:ext uri="{FF2B5EF4-FFF2-40B4-BE49-F238E27FC236}">
                <a16:creationId xmlns:a16="http://schemas.microsoft.com/office/drawing/2014/main" id="{45C13B93-664A-43EF-BD58-339163DB2C7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11070" y="1076325"/>
            <a:ext cx="8369860" cy="4943475"/>
          </a:xfrm>
          <a:prstGeom prst="rect">
            <a:avLst/>
          </a:prstGeom>
        </p:spPr>
      </p:pic>
      <p:sp>
        <p:nvSpPr>
          <p:cNvPr id="2" name="Title 1">
            <a:extLst>
              <a:ext uri="{FF2B5EF4-FFF2-40B4-BE49-F238E27FC236}">
                <a16:creationId xmlns:a16="http://schemas.microsoft.com/office/drawing/2014/main" id="{3FA4AF4B-2821-4C6E-A9F8-10E037BC8EDD}"/>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Risk Assessment Results (n=2,779)</a:t>
            </a:r>
            <a:endParaRPr lang="en-US" dirty="0">
              <a:effectLst/>
            </a:endParaRPr>
          </a:p>
        </p:txBody>
      </p:sp>
    </p:spTree>
    <p:extLst>
      <p:ext uri="{BB962C8B-B14F-4D97-AF65-F5344CB8AC3E}">
        <p14:creationId xmlns:p14="http://schemas.microsoft.com/office/powerpoint/2010/main" val="346975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60BE-6E77-4C1D-B9F9-3B8658CE1678}"/>
              </a:ext>
            </a:extLst>
          </p:cNvPr>
          <p:cNvSpPr>
            <a:spLocks noGrp="1"/>
          </p:cNvSpPr>
          <p:nvPr>
            <p:ph type="title"/>
          </p:nvPr>
        </p:nvSpPr>
        <p:spPr/>
        <p:txBody>
          <a:bodyPr/>
          <a:lstStyle/>
          <a:p>
            <a:r>
              <a:rPr lang="en-US" dirty="0"/>
              <a:t>HR2W List &amp; At-Risk Equivalent Tribal Water Systems</a:t>
            </a:r>
          </a:p>
        </p:txBody>
      </p:sp>
      <p:sp>
        <p:nvSpPr>
          <p:cNvPr id="4" name="Slide Number Placeholder 3">
            <a:extLst>
              <a:ext uri="{FF2B5EF4-FFF2-40B4-BE49-F238E27FC236}">
                <a16:creationId xmlns:a16="http://schemas.microsoft.com/office/drawing/2014/main" id="{EDA9135A-9326-47CA-BFFB-3832C89E7463}"/>
              </a:ext>
            </a:extLst>
          </p:cNvPr>
          <p:cNvSpPr>
            <a:spLocks noGrp="1"/>
          </p:cNvSpPr>
          <p:nvPr>
            <p:ph type="sldNum" sz="quarter" idx="4"/>
          </p:nvPr>
        </p:nvSpPr>
        <p:spPr/>
        <p:txBody>
          <a:bodyPr/>
          <a:lstStyle/>
          <a:p>
            <a:fld id="{A15CFC30-E45D-4431-B46B-489B270F7815}" type="slidenum">
              <a:rPr lang="en-US" smtClean="0"/>
              <a:pPr/>
              <a:t>34</a:t>
            </a:fld>
            <a:endParaRPr lang="en-US" dirty="0"/>
          </a:p>
        </p:txBody>
      </p:sp>
      <p:pic>
        <p:nvPicPr>
          <p:cNvPr id="6" name="Picture 5" descr="A bar graph showing estimated tribal equivalent human right to water list systems and at risk water systems. X axis is displaying human right to water systems (red), at risk water systems (yellow), potentially at risk systems (gray), and not at risk water systems (blue) from left to right. Y axis is indicating number of water systems. ">
            <a:extLst>
              <a:ext uri="{FF2B5EF4-FFF2-40B4-BE49-F238E27FC236}">
                <a16:creationId xmlns:a16="http://schemas.microsoft.com/office/drawing/2014/main" id="{1EBDA317-55A8-41F3-83B3-819C799F216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20913" y="1524000"/>
            <a:ext cx="7350173" cy="4063616"/>
          </a:xfrm>
          <a:prstGeom prst="rect">
            <a:avLst/>
          </a:prstGeom>
        </p:spPr>
      </p:pic>
      <p:sp>
        <p:nvSpPr>
          <p:cNvPr id="9" name="Text Placeholder 3">
            <a:extLst>
              <a:ext uri="{FF2B5EF4-FFF2-40B4-BE49-F238E27FC236}">
                <a16:creationId xmlns:a16="http://schemas.microsoft.com/office/drawing/2014/main" id="{60290105-2D9F-47FA-85B5-67E91A12EDE1}"/>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1541490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35</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6" name="Picture 5" descr="A graph showing proportion of human right to water systems and at-risk water systems in each county.">
            <a:extLst>
              <a:ext uri="{FF2B5EF4-FFF2-40B4-BE49-F238E27FC236}">
                <a16:creationId xmlns:a16="http://schemas.microsoft.com/office/drawing/2014/main" id="{9346CD6C-8512-4990-A97F-7FAB55443F6C}"/>
              </a:ext>
            </a:extLst>
          </p:cNvPr>
          <p:cNvPicPr/>
          <p:nvPr/>
        </p:nvPicPr>
        <p:blipFill>
          <a:blip r:embed="rId3">
            <a:extLst>
              <a:ext uri="{28A0092B-C50C-407E-A947-70E740481C1C}">
                <a14:useLocalDpi xmlns:a14="http://schemas.microsoft.com/office/drawing/2010/main" val="0"/>
              </a:ext>
            </a:extLst>
          </a:blip>
          <a:stretch>
            <a:fillRect/>
          </a:stretch>
        </p:blipFill>
        <p:spPr>
          <a:xfrm>
            <a:off x="1265253" y="914400"/>
            <a:ext cx="9661494" cy="5283774"/>
          </a:xfrm>
          <a:prstGeom prst="rect">
            <a:avLst/>
          </a:prstGeom>
        </p:spPr>
      </p:pic>
      <p:sp>
        <p:nvSpPr>
          <p:cNvPr id="2" name="Title 1">
            <a:extLst>
              <a:ext uri="{FF2B5EF4-FFF2-40B4-BE49-F238E27FC236}">
                <a16:creationId xmlns:a16="http://schemas.microsoft.com/office/drawing/2014/main" id="{AD555B4F-3FE3-4BBB-A9C7-D57E56AAD450}"/>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Risk Assessment Results by County, Proportional to All Systems</a:t>
            </a:r>
            <a:endParaRPr lang="en-US" dirty="0">
              <a:effectLst/>
            </a:endParaRPr>
          </a:p>
        </p:txBody>
      </p:sp>
    </p:spTree>
    <p:extLst>
      <p:ext uri="{BB962C8B-B14F-4D97-AF65-F5344CB8AC3E}">
        <p14:creationId xmlns:p14="http://schemas.microsoft.com/office/powerpoint/2010/main" val="769064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proportion of human right to water systems and at-risk water systems in each county.">
            <a:extLst>
              <a:ext uri="{FF2B5EF4-FFF2-40B4-BE49-F238E27FC236}">
                <a16:creationId xmlns:a16="http://schemas.microsoft.com/office/drawing/2014/main" id="{84A9487B-ABCE-49DD-80E4-C91435244D76}"/>
              </a:ext>
            </a:extLst>
          </p:cNvPr>
          <p:cNvPicPr>
            <a:picLocks noChangeAspect="1"/>
          </p:cNvPicPr>
          <p:nvPr/>
        </p:nvPicPr>
        <p:blipFill>
          <a:blip r:embed="rId3"/>
          <a:stretch>
            <a:fillRect/>
          </a:stretch>
        </p:blipFill>
        <p:spPr>
          <a:xfrm>
            <a:off x="1265253" y="917168"/>
            <a:ext cx="9661494" cy="5281006"/>
          </a:xfrm>
          <a:prstGeom prst="rect">
            <a:avLst/>
          </a:prstGeom>
        </p:spPr>
      </p:pic>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36</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508F1176-5B25-4172-A392-CAC36A430174}"/>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Risk Assessment Results by County</a:t>
            </a:r>
            <a:endParaRPr lang="en-US" dirty="0">
              <a:effectLst/>
            </a:endParaRPr>
          </a:p>
        </p:txBody>
      </p:sp>
    </p:spTree>
    <p:extLst>
      <p:ext uri="{BB962C8B-B14F-4D97-AF65-F5344CB8AC3E}">
        <p14:creationId xmlns:p14="http://schemas.microsoft.com/office/powerpoint/2010/main" val="1783814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37</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7" name="Picture 6" descr="An infographic illustrating population of at-risk and potentially at risk communities. Yellow portion (left) is indicating at risk water systems, which covers 13.6%, gray is indicating potentially at risk, which covers 13%, and blue is indicating not at risk water systems, which covers 73.5%.">
            <a:extLst>
              <a:ext uri="{FF2B5EF4-FFF2-40B4-BE49-F238E27FC236}">
                <a16:creationId xmlns:a16="http://schemas.microsoft.com/office/drawing/2014/main" id="{6DBB3722-63E3-4CB1-AD23-DEAAE149136F}"/>
              </a:ext>
            </a:extLst>
          </p:cNvPr>
          <p:cNvPicPr/>
          <p:nvPr/>
        </p:nvPicPr>
        <p:blipFill rotWithShape="1">
          <a:blip r:embed="rId3" r:link="rId4">
            <a:extLst>
              <a:ext uri="{28A0092B-C50C-407E-A947-70E740481C1C}">
                <a14:useLocalDpi xmlns:a14="http://schemas.microsoft.com/office/drawing/2010/main" val="0"/>
              </a:ext>
            </a:extLst>
          </a:blip>
          <a:srcRect l="2700" t="29018" r="8068" b="3120"/>
          <a:stretch/>
        </p:blipFill>
        <p:spPr bwMode="auto">
          <a:xfrm>
            <a:off x="1833207" y="1767967"/>
            <a:ext cx="8525586" cy="2973388"/>
          </a:xfrm>
          <a:prstGeom prst="rect">
            <a:avLst/>
          </a:prstGeom>
          <a:noFill/>
          <a:ln>
            <a:noFill/>
          </a:ln>
          <a:extLst>
            <a:ext uri="{53640926-AAD7-44D8-BBD7-CCE9431645EC}">
              <a14:shadowObscured xmlns:a14="http://schemas.microsoft.com/office/drawing/2010/main"/>
            </a:ext>
          </a:extLst>
        </p:spPr>
      </p:pic>
      <p:sp>
        <p:nvSpPr>
          <p:cNvPr id="6" name="Text Placeholder 2">
            <a:extLst>
              <a:ext uri="{FF2B5EF4-FFF2-40B4-BE49-F238E27FC236}">
                <a16:creationId xmlns:a16="http://schemas.microsoft.com/office/drawing/2014/main" id="{7E70FBF1-DE14-440C-B126-9F4192DC85EC}"/>
              </a:ext>
            </a:extLst>
          </p:cNvPr>
          <p:cNvSpPr>
            <a:spLocks noGrp="1"/>
          </p:cNvSpPr>
          <p:nvPr>
            <p:ph type="body" sz="quarter" idx="11"/>
          </p:nvPr>
        </p:nvSpPr>
        <p:spPr>
          <a:xfrm>
            <a:off x="609600" y="5598098"/>
            <a:ext cx="11353800" cy="497901"/>
          </a:xfrm>
        </p:spPr>
        <p:txBody>
          <a:bodyPr vert="horz" lIns="91440" tIns="45720" rIns="91440" bIns="45720" rtlCol="0" anchor="t">
            <a:normAutofit/>
          </a:bodyPr>
          <a:lstStyle/>
          <a:p>
            <a:pPr marL="0" indent="0">
              <a:spcAft>
                <a:spcPts val="1200"/>
              </a:spcAft>
              <a:buNone/>
            </a:pPr>
            <a:r>
              <a:rPr lang="en-US" dirty="0">
                <a:latin typeface="Arial"/>
                <a:cs typeface="Arial"/>
              </a:rPr>
              <a:t>* </a:t>
            </a:r>
            <a:r>
              <a:rPr lang="en-US" sz="1800" dirty="0">
                <a:effectLst/>
                <a:latin typeface="Arial" panose="020B0604020202020204" pitchFamily="34" charset="0"/>
                <a:ea typeface="Yu Mincho" panose="02020400000000000000" pitchFamily="18" charset="-128"/>
              </a:rPr>
              <a:t>The Risk Assessment excluded large water systems that serve the majority of Californians. </a:t>
            </a:r>
            <a:endParaRPr lang="en-US" dirty="0">
              <a:latin typeface="Arial"/>
              <a:cs typeface="Arial"/>
            </a:endParaRPr>
          </a:p>
        </p:txBody>
      </p:sp>
      <p:sp>
        <p:nvSpPr>
          <p:cNvPr id="2" name="Title 1">
            <a:extLst>
              <a:ext uri="{FF2B5EF4-FFF2-40B4-BE49-F238E27FC236}">
                <a16:creationId xmlns:a16="http://schemas.microsoft.com/office/drawing/2014/main" id="{8D1FF89D-8C4A-4905-957A-783FC5E3C176}"/>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Population Served by At-Risk Water Systems </a:t>
            </a:r>
            <a:b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br>
            <a:r>
              <a:rPr lang="en-US" sz="1800" b="1" i="0" kern="1200" spc="0" baseline="0" dirty="0">
                <a:ln>
                  <a:noFill/>
                </a:ln>
                <a:solidFill>
                  <a:srgbClr val="1A4566"/>
                </a:solidFill>
                <a:effectLst/>
                <a:latin typeface="Arial" panose="020B0604020202020204" pitchFamily="34" charset="0"/>
                <a:ea typeface="+mn-ea"/>
                <a:cs typeface="Arial" panose="020B0604020202020204" pitchFamily="34" charset="0"/>
              </a:rPr>
              <a:t>(3,300 service connections or less)</a:t>
            </a:r>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a:t>
            </a:r>
            <a:endParaRPr lang="en-US" dirty="0">
              <a:effectLst/>
            </a:endParaRPr>
          </a:p>
        </p:txBody>
      </p:sp>
    </p:spTree>
    <p:extLst>
      <p:ext uri="{BB962C8B-B14F-4D97-AF65-F5344CB8AC3E}">
        <p14:creationId xmlns:p14="http://schemas.microsoft.com/office/powerpoint/2010/main" val="1451761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2" name="Picture 1" descr="A bar graph showing distribution of the number of risk indicator thresholds exceeded by at risk and not at risk water systems. X axis is indicating number of risk indicators above any threshold and Y axis is indicating number of water systems. A total of 2,426 water systems were assessed and not at risk systems are in blue and at risk systems are in yellow.">
            <a:extLst>
              <a:ext uri="{FF2B5EF4-FFF2-40B4-BE49-F238E27FC236}">
                <a16:creationId xmlns:a16="http://schemas.microsoft.com/office/drawing/2014/main" id="{D67E97A4-78DE-4B16-8E2E-7F1A9C71EFE7}"/>
              </a:ext>
            </a:extLst>
          </p:cNvPr>
          <p:cNvPicPr>
            <a:picLocks noChangeAspect="1"/>
          </p:cNvPicPr>
          <p:nvPr/>
        </p:nvPicPr>
        <p:blipFill>
          <a:blip r:embed="rId3"/>
          <a:stretch>
            <a:fillRect/>
          </a:stretch>
        </p:blipFill>
        <p:spPr>
          <a:xfrm>
            <a:off x="685800" y="1335078"/>
            <a:ext cx="6904081" cy="4734227"/>
          </a:xfrm>
          <a:prstGeom prst="rect">
            <a:avLst/>
          </a:prstGeom>
        </p:spPr>
      </p:pic>
      <p:sp>
        <p:nvSpPr>
          <p:cNvPr id="16" name="TextBox 15">
            <a:extLst>
              <a:ext uri="{FF2B5EF4-FFF2-40B4-BE49-F238E27FC236}">
                <a16:creationId xmlns:a16="http://schemas.microsoft.com/office/drawing/2014/main" id="{633F3EDD-BEA7-48C5-87E5-D7806A540A02}"/>
              </a:ext>
            </a:extLst>
          </p:cNvPr>
          <p:cNvSpPr txBox="1"/>
          <p:nvPr/>
        </p:nvSpPr>
        <p:spPr>
          <a:xfrm>
            <a:off x="8229600" y="1308802"/>
            <a:ext cx="3336850" cy="4401205"/>
          </a:xfrm>
          <a:prstGeom prst="rect">
            <a:avLst/>
          </a:prstGeom>
          <a:noFill/>
        </p:spPr>
        <p:txBody>
          <a:bodyPr wrap="square">
            <a:spAutoFit/>
          </a:bodyPr>
          <a:lstStyle/>
          <a:p>
            <a:r>
              <a:rPr lang="en-US" sz="2000" dirty="0">
                <a:solidFill>
                  <a:schemeClr val="tx1">
                    <a:lumMod val="75000"/>
                    <a:lumOff val="25000"/>
                  </a:schemeClr>
                </a:solidFill>
                <a:effectLst/>
                <a:latin typeface="Arial" panose="020B0604020202020204" pitchFamily="34" charset="0"/>
                <a:ea typeface="Yu Mincho" panose="02020400000000000000" pitchFamily="18" charset="-128"/>
              </a:rPr>
              <a:t>All At-Risk systems exceed a threshold of concern for </a:t>
            </a:r>
            <a:r>
              <a:rPr lang="en-US" sz="2000" b="1" dirty="0">
                <a:solidFill>
                  <a:srgbClr val="2A7697"/>
                </a:solidFill>
                <a:effectLst/>
                <a:latin typeface="Arial" panose="020B0604020202020204" pitchFamily="34" charset="0"/>
                <a:ea typeface="Yu Mincho" panose="02020400000000000000" pitchFamily="18" charset="-128"/>
              </a:rPr>
              <a:t>at least 4 risk indicators</a:t>
            </a:r>
            <a:r>
              <a:rPr lang="en-US" sz="2000" dirty="0">
                <a:solidFill>
                  <a:schemeClr val="tx1">
                    <a:lumMod val="75000"/>
                    <a:lumOff val="25000"/>
                  </a:schemeClr>
                </a:solidFill>
                <a:effectLst/>
                <a:latin typeface="Arial" panose="020B0604020202020204" pitchFamily="34" charset="0"/>
                <a:ea typeface="Yu Mincho" panose="02020400000000000000" pitchFamily="18" charset="-128"/>
              </a:rPr>
              <a:t>. </a:t>
            </a:r>
          </a:p>
          <a:p>
            <a:endParaRPr lang="en-US" sz="2000" dirty="0">
              <a:solidFill>
                <a:schemeClr val="tx1">
                  <a:lumMod val="75000"/>
                  <a:lumOff val="25000"/>
                </a:schemeClr>
              </a:solidFill>
              <a:latin typeface="Arial" panose="020B0604020202020204" pitchFamily="34" charset="0"/>
              <a:ea typeface="Yu Mincho" panose="02020400000000000000" pitchFamily="18" charset="-128"/>
            </a:endParaRPr>
          </a:p>
          <a:p>
            <a:r>
              <a:rPr lang="en-US" sz="2000" dirty="0">
                <a:solidFill>
                  <a:schemeClr val="tx1">
                    <a:lumMod val="75000"/>
                    <a:lumOff val="25000"/>
                  </a:schemeClr>
                </a:solidFill>
                <a:effectLst/>
                <a:latin typeface="Arial" panose="020B0604020202020204" pitchFamily="34" charset="0"/>
                <a:ea typeface="Yu Mincho" panose="02020400000000000000" pitchFamily="18" charset="-128"/>
              </a:rPr>
              <a:t>The </a:t>
            </a:r>
            <a:r>
              <a:rPr lang="en-US" sz="2000" b="1" dirty="0">
                <a:solidFill>
                  <a:srgbClr val="2A7697"/>
                </a:solidFill>
                <a:effectLst/>
                <a:latin typeface="Arial" panose="020B0604020202020204" pitchFamily="34" charset="0"/>
                <a:ea typeface="Yu Mincho" panose="02020400000000000000" pitchFamily="18" charset="-128"/>
              </a:rPr>
              <a:t>average</a:t>
            </a:r>
            <a:r>
              <a:rPr lang="en-US" sz="2000" dirty="0">
                <a:solidFill>
                  <a:schemeClr val="tx1">
                    <a:lumMod val="75000"/>
                    <a:lumOff val="25000"/>
                  </a:schemeClr>
                </a:solidFill>
                <a:effectLst/>
                <a:latin typeface="Arial" panose="020B0604020202020204" pitchFamily="34" charset="0"/>
                <a:ea typeface="Yu Mincho" panose="02020400000000000000" pitchFamily="18" charset="-128"/>
              </a:rPr>
              <a:t> At-Risk system exceeded more than </a:t>
            </a:r>
            <a:r>
              <a:rPr lang="en-US" sz="2000" b="1" dirty="0">
                <a:solidFill>
                  <a:srgbClr val="2A7697"/>
                </a:solidFill>
                <a:effectLst/>
                <a:latin typeface="Arial" panose="020B0604020202020204" pitchFamily="34" charset="0"/>
                <a:ea typeface="Yu Mincho" panose="02020400000000000000" pitchFamily="18" charset="-128"/>
              </a:rPr>
              <a:t>6 risk indicator </a:t>
            </a:r>
            <a:r>
              <a:rPr lang="en-US" sz="2000" dirty="0">
                <a:solidFill>
                  <a:schemeClr val="tx1">
                    <a:lumMod val="75000"/>
                    <a:lumOff val="25000"/>
                  </a:schemeClr>
                </a:solidFill>
                <a:effectLst/>
                <a:latin typeface="Arial" panose="020B0604020202020204" pitchFamily="34" charset="0"/>
                <a:ea typeface="Yu Mincho" panose="02020400000000000000" pitchFamily="18" charset="-128"/>
              </a:rPr>
              <a:t>thresholds. </a:t>
            </a:r>
          </a:p>
          <a:p>
            <a:endParaRPr lang="en-US" sz="2000" dirty="0">
              <a:solidFill>
                <a:schemeClr val="tx1">
                  <a:lumMod val="75000"/>
                  <a:lumOff val="25000"/>
                </a:schemeClr>
              </a:solidFill>
              <a:latin typeface="Arial" panose="020B0604020202020204" pitchFamily="34" charset="0"/>
              <a:ea typeface="Yu Mincho" panose="02020400000000000000" pitchFamily="18" charset="-128"/>
            </a:endParaRPr>
          </a:p>
          <a:p>
            <a:r>
              <a:rPr lang="en-US" sz="2000" b="1" dirty="0">
                <a:solidFill>
                  <a:schemeClr val="tx1">
                    <a:lumMod val="75000"/>
                    <a:lumOff val="25000"/>
                  </a:schemeClr>
                </a:solidFill>
                <a:effectLst/>
                <a:latin typeface="Arial" panose="020B0604020202020204" pitchFamily="34" charset="0"/>
                <a:ea typeface="Yu Mincho" panose="02020400000000000000" pitchFamily="18" charset="-128"/>
              </a:rPr>
              <a:t>This means that systems were not designated as At-Risk based on a single or even a handful of risk indicators</a:t>
            </a:r>
            <a:r>
              <a:rPr lang="en-US" sz="2000" dirty="0">
                <a:solidFill>
                  <a:schemeClr val="tx1">
                    <a:lumMod val="75000"/>
                    <a:lumOff val="25000"/>
                  </a:schemeClr>
                </a:solidFill>
                <a:effectLst/>
                <a:latin typeface="Arial" panose="020B0604020202020204" pitchFamily="34" charset="0"/>
                <a:ea typeface="Yu Mincho" panose="02020400000000000000" pitchFamily="18" charset="-128"/>
              </a:rPr>
              <a:t>. </a:t>
            </a:r>
            <a:endParaRPr lang="en-US" sz="2000" dirty="0">
              <a:solidFill>
                <a:schemeClr val="tx1">
                  <a:lumMod val="75000"/>
                  <a:lumOff val="25000"/>
                </a:schemeClr>
              </a:solidFill>
            </a:endParaRPr>
          </a:p>
        </p:txBody>
      </p:sp>
      <p:sp>
        <p:nvSpPr>
          <p:cNvPr id="3" name="Title 2">
            <a:extLst>
              <a:ext uri="{FF2B5EF4-FFF2-40B4-BE49-F238E27FC236}">
                <a16:creationId xmlns:a16="http://schemas.microsoft.com/office/drawing/2014/main" id="{0FB49526-9F54-40FB-BC16-C7261D9E9770}"/>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Distribution of the Number of Risk Indicator Thresholds Exceeded</a:t>
            </a:r>
            <a:endParaRPr lang="en-US" dirty="0">
              <a:effectLst/>
            </a:endParaRPr>
          </a:p>
        </p:txBody>
      </p:sp>
      <p:sp>
        <p:nvSpPr>
          <p:cNvPr id="4" name="Slide Number Placeholder 3">
            <a:extLst>
              <a:ext uri="{FF2B5EF4-FFF2-40B4-BE49-F238E27FC236}">
                <a16:creationId xmlns:a16="http://schemas.microsoft.com/office/drawing/2014/main" id="{208CF0CC-9556-46D9-9475-A48B77848BA9}"/>
              </a:ext>
              <a:ext uri="{C183D7F6-B498-43B3-948B-1728B52AA6E4}">
                <adec:decorative xmlns:adec="http://schemas.microsoft.com/office/drawing/2017/decorative" val="1"/>
              </a:ext>
            </a:extLst>
          </p:cNvPr>
          <p:cNvSpPr>
            <a:spLocks noGrp="1"/>
          </p:cNvSpPr>
          <p:nvPr>
            <p:ph type="sldNum" sz="quarter" idx="4"/>
          </p:nvPr>
        </p:nvSpPr>
        <p:spPr/>
        <p:txBody>
          <a:bodyPr/>
          <a:lstStyle/>
          <a:p>
            <a:fld id="{A15CFC30-E45D-4431-B46B-489B270F7815}" type="slidenum">
              <a:rPr lang="en-US" smtClean="0"/>
              <a:pPr/>
              <a:t>38</a:t>
            </a:fld>
            <a:endParaRPr lang="en-US" dirty="0"/>
          </a:p>
        </p:txBody>
      </p:sp>
    </p:spTree>
    <p:extLst>
      <p:ext uri="{BB962C8B-B14F-4D97-AF65-F5344CB8AC3E}">
        <p14:creationId xmlns:p14="http://schemas.microsoft.com/office/powerpoint/2010/main" val="899628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60BE-6E77-4C1D-B9F9-3B8658CE1678}"/>
              </a:ext>
            </a:extLst>
          </p:cNvPr>
          <p:cNvSpPr>
            <a:spLocks noGrp="1"/>
          </p:cNvSpPr>
          <p:nvPr>
            <p:ph type="title"/>
          </p:nvPr>
        </p:nvSpPr>
        <p:spPr/>
        <p:txBody>
          <a:bodyPr/>
          <a:lstStyle/>
          <a:p>
            <a:r>
              <a:rPr lang="en-US" dirty="0"/>
              <a:t>Access the At-Risk List and Raw Data</a:t>
            </a:r>
          </a:p>
        </p:txBody>
      </p:sp>
      <p:sp>
        <p:nvSpPr>
          <p:cNvPr id="3" name="Text Placeholder 2">
            <a:extLst>
              <a:ext uri="{FF2B5EF4-FFF2-40B4-BE49-F238E27FC236}">
                <a16:creationId xmlns:a16="http://schemas.microsoft.com/office/drawing/2014/main" id="{A18C3116-1710-47FD-87E2-2274A945CA3F}"/>
              </a:ext>
            </a:extLst>
          </p:cNvPr>
          <p:cNvSpPr>
            <a:spLocks noGrp="1"/>
          </p:cNvSpPr>
          <p:nvPr>
            <p:ph type="body" sz="quarter" idx="11"/>
          </p:nvPr>
        </p:nvSpPr>
        <p:spPr>
          <a:xfrm>
            <a:off x="6921537" y="2209800"/>
            <a:ext cx="4564834" cy="2976493"/>
          </a:xfrm>
        </p:spPr>
        <p:txBody>
          <a:bodyPr anchor="ctr">
            <a:normAutofit fontScale="92500"/>
          </a:bodyPr>
          <a:lstStyle/>
          <a:p>
            <a:pPr marL="0" indent="0">
              <a:buNone/>
            </a:pPr>
            <a:r>
              <a:rPr lang="en-US" dirty="0"/>
              <a:t>Download the </a:t>
            </a:r>
            <a:r>
              <a:rPr lang="en-US" b="1" dirty="0">
                <a:solidFill>
                  <a:srgbClr val="194566"/>
                </a:solidFill>
              </a:rPr>
              <a:t>Risk Assessment Results Spreadsheet </a:t>
            </a:r>
            <a:r>
              <a:rPr lang="en-US" dirty="0"/>
              <a:t>to view the list of At-Risk public water systems:</a:t>
            </a:r>
          </a:p>
          <a:p>
            <a:pPr marL="0" indent="0">
              <a:buNone/>
            </a:pPr>
            <a:r>
              <a:rPr lang="en-US" dirty="0">
                <a:hlinkClick r:id="rId2"/>
              </a:rPr>
              <a:t>https://bit.ly/3d0XxSF</a:t>
            </a:r>
            <a:r>
              <a:rPr lang="en-US" dirty="0"/>
              <a:t> </a:t>
            </a:r>
          </a:p>
          <a:p>
            <a:pPr marL="0" indent="0">
              <a:buNone/>
            </a:pPr>
            <a:endParaRPr lang="en-US" dirty="0"/>
          </a:p>
          <a:p>
            <a:pPr marL="0" indent="0">
              <a:buNone/>
            </a:pPr>
            <a:r>
              <a:rPr lang="en-US" dirty="0"/>
              <a:t>This spreadsheet will be updated periodically with data refreshes.</a:t>
            </a:r>
          </a:p>
        </p:txBody>
      </p:sp>
      <p:sp>
        <p:nvSpPr>
          <p:cNvPr id="4" name="Slide Number Placeholder 3">
            <a:extLst>
              <a:ext uri="{FF2B5EF4-FFF2-40B4-BE49-F238E27FC236}">
                <a16:creationId xmlns:a16="http://schemas.microsoft.com/office/drawing/2014/main" id="{EDA9135A-9326-47CA-BFFB-3832C89E7463}"/>
              </a:ext>
            </a:extLst>
          </p:cNvPr>
          <p:cNvSpPr>
            <a:spLocks noGrp="1"/>
          </p:cNvSpPr>
          <p:nvPr>
            <p:ph type="sldNum" sz="quarter" idx="4"/>
          </p:nvPr>
        </p:nvSpPr>
        <p:spPr/>
        <p:txBody>
          <a:bodyPr/>
          <a:lstStyle/>
          <a:p>
            <a:fld id="{A15CFC30-E45D-4431-B46B-489B270F7815}" type="slidenum">
              <a:rPr lang="en-US" smtClean="0"/>
              <a:pPr/>
              <a:t>39</a:t>
            </a:fld>
            <a:endParaRPr lang="en-US" dirty="0"/>
          </a:p>
        </p:txBody>
      </p:sp>
      <p:pic>
        <p:nvPicPr>
          <p:cNvPr id="10" name="Picture 9" descr="Risk Assessment Results Spreadsheet ">
            <a:extLst>
              <a:ext uri="{FF2B5EF4-FFF2-40B4-BE49-F238E27FC236}">
                <a16:creationId xmlns:a16="http://schemas.microsoft.com/office/drawing/2014/main" id="{08084949-4933-426D-9B0B-DC5AC0C5856A}"/>
              </a:ext>
            </a:extLst>
          </p:cNvPr>
          <p:cNvPicPr>
            <a:picLocks noChangeAspect="1"/>
          </p:cNvPicPr>
          <p:nvPr/>
        </p:nvPicPr>
        <p:blipFill>
          <a:blip r:embed="rId3"/>
          <a:stretch>
            <a:fillRect/>
          </a:stretch>
        </p:blipFill>
        <p:spPr>
          <a:xfrm>
            <a:off x="1447800" y="1845929"/>
            <a:ext cx="4953000" cy="3727355"/>
          </a:xfrm>
          <a:prstGeom prst="rect">
            <a:avLst/>
          </a:prstGeom>
          <a:ln w="57150">
            <a:solidFill>
              <a:srgbClr val="194566"/>
            </a:solidFill>
          </a:ln>
        </p:spPr>
      </p:pic>
      <p:grpSp>
        <p:nvGrpSpPr>
          <p:cNvPr id="8" name="Group 7">
            <a:extLst>
              <a:ext uri="{FF2B5EF4-FFF2-40B4-BE49-F238E27FC236}">
                <a16:creationId xmlns:a16="http://schemas.microsoft.com/office/drawing/2014/main" id="{0E3F56C7-BAE9-49F7-99FE-A1BB730C7E10}"/>
              </a:ext>
              <a:ext uri="{C183D7F6-B498-43B3-948B-1728B52AA6E4}">
                <adec:decorative xmlns:adec="http://schemas.microsoft.com/office/drawing/2017/decorative" val="1"/>
              </a:ext>
            </a:extLst>
          </p:cNvPr>
          <p:cNvGrpSpPr/>
          <p:nvPr/>
        </p:nvGrpSpPr>
        <p:grpSpPr>
          <a:xfrm>
            <a:off x="921367" y="1279524"/>
            <a:ext cx="1938528" cy="1936015"/>
            <a:chOff x="838200" y="1752600"/>
            <a:chExt cx="3352800" cy="3352800"/>
          </a:xfrm>
        </p:grpSpPr>
        <p:pic>
          <p:nvPicPr>
            <p:cNvPr id="5" name="Picture 4">
              <a:extLst>
                <a:ext uri="{FF2B5EF4-FFF2-40B4-BE49-F238E27FC236}">
                  <a16:creationId xmlns:a16="http://schemas.microsoft.com/office/drawing/2014/main" id="{D66F85DE-48C4-400F-B8BD-1A834AF5BEBD}"/>
                </a:ext>
              </a:extLst>
            </p:cNvPr>
            <p:cNvPicPr>
              <a:picLocks noChangeAspect="1"/>
            </p:cNvPicPr>
            <p:nvPr/>
          </p:nvPicPr>
          <p:blipFill rotWithShape="1">
            <a:blip r:embed="rId4"/>
            <a:srcRect l="13740" t="1122" r="15554" b="1"/>
            <a:stretch/>
          </p:blipFill>
          <p:spPr>
            <a:xfrm>
              <a:off x="848051" y="1761591"/>
              <a:ext cx="3342949" cy="3342564"/>
            </a:xfrm>
            <a:prstGeom prst="rect">
              <a:avLst/>
            </a:prstGeom>
          </p:spPr>
        </p:pic>
        <p:sp>
          <p:nvSpPr>
            <p:cNvPr id="6" name="Rectangle 5">
              <a:extLst>
                <a:ext uri="{FF2B5EF4-FFF2-40B4-BE49-F238E27FC236}">
                  <a16:creationId xmlns:a16="http://schemas.microsoft.com/office/drawing/2014/main" id="{2C425397-C6DB-4ED7-A4F3-C3704A8AFD0D}"/>
                </a:ext>
              </a:extLst>
            </p:cNvPr>
            <p:cNvSpPr/>
            <p:nvPr/>
          </p:nvSpPr>
          <p:spPr>
            <a:xfrm>
              <a:off x="838200" y="1752600"/>
              <a:ext cx="3352800" cy="3352800"/>
            </a:xfrm>
            <a:prstGeom prst="rect">
              <a:avLst/>
            </a:prstGeom>
            <a:solidFill>
              <a:srgbClr val="194566">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Text, icon&#10;&#10;Description automatically generated">
              <a:extLst>
                <a:ext uri="{FF2B5EF4-FFF2-40B4-BE49-F238E27FC236}">
                  <a16:creationId xmlns:a16="http://schemas.microsoft.com/office/drawing/2014/main" id="{11C5FAF9-CACE-4FF7-BCB3-BC2CBA95776F}"/>
                </a:ext>
              </a:extLst>
            </p:cNvPr>
            <p:cNvPicPr>
              <a:picLocks noChangeAspect="1"/>
            </p:cNvPicPr>
            <p:nvPr/>
          </p:nvPicPr>
          <p:blipFill rotWithShape="1">
            <a:blip r:embed="rId5">
              <a:extLst>
                <a:ext uri="{28A0092B-C50C-407E-A947-70E740481C1C}">
                  <a14:useLocalDpi xmlns:a14="http://schemas.microsoft.com/office/drawing/2010/main" val="0"/>
                </a:ext>
              </a:extLst>
            </a:blip>
            <a:srcRect l="10302" t="11796" r="18738" b="11901"/>
            <a:stretch/>
          </p:blipFill>
          <p:spPr>
            <a:xfrm>
              <a:off x="1314541" y="2103337"/>
              <a:ext cx="2462285" cy="2647667"/>
            </a:xfrm>
            <a:prstGeom prst="rect">
              <a:avLst/>
            </a:prstGeom>
          </p:spPr>
        </p:pic>
      </p:grpSp>
      <p:sp>
        <p:nvSpPr>
          <p:cNvPr id="11" name="Text Placeholder 3">
            <a:extLst>
              <a:ext uri="{FF2B5EF4-FFF2-40B4-BE49-F238E27FC236}">
                <a16:creationId xmlns:a16="http://schemas.microsoft.com/office/drawing/2014/main" id="{E5AB9B73-3E01-42E5-803A-FEE7872EFDB9}"/>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2022449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4577-5A50-44CB-BA40-944BD0D1D17D}"/>
              </a:ext>
            </a:extLst>
          </p:cNvPr>
          <p:cNvSpPr>
            <a:spLocks noGrp="1"/>
          </p:cNvSpPr>
          <p:nvPr>
            <p:ph type="title"/>
          </p:nvPr>
        </p:nvSpPr>
        <p:spPr>
          <a:xfrm>
            <a:off x="838200" y="668377"/>
            <a:ext cx="10515600" cy="1325563"/>
          </a:xfrm>
        </p:spPr>
        <p:txBody>
          <a:bodyPr>
            <a:normAutofit/>
          </a:bodyPr>
          <a:lstStyle/>
          <a:p>
            <a:r>
              <a:rPr lang="en-US" dirty="0">
                <a:cs typeface="Arial"/>
              </a:rPr>
              <a:t>Ways to Participate-</a:t>
            </a:r>
            <a:endParaRPr lang="en-US" dirty="0">
              <a:highlight>
                <a:srgbClr val="FFFF00"/>
              </a:highlight>
            </a:endParaRPr>
          </a:p>
        </p:txBody>
      </p:sp>
      <p:sp>
        <p:nvSpPr>
          <p:cNvPr id="4" name="Slide Number Placeholder 3">
            <a:extLst>
              <a:ext uri="{FF2B5EF4-FFF2-40B4-BE49-F238E27FC236}">
                <a16:creationId xmlns:a16="http://schemas.microsoft.com/office/drawing/2014/main" id="{223FEEC9-DC77-4501-BA04-47539F7460F8}"/>
              </a:ext>
            </a:extLst>
          </p:cNvPr>
          <p:cNvSpPr>
            <a:spLocks noGrp="1"/>
          </p:cNvSpPr>
          <p:nvPr>
            <p:ph type="sldNum" sz="quarter" idx="4"/>
          </p:nvPr>
        </p:nvSpPr>
        <p:spPr>
          <a:xfrm>
            <a:off x="23520" y="12951"/>
            <a:ext cx="2743200" cy="365125"/>
          </a:xfrm>
        </p:spPr>
        <p:txBody>
          <a:bodyPr>
            <a:normAutofit/>
          </a:bodyPr>
          <a:lstStyle/>
          <a:p>
            <a:pPr>
              <a:spcAft>
                <a:spcPts val="600"/>
              </a:spcAft>
            </a:pPr>
            <a:fld id="{A15CFC30-E45D-4431-B46B-489B270F7815}" type="slidenum">
              <a:rPr lang="en-US" smtClean="0"/>
              <a:pPr>
                <a:spcAft>
                  <a:spcPts val="600"/>
                </a:spcAft>
              </a:pPr>
              <a:t>4</a:t>
            </a:fld>
            <a:endParaRPr lang="en-US" dirty="0"/>
          </a:p>
        </p:txBody>
      </p:sp>
      <p:sp>
        <p:nvSpPr>
          <p:cNvPr id="3" name="Text Placeholder 2">
            <a:extLst>
              <a:ext uri="{FF2B5EF4-FFF2-40B4-BE49-F238E27FC236}">
                <a16:creationId xmlns:a16="http://schemas.microsoft.com/office/drawing/2014/main" id="{768125C9-DF95-4FF5-B280-DB9F57A2678B}"/>
              </a:ext>
            </a:extLst>
          </p:cNvPr>
          <p:cNvSpPr>
            <a:spLocks noGrp="1"/>
          </p:cNvSpPr>
          <p:nvPr>
            <p:ph sz="half" idx="1"/>
          </p:nvPr>
        </p:nvSpPr>
        <p:spPr>
          <a:xfrm>
            <a:off x="838200" y="1857375"/>
            <a:ext cx="6111240" cy="4115829"/>
          </a:xfrm>
        </p:spPr>
        <p:txBody>
          <a:bodyPr vert="horz" lIns="91440" tIns="45720" rIns="91440" bIns="45720" rtlCol="0" anchor="t">
            <a:normAutofit lnSpcReduction="10000"/>
          </a:bodyPr>
          <a:lstStyle/>
          <a:p>
            <a:pPr marL="0" indent="0">
              <a:buNone/>
            </a:pPr>
            <a:r>
              <a:rPr lang="en-US" sz="2200" b="1" dirty="0">
                <a:latin typeface="Arial"/>
                <a:cs typeface="Arial"/>
              </a:rPr>
              <a:t>1. Watch ONLY:  </a:t>
            </a:r>
            <a:r>
              <a:rPr lang="en-US" sz="2200" dirty="0">
                <a:latin typeface="Arial"/>
                <a:cs typeface="Arial"/>
              </a:rPr>
              <a:t>Visit </a:t>
            </a:r>
            <a:r>
              <a:rPr lang="en-US" sz="2200" dirty="0">
                <a:highlight>
                  <a:srgbClr val="FFFF00"/>
                </a:highlight>
                <a:latin typeface="Arial"/>
                <a:cs typeface="Arial"/>
              </a:rPr>
              <a:t>video.calepa.ca.gov </a:t>
            </a:r>
            <a:endParaRPr lang="en-US" dirty="0">
              <a:highlight>
                <a:srgbClr val="FFFF00"/>
              </a:highlight>
            </a:endParaRPr>
          </a:p>
          <a:p>
            <a:pPr marL="0" indent="0">
              <a:buNone/>
            </a:pPr>
            <a:r>
              <a:rPr lang="en-US" sz="2200" b="1" dirty="0">
                <a:latin typeface="Arial"/>
                <a:cs typeface="Arial"/>
              </a:rPr>
              <a:t>2. Email: </a:t>
            </a:r>
            <a:r>
              <a:rPr lang="en-US" sz="2200" dirty="0">
                <a:latin typeface="Arial"/>
                <a:cs typeface="Arial"/>
              </a:rPr>
              <a:t>Submit a comment or ask a question that will be read aloud, send an email to:</a:t>
            </a:r>
            <a:r>
              <a:rPr lang="en-US" sz="1900" dirty="0">
                <a:latin typeface="Arial"/>
                <a:cs typeface="Arial"/>
              </a:rPr>
              <a:t> 	</a:t>
            </a:r>
            <a:r>
              <a:rPr lang="en-US" sz="2400" dirty="0">
                <a:latin typeface="Arial"/>
                <a:cs typeface="Arial"/>
                <a:hlinkClick r:id="rId3"/>
              </a:rPr>
              <a:t>safer@waterboards.ca.gov</a:t>
            </a:r>
            <a:r>
              <a:rPr lang="en-US" sz="2400" dirty="0">
                <a:latin typeface="Arial"/>
                <a:cs typeface="Arial"/>
              </a:rPr>
              <a:t>  </a:t>
            </a:r>
          </a:p>
          <a:p>
            <a:pPr marL="0" indent="0">
              <a:buNone/>
            </a:pPr>
            <a:r>
              <a:rPr lang="en-US" sz="2200" b="1" dirty="0">
                <a:latin typeface="Arial"/>
                <a:cs typeface="Arial"/>
              </a:rPr>
              <a:t>3. Q&amp;A: </a:t>
            </a:r>
            <a:r>
              <a:rPr lang="en-US" sz="2200" dirty="0">
                <a:latin typeface="Arial"/>
                <a:cs typeface="Arial"/>
              </a:rPr>
              <a:t>Submit a question using the Q&amp;A feature at the bottom of your Zoom Screen. You can UPVOTE any question you would like answered.</a:t>
            </a:r>
          </a:p>
          <a:p>
            <a:pPr marL="0" indent="0">
              <a:buNone/>
            </a:pPr>
            <a:r>
              <a:rPr lang="en-US" sz="2200" b="1" dirty="0">
                <a:latin typeface="Arial"/>
                <a:cs typeface="Arial"/>
              </a:rPr>
              <a:t>4. Raise Hand: </a:t>
            </a:r>
            <a:r>
              <a:rPr lang="en-US" sz="2200" dirty="0">
                <a:latin typeface="Arial"/>
                <a:cs typeface="Arial"/>
              </a:rPr>
              <a:t> Attendees will be given the opportunity to provide verbal comment or ask questions, if you’re interested in this option, please raise your virtual hand when the time is right. </a:t>
            </a:r>
            <a:endParaRPr lang="en-US" sz="2200" b="1" dirty="0"/>
          </a:p>
        </p:txBody>
      </p:sp>
      <p:sp>
        <p:nvSpPr>
          <p:cNvPr id="5" name="Content Placeholder 4">
            <a:extLst>
              <a:ext uri="{FF2B5EF4-FFF2-40B4-BE49-F238E27FC236}">
                <a16:creationId xmlns:a16="http://schemas.microsoft.com/office/drawing/2014/main" id="{38F8450F-4485-4546-A88D-6EDBBC4BA3F3}"/>
              </a:ext>
            </a:extLst>
          </p:cNvPr>
          <p:cNvSpPr>
            <a:spLocks noGrp="1"/>
          </p:cNvSpPr>
          <p:nvPr>
            <p:ph sz="half" idx="2"/>
          </p:nvPr>
        </p:nvSpPr>
        <p:spPr>
          <a:xfrm>
            <a:off x="7638757" y="1599905"/>
            <a:ext cx="3715043" cy="4115829"/>
          </a:xfrm>
        </p:spPr>
        <p:txBody>
          <a:bodyPr>
            <a:normAutofit lnSpcReduction="10000"/>
          </a:bodyPr>
          <a:lstStyle/>
          <a:p>
            <a:pPr marL="0" indent="0">
              <a:buNone/>
            </a:pPr>
            <a:endParaRPr lang="en-US" sz="2400" dirty="0"/>
          </a:p>
          <a:p>
            <a:r>
              <a:rPr lang="en-US" sz="2400" dirty="0"/>
              <a:t>Please wait for your name </a:t>
            </a:r>
            <a:br>
              <a:rPr lang="en-US" sz="2400" dirty="0"/>
            </a:br>
            <a:r>
              <a:rPr lang="en-US" sz="2400" dirty="0"/>
              <a:t>to be called.</a:t>
            </a:r>
          </a:p>
          <a:p>
            <a:pPr marL="0" indent="0">
              <a:buNone/>
            </a:pPr>
            <a:endParaRPr lang="en-US" sz="2400" dirty="0"/>
          </a:p>
          <a:p>
            <a:r>
              <a:rPr lang="en-US" sz="2400" dirty="0"/>
              <a:t>Public comments are </a:t>
            </a:r>
            <a:br>
              <a:rPr lang="en-US" sz="2400" dirty="0"/>
            </a:br>
            <a:r>
              <a:rPr lang="en-US" sz="2400" dirty="0"/>
              <a:t>3 minutes each.</a:t>
            </a:r>
          </a:p>
          <a:p>
            <a:endParaRPr lang="en-US" sz="2400" dirty="0"/>
          </a:p>
        </p:txBody>
      </p:sp>
      <p:cxnSp>
        <p:nvCxnSpPr>
          <p:cNvPr id="7" name="Straight Connector 6">
            <a:extLst>
              <a:ext uri="{FF2B5EF4-FFF2-40B4-BE49-F238E27FC236}">
                <a16:creationId xmlns:a16="http://schemas.microsoft.com/office/drawing/2014/main" id="{32B3E881-8596-42B8-AFCB-367739851E09}"/>
              </a:ext>
              <a:ext uri="{C183D7F6-B498-43B3-948B-1728B52AA6E4}">
                <adec:decorative xmlns:adec="http://schemas.microsoft.com/office/drawing/2017/decorative" val="1"/>
              </a:ext>
            </a:extLst>
          </p:cNvPr>
          <p:cNvCxnSpPr/>
          <p:nvPr/>
        </p:nvCxnSpPr>
        <p:spPr>
          <a:xfrm>
            <a:off x="7258931" y="2050847"/>
            <a:ext cx="0" cy="3534027"/>
          </a:xfrm>
          <a:prstGeom prst="line">
            <a:avLst/>
          </a:prstGeom>
          <a:ln w="28575"/>
        </p:spPr>
        <p:style>
          <a:lnRef idx="2">
            <a:schemeClr val="dk1"/>
          </a:lnRef>
          <a:fillRef idx="0">
            <a:schemeClr val="dk1"/>
          </a:fillRef>
          <a:effectRef idx="1">
            <a:schemeClr val="dk1"/>
          </a:effectRef>
          <a:fontRef idx="minor">
            <a:schemeClr val="tx1"/>
          </a:fontRef>
        </p:style>
      </p:cxnSp>
      <p:sp>
        <p:nvSpPr>
          <p:cNvPr id="10" name="Text Placeholder 3">
            <a:extLst>
              <a:ext uri="{FF2B5EF4-FFF2-40B4-BE49-F238E27FC236}">
                <a16:creationId xmlns:a16="http://schemas.microsoft.com/office/drawing/2014/main" id="{EC1BC1FE-229B-4E45-AD47-FAEC4D651D2D}"/>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2843504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60BE-6E77-4C1D-B9F9-3B8658CE1678}"/>
              </a:ext>
            </a:extLst>
          </p:cNvPr>
          <p:cNvSpPr>
            <a:spLocks noGrp="1"/>
          </p:cNvSpPr>
          <p:nvPr>
            <p:ph type="title"/>
          </p:nvPr>
        </p:nvSpPr>
        <p:spPr/>
        <p:txBody>
          <a:bodyPr/>
          <a:lstStyle/>
          <a:p>
            <a:r>
              <a:rPr lang="en-US" dirty="0"/>
              <a:t>Water System Data Change Requests</a:t>
            </a:r>
          </a:p>
        </p:txBody>
      </p:sp>
      <p:sp>
        <p:nvSpPr>
          <p:cNvPr id="3" name="Text Placeholder 2">
            <a:extLst>
              <a:ext uri="{FF2B5EF4-FFF2-40B4-BE49-F238E27FC236}">
                <a16:creationId xmlns:a16="http://schemas.microsoft.com/office/drawing/2014/main" id="{A18C3116-1710-47FD-87E2-2274A945CA3F}"/>
              </a:ext>
            </a:extLst>
          </p:cNvPr>
          <p:cNvSpPr>
            <a:spLocks noGrp="1"/>
          </p:cNvSpPr>
          <p:nvPr>
            <p:ph type="body" sz="quarter" idx="11"/>
          </p:nvPr>
        </p:nvSpPr>
        <p:spPr>
          <a:xfrm>
            <a:off x="838200" y="2225842"/>
            <a:ext cx="6477000" cy="2976493"/>
          </a:xfrm>
        </p:spPr>
        <p:txBody>
          <a:bodyPr anchor="ctr">
            <a:normAutofit/>
          </a:bodyPr>
          <a:lstStyle/>
          <a:p>
            <a:pPr marL="0" indent="0">
              <a:buNone/>
            </a:pPr>
            <a:r>
              <a:rPr lang="en-US" dirty="0"/>
              <a:t>See something that isn’t right? Water systems can submit a </a:t>
            </a:r>
            <a:r>
              <a:rPr lang="en-US" b="1" dirty="0">
                <a:solidFill>
                  <a:srgbClr val="194566"/>
                </a:solidFill>
              </a:rPr>
              <a:t>data change request </a:t>
            </a:r>
            <a:r>
              <a:rPr lang="en-US" dirty="0"/>
              <a:t>here:</a:t>
            </a:r>
          </a:p>
          <a:p>
            <a:pPr marL="0" indent="0">
              <a:buNone/>
            </a:pPr>
            <a:r>
              <a:rPr lang="en-US" dirty="0">
                <a:hlinkClick r:id="rId2"/>
              </a:rPr>
              <a:t>https://bit.ly/3t9XgTg</a:t>
            </a:r>
            <a:r>
              <a:rPr lang="en-US" dirty="0"/>
              <a:t> </a:t>
            </a:r>
          </a:p>
          <a:p>
            <a:pPr marL="0" indent="0">
              <a:buNone/>
            </a:pPr>
            <a:endParaRPr lang="en-US" dirty="0"/>
          </a:p>
          <a:p>
            <a:pPr marL="0" indent="0">
              <a:buNone/>
            </a:pPr>
            <a:r>
              <a:rPr lang="en-US" dirty="0"/>
              <a:t>Requests will be reviewed by State Water Board staff. </a:t>
            </a:r>
          </a:p>
        </p:txBody>
      </p:sp>
      <p:sp>
        <p:nvSpPr>
          <p:cNvPr id="4" name="Slide Number Placeholder 3">
            <a:extLst>
              <a:ext uri="{FF2B5EF4-FFF2-40B4-BE49-F238E27FC236}">
                <a16:creationId xmlns:a16="http://schemas.microsoft.com/office/drawing/2014/main" id="{EDA9135A-9326-47CA-BFFB-3832C89E7463}"/>
              </a:ext>
            </a:extLst>
          </p:cNvPr>
          <p:cNvSpPr>
            <a:spLocks noGrp="1"/>
          </p:cNvSpPr>
          <p:nvPr>
            <p:ph type="sldNum" sz="quarter" idx="4"/>
          </p:nvPr>
        </p:nvSpPr>
        <p:spPr/>
        <p:txBody>
          <a:bodyPr/>
          <a:lstStyle/>
          <a:p>
            <a:fld id="{A15CFC30-E45D-4431-B46B-489B270F7815}" type="slidenum">
              <a:rPr lang="en-US" smtClean="0"/>
              <a:pPr/>
              <a:t>40</a:t>
            </a:fld>
            <a:endParaRPr lang="en-US" dirty="0"/>
          </a:p>
        </p:txBody>
      </p:sp>
      <p:pic>
        <p:nvPicPr>
          <p:cNvPr id="11" name="Picture 10" descr="data change request form">
            <a:extLst>
              <a:ext uri="{FF2B5EF4-FFF2-40B4-BE49-F238E27FC236}">
                <a16:creationId xmlns:a16="http://schemas.microsoft.com/office/drawing/2014/main" id="{A1375490-2A93-40B4-AC41-DEEE961D9F82}"/>
              </a:ext>
            </a:extLst>
          </p:cNvPr>
          <p:cNvPicPr>
            <a:picLocks noChangeAspect="1"/>
          </p:cNvPicPr>
          <p:nvPr/>
        </p:nvPicPr>
        <p:blipFill>
          <a:blip r:embed="rId3"/>
          <a:stretch>
            <a:fillRect/>
          </a:stretch>
        </p:blipFill>
        <p:spPr>
          <a:xfrm>
            <a:off x="7848600" y="1076325"/>
            <a:ext cx="3725063" cy="4686883"/>
          </a:xfrm>
          <a:prstGeom prst="rect">
            <a:avLst/>
          </a:prstGeom>
          <a:ln w="38100">
            <a:solidFill>
              <a:srgbClr val="194566"/>
            </a:solidFill>
          </a:ln>
        </p:spPr>
      </p:pic>
      <p:sp>
        <p:nvSpPr>
          <p:cNvPr id="12" name="Text Placeholder 3">
            <a:extLst>
              <a:ext uri="{FF2B5EF4-FFF2-40B4-BE49-F238E27FC236}">
                <a16:creationId xmlns:a16="http://schemas.microsoft.com/office/drawing/2014/main" id="{F20A9D14-156D-4424-AE29-8F12965531CE}"/>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3415306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16" y="0"/>
            <a:ext cx="12187075" cy="6858000"/>
          </a:xfrm>
          <a:prstGeom prst="rect">
            <a:avLst/>
          </a:prstGeom>
        </p:spPr>
      </p:pic>
      <p:sp>
        <p:nvSpPr>
          <p:cNvPr id="5" name="Text Placeholder 3">
            <a:extLst>
              <a:ext uri="{FF2B5EF4-FFF2-40B4-BE49-F238E27FC236}">
                <a16:creationId xmlns:a16="http://schemas.microsoft.com/office/drawing/2014/main" id="{40FBE3E1-D522-4EB2-8CAF-7F9E987A0C1D}"/>
              </a:ext>
              <a:ext uri="{C183D7F6-B498-43B3-948B-1728B52AA6E4}">
                <adec:decorative xmlns:adec="http://schemas.microsoft.com/office/drawing/2017/decorative" val="1"/>
              </a:ext>
            </a:extLst>
          </p:cNvPr>
          <p:cNvSpPr txBox="1">
            <a:spLocks/>
          </p:cNvSpPr>
          <p:nvPr/>
        </p:nvSpPr>
        <p:spPr>
          <a:xfrm>
            <a:off x="3048" y="6168693"/>
            <a:ext cx="12188952" cy="689307"/>
          </a:xfrm>
          <a:prstGeom prst="rect">
            <a:avLst/>
          </a:prstGeom>
          <a:solidFill>
            <a:srgbClr val="00487D"/>
          </a:solidFill>
        </p:spPr>
        <p:txBody>
          <a:bodyPr vert="horz" lIns="274320" tIns="0" rIns="274320" bIns="45720" rtlCol="0" anchor="ctr">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ADDBE9"/>
                </a:solidFill>
                <a:latin typeface="Arial" panose="020B0604020202020204" pitchFamily="34" charset="0"/>
                <a:cs typeface="Arial" panose="020B0604020202020204" pitchFamily="34" charset="0"/>
              </a:rPr>
              <a:t>CALIFORNIA WATER BOARDS                                                           </a:t>
            </a:r>
            <a:r>
              <a:rPr lang="en-US" sz="2400" b="1" dirty="0">
                <a:solidFill>
                  <a:srgbClr val="FFFFFF"/>
                </a:solidFill>
                <a:latin typeface="Arial" panose="020B0604020202020204" pitchFamily="34" charset="0"/>
                <a:cs typeface="Arial" panose="020B0604020202020204" pitchFamily="34" charset="0"/>
              </a:rPr>
              <a:t>SAFER PROGRAM</a:t>
            </a:r>
          </a:p>
        </p:txBody>
      </p:sp>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0" y="165100"/>
            <a:ext cx="12171659" cy="2006600"/>
          </a:xfrm>
        </p:spPr>
        <p:txBody>
          <a:bodyPr lIns="274320" rIns="27432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Risk Assessment Results: </a:t>
            </a:r>
            <a:b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State Small Water Systems &amp; Domestic Wells</a:t>
            </a:r>
            <a:endPar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ubtitle 2">
            <a:extLst>
              <a:ext uri="{FF2B5EF4-FFF2-40B4-BE49-F238E27FC236}">
                <a16:creationId xmlns:a16="http://schemas.microsoft.com/office/drawing/2014/main" id="{EA61F318-F22E-4DFE-8A1D-54E8C6A9D764}"/>
              </a:ext>
            </a:extLst>
          </p:cNvPr>
          <p:cNvSpPr txBox="1">
            <a:spLocks/>
          </p:cNvSpPr>
          <p:nvPr/>
        </p:nvSpPr>
        <p:spPr>
          <a:xfrm>
            <a:off x="2819400" y="2123971"/>
            <a:ext cx="9144000" cy="1152629"/>
          </a:xfrm>
          <a:prstGeom prst="rect">
            <a:avLst/>
          </a:prstGeom>
        </p:spPr>
        <p:txBody>
          <a:bodyPr vert="horz" lIns="91438" tIns="45719" rIns="91438" bIns="45719"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chemeClr val="bg1"/>
                </a:solidFill>
                <a:latin typeface="Arial"/>
                <a:cs typeface="Arial"/>
              </a:rPr>
              <a:t>Emily Houlihan</a:t>
            </a:r>
          </a:p>
          <a:p>
            <a:pPr marL="0" indent="0" algn="r">
              <a:buNone/>
            </a:pPr>
            <a:r>
              <a:rPr lang="en-US" dirty="0">
                <a:solidFill>
                  <a:schemeClr val="bg1"/>
                </a:solidFill>
                <a:latin typeface="Arial"/>
                <a:cs typeface="Arial"/>
              </a:rPr>
              <a:t>GAMA Unit, Division of Water Quality</a:t>
            </a:r>
          </a:p>
          <a:p>
            <a:pPr marL="0" indent="0" algn="r">
              <a:buNone/>
            </a:pPr>
            <a:r>
              <a:rPr lang="en-US" dirty="0">
                <a:solidFill>
                  <a:schemeClr val="bg1"/>
                </a:solidFill>
                <a:latin typeface="Arial"/>
                <a:cs typeface="Arial"/>
              </a:rPr>
              <a:t>State Water Resources Control Board</a:t>
            </a:r>
          </a:p>
        </p:txBody>
      </p:sp>
    </p:spTree>
    <p:extLst>
      <p:ext uri="{BB962C8B-B14F-4D97-AF65-F5344CB8AC3E}">
        <p14:creationId xmlns:p14="http://schemas.microsoft.com/office/powerpoint/2010/main" val="2083677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42</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6" name="Picture 5" descr="Workflow diagram showing aquifer risk map layers for domestic wells and state small water systems.">
            <a:extLst>
              <a:ext uri="{FF2B5EF4-FFF2-40B4-BE49-F238E27FC236}">
                <a16:creationId xmlns:a16="http://schemas.microsoft.com/office/drawing/2014/main" id="{235C39D5-E565-4F05-B477-6FE1322AB65B}"/>
              </a:ext>
            </a:extLst>
          </p:cNvPr>
          <p:cNvPicPr/>
          <p:nvPr/>
        </p:nvPicPr>
        <p:blipFill>
          <a:blip r:embed="rId3">
            <a:extLst>
              <a:ext uri="{28A0092B-C50C-407E-A947-70E740481C1C}">
                <a14:useLocalDpi xmlns:a14="http://schemas.microsoft.com/office/drawing/2010/main" val="0"/>
              </a:ext>
            </a:extLst>
          </a:blip>
          <a:stretch>
            <a:fillRect/>
          </a:stretch>
        </p:blipFill>
        <p:spPr>
          <a:xfrm>
            <a:off x="1467832" y="816350"/>
            <a:ext cx="9180136" cy="6005555"/>
          </a:xfrm>
          <a:prstGeom prst="rect">
            <a:avLst/>
          </a:prstGeom>
        </p:spPr>
      </p:pic>
      <p:sp>
        <p:nvSpPr>
          <p:cNvPr id="2" name="Title 1">
            <a:extLst>
              <a:ext uri="{FF2B5EF4-FFF2-40B4-BE49-F238E27FC236}">
                <a16:creationId xmlns:a16="http://schemas.microsoft.com/office/drawing/2014/main" id="{0EAED547-A72C-4115-8FFA-E60FAFCCB270}"/>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Summary of Risk Assessment Methodology for State Small Water Systems &amp; Domestic Wells</a:t>
            </a:r>
            <a:endParaRPr lang="en-US" dirty="0">
              <a:effectLst/>
            </a:endParaRPr>
          </a:p>
        </p:txBody>
      </p:sp>
    </p:spTree>
    <p:extLst>
      <p:ext uri="{BB962C8B-B14F-4D97-AF65-F5344CB8AC3E}">
        <p14:creationId xmlns:p14="http://schemas.microsoft.com/office/powerpoint/2010/main" val="2609826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E58B-A18B-467D-9021-0D2369F64924}"/>
              </a:ext>
            </a:extLst>
          </p:cNvPr>
          <p:cNvSpPr>
            <a:spLocks noGrp="1"/>
          </p:cNvSpPr>
          <p:nvPr>
            <p:ph type="title"/>
          </p:nvPr>
        </p:nvSpPr>
        <p:spPr/>
        <p:txBody>
          <a:bodyPr/>
          <a:lstStyle/>
          <a:p>
            <a:r>
              <a:rPr lang="en-US" dirty="0">
                <a:cs typeface="Arial"/>
              </a:rPr>
              <a:t>Data Processing</a:t>
            </a:r>
          </a:p>
        </p:txBody>
      </p:sp>
      <p:sp>
        <p:nvSpPr>
          <p:cNvPr id="3" name="Text Placeholder 2">
            <a:extLst>
              <a:ext uri="{FF2B5EF4-FFF2-40B4-BE49-F238E27FC236}">
                <a16:creationId xmlns:a16="http://schemas.microsoft.com/office/drawing/2014/main" id="{51145FC7-97B5-4716-ABD8-80F198C50AED}"/>
              </a:ext>
            </a:extLst>
          </p:cNvPr>
          <p:cNvSpPr>
            <a:spLocks noGrp="1"/>
          </p:cNvSpPr>
          <p:nvPr>
            <p:ph type="body" sz="quarter" idx="11"/>
          </p:nvPr>
        </p:nvSpPr>
        <p:spPr>
          <a:xfrm>
            <a:off x="838200" y="1050192"/>
            <a:ext cx="10515600" cy="4664808"/>
          </a:xfrm>
        </p:spPr>
        <p:txBody>
          <a:bodyPr vert="horz" lIns="91440" tIns="45720" rIns="91440" bIns="45720" rtlCol="0" anchor="t">
            <a:normAutofit lnSpcReduction="10000"/>
          </a:bodyPr>
          <a:lstStyle/>
          <a:p>
            <a:pPr marL="0" indent="0">
              <a:spcAft>
                <a:spcPts val="1200"/>
              </a:spcAft>
              <a:buNone/>
            </a:pPr>
            <a:r>
              <a:rPr lang="en-US" sz="2400" dirty="0">
                <a:latin typeface="Arial" panose="020B0604020202020204" pitchFamily="34" charset="0"/>
                <a:cs typeface="Arial" panose="020B0604020202020204" pitchFamily="34" charset="0"/>
              </a:rPr>
              <a:t>Water Quality </a:t>
            </a:r>
            <a:r>
              <a:rPr lang="en-US" dirty="0"/>
              <a:t>D</a:t>
            </a:r>
            <a:r>
              <a:rPr lang="en-US" sz="2400" dirty="0">
                <a:latin typeface="Arial" panose="020B0604020202020204" pitchFamily="34" charset="0"/>
                <a:cs typeface="Arial" panose="020B0604020202020204" pitchFamily="34" charset="0"/>
              </a:rPr>
              <a:t>ata</a:t>
            </a:r>
          </a:p>
          <a:p>
            <a:pPr lvl="1">
              <a:spcAft>
                <a:spcPts val="1000"/>
              </a:spcAft>
            </a:pPr>
            <a:r>
              <a:rPr lang="en-US" sz="2000" dirty="0">
                <a:latin typeface="Arial" panose="020B0604020202020204" pitchFamily="34" charset="0"/>
                <a:cs typeface="Arial" panose="020B0604020202020204" pitchFamily="34" charset="0"/>
              </a:rPr>
              <a:t>Publicly-available data from both public and domestic wells</a:t>
            </a:r>
          </a:p>
          <a:p>
            <a:pPr lvl="1">
              <a:spcAft>
                <a:spcPts val="1000"/>
              </a:spcAft>
            </a:pPr>
            <a:r>
              <a:rPr lang="en-US" sz="2000" dirty="0">
                <a:latin typeface="Arial" panose="020B0604020202020204" pitchFamily="34" charset="0"/>
                <a:cs typeface="Arial" panose="020B0604020202020204" pitchFamily="34" charset="0"/>
              </a:rPr>
              <a:t>Filter wells by depth</a:t>
            </a:r>
          </a:p>
          <a:p>
            <a:pPr lvl="1">
              <a:spcAft>
                <a:spcPts val="1000"/>
              </a:spcAft>
            </a:pPr>
            <a:r>
              <a:rPr lang="en-US" sz="2000" dirty="0">
                <a:latin typeface="Arial" panose="020B0604020202020204" pitchFamily="34" charset="0"/>
                <a:cs typeface="Arial" panose="020B0604020202020204" pitchFamily="34" charset="0"/>
              </a:rPr>
              <a:t>Average results by year, well, and square mile section (de-clustering)</a:t>
            </a:r>
          </a:p>
          <a:p>
            <a:pPr lvl="1">
              <a:spcAft>
                <a:spcPts val="1000"/>
              </a:spcAft>
            </a:pPr>
            <a:r>
              <a:rPr lang="en-US" sz="2000" dirty="0">
                <a:latin typeface="Arial" panose="020B0604020202020204" pitchFamily="34" charset="0"/>
                <a:cs typeface="Arial" panose="020B0604020202020204" pitchFamily="34" charset="0"/>
              </a:rPr>
              <a:t>Assess both long-term averages (20 year) and recent results</a:t>
            </a:r>
          </a:p>
          <a:p>
            <a:pPr lvl="1">
              <a:spcAft>
                <a:spcPts val="1000"/>
              </a:spcAft>
            </a:pPr>
            <a:r>
              <a:rPr lang="en-US" sz="2000" dirty="0">
                <a:latin typeface="Arial" panose="020B0604020202020204" pitchFamily="34" charset="0"/>
                <a:cs typeface="Arial" panose="020B0604020202020204" pitchFamily="34" charset="0"/>
              </a:rPr>
              <a:t>Assess all constituents with an MCL, including Hexavalent Chromium</a:t>
            </a:r>
          </a:p>
          <a:p>
            <a:pPr marL="0" indent="0">
              <a:spcAft>
                <a:spcPts val="1000"/>
              </a:spcAft>
              <a:buNone/>
            </a:pPr>
            <a:r>
              <a:rPr lang="en-US" sz="2400" dirty="0">
                <a:latin typeface="Arial"/>
                <a:cs typeface="Arial"/>
              </a:rPr>
              <a:t>Domestic Well &amp; State Small Water System Locations</a:t>
            </a:r>
          </a:p>
          <a:p>
            <a:pPr lvl="1">
              <a:spcAft>
                <a:spcPts val="1000"/>
              </a:spcAft>
            </a:pPr>
            <a:r>
              <a:rPr lang="en-US" sz="2000" dirty="0">
                <a:latin typeface="Arial"/>
                <a:cs typeface="Arial"/>
              </a:rPr>
              <a:t>Domestic well density is from the Online System of Well Completion Records, excluding domestic wells drilled prior to 1970</a:t>
            </a:r>
          </a:p>
          <a:p>
            <a:pPr lvl="1">
              <a:spcAft>
                <a:spcPts val="1000"/>
              </a:spcAft>
            </a:pPr>
            <a:r>
              <a:rPr lang="en-US" sz="2000" dirty="0">
                <a:latin typeface="Arial"/>
                <a:cs typeface="Arial"/>
              </a:rPr>
              <a:t>State small water system locations are from the Rural Community Assistance Corporation</a:t>
            </a:r>
          </a:p>
        </p:txBody>
      </p:sp>
      <p:sp>
        <p:nvSpPr>
          <p:cNvPr id="6" name="Slide Number Placeholder 3">
            <a:extLst>
              <a:ext uri="{FF2B5EF4-FFF2-40B4-BE49-F238E27FC236}">
                <a16:creationId xmlns:a16="http://schemas.microsoft.com/office/drawing/2014/main" id="{3CD0183E-F21C-410E-9BDB-532135AD721E}"/>
              </a:ext>
            </a:extLst>
          </p:cNvPr>
          <p:cNvSpPr txBox="1">
            <a:spLocks/>
          </p:cNvSpPr>
          <p:nvPr/>
        </p:nvSpPr>
        <p:spPr>
          <a:xfrm>
            <a:off x="0" y="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5CFC30-E45D-4431-B46B-489B270F7815}" type="slidenum">
              <a:rPr lang="en-US" smtClean="0"/>
              <a:pPr/>
              <a:t>43</a:t>
            </a:fld>
            <a:endParaRPr lang="en-US"/>
          </a:p>
        </p:txBody>
      </p:sp>
      <p:sp>
        <p:nvSpPr>
          <p:cNvPr id="5" name="Text Placeholder 3">
            <a:extLst>
              <a:ext uri="{FF2B5EF4-FFF2-40B4-BE49-F238E27FC236}">
                <a16:creationId xmlns:a16="http://schemas.microsoft.com/office/drawing/2014/main" id="{115653F2-A3C9-A846-8D89-6F7F3DEC55E1}"/>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ADDBE9"/>
                </a:solidFill>
                <a:latin typeface="Arial" panose="020B0604020202020204" pitchFamily="34" charset="0"/>
                <a:cs typeface="Arial" panose="020B0604020202020204" pitchFamily="34" charset="0"/>
              </a:rPr>
              <a:t>CALIFORNIA WATER BOARDS                                                            </a:t>
            </a:r>
            <a:r>
              <a:rPr lang="en-US" sz="24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672075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E58B-A18B-467D-9021-0D2369F64924}"/>
              </a:ext>
            </a:extLst>
          </p:cNvPr>
          <p:cNvSpPr>
            <a:spLocks noGrp="1"/>
          </p:cNvSpPr>
          <p:nvPr>
            <p:ph type="title"/>
          </p:nvPr>
        </p:nvSpPr>
        <p:spPr/>
        <p:txBody>
          <a:bodyPr/>
          <a:lstStyle/>
          <a:p>
            <a:r>
              <a:rPr lang="en-US" dirty="0">
                <a:cs typeface="Arial"/>
              </a:rPr>
              <a:t>Depth Filter</a:t>
            </a:r>
          </a:p>
        </p:txBody>
      </p:sp>
      <p:sp>
        <p:nvSpPr>
          <p:cNvPr id="5" name="Text Placeholder 3">
            <a:extLst>
              <a:ext uri="{FF2B5EF4-FFF2-40B4-BE49-F238E27FC236}">
                <a16:creationId xmlns:a16="http://schemas.microsoft.com/office/drawing/2014/main" id="{115653F2-A3C9-A846-8D89-6F7F3DEC55E1}"/>
              </a:ext>
              <a:ext uri="{C183D7F6-B498-43B3-948B-1728B52AA6E4}">
                <adec:decorative xmlns:adec="http://schemas.microsoft.com/office/drawing/2017/decorative" val="1"/>
              </a:ext>
            </a:extLst>
          </p:cNvPr>
          <p:cNvSpPr txBox="1">
            <a:spLocks/>
          </p:cNvSpPr>
          <p:nvPr/>
        </p:nvSpPr>
        <p:spPr>
          <a:xfrm>
            <a:off x="23382" y="6379991"/>
            <a:ext cx="12188952" cy="497901"/>
          </a:xfrm>
          <a:prstGeom prst="rect">
            <a:avLst/>
          </a:prstGeom>
          <a:solidFill>
            <a:srgbClr val="00487D"/>
          </a:solidFill>
        </p:spPr>
        <p:txBody>
          <a:bodyPr vert="horz" lIns="274320" tIns="0" rIns="274320" bIns="45720" rtlCol="0" anchor="ctr">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ADDBE9"/>
                </a:solidFill>
                <a:latin typeface="Calibri" panose="020F0502020204030204" pitchFamily="34" charset="0"/>
              </a:rPr>
              <a:t>CALIFORNIA WATER BOARDS                                                            </a:t>
            </a:r>
            <a:r>
              <a:rPr lang="en-US" sz="2800" b="1" dirty="0">
                <a:solidFill>
                  <a:srgbClr val="FFFFFF"/>
                </a:solidFill>
                <a:latin typeface="Calibri" panose="020F0502020204030204" pitchFamily="34" charset="0"/>
              </a:rPr>
              <a:t>SAFER PROGRAM</a:t>
            </a:r>
          </a:p>
        </p:txBody>
      </p:sp>
      <p:cxnSp>
        <p:nvCxnSpPr>
          <p:cNvPr id="48" name="Straight Connector 47">
            <a:extLst>
              <a:ext uri="{FF2B5EF4-FFF2-40B4-BE49-F238E27FC236}">
                <a16:creationId xmlns:a16="http://schemas.microsoft.com/office/drawing/2014/main" id="{C63542F4-7298-4BBE-8A03-9986D126DD2B}"/>
              </a:ext>
              <a:ext uri="{C183D7F6-B498-43B3-948B-1728B52AA6E4}">
                <adec:decorative xmlns:adec="http://schemas.microsoft.com/office/drawing/2017/decorative" val="1"/>
              </a:ext>
            </a:extLst>
          </p:cNvPr>
          <p:cNvCxnSpPr/>
          <p:nvPr/>
        </p:nvCxnSpPr>
        <p:spPr>
          <a:xfrm>
            <a:off x="110780" y="4140347"/>
            <a:ext cx="448056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00" name="Picture 99" descr="A map of California showing groundwater unit boundaries colored to show areas where public and domestic wells are estimated to have similar depths, and to show where public and domestic wells are estimated to have different depths.">
            <a:extLst>
              <a:ext uri="{FF2B5EF4-FFF2-40B4-BE49-F238E27FC236}">
                <a16:creationId xmlns:a16="http://schemas.microsoft.com/office/drawing/2014/main" id="{8E3B1031-9C36-4833-B90E-C72DA5B441CE}"/>
              </a:ext>
            </a:extLst>
          </p:cNvPr>
          <p:cNvPicPr>
            <a:picLocks noChangeAspect="1"/>
          </p:cNvPicPr>
          <p:nvPr/>
        </p:nvPicPr>
        <p:blipFill rotWithShape="1">
          <a:blip r:embed="rId3">
            <a:extLst>
              <a:ext uri="{28A0092B-C50C-407E-A947-70E740481C1C}">
                <a14:useLocalDpi xmlns:a14="http://schemas.microsoft.com/office/drawing/2010/main" val="0"/>
              </a:ext>
            </a:extLst>
          </a:blip>
          <a:srcRect l="6500" t="13825" r="8323" b="15991"/>
          <a:stretch/>
        </p:blipFill>
        <p:spPr>
          <a:xfrm>
            <a:off x="6920572" y="210258"/>
            <a:ext cx="5139627" cy="5989638"/>
          </a:xfrm>
          <a:prstGeom prst="rect">
            <a:avLst/>
          </a:prstGeom>
        </p:spPr>
      </p:pic>
      <p:pic>
        <p:nvPicPr>
          <p:cNvPr id="101" name="Picture 100" descr="A diagram showing how different well depth statistics are used to create the depth filter described in the text.">
            <a:extLst>
              <a:ext uri="{FF2B5EF4-FFF2-40B4-BE49-F238E27FC236}">
                <a16:creationId xmlns:a16="http://schemas.microsoft.com/office/drawing/2014/main" id="{DF18255C-D1C2-4863-8986-D2FD52A77AA4}"/>
              </a:ext>
            </a:extLst>
          </p:cNvPr>
          <p:cNvPicPr/>
          <p:nvPr/>
        </p:nvPicPr>
        <p:blipFill rotWithShape="1">
          <a:blip r:embed="rId4">
            <a:extLst>
              <a:ext uri="{28A0092B-C50C-407E-A947-70E740481C1C}">
                <a14:useLocalDpi xmlns:a14="http://schemas.microsoft.com/office/drawing/2010/main" val="0"/>
              </a:ext>
            </a:extLst>
          </a:blip>
          <a:srcRect t="9462"/>
          <a:stretch/>
        </p:blipFill>
        <p:spPr bwMode="auto">
          <a:xfrm>
            <a:off x="110780" y="914400"/>
            <a:ext cx="6609956" cy="5105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815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map illustrates Domestic Well/State Small Water System Density">
            <a:extLst>
              <a:ext uri="{FF2B5EF4-FFF2-40B4-BE49-F238E27FC236}">
                <a16:creationId xmlns:a16="http://schemas.microsoft.com/office/drawing/2014/main" id="{F8D2387B-D381-4543-868A-157E760F6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0" y="715216"/>
            <a:ext cx="5105400" cy="6606988"/>
          </a:xfrm>
          <a:prstGeom prst="rect">
            <a:avLst/>
          </a:prstGeom>
        </p:spPr>
      </p:pic>
      <p:pic>
        <p:nvPicPr>
          <p:cNvPr id="10" name="Picture 9" descr="The map illustrates – Water Quality Risk Map">
            <a:extLst>
              <a:ext uri="{FF2B5EF4-FFF2-40B4-BE49-F238E27FC236}">
                <a16:creationId xmlns:a16="http://schemas.microsoft.com/office/drawing/2014/main" id="{79BD1E83-7246-47A1-BCF5-4E2353CE1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47" y="715216"/>
            <a:ext cx="5105400" cy="6606988"/>
          </a:xfrm>
          <a:prstGeom prst="rect">
            <a:avLst/>
          </a:prstGeom>
        </p:spPr>
      </p:pic>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5CFC30-E45D-4431-B46B-489B270F7815}" type="slidenum">
              <a:rPr kumimoji="0" lang="en-US" sz="16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DDBE9"/>
                </a:solidFill>
                <a:effectLst/>
                <a:uLnTx/>
                <a:uFillTx/>
                <a:latin typeface="Arial" panose="020B0604020202020204" pitchFamily="34" charset="0"/>
                <a:ea typeface="+mn-ea"/>
                <a:cs typeface="Arial" panose="020B0604020202020204" pitchFamily="34" charset="0"/>
              </a:rPr>
              <a:t>CALIFORNIA WATER BOARDS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SAFER PROGRAM</a:t>
            </a:r>
          </a:p>
        </p:txBody>
      </p:sp>
      <p:sp>
        <p:nvSpPr>
          <p:cNvPr id="2" name="Title 1">
            <a:extLst>
              <a:ext uri="{FF2B5EF4-FFF2-40B4-BE49-F238E27FC236}">
                <a16:creationId xmlns:a16="http://schemas.microsoft.com/office/drawing/2014/main" id="{212EFFEE-8271-416F-BB9D-B119EBFA2B42}"/>
              </a:ext>
            </a:extLst>
          </p:cNvPr>
          <p:cNvSpPr>
            <a:spLocks noGrp="1"/>
          </p:cNvSpPr>
          <p:nvPr>
            <p:ph type="title"/>
          </p:nvPr>
        </p:nvSpPr>
        <p:spPr/>
        <p:txBody>
          <a:bodyPr>
            <a:normAutofit fontScale="90000"/>
          </a:bodyPr>
          <a:lstStyle/>
          <a:p>
            <a:pPr rtl="0" eaLnBrk="1" fontAlgn="auto" latinLnBrk="0" hangingPunct="1"/>
            <a:r>
              <a:rPr lang="en-US" sz="2800" b="1" kern="1200" dirty="0">
                <a:solidFill>
                  <a:srgbClr val="1A4566"/>
                </a:solidFill>
                <a:effectLst/>
                <a:latin typeface="Arial" panose="020B0604020202020204" pitchFamily="34" charset="0"/>
                <a:ea typeface="+mn-ea"/>
                <a:cs typeface="Arial" panose="020B0604020202020204" pitchFamily="34" charset="0"/>
              </a:rPr>
              <a:t>Risk Map Components – Water Quality and Domestic Well/State Small Water System Density</a:t>
            </a:r>
            <a:endParaRPr lang="en-US" dirty="0">
              <a:effectLst/>
            </a:endParaRPr>
          </a:p>
        </p:txBody>
      </p:sp>
    </p:spTree>
    <p:extLst>
      <p:ext uri="{BB962C8B-B14F-4D97-AF65-F5344CB8AC3E}">
        <p14:creationId xmlns:p14="http://schemas.microsoft.com/office/powerpoint/2010/main" val="3958602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46</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7" name="Picture 6" descr="A map of California showing the census block groups colored according to their combined risk percentile.">
            <a:extLst>
              <a:ext uri="{FF2B5EF4-FFF2-40B4-BE49-F238E27FC236}">
                <a16:creationId xmlns:a16="http://schemas.microsoft.com/office/drawing/2014/main" id="{20CDA4F0-29D3-4887-A46C-2A1022BAC154}"/>
              </a:ext>
            </a:extLst>
          </p:cNvPr>
          <p:cNvPicPr/>
          <p:nvPr/>
        </p:nvPicPr>
        <p:blipFill rotWithShape="1">
          <a:blip r:embed="rId3" cstate="print">
            <a:extLst>
              <a:ext uri="{28A0092B-C50C-407E-A947-70E740481C1C}">
                <a14:useLocalDpi xmlns:a14="http://schemas.microsoft.com/office/drawing/2010/main" val="0"/>
              </a:ext>
            </a:extLst>
          </a:blip>
          <a:srcRect l="10989" t="14300" r="6281" b="11571"/>
          <a:stretch/>
        </p:blipFill>
        <p:spPr bwMode="auto">
          <a:xfrm>
            <a:off x="6096000" y="0"/>
            <a:ext cx="5383640" cy="6248400"/>
          </a:xfrm>
          <a:prstGeom prst="rect">
            <a:avLst/>
          </a:prstGeom>
          <a:noFill/>
          <a:ln>
            <a:noFill/>
          </a:ln>
          <a:extLst>
            <a:ext uri="{53640926-AAD7-44D8-BBD7-CCE9431645EC}">
              <a14:shadowObscured xmlns:a14="http://schemas.microsoft.com/office/drawing/2010/main"/>
            </a:ext>
          </a:extLst>
        </p:spPr>
      </p:pic>
      <p:sp>
        <p:nvSpPr>
          <p:cNvPr id="8" name="Text Placeholder 2">
            <a:extLst>
              <a:ext uri="{FF2B5EF4-FFF2-40B4-BE49-F238E27FC236}">
                <a16:creationId xmlns:a16="http://schemas.microsoft.com/office/drawing/2014/main" id="{7785D309-C541-4BA7-A919-FEB9171B7201}"/>
              </a:ext>
            </a:extLst>
          </p:cNvPr>
          <p:cNvSpPr>
            <a:spLocks noGrp="1"/>
          </p:cNvSpPr>
          <p:nvPr>
            <p:ph type="body" sz="quarter" idx="11"/>
          </p:nvPr>
        </p:nvSpPr>
        <p:spPr>
          <a:xfrm>
            <a:off x="878304" y="1874365"/>
            <a:ext cx="4989095" cy="2976493"/>
          </a:xfrm>
        </p:spPr>
        <p:txBody>
          <a:bodyPr anchor="ctr">
            <a:normAutofit/>
          </a:bodyPr>
          <a:lstStyle/>
          <a:p>
            <a:pPr marL="0" indent="0">
              <a:buNone/>
            </a:pPr>
            <a:r>
              <a:rPr lang="en-US" dirty="0"/>
              <a:t>Combines water quality results with density of state small water systems and domestic well users to estimate overall source water risk.</a:t>
            </a:r>
          </a:p>
        </p:txBody>
      </p:sp>
      <p:sp>
        <p:nvSpPr>
          <p:cNvPr id="2" name="Title 1">
            <a:extLst>
              <a:ext uri="{FF2B5EF4-FFF2-40B4-BE49-F238E27FC236}">
                <a16:creationId xmlns:a16="http://schemas.microsoft.com/office/drawing/2014/main" id="{93789BD4-7F3C-46E3-9AAB-2CF5C1DFC70B}"/>
              </a:ext>
            </a:extLst>
          </p:cNvPr>
          <p:cNvSpPr>
            <a:spLocks noGrp="1"/>
          </p:cNvSpPr>
          <p:nvPr>
            <p:ph type="title"/>
          </p:nvPr>
        </p:nvSpPr>
        <p:spPr>
          <a:xfrm>
            <a:off x="838200" y="161925"/>
            <a:ext cx="4989095" cy="1712440"/>
          </a:xfrm>
        </p:spPr>
        <p:txBody>
          <a:bodyPr/>
          <a:lstStyle/>
          <a:p>
            <a:pPr rtl="0" eaLnBrk="1" latinLnBrk="0" hangingPunct="1"/>
            <a:r>
              <a:rPr lang="en-US" sz="2600" b="1" i="0" kern="1200" spc="0" baseline="0" dirty="0">
                <a:ln>
                  <a:noFill/>
                </a:ln>
                <a:solidFill>
                  <a:srgbClr val="1A4566"/>
                </a:solidFill>
                <a:effectLst/>
                <a:latin typeface="Arial" panose="020B0604020202020204" pitchFamily="34" charset="0"/>
                <a:ea typeface="+mn-ea"/>
                <a:cs typeface="Arial" panose="020B0604020202020204" pitchFamily="34" charset="0"/>
              </a:rPr>
              <a:t>Risk Map for State Small Water Systems &amp; Domestic Wells</a:t>
            </a:r>
            <a:endParaRPr lang="en-US" dirty="0">
              <a:effectLst/>
            </a:endParaRPr>
          </a:p>
        </p:txBody>
      </p:sp>
    </p:spTree>
    <p:extLst>
      <p:ext uri="{BB962C8B-B14F-4D97-AF65-F5344CB8AC3E}">
        <p14:creationId xmlns:p14="http://schemas.microsoft.com/office/powerpoint/2010/main" val="2191689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47</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2" name="Picture 1" descr="The piechart shows top contaminants&#10;24% Nitrate&#10;21% Arsenic&#10;13% 1,2,3, TCP&#10;10% Gross Alpha&#10;8% Uranium&#10;4% Hexavalent Chromium&#10;20% other contaminants">
            <a:extLst>
              <a:ext uri="{FF2B5EF4-FFF2-40B4-BE49-F238E27FC236}">
                <a16:creationId xmlns:a16="http://schemas.microsoft.com/office/drawing/2014/main" id="{984ECB6C-C137-48DE-B9AF-8C1775757A44}"/>
              </a:ext>
            </a:extLst>
          </p:cNvPr>
          <p:cNvPicPr>
            <a:picLocks noChangeAspect="1"/>
          </p:cNvPicPr>
          <p:nvPr/>
        </p:nvPicPr>
        <p:blipFill>
          <a:blip r:embed="rId3"/>
          <a:stretch>
            <a:fillRect/>
          </a:stretch>
        </p:blipFill>
        <p:spPr>
          <a:xfrm>
            <a:off x="2362200" y="914400"/>
            <a:ext cx="7907566" cy="4695117"/>
          </a:xfrm>
          <a:prstGeom prst="rect">
            <a:avLst/>
          </a:prstGeom>
        </p:spPr>
      </p:pic>
      <p:sp>
        <p:nvSpPr>
          <p:cNvPr id="3" name="Title 2">
            <a:extLst>
              <a:ext uri="{FF2B5EF4-FFF2-40B4-BE49-F238E27FC236}">
                <a16:creationId xmlns:a16="http://schemas.microsoft.com/office/drawing/2014/main" id="{4B9007BD-DFDA-40B4-9B49-5D734A8CA8CB}"/>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Top Contaminants</a:t>
            </a:r>
            <a:endParaRPr lang="en-US" dirty="0">
              <a:effectLst/>
            </a:endParaRPr>
          </a:p>
        </p:txBody>
      </p:sp>
    </p:spTree>
    <p:extLst>
      <p:ext uri="{BB962C8B-B14F-4D97-AF65-F5344CB8AC3E}">
        <p14:creationId xmlns:p14="http://schemas.microsoft.com/office/powerpoint/2010/main" val="1631416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48</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7" name="Content Placeholder 2">
            <a:extLst>
              <a:ext uri="{FF2B5EF4-FFF2-40B4-BE49-F238E27FC236}">
                <a16:creationId xmlns:a16="http://schemas.microsoft.com/office/drawing/2014/main" id="{969D3A48-1385-42ED-BD57-C3B5C41FD414}"/>
              </a:ext>
            </a:extLst>
          </p:cNvPr>
          <p:cNvSpPr txBox="1">
            <a:spLocks/>
          </p:cNvSpPr>
          <p:nvPr/>
        </p:nvSpPr>
        <p:spPr>
          <a:xfrm>
            <a:off x="838200" y="1558523"/>
            <a:ext cx="10650189" cy="1641877"/>
          </a:xfrm>
          <a:prstGeom prst="rect">
            <a:avLst/>
          </a:prstGeom>
          <a:ln>
            <a:noFill/>
          </a:ln>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b="1" dirty="0">
                <a:solidFill>
                  <a:srgbClr val="C00000"/>
                </a:solidFill>
              </a:rPr>
              <a:t>At-Risk = High Risk</a:t>
            </a:r>
            <a:r>
              <a:rPr lang="en-US" dirty="0"/>
              <a:t>: Estimated water quality above Maximum Contaminant Level (MCL)</a:t>
            </a:r>
          </a:p>
          <a:p>
            <a:pPr marL="0" indent="0">
              <a:lnSpc>
                <a:spcPct val="120000"/>
              </a:lnSpc>
              <a:buFont typeface="Arial" panose="020B0604020202020204" pitchFamily="34" charset="0"/>
              <a:buNone/>
            </a:pPr>
            <a:r>
              <a:rPr lang="en-US" b="1" dirty="0"/>
              <a:t>Medium Risk</a:t>
            </a:r>
            <a:r>
              <a:rPr lang="en-US" dirty="0"/>
              <a:t>: Estimated water quality between 80 – 100% of MCL</a:t>
            </a:r>
          </a:p>
          <a:p>
            <a:pPr marL="0" indent="0">
              <a:lnSpc>
                <a:spcPct val="120000"/>
              </a:lnSpc>
              <a:buFont typeface="Arial" panose="020B0604020202020204" pitchFamily="34" charset="0"/>
              <a:buNone/>
            </a:pPr>
            <a:r>
              <a:rPr lang="en-US" b="1" dirty="0"/>
              <a:t>Low Risk</a:t>
            </a:r>
            <a:r>
              <a:rPr lang="en-US" dirty="0"/>
              <a:t>: Estimated water </a:t>
            </a:r>
            <a:r>
              <a:rPr lang="en-US" sz="2200" dirty="0"/>
              <a:t>quality</a:t>
            </a:r>
            <a:r>
              <a:rPr lang="en-US" dirty="0"/>
              <a:t> below 80% of MCL</a:t>
            </a:r>
          </a:p>
          <a:p>
            <a:pPr marL="0" indent="0">
              <a:lnSpc>
                <a:spcPct val="120000"/>
              </a:lnSpc>
              <a:buFont typeface="Arial" panose="020B0604020202020204" pitchFamily="34" charset="0"/>
              <a:buNone/>
            </a:pPr>
            <a:endParaRPr lang="en-US" dirty="0"/>
          </a:p>
          <a:p>
            <a:pPr>
              <a:lnSpc>
                <a:spcPct val="120000"/>
              </a:lnSpc>
            </a:pPr>
            <a:endParaRPr lang="en-US" dirty="0"/>
          </a:p>
        </p:txBody>
      </p:sp>
      <p:graphicFrame>
        <p:nvGraphicFramePr>
          <p:cNvPr id="9" name="Table 8">
            <a:extLst>
              <a:ext uri="{FF2B5EF4-FFF2-40B4-BE49-F238E27FC236}">
                <a16:creationId xmlns:a16="http://schemas.microsoft.com/office/drawing/2014/main" id="{39CC87B4-386F-435D-AB67-5C1E8DA60B10}"/>
              </a:ext>
            </a:extLst>
          </p:cNvPr>
          <p:cNvGraphicFramePr>
            <a:graphicFrameLocks noGrp="1"/>
          </p:cNvGraphicFramePr>
          <p:nvPr>
            <p:extLst>
              <p:ext uri="{D42A27DB-BD31-4B8C-83A1-F6EECF244321}">
                <p14:modId xmlns:p14="http://schemas.microsoft.com/office/powerpoint/2010/main" val="2356060896"/>
              </p:ext>
            </p:extLst>
          </p:nvPr>
        </p:nvGraphicFramePr>
        <p:xfrm>
          <a:off x="1143000" y="3200400"/>
          <a:ext cx="10058400" cy="2745798"/>
        </p:xfrm>
        <a:graphic>
          <a:graphicData uri="http://schemas.openxmlformats.org/drawingml/2006/table">
            <a:tbl>
              <a:tblPr firstRow="1" firstCol="1" bandRow="1"/>
              <a:tblGrid>
                <a:gridCol w="3288421">
                  <a:extLst>
                    <a:ext uri="{9D8B030D-6E8A-4147-A177-3AD203B41FA5}">
                      <a16:colId xmlns:a16="http://schemas.microsoft.com/office/drawing/2014/main" val="1991958452"/>
                    </a:ext>
                  </a:extLst>
                </a:gridCol>
                <a:gridCol w="3476476">
                  <a:extLst>
                    <a:ext uri="{9D8B030D-6E8A-4147-A177-3AD203B41FA5}">
                      <a16:colId xmlns:a16="http://schemas.microsoft.com/office/drawing/2014/main" val="3433476896"/>
                    </a:ext>
                  </a:extLst>
                </a:gridCol>
                <a:gridCol w="3293503">
                  <a:extLst>
                    <a:ext uri="{9D8B030D-6E8A-4147-A177-3AD203B41FA5}">
                      <a16:colId xmlns:a16="http://schemas.microsoft.com/office/drawing/2014/main" val="207059389"/>
                    </a:ext>
                  </a:extLst>
                </a:gridCol>
              </a:tblGrid>
              <a:tr h="915266">
                <a:tc>
                  <a:txBody>
                    <a:bodyPr/>
                    <a:lstStyle/>
                    <a:p>
                      <a:pPr marL="0" marR="0">
                        <a:spcBef>
                          <a:spcPts val="600"/>
                        </a:spcBef>
                        <a:spcAft>
                          <a:spcPts val="600"/>
                        </a:spcAft>
                      </a:pPr>
                      <a:r>
                        <a:rPr lang="en-US" sz="24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Section Water Quality Risk Designation</a:t>
                      </a:r>
                      <a:endParaRPr lang="en-US" sz="24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600"/>
                        </a:spcBef>
                        <a:spcAft>
                          <a:spcPts val="600"/>
                        </a:spcAft>
                      </a:pPr>
                      <a:r>
                        <a:rPr lang="en-US" sz="24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Domestic Wells</a:t>
                      </a:r>
                      <a:endParaRPr lang="en-US" sz="24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600"/>
                        </a:spcBef>
                        <a:spcAft>
                          <a:spcPts val="600"/>
                        </a:spcAft>
                      </a:pPr>
                      <a:r>
                        <a:rPr lang="en-US" sz="2400" b="1">
                          <a:solidFill>
                            <a:srgbClr val="FFFFFF"/>
                          </a:solidFill>
                          <a:effectLst/>
                          <a:latin typeface="Arial" panose="020B0604020202020204" pitchFamily="34" charset="0"/>
                          <a:ea typeface="Yu Mincho" panose="02020400000000000000" pitchFamily="18" charset="-128"/>
                          <a:cs typeface="Arial" panose="020B0604020202020204" pitchFamily="34" charset="0"/>
                        </a:rPr>
                        <a:t>State Small Water Systems</a:t>
                      </a:r>
                      <a:endParaRPr lang="en-US" sz="24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extLst>
                  <a:ext uri="{0D108BD9-81ED-4DB2-BD59-A6C34878D82A}">
                    <a16:rowId xmlns:a16="http://schemas.microsoft.com/office/drawing/2014/main" val="4196037869"/>
                  </a:ext>
                </a:extLst>
              </a:tr>
              <a:tr h="457633">
                <a:tc>
                  <a:txBody>
                    <a:bodyPr/>
                    <a:lstStyle/>
                    <a:p>
                      <a:pPr marL="0" marR="0">
                        <a:spcBef>
                          <a:spcPts val="600"/>
                        </a:spcBef>
                        <a:spcAft>
                          <a:spcPts val="600"/>
                        </a:spcAft>
                      </a:pPr>
                      <a:r>
                        <a:rPr lang="en-US" sz="2400" b="1" dirty="0">
                          <a:solidFill>
                            <a:srgbClr val="C00000"/>
                          </a:solidFill>
                          <a:effectLst/>
                          <a:latin typeface="Arial" panose="020B0604020202020204" pitchFamily="34" charset="0"/>
                          <a:ea typeface="Yu Mincho" panose="02020400000000000000" pitchFamily="18" charset="-128"/>
                          <a:cs typeface="Arial" panose="020B0604020202020204" pitchFamily="34" charset="0"/>
                        </a:rPr>
                        <a:t>At-Risk = High Risk</a:t>
                      </a:r>
                      <a:endParaRPr lang="en-US" sz="2400" dirty="0">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600"/>
                        </a:spcBef>
                        <a:spcAft>
                          <a:spcPts val="600"/>
                        </a:spcAft>
                      </a:pPr>
                      <a:r>
                        <a:rPr lang="en-US" sz="2400" b="1" dirty="0">
                          <a:solidFill>
                            <a:srgbClr val="C00000"/>
                          </a:solidFill>
                          <a:effectLst/>
                          <a:latin typeface="Arial" panose="020B0604020202020204" pitchFamily="34" charset="0"/>
                          <a:ea typeface="Yu Mincho" panose="02020400000000000000" pitchFamily="18" charset="-128"/>
                          <a:cs typeface="Arial" panose="020B0604020202020204" pitchFamily="34" charset="0"/>
                        </a:rPr>
                        <a:t>77,973</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600"/>
                        </a:spcBef>
                        <a:spcAft>
                          <a:spcPts val="600"/>
                        </a:spcAft>
                      </a:pPr>
                      <a:r>
                        <a:rPr lang="en-US" sz="2400" b="1" dirty="0">
                          <a:solidFill>
                            <a:srgbClr val="C00000"/>
                          </a:solidFill>
                          <a:effectLst/>
                          <a:latin typeface="Arial" panose="020B0604020202020204" pitchFamily="34" charset="0"/>
                          <a:ea typeface="Yu Mincho" panose="02020400000000000000" pitchFamily="18" charset="-128"/>
                          <a:cs typeface="Arial" panose="020B0604020202020204" pitchFamily="34" charset="0"/>
                        </a:rPr>
                        <a:t>611</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95958285"/>
                  </a:ext>
                </a:extLst>
              </a:tr>
              <a:tr h="457633">
                <a:tc>
                  <a:txBody>
                    <a:bodyPr/>
                    <a:lstStyle/>
                    <a:p>
                      <a:pPr marL="0" marR="0">
                        <a:spcBef>
                          <a:spcPts val="600"/>
                        </a:spcBef>
                        <a:spcAft>
                          <a:spcPts val="600"/>
                        </a:spcAft>
                      </a:pPr>
                      <a:r>
                        <a:rPr lang="en-US" sz="2400" b="1">
                          <a:effectLst/>
                          <a:latin typeface="Arial" panose="020B0604020202020204" pitchFamily="34" charset="0"/>
                          <a:ea typeface="Yu Mincho" panose="02020400000000000000" pitchFamily="18" charset="-128"/>
                          <a:cs typeface="Arial" panose="020B0604020202020204" pitchFamily="34" charset="0"/>
                        </a:rPr>
                        <a:t>Medium Risk</a:t>
                      </a:r>
                      <a:endParaRPr lang="en-US" sz="24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600"/>
                        </a:spcBef>
                        <a:spcAft>
                          <a:spcPts val="600"/>
                        </a:spcAft>
                      </a:pPr>
                      <a:r>
                        <a:rPr lang="en-US" sz="2400" dirty="0">
                          <a:effectLst/>
                          <a:latin typeface="Arial" panose="020B0604020202020204" pitchFamily="34" charset="0"/>
                          <a:ea typeface="Yu Mincho" panose="02020400000000000000" pitchFamily="18" charset="-128"/>
                          <a:cs typeface="Arial" panose="020B0604020202020204" pitchFamily="34" charset="0"/>
                        </a:rPr>
                        <a:t>15,791</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600"/>
                        </a:spcBef>
                        <a:spcAft>
                          <a:spcPts val="600"/>
                        </a:spcAft>
                      </a:pPr>
                      <a:r>
                        <a:rPr lang="en-US" sz="2400">
                          <a:effectLst/>
                          <a:latin typeface="Arial" panose="020B0604020202020204" pitchFamily="34" charset="0"/>
                          <a:ea typeface="Yu Mincho" panose="02020400000000000000" pitchFamily="18" charset="-128"/>
                          <a:cs typeface="Arial" panose="020B0604020202020204" pitchFamily="34" charset="0"/>
                        </a:rPr>
                        <a:t>71</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20485129"/>
                  </a:ext>
                </a:extLst>
              </a:tr>
              <a:tr h="457633">
                <a:tc>
                  <a:txBody>
                    <a:bodyPr/>
                    <a:lstStyle/>
                    <a:p>
                      <a:pPr marL="0" marR="0">
                        <a:spcBef>
                          <a:spcPts val="600"/>
                        </a:spcBef>
                        <a:spcAft>
                          <a:spcPts val="600"/>
                        </a:spcAft>
                      </a:pPr>
                      <a:r>
                        <a:rPr lang="en-US" sz="2400" b="1">
                          <a:effectLst/>
                          <a:latin typeface="Arial" panose="020B0604020202020204" pitchFamily="34" charset="0"/>
                          <a:ea typeface="Yu Mincho" panose="02020400000000000000" pitchFamily="18" charset="-128"/>
                          <a:cs typeface="Arial" panose="020B0604020202020204" pitchFamily="34" charset="0"/>
                        </a:rPr>
                        <a:t>Low Risk</a:t>
                      </a:r>
                      <a:endParaRPr lang="en-US" sz="24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600"/>
                        </a:spcBef>
                        <a:spcAft>
                          <a:spcPts val="600"/>
                        </a:spcAft>
                      </a:pPr>
                      <a:r>
                        <a:rPr lang="en-US" sz="2400">
                          <a:effectLst/>
                          <a:latin typeface="Arial" panose="020B0604020202020204" pitchFamily="34" charset="0"/>
                          <a:ea typeface="Yu Mincho" panose="02020400000000000000" pitchFamily="18" charset="-128"/>
                          <a:cs typeface="Arial" panose="020B0604020202020204" pitchFamily="34" charset="0"/>
                        </a:rPr>
                        <a:t>147,185</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600"/>
                        </a:spcBef>
                        <a:spcAft>
                          <a:spcPts val="600"/>
                        </a:spcAft>
                      </a:pPr>
                      <a:r>
                        <a:rPr lang="en-US" sz="2400" dirty="0">
                          <a:effectLst/>
                          <a:latin typeface="Arial" panose="020B0604020202020204" pitchFamily="34" charset="0"/>
                          <a:ea typeface="Yu Mincho" panose="02020400000000000000" pitchFamily="18" charset="-128"/>
                          <a:cs typeface="Arial" panose="020B0604020202020204" pitchFamily="34" charset="0"/>
                        </a:rPr>
                        <a:t>554</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828194474"/>
                  </a:ext>
                </a:extLst>
              </a:tr>
              <a:tr h="457633">
                <a:tc>
                  <a:txBody>
                    <a:bodyPr/>
                    <a:lstStyle/>
                    <a:p>
                      <a:pPr marL="0" marR="0">
                        <a:spcBef>
                          <a:spcPts val="600"/>
                        </a:spcBef>
                        <a:spcAft>
                          <a:spcPts val="600"/>
                        </a:spcAft>
                      </a:pPr>
                      <a:r>
                        <a:rPr lang="en-US" sz="2400" b="1" dirty="0">
                          <a:effectLst/>
                          <a:latin typeface="Arial" panose="020B0604020202020204" pitchFamily="34" charset="0"/>
                          <a:ea typeface="Yu Mincho" panose="02020400000000000000" pitchFamily="18" charset="-128"/>
                          <a:cs typeface="Arial" panose="020B0604020202020204" pitchFamily="34" charset="0"/>
                        </a:rPr>
                        <a:t>No Data</a:t>
                      </a:r>
                      <a:endParaRPr lang="en-US" sz="24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600"/>
                        </a:spcBef>
                        <a:spcAft>
                          <a:spcPts val="600"/>
                        </a:spcAft>
                      </a:pPr>
                      <a:r>
                        <a:rPr lang="en-US" sz="2400" dirty="0">
                          <a:effectLst/>
                          <a:latin typeface="Arial" panose="020B0604020202020204" pitchFamily="34" charset="0"/>
                          <a:ea typeface="Yu Mincho" panose="02020400000000000000" pitchFamily="18" charset="-128"/>
                          <a:cs typeface="Arial" panose="020B0604020202020204" pitchFamily="34" charset="0"/>
                        </a:rPr>
                        <a:t>84,800</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600"/>
                        </a:spcBef>
                        <a:spcAft>
                          <a:spcPts val="600"/>
                        </a:spcAft>
                      </a:pPr>
                      <a:r>
                        <a:rPr lang="en-US" sz="2400" dirty="0">
                          <a:effectLst/>
                          <a:latin typeface="Arial" panose="020B0604020202020204" pitchFamily="34" charset="0"/>
                          <a:ea typeface="Yu Mincho" panose="02020400000000000000" pitchFamily="18" charset="-128"/>
                          <a:cs typeface="Arial" panose="020B0604020202020204" pitchFamily="34" charset="0"/>
                        </a:rPr>
                        <a:t>227</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760562784"/>
                  </a:ext>
                </a:extLst>
              </a:tr>
            </a:tbl>
          </a:graphicData>
        </a:graphic>
      </p:graphicFrame>
      <p:sp>
        <p:nvSpPr>
          <p:cNvPr id="10" name="Rectangle 4">
            <a:extLst>
              <a:ext uri="{FF2B5EF4-FFF2-40B4-BE49-F238E27FC236}">
                <a16:creationId xmlns:a16="http://schemas.microsoft.com/office/drawing/2014/main" id="{912351A3-66A4-40B3-A022-9C5C32865432}"/>
              </a:ext>
              <a:ext uri="{C183D7F6-B498-43B3-948B-1728B52AA6E4}">
                <adec:decorative xmlns:adec="http://schemas.microsoft.com/office/drawing/2017/decorative" val="1"/>
              </a:ext>
            </a:extLst>
          </p:cNvPr>
          <p:cNvSpPr>
            <a:spLocks noChangeArrowheads="1"/>
          </p:cNvSpPr>
          <p:nvPr/>
        </p:nvSpPr>
        <p:spPr bwMode="auto">
          <a:xfrm>
            <a:off x="2954338" y="3089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4769FD84-1881-4DA7-A8C6-727BDB418823}"/>
              </a:ext>
            </a:extLst>
          </p:cNvPr>
          <p:cNvSpPr>
            <a:spLocks noGrp="1"/>
          </p:cNvSpPr>
          <p:nvPr>
            <p:ph type="title"/>
          </p:nvPr>
        </p:nvSpPr>
        <p:spPr/>
        <p:txBody>
          <a:bodyPr>
            <a:normAutofit fontScale="90000"/>
          </a:bodyPr>
          <a:lstStyle/>
          <a:p>
            <a:pPr rtl="0" eaLnBrk="1" latinLnBrk="0" hangingPunct="1"/>
            <a:r>
              <a:rPr lang="en-US" sz="2800" b="1" i="0" kern="1200" spc="0" baseline="0" dirty="0">
                <a:ln>
                  <a:noFill/>
                </a:ln>
                <a:solidFill>
                  <a:srgbClr val="1A4566"/>
                </a:solidFill>
                <a:effectLst/>
                <a:latin typeface="Arial" panose="020B0604020202020204" pitchFamily="34" charset="0"/>
                <a:ea typeface="+mn-ea"/>
                <a:cs typeface="Arial" panose="020B0604020202020204" pitchFamily="34" charset="0"/>
              </a:rPr>
              <a:t>Risk Assessment Results for State Small Water Systems &amp; Domestic Wells</a:t>
            </a:r>
            <a:endParaRPr lang="en-US" dirty="0">
              <a:effectLst/>
            </a:endParaRPr>
          </a:p>
        </p:txBody>
      </p:sp>
    </p:spTree>
    <p:extLst>
      <p:ext uri="{BB962C8B-B14F-4D97-AF65-F5344CB8AC3E}">
        <p14:creationId xmlns:p14="http://schemas.microsoft.com/office/powerpoint/2010/main" val="1515612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49</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6" name="Picture 5" descr="&#10;A bar graph displaying the count of state small water systems in high, medium, low, and no data risk designations per county.">
            <a:extLst>
              <a:ext uri="{FF2B5EF4-FFF2-40B4-BE49-F238E27FC236}">
                <a16:creationId xmlns:a16="http://schemas.microsoft.com/office/drawing/2014/main" id="{1FFE7833-09B8-4B08-8907-5E764E596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939769"/>
            <a:ext cx="8991600" cy="5394960"/>
          </a:xfrm>
          <a:prstGeom prst="rect">
            <a:avLst/>
          </a:prstGeom>
        </p:spPr>
      </p:pic>
      <p:sp>
        <p:nvSpPr>
          <p:cNvPr id="2" name="Title 1">
            <a:extLst>
              <a:ext uri="{FF2B5EF4-FFF2-40B4-BE49-F238E27FC236}">
                <a16:creationId xmlns:a16="http://schemas.microsoft.com/office/drawing/2014/main" id="{CC66E732-508B-4A1B-8F95-1E1B643D9F92}"/>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Results by County, State Small Water Systems</a:t>
            </a:r>
            <a:endParaRPr lang="en-US" dirty="0">
              <a:effectLst/>
            </a:endParaRPr>
          </a:p>
        </p:txBody>
      </p:sp>
    </p:spTree>
    <p:extLst>
      <p:ext uri="{BB962C8B-B14F-4D97-AF65-F5344CB8AC3E}">
        <p14:creationId xmlns:p14="http://schemas.microsoft.com/office/powerpoint/2010/main" val="39721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3CF0D-DCA3-4010-A288-F21853992B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16" y="0"/>
            <a:ext cx="12187075" cy="6858000"/>
          </a:xfrm>
          <a:prstGeom prst="rect">
            <a:avLst/>
          </a:prstGeom>
        </p:spPr>
      </p:pic>
      <p:sp>
        <p:nvSpPr>
          <p:cNvPr id="7" name="Text Placeholder 3">
            <a:extLst>
              <a:ext uri="{FF2B5EF4-FFF2-40B4-BE49-F238E27FC236}">
                <a16:creationId xmlns:a16="http://schemas.microsoft.com/office/drawing/2014/main" id="{AD2DEB17-9DA0-4480-9D5C-E7FD68833EE1}"/>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2" name="Title 1">
            <a:extLst>
              <a:ext uri="{FF2B5EF4-FFF2-40B4-BE49-F238E27FC236}">
                <a16:creationId xmlns:a16="http://schemas.microsoft.com/office/drawing/2014/main" id="{07A253EC-F49A-4C40-B663-AC9C3EF5FA10}"/>
              </a:ext>
            </a:extLst>
          </p:cNvPr>
          <p:cNvSpPr>
            <a:spLocks noGrp="1"/>
          </p:cNvSpPr>
          <p:nvPr>
            <p:ph type="title" idx="4294967295"/>
          </p:nvPr>
        </p:nvSpPr>
        <p:spPr>
          <a:xfrm>
            <a:off x="838200" y="538162"/>
            <a:ext cx="10515600" cy="752475"/>
          </a:xfrm>
        </p:spPr>
        <p:txBody>
          <a:bodyPr>
            <a:normAutofit fontScale="90000"/>
          </a:bodyPr>
          <a:lstStyle/>
          <a:p>
            <a:pPr rtl="0" eaLnBrk="1" fontAlgn="auto" latinLnBrk="0" hangingPunct="1"/>
            <a:r>
              <a:rPr lang="en-US" sz="5400" b="1" i="0" kern="1200" spc="0" baseline="0" dirty="0">
                <a:ln>
                  <a:noFill/>
                </a:ln>
                <a:solidFill>
                  <a:srgbClr val="FFFFFF"/>
                </a:solidFill>
                <a:effectLst/>
                <a:latin typeface="Arial" panose="020B0604020202020204" pitchFamily="34" charset="0"/>
                <a:ea typeface="+mn-ea"/>
                <a:cs typeface="Arial" panose="020B0604020202020204" pitchFamily="34" charset="0"/>
              </a:rPr>
              <a:t>Needs Assessment Overview</a:t>
            </a:r>
            <a:endParaRPr lang="en-US" dirty="0">
              <a:effectLst/>
            </a:endParaRPr>
          </a:p>
        </p:txBody>
      </p:sp>
    </p:spTree>
    <p:extLst>
      <p:ext uri="{BB962C8B-B14F-4D97-AF65-F5344CB8AC3E}">
        <p14:creationId xmlns:p14="http://schemas.microsoft.com/office/powerpoint/2010/main" val="3805511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50</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7" name="Picture 6" descr="A bar graph displaying the count of OSWCR domestic well completion records in high, medium, low, and no data risk designation bins per county.">
            <a:extLst>
              <a:ext uri="{FF2B5EF4-FFF2-40B4-BE49-F238E27FC236}">
                <a16:creationId xmlns:a16="http://schemas.microsoft.com/office/drawing/2014/main" id="{CCCD34B1-F0B2-447A-86C2-BFEBC885C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53440"/>
            <a:ext cx="8991600" cy="5394960"/>
          </a:xfrm>
          <a:prstGeom prst="rect">
            <a:avLst/>
          </a:prstGeom>
        </p:spPr>
      </p:pic>
      <p:sp>
        <p:nvSpPr>
          <p:cNvPr id="2" name="Title 1">
            <a:extLst>
              <a:ext uri="{FF2B5EF4-FFF2-40B4-BE49-F238E27FC236}">
                <a16:creationId xmlns:a16="http://schemas.microsoft.com/office/drawing/2014/main" id="{C3D27985-3A7A-4356-AC12-BDCB3CD7617C}"/>
              </a:ext>
            </a:extLst>
          </p:cNvPr>
          <p:cNvSpPr>
            <a:spLocks noGrp="1"/>
          </p:cNvSpPr>
          <p:nvPr>
            <p:ph type="title"/>
          </p:nvPr>
        </p:nvSpPr>
        <p:spPr/>
        <p:txBody>
          <a:bodyPr/>
          <a:lstStyle/>
          <a:p>
            <a:pPr rtl="0" eaLnBrk="1" latinLnBrk="0" hangingPunct="1"/>
            <a:r>
              <a:rPr lang="en-US" sz="2400" b="1" i="0" kern="1200" spc="0" baseline="0" dirty="0">
                <a:ln>
                  <a:noFill/>
                </a:ln>
                <a:solidFill>
                  <a:srgbClr val="1A4566"/>
                </a:solidFill>
                <a:effectLst/>
                <a:latin typeface="Arial" panose="020B0604020202020204" pitchFamily="34" charset="0"/>
                <a:ea typeface="+mn-ea"/>
                <a:cs typeface="Arial" panose="020B0604020202020204" pitchFamily="34" charset="0"/>
              </a:rPr>
              <a:t>Results by County, Domestic Wells</a:t>
            </a:r>
            <a:endParaRPr lang="en-US" dirty="0">
              <a:effectLst/>
            </a:endParaRPr>
          </a:p>
        </p:txBody>
      </p:sp>
    </p:spTree>
    <p:extLst>
      <p:ext uri="{BB962C8B-B14F-4D97-AF65-F5344CB8AC3E}">
        <p14:creationId xmlns:p14="http://schemas.microsoft.com/office/powerpoint/2010/main" val="1652419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B5FC-0530-4B3D-B80B-6D4DFA19F657}"/>
              </a:ext>
            </a:extLst>
          </p:cNvPr>
          <p:cNvSpPr>
            <a:spLocks noGrp="1"/>
          </p:cNvSpPr>
          <p:nvPr>
            <p:ph type="title"/>
          </p:nvPr>
        </p:nvSpPr>
        <p:spPr/>
        <p:txBody>
          <a:bodyPr/>
          <a:lstStyle/>
          <a:p>
            <a:r>
              <a:rPr lang="en-US" dirty="0"/>
              <a:t>Check out the Aquifer Risk Map Tool</a:t>
            </a:r>
          </a:p>
        </p:txBody>
      </p:sp>
      <p:sp>
        <p:nvSpPr>
          <p:cNvPr id="3" name="Text Placeholder 2">
            <a:extLst>
              <a:ext uri="{FF2B5EF4-FFF2-40B4-BE49-F238E27FC236}">
                <a16:creationId xmlns:a16="http://schemas.microsoft.com/office/drawing/2014/main" id="{42041B97-DF03-4446-BCA7-146A58B24D1F}"/>
              </a:ext>
            </a:extLst>
          </p:cNvPr>
          <p:cNvSpPr>
            <a:spLocks noGrp="1"/>
          </p:cNvSpPr>
          <p:nvPr>
            <p:ph type="body" sz="quarter" idx="11"/>
          </p:nvPr>
        </p:nvSpPr>
        <p:spPr>
          <a:xfrm>
            <a:off x="8610600" y="1270000"/>
            <a:ext cx="3124200" cy="2159000"/>
          </a:xfrm>
        </p:spPr>
        <p:txBody>
          <a:bodyPr/>
          <a:lstStyle/>
          <a:p>
            <a:pPr marL="0" indent="0">
              <a:buNone/>
            </a:pPr>
            <a:r>
              <a:rPr lang="en-US" dirty="0"/>
              <a:t>Explore the </a:t>
            </a:r>
            <a:r>
              <a:rPr lang="en-US" b="1" dirty="0">
                <a:solidFill>
                  <a:srgbClr val="194566"/>
                </a:solidFill>
              </a:rPr>
              <a:t>Aquifer Risk Map </a:t>
            </a:r>
            <a:r>
              <a:rPr lang="en-US" dirty="0"/>
              <a:t>online and access the raw data: </a:t>
            </a:r>
          </a:p>
          <a:p>
            <a:pPr marL="0" indent="0">
              <a:buNone/>
            </a:pPr>
            <a:endParaRPr lang="en-US" dirty="0"/>
          </a:p>
          <a:p>
            <a:pPr marL="0" indent="0">
              <a:buNone/>
            </a:pPr>
            <a:r>
              <a:rPr lang="en-US" dirty="0">
                <a:hlinkClick r:id="rId2"/>
              </a:rPr>
              <a:t>https://bit.ly/323KFEZ</a:t>
            </a:r>
            <a:r>
              <a:rPr lang="en-US" dirty="0"/>
              <a:t> </a:t>
            </a:r>
          </a:p>
        </p:txBody>
      </p:sp>
      <p:sp>
        <p:nvSpPr>
          <p:cNvPr id="4" name="Slide Number Placeholder 3">
            <a:extLst>
              <a:ext uri="{FF2B5EF4-FFF2-40B4-BE49-F238E27FC236}">
                <a16:creationId xmlns:a16="http://schemas.microsoft.com/office/drawing/2014/main" id="{D42AA19E-D0C0-48F8-A86D-E10F04BB900D}"/>
              </a:ext>
            </a:extLst>
          </p:cNvPr>
          <p:cNvSpPr>
            <a:spLocks noGrp="1"/>
          </p:cNvSpPr>
          <p:nvPr>
            <p:ph type="sldNum" sz="quarter" idx="4"/>
          </p:nvPr>
        </p:nvSpPr>
        <p:spPr/>
        <p:txBody>
          <a:bodyPr/>
          <a:lstStyle/>
          <a:p>
            <a:fld id="{A15CFC30-E45D-4431-B46B-489B270F7815}" type="slidenum">
              <a:rPr lang="en-US" smtClean="0"/>
              <a:pPr/>
              <a:t>51</a:t>
            </a:fld>
            <a:endParaRPr lang="en-US" dirty="0"/>
          </a:p>
        </p:txBody>
      </p:sp>
      <p:pic>
        <p:nvPicPr>
          <p:cNvPr id="6" name="Picture 5" descr=" Aquifer Risk Map Tool">
            <a:extLst>
              <a:ext uri="{FF2B5EF4-FFF2-40B4-BE49-F238E27FC236}">
                <a16:creationId xmlns:a16="http://schemas.microsoft.com/office/drawing/2014/main" id="{B1F3F914-CA8A-4DAD-BEBB-523A4B6B933A}"/>
              </a:ext>
            </a:extLst>
          </p:cNvPr>
          <p:cNvPicPr>
            <a:picLocks noChangeAspect="1"/>
          </p:cNvPicPr>
          <p:nvPr/>
        </p:nvPicPr>
        <p:blipFill>
          <a:blip r:embed="rId3"/>
          <a:stretch>
            <a:fillRect/>
          </a:stretch>
        </p:blipFill>
        <p:spPr>
          <a:xfrm>
            <a:off x="862263" y="1076324"/>
            <a:ext cx="7367337" cy="4982601"/>
          </a:xfrm>
          <a:prstGeom prst="rect">
            <a:avLst/>
          </a:prstGeom>
        </p:spPr>
      </p:pic>
      <p:sp>
        <p:nvSpPr>
          <p:cNvPr id="12" name="Text Placeholder 3">
            <a:extLst>
              <a:ext uri="{FF2B5EF4-FFF2-40B4-BE49-F238E27FC236}">
                <a16:creationId xmlns:a16="http://schemas.microsoft.com/office/drawing/2014/main" id="{A6B54E17-9DC0-4C73-93F9-27CE15B6E636}"/>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2947744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675"/>
            <a:ext cx="10515600" cy="1514475"/>
          </a:xfrm>
        </p:spPr>
        <p:txBody>
          <a:bodyPr/>
          <a:lstStyle/>
          <a:p>
            <a:r>
              <a:rPr lang="en-US" dirty="0"/>
              <a:t>Discussion Topic: Risk Assessment</a:t>
            </a:r>
          </a:p>
        </p:txBody>
      </p:sp>
      <p:sp>
        <p:nvSpPr>
          <p:cNvPr id="3" name="Slide Number Placeholder 2"/>
          <p:cNvSpPr>
            <a:spLocks noGrp="1"/>
          </p:cNvSpPr>
          <p:nvPr>
            <p:ph type="sldNum" sz="quarter" idx="10"/>
          </p:nvPr>
        </p:nvSpPr>
        <p:spPr/>
        <p:txBody>
          <a:bodyPr/>
          <a:lstStyle/>
          <a:p>
            <a:fld id="{A15CFC30-E45D-4431-B46B-489B270F7815}" type="slidenum">
              <a:rPr lang="en-US" smtClean="0"/>
              <a:pPr/>
              <a:t>52</a:t>
            </a:fld>
            <a:endParaRPr lang="en-US" dirty="0"/>
          </a:p>
        </p:txBody>
      </p:sp>
      <p:pic>
        <p:nvPicPr>
          <p:cNvPr id="7" name="Picture 6" descr="Ways to Participate&#10;1. Watch only - Visit video.calepa.ca.gov&#10;2.Email: Submit a comment or ask a question that will be read aloud, send an email to: safer@waterboards.ca.gov&#10;3. Q&amp;A: Submit a question using the Q&amp;A feature at the bottom of your zoom screen. You can UPVOTE any question you would like answered.&#10;4. Raise hand: Attendees will be given the opportunity to provide verbal comment or ask questions, if you're interested in this option, please raise your virtual hand when the time is right.">
            <a:extLst>
              <a:ext uri="{FF2B5EF4-FFF2-40B4-BE49-F238E27FC236}">
                <a16:creationId xmlns:a16="http://schemas.microsoft.com/office/drawing/2014/main" id="{975D99DA-A996-4B93-9AEE-4F7CEFF7BE77}"/>
              </a:ext>
            </a:extLst>
          </p:cNvPr>
          <p:cNvPicPr>
            <a:picLocks noChangeAspect="1"/>
          </p:cNvPicPr>
          <p:nvPr/>
        </p:nvPicPr>
        <p:blipFill>
          <a:blip r:embed="rId2"/>
          <a:stretch>
            <a:fillRect/>
          </a:stretch>
        </p:blipFill>
        <p:spPr>
          <a:xfrm>
            <a:off x="1257299" y="2057400"/>
            <a:ext cx="9677402" cy="4730911"/>
          </a:xfrm>
          <a:prstGeom prst="rect">
            <a:avLst/>
          </a:prstGeom>
        </p:spPr>
      </p:pic>
      <p:sp>
        <p:nvSpPr>
          <p:cNvPr id="8" name="Text Placeholder 3">
            <a:extLst>
              <a:ext uri="{FF2B5EF4-FFF2-40B4-BE49-F238E27FC236}">
                <a16:creationId xmlns:a16="http://schemas.microsoft.com/office/drawing/2014/main" id="{7E17EC73-6B01-44E3-95DA-57CEE9003EE2}"/>
              </a:ext>
            </a:extLst>
          </p:cNvPr>
          <p:cNvSpPr>
            <a:spLocks noGrp="1"/>
          </p:cNvSpPr>
          <p:nvPr>
            <p:ph type="body" sz="quarter" idx="11"/>
          </p:nvPr>
        </p:nvSpPr>
        <p:spPr>
          <a:xfrm>
            <a:off x="838200" y="1066800"/>
            <a:ext cx="10954041" cy="1066800"/>
          </a:xfrm>
        </p:spPr>
        <p:txBody>
          <a:bodyPr>
            <a:normAutofit/>
          </a:bodyPr>
          <a:lstStyle/>
          <a:p>
            <a:pPr marL="0" indent="0">
              <a:buNone/>
            </a:pPr>
            <a:r>
              <a:rPr lang="en-US" dirty="0"/>
              <a:t>Do you have any questions or comments about the Risk Assessment Methodology and/or Results?</a:t>
            </a:r>
          </a:p>
        </p:txBody>
      </p:sp>
    </p:spTree>
    <p:extLst>
      <p:ext uri="{BB962C8B-B14F-4D97-AF65-F5344CB8AC3E}">
        <p14:creationId xmlns:p14="http://schemas.microsoft.com/office/powerpoint/2010/main" val="1412549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16" y="0"/>
            <a:ext cx="12187075" cy="6858000"/>
          </a:xfrm>
          <a:prstGeom prst="rect">
            <a:avLst/>
          </a:prstGeom>
        </p:spPr>
      </p:pic>
      <p:sp>
        <p:nvSpPr>
          <p:cNvPr id="5" name="Text Placeholder 3">
            <a:extLst>
              <a:ext uri="{FF2B5EF4-FFF2-40B4-BE49-F238E27FC236}">
                <a16:creationId xmlns:a16="http://schemas.microsoft.com/office/drawing/2014/main" id="{40FBE3E1-D522-4EB2-8CAF-7F9E987A0C1D}"/>
              </a:ext>
              <a:ext uri="{C183D7F6-B498-43B3-948B-1728B52AA6E4}">
                <adec:decorative xmlns:adec="http://schemas.microsoft.com/office/drawing/2017/decorative" val="1"/>
              </a:ext>
            </a:extLst>
          </p:cNvPr>
          <p:cNvSpPr txBox="1">
            <a:spLocks/>
          </p:cNvSpPr>
          <p:nvPr/>
        </p:nvSpPr>
        <p:spPr>
          <a:xfrm>
            <a:off x="3048" y="6168693"/>
            <a:ext cx="12188952" cy="689307"/>
          </a:xfrm>
          <a:prstGeom prst="rect">
            <a:avLst/>
          </a:prstGeom>
          <a:solidFill>
            <a:srgbClr val="00487D"/>
          </a:solidFill>
        </p:spPr>
        <p:txBody>
          <a:bodyPr vert="horz" lIns="274320" tIns="0" rIns="274320" bIns="45720" rtlCol="0" anchor="ctr">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ADDBE9"/>
                </a:solidFill>
                <a:latin typeface="Arial" panose="020B0604020202020204" pitchFamily="34" charset="0"/>
                <a:cs typeface="Arial" panose="020B0604020202020204" pitchFamily="34" charset="0"/>
              </a:rPr>
              <a:t>CALIFORNIA WATER BOARDS                                                           </a:t>
            </a:r>
            <a:r>
              <a:rPr lang="en-US" sz="2400" b="1" dirty="0">
                <a:solidFill>
                  <a:srgbClr val="FFFFFF"/>
                </a:solidFill>
                <a:latin typeface="Arial" panose="020B0604020202020204" pitchFamily="34" charset="0"/>
                <a:cs typeface="Arial" panose="020B0604020202020204" pitchFamily="34" charset="0"/>
              </a:rPr>
              <a:t>SAFER PROGRAM</a:t>
            </a:r>
          </a:p>
        </p:txBody>
      </p:sp>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0" y="165100"/>
            <a:ext cx="12171659" cy="2006600"/>
          </a:xfrm>
        </p:spPr>
        <p:txBody>
          <a:bodyPr lIns="274320" rIns="27432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Minute Break</a:t>
            </a:r>
          </a:p>
        </p:txBody>
      </p:sp>
      <p:sp>
        <p:nvSpPr>
          <p:cNvPr id="6" name="Subtitle 5">
            <a:extLst>
              <a:ext uri="{FF2B5EF4-FFF2-40B4-BE49-F238E27FC236}">
                <a16:creationId xmlns:a16="http://schemas.microsoft.com/office/drawing/2014/main" id="{8EDB5337-EBDC-40F7-9117-3EC5C262E35B}"/>
              </a:ext>
              <a:ext uri="{C183D7F6-B498-43B3-948B-1728B52AA6E4}">
                <adec:decorative xmlns:adec="http://schemas.microsoft.com/office/drawing/2017/decorative" val="1"/>
              </a:ext>
            </a:extLst>
          </p:cNvPr>
          <p:cNvSpPr txBox="1">
            <a:spLocks/>
          </p:cNvSpPr>
          <p:nvPr/>
        </p:nvSpPr>
        <p:spPr>
          <a:xfrm>
            <a:off x="4686300" y="1293504"/>
            <a:ext cx="7485381" cy="2516496"/>
          </a:xfrm>
          <a:prstGeom prst="rect">
            <a:avLst/>
          </a:prstGeom>
        </p:spPr>
        <p:txBody>
          <a:bodyPr vert="horz" lIns="274320" tIns="45720" rIns="27432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600" b="1" dirty="0">
              <a:solidFill>
                <a:srgbClr val="ADDBE9"/>
              </a:solidFill>
              <a:latin typeface="Myriad"/>
            </a:endParaRPr>
          </a:p>
        </p:txBody>
      </p:sp>
    </p:spTree>
    <p:extLst>
      <p:ext uri="{BB962C8B-B14F-4D97-AF65-F5344CB8AC3E}">
        <p14:creationId xmlns:p14="http://schemas.microsoft.com/office/powerpoint/2010/main" val="681911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16" y="0"/>
            <a:ext cx="12187075" cy="6858000"/>
          </a:xfrm>
          <a:prstGeom prst="rect">
            <a:avLst/>
          </a:prstGeom>
        </p:spPr>
      </p:pic>
      <p:sp>
        <p:nvSpPr>
          <p:cNvPr id="5" name="Text Placeholder 3">
            <a:extLst>
              <a:ext uri="{FF2B5EF4-FFF2-40B4-BE49-F238E27FC236}">
                <a16:creationId xmlns:a16="http://schemas.microsoft.com/office/drawing/2014/main" id="{40FBE3E1-D522-4EB2-8CAF-7F9E987A0C1D}"/>
              </a:ext>
              <a:ext uri="{C183D7F6-B498-43B3-948B-1728B52AA6E4}">
                <adec:decorative xmlns:adec="http://schemas.microsoft.com/office/drawing/2017/decorative" val="1"/>
              </a:ext>
            </a:extLst>
          </p:cNvPr>
          <p:cNvSpPr txBox="1">
            <a:spLocks/>
          </p:cNvSpPr>
          <p:nvPr/>
        </p:nvSpPr>
        <p:spPr>
          <a:xfrm>
            <a:off x="3048" y="6168693"/>
            <a:ext cx="12188952" cy="689307"/>
          </a:xfrm>
          <a:prstGeom prst="rect">
            <a:avLst/>
          </a:prstGeom>
          <a:solidFill>
            <a:srgbClr val="00487D"/>
          </a:solidFill>
        </p:spPr>
        <p:txBody>
          <a:bodyPr vert="horz" lIns="274320" tIns="0" rIns="274320" bIns="45720" rtlCol="0" anchor="ctr">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ADDBE9"/>
                </a:solidFill>
                <a:latin typeface="Arial" panose="020B0604020202020204" pitchFamily="34" charset="0"/>
                <a:cs typeface="Arial" panose="020B0604020202020204" pitchFamily="34" charset="0"/>
              </a:rPr>
              <a:t>CALIFORNIA WATER BOARDS                                                           </a:t>
            </a:r>
            <a:r>
              <a:rPr lang="en-US" sz="2400" b="1" dirty="0">
                <a:solidFill>
                  <a:srgbClr val="FFFFFF"/>
                </a:solidFill>
                <a:latin typeface="Arial" panose="020B0604020202020204" pitchFamily="34" charset="0"/>
                <a:cs typeface="Arial" panose="020B0604020202020204" pitchFamily="34" charset="0"/>
              </a:rPr>
              <a:t>SAFER PROGRAM</a:t>
            </a:r>
          </a:p>
        </p:txBody>
      </p:sp>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0" y="165100"/>
            <a:ext cx="12171659" cy="2006600"/>
          </a:xfrm>
        </p:spPr>
        <p:txBody>
          <a:bodyPr lIns="274320" rIns="27432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Cost Assessment Model</a:t>
            </a:r>
            <a:r>
              <a:rPr lang="en-US" b="0" dirty="0">
                <a:solidFill>
                  <a:prstClr val="white"/>
                </a:solidFill>
                <a:ea typeface="+mn-ea"/>
              </a:rPr>
              <a:t> Results</a:t>
            </a:r>
            <a:endPar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Subtitle 2">
            <a:extLst>
              <a:ext uri="{FF2B5EF4-FFF2-40B4-BE49-F238E27FC236}">
                <a16:creationId xmlns:a16="http://schemas.microsoft.com/office/drawing/2014/main" id="{77CF37A3-4515-4B03-90F6-085FF56037C6}"/>
              </a:ext>
            </a:extLst>
          </p:cNvPr>
          <p:cNvSpPr txBox="1">
            <a:spLocks/>
          </p:cNvSpPr>
          <p:nvPr/>
        </p:nvSpPr>
        <p:spPr>
          <a:xfrm>
            <a:off x="2819400" y="1285771"/>
            <a:ext cx="9144000" cy="1152629"/>
          </a:xfrm>
          <a:prstGeom prst="rect">
            <a:avLst/>
          </a:prstGeom>
        </p:spPr>
        <p:txBody>
          <a:bodyPr vert="horz" lIns="91438" tIns="45719" rIns="91438" bIns="45719"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chemeClr val="bg1"/>
                </a:solidFill>
                <a:latin typeface="Arial"/>
                <a:cs typeface="Arial"/>
              </a:rPr>
              <a:t>Tarrah Henrie</a:t>
            </a:r>
          </a:p>
          <a:p>
            <a:pPr marL="0" indent="0" algn="r">
              <a:buNone/>
            </a:pPr>
            <a:r>
              <a:rPr lang="en-US" dirty="0">
                <a:solidFill>
                  <a:schemeClr val="bg1"/>
                </a:solidFill>
                <a:latin typeface="Arial"/>
                <a:cs typeface="Arial"/>
              </a:rPr>
              <a:t>Corona Environmental Consulting</a:t>
            </a:r>
          </a:p>
        </p:txBody>
      </p:sp>
    </p:spTree>
    <p:extLst>
      <p:ext uri="{BB962C8B-B14F-4D97-AF65-F5344CB8AC3E}">
        <p14:creationId xmlns:p14="http://schemas.microsoft.com/office/powerpoint/2010/main" val="4234810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55</a:t>
            </a:fld>
            <a:endParaRPr lang="en-US"/>
          </a:p>
        </p:txBody>
      </p:sp>
      <p:pic>
        <p:nvPicPr>
          <p:cNvPr id="7" name="Picture 6" descr="A infographic illustrating the detailed cost assessment model process. There are three main processes to start the whole process, which are identification of failing systems, identification of at risk public water systems, and identification of at risk state small water systems and domestic wells. The funding gap analysis is the final step within the cost assessment model.">
            <a:extLst>
              <a:ext uri="{FF2B5EF4-FFF2-40B4-BE49-F238E27FC236}">
                <a16:creationId xmlns:a16="http://schemas.microsoft.com/office/drawing/2014/main" id="{1E57FCF6-0D34-4C7D-B607-4E1E0C71A212}"/>
              </a:ext>
            </a:extLst>
          </p:cNvPr>
          <p:cNvPicPr/>
          <p:nvPr/>
        </p:nvPicPr>
        <p:blipFill>
          <a:blip r:embed="rId2">
            <a:extLst>
              <a:ext uri="{28A0092B-C50C-407E-A947-70E740481C1C}">
                <a14:useLocalDpi xmlns:a14="http://schemas.microsoft.com/office/drawing/2010/main" val="0"/>
              </a:ext>
            </a:extLst>
          </a:blip>
          <a:stretch>
            <a:fillRect/>
          </a:stretch>
        </p:blipFill>
        <p:spPr>
          <a:xfrm>
            <a:off x="2473744" y="881009"/>
            <a:ext cx="7234238" cy="5311814"/>
          </a:xfrm>
          <a:prstGeom prst="rect">
            <a:avLst/>
          </a:prstGeom>
        </p:spPr>
      </p:pic>
      <p:sp>
        <p:nvSpPr>
          <p:cNvPr id="8" name="Text Placeholder 3">
            <a:extLst>
              <a:ext uri="{FF2B5EF4-FFF2-40B4-BE49-F238E27FC236}">
                <a16:creationId xmlns:a16="http://schemas.microsoft.com/office/drawing/2014/main" id="{032585D8-9FC6-4526-9C1B-69AEB9EDEB12}"/>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3A278BB0-FBE9-49AA-838D-CED5F07ABAB9}"/>
              </a:ext>
            </a:extLst>
          </p:cNvPr>
          <p:cNvSpPr>
            <a:spLocks noGrp="1"/>
          </p:cNvSpPr>
          <p:nvPr>
            <p:ph type="title" idx="4294967295"/>
          </p:nvPr>
        </p:nvSpPr>
        <p:spPr/>
        <p:txBody>
          <a:bodyPr/>
          <a:lstStyle/>
          <a:p>
            <a:pPr rtl="0" eaLnBrk="1" latinLnBrk="0" hangingPunct="1"/>
            <a:r>
              <a:rPr lang="en-US" sz="1800" kern="1200" dirty="0">
                <a:solidFill>
                  <a:srgbClr val="000000"/>
                </a:solidFill>
                <a:effectLst/>
                <a:latin typeface="Arial" panose="020B0604020202020204" pitchFamily="34" charset="0"/>
                <a:ea typeface="+mn-ea"/>
                <a:cs typeface="Arial" panose="020B0604020202020204" pitchFamily="34" charset="0"/>
              </a:rPr>
              <a:t>Cost Assessment Model Process Diagram (pg. 235)</a:t>
            </a:r>
            <a:endParaRPr lang="en-US" dirty="0">
              <a:effectLst/>
            </a:endParaRPr>
          </a:p>
        </p:txBody>
      </p:sp>
    </p:spTree>
    <p:extLst>
      <p:ext uri="{BB962C8B-B14F-4D97-AF65-F5344CB8AC3E}">
        <p14:creationId xmlns:p14="http://schemas.microsoft.com/office/powerpoint/2010/main" val="303731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ight Arrow 37">
            <a:extLst>
              <a:ext uri="{C183D7F6-B498-43B3-948B-1728B52AA6E4}">
                <adec:decorative xmlns:adec="http://schemas.microsoft.com/office/drawing/2017/decorative" val="1"/>
              </a:ext>
            </a:extLst>
          </p:cNvPr>
          <p:cNvSpPr/>
          <p:nvPr/>
        </p:nvSpPr>
        <p:spPr>
          <a:xfrm rot="3541826">
            <a:off x="7673503" y="4387969"/>
            <a:ext cx="730789" cy="304800"/>
          </a:xfrm>
          <a:prstGeom prst="rightArrow">
            <a:avLst/>
          </a:prstGeom>
          <a:solidFill>
            <a:srgbClr val="3285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9" name="Right Arrow 38">
            <a:extLst>
              <a:ext uri="{C183D7F6-B498-43B3-948B-1728B52AA6E4}">
                <adec:decorative xmlns:adec="http://schemas.microsoft.com/office/drawing/2017/decorative" val="1"/>
              </a:ext>
            </a:extLst>
          </p:cNvPr>
          <p:cNvSpPr/>
          <p:nvPr/>
        </p:nvSpPr>
        <p:spPr>
          <a:xfrm rot="18058174" flipH="1">
            <a:off x="8206903" y="4387968"/>
            <a:ext cx="730789" cy="304800"/>
          </a:xfrm>
          <a:prstGeom prst="rightArrow">
            <a:avLst/>
          </a:prstGeom>
          <a:solidFill>
            <a:srgbClr val="3285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5" name="Right Arrow 34">
            <a:extLst>
              <a:ext uri="{C183D7F6-B498-43B3-948B-1728B52AA6E4}">
                <adec:decorative xmlns:adec="http://schemas.microsoft.com/office/drawing/2017/decorative" val="1"/>
              </a:ext>
            </a:extLst>
          </p:cNvPr>
          <p:cNvSpPr/>
          <p:nvPr/>
        </p:nvSpPr>
        <p:spPr>
          <a:xfrm rot="18058174" flipH="1">
            <a:off x="7825903" y="2635812"/>
            <a:ext cx="730789" cy="304800"/>
          </a:xfrm>
          <a:prstGeom prst="rightArrow">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6" name="Right Arrow 35">
            <a:extLst>
              <a:ext uri="{C183D7F6-B498-43B3-948B-1728B52AA6E4}">
                <adec:decorative xmlns:adec="http://schemas.microsoft.com/office/drawing/2017/decorative" val="1"/>
              </a:ext>
            </a:extLst>
          </p:cNvPr>
          <p:cNvSpPr/>
          <p:nvPr/>
        </p:nvSpPr>
        <p:spPr>
          <a:xfrm rot="3541826">
            <a:off x="8054503" y="2638353"/>
            <a:ext cx="730789" cy="304800"/>
          </a:xfrm>
          <a:prstGeom prst="rightArrow">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Cost Assessment Model Process for </a:t>
            </a:r>
            <a:r>
              <a:rPr lang="en-US" u="sng" dirty="0">
                <a:latin typeface="Arial"/>
                <a:cs typeface="Arial"/>
              </a:rPr>
              <a:t>HR2W List Systems</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solidFill>
                  <a:prstClr val="black">
                    <a:tint val="75000"/>
                  </a:prstClr>
                </a:solidFill>
              </a:rPr>
              <a:pPr/>
              <a:t>56</a:t>
            </a:fld>
            <a:endParaRPr lang="en-US" dirty="0">
              <a:solidFill>
                <a:prstClr val="black">
                  <a:tint val="75000"/>
                </a:prstClr>
              </a:solidFill>
            </a:endParaRPr>
          </a:p>
        </p:txBody>
      </p:sp>
      <p:sp>
        <p:nvSpPr>
          <p:cNvPr id="27" name="Rectangle 26">
            <a:extLst>
              <a:ext uri="{C183D7F6-B498-43B3-948B-1728B52AA6E4}">
                <adec:decorative xmlns:adec="http://schemas.microsoft.com/office/drawing/2017/decorative" val="1"/>
              </a:ext>
            </a:extLst>
          </p:cNvPr>
          <p:cNvSpPr/>
          <p:nvPr/>
        </p:nvSpPr>
        <p:spPr>
          <a:xfrm>
            <a:off x="228600" y="1369657"/>
            <a:ext cx="2743200" cy="1219200"/>
          </a:xfrm>
          <a:prstGeom prst="rect">
            <a:avLst/>
          </a:prstGeom>
          <a:solidFill>
            <a:schemeClr val="bg1"/>
          </a:solidFill>
          <a:ln w="38100" cmpd="sng">
            <a:solidFill>
              <a:srgbClr val="122C4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5" name="Rectangle 4">
            <a:extLst>
              <a:ext uri="{C183D7F6-B498-43B3-948B-1728B52AA6E4}">
                <adec:decorative xmlns:adec="http://schemas.microsoft.com/office/drawing/2017/decorative" val="1"/>
              </a:ext>
            </a:extLst>
          </p:cNvPr>
          <p:cNvSpPr/>
          <p:nvPr/>
        </p:nvSpPr>
        <p:spPr>
          <a:xfrm>
            <a:off x="3581400" y="1369657"/>
            <a:ext cx="2743200" cy="1219200"/>
          </a:xfrm>
          <a:prstGeom prst="rect">
            <a:avLst/>
          </a:prstGeom>
          <a:solidFill>
            <a:schemeClr val="bg1"/>
          </a:solidFill>
          <a:ln w="38100" cmpd="sng">
            <a:solidFill>
              <a:srgbClr val="1A45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6" name="Rectangle 5">
            <a:extLst>
              <a:ext uri="{C183D7F6-B498-43B3-948B-1728B52AA6E4}">
                <adec:decorative xmlns:adec="http://schemas.microsoft.com/office/drawing/2017/decorative" val="1"/>
              </a:ext>
            </a:extLst>
          </p:cNvPr>
          <p:cNvSpPr/>
          <p:nvPr/>
        </p:nvSpPr>
        <p:spPr>
          <a:xfrm>
            <a:off x="6934200" y="1369657"/>
            <a:ext cx="2743200" cy="1219200"/>
          </a:xfrm>
          <a:prstGeom prst="rect">
            <a:avLst/>
          </a:prstGeom>
          <a:solidFill>
            <a:schemeClr val="bg1"/>
          </a:solidFill>
          <a:ln w="38100" cmpd="sng">
            <a:solidFill>
              <a:srgbClr val="2A769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7" name="Rectangle 6">
            <a:extLst>
              <a:ext uri="{C183D7F6-B498-43B3-948B-1728B52AA6E4}">
                <adec:decorative xmlns:adec="http://schemas.microsoft.com/office/drawing/2017/decorative" val="1"/>
              </a:ext>
            </a:extLst>
          </p:cNvPr>
          <p:cNvSpPr/>
          <p:nvPr/>
        </p:nvSpPr>
        <p:spPr>
          <a:xfrm>
            <a:off x="5257800" y="3124200"/>
            <a:ext cx="2743200" cy="1219200"/>
          </a:xfrm>
          <a:prstGeom prst="rect">
            <a:avLst/>
          </a:prstGeom>
          <a:solidFill>
            <a:schemeClr val="bg1"/>
          </a:solidFill>
          <a:ln w="38100" cmpd="sng">
            <a:solidFill>
              <a:srgbClr val="32859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8" name="Rectangle 7">
            <a:extLst>
              <a:ext uri="{C183D7F6-B498-43B3-948B-1728B52AA6E4}">
                <adec:decorative xmlns:adec="http://schemas.microsoft.com/office/drawing/2017/decorative" val="1"/>
              </a:ext>
            </a:extLst>
          </p:cNvPr>
          <p:cNvSpPr/>
          <p:nvPr/>
        </p:nvSpPr>
        <p:spPr>
          <a:xfrm>
            <a:off x="8610600" y="3124200"/>
            <a:ext cx="2743200" cy="1219200"/>
          </a:xfrm>
          <a:prstGeom prst="rect">
            <a:avLst/>
          </a:prstGeom>
          <a:solidFill>
            <a:schemeClr val="bg1"/>
          </a:solidFill>
          <a:ln w="38100" cmpd="sng">
            <a:solidFill>
              <a:srgbClr val="32859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9" name="Rectangle 8">
            <a:extLst>
              <a:ext uri="{C183D7F6-B498-43B3-948B-1728B52AA6E4}">
                <adec:decorative xmlns:adec="http://schemas.microsoft.com/office/drawing/2017/decorative" val="1"/>
              </a:ext>
            </a:extLst>
          </p:cNvPr>
          <p:cNvSpPr/>
          <p:nvPr/>
        </p:nvSpPr>
        <p:spPr>
          <a:xfrm>
            <a:off x="228600" y="4876800"/>
            <a:ext cx="2743200" cy="1219200"/>
          </a:xfrm>
          <a:prstGeom prst="rect">
            <a:avLst/>
          </a:prstGeom>
          <a:solidFill>
            <a:schemeClr val="bg1"/>
          </a:solidFill>
          <a:ln w="38100" cmpd="sng">
            <a:solidFill>
              <a:srgbClr val="8FC19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10" name="Rectangle 9">
            <a:extLst>
              <a:ext uri="{C183D7F6-B498-43B3-948B-1728B52AA6E4}">
                <adec:decorative xmlns:adec="http://schemas.microsoft.com/office/drawing/2017/decorative" val="1"/>
              </a:ext>
            </a:extLst>
          </p:cNvPr>
          <p:cNvSpPr/>
          <p:nvPr/>
        </p:nvSpPr>
        <p:spPr>
          <a:xfrm>
            <a:off x="3581400" y="4876800"/>
            <a:ext cx="2743200" cy="1219200"/>
          </a:xfrm>
          <a:prstGeom prst="rect">
            <a:avLst/>
          </a:prstGeom>
          <a:solidFill>
            <a:schemeClr val="bg1"/>
          </a:solidFill>
          <a:ln w="38100" cmpd="sng">
            <a:solidFill>
              <a:srgbClr val="75C49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11" name="Rectangle 10">
            <a:extLst>
              <a:ext uri="{C183D7F6-B498-43B3-948B-1728B52AA6E4}">
                <adec:decorative xmlns:adec="http://schemas.microsoft.com/office/drawing/2017/decorative" val="1"/>
              </a:ext>
            </a:extLst>
          </p:cNvPr>
          <p:cNvSpPr/>
          <p:nvPr/>
        </p:nvSpPr>
        <p:spPr>
          <a:xfrm>
            <a:off x="6934200" y="4876800"/>
            <a:ext cx="2743200" cy="1219200"/>
          </a:xfrm>
          <a:prstGeom prst="rect">
            <a:avLst/>
          </a:prstGeom>
          <a:solidFill>
            <a:schemeClr val="bg1"/>
          </a:solidFill>
          <a:ln w="38100" cmpd="sng">
            <a:solidFill>
              <a:srgbClr val="4AA3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3" name="TextBox 2"/>
          <p:cNvSpPr txBox="1"/>
          <p:nvPr/>
        </p:nvSpPr>
        <p:spPr>
          <a:xfrm>
            <a:off x="1347198" y="1561679"/>
            <a:ext cx="1624602" cy="830997"/>
          </a:xfrm>
          <a:prstGeom prst="rect">
            <a:avLst/>
          </a:prstGeom>
          <a:noFill/>
        </p:spPr>
        <p:txBody>
          <a:bodyPr wrap="square" rtlCol="0" anchor="ctr">
            <a:spAutoFit/>
          </a:bodyPr>
          <a:lstStyle/>
          <a:p>
            <a:pPr algn="ctr" defTabSz="914377"/>
            <a:r>
              <a:rPr lang="en-US" sz="1400" b="1" dirty="0">
                <a:latin typeface="Arial"/>
                <a:cs typeface="Arial"/>
              </a:rPr>
              <a:t>STEP 1</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Identification of HR2W Systems</a:t>
            </a:r>
          </a:p>
        </p:txBody>
      </p:sp>
      <p:sp>
        <p:nvSpPr>
          <p:cNvPr id="16" name="TextBox 15"/>
          <p:cNvSpPr txBox="1"/>
          <p:nvPr/>
        </p:nvSpPr>
        <p:spPr>
          <a:xfrm>
            <a:off x="4845710" y="1453958"/>
            <a:ext cx="1472202" cy="1046440"/>
          </a:xfrm>
          <a:prstGeom prst="rect">
            <a:avLst/>
          </a:prstGeom>
          <a:noFill/>
        </p:spPr>
        <p:txBody>
          <a:bodyPr wrap="square" rtlCol="0" anchor="ctr">
            <a:spAutoFit/>
          </a:bodyPr>
          <a:lstStyle/>
          <a:p>
            <a:pPr algn="ctr" defTabSz="914377"/>
            <a:r>
              <a:rPr lang="en-US" sz="1400" b="1" dirty="0">
                <a:latin typeface="Arial"/>
                <a:cs typeface="Arial"/>
              </a:rPr>
              <a:t>STEP 2</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Analyze Identified System Issues</a:t>
            </a:r>
          </a:p>
        </p:txBody>
      </p:sp>
      <p:sp>
        <p:nvSpPr>
          <p:cNvPr id="17" name="TextBox 16"/>
          <p:cNvSpPr txBox="1"/>
          <p:nvPr/>
        </p:nvSpPr>
        <p:spPr>
          <a:xfrm>
            <a:off x="8101197" y="1453958"/>
            <a:ext cx="1567898" cy="1046440"/>
          </a:xfrm>
          <a:prstGeom prst="rect">
            <a:avLst/>
          </a:prstGeom>
          <a:noFill/>
        </p:spPr>
        <p:txBody>
          <a:bodyPr wrap="square" rtlCol="0" anchor="ctr">
            <a:spAutoFit/>
          </a:bodyPr>
          <a:lstStyle/>
          <a:p>
            <a:pPr algn="ctr" defTabSz="914377"/>
            <a:r>
              <a:rPr lang="en-US" sz="1400" b="1" dirty="0">
                <a:latin typeface="Arial"/>
                <a:cs typeface="Arial"/>
              </a:rPr>
              <a:t>STEP 3</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Identify Possible Modeled Solutions</a:t>
            </a:r>
          </a:p>
        </p:txBody>
      </p:sp>
      <p:sp>
        <p:nvSpPr>
          <p:cNvPr id="18" name="TextBox 17"/>
          <p:cNvSpPr txBox="1"/>
          <p:nvPr/>
        </p:nvSpPr>
        <p:spPr>
          <a:xfrm>
            <a:off x="6324600" y="3113152"/>
            <a:ext cx="1676400" cy="1261884"/>
          </a:xfrm>
          <a:prstGeom prst="rect">
            <a:avLst/>
          </a:prstGeom>
          <a:noFill/>
        </p:spPr>
        <p:txBody>
          <a:bodyPr wrap="square" rtlCol="0" anchor="ctr">
            <a:spAutoFit/>
          </a:bodyPr>
          <a:lstStyle/>
          <a:p>
            <a:pPr algn="ctr" defTabSz="914377"/>
            <a:r>
              <a:rPr lang="en-US" sz="1400" b="1" dirty="0">
                <a:latin typeface="Arial"/>
                <a:cs typeface="Arial"/>
              </a:rPr>
              <a:t>STEP 4.a</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Evaluate Long-Term Sustainability &amp; Resiliency of Solutions</a:t>
            </a:r>
          </a:p>
        </p:txBody>
      </p:sp>
      <p:sp>
        <p:nvSpPr>
          <p:cNvPr id="20" name="TextBox 19"/>
          <p:cNvSpPr txBox="1"/>
          <p:nvPr/>
        </p:nvSpPr>
        <p:spPr>
          <a:xfrm>
            <a:off x="9677400" y="3220874"/>
            <a:ext cx="1676400" cy="1046440"/>
          </a:xfrm>
          <a:prstGeom prst="rect">
            <a:avLst/>
          </a:prstGeom>
          <a:noFill/>
        </p:spPr>
        <p:txBody>
          <a:bodyPr wrap="square" rtlCol="0" anchor="ctr">
            <a:spAutoFit/>
          </a:bodyPr>
          <a:lstStyle/>
          <a:p>
            <a:pPr algn="ctr" defTabSz="914377"/>
            <a:r>
              <a:rPr lang="en-US" sz="1400" b="1" dirty="0">
                <a:latin typeface="Arial"/>
                <a:cs typeface="Arial"/>
              </a:rPr>
              <a:t>STEP 4.b</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Develop Cost Estimates for Possible Solutions</a:t>
            </a:r>
          </a:p>
        </p:txBody>
      </p:sp>
      <p:sp>
        <p:nvSpPr>
          <p:cNvPr id="21" name="TextBox 20"/>
          <p:cNvSpPr txBox="1"/>
          <p:nvPr/>
        </p:nvSpPr>
        <p:spPr>
          <a:xfrm>
            <a:off x="8196893" y="4855946"/>
            <a:ext cx="1472202" cy="1261884"/>
          </a:xfrm>
          <a:prstGeom prst="rect">
            <a:avLst/>
          </a:prstGeom>
          <a:noFill/>
        </p:spPr>
        <p:txBody>
          <a:bodyPr wrap="square" rtlCol="0" anchor="ctr">
            <a:spAutoFit/>
          </a:bodyPr>
          <a:lstStyle/>
          <a:p>
            <a:pPr algn="ctr" defTabSz="914377"/>
            <a:r>
              <a:rPr lang="en-US" sz="1400" b="1" dirty="0">
                <a:latin typeface="Arial"/>
                <a:cs typeface="Arial"/>
              </a:rPr>
              <a:t>STEP 5</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Select Best Possible Solution for Each System</a:t>
            </a:r>
          </a:p>
        </p:txBody>
      </p:sp>
      <p:sp>
        <p:nvSpPr>
          <p:cNvPr id="22" name="TextBox 21"/>
          <p:cNvSpPr txBox="1"/>
          <p:nvPr/>
        </p:nvSpPr>
        <p:spPr>
          <a:xfrm>
            <a:off x="4699998" y="4855946"/>
            <a:ext cx="1624602" cy="1261884"/>
          </a:xfrm>
          <a:prstGeom prst="rect">
            <a:avLst/>
          </a:prstGeom>
          <a:noFill/>
        </p:spPr>
        <p:txBody>
          <a:bodyPr wrap="square" rtlCol="0" anchor="ctr">
            <a:spAutoFit/>
          </a:bodyPr>
          <a:lstStyle/>
          <a:p>
            <a:pPr algn="ctr" defTabSz="914377"/>
            <a:r>
              <a:rPr lang="en-US" sz="1400" b="1" dirty="0">
                <a:latin typeface="Arial"/>
                <a:cs typeface="Arial"/>
              </a:rPr>
              <a:t>STEP 6</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Aggregate Estimated Modeled Costs for All Systems</a:t>
            </a:r>
          </a:p>
        </p:txBody>
      </p:sp>
      <p:sp>
        <p:nvSpPr>
          <p:cNvPr id="23" name="TextBox 22"/>
          <p:cNvSpPr txBox="1"/>
          <p:nvPr/>
        </p:nvSpPr>
        <p:spPr>
          <a:xfrm>
            <a:off x="1499598" y="4963668"/>
            <a:ext cx="1472202" cy="1046440"/>
          </a:xfrm>
          <a:prstGeom prst="rect">
            <a:avLst/>
          </a:prstGeom>
          <a:noFill/>
        </p:spPr>
        <p:txBody>
          <a:bodyPr wrap="square" rtlCol="0" anchor="ctr">
            <a:spAutoFit/>
          </a:bodyPr>
          <a:lstStyle/>
          <a:p>
            <a:pPr algn="ctr" defTabSz="914377"/>
            <a:r>
              <a:rPr lang="en-US" sz="1400" b="1" dirty="0">
                <a:latin typeface="Arial"/>
                <a:cs typeface="Arial"/>
              </a:rPr>
              <a:t>STEP 7</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Identify Funding Needs vs. Funding Gaps</a:t>
            </a:r>
          </a:p>
        </p:txBody>
      </p:sp>
      <p:sp>
        <p:nvSpPr>
          <p:cNvPr id="12" name="Right Arrow 11">
            <a:extLst>
              <a:ext uri="{C183D7F6-B498-43B3-948B-1728B52AA6E4}">
                <adec:decorative xmlns:adec="http://schemas.microsoft.com/office/drawing/2017/decorative" val="1"/>
              </a:ext>
            </a:extLst>
          </p:cNvPr>
          <p:cNvSpPr/>
          <p:nvPr/>
        </p:nvSpPr>
        <p:spPr>
          <a:xfrm>
            <a:off x="2971800" y="1828800"/>
            <a:ext cx="609600" cy="304800"/>
          </a:xfrm>
          <a:prstGeom prst="rightArrow">
            <a:avLst/>
          </a:prstGeom>
          <a:solidFill>
            <a:srgbClr val="122C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2" name="Right Arrow 31">
            <a:extLst>
              <a:ext uri="{C183D7F6-B498-43B3-948B-1728B52AA6E4}">
                <adec:decorative xmlns:adec="http://schemas.microsoft.com/office/drawing/2017/decorative" val="1"/>
              </a:ext>
            </a:extLst>
          </p:cNvPr>
          <p:cNvSpPr/>
          <p:nvPr/>
        </p:nvSpPr>
        <p:spPr>
          <a:xfrm>
            <a:off x="6324600" y="1828800"/>
            <a:ext cx="609600" cy="304800"/>
          </a:xfrm>
          <a:prstGeom prst="rightArrow">
            <a:avLst/>
          </a:prstGeom>
          <a:solidFill>
            <a:srgbClr val="1A45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3" name="Right Arrow 32">
            <a:extLst>
              <a:ext uri="{C183D7F6-B498-43B3-948B-1728B52AA6E4}">
                <adec:decorative xmlns:adec="http://schemas.microsoft.com/office/drawing/2017/decorative" val="1"/>
              </a:ext>
            </a:extLst>
          </p:cNvPr>
          <p:cNvSpPr/>
          <p:nvPr/>
        </p:nvSpPr>
        <p:spPr>
          <a:xfrm flipH="1">
            <a:off x="6324600" y="5334000"/>
            <a:ext cx="609600" cy="304800"/>
          </a:xfrm>
          <a:prstGeom prst="rightArrow">
            <a:avLst/>
          </a:prstGeom>
          <a:solidFill>
            <a:srgbClr val="4AA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4" name="Right Arrow 33">
            <a:extLst>
              <a:ext uri="{C183D7F6-B498-43B3-948B-1728B52AA6E4}">
                <adec:decorative xmlns:adec="http://schemas.microsoft.com/office/drawing/2017/decorative" val="1"/>
              </a:ext>
            </a:extLst>
          </p:cNvPr>
          <p:cNvSpPr/>
          <p:nvPr/>
        </p:nvSpPr>
        <p:spPr>
          <a:xfrm flipH="1">
            <a:off x="2971800" y="5334000"/>
            <a:ext cx="609600" cy="304800"/>
          </a:xfrm>
          <a:prstGeom prst="rightArrow">
            <a:avLst/>
          </a:prstGeom>
          <a:solidFill>
            <a:srgbClr val="75C4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3" name="Hexagon 12">
            <a:extLst>
              <a:ext uri="{C183D7F6-B498-43B3-948B-1728B52AA6E4}">
                <adec:decorative xmlns:adec="http://schemas.microsoft.com/office/drawing/2017/decorative" val="1"/>
              </a:ext>
            </a:extLst>
          </p:cNvPr>
          <p:cNvSpPr/>
          <p:nvPr/>
        </p:nvSpPr>
        <p:spPr>
          <a:xfrm>
            <a:off x="10262598" y="1363647"/>
            <a:ext cx="1700802" cy="1219200"/>
          </a:xfrm>
          <a:prstGeom prst="hexagon">
            <a:avLst/>
          </a:prstGeom>
          <a:solidFill>
            <a:schemeClr val="bg1"/>
          </a:solidFill>
          <a:ln w="3810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40" name="Right Arrow 39">
            <a:extLst>
              <a:ext uri="{C183D7F6-B498-43B3-948B-1728B52AA6E4}">
                <adec:decorative xmlns:adec="http://schemas.microsoft.com/office/drawing/2017/decorative" val="1"/>
              </a:ext>
            </a:extLst>
          </p:cNvPr>
          <p:cNvSpPr/>
          <p:nvPr/>
        </p:nvSpPr>
        <p:spPr>
          <a:xfrm flipH="1">
            <a:off x="9677400" y="1828800"/>
            <a:ext cx="609600" cy="304800"/>
          </a:xfrm>
          <a:prstGeom prst="rightArrow">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41" name="TextBox 40"/>
          <p:cNvSpPr txBox="1"/>
          <p:nvPr/>
        </p:nvSpPr>
        <p:spPr>
          <a:xfrm>
            <a:off x="10482731" y="1991380"/>
            <a:ext cx="1252069" cy="523220"/>
          </a:xfrm>
          <a:prstGeom prst="rect">
            <a:avLst/>
          </a:prstGeom>
          <a:noFill/>
        </p:spPr>
        <p:txBody>
          <a:bodyPr wrap="square" rtlCol="0" anchor="ctr">
            <a:spAutoFit/>
          </a:bodyPr>
          <a:lstStyle/>
          <a:p>
            <a:pPr algn="ctr" defTabSz="914377"/>
            <a:r>
              <a:rPr lang="en-US" sz="1400" dirty="0">
                <a:latin typeface="Arial"/>
                <a:cs typeface="Arial"/>
              </a:rPr>
              <a:t>Community &amp; System Data</a:t>
            </a: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29380"/>
            <a:ext cx="1524000" cy="1524000"/>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308" y="1304056"/>
            <a:ext cx="1374648" cy="1374648"/>
          </a:xfrm>
          <a:prstGeom prst="rect">
            <a:avLst/>
          </a:prstGeom>
        </p:spPr>
      </p:pic>
      <p:pic>
        <p:nvPicPr>
          <p:cNvPr id="19" name="Picture 1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9979" y="1314250"/>
            <a:ext cx="1347619" cy="1347619"/>
          </a:xfrm>
          <a:prstGeom prst="rect">
            <a:avLst/>
          </a:prstGeom>
        </p:spPr>
      </p:pic>
      <p:pic>
        <p:nvPicPr>
          <p:cNvPr id="45" name="Picture 44">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4952" y="1295400"/>
            <a:ext cx="917448" cy="917448"/>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8200" y="2971800"/>
            <a:ext cx="1527048" cy="1527048"/>
          </a:xfrm>
          <a:prstGeom prst="rect">
            <a:avLst/>
          </a:prstGeom>
        </p:spPr>
      </p:pic>
      <p:pic>
        <p:nvPicPr>
          <p:cNvPr id="47" name="Picture 46">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600" y="3065479"/>
            <a:ext cx="1309557" cy="1309557"/>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4200" y="4808133"/>
            <a:ext cx="1364067" cy="1364067"/>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8711" y="4876800"/>
            <a:ext cx="1208532" cy="1208532"/>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0398" y="4898630"/>
            <a:ext cx="1219200" cy="1219200"/>
          </a:xfrm>
          <a:prstGeom prst="rect">
            <a:avLst/>
          </a:prstGeom>
        </p:spPr>
      </p:pic>
      <p:sp>
        <p:nvSpPr>
          <p:cNvPr id="42" name="Text Placeholder 3">
            <a:extLst>
              <a:ext uri="{FF2B5EF4-FFF2-40B4-BE49-F238E27FC236}">
                <a16:creationId xmlns:a16="http://schemas.microsoft.com/office/drawing/2014/main" id="{459875D4-539E-4DBA-B0BC-F5384CD0C9C5}"/>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1421880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Arrow 32">
            <a:extLst>
              <a:ext uri="{FF2B5EF4-FFF2-40B4-BE49-F238E27FC236}">
                <a16:creationId xmlns:a16="http://schemas.microsoft.com/office/drawing/2014/main" id="{58844B98-5CFD-4040-AE9D-89C24D124A5F}"/>
              </a:ext>
              <a:ext uri="{C183D7F6-B498-43B3-948B-1728B52AA6E4}">
                <adec:decorative xmlns:adec="http://schemas.microsoft.com/office/drawing/2017/decorative" val="1"/>
              </a:ext>
            </a:extLst>
          </p:cNvPr>
          <p:cNvSpPr/>
          <p:nvPr/>
        </p:nvSpPr>
        <p:spPr>
          <a:xfrm rot="16200000" flipH="1">
            <a:off x="8892291" y="3348630"/>
            <a:ext cx="609600" cy="304800"/>
          </a:xfrm>
          <a:prstGeom prst="rightArrow">
            <a:avLst/>
          </a:prstGeom>
          <a:solidFill>
            <a:srgbClr val="3285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normAutofit fontScale="90000"/>
          </a:bodyPr>
          <a:lstStyle/>
          <a:p>
            <a:r>
              <a:rPr lang="en-US" dirty="0">
                <a:latin typeface="Arial"/>
                <a:cs typeface="Arial"/>
              </a:rPr>
              <a:t>Cost Assessment Model Process for </a:t>
            </a:r>
            <a:r>
              <a:rPr lang="en-US" u="sng" dirty="0">
                <a:latin typeface="Arial"/>
                <a:cs typeface="Arial"/>
              </a:rPr>
              <a:t>At-Risk Public Water Systems</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solidFill>
                  <a:prstClr val="black">
                    <a:tint val="75000"/>
                  </a:prstClr>
                </a:solidFill>
              </a:rPr>
              <a:pPr/>
              <a:t>57</a:t>
            </a:fld>
            <a:endParaRPr lang="en-US" dirty="0">
              <a:solidFill>
                <a:prstClr val="black">
                  <a:tint val="75000"/>
                </a:prstClr>
              </a:solidFill>
            </a:endParaRPr>
          </a:p>
        </p:txBody>
      </p:sp>
      <p:sp>
        <p:nvSpPr>
          <p:cNvPr id="32" name="Right Arrow 35">
            <a:extLst>
              <a:ext uri="{FF2B5EF4-FFF2-40B4-BE49-F238E27FC236}">
                <a16:creationId xmlns:a16="http://schemas.microsoft.com/office/drawing/2014/main" id="{F71B96B6-482A-44C6-BAD3-773704F7C933}"/>
              </a:ext>
              <a:ext uri="{C183D7F6-B498-43B3-948B-1728B52AA6E4}">
                <adec:decorative xmlns:adec="http://schemas.microsoft.com/office/drawing/2017/decorative" val="1"/>
              </a:ext>
            </a:extLst>
          </p:cNvPr>
          <p:cNvSpPr/>
          <p:nvPr/>
        </p:nvSpPr>
        <p:spPr>
          <a:xfrm>
            <a:off x="7089991" y="2215140"/>
            <a:ext cx="730789" cy="304800"/>
          </a:xfrm>
          <a:prstGeom prst="rightArrow">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3" name="Right Arrow 11">
            <a:extLst>
              <a:ext uri="{FF2B5EF4-FFF2-40B4-BE49-F238E27FC236}">
                <a16:creationId xmlns:a16="http://schemas.microsoft.com/office/drawing/2014/main" id="{FED23A05-22E4-4043-A036-AFDC9F85842C}"/>
              </a:ext>
              <a:ext uri="{C183D7F6-B498-43B3-948B-1728B52AA6E4}">
                <adec:decorative xmlns:adec="http://schemas.microsoft.com/office/drawing/2017/decorative" val="1"/>
              </a:ext>
            </a:extLst>
          </p:cNvPr>
          <p:cNvSpPr/>
          <p:nvPr/>
        </p:nvSpPr>
        <p:spPr>
          <a:xfrm>
            <a:off x="3862571" y="2218872"/>
            <a:ext cx="609600" cy="304800"/>
          </a:xfrm>
          <a:prstGeom prst="rightArrow">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5" name="Rectangle 34">
            <a:extLst>
              <a:ext uri="{FF2B5EF4-FFF2-40B4-BE49-F238E27FC236}">
                <a16:creationId xmlns:a16="http://schemas.microsoft.com/office/drawing/2014/main" id="{48DD2F94-8A7A-4DCF-8797-94898E41FC7B}"/>
              </a:ext>
              <a:ext uri="{C183D7F6-B498-43B3-948B-1728B52AA6E4}">
                <adec:decorative xmlns:adec="http://schemas.microsoft.com/office/drawing/2017/decorative" val="1"/>
              </a:ext>
            </a:extLst>
          </p:cNvPr>
          <p:cNvSpPr/>
          <p:nvPr/>
        </p:nvSpPr>
        <p:spPr>
          <a:xfrm>
            <a:off x="1143000" y="1454005"/>
            <a:ext cx="2743200" cy="1796711"/>
          </a:xfrm>
          <a:prstGeom prst="rect">
            <a:avLst/>
          </a:prstGeom>
          <a:solidFill>
            <a:schemeClr val="bg1"/>
          </a:solid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38" name="Rectangle 37">
            <a:extLst>
              <a:ext uri="{FF2B5EF4-FFF2-40B4-BE49-F238E27FC236}">
                <a16:creationId xmlns:a16="http://schemas.microsoft.com/office/drawing/2014/main" id="{2A2BADEC-B6B4-4085-BDDF-057B3A8AF822}"/>
              </a:ext>
              <a:ext uri="{C183D7F6-B498-43B3-948B-1728B52AA6E4}">
                <adec:decorative xmlns:adec="http://schemas.microsoft.com/office/drawing/2017/decorative" val="1"/>
              </a:ext>
            </a:extLst>
          </p:cNvPr>
          <p:cNvSpPr/>
          <p:nvPr/>
        </p:nvSpPr>
        <p:spPr>
          <a:xfrm flipH="1">
            <a:off x="1150822" y="1454005"/>
            <a:ext cx="2727069" cy="606348"/>
          </a:xfrm>
          <a:prstGeom prst="rect">
            <a:avLst/>
          </a:prstGeom>
          <a:solidFill>
            <a:schemeClr val="accent2">
              <a:lumMod val="75000"/>
            </a:schemeClr>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40" name="TextBox 39">
            <a:extLst>
              <a:ext uri="{FF2B5EF4-FFF2-40B4-BE49-F238E27FC236}">
                <a16:creationId xmlns:a16="http://schemas.microsoft.com/office/drawing/2014/main" id="{2B91DCFD-3F25-4925-AD6A-E2E79D7C05FB}"/>
              </a:ext>
            </a:extLst>
          </p:cNvPr>
          <p:cNvSpPr txBox="1"/>
          <p:nvPr/>
        </p:nvSpPr>
        <p:spPr>
          <a:xfrm>
            <a:off x="1142999" y="1455660"/>
            <a:ext cx="2734895" cy="584775"/>
          </a:xfrm>
          <a:prstGeom prst="rect">
            <a:avLst/>
          </a:prstGeom>
          <a:noFill/>
        </p:spPr>
        <p:txBody>
          <a:bodyPr wrap="square" rtlCol="0" anchor="ctr">
            <a:spAutoFit/>
          </a:bodyPr>
          <a:lstStyle/>
          <a:p>
            <a:pPr algn="ctr" defTabSz="914377"/>
            <a:r>
              <a:rPr lang="en-US" sz="1600" b="1" dirty="0">
                <a:latin typeface="Arial"/>
                <a:cs typeface="Arial"/>
              </a:rPr>
              <a:t>Identification of At-Risk Public Water Systems</a:t>
            </a:r>
          </a:p>
        </p:txBody>
      </p:sp>
      <p:pic>
        <p:nvPicPr>
          <p:cNvPr id="41" name="Picture 40">
            <a:extLst>
              <a:ext uri="{FF2B5EF4-FFF2-40B4-BE49-F238E27FC236}">
                <a16:creationId xmlns:a16="http://schemas.microsoft.com/office/drawing/2014/main" id="{B548467B-CA22-460D-A801-B2E5D82E2917}"/>
              </a:ext>
              <a:ext uri="{C183D7F6-B498-43B3-948B-1728B52AA6E4}">
                <adec:decorative xmlns:adec="http://schemas.microsoft.com/office/drawing/2017/decorative" val="1"/>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90600" y="1907283"/>
            <a:ext cx="1524000" cy="1524000"/>
          </a:xfrm>
          <a:prstGeom prst="rect">
            <a:avLst/>
          </a:prstGeom>
        </p:spPr>
      </p:pic>
      <p:sp>
        <p:nvSpPr>
          <p:cNvPr id="43" name="TextBox 42">
            <a:extLst>
              <a:ext uri="{FF2B5EF4-FFF2-40B4-BE49-F238E27FC236}">
                <a16:creationId xmlns:a16="http://schemas.microsoft.com/office/drawing/2014/main" id="{C3F6C462-5712-4DF8-AA02-2593E428BF9F}"/>
              </a:ext>
            </a:extLst>
          </p:cNvPr>
          <p:cNvSpPr txBox="1"/>
          <p:nvPr/>
        </p:nvSpPr>
        <p:spPr>
          <a:xfrm>
            <a:off x="2185819" y="2364340"/>
            <a:ext cx="1624602" cy="738664"/>
          </a:xfrm>
          <a:prstGeom prst="rect">
            <a:avLst/>
          </a:prstGeom>
          <a:noFill/>
        </p:spPr>
        <p:txBody>
          <a:bodyPr wrap="square" rtlCol="0" anchor="ctr">
            <a:spAutoFit/>
          </a:bodyPr>
          <a:lstStyle/>
          <a:p>
            <a:pPr algn="ctr" defTabSz="914377"/>
            <a:r>
              <a:rPr lang="en-US" sz="1400" dirty="0">
                <a:latin typeface="Arial"/>
                <a:cs typeface="Arial"/>
              </a:rPr>
              <a:t>Identification of </a:t>
            </a:r>
            <a:r>
              <a:rPr lang="en-US" sz="1400" b="1" dirty="0">
                <a:latin typeface="Arial"/>
                <a:cs typeface="Arial"/>
              </a:rPr>
              <a:t>At-Risk public water systems</a:t>
            </a:r>
          </a:p>
        </p:txBody>
      </p:sp>
      <p:sp>
        <p:nvSpPr>
          <p:cNvPr id="44" name="Rectangle 43">
            <a:extLst>
              <a:ext uri="{FF2B5EF4-FFF2-40B4-BE49-F238E27FC236}">
                <a16:creationId xmlns:a16="http://schemas.microsoft.com/office/drawing/2014/main" id="{3754C048-4BFA-4FEA-8B07-C03517426E66}"/>
              </a:ext>
              <a:ext uri="{C183D7F6-B498-43B3-948B-1728B52AA6E4}">
                <adec:decorative xmlns:adec="http://schemas.microsoft.com/office/drawing/2017/decorative" val="1"/>
              </a:ext>
            </a:extLst>
          </p:cNvPr>
          <p:cNvSpPr/>
          <p:nvPr/>
        </p:nvSpPr>
        <p:spPr>
          <a:xfrm>
            <a:off x="4478258" y="1454005"/>
            <a:ext cx="2743200" cy="1796711"/>
          </a:xfrm>
          <a:prstGeom prst="rect">
            <a:avLst/>
          </a:prstGeom>
          <a:solidFill>
            <a:schemeClr val="bg1"/>
          </a:solidFill>
          <a:ln w="38100" cmpd="sng">
            <a:solidFill>
              <a:srgbClr val="2A769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45" name="TextBox 44">
            <a:extLst>
              <a:ext uri="{FF2B5EF4-FFF2-40B4-BE49-F238E27FC236}">
                <a16:creationId xmlns:a16="http://schemas.microsoft.com/office/drawing/2014/main" id="{8E7717DF-B664-4FFE-92EF-42E5BBD7EDB5}"/>
              </a:ext>
            </a:extLst>
          </p:cNvPr>
          <p:cNvSpPr txBox="1"/>
          <p:nvPr/>
        </p:nvSpPr>
        <p:spPr>
          <a:xfrm>
            <a:off x="5645255" y="2163473"/>
            <a:ext cx="1566319" cy="954107"/>
          </a:xfrm>
          <a:prstGeom prst="rect">
            <a:avLst/>
          </a:prstGeom>
          <a:noFill/>
        </p:spPr>
        <p:txBody>
          <a:bodyPr wrap="square" rtlCol="0" anchor="ctr">
            <a:spAutoFit/>
          </a:bodyPr>
          <a:lstStyle/>
          <a:p>
            <a:pPr algn="ctr" defTabSz="914377"/>
            <a:r>
              <a:rPr lang="en-US" sz="1400" dirty="0">
                <a:latin typeface="Arial"/>
                <a:cs typeface="Arial"/>
              </a:rPr>
              <a:t>Can the water system be physically consolidated? </a:t>
            </a:r>
          </a:p>
        </p:txBody>
      </p:sp>
      <p:pic>
        <p:nvPicPr>
          <p:cNvPr id="47" name="Picture 46">
            <a:extLst>
              <a:ext uri="{FF2B5EF4-FFF2-40B4-BE49-F238E27FC236}">
                <a16:creationId xmlns:a16="http://schemas.microsoft.com/office/drawing/2014/main" id="{5DCD3307-0CE6-4C6E-9DC3-50DC3151C9A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3827" y="1960069"/>
            <a:ext cx="1347619" cy="1347619"/>
          </a:xfrm>
          <a:prstGeom prst="rect">
            <a:avLst/>
          </a:prstGeom>
        </p:spPr>
      </p:pic>
      <p:sp>
        <p:nvSpPr>
          <p:cNvPr id="48" name="Rectangle 47">
            <a:extLst>
              <a:ext uri="{FF2B5EF4-FFF2-40B4-BE49-F238E27FC236}">
                <a16:creationId xmlns:a16="http://schemas.microsoft.com/office/drawing/2014/main" id="{46C090DB-DE5E-4DF1-9C19-78C50AFE00A4}"/>
              </a:ext>
              <a:ext uri="{C183D7F6-B498-43B3-948B-1728B52AA6E4}">
                <adec:decorative xmlns:adec="http://schemas.microsoft.com/office/drawing/2017/decorative" val="1"/>
              </a:ext>
            </a:extLst>
          </p:cNvPr>
          <p:cNvSpPr/>
          <p:nvPr/>
        </p:nvSpPr>
        <p:spPr>
          <a:xfrm flipH="1">
            <a:off x="4484856" y="1447800"/>
            <a:ext cx="2736119" cy="612553"/>
          </a:xfrm>
          <a:prstGeom prst="rect">
            <a:avLst/>
          </a:prstGeom>
          <a:solidFill>
            <a:srgbClr val="2A7697"/>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49" name="TextBox 48">
            <a:extLst>
              <a:ext uri="{FF2B5EF4-FFF2-40B4-BE49-F238E27FC236}">
                <a16:creationId xmlns:a16="http://schemas.microsoft.com/office/drawing/2014/main" id="{B843B798-241B-4B18-B91E-24DA672D0F2C}"/>
              </a:ext>
            </a:extLst>
          </p:cNvPr>
          <p:cNvSpPr txBox="1"/>
          <p:nvPr/>
        </p:nvSpPr>
        <p:spPr>
          <a:xfrm>
            <a:off x="4468160" y="1458803"/>
            <a:ext cx="2734895" cy="584775"/>
          </a:xfrm>
          <a:prstGeom prst="rect">
            <a:avLst/>
          </a:prstGeom>
          <a:noFill/>
        </p:spPr>
        <p:txBody>
          <a:bodyPr wrap="square" rtlCol="0" anchor="ctr">
            <a:spAutoFit/>
          </a:bodyPr>
          <a:lstStyle/>
          <a:p>
            <a:pPr algn="ctr" defTabSz="914377"/>
            <a:r>
              <a:rPr lang="en-US" sz="1600" b="1" dirty="0">
                <a:solidFill>
                  <a:schemeClr val="bg1"/>
                </a:solidFill>
                <a:latin typeface="Arial"/>
                <a:cs typeface="Arial"/>
              </a:rPr>
              <a:t>Identify Possible Modeled Solutions</a:t>
            </a:r>
          </a:p>
        </p:txBody>
      </p:sp>
      <p:sp>
        <p:nvSpPr>
          <p:cNvPr id="52" name="Rectangle 51">
            <a:extLst>
              <a:ext uri="{FF2B5EF4-FFF2-40B4-BE49-F238E27FC236}">
                <a16:creationId xmlns:a16="http://schemas.microsoft.com/office/drawing/2014/main" id="{EF0979E6-1D50-4EF7-B577-ED777FFD87BD}"/>
              </a:ext>
              <a:ext uri="{C183D7F6-B498-43B3-948B-1728B52AA6E4}">
                <adec:decorative xmlns:adec="http://schemas.microsoft.com/office/drawing/2017/decorative" val="1"/>
              </a:ext>
            </a:extLst>
          </p:cNvPr>
          <p:cNvSpPr/>
          <p:nvPr/>
        </p:nvSpPr>
        <p:spPr>
          <a:xfrm>
            <a:off x="7822047" y="1455160"/>
            <a:ext cx="2743200" cy="1796711"/>
          </a:xfrm>
          <a:prstGeom prst="rect">
            <a:avLst/>
          </a:prstGeom>
          <a:solidFill>
            <a:schemeClr val="bg1"/>
          </a:solidFill>
          <a:ln w="38100" cmpd="sng">
            <a:solidFill>
              <a:srgbClr val="32859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53" name="Rectangle 52">
            <a:extLst>
              <a:ext uri="{FF2B5EF4-FFF2-40B4-BE49-F238E27FC236}">
                <a16:creationId xmlns:a16="http://schemas.microsoft.com/office/drawing/2014/main" id="{B7EDDA39-325A-4EE2-BDE5-DE7405239D54}"/>
              </a:ext>
              <a:ext uri="{C183D7F6-B498-43B3-948B-1728B52AA6E4}">
                <adec:decorative xmlns:adec="http://schemas.microsoft.com/office/drawing/2017/decorative" val="1"/>
              </a:ext>
            </a:extLst>
          </p:cNvPr>
          <p:cNvSpPr/>
          <p:nvPr/>
        </p:nvSpPr>
        <p:spPr>
          <a:xfrm flipH="1">
            <a:off x="7828920" y="1466459"/>
            <a:ext cx="2743198" cy="606349"/>
          </a:xfrm>
          <a:prstGeom prst="rect">
            <a:avLst/>
          </a:prstGeom>
          <a:solidFill>
            <a:srgbClr val="328592"/>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54" name="TextBox 53">
            <a:extLst>
              <a:ext uri="{FF2B5EF4-FFF2-40B4-BE49-F238E27FC236}">
                <a16:creationId xmlns:a16="http://schemas.microsoft.com/office/drawing/2014/main" id="{498913D3-0687-48EB-B88E-71C9CD89641B}"/>
              </a:ext>
            </a:extLst>
          </p:cNvPr>
          <p:cNvSpPr txBox="1"/>
          <p:nvPr/>
        </p:nvSpPr>
        <p:spPr>
          <a:xfrm>
            <a:off x="8531628" y="2072987"/>
            <a:ext cx="2104845" cy="1169551"/>
          </a:xfrm>
          <a:prstGeom prst="rect">
            <a:avLst/>
          </a:prstGeom>
          <a:noFill/>
        </p:spPr>
        <p:txBody>
          <a:bodyPr wrap="square" rtlCol="0" anchor="ctr">
            <a:spAutoFit/>
          </a:bodyPr>
          <a:lstStyle/>
          <a:p>
            <a:pPr algn="ctr" defTabSz="914377"/>
            <a:r>
              <a:rPr lang="en-US" sz="1400" dirty="0">
                <a:latin typeface="Arial"/>
                <a:cs typeface="Arial"/>
              </a:rPr>
              <a:t>For physical consolidation, where possible, and other infrastructure needs for all systems</a:t>
            </a:r>
          </a:p>
        </p:txBody>
      </p:sp>
      <p:sp>
        <p:nvSpPr>
          <p:cNvPr id="55" name="TextBox 54">
            <a:extLst>
              <a:ext uri="{FF2B5EF4-FFF2-40B4-BE49-F238E27FC236}">
                <a16:creationId xmlns:a16="http://schemas.microsoft.com/office/drawing/2014/main" id="{D21B4FC4-A1FD-4298-9745-49F1B1C5B921}"/>
              </a:ext>
            </a:extLst>
          </p:cNvPr>
          <p:cNvSpPr txBox="1"/>
          <p:nvPr/>
        </p:nvSpPr>
        <p:spPr>
          <a:xfrm>
            <a:off x="7818338" y="1597492"/>
            <a:ext cx="2734895" cy="338554"/>
          </a:xfrm>
          <a:prstGeom prst="rect">
            <a:avLst/>
          </a:prstGeom>
          <a:noFill/>
        </p:spPr>
        <p:txBody>
          <a:bodyPr wrap="square" rtlCol="0" anchor="ctr">
            <a:spAutoFit/>
          </a:bodyPr>
          <a:lstStyle/>
          <a:p>
            <a:pPr algn="ctr" defTabSz="914377"/>
            <a:r>
              <a:rPr lang="en-US" sz="1600" b="1" dirty="0">
                <a:latin typeface="Arial"/>
                <a:cs typeface="Arial"/>
              </a:rPr>
              <a:t>Develop Cost Estimates</a:t>
            </a:r>
          </a:p>
        </p:txBody>
      </p:sp>
      <p:pic>
        <p:nvPicPr>
          <p:cNvPr id="56" name="Picture 55">
            <a:extLst>
              <a:ext uri="{FF2B5EF4-FFF2-40B4-BE49-F238E27FC236}">
                <a16:creationId xmlns:a16="http://schemas.microsoft.com/office/drawing/2014/main" id="{3E74DCD8-4BBF-429F-87B0-011B8B03D79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0889" y="1899262"/>
            <a:ext cx="1527048" cy="1527048"/>
          </a:xfrm>
          <a:prstGeom prst="rect">
            <a:avLst/>
          </a:prstGeom>
        </p:spPr>
      </p:pic>
      <p:sp>
        <p:nvSpPr>
          <p:cNvPr id="58" name="TextBox 57">
            <a:extLst>
              <a:ext uri="{FF2B5EF4-FFF2-40B4-BE49-F238E27FC236}">
                <a16:creationId xmlns:a16="http://schemas.microsoft.com/office/drawing/2014/main" id="{847E5E9D-1350-4CE9-A339-89F78AAC1171}"/>
              </a:ext>
            </a:extLst>
          </p:cNvPr>
          <p:cNvSpPr txBox="1"/>
          <p:nvPr/>
        </p:nvSpPr>
        <p:spPr>
          <a:xfrm>
            <a:off x="8767906" y="4659797"/>
            <a:ext cx="1785713" cy="738664"/>
          </a:xfrm>
          <a:prstGeom prst="rect">
            <a:avLst/>
          </a:prstGeom>
          <a:noFill/>
        </p:spPr>
        <p:txBody>
          <a:bodyPr wrap="square" rtlCol="0" anchor="ctr">
            <a:spAutoFit/>
          </a:bodyPr>
          <a:lstStyle/>
          <a:p>
            <a:pPr algn="ctr" defTabSz="914377"/>
            <a:r>
              <a:rPr lang="en-US" sz="1400" dirty="0">
                <a:latin typeface="Arial"/>
                <a:cs typeface="Arial"/>
              </a:rPr>
              <a:t>Aggregate estimated modeled costs for all systems</a:t>
            </a:r>
          </a:p>
        </p:txBody>
      </p:sp>
      <p:sp>
        <p:nvSpPr>
          <p:cNvPr id="59" name="TextBox 58">
            <a:extLst>
              <a:ext uri="{FF2B5EF4-FFF2-40B4-BE49-F238E27FC236}">
                <a16:creationId xmlns:a16="http://schemas.microsoft.com/office/drawing/2014/main" id="{6D17000B-A889-4938-A2A1-025F51082B15}"/>
              </a:ext>
            </a:extLst>
          </p:cNvPr>
          <p:cNvSpPr txBox="1"/>
          <p:nvPr/>
        </p:nvSpPr>
        <p:spPr>
          <a:xfrm>
            <a:off x="5516480" y="4627715"/>
            <a:ext cx="1636213" cy="738664"/>
          </a:xfrm>
          <a:prstGeom prst="rect">
            <a:avLst/>
          </a:prstGeom>
          <a:noFill/>
        </p:spPr>
        <p:txBody>
          <a:bodyPr wrap="square" rtlCol="0" anchor="ctr">
            <a:spAutoFit/>
          </a:bodyPr>
          <a:lstStyle/>
          <a:p>
            <a:pPr algn="ctr" defTabSz="914377"/>
            <a:r>
              <a:rPr lang="en-US" sz="1400" dirty="0">
                <a:latin typeface="Arial"/>
                <a:cs typeface="Arial"/>
              </a:rPr>
              <a:t>Identify funding needs vs. funding availability</a:t>
            </a:r>
          </a:p>
        </p:txBody>
      </p:sp>
      <p:pic>
        <p:nvPicPr>
          <p:cNvPr id="60" name="Picture 59">
            <a:extLst>
              <a:ext uri="{FF2B5EF4-FFF2-40B4-BE49-F238E27FC236}">
                <a16:creationId xmlns:a16="http://schemas.microsoft.com/office/drawing/2014/main" id="{604328F1-C8BE-4A24-BC66-F2BEB78D40F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1478" y="4451126"/>
            <a:ext cx="1208532" cy="1208532"/>
          </a:xfrm>
          <a:prstGeom prst="rect">
            <a:avLst/>
          </a:prstGeom>
        </p:spPr>
      </p:pic>
      <p:pic>
        <p:nvPicPr>
          <p:cNvPr id="61" name="Picture 60">
            <a:extLst>
              <a:ext uri="{FF2B5EF4-FFF2-40B4-BE49-F238E27FC236}">
                <a16:creationId xmlns:a16="http://schemas.microsoft.com/office/drawing/2014/main" id="{D8BC6BF3-49DC-44B0-BACB-0650864B988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9417" y="4344620"/>
            <a:ext cx="1219200" cy="1219200"/>
          </a:xfrm>
          <a:prstGeom prst="rect">
            <a:avLst/>
          </a:prstGeom>
        </p:spPr>
      </p:pic>
      <p:sp>
        <p:nvSpPr>
          <p:cNvPr id="62" name="Rectangle 61">
            <a:extLst>
              <a:ext uri="{FF2B5EF4-FFF2-40B4-BE49-F238E27FC236}">
                <a16:creationId xmlns:a16="http://schemas.microsoft.com/office/drawing/2014/main" id="{AD1AAF98-31F2-400D-B0B4-DB4CF8BBAF5B}"/>
              </a:ext>
              <a:ext uri="{C183D7F6-B498-43B3-948B-1728B52AA6E4}">
                <adec:decorative xmlns:adec="http://schemas.microsoft.com/office/drawing/2017/decorative" val="1"/>
              </a:ext>
            </a:extLst>
          </p:cNvPr>
          <p:cNvSpPr/>
          <p:nvPr/>
        </p:nvSpPr>
        <p:spPr>
          <a:xfrm>
            <a:off x="4473661" y="3809445"/>
            <a:ext cx="2743200" cy="1796711"/>
          </a:xfrm>
          <a:prstGeom prst="rect">
            <a:avLst/>
          </a:prstGeom>
          <a:noFill/>
          <a:ln w="38100" cmpd="sng">
            <a:solidFill>
              <a:srgbClr val="8FC19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63" name="Rectangle 62">
            <a:extLst>
              <a:ext uri="{FF2B5EF4-FFF2-40B4-BE49-F238E27FC236}">
                <a16:creationId xmlns:a16="http://schemas.microsoft.com/office/drawing/2014/main" id="{A13A7A9E-856C-48D9-9F17-86D442B1C318}"/>
              </a:ext>
              <a:ext uri="{C183D7F6-B498-43B3-948B-1728B52AA6E4}">
                <adec:decorative xmlns:adec="http://schemas.microsoft.com/office/drawing/2017/decorative" val="1"/>
              </a:ext>
            </a:extLst>
          </p:cNvPr>
          <p:cNvSpPr/>
          <p:nvPr/>
        </p:nvSpPr>
        <p:spPr>
          <a:xfrm>
            <a:off x="7826461" y="3809445"/>
            <a:ext cx="2743200" cy="1796711"/>
          </a:xfrm>
          <a:prstGeom prst="rect">
            <a:avLst/>
          </a:prstGeom>
          <a:noFill/>
          <a:ln w="38100" cmpd="sng">
            <a:solidFill>
              <a:srgbClr val="75C49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64" name="Right Arrow 33">
            <a:extLst>
              <a:ext uri="{FF2B5EF4-FFF2-40B4-BE49-F238E27FC236}">
                <a16:creationId xmlns:a16="http://schemas.microsoft.com/office/drawing/2014/main" id="{57C5F6F6-DE7C-4326-A295-AECF4ADE8849}"/>
              </a:ext>
              <a:ext uri="{C183D7F6-B498-43B3-948B-1728B52AA6E4}">
                <adec:decorative xmlns:adec="http://schemas.microsoft.com/office/drawing/2017/decorative" val="1"/>
              </a:ext>
            </a:extLst>
          </p:cNvPr>
          <p:cNvSpPr/>
          <p:nvPr/>
        </p:nvSpPr>
        <p:spPr>
          <a:xfrm flipH="1">
            <a:off x="7216861" y="4571444"/>
            <a:ext cx="609600" cy="304800"/>
          </a:xfrm>
          <a:prstGeom prst="rightArrow">
            <a:avLst/>
          </a:prstGeom>
          <a:solidFill>
            <a:srgbClr val="75C4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65" name="Rectangle 64">
            <a:extLst>
              <a:ext uri="{FF2B5EF4-FFF2-40B4-BE49-F238E27FC236}">
                <a16:creationId xmlns:a16="http://schemas.microsoft.com/office/drawing/2014/main" id="{78E192EE-4E52-49ED-8DE7-607604499D86}"/>
              </a:ext>
              <a:ext uri="{C183D7F6-B498-43B3-948B-1728B52AA6E4}">
                <adec:decorative xmlns:adec="http://schemas.microsoft.com/office/drawing/2017/decorative" val="1"/>
              </a:ext>
            </a:extLst>
          </p:cNvPr>
          <p:cNvSpPr/>
          <p:nvPr/>
        </p:nvSpPr>
        <p:spPr>
          <a:xfrm>
            <a:off x="7807860" y="3808954"/>
            <a:ext cx="2757387" cy="626710"/>
          </a:xfrm>
          <a:prstGeom prst="rect">
            <a:avLst/>
          </a:prstGeom>
          <a:solidFill>
            <a:srgbClr val="75C49A"/>
          </a:solidFill>
          <a:ln w="9525" cap="flat" cmpd="sng" algn="ctr">
            <a:noFill/>
            <a:prstDash val="solid"/>
          </a:ln>
          <a:effectLst/>
        </p:spPr>
        <p:txBody>
          <a:bodyPr rtlCol="0" anchor="ctr"/>
          <a:lstStyle/>
          <a:p>
            <a:pPr algn="ctr">
              <a:defRPr/>
            </a:pPr>
            <a:endParaRPr lang="en-US" sz="2400" kern="0">
              <a:solidFill>
                <a:sysClr val="window" lastClr="FFFFFF"/>
              </a:solidFill>
              <a:latin typeface="Calibri"/>
            </a:endParaRPr>
          </a:p>
        </p:txBody>
      </p:sp>
      <p:sp>
        <p:nvSpPr>
          <p:cNvPr id="66" name="Rectangle 65">
            <a:extLst>
              <a:ext uri="{FF2B5EF4-FFF2-40B4-BE49-F238E27FC236}">
                <a16:creationId xmlns:a16="http://schemas.microsoft.com/office/drawing/2014/main" id="{38237CFC-3586-4838-9B97-8FF0C268BBB4}"/>
              </a:ext>
              <a:ext uri="{C183D7F6-B498-43B3-948B-1728B52AA6E4}">
                <adec:decorative xmlns:adec="http://schemas.microsoft.com/office/drawing/2017/decorative" val="1"/>
              </a:ext>
            </a:extLst>
          </p:cNvPr>
          <p:cNvSpPr/>
          <p:nvPr/>
        </p:nvSpPr>
        <p:spPr>
          <a:xfrm>
            <a:off x="4475910" y="3808953"/>
            <a:ext cx="2740470" cy="621321"/>
          </a:xfrm>
          <a:prstGeom prst="rect">
            <a:avLst/>
          </a:prstGeom>
          <a:solidFill>
            <a:srgbClr val="8FC19A"/>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67" name="TextBox 66">
            <a:extLst>
              <a:ext uri="{FF2B5EF4-FFF2-40B4-BE49-F238E27FC236}">
                <a16:creationId xmlns:a16="http://schemas.microsoft.com/office/drawing/2014/main" id="{4D2699E6-D24F-4C0C-AF28-2ABB42D98E5D}"/>
              </a:ext>
            </a:extLst>
          </p:cNvPr>
          <p:cNvSpPr txBox="1"/>
          <p:nvPr/>
        </p:nvSpPr>
        <p:spPr>
          <a:xfrm>
            <a:off x="7826263" y="3946533"/>
            <a:ext cx="2734895" cy="338554"/>
          </a:xfrm>
          <a:prstGeom prst="rect">
            <a:avLst/>
          </a:prstGeom>
          <a:noFill/>
        </p:spPr>
        <p:txBody>
          <a:bodyPr wrap="square" rtlCol="0" anchor="ctr">
            <a:spAutoFit/>
          </a:bodyPr>
          <a:lstStyle/>
          <a:p>
            <a:pPr algn="ctr" defTabSz="914377"/>
            <a:r>
              <a:rPr lang="en-US" sz="1600" b="1" dirty="0">
                <a:latin typeface="Arial"/>
                <a:cs typeface="Arial"/>
              </a:rPr>
              <a:t>Roll-Up Estimated Costs</a:t>
            </a:r>
          </a:p>
        </p:txBody>
      </p:sp>
      <p:sp>
        <p:nvSpPr>
          <p:cNvPr id="68" name="TextBox 67">
            <a:extLst>
              <a:ext uri="{FF2B5EF4-FFF2-40B4-BE49-F238E27FC236}">
                <a16:creationId xmlns:a16="http://schemas.microsoft.com/office/drawing/2014/main" id="{29A4D26B-2858-4653-9CF2-6CCB73F042EF}"/>
              </a:ext>
            </a:extLst>
          </p:cNvPr>
          <p:cNvSpPr txBox="1"/>
          <p:nvPr/>
        </p:nvSpPr>
        <p:spPr>
          <a:xfrm>
            <a:off x="4481486" y="3938513"/>
            <a:ext cx="2734895" cy="338554"/>
          </a:xfrm>
          <a:prstGeom prst="rect">
            <a:avLst/>
          </a:prstGeom>
          <a:noFill/>
        </p:spPr>
        <p:txBody>
          <a:bodyPr wrap="square" rtlCol="0" anchor="ctr">
            <a:spAutoFit/>
          </a:bodyPr>
          <a:lstStyle/>
          <a:p>
            <a:pPr algn="ctr" defTabSz="914377"/>
            <a:r>
              <a:rPr lang="en-US" sz="1600" b="1" dirty="0">
                <a:latin typeface="Arial"/>
                <a:cs typeface="Arial"/>
              </a:rPr>
              <a:t>Funding Gap Analysis</a:t>
            </a:r>
          </a:p>
        </p:txBody>
      </p:sp>
      <p:sp>
        <p:nvSpPr>
          <p:cNvPr id="34" name="Text Placeholder 3">
            <a:extLst>
              <a:ext uri="{FF2B5EF4-FFF2-40B4-BE49-F238E27FC236}">
                <a16:creationId xmlns:a16="http://schemas.microsoft.com/office/drawing/2014/main" id="{A73062A8-E5F0-4F09-9B36-146FD104DA02}"/>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3562300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ight Arrow 35">
            <a:extLst>
              <a:ext uri="{FF2B5EF4-FFF2-40B4-BE49-F238E27FC236}">
                <a16:creationId xmlns:a16="http://schemas.microsoft.com/office/drawing/2014/main" id="{07CBC77B-0B73-42B5-96B8-FF0304AB165B}"/>
              </a:ext>
              <a:ext uri="{C183D7F6-B498-43B3-948B-1728B52AA6E4}">
                <adec:decorative xmlns:adec="http://schemas.microsoft.com/office/drawing/2017/decorative" val="1"/>
              </a:ext>
            </a:extLst>
          </p:cNvPr>
          <p:cNvSpPr/>
          <p:nvPr/>
        </p:nvSpPr>
        <p:spPr>
          <a:xfrm>
            <a:off x="8458199" y="1848719"/>
            <a:ext cx="665663" cy="304800"/>
          </a:xfrm>
          <a:prstGeom prst="rightArrow">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57" name="Right Arrow 32">
            <a:extLst>
              <a:ext uri="{FF2B5EF4-FFF2-40B4-BE49-F238E27FC236}">
                <a16:creationId xmlns:a16="http://schemas.microsoft.com/office/drawing/2014/main" id="{58844B98-5CFD-4040-AE9D-89C24D124A5F}"/>
              </a:ext>
              <a:ext uri="{C183D7F6-B498-43B3-948B-1728B52AA6E4}">
                <adec:decorative xmlns:adec="http://schemas.microsoft.com/office/drawing/2017/decorative" val="1"/>
              </a:ext>
            </a:extLst>
          </p:cNvPr>
          <p:cNvSpPr/>
          <p:nvPr/>
        </p:nvSpPr>
        <p:spPr>
          <a:xfrm rot="16200000" flipH="1">
            <a:off x="10209830" y="3556372"/>
            <a:ext cx="609600" cy="304800"/>
          </a:xfrm>
          <a:prstGeom prst="rightArrow">
            <a:avLst/>
          </a:prstGeom>
          <a:solidFill>
            <a:srgbClr val="3285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normAutofit fontScale="90000"/>
          </a:bodyPr>
          <a:lstStyle/>
          <a:p>
            <a:r>
              <a:rPr lang="en-US" dirty="0">
                <a:latin typeface="Arial"/>
                <a:cs typeface="Arial"/>
              </a:rPr>
              <a:t>Cost Assessment Model Process for </a:t>
            </a:r>
            <a:r>
              <a:rPr lang="en-US" u="sng" dirty="0">
                <a:latin typeface="Arial"/>
                <a:cs typeface="Arial"/>
              </a:rPr>
              <a:t>At-Risk State Small Water Systems (SSWS) and Domestic Wells</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solidFill>
                  <a:prstClr val="black">
                    <a:tint val="75000"/>
                  </a:prstClr>
                </a:solidFill>
              </a:rPr>
              <a:pPr/>
              <a:t>58</a:t>
            </a:fld>
            <a:endParaRPr lang="en-US" dirty="0">
              <a:solidFill>
                <a:prstClr val="black">
                  <a:tint val="75000"/>
                </a:prstClr>
              </a:solidFill>
            </a:endParaRPr>
          </a:p>
        </p:txBody>
      </p:sp>
      <p:sp>
        <p:nvSpPr>
          <p:cNvPr id="33" name="Right Arrow 11">
            <a:extLst>
              <a:ext uri="{FF2B5EF4-FFF2-40B4-BE49-F238E27FC236}">
                <a16:creationId xmlns:a16="http://schemas.microsoft.com/office/drawing/2014/main" id="{FED23A05-22E4-4043-A036-AFDC9F85842C}"/>
              </a:ext>
              <a:ext uri="{C183D7F6-B498-43B3-948B-1728B52AA6E4}">
                <adec:decorative xmlns:adec="http://schemas.microsoft.com/office/drawing/2017/decorative" val="1"/>
              </a:ext>
            </a:extLst>
          </p:cNvPr>
          <p:cNvSpPr/>
          <p:nvPr/>
        </p:nvSpPr>
        <p:spPr>
          <a:xfrm>
            <a:off x="3024371" y="2426614"/>
            <a:ext cx="609600" cy="304800"/>
          </a:xfrm>
          <a:prstGeom prst="rightArrow">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5" name="Rectangle 34">
            <a:extLst>
              <a:ext uri="{FF2B5EF4-FFF2-40B4-BE49-F238E27FC236}">
                <a16:creationId xmlns:a16="http://schemas.microsoft.com/office/drawing/2014/main" id="{48DD2F94-8A7A-4DCF-8797-94898E41FC7B}"/>
              </a:ext>
              <a:ext uri="{C183D7F6-B498-43B3-948B-1728B52AA6E4}">
                <adec:decorative xmlns:adec="http://schemas.microsoft.com/office/drawing/2017/decorative" val="1"/>
              </a:ext>
            </a:extLst>
          </p:cNvPr>
          <p:cNvSpPr/>
          <p:nvPr/>
        </p:nvSpPr>
        <p:spPr>
          <a:xfrm>
            <a:off x="304800" y="1661747"/>
            <a:ext cx="2743200" cy="1796711"/>
          </a:xfrm>
          <a:prstGeom prst="rect">
            <a:avLst/>
          </a:prstGeom>
          <a:solidFill>
            <a:schemeClr val="bg1"/>
          </a:solid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38" name="Rectangle 37">
            <a:extLst>
              <a:ext uri="{FF2B5EF4-FFF2-40B4-BE49-F238E27FC236}">
                <a16:creationId xmlns:a16="http://schemas.microsoft.com/office/drawing/2014/main" id="{2A2BADEC-B6B4-4085-BDDF-057B3A8AF822}"/>
              </a:ext>
              <a:ext uri="{C183D7F6-B498-43B3-948B-1728B52AA6E4}">
                <adec:decorative xmlns:adec="http://schemas.microsoft.com/office/drawing/2017/decorative" val="1"/>
              </a:ext>
            </a:extLst>
          </p:cNvPr>
          <p:cNvSpPr/>
          <p:nvPr/>
        </p:nvSpPr>
        <p:spPr>
          <a:xfrm flipH="1">
            <a:off x="312622" y="1661747"/>
            <a:ext cx="2727069" cy="606348"/>
          </a:xfrm>
          <a:prstGeom prst="rect">
            <a:avLst/>
          </a:prstGeom>
          <a:solidFill>
            <a:schemeClr val="accent2">
              <a:lumMod val="75000"/>
            </a:schemeClr>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40" name="TextBox 39">
            <a:extLst>
              <a:ext uri="{FF2B5EF4-FFF2-40B4-BE49-F238E27FC236}">
                <a16:creationId xmlns:a16="http://schemas.microsoft.com/office/drawing/2014/main" id="{2B91DCFD-3F25-4925-AD6A-E2E79D7C05FB}"/>
              </a:ext>
            </a:extLst>
          </p:cNvPr>
          <p:cNvSpPr txBox="1"/>
          <p:nvPr/>
        </p:nvSpPr>
        <p:spPr>
          <a:xfrm>
            <a:off x="304799" y="1663402"/>
            <a:ext cx="2734895" cy="584775"/>
          </a:xfrm>
          <a:prstGeom prst="rect">
            <a:avLst/>
          </a:prstGeom>
          <a:noFill/>
        </p:spPr>
        <p:txBody>
          <a:bodyPr wrap="square" rtlCol="0" anchor="ctr">
            <a:spAutoFit/>
          </a:bodyPr>
          <a:lstStyle/>
          <a:p>
            <a:pPr algn="ctr" defTabSz="914377"/>
            <a:r>
              <a:rPr lang="en-US" sz="1600" b="1" dirty="0">
                <a:latin typeface="Arial"/>
                <a:cs typeface="Arial"/>
              </a:rPr>
              <a:t>Identification of At-Risk SSWS &amp; Domestic Wells</a:t>
            </a:r>
          </a:p>
        </p:txBody>
      </p:sp>
      <p:pic>
        <p:nvPicPr>
          <p:cNvPr id="41" name="Picture 40">
            <a:extLst>
              <a:ext uri="{FF2B5EF4-FFF2-40B4-BE49-F238E27FC236}">
                <a16:creationId xmlns:a16="http://schemas.microsoft.com/office/drawing/2014/main" id="{B548467B-CA22-460D-A801-B2E5D82E2917}"/>
              </a:ext>
              <a:ext uri="{C183D7F6-B498-43B3-948B-1728B52AA6E4}">
                <adec:decorative xmlns:adec="http://schemas.microsoft.com/office/drawing/2017/decorative" val="1"/>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52400" y="2115025"/>
            <a:ext cx="1524000" cy="1524000"/>
          </a:xfrm>
          <a:prstGeom prst="rect">
            <a:avLst/>
          </a:prstGeom>
        </p:spPr>
      </p:pic>
      <p:sp>
        <p:nvSpPr>
          <p:cNvPr id="43" name="TextBox 42">
            <a:extLst>
              <a:ext uri="{FF2B5EF4-FFF2-40B4-BE49-F238E27FC236}">
                <a16:creationId xmlns:a16="http://schemas.microsoft.com/office/drawing/2014/main" id="{C3F6C462-5712-4DF8-AA02-2593E428BF9F}"/>
              </a:ext>
            </a:extLst>
          </p:cNvPr>
          <p:cNvSpPr txBox="1"/>
          <p:nvPr/>
        </p:nvSpPr>
        <p:spPr>
          <a:xfrm>
            <a:off x="1347619" y="2482345"/>
            <a:ext cx="1624602" cy="738664"/>
          </a:xfrm>
          <a:prstGeom prst="rect">
            <a:avLst/>
          </a:prstGeom>
          <a:noFill/>
        </p:spPr>
        <p:txBody>
          <a:bodyPr wrap="square" rtlCol="0" anchor="ctr">
            <a:spAutoFit/>
          </a:bodyPr>
          <a:lstStyle/>
          <a:p>
            <a:pPr algn="ctr" defTabSz="914377"/>
            <a:r>
              <a:rPr lang="en-US" sz="1400" dirty="0">
                <a:latin typeface="Arial"/>
                <a:cs typeface="Arial"/>
              </a:rPr>
              <a:t>Identification of </a:t>
            </a:r>
            <a:r>
              <a:rPr lang="en-US" sz="1400" b="1" dirty="0">
                <a:latin typeface="Arial"/>
                <a:cs typeface="Arial"/>
              </a:rPr>
              <a:t>At-Risk SSWS &amp; Domestic Wells</a:t>
            </a:r>
          </a:p>
        </p:txBody>
      </p:sp>
      <p:sp>
        <p:nvSpPr>
          <p:cNvPr id="44" name="Rectangle 43">
            <a:extLst>
              <a:ext uri="{FF2B5EF4-FFF2-40B4-BE49-F238E27FC236}">
                <a16:creationId xmlns:a16="http://schemas.microsoft.com/office/drawing/2014/main" id="{3754C048-4BFA-4FEA-8B07-C03517426E66}"/>
              </a:ext>
              <a:ext uri="{C183D7F6-B498-43B3-948B-1728B52AA6E4}">
                <adec:decorative xmlns:adec="http://schemas.microsoft.com/office/drawing/2017/decorative" val="1"/>
              </a:ext>
            </a:extLst>
          </p:cNvPr>
          <p:cNvSpPr/>
          <p:nvPr/>
        </p:nvSpPr>
        <p:spPr>
          <a:xfrm>
            <a:off x="3640058" y="1661747"/>
            <a:ext cx="2743200" cy="1796711"/>
          </a:xfrm>
          <a:prstGeom prst="rect">
            <a:avLst/>
          </a:prstGeom>
          <a:solidFill>
            <a:schemeClr val="bg1"/>
          </a:solidFill>
          <a:ln w="38100" cmpd="sng">
            <a:solidFill>
              <a:srgbClr val="2A769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45" name="TextBox 44">
            <a:extLst>
              <a:ext uri="{FF2B5EF4-FFF2-40B4-BE49-F238E27FC236}">
                <a16:creationId xmlns:a16="http://schemas.microsoft.com/office/drawing/2014/main" id="{8E7717DF-B664-4FFE-92EF-42E5BBD7EDB5}"/>
              </a:ext>
            </a:extLst>
          </p:cNvPr>
          <p:cNvSpPr txBox="1"/>
          <p:nvPr/>
        </p:nvSpPr>
        <p:spPr>
          <a:xfrm>
            <a:off x="4807055" y="2478937"/>
            <a:ext cx="1566319" cy="738664"/>
          </a:xfrm>
          <a:prstGeom prst="rect">
            <a:avLst/>
          </a:prstGeom>
          <a:noFill/>
        </p:spPr>
        <p:txBody>
          <a:bodyPr wrap="square" rtlCol="0" anchor="ctr">
            <a:spAutoFit/>
          </a:bodyPr>
          <a:lstStyle/>
          <a:p>
            <a:pPr algn="ctr" defTabSz="914377"/>
            <a:r>
              <a:rPr lang="en-US" sz="1400" dirty="0">
                <a:latin typeface="Arial"/>
                <a:cs typeface="Arial"/>
              </a:rPr>
              <a:t>Is physical consolidation possible?</a:t>
            </a:r>
          </a:p>
        </p:txBody>
      </p:sp>
      <p:pic>
        <p:nvPicPr>
          <p:cNvPr id="47" name="Picture 46">
            <a:extLst>
              <a:ext uri="{FF2B5EF4-FFF2-40B4-BE49-F238E27FC236}">
                <a16:creationId xmlns:a16="http://schemas.microsoft.com/office/drawing/2014/main" id="{5DCD3307-0CE6-4C6E-9DC3-50DC3151C9A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5627" y="2167811"/>
            <a:ext cx="1347619" cy="1347619"/>
          </a:xfrm>
          <a:prstGeom prst="rect">
            <a:avLst/>
          </a:prstGeom>
        </p:spPr>
      </p:pic>
      <p:sp>
        <p:nvSpPr>
          <p:cNvPr id="48" name="Rectangle 47">
            <a:extLst>
              <a:ext uri="{FF2B5EF4-FFF2-40B4-BE49-F238E27FC236}">
                <a16:creationId xmlns:a16="http://schemas.microsoft.com/office/drawing/2014/main" id="{46C090DB-DE5E-4DF1-9C19-78C50AFE00A4}"/>
              </a:ext>
              <a:ext uri="{C183D7F6-B498-43B3-948B-1728B52AA6E4}">
                <adec:decorative xmlns:adec="http://schemas.microsoft.com/office/drawing/2017/decorative" val="1"/>
              </a:ext>
            </a:extLst>
          </p:cNvPr>
          <p:cNvSpPr/>
          <p:nvPr/>
        </p:nvSpPr>
        <p:spPr>
          <a:xfrm flipH="1">
            <a:off x="3646656" y="1655542"/>
            <a:ext cx="2736119" cy="612553"/>
          </a:xfrm>
          <a:prstGeom prst="rect">
            <a:avLst/>
          </a:prstGeom>
          <a:solidFill>
            <a:srgbClr val="2A7697"/>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49" name="TextBox 48">
            <a:extLst>
              <a:ext uri="{FF2B5EF4-FFF2-40B4-BE49-F238E27FC236}">
                <a16:creationId xmlns:a16="http://schemas.microsoft.com/office/drawing/2014/main" id="{B843B798-241B-4B18-B91E-24DA672D0F2C}"/>
              </a:ext>
            </a:extLst>
          </p:cNvPr>
          <p:cNvSpPr txBox="1"/>
          <p:nvPr/>
        </p:nvSpPr>
        <p:spPr>
          <a:xfrm>
            <a:off x="3629960" y="1666545"/>
            <a:ext cx="2734895" cy="584775"/>
          </a:xfrm>
          <a:prstGeom prst="rect">
            <a:avLst/>
          </a:prstGeom>
          <a:noFill/>
        </p:spPr>
        <p:txBody>
          <a:bodyPr wrap="square" rtlCol="0" anchor="ctr">
            <a:spAutoFit/>
          </a:bodyPr>
          <a:lstStyle/>
          <a:p>
            <a:pPr algn="ctr" defTabSz="914377"/>
            <a:r>
              <a:rPr lang="en-US" sz="1600" b="1" dirty="0">
                <a:solidFill>
                  <a:schemeClr val="bg1"/>
                </a:solidFill>
                <a:latin typeface="Arial"/>
                <a:cs typeface="Arial"/>
              </a:rPr>
              <a:t>Identify Possible Modeled Solutions</a:t>
            </a:r>
          </a:p>
        </p:txBody>
      </p:sp>
      <p:sp>
        <p:nvSpPr>
          <p:cNvPr id="52" name="Rectangle 51">
            <a:extLst>
              <a:ext uri="{FF2B5EF4-FFF2-40B4-BE49-F238E27FC236}">
                <a16:creationId xmlns:a16="http://schemas.microsoft.com/office/drawing/2014/main" id="{EF0979E6-1D50-4EF7-B577-ED777FFD87BD}"/>
              </a:ext>
              <a:ext uri="{C183D7F6-B498-43B3-948B-1728B52AA6E4}">
                <adec:decorative xmlns:adec="http://schemas.microsoft.com/office/drawing/2017/decorative" val="1"/>
              </a:ext>
            </a:extLst>
          </p:cNvPr>
          <p:cNvSpPr/>
          <p:nvPr/>
        </p:nvSpPr>
        <p:spPr>
          <a:xfrm>
            <a:off x="9139586" y="1662902"/>
            <a:ext cx="2743200" cy="1796711"/>
          </a:xfrm>
          <a:prstGeom prst="rect">
            <a:avLst/>
          </a:prstGeom>
          <a:solidFill>
            <a:schemeClr val="bg1"/>
          </a:solidFill>
          <a:ln w="38100" cmpd="sng">
            <a:solidFill>
              <a:srgbClr val="32859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53" name="Rectangle 52">
            <a:extLst>
              <a:ext uri="{FF2B5EF4-FFF2-40B4-BE49-F238E27FC236}">
                <a16:creationId xmlns:a16="http://schemas.microsoft.com/office/drawing/2014/main" id="{B7EDDA39-325A-4EE2-BDE5-DE7405239D54}"/>
              </a:ext>
              <a:ext uri="{C183D7F6-B498-43B3-948B-1728B52AA6E4}">
                <adec:decorative xmlns:adec="http://schemas.microsoft.com/office/drawing/2017/decorative" val="1"/>
              </a:ext>
            </a:extLst>
          </p:cNvPr>
          <p:cNvSpPr/>
          <p:nvPr/>
        </p:nvSpPr>
        <p:spPr>
          <a:xfrm flipH="1">
            <a:off x="9146459" y="1674201"/>
            <a:ext cx="2743198" cy="606349"/>
          </a:xfrm>
          <a:prstGeom prst="rect">
            <a:avLst/>
          </a:prstGeom>
          <a:solidFill>
            <a:srgbClr val="328592"/>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54" name="TextBox 53">
            <a:extLst>
              <a:ext uri="{FF2B5EF4-FFF2-40B4-BE49-F238E27FC236}">
                <a16:creationId xmlns:a16="http://schemas.microsoft.com/office/drawing/2014/main" id="{498913D3-0687-48EB-B88E-71C9CD89641B}"/>
              </a:ext>
            </a:extLst>
          </p:cNvPr>
          <p:cNvSpPr txBox="1"/>
          <p:nvPr/>
        </p:nvSpPr>
        <p:spPr>
          <a:xfrm>
            <a:off x="9849167" y="2280729"/>
            <a:ext cx="2104845" cy="1169551"/>
          </a:xfrm>
          <a:prstGeom prst="rect">
            <a:avLst/>
          </a:prstGeom>
          <a:noFill/>
        </p:spPr>
        <p:txBody>
          <a:bodyPr wrap="square" rtlCol="0" anchor="ctr">
            <a:spAutoFit/>
          </a:bodyPr>
          <a:lstStyle/>
          <a:p>
            <a:pPr algn="ctr" defTabSz="914377"/>
            <a:r>
              <a:rPr lang="en-US" sz="1400" dirty="0">
                <a:latin typeface="Arial"/>
                <a:cs typeface="Arial"/>
              </a:rPr>
              <a:t>For physical consolidation, where possible, and other infrastructure needs for all systems</a:t>
            </a:r>
          </a:p>
        </p:txBody>
      </p:sp>
      <p:sp>
        <p:nvSpPr>
          <p:cNvPr id="55" name="TextBox 54">
            <a:extLst>
              <a:ext uri="{FF2B5EF4-FFF2-40B4-BE49-F238E27FC236}">
                <a16:creationId xmlns:a16="http://schemas.microsoft.com/office/drawing/2014/main" id="{D21B4FC4-A1FD-4298-9745-49F1B1C5B921}"/>
              </a:ext>
            </a:extLst>
          </p:cNvPr>
          <p:cNvSpPr txBox="1"/>
          <p:nvPr/>
        </p:nvSpPr>
        <p:spPr>
          <a:xfrm>
            <a:off x="9135877" y="1805234"/>
            <a:ext cx="2734895" cy="338554"/>
          </a:xfrm>
          <a:prstGeom prst="rect">
            <a:avLst/>
          </a:prstGeom>
          <a:noFill/>
        </p:spPr>
        <p:txBody>
          <a:bodyPr wrap="square" rtlCol="0" anchor="ctr">
            <a:spAutoFit/>
          </a:bodyPr>
          <a:lstStyle/>
          <a:p>
            <a:pPr algn="ctr" defTabSz="914377"/>
            <a:r>
              <a:rPr lang="en-US" sz="1600" b="1" dirty="0">
                <a:latin typeface="Arial"/>
                <a:cs typeface="Arial"/>
              </a:rPr>
              <a:t>Develop Cost Estimates</a:t>
            </a:r>
          </a:p>
        </p:txBody>
      </p:sp>
      <p:pic>
        <p:nvPicPr>
          <p:cNvPr id="56" name="Picture 55">
            <a:extLst>
              <a:ext uri="{FF2B5EF4-FFF2-40B4-BE49-F238E27FC236}">
                <a16:creationId xmlns:a16="http://schemas.microsoft.com/office/drawing/2014/main" id="{3E74DCD8-4BBF-429F-87B0-011B8B03D79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8428" y="2107004"/>
            <a:ext cx="1527048" cy="1527048"/>
          </a:xfrm>
          <a:prstGeom prst="rect">
            <a:avLst/>
          </a:prstGeom>
        </p:spPr>
      </p:pic>
      <p:sp>
        <p:nvSpPr>
          <p:cNvPr id="58" name="TextBox 57">
            <a:extLst>
              <a:ext uri="{FF2B5EF4-FFF2-40B4-BE49-F238E27FC236}">
                <a16:creationId xmlns:a16="http://schemas.microsoft.com/office/drawing/2014/main" id="{847E5E9D-1350-4CE9-A339-89F78AAC1171}"/>
              </a:ext>
            </a:extLst>
          </p:cNvPr>
          <p:cNvSpPr txBox="1"/>
          <p:nvPr/>
        </p:nvSpPr>
        <p:spPr>
          <a:xfrm>
            <a:off x="10085445" y="4867539"/>
            <a:ext cx="1785713" cy="738664"/>
          </a:xfrm>
          <a:prstGeom prst="rect">
            <a:avLst/>
          </a:prstGeom>
          <a:noFill/>
        </p:spPr>
        <p:txBody>
          <a:bodyPr wrap="square" rtlCol="0" anchor="ctr">
            <a:spAutoFit/>
          </a:bodyPr>
          <a:lstStyle/>
          <a:p>
            <a:pPr algn="ctr" defTabSz="914377"/>
            <a:r>
              <a:rPr lang="en-US" sz="1400" dirty="0">
                <a:latin typeface="Arial"/>
                <a:cs typeface="Arial"/>
              </a:rPr>
              <a:t>Aggregate estimated modeled costs for all systems</a:t>
            </a:r>
          </a:p>
        </p:txBody>
      </p:sp>
      <p:sp>
        <p:nvSpPr>
          <p:cNvPr id="59" name="TextBox 58">
            <a:extLst>
              <a:ext uri="{FF2B5EF4-FFF2-40B4-BE49-F238E27FC236}">
                <a16:creationId xmlns:a16="http://schemas.microsoft.com/office/drawing/2014/main" id="{6D17000B-A889-4938-A2A1-025F51082B15}"/>
              </a:ext>
            </a:extLst>
          </p:cNvPr>
          <p:cNvSpPr txBox="1"/>
          <p:nvPr/>
        </p:nvSpPr>
        <p:spPr>
          <a:xfrm>
            <a:off x="6834019" y="4835457"/>
            <a:ext cx="1636213" cy="738664"/>
          </a:xfrm>
          <a:prstGeom prst="rect">
            <a:avLst/>
          </a:prstGeom>
          <a:noFill/>
        </p:spPr>
        <p:txBody>
          <a:bodyPr wrap="square" rtlCol="0" anchor="ctr">
            <a:spAutoFit/>
          </a:bodyPr>
          <a:lstStyle/>
          <a:p>
            <a:pPr algn="ctr" defTabSz="914377"/>
            <a:r>
              <a:rPr lang="en-US" sz="1400" dirty="0">
                <a:latin typeface="Arial"/>
                <a:cs typeface="Arial"/>
              </a:rPr>
              <a:t>Identify funding needs vs. funding availability</a:t>
            </a:r>
          </a:p>
        </p:txBody>
      </p:sp>
      <p:pic>
        <p:nvPicPr>
          <p:cNvPr id="60" name="Picture 59">
            <a:extLst>
              <a:ext uri="{FF2B5EF4-FFF2-40B4-BE49-F238E27FC236}">
                <a16:creationId xmlns:a16="http://schemas.microsoft.com/office/drawing/2014/main" id="{604328F1-C8BE-4A24-BC66-F2BEB78D40F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9017" y="4658868"/>
            <a:ext cx="1208532" cy="1208532"/>
          </a:xfrm>
          <a:prstGeom prst="rect">
            <a:avLst/>
          </a:prstGeom>
        </p:spPr>
      </p:pic>
      <p:pic>
        <p:nvPicPr>
          <p:cNvPr id="61" name="Picture 60">
            <a:extLst>
              <a:ext uri="{FF2B5EF4-FFF2-40B4-BE49-F238E27FC236}">
                <a16:creationId xmlns:a16="http://schemas.microsoft.com/office/drawing/2014/main" id="{D8BC6BF3-49DC-44B0-BACB-0650864B988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6956" y="4552362"/>
            <a:ext cx="1219200" cy="1219200"/>
          </a:xfrm>
          <a:prstGeom prst="rect">
            <a:avLst/>
          </a:prstGeom>
        </p:spPr>
      </p:pic>
      <p:sp>
        <p:nvSpPr>
          <p:cNvPr id="62" name="Rectangle 61">
            <a:extLst>
              <a:ext uri="{FF2B5EF4-FFF2-40B4-BE49-F238E27FC236}">
                <a16:creationId xmlns:a16="http://schemas.microsoft.com/office/drawing/2014/main" id="{AD1AAF98-31F2-400D-B0B4-DB4CF8BBAF5B}"/>
              </a:ext>
              <a:ext uri="{C183D7F6-B498-43B3-948B-1728B52AA6E4}">
                <adec:decorative xmlns:adec="http://schemas.microsoft.com/office/drawing/2017/decorative" val="1"/>
              </a:ext>
            </a:extLst>
          </p:cNvPr>
          <p:cNvSpPr/>
          <p:nvPr/>
        </p:nvSpPr>
        <p:spPr>
          <a:xfrm>
            <a:off x="5791200" y="4017187"/>
            <a:ext cx="2743200" cy="1796711"/>
          </a:xfrm>
          <a:prstGeom prst="rect">
            <a:avLst/>
          </a:prstGeom>
          <a:noFill/>
          <a:ln w="38100" cmpd="sng">
            <a:solidFill>
              <a:srgbClr val="8FC19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63" name="Rectangle 62">
            <a:extLst>
              <a:ext uri="{FF2B5EF4-FFF2-40B4-BE49-F238E27FC236}">
                <a16:creationId xmlns:a16="http://schemas.microsoft.com/office/drawing/2014/main" id="{A13A7A9E-856C-48D9-9F17-86D442B1C318}"/>
              </a:ext>
              <a:ext uri="{C183D7F6-B498-43B3-948B-1728B52AA6E4}">
                <adec:decorative xmlns:adec="http://schemas.microsoft.com/office/drawing/2017/decorative" val="1"/>
              </a:ext>
            </a:extLst>
          </p:cNvPr>
          <p:cNvSpPr/>
          <p:nvPr/>
        </p:nvSpPr>
        <p:spPr>
          <a:xfrm>
            <a:off x="9144000" y="4017187"/>
            <a:ext cx="2743200" cy="1796711"/>
          </a:xfrm>
          <a:prstGeom prst="rect">
            <a:avLst/>
          </a:prstGeom>
          <a:noFill/>
          <a:ln w="38100" cmpd="sng">
            <a:solidFill>
              <a:srgbClr val="75C49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64" name="Right Arrow 33">
            <a:extLst>
              <a:ext uri="{FF2B5EF4-FFF2-40B4-BE49-F238E27FC236}">
                <a16:creationId xmlns:a16="http://schemas.microsoft.com/office/drawing/2014/main" id="{57C5F6F6-DE7C-4326-A295-AECF4ADE8849}"/>
              </a:ext>
              <a:ext uri="{C183D7F6-B498-43B3-948B-1728B52AA6E4}">
                <adec:decorative xmlns:adec="http://schemas.microsoft.com/office/drawing/2017/decorative" val="1"/>
              </a:ext>
            </a:extLst>
          </p:cNvPr>
          <p:cNvSpPr/>
          <p:nvPr/>
        </p:nvSpPr>
        <p:spPr>
          <a:xfrm flipH="1">
            <a:off x="8534400" y="4779186"/>
            <a:ext cx="609600" cy="304800"/>
          </a:xfrm>
          <a:prstGeom prst="rightArrow">
            <a:avLst/>
          </a:prstGeom>
          <a:solidFill>
            <a:srgbClr val="75C4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65" name="Rectangle 64">
            <a:extLst>
              <a:ext uri="{FF2B5EF4-FFF2-40B4-BE49-F238E27FC236}">
                <a16:creationId xmlns:a16="http://schemas.microsoft.com/office/drawing/2014/main" id="{78E192EE-4E52-49ED-8DE7-607604499D86}"/>
              </a:ext>
              <a:ext uri="{C183D7F6-B498-43B3-948B-1728B52AA6E4}">
                <adec:decorative xmlns:adec="http://schemas.microsoft.com/office/drawing/2017/decorative" val="1"/>
              </a:ext>
            </a:extLst>
          </p:cNvPr>
          <p:cNvSpPr/>
          <p:nvPr/>
        </p:nvSpPr>
        <p:spPr>
          <a:xfrm>
            <a:off x="9125399" y="4016696"/>
            <a:ext cx="2757387" cy="626710"/>
          </a:xfrm>
          <a:prstGeom prst="rect">
            <a:avLst/>
          </a:prstGeom>
          <a:solidFill>
            <a:srgbClr val="75C49A"/>
          </a:solidFill>
          <a:ln w="9525" cap="flat" cmpd="sng" algn="ctr">
            <a:noFill/>
            <a:prstDash val="solid"/>
          </a:ln>
          <a:effectLst/>
        </p:spPr>
        <p:txBody>
          <a:bodyPr rtlCol="0" anchor="ctr"/>
          <a:lstStyle/>
          <a:p>
            <a:pPr algn="ctr">
              <a:defRPr/>
            </a:pPr>
            <a:endParaRPr lang="en-US" sz="2400" kern="0">
              <a:solidFill>
                <a:sysClr val="window" lastClr="FFFFFF"/>
              </a:solidFill>
              <a:latin typeface="Calibri"/>
            </a:endParaRPr>
          </a:p>
        </p:txBody>
      </p:sp>
      <p:sp>
        <p:nvSpPr>
          <p:cNvPr id="66" name="Rectangle 65">
            <a:extLst>
              <a:ext uri="{FF2B5EF4-FFF2-40B4-BE49-F238E27FC236}">
                <a16:creationId xmlns:a16="http://schemas.microsoft.com/office/drawing/2014/main" id="{38237CFC-3586-4838-9B97-8FF0C268BBB4}"/>
              </a:ext>
              <a:ext uri="{C183D7F6-B498-43B3-948B-1728B52AA6E4}">
                <adec:decorative xmlns:adec="http://schemas.microsoft.com/office/drawing/2017/decorative" val="1"/>
              </a:ext>
            </a:extLst>
          </p:cNvPr>
          <p:cNvSpPr/>
          <p:nvPr/>
        </p:nvSpPr>
        <p:spPr>
          <a:xfrm>
            <a:off x="5793449" y="4016695"/>
            <a:ext cx="2740470" cy="621321"/>
          </a:xfrm>
          <a:prstGeom prst="rect">
            <a:avLst/>
          </a:prstGeom>
          <a:solidFill>
            <a:srgbClr val="8FC19A"/>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67" name="TextBox 66">
            <a:extLst>
              <a:ext uri="{FF2B5EF4-FFF2-40B4-BE49-F238E27FC236}">
                <a16:creationId xmlns:a16="http://schemas.microsoft.com/office/drawing/2014/main" id="{4D2699E6-D24F-4C0C-AF28-2ABB42D98E5D}"/>
              </a:ext>
            </a:extLst>
          </p:cNvPr>
          <p:cNvSpPr txBox="1"/>
          <p:nvPr/>
        </p:nvSpPr>
        <p:spPr>
          <a:xfrm>
            <a:off x="9143802" y="4154275"/>
            <a:ext cx="2734895" cy="338554"/>
          </a:xfrm>
          <a:prstGeom prst="rect">
            <a:avLst/>
          </a:prstGeom>
          <a:noFill/>
        </p:spPr>
        <p:txBody>
          <a:bodyPr wrap="square" rtlCol="0" anchor="ctr">
            <a:spAutoFit/>
          </a:bodyPr>
          <a:lstStyle/>
          <a:p>
            <a:pPr algn="ctr" defTabSz="914377"/>
            <a:r>
              <a:rPr lang="en-US" sz="1600" b="1" dirty="0">
                <a:latin typeface="Arial"/>
                <a:cs typeface="Arial"/>
              </a:rPr>
              <a:t>Roll-Up Estimated Costs</a:t>
            </a:r>
          </a:p>
        </p:txBody>
      </p:sp>
      <p:sp>
        <p:nvSpPr>
          <p:cNvPr id="68" name="TextBox 67">
            <a:extLst>
              <a:ext uri="{FF2B5EF4-FFF2-40B4-BE49-F238E27FC236}">
                <a16:creationId xmlns:a16="http://schemas.microsoft.com/office/drawing/2014/main" id="{29A4D26B-2858-4653-9CF2-6CCB73F042EF}"/>
              </a:ext>
            </a:extLst>
          </p:cNvPr>
          <p:cNvSpPr txBox="1"/>
          <p:nvPr/>
        </p:nvSpPr>
        <p:spPr>
          <a:xfrm>
            <a:off x="5799025" y="4146255"/>
            <a:ext cx="2734895" cy="338554"/>
          </a:xfrm>
          <a:prstGeom prst="rect">
            <a:avLst/>
          </a:prstGeom>
          <a:noFill/>
        </p:spPr>
        <p:txBody>
          <a:bodyPr wrap="square" rtlCol="0" anchor="ctr">
            <a:spAutoFit/>
          </a:bodyPr>
          <a:lstStyle/>
          <a:p>
            <a:pPr algn="ctr" defTabSz="914377"/>
            <a:r>
              <a:rPr lang="en-US" sz="1600" b="1" dirty="0">
                <a:latin typeface="Arial"/>
                <a:cs typeface="Arial"/>
              </a:rPr>
              <a:t>Funding Gap Analysis</a:t>
            </a:r>
          </a:p>
        </p:txBody>
      </p:sp>
      <p:sp>
        <p:nvSpPr>
          <p:cNvPr id="46" name="Hexagon 45">
            <a:extLst>
              <a:ext uri="{FF2B5EF4-FFF2-40B4-BE49-F238E27FC236}">
                <a16:creationId xmlns:a16="http://schemas.microsoft.com/office/drawing/2014/main" id="{BDC7B137-26A9-4E35-B195-D751672B44EF}"/>
              </a:ext>
              <a:ext uri="{C183D7F6-B498-43B3-948B-1728B52AA6E4}">
                <adec:decorative xmlns:adec="http://schemas.microsoft.com/office/drawing/2017/decorative" val="1"/>
              </a:ext>
            </a:extLst>
          </p:cNvPr>
          <p:cNvSpPr/>
          <p:nvPr/>
        </p:nvSpPr>
        <p:spPr>
          <a:xfrm rot="16200000" flipH="1">
            <a:off x="7405394" y="1256375"/>
            <a:ext cx="1350433" cy="1429101"/>
          </a:xfrm>
          <a:prstGeom prst="hexagon">
            <a:avLst>
              <a:gd name="adj" fmla="val 17423"/>
              <a:gd name="vf" fmla="val 115470"/>
            </a:avLst>
          </a:prstGeom>
          <a:solidFill>
            <a:srgbClr val="2A7697"/>
          </a:solidFill>
          <a:ln w="9525"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50" name="TextBox 49">
            <a:extLst>
              <a:ext uri="{FF2B5EF4-FFF2-40B4-BE49-F238E27FC236}">
                <a16:creationId xmlns:a16="http://schemas.microsoft.com/office/drawing/2014/main" id="{D7B57720-0389-4C3E-8747-ED7BE8C52726}"/>
              </a:ext>
            </a:extLst>
          </p:cNvPr>
          <p:cNvSpPr txBox="1"/>
          <p:nvPr/>
        </p:nvSpPr>
        <p:spPr>
          <a:xfrm>
            <a:off x="7225599" y="1669593"/>
            <a:ext cx="1689801" cy="584775"/>
          </a:xfrm>
          <a:prstGeom prst="rect">
            <a:avLst/>
          </a:prstGeom>
          <a:noFill/>
        </p:spPr>
        <p:txBody>
          <a:bodyPr wrap="square" rtlCol="0" anchor="ctr">
            <a:spAutoFit/>
          </a:bodyPr>
          <a:lstStyle/>
          <a:p>
            <a:pPr algn="ctr" defTabSz="914377"/>
            <a:r>
              <a:rPr lang="en-US" sz="1600" b="1" dirty="0">
                <a:solidFill>
                  <a:schemeClr val="bg1"/>
                </a:solidFill>
                <a:latin typeface="Arial"/>
                <a:cs typeface="Arial"/>
              </a:rPr>
              <a:t>POU/POE or Bottled Water</a:t>
            </a:r>
          </a:p>
        </p:txBody>
      </p:sp>
      <p:sp>
        <p:nvSpPr>
          <p:cNvPr id="51" name="Right Arrow 35">
            <a:extLst>
              <a:ext uri="{FF2B5EF4-FFF2-40B4-BE49-F238E27FC236}">
                <a16:creationId xmlns:a16="http://schemas.microsoft.com/office/drawing/2014/main" id="{3F864024-9B5B-4F53-91E9-98C5126741E1}"/>
              </a:ext>
              <a:ext uri="{C183D7F6-B498-43B3-948B-1728B52AA6E4}">
                <adec:decorative xmlns:adec="http://schemas.microsoft.com/office/drawing/2017/decorative" val="1"/>
              </a:ext>
            </a:extLst>
          </p:cNvPr>
          <p:cNvSpPr/>
          <p:nvPr/>
        </p:nvSpPr>
        <p:spPr>
          <a:xfrm>
            <a:off x="6421838" y="1819437"/>
            <a:ext cx="944220" cy="304800"/>
          </a:xfrm>
          <a:prstGeom prst="rightArrow">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70" name="Right Arrow 35">
            <a:extLst>
              <a:ext uri="{FF2B5EF4-FFF2-40B4-BE49-F238E27FC236}">
                <a16:creationId xmlns:a16="http://schemas.microsoft.com/office/drawing/2014/main" id="{A4B83D35-E276-4E36-9768-D889BE16B3B9}"/>
              </a:ext>
              <a:ext uri="{C183D7F6-B498-43B3-948B-1728B52AA6E4}">
                <adec:decorative xmlns:adec="http://schemas.microsoft.com/office/drawing/2017/decorative" val="1"/>
              </a:ext>
            </a:extLst>
          </p:cNvPr>
          <p:cNvSpPr/>
          <p:nvPr/>
        </p:nvSpPr>
        <p:spPr>
          <a:xfrm>
            <a:off x="6416506" y="2911445"/>
            <a:ext cx="2738689" cy="304800"/>
          </a:xfrm>
          <a:prstGeom prst="rightArrow">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71" name="TextBox 70">
            <a:extLst>
              <a:ext uri="{FF2B5EF4-FFF2-40B4-BE49-F238E27FC236}">
                <a16:creationId xmlns:a16="http://schemas.microsoft.com/office/drawing/2014/main" id="{1CAE1324-B046-4A51-A22E-07B674BD0273}"/>
              </a:ext>
            </a:extLst>
          </p:cNvPr>
          <p:cNvSpPr txBox="1"/>
          <p:nvPr/>
        </p:nvSpPr>
        <p:spPr>
          <a:xfrm>
            <a:off x="6517336" y="1808304"/>
            <a:ext cx="551348" cy="307777"/>
          </a:xfrm>
          <a:prstGeom prst="rect">
            <a:avLst/>
          </a:prstGeom>
          <a:solidFill>
            <a:schemeClr val="bg1"/>
          </a:solidFill>
          <a:ln w="38100">
            <a:solidFill>
              <a:srgbClr val="2A7697"/>
            </a:solidFill>
          </a:ln>
        </p:spPr>
        <p:txBody>
          <a:bodyPr wrap="square" rtlCol="0" anchor="ctr">
            <a:spAutoFit/>
          </a:bodyPr>
          <a:lstStyle/>
          <a:p>
            <a:pPr algn="ctr" defTabSz="914377"/>
            <a:r>
              <a:rPr lang="en-US" sz="1400" b="1" dirty="0">
                <a:solidFill>
                  <a:srgbClr val="2A7697"/>
                </a:solidFill>
                <a:latin typeface="Arial"/>
                <a:cs typeface="Arial"/>
              </a:rPr>
              <a:t>NO</a:t>
            </a:r>
          </a:p>
        </p:txBody>
      </p:sp>
      <p:sp>
        <p:nvSpPr>
          <p:cNvPr id="72" name="TextBox 71">
            <a:extLst>
              <a:ext uri="{FF2B5EF4-FFF2-40B4-BE49-F238E27FC236}">
                <a16:creationId xmlns:a16="http://schemas.microsoft.com/office/drawing/2014/main" id="{308253BF-6F12-4BE3-BCBE-0FDCD4021248}"/>
              </a:ext>
            </a:extLst>
          </p:cNvPr>
          <p:cNvSpPr txBox="1"/>
          <p:nvPr/>
        </p:nvSpPr>
        <p:spPr>
          <a:xfrm>
            <a:off x="6517336" y="2874742"/>
            <a:ext cx="551348" cy="307777"/>
          </a:xfrm>
          <a:prstGeom prst="rect">
            <a:avLst/>
          </a:prstGeom>
          <a:solidFill>
            <a:schemeClr val="bg1"/>
          </a:solidFill>
          <a:ln w="38100">
            <a:solidFill>
              <a:srgbClr val="2A7697"/>
            </a:solidFill>
          </a:ln>
        </p:spPr>
        <p:txBody>
          <a:bodyPr wrap="square" rtlCol="0" anchor="ctr">
            <a:spAutoFit/>
          </a:bodyPr>
          <a:lstStyle/>
          <a:p>
            <a:pPr algn="ctr" defTabSz="914377"/>
            <a:r>
              <a:rPr lang="en-US" sz="1400" b="1" dirty="0">
                <a:solidFill>
                  <a:srgbClr val="2A7697"/>
                </a:solidFill>
                <a:latin typeface="Arial"/>
                <a:cs typeface="Arial"/>
              </a:rPr>
              <a:t>YES</a:t>
            </a:r>
          </a:p>
        </p:txBody>
      </p:sp>
      <p:sp>
        <p:nvSpPr>
          <p:cNvPr id="39" name="Text Placeholder 3">
            <a:extLst>
              <a:ext uri="{FF2B5EF4-FFF2-40B4-BE49-F238E27FC236}">
                <a16:creationId xmlns:a16="http://schemas.microsoft.com/office/drawing/2014/main" id="{4E83D1A0-FDA1-4CCB-9CDA-A3FF36208851}"/>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14073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59</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7" name="Content Placeholder 2">
            <a:extLst>
              <a:ext uri="{FF2B5EF4-FFF2-40B4-BE49-F238E27FC236}">
                <a16:creationId xmlns:a16="http://schemas.microsoft.com/office/drawing/2014/main" id="{969D3A48-1385-42ED-BD57-C3B5C41FD414}"/>
              </a:ext>
            </a:extLst>
          </p:cNvPr>
          <p:cNvSpPr txBox="1">
            <a:spLocks/>
          </p:cNvSpPr>
          <p:nvPr/>
        </p:nvSpPr>
        <p:spPr>
          <a:xfrm>
            <a:off x="838201" y="1676400"/>
            <a:ext cx="5943600" cy="4537477"/>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dirty="0"/>
              <a:t>Physical Consolidation</a:t>
            </a:r>
          </a:p>
          <a:p>
            <a:pPr>
              <a:lnSpc>
                <a:spcPct val="100000"/>
              </a:lnSpc>
            </a:pPr>
            <a:r>
              <a:rPr lang="en-US" b="1" dirty="0"/>
              <a:t>Centralized Treatment</a:t>
            </a:r>
          </a:p>
          <a:p>
            <a:pPr>
              <a:lnSpc>
                <a:spcPct val="100000"/>
              </a:lnSpc>
            </a:pPr>
            <a:r>
              <a:rPr lang="en-US" b="1" dirty="0"/>
              <a:t>Point of Use / Point of Entry</a:t>
            </a:r>
          </a:p>
          <a:p>
            <a:pPr>
              <a:lnSpc>
                <a:spcPct val="100000"/>
              </a:lnSpc>
            </a:pPr>
            <a:r>
              <a:rPr lang="en-US" b="1" dirty="0"/>
              <a:t>Other Essential Infrastructure </a:t>
            </a:r>
            <a:r>
              <a:rPr lang="en-US" dirty="0"/>
              <a:t>(i.e. storage tanks, new wells, upgraded electrical, distribution replacement, etc.)</a:t>
            </a:r>
          </a:p>
          <a:p>
            <a:pPr>
              <a:lnSpc>
                <a:spcPct val="100000"/>
              </a:lnSpc>
            </a:pPr>
            <a:r>
              <a:rPr lang="en-US" b="1" dirty="0"/>
              <a:t>Operations &amp; Maintenance (O&amp;M)</a:t>
            </a:r>
          </a:p>
          <a:p>
            <a:pPr>
              <a:lnSpc>
                <a:spcPct val="100000"/>
              </a:lnSpc>
            </a:pPr>
            <a:r>
              <a:rPr lang="en-US" b="1" dirty="0"/>
              <a:t>Interim or Emergency Solutions</a:t>
            </a:r>
          </a:p>
          <a:p>
            <a:pPr>
              <a:lnSpc>
                <a:spcPct val="100000"/>
              </a:lnSpc>
            </a:pPr>
            <a:r>
              <a:rPr lang="en-US" b="1" dirty="0"/>
              <a:t>Technical Assistance</a:t>
            </a:r>
          </a:p>
          <a:p>
            <a:pPr>
              <a:lnSpc>
                <a:spcPct val="120000"/>
              </a:lnSpc>
            </a:pPr>
            <a:endParaRPr lang="en-US" dirty="0"/>
          </a:p>
          <a:p>
            <a:pPr marL="0" indent="0">
              <a:lnSpc>
                <a:spcPct val="120000"/>
              </a:lnSpc>
              <a:buFont typeface="Arial" panose="020B0604020202020204" pitchFamily="34" charset="0"/>
              <a:buNone/>
            </a:pPr>
            <a:endParaRPr lang="en-US" b="1" dirty="0">
              <a:solidFill>
                <a:schemeClr val="accent2">
                  <a:lumMod val="75000"/>
                </a:schemeClr>
              </a:solidFill>
            </a:endParaRPr>
          </a:p>
          <a:p>
            <a:pPr marL="0" indent="0">
              <a:lnSpc>
                <a:spcPct val="120000"/>
              </a:lnSpc>
              <a:buFont typeface="Arial" panose="020B0604020202020204" pitchFamily="34" charset="0"/>
              <a:buNone/>
            </a:pPr>
            <a:endParaRPr lang="en-US" dirty="0"/>
          </a:p>
          <a:p>
            <a:pPr>
              <a:lnSpc>
                <a:spcPct val="120000"/>
              </a:lnSpc>
            </a:pPr>
            <a:endParaRPr lang="en-US" dirty="0"/>
          </a:p>
        </p:txBody>
      </p:sp>
      <p:sp>
        <p:nvSpPr>
          <p:cNvPr id="10" name="Rectangle 4">
            <a:extLst>
              <a:ext uri="{FF2B5EF4-FFF2-40B4-BE49-F238E27FC236}">
                <a16:creationId xmlns:a16="http://schemas.microsoft.com/office/drawing/2014/main" id="{912351A3-66A4-40B3-A022-9C5C32865432}"/>
              </a:ext>
              <a:ext uri="{C183D7F6-B498-43B3-948B-1728B52AA6E4}">
                <adec:decorative xmlns:adec="http://schemas.microsoft.com/office/drawing/2017/decorative" val="1"/>
              </a:ext>
            </a:extLst>
          </p:cNvPr>
          <p:cNvSpPr>
            <a:spLocks noChangeArrowheads="1"/>
          </p:cNvSpPr>
          <p:nvPr/>
        </p:nvSpPr>
        <p:spPr bwMode="auto">
          <a:xfrm>
            <a:off x="2954338" y="3089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DF3955FA-CF9F-4DD1-ADBC-075C76FFFF2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2592" r="22514"/>
          <a:stretch/>
        </p:blipFill>
        <p:spPr>
          <a:xfrm>
            <a:off x="6934200" y="0"/>
            <a:ext cx="5257369" cy="6388100"/>
          </a:xfrm>
          <a:prstGeom prst="rect">
            <a:avLst/>
          </a:prstGeom>
        </p:spPr>
      </p:pic>
      <p:sp>
        <p:nvSpPr>
          <p:cNvPr id="2" name="Title 1">
            <a:extLst>
              <a:ext uri="{FF2B5EF4-FFF2-40B4-BE49-F238E27FC236}">
                <a16:creationId xmlns:a16="http://schemas.microsoft.com/office/drawing/2014/main" id="{7897BDFF-ACD4-4CC7-A4B4-78944E9C2B53}"/>
              </a:ext>
            </a:extLst>
          </p:cNvPr>
          <p:cNvSpPr>
            <a:spLocks noGrp="1"/>
          </p:cNvSpPr>
          <p:nvPr>
            <p:ph type="title"/>
          </p:nvPr>
        </p:nvSpPr>
        <p:spPr>
          <a:xfrm>
            <a:off x="838200" y="161925"/>
            <a:ext cx="5562600" cy="1133475"/>
          </a:xfrm>
        </p:spPr>
        <p:txBody>
          <a:bodyPr>
            <a:normAutofit fontScale="90000"/>
          </a:bodyPr>
          <a:lstStyle/>
          <a:p>
            <a:pPr rtl="0" eaLnBrk="1" latinLnBrk="0" hangingPunct="1"/>
            <a:r>
              <a:rPr lang="en-US" sz="2600" b="1" i="0" kern="1200" spc="0" baseline="0" dirty="0">
                <a:ln>
                  <a:noFill/>
                </a:ln>
                <a:solidFill>
                  <a:srgbClr val="1A4566"/>
                </a:solidFill>
                <a:effectLst/>
                <a:latin typeface="Arial" panose="020B0604020202020204" pitchFamily="34" charset="0"/>
                <a:ea typeface="+mn-ea"/>
                <a:cs typeface="Arial" panose="020B0604020202020204" pitchFamily="34" charset="0"/>
              </a:rPr>
              <a:t>Potential Model Solutions Considered for HR2W List Systems</a:t>
            </a:r>
            <a:endParaRPr lang="en-US" dirty="0">
              <a:effectLst/>
            </a:endParaRPr>
          </a:p>
        </p:txBody>
      </p:sp>
    </p:spTree>
    <p:extLst>
      <p:ext uri="{BB962C8B-B14F-4D97-AF65-F5344CB8AC3E}">
        <p14:creationId xmlns:p14="http://schemas.microsoft.com/office/powerpoint/2010/main" val="2958687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Presentation Outline</a:t>
            </a:r>
          </a:p>
        </p:txBody>
      </p:sp>
      <p:sp>
        <p:nvSpPr>
          <p:cNvPr id="3" name="Text Placeholder 2">
            <a:extLst>
              <a:ext uri="{FF2B5EF4-FFF2-40B4-BE49-F238E27FC236}">
                <a16:creationId xmlns:a16="http://schemas.microsoft.com/office/drawing/2014/main" id="{22E2B34F-7A7F-4BC3-AA81-E825F39783D4}"/>
              </a:ext>
            </a:extLst>
          </p:cNvPr>
          <p:cNvSpPr>
            <a:spLocks noGrp="1"/>
          </p:cNvSpPr>
          <p:nvPr>
            <p:ph type="body" sz="quarter" idx="11"/>
          </p:nvPr>
        </p:nvSpPr>
        <p:spPr>
          <a:xfrm>
            <a:off x="838200" y="1251479"/>
            <a:ext cx="10515600" cy="4768321"/>
          </a:xfrm>
        </p:spPr>
        <p:txBody>
          <a:bodyPr vert="horz" lIns="91440" tIns="45720" rIns="91440" bIns="45720" rtlCol="0" anchor="t">
            <a:normAutofit/>
          </a:bodyPr>
          <a:lstStyle/>
          <a:p>
            <a:pPr>
              <a:spcAft>
                <a:spcPts val="1200"/>
              </a:spcAft>
            </a:pPr>
            <a:r>
              <a:rPr lang="en-US" sz="3200" dirty="0">
                <a:latin typeface="Arial"/>
                <a:cs typeface="Arial"/>
              </a:rPr>
              <a:t>Overview of Needs Assessment</a:t>
            </a:r>
          </a:p>
          <a:p>
            <a:pPr>
              <a:spcAft>
                <a:spcPts val="1200"/>
              </a:spcAft>
            </a:pPr>
            <a:r>
              <a:rPr lang="en-US" sz="3200" dirty="0">
                <a:latin typeface="Arial"/>
                <a:cs typeface="Arial"/>
              </a:rPr>
              <a:t>Failing Water Systems: HR2W List</a:t>
            </a:r>
          </a:p>
          <a:p>
            <a:pPr>
              <a:spcAft>
                <a:spcPts val="1200"/>
              </a:spcAft>
            </a:pPr>
            <a:r>
              <a:rPr lang="en-US" sz="3200" dirty="0">
                <a:latin typeface="Arial"/>
                <a:cs typeface="Arial"/>
              </a:rPr>
              <a:t>Risk Assessment Methodology &amp; Results</a:t>
            </a:r>
          </a:p>
          <a:p>
            <a:pPr>
              <a:spcAft>
                <a:spcPts val="1200"/>
              </a:spcAft>
            </a:pPr>
            <a:r>
              <a:rPr lang="en-US" sz="3200" dirty="0">
                <a:latin typeface="Arial"/>
                <a:cs typeface="Arial"/>
              </a:rPr>
              <a:t>Cost Assessment Methodology &amp; Results</a:t>
            </a:r>
          </a:p>
          <a:p>
            <a:pPr>
              <a:spcAft>
                <a:spcPts val="1200"/>
              </a:spcAft>
            </a:pPr>
            <a:r>
              <a:rPr lang="en-US" sz="3200" dirty="0">
                <a:latin typeface="Arial"/>
                <a:cs typeface="Arial"/>
              </a:rPr>
              <a:t>Affordability Assessment Methodology &amp; Results</a:t>
            </a:r>
          </a:p>
          <a:p>
            <a:pPr>
              <a:spcAft>
                <a:spcPts val="1200"/>
              </a:spcAft>
            </a:pPr>
            <a:r>
              <a:rPr lang="en-US" sz="3200" dirty="0">
                <a:latin typeface="Arial"/>
                <a:cs typeface="Arial"/>
              </a:rPr>
              <a:t>Conclusions and Next Steps</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a:t>
            </a:fld>
            <a:endParaRPr lang="en-US" dirty="0"/>
          </a:p>
        </p:txBody>
      </p:sp>
      <p:sp>
        <p:nvSpPr>
          <p:cNvPr id="7" name="Text Placeholder 3">
            <a:extLst>
              <a:ext uri="{FF2B5EF4-FFF2-40B4-BE49-F238E27FC236}">
                <a16:creationId xmlns:a16="http://schemas.microsoft.com/office/drawing/2014/main" id="{1FA4E30A-730E-41EC-A142-DC022ED56F08}"/>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3543948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60</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7" name="Content Placeholder 2">
            <a:extLst>
              <a:ext uri="{FF2B5EF4-FFF2-40B4-BE49-F238E27FC236}">
                <a16:creationId xmlns:a16="http://schemas.microsoft.com/office/drawing/2014/main" id="{969D3A48-1385-42ED-BD57-C3B5C41FD414}"/>
              </a:ext>
            </a:extLst>
          </p:cNvPr>
          <p:cNvSpPr txBox="1">
            <a:spLocks/>
          </p:cNvSpPr>
          <p:nvPr/>
        </p:nvSpPr>
        <p:spPr>
          <a:xfrm>
            <a:off x="6705600" y="1533525"/>
            <a:ext cx="5029200" cy="4181475"/>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200" dirty="0"/>
              <a:t>Feasibility of one-to-one physical consolidation was based on connection to a nearby larger non-HR2W public water system within a maximum of a </a:t>
            </a:r>
            <a:r>
              <a:rPr lang="en-US" sz="2200" b="1" dirty="0">
                <a:solidFill>
                  <a:srgbClr val="2A7697"/>
                </a:solidFill>
              </a:rPr>
              <a:t>3-mile area along public access roads</a:t>
            </a:r>
            <a:r>
              <a:rPr lang="en-US" sz="2200" dirty="0"/>
              <a:t>. </a:t>
            </a:r>
          </a:p>
          <a:p>
            <a:pPr marL="0" indent="0">
              <a:lnSpc>
                <a:spcPct val="100000"/>
              </a:lnSpc>
              <a:buFont typeface="Arial" panose="020B0604020202020204" pitchFamily="34" charset="0"/>
              <a:buNone/>
            </a:pPr>
            <a:r>
              <a:rPr lang="en-US" sz="2200" b="1" dirty="0">
                <a:solidFill>
                  <a:srgbClr val="2A7697"/>
                </a:solidFill>
              </a:rPr>
              <a:t>SSWSs</a:t>
            </a:r>
            <a:r>
              <a:rPr lang="en-US" sz="2200" dirty="0"/>
              <a:t> and </a:t>
            </a:r>
            <a:r>
              <a:rPr lang="en-US" sz="2200" b="1" dirty="0">
                <a:solidFill>
                  <a:srgbClr val="2A7697"/>
                </a:solidFill>
              </a:rPr>
              <a:t>domestic wells </a:t>
            </a:r>
            <a:r>
              <a:rPr lang="en-US" sz="2200" dirty="0"/>
              <a:t>were analyzed for consolidation costs only if they were </a:t>
            </a:r>
            <a:r>
              <a:rPr lang="en-US" sz="2200" b="1" dirty="0">
                <a:solidFill>
                  <a:srgbClr val="2A7697"/>
                </a:solidFill>
              </a:rPr>
              <a:t>along the pipeline path</a:t>
            </a:r>
            <a:r>
              <a:rPr lang="en-US" sz="2200" dirty="0"/>
              <a:t> of another HR2W list or an At-Risk consolidation. </a:t>
            </a:r>
          </a:p>
          <a:p>
            <a:pPr marL="0" indent="0">
              <a:lnSpc>
                <a:spcPct val="100000"/>
              </a:lnSpc>
              <a:buFont typeface="Arial" panose="020B0604020202020204" pitchFamily="34" charset="0"/>
              <a:buNone/>
            </a:pPr>
            <a:endParaRPr lang="en-US" sz="2200" dirty="0"/>
          </a:p>
          <a:p>
            <a:pPr>
              <a:lnSpc>
                <a:spcPct val="100000"/>
              </a:lnSpc>
            </a:pPr>
            <a:endParaRPr lang="en-US" sz="2200" dirty="0"/>
          </a:p>
        </p:txBody>
      </p:sp>
      <p:sp>
        <p:nvSpPr>
          <p:cNvPr id="10" name="Rectangle 4">
            <a:extLst>
              <a:ext uri="{FF2B5EF4-FFF2-40B4-BE49-F238E27FC236}">
                <a16:creationId xmlns:a16="http://schemas.microsoft.com/office/drawing/2014/main" id="{912351A3-66A4-40B3-A022-9C5C32865432}"/>
              </a:ext>
              <a:ext uri="{C183D7F6-B498-43B3-948B-1728B52AA6E4}">
                <adec:decorative xmlns:adec="http://schemas.microsoft.com/office/drawing/2017/decorative" val="1"/>
              </a:ext>
            </a:extLst>
          </p:cNvPr>
          <p:cNvSpPr>
            <a:spLocks noChangeArrowheads="1"/>
          </p:cNvSpPr>
          <p:nvPr/>
        </p:nvSpPr>
        <p:spPr bwMode="auto">
          <a:xfrm>
            <a:off x="2954338" y="3089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Physical Consolidation Model">
            <a:extLst>
              <a:ext uri="{FF2B5EF4-FFF2-40B4-BE49-F238E27FC236}">
                <a16:creationId xmlns:a16="http://schemas.microsoft.com/office/drawing/2014/main" id="{C478DA26-D314-4B76-A216-FB3E4C029F35}"/>
              </a:ext>
            </a:extLst>
          </p:cNvPr>
          <p:cNvPicPr>
            <a:picLocks noChangeAspect="1"/>
          </p:cNvPicPr>
          <p:nvPr/>
        </p:nvPicPr>
        <p:blipFill>
          <a:blip r:embed="rId3"/>
          <a:stretch>
            <a:fillRect/>
          </a:stretch>
        </p:blipFill>
        <p:spPr>
          <a:xfrm>
            <a:off x="857693" y="1533525"/>
            <a:ext cx="5648325" cy="3952875"/>
          </a:xfrm>
          <a:prstGeom prst="rect">
            <a:avLst/>
          </a:prstGeom>
        </p:spPr>
      </p:pic>
      <p:sp>
        <p:nvSpPr>
          <p:cNvPr id="2" name="Title 1">
            <a:extLst>
              <a:ext uri="{FF2B5EF4-FFF2-40B4-BE49-F238E27FC236}">
                <a16:creationId xmlns:a16="http://schemas.microsoft.com/office/drawing/2014/main" id="{0904C64B-9ECA-4824-AA77-E21603C49189}"/>
              </a:ext>
            </a:extLst>
          </p:cNvPr>
          <p:cNvSpPr>
            <a:spLocks noGrp="1"/>
          </p:cNvSpPr>
          <p:nvPr>
            <p:ph type="title"/>
          </p:nvPr>
        </p:nvSpPr>
        <p:spPr/>
        <p:txBody>
          <a:bodyPr/>
          <a:lstStyle/>
          <a:p>
            <a:pPr rtl="0" eaLnBrk="1" latinLnBrk="0" hangingPunct="1"/>
            <a:r>
              <a:rPr lang="en-US" sz="2800" b="1" i="0" kern="1200" spc="0" baseline="0" dirty="0">
                <a:ln>
                  <a:noFill/>
                </a:ln>
                <a:solidFill>
                  <a:srgbClr val="1A4566"/>
                </a:solidFill>
                <a:effectLst/>
                <a:latin typeface="Arial" panose="020B0604020202020204" pitchFamily="34" charset="0"/>
                <a:ea typeface="+mn-ea"/>
                <a:cs typeface="Arial" panose="020B0604020202020204" pitchFamily="34" charset="0"/>
              </a:rPr>
              <a:t>Physical Consolidation Modeling</a:t>
            </a:r>
            <a:endParaRPr lang="en-US" dirty="0">
              <a:effectLst/>
            </a:endParaRPr>
          </a:p>
        </p:txBody>
      </p:sp>
    </p:spTree>
    <p:extLst>
      <p:ext uri="{BB962C8B-B14F-4D97-AF65-F5344CB8AC3E}">
        <p14:creationId xmlns:p14="http://schemas.microsoft.com/office/powerpoint/2010/main" val="672540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61</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7" name="Content Placeholder 2">
            <a:extLst>
              <a:ext uri="{FF2B5EF4-FFF2-40B4-BE49-F238E27FC236}">
                <a16:creationId xmlns:a16="http://schemas.microsoft.com/office/drawing/2014/main" id="{969D3A48-1385-42ED-BD57-C3B5C41FD414}"/>
              </a:ext>
            </a:extLst>
          </p:cNvPr>
          <p:cNvSpPr txBox="1">
            <a:spLocks/>
          </p:cNvSpPr>
          <p:nvPr/>
        </p:nvSpPr>
        <p:spPr>
          <a:xfrm>
            <a:off x="838200" y="1261861"/>
            <a:ext cx="4495799" cy="4300739"/>
          </a:xfrm>
          <a:prstGeom prst="rect">
            <a:avLst/>
          </a:prstGeom>
          <a:ln>
            <a:noFill/>
          </a:ln>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dirty="0"/>
              <a:t>Physical consolidation (one-to-one) was considered as a </a:t>
            </a:r>
            <a:r>
              <a:rPr lang="en-US" sz="2000" i="1" dirty="0"/>
              <a:t>potential solution</a:t>
            </a:r>
            <a:r>
              <a:rPr lang="en-US" sz="2000" dirty="0"/>
              <a:t> for </a:t>
            </a:r>
            <a:r>
              <a:rPr lang="en-US" sz="2000" b="1" dirty="0">
                <a:solidFill>
                  <a:srgbClr val="2A7697"/>
                </a:solidFill>
              </a:rPr>
              <a:t>107 HR2W </a:t>
            </a:r>
            <a:r>
              <a:rPr lang="en-US" sz="2000" dirty="0"/>
              <a:t>list systems and </a:t>
            </a:r>
            <a:r>
              <a:rPr lang="en-US" sz="2000" b="1" dirty="0">
                <a:solidFill>
                  <a:srgbClr val="2A7697"/>
                </a:solidFill>
              </a:rPr>
              <a:t>234 At-Risk</a:t>
            </a:r>
            <a:r>
              <a:rPr lang="en-US" sz="2000" dirty="0"/>
              <a:t> public water systems.</a:t>
            </a:r>
          </a:p>
          <a:p>
            <a:pPr marL="0" indent="0">
              <a:lnSpc>
                <a:spcPct val="120000"/>
              </a:lnSpc>
              <a:buFont typeface="Arial" panose="020B0604020202020204" pitchFamily="34" charset="0"/>
              <a:buNone/>
            </a:pPr>
            <a:endParaRPr lang="en-US" sz="2000" dirty="0"/>
          </a:p>
          <a:p>
            <a:pPr marL="0" indent="0">
              <a:lnSpc>
                <a:spcPct val="120000"/>
              </a:lnSpc>
              <a:buFont typeface="Arial" panose="020B0604020202020204" pitchFamily="34" charset="0"/>
              <a:buNone/>
            </a:pPr>
            <a:r>
              <a:rPr lang="en-US" sz="2000" b="1" dirty="0">
                <a:solidFill>
                  <a:srgbClr val="2A7697"/>
                </a:solidFill>
              </a:rPr>
              <a:t>Significant potential cost savings </a:t>
            </a:r>
            <a:r>
              <a:rPr lang="en-US" sz="2000" dirty="0"/>
              <a:t>can occur with </a:t>
            </a:r>
            <a:r>
              <a:rPr lang="en-US" sz="2000" b="1" dirty="0">
                <a:solidFill>
                  <a:srgbClr val="2A7697"/>
                </a:solidFill>
              </a:rPr>
              <a:t>regionalization</a:t>
            </a:r>
            <a:r>
              <a:rPr lang="en-US" sz="2000" dirty="0"/>
              <a:t> as opposed to one-to-one consolidations. However, this analysis was not included in the aggregated cost estimate due to unknowns about boundary challenges and community acceptance.</a:t>
            </a:r>
          </a:p>
          <a:p>
            <a:pPr marL="0" indent="0">
              <a:lnSpc>
                <a:spcPct val="120000"/>
              </a:lnSpc>
              <a:buFont typeface="Arial" panose="020B0604020202020204" pitchFamily="34" charset="0"/>
              <a:buNone/>
            </a:pPr>
            <a:endParaRPr lang="en-US" sz="2000" dirty="0"/>
          </a:p>
          <a:p>
            <a:pPr>
              <a:lnSpc>
                <a:spcPct val="120000"/>
              </a:lnSpc>
            </a:pPr>
            <a:endParaRPr lang="en-US" sz="2000" dirty="0"/>
          </a:p>
        </p:txBody>
      </p:sp>
      <p:sp>
        <p:nvSpPr>
          <p:cNvPr id="10" name="Rectangle 4">
            <a:extLst>
              <a:ext uri="{FF2B5EF4-FFF2-40B4-BE49-F238E27FC236}">
                <a16:creationId xmlns:a16="http://schemas.microsoft.com/office/drawing/2014/main" id="{912351A3-66A4-40B3-A022-9C5C32865432}"/>
              </a:ext>
              <a:ext uri="{C183D7F6-B498-43B3-948B-1728B52AA6E4}">
                <adec:decorative xmlns:adec="http://schemas.microsoft.com/office/drawing/2017/decorative" val="1"/>
              </a:ext>
            </a:extLst>
          </p:cNvPr>
          <p:cNvSpPr>
            <a:spLocks noChangeArrowheads="1"/>
          </p:cNvSpPr>
          <p:nvPr/>
        </p:nvSpPr>
        <p:spPr bwMode="auto">
          <a:xfrm>
            <a:off x="2954338" y="3089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0" descr="Map of modeled physical consolidations for human right to water and at risk water systems.">
            <a:extLst>
              <a:ext uri="{FF2B5EF4-FFF2-40B4-BE49-F238E27FC236}">
                <a16:creationId xmlns:a16="http://schemas.microsoft.com/office/drawing/2014/main" id="{49248C19-BE31-4781-8E98-E2E228E37046}"/>
              </a:ext>
            </a:extLst>
          </p:cNvPr>
          <p:cNvPicPr/>
          <p:nvPr/>
        </p:nvPicPr>
        <p:blipFill>
          <a:blip r:embed="rId3">
            <a:extLst>
              <a:ext uri="{28A0092B-C50C-407E-A947-70E740481C1C}">
                <a14:useLocalDpi xmlns:a14="http://schemas.microsoft.com/office/drawing/2010/main" val="0"/>
              </a:ext>
            </a:extLst>
          </a:blip>
          <a:stretch>
            <a:fillRect/>
          </a:stretch>
        </p:blipFill>
        <p:spPr>
          <a:xfrm>
            <a:off x="6446843" y="0"/>
            <a:ext cx="5745157" cy="6360099"/>
          </a:xfrm>
          <a:prstGeom prst="rect">
            <a:avLst/>
          </a:prstGeom>
        </p:spPr>
      </p:pic>
      <p:sp>
        <p:nvSpPr>
          <p:cNvPr id="2" name="Title 1">
            <a:extLst>
              <a:ext uri="{FF2B5EF4-FFF2-40B4-BE49-F238E27FC236}">
                <a16:creationId xmlns:a16="http://schemas.microsoft.com/office/drawing/2014/main" id="{EBBC8883-0C0A-4D16-B6D9-9A84FEFBF345}"/>
              </a:ext>
            </a:extLst>
          </p:cNvPr>
          <p:cNvSpPr>
            <a:spLocks noGrp="1"/>
          </p:cNvSpPr>
          <p:nvPr>
            <p:ph type="title"/>
          </p:nvPr>
        </p:nvSpPr>
        <p:spPr/>
        <p:txBody>
          <a:bodyPr/>
          <a:lstStyle/>
          <a:p>
            <a:pPr rtl="0" eaLnBrk="1" latinLnBrk="0" hangingPunct="1"/>
            <a:r>
              <a:rPr lang="en-US" sz="2800" b="1" kern="1200" dirty="0">
                <a:solidFill>
                  <a:srgbClr val="1A4566"/>
                </a:solidFill>
                <a:effectLst/>
                <a:latin typeface="Arial" panose="020B0604020202020204" pitchFamily="34" charset="0"/>
                <a:ea typeface="+mn-ea"/>
                <a:cs typeface="Arial" panose="020B0604020202020204" pitchFamily="34" charset="0"/>
              </a:rPr>
              <a:t>Potential Consolidation Map</a:t>
            </a:r>
            <a:endParaRPr lang="en-US" dirty="0">
              <a:effectLst/>
            </a:endParaRPr>
          </a:p>
        </p:txBody>
      </p:sp>
    </p:spTree>
    <p:extLst>
      <p:ext uri="{BB962C8B-B14F-4D97-AF65-F5344CB8AC3E}">
        <p14:creationId xmlns:p14="http://schemas.microsoft.com/office/powerpoint/2010/main" val="391541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62</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10" name="Rectangle 4">
            <a:extLst>
              <a:ext uri="{FF2B5EF4-FFF2-40B4-BE49-F238E27FC236}">
                <a16:creationId xmlns:a16="http://schemas.microsoft.com/office/drawing/2014/main" id="{912351A3-66A4-40B3-A022-9C5C32865432}"/>
              </a:ext>
              <a:ext uri="{C183D7F6-B498-43B3-948B-1728B52AA6E4}">
                <adec:decorative xmlns:adec="http://schemas.microsoft.com/office/drawing/2017/decorative" val="1"/>
              </a:ext>
            </a:extLst>
          </p:cNvPr>
          <p:cNvSpPr>
            <a:spLocks noChangeArrowheads="1"/>
          </p:cNvSpPr>
          <p:nvPr/>
        </p:nvSpPr>
        <p:spPr bwMode="auto">
          <a:xfrm>
            <a:off x="2954338" y="3089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6495A27B-D1B2-4927-B17C-6D299EE42EC9}"/>
              </a:ext>
            </a:extLst>
          </p:cNvPr>
          <p:cNvGraphicFramePr>
            <a:graphicFrameLocks noGrp="1"/>
          </p:cNvGraphicFramePr>
          <p:nvPr>
            <p:extLst>
              <p:ext uri="{D42A27DB-BD31-4B8C-83A1-F6EECF244321}">
                <p14:modId xmlns:p14="http://schemas.microsoft.com/office/powerpoint/2010/main" val="1777143091"/>
              </p:ext>
            </p:extLst>
          </p:nvPr>
        </p:nvGraphicFramePr>
        <p:xfrm>
          <a:off x="838200" y="1638152"/>
          <a:ext cx="10515601" cy="3715472"/>
        </p:xfrm>
        <a:graphic>
          <a:graphicData uri="http://schemas.openxmlformats.org/drawingml/2006/table">
            <a:tbl>
              <a:tblPr firstRow="1" firstCol="1" bandRow="1"/>
              <a:tblGrid>
                <a:gridCol w="1953940">
                  <a:extLst>
                    <a:ext uri="{9D8B030D-6E8A-4147-A177-3AD203B41FA5}">
                      <a16:colId xmlns:a16="http://schemas.microsoft.com/office/drawing/2014/main" val="437503445"/>
                    </a:ext>
                  </a:extLst>
                </a:gridCol>
                <a:gridCol w="1126672">
                  <a:extLst>
                    <a:ext uri="{9D8B030D-6E8A-4147-A177-3AD203B41FA5}">
                      <a16:colId xmlns:a16="http://schemas.microsoft.com/office/drawing/2014/main" val="2591034597"/>
                    </a:ext>
                  </a:extLst>
                </a:gridCol>
                <a:gridCol w="1406253">
                  <a:extLst>
                    <a:ext uri="{9D8B030D-6E8A-4147-A177-3AD203B41FA5}">
                      <a16:colId xmlns:a16="http://schemas.microsoft.com/office/drawing/2014/main" val="3512974958"/>
                    </a:ext>
                  </a:extLst>
                </a:gridCol>
                <a:gridCol w="1758860">
                  <a:extLst>
                    <a:ext uri="{9D8B030D-6E8A-4147-A177-3AD203B41FA5}">
                      <a16:colId xmlns:a16="http://schemas.microsoft.com/office/drawing/2014/main" val="1405730240"/>
                    </a:ext>
                  </a:extLst>
                </a:gridCol>
                <a:gridCol w="1755275">
                  <a:extLst>
                    <a:ext uri="{9D8B030D-6E8A-4147-A177-3AD203B41FA5}">
                      <a16:colId xmlns:a16="http://schemas.microsoft.com/office/drawing/2014/main" val="1392439897"/>
                    </a:ext>
                  </a:extLst>
                </a:gridCol>
                <a:gridCol w="2514601">
                  <a:extLst>
                    <a:ext uri="{9D8B030D-6E8A-4147-A177-3AD203B41FA5}">
                      <a16:colId xmlns:a16="http://schemas.microsoft.com/office/drawing/2014/main" val="3913306594"/>
                    </a:ext>
                  </a:extLst>
                </a:gridCol>
              </a:tblGrid>
              <a:tr h="1198445">
                <a:tc>
                  <a:txBody>
                    <a:bodyPr/>
                    <a:lstStyle/>
                    <a:p>
                      <a:pPr marL="0" marR="0" fontAlgn="base">
                        <a:lnSpc>
                          <a:spcPct val="100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System Type</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of Systems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Treatment</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Physical Consolidation</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POU/POE</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Other Essential Infrastructure &amp; Technical Assistance</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extLst>
                  <a:ext uri="{0D108BD9-81ED-4DB2-BD59-A6C34878D82A}">
                    <a16:rowId xmlns:a16="http://schemas.microsoft.com/office/drawing/2014/main" val="52671682"/>
                  </a:ext>
                </a:extLst>
              </a:tr>
              <a:tr h="520695">
                <a:tc>
                  <a:txBody>
                    <a:bodyPr/>
                    <a:lstStyle/>
                    <a:p>
                      <a:pPr marL="0" marR="0" fontAlgn="base">
                        <a:lnSpc>
                          <a:spcPct val="100000"/>
                        </a:lnSpc>
                        <a:spcBef>
                          <a:spcPts val="200"/>
                        </a:spcBef>
                        <a:spcAft>
                          <a:spcPts val="200"/>
                        </a:spcAft>
                      </a:pPr>
                      <a:r>
                        <a:rPr lang="en-US" sz="1800" b="1" dirty="0">
                          <a:effectLst/>
                          <a:latin typeface="Arial" panose="020B0604020202020204" pitchFamily="34" charset="0"/>
                          <a:ea typeface="Arial" panose="020B0604020202020204" pitchFamily="34" charset="0"/>
                          <a:cs typeface="Arial" panose="020B0604020202020204" pitchFamily="34" charset="0"/>
                        </a:rPr>
                        <a:t>HR2W List</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305</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305 (100%)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107 (35%)</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194 (64%)</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305 (100%)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606630142"/>
                  </a:ext>
                </a:extLst>
              </a:tr>
              <a:tr h="520695">
                <a:tc>
                  <a:txBody>
                    <a:bodyPr/>
                    <a:lstStyle/>
                    <a:p>
                      <a:pPr marL="0" marR="0" fontAlgn="base">
                        <a:lnSpc>
                          <a:spcPct val="100000"/>
                        </a:lnSpc>
                        <a:spcBef>
                          <a:spcPts val="200"/>
                        </a:spcBef>
                        <a:spcAft>
                          <a:spcPts val="200"/>
                        </a:spcAft>
                      </a:pPr>
                      <a:r>
                        <a:rPr lang="en-US" sz="1800" b="1">
                          <a:effectLst/>
                          <a:latin typeface="Arial" panose="020B0604020202020204" pitchFamily="34" charset="0"/>
                          <a:ea typeface="Arial" panose="020B0604020202020204" pitchFamily="34" charset="0"/>
                          <a:cs typeface="Arial" panose="020B0604020202020204" pitchFamily="34" charset="0"/>
                        </a:rPr>
                        <a:t>At-Risk PWS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630</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N/A</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234 (37%)</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N/A</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630 (100%)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115498972"/>
                  </a:ext>
                </a:extLst>
              </a:tr>
              <a:tr h="520695">
                <a:tc>
                  <a:txBody>
                    <a:bodyPr/>
                    <a:lstStyle/>
                    <a:p>
                      <a:pPr marL="0" marR="0" fontAlgn="base">
                        <a:lnSpc>
                          <a:spcPct val="100000"/>
                        </a:lnSpc>
                        <a:spcBef>
                          <a:spcPts val="200"/>
                        </a:spcBef>
                        <a:spcAft>
                          <a:spcPts val="200"/>
                        </a:spcAft>
                      </a:pPr>
                      <a:r>
                        <a:rPr lang="en-US" sz="1800" b="1">
                          <a:effectLst/>
                          <a:latin typeface="Arial" panose="020B0604020202020204" pitchFamily="34" charset="0"/>
                          <a:ea typeface="Arial" panose="020B0604020202020204" pitchFamily="34" charset="0"/>
                          <a:cs typeface="Arial" panose="020B0604020202020204" pitchFamily="34" charset="0"/>
                        </a:rPr>
                        <a:t>At-Risk SSWS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455</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N/A</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262 (58%)</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455 (100%)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N/A</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92612334"/>
                  </a:ext>
                </a:extLst>
              </a:tr>
              <a:tr h="954942">
                <a:tc>
                  <a:txBody>
                    <a:bodyPr/>
                    <a:lstStyle/>
                    <a:p>
                      <a:pPr marL="0" marR="0" fontAlgn="base">
                        <a:lnSpc>
                          <a:spcPct val="100000"/>
                        </a:lnSpc>
                        <a:spcBef>
                          <a:spcPts val="200"/>
                        </a:spcBef>
                        <a:spcAft>
                          <a:spcPts val="200"/>
                        </a:spcAft>
                      </a:pPr>
                      <a:r>
                        <a:rPr lang="en-US" sz="1800" b="1">
                          <a:effectLst/>
                          <a:latin typeface="Arial" panose="020B0604020202020204" pitchFamily="34" charset="0"/>
                          <a:ea typeface="Arial" panose="020B0604020202020204" pitchFamily="34" charset="0"/>
                          <a:cs typeface="Arial" panose="020B0604020202020204" pitchFamily="34" charset="0"/>
                        </a:rPr>
                        <a:t>At-Risk Domestic Wells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62,607</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N/A</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25,696 (41%)</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62,607 (100%)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N/A</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888109618"/>
                  </a:ext>
                </a:extLst>
              </a:tr>
            </a:tbl>
          </a:graphicData>
        </a:graphic>
      </p:graphicFrame>
      <p:sp>
        <p:nvSpPr>
          <p:cNvPr id="2" name="Title 1">
            <a:extLst>
              <a:ext uri="{FF2B5EF4-FFF2-40B4-BE49-F238E27FC236}">
                <a16:creationId xmlns:a16="http://schemas.microsoft.com/office/drawing/2014/main" id="{EFC4AA6A-4FFE-4D00-A015-86FA73D610C4}"/>
              </a:ext>
            </a:extLst>
          </p:cNvPr>
          <p:cNvSpPr>
            <a:spLocks noGrp="1"/>
          </p:cNvSpPr>
          <p:nvPr>
            <p:ph type="title"/>
          </p:nvPr>
        </p:nvSpPr>
        <p:spPr/>
        <p:txBody>
          <a:bodyPr/>
          <a:lstStyle/>
          <a:p>
            <a:pPr rtl="0" eaLnBrk="1" latinLnBrk="0" hangingPunct="1"/>
            <a:r>
              <a:rPr lang="en-US" sz="2800" b="1" i="0" kern="1200" spc="0" baseline="0" dirty="0">
                <a:ln>
                  <a:noFill/>
                </a:ln>
                <a:solidFill>
                  <a:srgbClr val="1A4566"/>
                </a:solidFill>
                <a:effectLst/>
                <a:latin typeface="Arial" panose="020B0604020202020204" pitchFamily="34" charset="0"/>
                <a:ea typeface="+mn-ea"/>
                <a:cs typeface="Arial" panose="020B0604020202020204" pitchFamily="34" charset="0"/>
              </a:rPr>
              <a:t>Number of Potential Solutions Considered by System Type</a:t>
            </a:r>
            <a:endParaRPr lang="en-US" dirty="0">
              <a:effectLst/>
            </a:endParaRPr>
          </a:p>
        </p:txBody>
      </p:sp>
    </p:spTree>
    <p:extLst>
      <p:ext uri="{BB962C8B-B14F-4D97-AF65-F5344CB8AC3E}">
        <p14:creationId xmlns:p14="http://schemas.microsoft.com/office/powerpoint/2010/main" val="1519264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63</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7" name="Content Placeholder 2">
            <a:extLst>
              <a:ext uri="{FF2B5EF4-FFF2-40B4-BE49-F238E27FC236}">
                <a16:creationId xmlns:a16="http://schemas.microsoft.com/office/drawing/2014/main" id="{969D3A48-1385-42ED-BD57-C3B5C41FD414}"/>
              </a:ext>
            </a:extLst>
          </p:cNvPr>
          <p:cNvSpPr txBox="1">
            <a:spLocks/>
          </p:cNvSpPr>
          <p:nvPr/>
        </p:nvSpPr>
        <p:spPr>
          <a:xfrm>
            <a:off x="838200" y="1490463"/>
            <a:ext cx="5486400" cy="4681737"/>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dirty="0"/>
              <a:t>Model assessed </a:t>
            </a:r>
            <a:r>
              <a:rPr lang="en-US" b="1" dirty="0">
                <a:solidFill>
                  <a:srgbClr val="2A7697"/>
                </a:solidFill>
              </a:rPr>
              <a:t>BOTH</a:t>
            </a:r>
            <a:r>
              <a:rPr lang="en-US" dirty="0"/>
              <a:t> the long-term </a:t>
            </a:r>
            <a:r>
              <a:rPr lang="en-US" b="1" dirty="0">
                <a:solidFill>
                  <a:srgbClr val="2A7697"/>
                </a:solidFill>
              </a:rPr>
              <a:t>sustainability and resiliency </a:t>
            </a:r>
            <a:r>
              <a:rPr lang="en-US" dirty="0"/>
              <a:t>of each potential model solution per system and </a:t>
            </a:r>
            <a:r>
              <a:rPr lang="en-US" b="1" dirty="0">
                <a:solidFill>
                  <a:srgbClr val="2A7697"/>
                </a:solidFill>
              </a:rPr>
              <a:t>estimated cost</a:t>
            </a:r>
            <a:r>
              <a:rPr lang="en-US" dirty="0"/>
              <a:t>.</a:t>
            </a:r>
          </a:p>
          <a:p>
            <a:pPr marL="0" indent="0">
              <a:lnSpc>
                <a:spcPct val="100000"/>
              </a:lnSpc>
              <a:buFont typeface="Arial" panose="020B0604020202020204" pitchFamily="34" charset="0"/>
              <a:buNone/>
            </a:pPr>
            <a:endParaRPr lang="en-US" sz="1100" dirty="0"/>
          </a:p>
          <a:p>
            <a:pPr marL="0" indent="0">
              <a:lnSpc>
                <a:spcPct val="100000"/>
              </a:lnSpc>
              <a:buFont typeface="Arial" panose="020B0604020202020204" pitchFamily="34" charset="0"/>
              <a:buNone/>
            </a:pPr>
            <a:r>
              <a:rPr lang="en-US" dirty="0"/>
              <a:t>Sustainability and Resiliency Assessment (SRA) analyzed: </a:t>
            </a:r>
          </a:p>
          <a:p>
            <a:pPr lvl="1">
              <a:lnSpc>
                <a:spcPct val="100000"/>
              </a:lnSpc>
            </a:pPr>
            <a:r>
              <a:rPr lang="en-US" sz="1800" dirty="0"/>
              <a:t>O&amp;M Costs per Connection</a:t>
            </a:r>
          </a:p>
          <a:p>
            <a:pPr lvl="1">
              <a:lnSpc>
                <a:spcPct val="100000"/>
              </a:lnSpc>
            </a:pPr>
            <a:r>
              <a:rPr lang="en-US" sz="1800" dirty="0"/>
              <a:t>Relative Operational Difficulty</a:t>
            </a:r>
          </a:p>
          <a:p>
            <a:pPr lvl="1">
              <a:lnSpc>
                <a:spcPct val="100000"/>
              </a:lnSpc>
            </a:pPr>
            <a:r>
              <a:rPr lang="en-US" sz="1800" dirty="0"/>
              <a:t>Operator Training Requirements</a:t>
            </a:r>
          </a:p>
          <a:p>
            <a:pPr lvl="1">
              <a:lnSpc>
                <a:spcPct val="100000"/>
              </a:lnSpc>
            </a:pPr>
            <a:r>
              <a:rPr lang="en-US" sz="1800" dirty="0"/>
              <a:t>Waste Stream Generation</a:t>
            </a:r>
          </a:p>
          <a:p>
            <a:pPr marL="0" indent="0">
              <a:lnSpc>
                <a:spcPct val="100000"/>
              </a:lnSpc>
              <a:buFont typeface="Arial" panose="020B0604020202020204" pitchFamily="34" charset="0"/>
              <a:buNone/>
            </a:pPr>
            <a:endParaRPr lang="en-US" dirty="0"/>
          </a:p>
          <a:p>
            <a:pPr>
              <a:lnSpc>
                <a:spcPct val="100000"/>
              </a:lnSpc>
            </a:pPr>
            <a:endParaRPr lang="en-US" dirty="0"/>
          </a:p>
        </p:txBody>
      </p:sp>
      <p:pic>
        <p:nvPicPr>
          <p:cNvPr id="8" name="Picture 7" descr="An infographic showing a decision tree for selecting final modeled solution used for cost estimate results for human right to water list systems.  ">
            <a:extLst>
              <a:ext uri="{FF2B5EF4-FFF2-40B4-BE49-F238E27FC236}">
                <a16:creationId xmlns:a16="http://schemas.microsoft.com/office/drawing/2014/main" id="{37E3E535-994E-48D7-95F1-760C8FC6DFD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27924" y="308258"/>
            <a:ext cx="4511676" cy="5863942"/>
          </a:xfrm>
          <a:prstGeom prst="rect">
            <a:avLst/>
          </a:prstGeom>
        </p:spPr>
      </p:pic>
      <p:sp>
        <p:nvSpPr>
          <p:cNvPr id="2" name="Title 1">
            <a:extLst>
              <a:ext uri="{FF2B5EF4-FFF2-40B4-BE49-F238E27FC236}">
                <a16:creationId xmlns:a16="http://schemas.microsoft.com/office/drawing/2014/main" id="{DA00C443-E9F5-4FDC-81C3-BC4DB1E88BBF}"/>
              </a:ext>
            </a:extLst>
          </p:cNvPr>
          <p:cNvSpPr>
            <a:spLocks noGrp="1"/>
          </p:cNvSpPr>
          <p:nvPr>
            <p:ph type="title"/>
          </p:nvPr>
        </p:nvSpPr>
        <p:spPr>
          <a:xfrm>
            <a:off x="838200" y="161925"/>
            <a:ext cx="5486400" cy="904875"/>
          </a:xfrm>
        </p:spPr>
        <p:txBody>
          <a:bodyPr>
            <a:normAutofit fontScale="90000"/>
          </a:bodyPr>
          <a:lstStyle/>
          <a:p>
            <a:pPr rtl="0" eaLnBrk="1" latinLnBrk="0" hangingPunct="1"/>
            <a:r>
              <a:rPr lang="en-US" sz="2600" b="1" kern="1200" dirty="0">
                <a:solidFill>
                  <a:srgbClr val="1A4566"/>
                </a:solidFill>
                <a:effectLst/>
                <a:latin typeface="Arial" panose="020B0604020202020204" pitchFamily="34" charset="0"/>
                <a:ea typeface="+mn-ea"/>
                <a:cs typeface="Arial" panose="020B0604020202020204" pitchFamily="34" charset="0"/>
              </a:rPr>
              <a:t>Selecting the Best Potential Model Solution for HR2W List Systems (pg. 270)</a:t>
            </a:r>
            <a:endParaRPr lang="en-US" dirty="0">
              <a:effectLst/>
            </a:endParaRPr>
          </a:p>
        </p:txBody>
      </p:sp>
    </p:spTree>
    <p:extLst>
      <p:ext uri="{BB962C8B-B14F-4D97-AF65-F5344CB8AC3E}">
        <p14:creationId xmlns:p14="http://schemas.microsoft.com/office/powerpoint/2010/main" val="2642734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64</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graphicFrame>
        <p:nvGraphicFramePr>
          <p:cNvPr id="3" name="Table 2">
            <a:extLst>
              <a:ext uri="{FF2B5EF4-FFF2-40B4-BE49-F238E27FC236}">
                <a16:creationId xmlns:a16="http://schemas.microsoft.com/office/drawing/2014/main" id="{6495A27B-D1B2-4927-B17C-6D299EE42EC9}"/>
              </a:ext>
            </a:extLst>
          </p:cNvPr>
          <p:cNvGraphicFramePr>
            <a:graphicFrameLocks noGrp="1"/>
          </p:cNvGraphicFramePr>
          <p:nvPr>
            <p:extLst>
              <p:ext uri="{D42A27DB-BD31-4B8C-83A1-F6EECF244321}">
                <p14:modId xmlns:p14="http://schemas.microsoft.com/office/powerpoint/2010/main" val="2079542942"/>
              </p:ext>
            </p:extLst>
          </p:nvPr>
        </p:nvGraphicFramePr>
        <p:xfrm>
          <a:off x="304800" y="1571264"/>
          <a:ext cx="11506199" cy="3715472"/>
        </p:xfrm>
        <a:graphic>
          <a:graphicData uri="http://schemas.openxmlformats.org/drawingml/2006/table">
            <a:tbl>
              <a:tblPr firstRow="1" firstCol="1" bandRow="1"/>
              <a:tblGrid>
                <a:gridCol w="1725409">
                  <a:extLst>
                    <a:ext uri="{9D8B030D-6E8A-4147-A177-3AD203B41FA5}">
                      <a16:colId xmlns:a16="http://schemas.microsoft.com/office/drawing/2014/main" val="437503445"/>
                    </a:ext>
                  </a:extLst>
                </a:gridCol>
                <a:gridCol w="1131302">
                  <a:extLst>
                    <a:ext uri="{9D8B030D-6E8A-4147-A177-3AD203B41FA5}">
                      <a16:colId xmlns:a16="http://schemas.microsoft.com/office/drawing/2014/main" val="2591034597"/>
                    </a:ext>
                  </a:extLst>
                </a:gridCol>
                <a:gridCol w="1269649">
                  <a:extLst>
                    <a:ext uri="{9D8B030D-6E8A-4147-A177-3AD203B41FA5}">
                      <a16:colId xmlns:a16="http://schemas.microsoft.com/office/drawing/2014/main" val="3512974958"/>
                    </a:ext>
                  </a:extLst>
                </a:gridCol>
                <a:gridCol w="1745768">
                  <a:extLst>
                    <a:ext uri="{9D8B030D-6E8A-4147-A177-3AD203B41FA5}">
                      <a16:colId xmlns:a16="http://schemas.microsoft.com/office/drawing/2014/main" val="1405730240"/>
                    </a:ext>
                  </a:extLst>
                </a:gridCol>
                <a:gridCol w="1666415">
                  <a:extLst>
                    <a:ext uri="{9D8B030D-6E8A-4147-A177-3AD203B41FA5}">
                      <a16:colId xmlns:a16="http://schemas.microsoft.com/office/drawing/2014/main" val="1392439897"/>
                    </a:ext>
                  </a:extLst>
                </a:gridCol>
                <a:gridCol w="2856711">
                  <a:extLst>
                    <a:ext uri="{9D8B030D-6E8A-4147-A177-3AD203B41FA5}">
                      <a16:colId xmlns:a16="http://schemas.microsoft.com/office/drawing/2014/main" val="3913306594"/>
                    </a:ext>
                  </a:extLst>
                </a:gridCol>
                <a:gridCol w="1110945">
                  <a:extLst>
                    <a:ext uri="{9D8B030D-6E8A-4147-A177-3AD203B41FA5}">
                      <a16:colId xmlns:a16="http://schemas.microsoft.com/office/drawing/2014/main" val="609813413"/>
                    </a:ext>
                  </a:extLst>
                </a:gridCol>
              </a:tblGrid>
              <a:tr h="1198445">
                <a:tc>
                  <a:txBody>
                    <a:bodyPr/>
                    <a:lstStyle/>
                    <a:p>
                      <a:pPr marL="0" marR="0" fontAlgn="base">
                        <a:lnSpc>
                          <a:spcPct val="100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System Type</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of Systems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Treatment</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Physical Consolidation</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POU/POE</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Other Essential Infrastructure &amp; Technical Assistance</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00000"/>
                        </a:lnSpc>
                        <a:spcBef>
                          <a:spcPts val="200"/>
                        </a:spcBef>
                        <a:spcAft>
                          <a:spcPts val="200"/>
                        </a:spcAft>
                      </a:pPr>
                      <a:r>
                        <a:rPr lang="en-US" sz="1800" b="1" dirty="0">
                          <a:solidFill>
                            <a:schemeClr val="bg1"/>
                          </a:solidFill>
                          <a:effectLst/>
                          <a:latin typeface="Arial" panose="020B0604020202020204" pitchFamily="34" charset="0"/>
                          <a:ea typeface="Yu Mincho" panose="02020400000000000000" pitchFamily="18" charset="-128"/>
                          <a:cs typeface="Arial" panose="020B0604020202020204" pitchFamily="34" charset="0"/>
                        </a:rPr>
                        <a:t>No Solution</a:t>
                      </a: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extLst>
                  <a:ext uri="{0D108BD9-81ED-4DB2-BD59-A6C34878D82A}">
                    <a16:rowId xmlns:a16="http://schemas.microsoft.com/office/drawing/2014/main" val="52671682"/>
                  </a:ext>
                </a:extLst>
              </a:tr>
              <a:tr h="520695">
                <a:tc>
                  <a:txBody>
                    <a:bodyPr/>
                    <a:lstStyle/>
                    <a:p>
                      <a:pPr marL="0" marR="0" fontAlgn="base">
                        <a:lnSpc>
                          <a:spcPct val="100000"/>
                        </a:lnSpc>
                        <a:spcBef>
                          <a:spcPts val="200"/>
                        </a:spcBef>
                        <a:spcAft>
                          <a:spcPts val="200"/>
                        </a:spcAft>
                      </a:pPr>
                      <a:r>
                        <a:rPr lang="en-US" sz="1800" b="1" dirty="0">
                          <a:effectLst/>
                          <a:latin typeface="Arial" panose="020B0604020202020204" pitchFamily="34" charset="0"/>
                          <a:ea typeface="Arial" panose="020B0604020202020204" pitchFamily="34" charset="0"/>
                          <a:cs typeface="Arial" panose="020B0604020202020204" pitchFamily="34" charset="0"/>
                        </a:rPr>
                        <a:t>HR2W List</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305</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138 (45%)</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61 (20%)</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106 (35%)</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305 (100%)</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606630142"/>
                  </a:ext>
                </a:extLst>
              </a:tr>
              <a:tr h="520695">
                <a:tc>
                  <a:txBody>
                    <a:bodyPr/>
                    <a:lstStyle/>
                    <a:p>
                      <a:pPr marL="0" marR="0" fontAlgn="base">
                        <a:lnSpc>
                          <a:spcPct val="100000"/>
                        </a:lnSpc>
                        <a:spcBef>
                          <a:spcPts val="200"/>
                        </a:spcBef>
                        <a:spcAft>
                          <a:spcPts val="200"/>
                        </a:spcAft>
                      </a:pPr>
                      <a:r>
                        <a:rPr lang="en-US" sz="1800" b="1">
                          <a:effectLst/>
                          <a:latin typeface="Arial" panose="020B0604020202020204" pitchFamily="34" charset="0"/>
                          <a:ea typeface="Arial" panose="020B0604020202020204" pitchFamily="34" charset="0"/>
                          <a:cs typeface="Arial" panose="020B0604020202020204" pitchFamily="34" charset="0"/>
                        </a:rPr>
                        <a:t>At-Risk PWS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630</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N/A</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145 (23%)</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N/A</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630 (100%)</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115498972"/>
                  </a:ext>
                </a:extLst>
              </a:tr>
              <a:tr h="520695">
                <a:tc>
                  <a:txBody>
                    <a:bodyPr/>
                    <a:lstStyle/>
                    <a:p>
                      <a:pPr marL="0" marR="0" fontAlgn="base">
                        <a:lnSpc>
                          <a:spcPct val="100000"/>
                        </a:lnSpc>
                        <a:spcBef>
                          <a:spcPts val="200"/>
                        </a:spcBef>
                        <a:spcAft>
                          <a:spcPts val="200"/>
                        </a:spcAft>
                      </a:pPr>
                      <a:r>
                        <a:rPr lang="en-US" sz="1800" b="1">
                          <a:effectLst/>
                          <a:latin typeface="Arial" panose="020B0604020202020204" pitchFamily="34" charset="0"/>
                          <a:ea typeface="Arial" panose="020B0604020202020204" pitchFamily="34" charset="0"/>
                          <a:cs typeface="Arial" panose="020B0604020202020204" pitchFamily="34" charset="0"/>
                        </a:rPr>
                        <a:t>At-Risk SSWS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455</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N/A</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Times New Roman" panose="02020603050405020304" pitchFamily="18" charset="0"/>
                          <a:cs typeface="Arial" panose="020B0604020202020204" pitchFamily="34" charset="0"/>
                        </a:rPr>
                        <a:t>142 (31%)</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Times New Roman" panose="02020603050405020304" pitchFamily="18" charset="0"/>
                          <a:cs typeface="Segoe UI" panose="020B0502040204020203" pitchFamily="34" charset="0"/>
                        </a:rPr>
                        <a:t>303 (67%)</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N/A</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10 (2%)</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92612334"/>
                  </a:ext>
                </a:extLst>
              </a:tr>
              <a:tr h="954942">
                <a:tc>
                  <a:txBody>
                    <a:bodyPr/>
                    <a:lstStyle/>
                    <a:p>
                      <a:pPr marL="0" marR="0" fontAlgn="base">
                        <a:lnSpc>
                          <a:spcPct val="100000"/>
                        </a:lnSpc>
                        <a:spcBef>
                          <a:spcPts val="200"/>
                        </a:spcBef>
                        <a:spcAft>
                          <a:spcPts val="200"/>
                        </a:spcAft>
                      </a:pPr>
                      <a:r>
                        <a:rPr lang="en-US" sz="1800" b="1">
                          <a:effectLst/>
                          <a:latin typeface="Arial" panose="020B0604020202020204" pitchFamily="34" charset="0"/>
                          <a:ea typeface="Arial" panose="020B0604020202020204" pitchFamily="34" charset="0"/>
                          <a:cs typeface="Arial" panose="020B0604020202020204" pitchFamily="34" charset="0"/>
                        </a:rPr>
                        <a:t>At-Risk Domestic Wells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00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62,607</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N/A</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25,696 (41%)</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36,911 (59%)</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N/A</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0</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888109618"/>
                  </a:ext>
                </a:extLst>
              </a:tr>
            </a:tbl>
          </a:graphicData>
        </a:graphic>
      </p:graphicFrame>
      <p:sp>
        <p:nvSpPr>
          <p:cNvPr id="2" name="Title 1">
            <a:extLst>
              <a:ext uri="{FF2B5EF4-FFF2-40B4-BE49-F238E27FC236}">
                <a16:creationId xmlns:a16="http://schemas.microsoft.com/office/drawing/2014/main" id="{12076DF0-7810-44DD-9A2A-68EC0AF0823B}"/>
              </a:ext>
            </a:extLst>
          </p:cNvPr>
          <p:cNvSpPr>
            <a:spLocks noGrp="1"/>
          </p:cNvSpPr>
          <p:nvPr>
            <p:ph type="title"/>
          </p:nvPr>
        </p:nvSpPr>
        <p:spPr/>
        <p:txBody>
          <a:bodyPr/>
          <a:lstStyle/>
          <a:p>
            <a:pPr rtl="0" eaLnBrk="1" latinLnBrk="0" hangingPunct="1"/>
            <a:r>
              <a:rPr lang="en-US" sz="2800" b="1" i="0" kern="1200" spc="0" baseline="0" dirty="0">
                <a:ln>
                  <a:noFill/>
                </a:ln>
                <a:solidFill>
                  <a:srgbClr val="1A4566"/>
                </a:solidFill>
                <a:effectLst/>
                <a:latin typeface="Arial" panose="020B0604020202020204" pitchFamily="34" charset="0"/>
                <a:ea typeface="+mn-ea"/>
                <a:cs typeface="Arial" panose="020B0604020202020204" pitchFamily="34" charset="0"/>
              </a:rPr>
              <a:t>Number of </a:t>
            </a:r>
            <a:r>
              <a:rPr lang="en-US" sz="2800" b="1" i="0" u="sng" kern="1200" spc="0" baseline="0" dirty="0">
                <a:ln>
                  <a:noFill/>
                </a:ln>
                <a:solidFill>
                  <a:srgbClr val="1A4566"/>
                </a:solidFill>
                <a:effectLst/>
                <a:latin typeface="Arial" panose="020B0604020202020204" pitchFamily="34" charset="0"/>
                <a:ea typeface="+mn-ea"/>
                <a:cs typeface="Arial" panose="020B0604020202020204" pitchFamily="34" charset="0"/>
              </a:rPr>
              <a:t>Selected</a:t>
            </a:r>
            <a:r>
              <a:rPr lang="en-US" sz="2800" b="1" i="0" kern="1200" spc="0" baseline="0" dirty="0">
                <a:ln>
                  <a:noFill/>
                </a:ln>
                <a:solidFill>
                  <a:srgbClr val="1A4566"/>
                </a:solidFill>
                <a:effectLst/>
                <a:latin typeface="Arial" panose="020B0604020202020204" pitchFamily="34" charset="0"/>
                <a:ea typeface="+mn-ea"/>
                <a:cs typeface="Arial" panose="020B0604020202020204" pitchFamily="34" charset="0"/>
              </a:rPr>
              <a:t> Model Solutions by System Type</a:t>
            </a:r>
            <a:endParaRPr lang="en-US" dirty="0">
              <a:effectLst/>
            </a:endParaRPr>
          </a:p>
        </p:txBody>
      </p:sp>
    </p:spTree>
    <p:extLst>
      <p:ext uri="{BB962C8B-B14F-4D97-AF65-F5344CB8AC3E}">
        <p14:creationId xmlns:p14="http://schemas.microsoft.com/office/powerpoint/2010/main" val="1635769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65</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graphicFrame>
        <p:nvGraphicFramePr>
          <p:cNvPr id="3" name="Table 2">
            <a:extLst>
              <a:ext uri="{FF2B5EF4-FFF2-40B4-BE49-F238E27FC236}">
                <a16:creationId xmlns:a16="http://schemas.microsoft.com/office/drawing/2014/main" id="{118AE912-EDEC-4472-80FE-E557514D498B}"/>
              </a:ext>
            </a:extLst>
          </p:cNvPr>
          <p:cNvGraphicFramePr>
            <a:graphicFrameLocks noGrp="1"/>
          </p:cNvGraphicFramePr>
          <p:nvPr>
            <p:extLst>
              <p:ext uri="{D42A27DB-BD31-4B8C-83A1-F6EECF244321}">
                <p14:modId xmlns:p14="http://schemas.microsoft.com/office/powerpoint/2010/main" val="3463015510"/>
              </p:ext>
            </p:extLst>
          </p:nvPr>
        </p:nvGraphicFramePr>
        <p:xfrm>
          <a:off x="838200" y="1714503"/>
          <a:ext cx="10515600" cy="3428993"/>
        </p:xfrm>
        <a:graphic>
          <a:graphicData uri="http://schemas.openxmlformats.org/drawingml/2006/table">
            <a:tbl>
              <a:tblPr firstRow="1" firstCol="1"/>
              <a:tblGrid>
                <a:gridCol w="2460650">
                  <a:extLst>
                    <a:ext uri="{9D8B030D-6E8A-4147-A177-3AD203B41FA5}">
                      <a16:colId xmlns:a16="http://schemas.microsoft.com/office/drawing/2014/main" val="3353032025"/>
                    </a:ext>
                  </a:extLst>
                </a:gridCol>
                <a:gridCol w="4027475">
                  <a:extLst>
                    <a:ext uri="{9D8B030D-6E8A-4147-A177-3AD203B41FA5}">
                      <a16:colId xmlns:a16="http://schemas.microsoft.com/office/drawing/2014/main" val="1791349480"/>
                    </a:ext>
                  </a:extLst>
                </a:gridCol>
                <a:gridCol w="4027475">
                  <a:extLst>
                    <a:ext uri="{9D8B030D-6E8A-4147-A177-3AD203B41FA5}">
                      <a16:colId xmlns:a16="http://schemas.microsoft.com/office/drawing/2014/main" val="3901810368"/>
                    </a:ext>
                  </a:extLst>
                </a:gridCol>
              </a:tblGrid>
              <a:tr h="869283">
                <a:tc>
                  <a:txBody>
                    <a:bodyPr/>
                    <a:lstStyle/>
                    <a:p>
                      <a:pPr marL="0" marR="0" algn="l">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System Type</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200"/>
                        </a:spcBef>
                        <a:spcAft>
                          <a:spcPts val="200"/>
                        </a:spcAft>
                      </a:pPr>
                      <a:r>
                        <a:rPr lang="en-US" sz="1800" b="1">
                          <a:solidFill>
                            <a:srgbClr val="FFFFFF"/>
                          </a:solidFill>
                          <a:effectLst/>
                          <a:latin typeface="Arial" panose="020B0604020202020204" pitchFamily="34" charset="0"/>
                          <a:ea typeface="Arial" panose="020B0604020202020204" pitchFamily="34" charset="0"/>
                          <a:cs typeface="Arial" panose="020B0604020202020204" pitchFamily="34" charset="0"/>
                        </a:rPr>
                        <a:t># of Systems</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200"/>
                        </a:spcBef>
                        <a:spcAft>
                          <a:spcPts val="200"/>
                        </a:spcAft>
                      </a:pPr>
                      <a:r>
                        <a:rPr lang="en-US" sz="1800" b="1" dirty="0">
                          <a:solidFill>
                            <a:srgbClr val="FFFFFF"/>
                          </a:solidFill>
                          <a:effectLst/>
                          <a:latin typeface="Arial" panose="020B0604020202020204" pitchFamily="34" charset="0"/>
                          <a:ea typeface="Arial" panose="020B0604020202020204" pitchFamily="34" charset="0"/>
                          <a:cs typeface="Arial" panose="020B0604020202020204" pitchFamily="34" charset="0"/>
                        </a:rPr>
                        <a:t>Total Capital Cost Range</a:t>
                      </a:r>
                      <a:endParaRPr lang="en-US" sz="1800" dirty="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extLst>
                  <a:ext uri="{0D108BD9-81ED-4DB2-BD59-A6C34878D82A}">
                    <a16:rowId xmlns:a16="http://schemas.microsoft.com/office/drawing/2014/main" val="842687408"/>
                  </a:ext>
                </a:extLst>
              </a:tr>
              <a:tr h="426619">
                <a:tc>
                  <a:txBody>
                    <a:bodyPr/>
                    <a:lstStyle/>
                    <a:p>
                      <a:pPr marL="0" marR="0" algn="l">
                        <a:spcBef>
                          <a:spcPts val="200"/>
                        </a:spcBef>
                        <a:spcAft>
                          <a:spcPts val="200"/>
                        </a:spcAft>
                      </a:pPr>
                      <a:r>
                        <a:rPr lang="en-US"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HR2W List</a:t>
                      </a:r>
                      <a:endParaRPr lang="en-US" sz="1800" dirty="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305</a:t>
                      </a:r>
                      <a:endParaRPr lang="en-US" sz="1800" dirty="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$887 M - $3,550 M</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5574672"/>
                  </a:ext>
                </a:extLst>
              </a:tr>
              <a:tr h="426619">
                <a:tc>
                  <a:txBody>
                    <a:bodyPr/>
                    <a:lstStyle/>
                    <a:p>
                      <a:pPr marL="0" marR="0" algn="l">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At-Risk PWS</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630</a:t>
                      </a:r>
                      <a:endParaRPr lang="en-US" sz="1800" dirty="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$819 M - $3,280 M</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123049002"/>
                  </a:ext>
                </a:extLst>
              </a:tr>
              <a:tr h="426619">
                <a:tc>
                  <a:txBody>
                    <a:bodyPr/>
                    <a:lstStyle/>
                    <a:p>
                      <a:pPr marL="0" marR="0" algn="l">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At-Risk SSWS</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445</a:t>
                      </a:r>
                      <a:endParaRPr lang="en-US" sz="1800" dirty="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$27 M - $106 M</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823197256"/>
                  </a:ext>
                </a:extLst>
              </a:tr>
              <a:tr h="853234">
                <a:tc>
                  <a:txBody>
                    <a:bodyPr/>
                    <a:lstStyle/>
                    <a:p>
                      <a:pPr marL="0" marR="0" algn="l">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At-Risk Domestic Wells</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62,607</a:t>
                      </a:r>
                      <a:endParaRPr lang="en-US" sz="1800" dirty="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$548 M - $2,190 M</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51426690"/>
                  </a:ext>
                </a:extLst>
              </a:tr>
              <a:tr h="426619">
                <a:tc>
                  <a:txBody>
                    <a:bodyPr/>
                    <a:lstStyle/>
                    <a:p>
                      <a:pPr marL="0" marR="0" algn="r">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TOTAL:</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spcBef>
                          <a:spcPts val="200"/>
                        </a:spcBef>
                        <a:spcAft>
                          <a:spcPts val="200"/>
                        </a:spcAft>
                      </a:pPr>
                      <a:r>
                        <a:rPr lang="en-US"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dirty="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spcBef>
                          <a:spcPts val="200"/>
                        </a:spcBef>
                        <a:spcAft>
                          <a:spcPts val="200"/>
                        </a:spcAft>
                      </a:pPr>
                      <a:r>
                        <a:rPr lang="en-US"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$2,280 M - $9,120 M</a:t>
                      </a:r>
                      <a:endParaRPr lang="en-US" sz="1800" dirty="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extLst>
                  <a:ext uri="{0D108BD9-81ED-4DB2-BD59-A6C34878D82A}">
                    <a16:rowId xmlns:a16="http://schemas.microsoft.com/office/drawing/2014/main" val="510808720"/>
                  </a:ext>
                </a:extLst>
              </a:tr>
            </a:tbl>
          </a:graphicData>
        </a:graphic>
      </p:graphicFrame>
      <p:sp>
        <p:nvSpPr>
          <p:cNvPr id="2" name="Title 1">
            <a:extLst>
              <a:ext uri="{FF2B5EF4-FFF2-40B4-BE49-F238E27FC236}">
                <a16:creationId xmlns:a16="http://schemas.microsoft.com/office/drawing/2014/main" id="{3E6B97A2-70C1-4E31-A6B3-815812D9C0EF}"/>
              </a:ext>
            </a:extLst>
          </p:cNvPr>
          <p:cNvSpPr>
            <a:spLocks noGrp="1"/>
          </p:cNvSpPr>
          <p:nvPr>
            <p:ph type="title"/>
          </p:nvPr>
        </p:nvSpPr>
        <p:spPr/>
        <p:txBody>
          <a:bodyPr/>
          <a:lstStyle/>
          <a:p>
            <a:pPr rtl="0" eaLnBrk="1" latinLnBrk="0" hangingPunct="1"/>
            <a:r>
              <a:rPr lang="en-US" sz="2800" b="1" kern="1200" dirty="0">
                <a:solidFill>
                  <a:srgbClr val="1A4566"/>
                </a:solidFill>
                <a:effectLst/>
                <a:latin typeface="Arial" panose="020B0604020202020204" pitchFamily="34" charset="0"/>
                <a:ea typeface="+mn-ea"/>
                <a:cs typeface="Arial" panose="020B0604020202020204" pitchFamily="34" charset="0"/>
              </a:rPr>
              <a:t>Estimated Capital Costs by System Type</a:t>
            </a:r>
            <a:endParaRPr lang="en-US" dirty="0">
              <a:effectLst/>
            </a:endParaRPr>
          </a:p>
        </p:txBody>
      </p:sp>
    </p:spTree>
    <p:extLst>
      <p:ext uri="{BB962C8B-B14F-4D97-AF65-F5344CB8AC3E}">
        <p14:creationId xmlns:p14="http://schemas.microsoft.com/office/powerpoint/2010/main" val="9987203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66</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graphicFrame>
        <p:nvGraphicFramePr>
          <p:cNvPr id="8" name="Table 7">
            <a:extLst>
              <a:ext uri="{FF2B5EF4-FFF2-40B4-BE49-F238E27FC236}">
                <a16:creationId xmlns:a16="http://schemas.microsoft.com/office/drawing/2014/main" id="{BE1CEDF4-2E8F-485A-8D36-03DAF9A92CD8}"/>
              </a:ext>
            </a:extLst>
          </p:cNvPr>
          <p:cNvGraphicFramePr>
            <a:graphicFrameLocks noGrp="1"/>
          </p:cNvGraphicFramePr>
          <p:nvPr>
            <p:extLst>
              <p:ext uri="{D42A27DB-BD31-4B8C-83A1-F6EECF244321}">
                <p14:modId xmlns:p14="http://schemas.microsoft.com/office/powerpoint/2010/main" val="3571597427"/>
              </p:ext>
            </p:extLst>
          </p:nvPr>
        </p:nvGraphicFramePr>
        <p:xfrm>
          <a:off x="838200" y="1828805"/>
          <a:ext cx="10515599" cy="2027895"/>
        </p:xfrm>
        <a:graphic>
          <a:graphicData uri="http://schemas.openxmlformats.org/drawingml/2006/table">
            <a:tbl>
              <a:tblPr firstRow="1" firstCol="1" bandRow="1"/>
              <a:tblGrid>
                <a:gridCol w="2286000">
                  <a:extLst>
                    <a:ext uri="{9D8B030D-6E8A-4147-A177-3AD203B41FA5}">
                      <a16:colId xmlns:a16="http://schemas.microsoft.com/office/drawing/2014/main" val="3727515151"/>
                    </a:ext>
                  </a:extLst>
                </a:gridCol>
                <a:gridCol w="1280891">
                  <a:extLst>
                    <a:ext uri="{9D8B030D-6E8A-4147-A177-3AD203B41FA5}">
                      <a16:colId xmlns:a16="http://schemas.microsoft.com/office/drawing/2014/main" val="443084033"/>
                    </a:ext>
                  </a:extLst>
                </a:gridCol>
                <a:gridCol w="1878086">
                  <a:extLst>
                    <a:ext uri="{9D8B030D-6E8A-4147-A177-3AD203B41FA5}">
                      <a16:colId xmlns:a16="http://schemas.microsoft.com/office/drawing/2014/main" val="527617709"/>
                    </a:ext>
                  </a:extLst>
                </a:gridCol>
                <a:gridCol w="1596268">
                  <a:extLst>
                    <a:ext uri="{9D8B030D-6E8A-4147-A177-3AD203B41FA5}">
                      <a16:colId xmlns:a16="http://schemas.microsoft.com/office/drawing/2014/main" val="2562761841"/>
                    </a:ext>
                  </a:extLst>
                </a:gridCol>
                <a:gridCol w="1600474">
                  <a:extLst>
                    <a:ext uri="{9D8B030D-6E8A-4147-A177-3AD203B41FA5}">
                      <a16:colId xmlns:a16="http://schemas.microsoft.com/office/drawing/2014/main" val="2473711864"/>
                    </a:ext>
                  </a:extLst>
                </a:gridCol>
                <a:gridCol w="1873880">
                  <a:extLst>
                    <a:ext uri="{9D8B030D-6E8A-4147-A177-3AD203B41FA5}">
                      <a16:colId xmlns:a16="http://schemas.microsoft.com/office/drawing/2014/main" val="1308924026"/>
                    </a:ext>
                  </a:extLst>
                </a:gridCol>
              </a:tblGrid>
              <a:tr h="720224">
                <a:tc>
                  <a:txBody>
                    <a:bodyPr/>
                    <a:lstStyle/>
                    <a:p>
                      <a:pPr marL="0" marR="0" fontAlgn="base">
                        <a:lnSpc>
                          <a:spcPct val="115000"/>
                        </a:lnSpc>
                        <a:spcBef>
                          <a:spcPts val="0"/>
                        </a:spcBef>
                        <a:spcAft>
                          <a:spcPts val="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System Type</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15000"/>
                        </a:lnSpc>
                        <a:spcBef>
                          <a:spcPts val="0"/>
                        </a:spcBef>
                        <a:spcAft>
                          <a:spcPts val="0"/>
                        </a:spcAft>
                      </a:pPr>
                      <a:r>
                        <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3,300+</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15000"/>
                        </a:lnSpc>
                        <a:spcBef>
                          <a:spcPts val="0"/>
                        </a:spcBef>
                        <a:spcAft>
                          <a:spcPts val="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3,300 – 1,001</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15000"/>
                        </a:lnSpc>
                        <a:spcBef>
                          <a:spcPts val="0"/>
                        </a:spcBef>
                        <a:spcAft>
                          <a:spcPts val="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1,000 – 501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15000"/>
                        </a:lnSpc>
                        <a:spcBef>
                          <a:spcPts val="0"/>
                        </a:spcBef>
                        <a:spcAft>
                          <a:spcPts val="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500 – 101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15000"/>
                        </a:lnSpc>
                        <a:spcBef>
                          <a:spcPts val="0"/>
                        </a:spcBef>
                        <a:spcAft>
                          <a:spcPts val="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100 or less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extLst>
                  <a:ext uri="{0D108BD9-81ED-4DB2-BD59-A6C34878D82A}">
                    <a16:rowId xmlns:a16="http://schemas.microsoft.com/office/drawing/2014/main" val="3866204585"/>
                  </a:ext>
                </a:extLst>
              </a:tr>
              <a:tr h="648922">
                <a:tc>
                  <a:txBody>
                    <a:bodyPr/>
                    <a:lstStyle/>
                    <a:p>
                      <a:pPr marL="0" marR="0" fontAlgn="base">
                        <a:lnSpc>
                          <a:spcPct val="115000"/>
                        </a:lnSpc>
                        <a:spcBef>
                          <a:spcPts val="200"/>
                        </a:spcBef>
                        <a:spcAft>
                          <a:spcPts val="200"/>
                        </a:spcAft>
                      </a:pPr>
                      <a:r>
                        <a:rPr lang="en-US" sz="1800" b="1" dirty="0">
                          <a:effectLst/>
                          <a:latin typeface="Arial" panose="020B0604020202020204" pitchFamily="34" charset="0"/>
                          <a:ea typeface="Arial" panose="020B0604020202020204" pitchFamily="34" charset="0"/>
                          <a:cs typeface="Arial" panose="020B0604020202020204" pitchFamily="34" charset="0"/>
                        </a:rPr>
                        <a:t>HR2W List</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$4,900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$6,800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$11,700</a:t>
                      </a: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$18,200</a:t>
                      </a: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$86,900</a:t>
                      </a: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986426259"/>
                  </a:ext>
                </a:extLst>
              </a:tr>
              <a:tr h="648922">
                <a:tc>
                  <a:txBody>
                    <a:bodyPr/>
                    <a:lstStyle/>
                    <a:p>
                      <a:pPr marL="0" marR="0" fontAlgn="base">
                        <a:lnSpc>
                          <a:spcPct val="115000"/>
                        </a:lnSpc>
                        <a:spcBef>
                          <a:spcPts val="200"/>
                        </a:spcBef>
                        <a:spcAft>
                          <a:spcPts val="200"/>
                        </a:spcAft>
                      </a:pPr>
                      <a:r>
                        <a:rPr lang="en-US" sz="1800" b="1" dirty="0">
                          <a:effectLst/>
                          <a:latin typeface="Arial" panose="020B0604020202020204" pitchFamily="34" charset="0"/>
                          <a:ea typeface="Arial" panose="020B0604020202020204" pitchFamily="34" charset="0"/>
                          <a:cs typeface="Arial" panose="020B0604020202020204" pitchFamily="34" charset="0"/>
                        </a:rPr>
                        <a:t>HR2W List Annual O&amp;M</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Arial" panose="020B0604020202020204" pitchFamily="34" charset="0"/>
                          <a:cs typeface="Arial" panose="020B0604020202020204" pitchFamily="34" charset="0"/>
                        </a:rPr>
                        <a:t>$230</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$320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$560</a:t>
                      </a: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$300</a:t>
                      </a: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fontAlgn="base">
                        <a:lnSpc>
                          <a:spcPct val="115000"/>
                        </a:lnSpc>
                        <a:spcBef>
                          <a:spcPts val="200"/>
                        </a:spcBef>
                        <a:spcAft>
                          <a:spcPts val="200"/>
                        </a:spcAft>
                      </a:pPr>
                      <a:r>
                        <a:rPr lang="en-US" sz="1800" dirty="0">
                          <a:effectLst/>
                          <a:latin typeface="Arial" panose="020B0604020202020204" pitchFamily="34" charset="0"/>
                          <a:ea typeface="Yu Mincho" panose="02020400000000000000" pitchFamily="18" charset="-128"/>
                          <a:cs typeface="Arial" panose="020B0604020202020204" pitchFamily="34" charset="0"/>
                        </a:rPr>
                        <a:t>$910</a:t>
                      </a:r>
                    </a:p>
                  </a:txBody>
                  <a:tcPr marL="54610" marR="0" marT="5461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353983311"/>
                  </a:ext>
                </a:extLst>
              </a:tr>
            </a:tbl>
          </a:graphicData>
        </a:graphic>
      </p:graphicFrame>
      <p:sp>
        <p:nvSpPr>
          <p:cNvPr id="2" name="Title 1">
            <a:extLst>
              <a:ext uri="{FF2B5EF4-FFF2-40B4-BE49-F238E27FC236}">
                <a16:creationId xmlns:a16="http://schemas.microsoft.com/office/drawing/2014/main" id="{3347DE23-6CB1-42DA-989C-BC48D7CDD719}"/>
              </a:ext>
            </a:extLst>
          </p:cNvPr>
          <p:cNvSpPr>
            <a:spLocks noGrp="1"/>
          </p:cNvSpPr>
          <p:nvPr>
            <p:ph type="title"/>
          </p:nvPr>
        </p:nvSpPr>
        <p:spPr/>
        <p:txBody>
          <a:bodyPr>
            <a:normAutofit fontScale="90000"/>
          </a:bodyPr>
          <a:lstStyle/>
          <a:p>
            <a:pPr rtl="0" eaLnBrk="1" latinLnBrk="0" hangingPunct="1"/>
            <a:r>
              <a:rPr lang="en-US" sz="2800" b="1" kern="1200" dirty="0">
                <a:solidFill>
                  <a:srgbClr val="1A4566"/>
                </a:solidFill>
                <a:effectLst/>
                <a:latin typeface="Arial" panose="020B0604020202020204" pitchFamily="34" charset="0"/>
                <a:ea typeface="+mn-ea"/>
                <a:cs typeface="Arial" panose="020B0604020202020204" pitchFamily="34" charset="0"/>
              </a:rPr>
              <a:t>Estimated HR2W Capital Costs by System Size (number of service connections)</a:t>
            </a:r>
            <a:endParaRPr lang="en-US" dirty="0">
              <a:effectLst/>
            </a:endParaRPr>
          </a:p>
        </p:txBody>
      </p:sp>
    </p:spTree>
    <p:extLst>
      <p:ext uri="{BB962C8B-B14F-4D97-AF65-F5344CB8AC3E}">
        <p14:creationId xmlns:p14="http://schemas.microsoft.com/office/powerpoint/2010/main" val="402523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67</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pic>
        <p:nvPicPr>
          <p:cNvPr id="8" name="Picture 7" descr="A graph showing total long term capital costs including other essential infrastructure costs by county. Gray bars represent estimate ranges and blue dots represent point estimates.">
            <a:extLst>
              <a:ext uri="{FF2B5EF4-FFF2-40B4-BE49-F238E27FC236}">
                <a16:creationId xmlns:a16="http://schemas.microsoft.com/office/drawing/2014/main" id="{CA2CDA54-0A98-464C-88DF-EEEAECF3D8B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03570" y="1332818"/>
            <a:ext cx="10737563" cy="5027281"/>
          </a:xfrm>
          <a:prstGeom prst="rect">
            <a:avLst/>
          </a:prstGeom>
        </p:spPr>
      </p:pic>
      <p:sp>
        <p:nvSpPr>
          <p:cNvPr id="2" name="Title 1">
            <a:extLst>
              <a:ext uri="{FF2B5EF4-FFF2-40B4-BE49-F238E27FC236}">
                <a16:creationId xmlns:a16="http://schemas.microsoft.com/office/drawing/2014/main" id="{0E4E3A33-3530-48D4-AFAC-6560570027BE}"/>
              </a:ext>
            </a:extLst>
          </p:cNvPr>
          <p:cNvSpPr>
            <a:spLocks noGrp="1"/>
          </p:cNvSpPr>
          <p:nvPr>
            <p:ph type="title"/>
          </p:nvPr>
        </p:nvSpPr>
        <p:spPr/>
        <p:txBody>
          <a:bodyPr/>
          <a:lstStyle/>
          <a:p>
            <a:pPr rtl="0" eaLnBrk="1" latinLnBrk="0" hangingPunct="1"/>
            <a:r>
              <a:rPr lang="en-US" sz="2800" b="1" kern="1200" dirty="0">
                <a:solidFill>
                  <a:srgbClr val="1A4566"/>
                </a:solidFill>
                <a:effectLst/>
                <a:latin typeface="Arial" panose="020B0604020202020204" pitchFamily="34" charset="0"/>
                <a:ea typeface="+mn-ea"/>
                <a:cs typeface="Arial" panose="020B0604020202020204" pitchFamily="34" charset="0"/>
              </a:rPr>
              <a:t>Total Long-Term Capital Costs by County</a:t>
            </a:r>
            <a:endParaRPr lang="en-US" dirty="0">
              <a:effectLst/>
            </a:endParaRPr>
          </a:p>
        </p:txBody>
      </p:sp>
    </p:spTree>
    <p:extLst>
      <p:ext uri="{BB962C8B-B14F-4D97-AF65-F5344CB8AC3E}">
        <p14:creationId xmlns:p14="http://schemas.microsoft.com/office/powerpoint/2010/main" val="1356114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68</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graphicFrame>
        <p:nvGraphicFramePr>
          <p:cNvPr id="8" name="Table 7">
            <a:extLst>
              <a:ext uri="{FF2B5EF4-FFF2-40B4-BE49-F238E27FC236}">
                <a16:creationId xmlns:a16="http://schemas.microsoft.com/office/drawing/2014/main" id="{AEC8C760-4E7D-4858-9DC1-246A3E5DF771}"/>
              </a:ext>
            </a:extLst>
          </p:cNvPr>
          <p:cNvGraphicFramePr>
            <a:graphicFrameLocks noGrp="1"/>
          </p:cNvGraphicFramePr>
          <p:nvPr>
            <p:extLst>
              <p:ext uri="{D42A27DB-BD31-4B8C-83A1-F6EECF244321}">
                <p14:modId xmlns:p14="http://schemas.microsoft.com/office/powerpoint/2010/main" val="3968114378"/>
              </p:ext>
            </p:extLst>
          </p:nvPr>
        </p:nvGraphicFramePr>
        <p:xfrm>
          <a:off x="838200" y="2362200"/>
          <a:ext cx="10515601" cy="1900078"/>
        </p:xfrm>
        <a:graphic>
          <a:graphicData uri="http://schemas.openxmlformats.org/drawingml/2006/table">
            <a:tbl>
              <a:tblPr firstRow="1" firstCol="1"/>
              <a:tblGrid>
                <a:gridCol w="2347082">
                  <a:extLst>
                    <a:ext uri="{9D8B030D-6E8A-4147-A177-3AD203B41FA5}">
                      <a16:colId xmlns:a16="http://schemas.microsoft.com/office/drawing/2014/main" val="700469614"/>
                    </a:ext>
                  </a:extLst>
                </a:gridCol>
                <a:gridCol w="1518453">
                  <a:extLst>
                    <a:ext uri="{9D8B030D-6E8A-4147-A177-3AD203B41FA5}">
                      <a16:colId xmlns:a16="http://schemas.microsoft.com/office/drawing/2014/main" val="3246579870"/>
                    </a:ext>
                  </a:extLst>
                </a:gridCol>
                <a:gridCol w="1756105">
                  <a:extLst>
                    <a:ext uri="{9D8B030D-6E8A-4147-A177-3AD203B41FA5}">
                      <a16:colId xmlns:a16="http://schemas.microsoft.com/office/drawing/2014/main" val="887152098"/>
                    </a:ext>
                  </a:extLst>
                </a:gridCol>
                <a:gridCol w="2498507">
                  <a:extLst>
                    <a:ext uri="{9D8B030D-6E8A-4147-A177-3AD203B41FA5}">
                      <a16:colId xmlns:a16="http://schemas.microsoft.com/office/drawing/2014/main" val="3725914538"/>
                    </a:ext>
                  </a:extLst>
                </a:gridCol>
                <a:gridCol w="2395454">
                  <a:extLst>
                    <a:ext uri="{9D8B030D-6E8A-4147-A177-3AD203B41FA5}">
                      <a16:colId xmlns:a16="http://schemas.microsoft.com/office/drawing/2014/main" val="339659632"/>
                    </a:ext>
                  </a:extLst>
                </a:gridCol>
              </a:tblGrid>
              <a:tr h="622871">
                <a:tc>
                  <a:txBody>
                    <a:bodyPr/>
                    <a:lstStyle/>
                    <a:p>
                      <a:pPr marL="0" marR="0" algn="l">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Cost Type</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Treatment</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200"/>
                        </a:spcBef>
                        <a:spcAft>
                          <a:spcPts val="200"/>
                        </a:spcAft>
                      </a:pPr>
                      <a:r>
                        <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POU/ POE</a:t>
                      </a:r>
                      <a:endParaRPr lang="en-US" sz="1800" dirty="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200"/>
                        </a:spcBef>
                        <a:spcAft>
                          <a:spcPts val="200"/>
                        </a:spcAft>
                      </a:pPr>
                      <a:r>
                        <a:rPr lang="en-US" sz="1800" b="1">
                          <a:solidFill>
                            <a:srgbClr val="FFFFFF"/>
                          </a:solidFill>
                          <a:effectLst/>
                          <a:latin typeface="Arial" panose="020B0604020202020204" pitchFamily="34" charset="0"/>
                          <a:ea typeface="Arial" panose="020B0604020202020204" pitchFamily="34" charset="0"/>
                          <a:cs typeface="Arial" panose="020B0604020202020204" pitchFamily="34" charset="0"/>
                        </a:rPr>
                        <a:t>O&amp;M Point </a:t>
                      </a:r>
                      <a:br>
                        <a:rPr lang="en-US" sz="1800" b="1">
                          <a:solidFill>
                            <a:srgbClr val="FFFFFF"/>
                          </a:solidFill>
                          <a:effectLst/>
                          <a:latin typeface="Arial" panose="020B0604020202020204" pitchFamily="34" charset="0"/>
                          <a:ea typeface="Arial" panose="020B0604020202020204" pitchFamily="34" charset="0"/>
                          <a:cs typeface="Arial" panose="020B0604020202020204" pitchFamily="34" charset="0"/>
                        </a:rPr>
                      </a:br>
                      <a:r>
                        <a:rPr lang="en-US" sz="1800" b="1">
                          <a:solidFill>
                            <a:srgbClr val="FFFFFF"/>
                          </a:solidFill>
                          <a:effectLst/>
                          <a:latin typeface="Arial" panose="020B0604020202020204" pitchFamily="34" charset="0"/>
                          <a:ea typeface="Arial" panose="020B0604020202020204" pitchFamily="34" charset="0"/>
                          <a:cs typeface="Arial" panose="020B0604020202020204" pitchFamily="34" charset="0"/>
                        </a:rPr>
                        <a:t>Estimate Total</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200"/>
                        </a:spcBef>
                        <a:spcAft>
                          <a:spcPts val="200"/>
                        </a:spcAft>
                      </a:pPr>
                      <a:r>
                        <a:rPr lang="en-US" sz="1800" b="1">
                          <a:solidFill>
                            <a:srgbClr val="FFFFFF"/>
                          </a:solidFill>
                          <a:effectLst/>
                          <a:latin typeface="Arial" panose="020B0604020202020204" pitchFamily="34" charset="0"/>
                          <a:ea typeface="Arial" panose="020B0604020202020204" pitchFamily="34" charset="0"/>
                          <a:cs typeface="Arial" panose="020B0604020202020204" pitchFamily="34" charset="0"/>
                        </a:rPr>
                        <a:t>O&amp;M Range Total</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extLst>
                  <a:ext uri="{0D108BD9-81ED-4DB2-BD59-A6C34878D82A}">
                    <a16:rowId xmlns:a16="http://schemas.microsoft.com/office/drawing/2014/main" val="3969701581"/>
                  </a:ext>
                </a:extLst>
              </a:tr>
              <a:tr h="425736">
                <a:tc>
                  <a:txBody>
                    <a:bodyPr/>
                    <a:lstStyle/>
                    <a:p>
                      <a:pPr marL="0" marR="0" algn="l">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Total Cost</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a:solidFill>
                            <a:srgbClr val="000000"/>
                          </a:solidFill>
                          <a:effectLst/>
                          <a:latin typeface="Arial" panose="020B0604020202020204" pitchFamily="34" charset="0"/>
                          <a:ea typeface="Arial" panose="020B0604020202020204" pitchFamily="34" charset="0"/>
                          <a:cs typeface="Arial" panose="020B0604020202020204" pitchFamily="34" charset="0"/>
                        </a:rPr>
                        <a:t>$52.4 M</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a:solidFill>
                            <a:srgbClr val="000000"/>
                          </a:solidFill>
                          <a:effectLst/>
                          <a:latin typeface="Arial" panose="020B0604020202020204" pitchFamily="34" charset="0"/>
                          <a:ea typeface="Arial" panose="020B0604020202020204" pitchFamily="34" charset="0"/>
                          <a:cs typeface="Arial" panose="020B0604020202020204" pitchFamily="34" charset="0"/>
                        </a:rPr>
                        <a:t>$1.60 M</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$54.1 M</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$24.0 M - $108 M</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extLst>
                  <a:ext uri="{0D108BD9-81ED-4DB2-BD59-A6C34878D82A}">
                    <a16:rowId xmlns:a16="http://schemas.microsoft.com/office/drawing/2014/main" val="193059059"/>
                  </a:ext>
                </a:extLst>
              </a:tr>
              <a:tr h="851471">
                <a:tc>
                  <a:txBody>
                    <a:bodyPr/>
                    <a:lstStyle/>
                    <a:p>
                      <a:pPr marL="0" marR="0" algn="l">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Average Cost Per Connection</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a:solidFill>
                            <a:srgbClr val="000000"/>
                          </a:solidFill>
                          <a:effectLst/>
                          <a:latin typeface="Arial" panose="020B0604020202020204" pitchFamily="34" charset="0"/>
                          <a:ea typeface="Arial" panose="020B0604020202020204" pitchFamily="34" charset="0"/>
                          <a:cs typeface="Arial" panose="020B0604020202020204" pitchFamily="34" charset="0"/>
                        </a:rPr>
                        <a:t>$780</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a:solidFill>
                            <a:srgbClr val="000000"/>
                          </a:solidFill>
                          <a:effectLst/>
                          <a:latin typeface="Arial" panose="020B0604020202020204" pitchFamily="34" charset="0"/>
                          <a:ea typeface="Arial" panose="020B0604020202020204" pitchFamily="34" charset="0"/>
                          <a:cs typeface="Arial" panose="020B0604020202020204" pitchFamily="34" charset="0"/>
                        </a:rPr>
                        <a:t>$1,500</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$2,280</a:t>
                      </a:r>
                      <a:endParaRPr lang="en-US" sz="180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spcBef>
                          <a:spcPts val="200"/>
                        </a:spcBef>
                        <a:spcAft>
                          <a:spcPts val="200"/>
                        </a:spcAft>
                      </a:pPr>
                      <a:r>
                        <a:rPr lang="en-US"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$1,140 - $4,560</a:t>
                      </a:r>
                      <a:endParaRPr lang="en-US" sz="1800" dirty="0">
                        <a:solidFill>
                          <a:srgbClr val="1F3864"/>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extLst>
                  <a:ext uri="{0D108BD9-81ED-4DB2-BD59-A6C34878D82A}">
                    <a16:rowId xmlns:a16="http://schemas.microsoft.com/office/drawing/2014/main" val="2115348100"/>
                  </a:ext>
                </a:extLst>
              </a:tr>
            </a:tbl>
          </a:graphicData>
        </a:graphic>
      </p:graphicFrame>
      <p:sp>
        <p:nvSpPr>
          <p:cNvPr id="2" name="Title 1">
            <a:extLst>
              <a:ext uri="{FF2B5EF4-FFF2-40B4-BE49-F238E27FC236}">
                <a16:creationId xmlns:a16="http://schemas.microsoft.com/office/drawing/2014/main" id="{B9CA70AF-AEAE-42A9-A058-B7568EDA2FEC}"/>
              </a:ext>
            </a:extLst>
          </p:cNvPr>
          <p:cNvSpPr>
            <a:spLocks noGrp="1"/>
          </p:cNvSpPr>
          <p:nvPr>
            <p:ph type="title"/>
          </p:nvPr>
        </p:nvSpPr>
        <p:spPr/>
        <p:txBody>
          <a:bodyPr/>
          <a:lstStyle/>
          <a:p>
            <a:pPr rtl="0" eaLnBrk="1" latinLnBrk="0" hangingPunct="1"/>
            <a:r>
              <a:rPr lang="en-US" sz="2800" b="1" kern="1200" dirty="0">
                <a:solidFill>
                  <a:srgbClr val="1A4566"/>
                </a:solidFill>
                <a:effectLst/>
                <a:latin typeface="Arial" panose="020B0604020202020204" pitchFamily="34" charset="0"/>
                <a:ea typeface="+mn-ea"/>
                <a:cs typeface="Arial" panose="020B0604020202020204" pitchFamily="34" charset="0"/>
              </a:rPr>
              <a:t>Annual Long-Term O&amp;M for HR2W List Systems</a:t>
            </a:r>
            <a:endParaRPr lang="en-US" dirty="0">
              <a:effectLst/>
            </a:endParaRPr>
          </a:p>
        </p:txBody>
      </p:sp>
    </p:spTree>
    <p:extLst>
      <p:ext uri="{BB962C8B-B14F-4D97-AF65-F5344CB8AC3E}">
        <p14:creationId xmlns:p14="http://schemas.microsoft.com/office/powerpoint/2010/main" val="13326804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69</a:t>
            </a:fld>
            <a:endParaRPr lang="en-US" dirty="0"/>
          </a:p>
        </p:txBody>
      </p:sp>
      <p:sp>
        <p:nvSpPr>
          <p:cNvPr id="18" name="Text Placeholder 3">
            <a:extLst>
              <a:ext uri="{FF2B5EF4-FFF2-40B4-BE49-F238E27FC236}">
                <a16:creationId xmlns:a16="http://schemas.microsoft.com/office/drawing/2014/main" id="{9ABEC81A-7510-4253-87D2-537DB0563A2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graphicFrame>
        <p:nvGraphicFramePr>
          <p:cNvPr id="3" name="Table 2">
            <a:extLst>
              <a:ext uri="{FF2B5EF4-FFF2-40B4-BE49-F238E27FC236}">
                <a16:creationId xmlns:a16="http://schemas.microsoft.com/office/drawing/2014/main" id="{77F2C3FC-52D2-45EF-9C81-338E1B20DC00}"/>
              </a:ext>
            </a:extLst>
          </p:cNvPr>
          <p:cNvGraphicFramePr>
            <a:graphicFrameLocks noGrp="1"/>
          </p:cNvGraphicFramePr>
          <p:nvPr>
            <p:extLst>
              <p:ext uri="{D42A27DB-BD31-4B8C-83A1-F6EECF244321}">
                <p14:modId xmlns:p14="http://schemas.microsoft.com/office/powerpoint/2010/main" val="1044766481"/>
              </p:ext>
            </p:extLst>
          </p:nvPr>
        </p:nvGraphicFramePr>
        <p:xfrm>
          <a:off x="831112" y="1905000"/>
          <a:ext cx="10896601" cy="2606796"/>
        </p:xfrm>
        <a:graphic>
          <a:graphicData uri="http://schemas.openxmlformats.org/drawingml/2006/table">
            <a:tbl>
              <a:tblPr firstRow="1" firstCol="1" bandRow="1"/>
              <a:tblGrid>
                <a:gridCol w="3278916">
                  <a:extLst>
                    <a:ext uri="{9D8B030D-6E8A-4147-A177-3AD203B41FA5}">
                      <a16:colId xmlns:a16="http://schemas.microsoft.com/office/drawing/2014/main" val="1231740341"/>
                    </a:ext>
                  </a:extLst>
                </a:gridCol>
                <a:gridCol w="2285306">
                  <a:extLst>
                    <a:ext uri="{9D8B030D-6E8A-4147-A177-3AD203B41FA5}">
                      <a16:colId xmlns:a16="http://schemas.microsoft.com/office/drawing/2014/main" val="2120424546"/>
                    </a:ext>
                  </a:extLst>
                </a:gridCol>
                <a:gridCol w="2291466">
                  <a:extLst>
                    <a:ext uri="{9D8B030D-6E8A-4147-A177-3AD203B41FA5}">
                      <a16:colId xmlns:a16="http://schemas.microsoft.com/office/drawing/2014/main" val="2892806804"/>
                    </a:ext>
                  </a:extLst>
                </a:gridCol>
                <a:gridCol w="3040913">
                  <a:extLst>
                    <a:ext uri="{9D8B030D-6E8A-4147-A177-3AD203B41FA5}">
                      <a16:colId xmlns:a16="http://schemas.microsoft.com/office/drawing/2014/main" val="2156497218"/>
                    </a:ext>
                  </a:extLst>
                </a:gridCol>
              </a:tblGrid>
              <a:tr h="868932">
                <a:tc>
                  <a:txBody>
                    <a:bodyPr/>
                    <a:lstStyle/>
                    <a:p>
                      <a:pPr marL="0" marR="0">
                        <a:lnSpc>
                          <a:spcPct val="100000"/>
                        </a:lnSpc>
                        <a:spcBef>
                          <a:spcPts val="200"/>
                        </a:spcBef>
                        <a:spcAft>
                          <a:spcPts val="200"/>
                        </a:spcAft>
                      </a:pPr>
                      <a:r>
                        <a:rPr lang="en-US" sz="1800" b="1">
                          <a:solidFill>
                            <a:srgbClr val="FFFFFF"/>
                          </a:solidFill>
                          <a:effectLst/>
                          <a:latin typeface="Arial" panose="020B0604020202020204" pitchFamily="34" charset="0"/>
                          <a:ea typeface="Arial" panose="020B0604020202020204" pitchFamily="34" charset="0"/>
                          <a:cs typeface="Arial" panose="020B0604020202020204" pitchFamily="34" charset="0"/>
                        </a:rPr>
                        <a:t>System Type</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lnSpc>
                          <a:spcPct val="100000"/>
                        </a:lnSpc>
                        <a:spcBef>
                          <a:spcPts val="200"/>
                        </a:spcBef>
                        <a:spcAft>
                          <a:spcPts val="200"/>
                        </a:spcAft>
                      </a:pPr>
                      <a:r>
                        <a:rPr lang="en-US" sz="1800" b="1">
                          <a:solidFill>
                            <a:srgbClr val="FFFFFF"/>
                          </a:solidFill>
                          <a:effectLst/>
                          <a:latin typeface="Arial" panose="020B0604020202020204" pitchFamily="34" charset="0"/>
                          <a:ea typeface="Arial" panose="020B0604020202020204" pitchFamily="34" charset="0"/>
                          <a:cs typeface="Arial" panose="020B0604020202020204" pitchFamily="34" charset="0"/>
                        </a:rPr>
                        <a:t>Total Systems Analyzed</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lnSpc>
                          <a:spcPct val="100000"/>
                        </a:lnSpc>
                        <a:spcBef>
                          <a:spcPts val="200"/>
                        </a:spcBef>
                        <a:spcAft>
                          <a:spcPts val="200"/>
                        </a:spcAft>
                      </a:pPr>
                      <a:r>
                        <a:rPr lang="en-US" sz="1800" b="1">
                          <a:solidFill>
                            <a:srgbClr val="FFFFFF"/>
                          </a:solidFill>
                          <a:effectLst/>
                          <a:latin typeface="Arial" panose="020B0604020202020204" pitchFamily="34" charset="0"/>
                          <a:ea typeface="Arial" panose="020B0604020202020204" pitchFamily="34" charset="0"/>
                          <a:cs typeface="Arial" panose="020B0604020202020204" pitchFamily="34" charset="0"/>
                        </a:rPr>
                        <a:t>Total First Year Cost Estimate</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lnSpc>
                          <a:spcPct val="100000"/>
                        </a:lnSpc>
                        <a:spcBef>
                          <a:spcPts val="200"/>
                        </a:spcBef>
                        <a:spcAft>
                          <a:spcPts val="200"/>
                        </a:spcAft>
                      </a:pPr>
                      <a:r>
                        <a:rPr lang="en-US" sz="1800" b="1" dirty="0">
                          <a:solidFill>
                            <a:srgbClr val="FFFFFF"/>
                          </a:solidFill>
                          <a:effectLst/>
                          <a:latin typeface="Arial" panose="020B0604020202020204" pitchFamily="34" charset="0"/>
                          <a:ea typeface="Arial" panose="020B0604020202020204" pitchFamily="34" charset="0"/>
                          <a:cs typeface="Arial" panose="020B0604020202020204" pitchFamily="34" charset="0"/>
                        </a:rPr>
                        <a:t>NPW Cost of Duration* of Interim Solution</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extLst>
                  <a:ext uri="{0D108BD9-81ED-4DB2-BD59-A6C34878D82A}">
                    <a16:rowId xmlns:a16="http://schemas.microsoft.com/office/drawing/2014/main" val="419103289"/>
                  </a:ext>
                </a:extLst>
              </a:tr>
              <a:tr h="434466">
                <a:tc>
                  <a:txBody>
                    <a:bodyPr/>
                    <a:lstStyle/>
                    <a:p>
                      <a:pPr marL="0" marR="0">
                        <a:lnSpc>
                          <a:spcPct val="100000"/>
                        </a:lnSpc>
                        <a:spcBef>
                          <a:spcPts val="200"/>
                        </a:spcBef>
                        <a:spcAft>
                          <a:spcPts val="200"/>
                        </a:spcAft>
                      </a:pPr>
                      <a:r>
                        <a:rPr lang="en-US" sz="1800" b="1">
                          <a:effectLst/>
                          <a:latin typeface="Arial" panose="020B0604020202020204" pitchFamily="34" charset="0"/>
                          <a:ea typeface="Arial" panose="020B0604020202020204" pitchFamily="34" charset="0"/>
                          <a:cs typeface="Arial" panose="020B0604020202020204" pitchFamily="34" charset="0"/>
                        </a:rPr>
                        <a:t>HR2W list</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a:solidFill>
                            <a:srgbClr val="000000"/>
                          </a:solidFill>
                          <a:effectLst/>
                          <a:latin typeface="Arial" panose="020B0604020202020204" pitchFamily="34" charset="0"/>
                          <a:ea typeface="Arial" panose="020B0604020202020204" pitchFamily="34" charset="0"/>
                          <a:cs typeface="Arial" panose="020B0604020202020204" pitchFamily="34" charset="0"/>
                        </a:rPr>
                        <a:t>343</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a:t>
                      </a:r>
                      <a:r>
                        <a:rPr lang="en-US" sz="1800">
                          <a:solidFill>
                            <a:srgbClr val="000000"/>
                          </a:solidFill>
                          <a:effectLst/>
                          <a:latin typeface="Arial" panose="020B0604020202020204" pitchFamily="34" charset="0"/>
                          <a:ea typeface="Arial" panose="020B0604020202020204" pitchFamily="34" charset="0"/>
                          <a:cs typeface="Arial" panose="020B0604020202020204" pitchFamily="34" charset="0"/>
                        </a:rPr>
                        <a:t>216 M</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$1,000 M</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791908062"/>
                  </a:ext>
                </a:extLst>
              </a:tr>
              <a:tr h="434466">
                <a:tc>
                  <a:txBody>
                    <a:bodyPr/>
                    <a:lstStyle/>
                    <a:p>
                      <a:pPr marL="0" marR="0">
                        <a:lnSpc>
                          <a:spcPct val="100000"/>
                        </a:lnSpc>
                        <a:spcBef>
                          <a:spcPts val="200"/>
                        </a:spcBef>
                        <a:spcAft>
                          <a:spcPts val="200"/>
                        </a:spcAft>
                      </a:pPr>
                      <a:r>
                        <a:rPr lang="en-US" sz="1800" b="1" dirty="0">
                          <a:effectLst/>
                          <a:latin typeface="Arial" panose="020B0604020202020204" pitchFamily="34" charset="0"/>
                          <a:ea typeface="Arial" panose="020B0604020202020204" pitchFamily="34" charset="0"/>
                          <a:cs typeface="Arial" panose="020B0604020202020204" pitchFamily="34" charset="0"/>
                        </a:rPr>
                        <a:t>At-Risk SSWS</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496</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$18 M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$35 M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47887569"/>
                  </a:ext>
                </a:extLst>
              </a:tr>
              <a:tr h="434466">
                <a:tc>
                  <a:txBody>
                    <a:bodyPr/>
                    <a:lstStyle/>
                    <a:p>
                      <a:pPr marL="0" marR="0">
                        <a:lnSpc>
                          <a:spcPct val="100000"/>
                        </a:lnSpc>
                        <a:spcBef>
                          <a:spcPts val="200"/>
                        </a:spcBef>
                        <a:spcAft>
                          <a:spcPts val="200"/>
                        </a:spcAft>
                      </a:pPr>
                      <a:r>
                        <a:rPr lang="en-US" sz="1800" b="1">
                          <a:effectLst/>
                          <a:latin typeface="Arial" panose="020B0604020202020204" pitchFamily="34" charset="0"/>
                          <a:ea typeface="Arial" panose="020B0604020202020204" pitchFamily="34" charset="0"/>
                          <a:cs typeface="Arial" panose="020B0604020202020204" pitchFamily="34" charset="0"/>
                        </a:rPr>
                        <a:t>At-Risk Domestic Wells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59,370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$280 M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a:effectLst/>
                          <a:latin typeface="Arial" panose="020B0604020202020204" pitchFamily="34" charset="0"/>
                          <a:ea typeface="Arial" panose="020B0604020202020204" pitchFamily="34" charset="0"/>
                          <a:cs typeface="Arial" panose="020B0604020202020204" pitchFamily="34" charset="0"/>
                        </a:rPr>
                        <a:t>$547 M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120978360"/>
                  </a:ext>
                </a:extLst>
              </a:tr>
              <a:tr h="434466">
                <a:tc>
                  <a:txBody>
                    <a:bodyPr/>
                    <a:lstStyle/>
                    <a:p>
                      <a:pPr marL="0" marR="0" algn="r">
                        <a:lnSpc>
                          <a:spcPct val="100000"/>
                        </a:lnSpc>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TOTAL:</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lnSpc>
                          <a:spcPct val="100000"/>
                        </a:lnSpc>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lnSpc>
                          <a:spcPct val="100000"/>
                        </a:lnSpc>
                        <a:spcBef>
                          <a:spcPts val="200"/>
                        </a:spcBef>
                        <a:spcAft>
                          <a:spcPts val="200"/>
                        </a:spcAft>
                      </a:pPr>
                      <a:r>
                        <a:rPr lang="en-US" sz="1800" b="1">
                          <a:solidFill>
                            <a:srgbClr val="000000"/>
                          </a:solidFill>
                          <a:effectLst/>
                          <a:latin typeface="Arial" panose="020B0604020202020204" pitchFamily="34" charset="0"/>
                          <a:ea typeface="Arial" panose="020B0604020202020204" pitchFamily="34" charset="0"/>
                          <a:cs typeface="Arial" panose="020B0604020202020204" pitchFamily="34" charset="0"/>
                        </a:rPr>
                        <a:t>$514 M</a:t>
                      </a:r>
                      <a:r>
                        <a:rPr lang="en-US" sz="180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lnSpc>
                          <a:spcPct val="100000"/>
                        </a:lnSpc>
                        <a:spcBef>
                          <a:spcPts val="200"/>
                        </a:spcBef>
                        <a:spcAft>
                          <a:spcPts val="200"/>
                        </a:spcAft>
                      </a:pPr>
                      <a:r>
                        <a:rPr lang="en-US" sz="1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$1,580 M</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extLst>
                  <a:ext uri="{0D108BD9-81ED-4DB2-BD59-A6C34878D82A}">
                    <a16:rowId xmlns:a16="http://schemas.microsoft.com/office/drawing/2014/main" val="1453389581"/>
                  </a:ext>
                </a:extLst>
              </a:tr>
            </a:tbl>
          </a:graphicData>
        </a:graphic>
      </p:graphicFrame>
      <p:sp>
        <p:nvSpPr>
          <p:cNvPr id="9" name="Text Placeholder 2">
            <a:extLst>
              <a:ext uri="{FF2B5EF4-FFF2-40B4-BE49-F238E27FC236}">
                <a16:creationId xmlns:a16="http://schemas.microsoft.com/office/drawing/2014/main" id="{F489F327-40F5-490B-9055-83CF9CA03A54}"/>
              </a:ext>
            </a:extLst>
          </p:cNvPr>
          <p:cNvSpPr>
            <a:spLocks noGrp="1"/>
          </p:cNvSpPr>
          <p:nvPr>
            <p:ph type="body" sz="quarter" idx="11"/>
          </p:nvPr>
        </p:nvSpPr>
        <p:spPr>
          <a:xfrm>
            <a:off x="831112" y="4642422"/>
            <a:ext cx="11132288" cy="1453577"/>
          </a:xfrm>
        </p:spPr>
        <p:txBody>
          <a:bodyPr vert="horz" lIns="91440" tIns="45720" rIns="91440" bIns="45720" rtlCol="0" anchor="t">
            <a:normAutofit/>
          </a:bodyPr>
          <a:lstStyle/>
          <a:p>
            <a:pPr marL="0" indent="0">
              <a:spcAft>
                <a:spcPts val="1200"/>
              </a:spcAft>
              <a:buNone/>
            </a:pPr>
            <a:r>
              <a:rPr lang="en-US" dirty="0">
                <a:latin typeface="Arial"/>
                <a:cs typeface="Arial"/>
              </a:rPr>
              <a:t>* </a:t>
            </a:r>
            <a:r>
              <a:rPr lang="en-US" sz="1800" dirty="0">
                <a:effectLst/>
                <a:latin typeface="Arial" panose="020B0604020202020204" pitchFamily="34" charset="0"/>
                <a:ea typeface="Yu Mincho" panose="02020400000000000000" pitchFamily="18" charset="-128"/>
              </a:rPr>
              <a:t>6 years for HR2W list systems and 9 years for At-Risk SSWS and domestic wells</a:t>
            </a:r>
            <a:endParaRPr lang="en-US" dirty="0">
              <a:latin typeface="Arial"/>
              <a:cs typeface="Arial"/>
            </a:endParaRPr>
          </a:p>
        </p:txBody>
      </p:sp>
      <p:sp>
        <p:nvSpPr>
          <p:cNvPr id="2" name="Title 1">
            <a:extLst>
              <a:ext uri="{FF2B5EF4-FFF2-40B4-BE49-F238E27FC236}">
                <a16:creationId xmlns:a16="http://schemas.microsoft.com/office/drawing/2014/main" id="{29BFE9DE-00CD-4C94-8C4A-A59F8F6C9BCA}"/>
              </a:ext>
            </a:extLst>
          </p:cNvPr>
          <p:cNvSpPr>
            <a:spLocks noGrp="1"/>
          </p:cNvSpPr>
          <p:nvPr>
            <p:ph type="title"/>
          </p:nvPr>
        </p:nvSpPr>
        <p:spPr/>
        <p:txBody>
          <a:bodyPr/>
          <a:lstStyle/>
          <a:p>
            <a:pPr rtl="0" eaLnBrk="1" latinLnBrk="0" hangingPunct="1"/>
            <a:r>
              <a:rPr lang="en-US" sz="2800" b="1" kern="1200" dirty="0">
                <a:solidFill>
                  <a:srgbClr val="1A4566"/>
                </a:solidFill>
                <a:effectLst/>
                <a:latin typeface="Arial" panose="020B0604020202020204" pitchFamily="34" charset="0"/>
                <a:ea typeface="+mn-ea"/>
                <a:cs typeface="Arial" panose="020B0604020202020204" pitchFamily="34" charset="0"/>
              </a:rPr>
              <a:t>Estimated Interim Assistance Costs</a:t>
            </a:r>
            <a:endParaRPr lang="en-US" dirty="0">
              <a:effectLst/>
            </a:endParaRPr>
          </a:p>
        </p:txBody>
      </p:sp>
    </p:spTree>
    <p:extLst>
      <p:ext uri="{BB962C8B-B14F-4D97-AF65-F5344CB8AC3E}">
        <p14:creationId xmlns:p14="http://schemas.microsoft.com/office/powerpoint/2010/main" val="383549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pPr lvl="1">
              <a:spcAft>
                <a:spcPts val="1200"/>
              </a:spcAft>
            </a:pPr>
            <a:r>
              <a:rPr lang="en-US" sz="2800" b="1" dirty="0">
                <a:solidFill>
                  <a:srgbClr val="1A4566"/>
                </a:solidFill>
                <a:latin typeface="Arial"/>
                <a:cs typeface="Arial"/>
              </a:rPr>
              <a:t>Audience Poll Question 1</a:t>
            </a:r>
            <a:endParaRPr lang="en-US" b="1" dirty="0">
              <a:solidFill>
                <a:srgbClr val="1A4566"/>
              </a:solidFill>
            </a:endParaRPr>
          </a:p>
        </p:txBody>
      </p:sp>
      <p:sp>
        <p:nvSpPr>
          <p:cNvPr id="3" name="Text Placeholder 2">
            <a:extLst>
              <a:ext uri="{FF2B5EF4-FFF2-40B4-BE49-F238E27FC236}">
                <a16:creationId xmlns:a16="http://schemas.microsoft.com/office/drawing/2014/main" id="{22E2B34F-7A7F-4BC3-AA81-E825F39783D4}"/>
              </a:ext>
            </a:extLst>
          </p:cNvPr>
          <p:cNvSpPr>
            <a:spLocks noGrp="1"/>
          </p:cNvSpPr>
          <p:nvPr>
            <p:ph type="body" sz="quarter" idx="11"/>
          </p:nvPr>
        </p:nvSpPr>
        <p:spPr>
          <a:xfrm>
            <a:off x="838200" y="1251479"/>
            <a:ext cx="10515600" cy="4332287"/>
          </a:xfrm>
        </p:spPr>
        <p:txBody>
          <a:bodyPr vert="horz" lIns="91440" tIns="45720" rIns="91440" bIns="45720" rtlCol="0" anchor="t">
            <a:normAutofit/>
          </a:bodyPr>
          <a:lstStyle/>
          <a:p>
            <a:pPr marL="0" indent="0">
              <a:spcAft>
                <a:spcPts val="1200"/>
              </a:spcAft>
              <a:buNone/>
            </a:pPr>
            <a:r>
              <a:rPr lang="en-US" dirty="0">
                <a:latin typeface="Arial"/>
                <a:cs typeface="Arial"/>
              </a:rPr>
              <a:t>Have you participated in any of the last 2020-2021 webinar workshops on the Risk Assessment or Cost Assessment? </a:t>
            </a:r>
          </a:p>
          <a:p>
            <a:pPr lvl="1">
              <a:spcAft>
                <a:spcPts val="1200"/>
              </a:spcAft>
            </a:pPr>
            <a:r>
              <a:rPr lang="en-US" dirty="0">
                <a:latin typeface="Arial"/>
                <a:cs typeface="Arial"/>
              </a:rPr>
              <a:t>Yes</a:t>
            </a:r>
          </a:p>
          <a:p>
            <a:pPr lvl="1">
              <a:spcAft>
                <a:spcPts val="1200"/>
              </a:spcAft>
            </a:pPr>
            <a:r>
              <a:rPr lang="en-US" dirty="0">
                <a:latin typeface="Arial"/>
                <a:cs typeface="Arial"/>
              </a:rPr>
              <a:t>No</a:t>
            </a:r>
            <a:endParaRPr lang="en-US" dirty="0"/>
          </a:p>
          <a:p>
            <a:pPr marL="0" indent="0">
              <a:spcAft>
                <a:spcPts val="1200"/>
              </a:spcAft>
              <a:buNone/>
            </a:pPr>
            <a:endParaRPr lang="en-US" dirty="0">
              <a:latin typeface="Arial"/>
              <a:cs typeface="Arial"/>
            </a:endParaRPr>
          </a:p>
          <a:p>
            <a:pPr marL="0" lvl="1" indent="0">
              <a:spcBef>
                <a:spcPts val="1000"/>
              </a:spcBef>
              <a:spcAft>
                <a:spcPts val="1200"/>
              </a:spcAft>
              <a:buNone/>
            </a:pPr>
            <a:r>
              <a:rPr lang="en-US" dirty="0">
                <a:latin typeface="Arial"/>
                <a:cs typeface="Arial"/>
              </a:rPr>
              <a:t>View recordings and materials here: </a:t>
            </a:r>
            <a:r>
              <a:rPr lang="en-US" sz="1800" b="0" i="0" u="sng" strike="noStrike" dirty="0">
                <a:solidFill>
                  <a:srgbClr val="0000FF"/>
                </a:solidFill>
                <a:effectLst/>
                <a:latin typeface="Arial" panose="020B0604020202020204" pitchFamily="34" charset="0"/>
                <a:hlinkClick r:id="rId3"/>
              </a:rPr>
              <a:t>https://www.waterboards.ca.gov/drinking_water/certlic/drinkingwater/needs</a:t>
            </a:r>
            <a:r>
              <a:rPr lang="en-US" sz="1800" b="0" i="0" dirty="0">
                <a:solidFill>
                  <a:srgbClr val="000000"/>
                </a:solidFill>
                <a:effectLst/>
                <a:latin typeface="Arial" panose="020B0604020202020204" pitchFamily="34" charset="0"/>
              </a:rPr>
              <a:t> </a:t>
            </a:r>
          </a:p>
          <a:p>
            <a:pPr marL="0" lvl="1" indent="0">
              <a:spcBef>
                <a:spcPts val="1000"/>
              </a:spcBef>
              <a:spcAft>
                <a:spcPts val="1200"/>
              </a:spcAft>
              <a:buNone/>
            </a:pPr>
            <a:r>
              <a:rPr lang="en-US" sz="1800" dirty="0"/>
              <a:t>Respond to survey here: </a:t>
            </a:r>
            <a:r>
              <a:rPr lang="en-US" sz="1800" u="sng" dirty="0">
                <a:solidFill>
                  <a:srgbClr val="0563C1"/>
                </a:solidFill>
                <a:effectLst/>
                <a:ea typeface="Calibri" panose="020F0502020204030204" pitchFamily="34" charset="0"/>
                <a:hlinkClick r:id="rId4"/>
              </a:rPr>
              <a:t>https://bit.ly/2OH58wm</a:t>
            </a:r>
            <a:r>
              <a:rPr lang="en-US" sz="1800" dirty="0">
                <a:effectLst/>
                <a:ea typeface="Calibri" panose="020F0502020204030204" pitchFamily="34" charset="0"/>
              </a:rPr>
              <a:t> </a:t>
            </a:r>
            <a:endParaRPr lang="en-US" dirty="0"/>
          </a:p>
          <a:p>
            <a:pPr marL="0" lvl="1" indent="0">
              <a:spcBef>
                <a:spcPts val="1000"/>
              </a:spcBef>
              <a:spcAft>
                <a:spcPts val="1200"/>
              </a:spcAft>
              <a:buNone/>
            </a:pPr>
            <a:endParaRPr lang="en-US" dirty="0">
              <a:latin typeface="Arial"/>
              <a:cs typeface="Arial"/>
            </a:endParaRP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7</a:t>
            </a:fld>
            <a:endParaRPr lang="en-US" dirty="0"/>
          </a:p>
        </p:txBody>
      </p:sp>
      <p:sp>
        <p:nvSpPr>
          <p:cNvPr id="6" name="Text Placeholder 3">
            <a:extLst>
              <a:ext uri="{FF2B5EF4-FFF2-40B4-BE49-F238E27FC236}">
                <a16:creationId xmlns:a16="http://schemas.microsoft.com/office/drawing/2014/main" id="{DCED0CC9-FAE1-4FC7-9EA1-823793B86B8B}"/>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3451573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60BE-6E77-4C1D-B9F9-3B8658CE1678}"/>
              </a:ext>
            </a:extLst>
          </p:cNvPr>
          <p:cNvSpPr>
            <a:spLocks noGrp="1"/>
          </p:cNvSpPr>
          <p:nvPr>
            <p:ph type="title"/>
          </p:nvPr>
        </p:nvSpPr>
        <p:spPr/>
        <p:txBody>
          <a:bodyPr/>
          <a:lstStyle/>
          <a:p>
            <a:r>
              <a:rPr lang="en-US" dirty="0"/>
              <a:t>Tribal Water System Cost Estimate</a:t>
            </a:r>
          </a:p>
        </p:txBody>
      </p:sp>
      <p:sp>
        <p:nvSpPr>
          <p:cNvPr id="4" name="Slide Number Placeholder 3">
            <a:extLst>
              <a:ext uri="{FF2B5EF4-FFF2-40B4-BE49-F238E27FC236}">
                <a16:creationId xmlns:a16="http://schemas.microsoft.com/office/drawing/2014/main" id="{EDA9135A-9326-47CA-BFFB-3832C89E7463}"/>
              </a:ext>
            </a:extLst>
          </p:cNvPr>
          <p:cNvSpPr>
            <a:spLocks noGrp="1"/>
          </p:cNvSpPr>
          <p:nvPr>
            <p:ph type="sldNum" sz="quarter" idx="4"/>
          </p:nvPr>
        </p:nvSpPr>
        <p:spPr/>
        <p:txBody>
          <a:bodyPr/>
          <a:lstStyle/>
          <a:p>
            <a:fld id="{A15CFC30-E45D-4431-B46B-489B270F7815}" type="slidenum">
              <a:rPr lang="en-US" smtClean="0"/>
              <a:pPr/>
              <a:t>70</a:t>
            </a:fld>
            <a:endParaRPr lang="en-US" dirty="0"/>
          </a:p>
        </p:txBody>
      </p:sp>
      <p:sp>
        <p:nvSpPr>
          <p:cNvPr id="7" name="TextBox 6">
            <a:extLst>
              <a:ext uri="{FF2B5EF4-FFF2-40B4-BE49-F238E27FC236}">
                <a16:creationId xmlns:a16="http://schemas.microsoft.com/office/drawing/2014/main" id="{DB81B3C8-C000-49EE-8A2D-B11F2BF44274}"/>
              </a:ext>
            </a:extLst>
          </p:cNvPr>
          <p:cNvSpPr txBox="1"/>
          <p:nvPr/>
        </p:nvSpPr>
        <p:spPr>
          <a:xfrm>
            <a:off x="838200" y="1219200"/>
            <a:ext cx="10439400" cy="4524315"/>
          </a:xfrm>
          <a:prstGeom prst="rect">
            <a:avLst/>
          </a:prstGeom>
          <a:noFill/>
        </p:spPr>
        <p:txBody>
          <a:bodyPr wrap="square">
            <a:spAutoFit/>
          </a:bodyPr>
          <a:lstStyle/>
          <a:p>
            <a:r>
              <a:rPr lang="en-US" sz="2400" dirty="0">
                <a:solidFill>
                  <a:schemeClr val="tx1">
                    <a:lumMod val="75000"/>
                    <a:lumOff val="25000"/>
                  </a:schemeClr>
                </a:solidFill>
                <a:effectLst/>
                <a:latin typeface="Arial" panose="020B0604020202020204" pitchFamily="34" charset="0"/>
                <a:ea typeface="Yu Mincho" panose="02020400000000000000" pitchFamily="18" charset="-128"/>
              </a:rPr>
              <a:t>The total estimated </a:t>
            </a:r>
            <a:r>
              <a:rPr lang="en-US" sz="2400" b="1" dirty="0">
                <a:solidFill>
                  <a:srgbClr val="2A7697"/>
                </a:solidFill>
                <a:effectLst/>
                <a:latin typeface="Arial" panose="020B0604020202020204" pitchFamily="34" charset="0"/>
                <a:ea typeface="Yu Mincho" panose="02020400000000000000" pitchFamily="18" charset="-128"/>
              </a:rPr>
              <a:t>capital costs </a:t>
            </a:r>
            <a:r>
              <a:rPr lang="en-US" sz="2400" dirty="0">
                <a:solidFill>
                  <a:schemeClr val="tx1">
                    <a:lumMod val="75000"/>
                    <a:lumOff val="25000"/>
                  </a:schemeClr>
                </a:solidFill>
                <a:effectLst/>
                <a:latin typeface="Arial" panose="020B0604020202020204" pitchFamily="34" charset="0"/>
                <a:ea typeface="Yu Mincho" panose="02020400000000000000" pitchFamily="18" charset="-128"/>
              </a:rPr>
              <a:t>to address both the tribal equivalent HR2W list and At-Risk is </a:t>
            </a:r>
            <a:r>
              <a:rPr lang="en-US" sz="2400" b="1" dirty="0">
                <a:solidFill>
                  <a:srgbClr val="2A7697"/>
                </a:solidFill>
                <a:effectLst/>
                <a:latin typeface="Arial" panose="020B0604020202020204" pitchFamily="34" charset="0"/>
                <a:ea typeface="Yu Mincho" panose="02020400000000000000" pitchFamily="18" charset="-128"/>
              </a:rPr>
              <a:t>$98.3 million</a:t>
            </a:r>
            <a:r>
              <a:rPr lang="en-US" sz="2400" dirty="0">
                <a:solidFill>
                  <a:schemeClr val="tx1">
                    <a:lumMod val="75000"/>
                    <a:lumOff val="25000"/>
                  </a:schemeClr>
                </a:solidFill>
                <a:effectLst/>
                <a:latin typeface="Arial" panose="020B0604020202020204" pitchFamily="34" charset="0"/>
                <a:ea typeface="Yu Mincho" panose="02020400000000000000" pitchFamily="18" charset="-128"/>
              </a:rPr>
              <a:t>. </a:t>
            </a:r>
          </a:p>
          <a:p>
            <a:endParaRPr lang="en-US" sz="2400" dirty="0">
              <a:solidFill>
                <a:schemeClr val="tx1">
                  <a:lumMod val="75000"/>
                  <a:lumOff val="25000"/>
                </a:schemeClr>
              </a:solidFill>
              <a:latin typeface="Arial" panose="020B0604020202020204" pitchFamily="34" charset="0"/>
              <a:ea typeface="Yu Mincho" panose="02020400000000000000" pitchFamily="18" charset="-128"/>
            </a:endParaRPr>
          </a:p>
          <a:p>
            <a:r>
              <a:rPr lang="en-US" sz="2400" dirty="0">
                <a:solidFill>
                  <a:schemeClr val="tx1">
                    <a:lumMod val="75000"/>
                    <a:lumOff val="25000"/>
                  </a:schemeClr>
                </a:solidFill>
                <a:effectLst/>
                <a:latin typeface="Arial" panose="020B0604020202020204" pitchFamily="34" charset="0"/>
                <a:ea typeface="Yu Mincho" panose="02020400000000000000" pitchFamily="18" charset="-128"/>
              </a:rPr>
              <a:t>The estimated </a:t>
            </a:r>
            <a:r>
              <a:rPr lang="en-US" sz="2400" b="1" dirty="0">
                <a:solidFill>
                  <a:srgbClr val="2A7697"/>
                </a:solidFill>
                <a:effectLst/>
                <a:latin typeface="Arial" panose="020B0604020202020204" pitchFamily="34" charset="0"/>
                <a:ea typeface="Yu Mincho" panose="02020400000000000000" pitchFamily="18" charset="-128"/>
              </a:rPr>
              <a:t>O&amp;M cost </a:t>
            </a:r>
            <a:r>
              <a:rPr lang="en-US" sz="2400" dirty="0">
                <a:solidFill>
                  <a:schemeClr val="tx1">
                    <a:lumMod val="75000"/>
                    <a:lumOff val="25000"/>
                  </a:schemeClr>
                </a:solidFill>
                <a:effectLst/>
                <a:latin typeface="Arial" panose="020B0604020202020204" pitchFamily="34" charset="0"/>
                <a:ea typeface="Yu Mincho" panose="02020400000000000000" pitchFamily="18" charset="-128"/>
              </a:rPr>
              <a:t>for the three tribal water systems associated with a treatment solution for equivalent HR2W list systems is </a:t>
            </a:r>
            <a:r>
              <a:rPr lang="en-US" sz="2400" b="1" dirty="0">
                <a:solidFill>
                  <a:srgbClr val="2A7697"/>
                </a:solidFill>
                <a:effectLst/>
                <a:latin typeface="Arial" panose="020B0604020202020204" pitchFamily="34" charset="0"/>
                <a:ea typeface="Yu Mincho" panose="02020400000000000000" pitchFamily="18" charset="-128"/>
              </a:rPr>
              <a:t>$152,000 per year</a:t>
            </a:r>
            <a:r>
              <a:rPr lang="en-US" sz="2400" dirty="0">
                <a:solidFill>
                  <a:schemeClr val="tx1">
                    <a:lumMod val="75000"/>
                    <a:lumOff val="25000"/>
                  </a:schemeClr>
                </a:solidFill>
                <a:effectLst/>
                <a:latin typeface="Arial" panose="020B0604020202020204" pitchFamily="34" charset="0"/>
                <a:ea typeface="Yu Mincho" panose="02020400000000000000" pitchFamily="18" charset="-128"/>
              </a:rPr>
              <a:t>, or $10 million dollars for 20 years. </a:t>
            </a:r>
          </a:p>
          <a:p>
            <a:endParaRPr lang="en-US" sz="2400" dirty="0">
              <a:solidFill>
                <a:schemeClr val="tx1">
                  <a:lumMod val="75000"/>
                  <a:lumOff val="25000"/>
                </a:schemeClr>
              </a:solidFill>
              <a:latin typeface="Arial" panose="020B0604020202020204" pitchFamily="34" charset="0"/>
              <a:ea typeface="Yu Mincho" panose="02020400000000000000" pitchFamily="18" charset="-128"/>
            </a:endParaRPr>
          </a:p>
          <a:p>
            <a:r>
              <a:rPr lang="en-US" sz="2400" dirty="0">
                <a:solidFill>
                  <a:schemeClr val="tx1">
                    <a:lumMod val="75000"/>
                    <a:lumOff val="25000"/>
                  </a:schemeClr>
                </a:solidFill>
                <a:effectLst/>
                <a:latin typeface="Arial" panose="020B0604020202020204" pitchFamily="34" charset="0"/>
                <a:ea typeface="Yu Mincho" panose="02020400000000000000" pitchFamily="18" charset="-128"/>
              </a:rPr>
              <a:t>The total estimated 6-year tribal </a:t>
            </a:r>
            <a:r>
              <a:rPr lang="en-US" sz="2400" b="1" dirty="0">
                <a:solidFill>
                  <a:srgbClr val="2A7697"/>
                </a:solidFill>
                <a:effectLst/>
                <a:latin typeface="Arial" panose="020B0604020202020204" pitchFamily="34" charset="0"/>
                <a:ea typeface="Yu Mincho" panose="02020400000000000000" pitchFamily="18" charset="-128"/>
              </a:rPr>
              <a:t>emergency/interim </a:t>
            </a:r>
            <a:r>
              <a:rPr lang="en-US" sz="2400" dirty="0">
                <a:solidFill>
                  <a:schemeClr val="tx1">
                    <a:lumMod val="75000"/>
                    <a:lumOff val="25000"/>
                  </a:schemeClr>
                </a:solidFill>
                <a:effectLst/>
                <a:latin typeface="Arial" panose="020B0604020202020204" pitchFamily="34" charset="0"/>
                <a:ea typeface="Yu Mincho" panose="02020400000000000000" pitchFamily="18" charset="-128"/>
              </a:rPr>
              <a:t>equivalent estimated costs were </a:t>
            </a:r>
            <a:r>
              <a:rPr lang="en-US" sz="2400" b="1" dirty="0">
                <a:solidFill>
                  <a:srgbClr val="2A7697"/>
                </a:solidFill>
                <a:effectLst/>
                <a:latin typeface="Arial" panose="020B0604020202020204" pitchFamily="34" charset="0"/>
                <a:ea typeface="Yu Mincho" panose="02020400000000000000" pitchFamily="18" charset="-128"/>
              </a:rPr>
              <a:t>$6.7 million</a:t>
            </a:r>
            <a:r>
              <a:rPr lang="en-US" sz="2400" dirty="0">
                <a:solidFill>
                  <a:schemeClr val="tx1">
                    <a:lumMod val="75000"/>
                    <a:lumOff val="25000"/>
                  </a:schemeClr>
                </a:solidFill>
                <a:effectLst/>
                <a:latin typeface="Arial" panose="020B0604020202020204" pitchFamily="34" charset="0"/>
                <a:ea typeface="Yu Mincho" panose="02020400000000000000" pitchFamily="18" charset="-128"/>
              </a:rPr>
              <a:t>.</a:t>
            </a:r>
          </a:p>
          <a:p>
            <a:endParaRPr lang="en-US" sz="2400" dirty="0">
              <a:solidFill>
                <a:schemeClr val="tx1">
                  <a:lumMod val="75000"/>
                  <a:lumOff val="25000"/>
                </a:schemeClr>
              </a:solidFill>
              <a:latin typeface="Arial" panose="020B0604020202020204" pitchFamily="34" charset="0"/>
              <a:ea typeface="Yu Mincho" panose="02020400000000000000" pitchFamily="18" charset="-128"/>
            </a:endParaRPr>
          </a:p>
          <a:p>
            <a:r>
              <a:rPr lang="en-US" sz="2400" b="1" dirty="0">
                <a:solidFill>
                  <a:schemeClr val="tx1">
                    <a:lumMod val="75000"/>
                    <a:lumOff val="25000"/>
                  </a:schemeClr>
                </a:solidFill>
                <a:latin typeface="Arial" panose="020B0604020202020204" pitchFamily="34" charset="0"/>
                <a:ea typeface="Yu Mincho" panose="02020400000000000000" pitchFamily="18" charset="-128"/>
              </a:rPr>
              <a:t>These cost estimates were NOT included in the Funding and Financing Gap Analysis.</a:t>
            </a:r>
            <a:endParaRPr lang="en-US" sz="2400" b="1" dirty="0">
              <a:solidFill>
                <a:schemeClr val="tx1">
                  <a:lumMod val="75000"/>
                  <a:lumOff val="25000"/>
                </a:schemeClr>
              </a:solidFill>
            </a:endParaRPr>
          </a:p>
        </p:txBody>
      </p:sp>
      <p:sp>
        <p:nvSpPr>
          <p:cNvPr id="8" name="Text Placeholder 3">
            <a:extLst>
              <a:ext uri="{FF2B5EF4-FFF2-40B4-BE49-F238E27FC236}">
                <a16:creationId xmlns:a16="http://schemas.microsoft.com/office/drawing/2014/main" id="{42F3780D-4FD1-4E3B-9D93-415A1DA76206}"/>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1844188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16" y="0"/>
            <a:ext cx="12187075" cy="6858000"/>
          </a:xfrm>
          <a:prstGeom prst="rect">
            <a:avLst/>
          </a:prstGeom>
        </p:spPr>
      </p:pic>
      <p:sp>
        <p:nvSpPr>
          <p:cNvPr id="5" name="Text Placeholder 3">
            <a:extLst>
              <a:ext uri="{FF2B5EF4-FFF2-40B4-BE49-F238E27FC236}">
                <a16:creationId xmlns:a16="http://schemas.microsoft.com/office/drawing/2014/main" id="{40FBE3E1-D522-4EB2-8CAF-7F9E987A0C1D}"/>
              </a:ext>
              <a:ext uri="{C183D7F6-B498-43B3-948B-1728B52AA6E4}">
                <adec:decorative xmlns:adec="http://schemas.microsoft.com/office/drawing/2017/decorative" val="1"/>
              </a:ext>
            </a:extLst>
          </p:cNvPr>
          <p:cNvSpPr txBox="1">
            <a:spLocks/>
          </p:cNvSpPr>
          <p:nvPr/>
        </p:nvSpPr>
        <p:spPr>
          <a:xfrm>
            <a:off x="3048" y="6168693"/>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ADDBE9"/>
                </a:solidFill>
                <a:latin typeface="Calibri" panose="020F0502020204030204" pitchFamily="34" charset="0"/>
              </a:rPr>
              <a:t>CALIFORNIA WATER BOARDS                                                           </a:t>
            </a:r>
            <a:r>
              <a:rPr lang="en-US" sz="2800" b="1" dirty="0">
                <a:solidFill>
                  <a:srgbClr val="FFFFFF"/>
                </a:solidFill>
                <a:latin typeface="Calibri" panose="020F0502020204030204" pitchFamily="34" charset="0"/>
              </a:rPr>
              <a:t>SAFER PROGRAM</a:t>
            </a:r>
          </a:p>
        </p:txBody>
      </p:sp>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0" y="165100"/>
            <a:ext cx="12171659" cy="2006600"/>
          </a:xfrm>
        </p:spPr>
        <p:txBody>
          <a:bodyPr lIns="274320" rIns="27432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5400" b="0" dirty="0">
                <a:solidFill>
                  <a:prstClr val="white"/>
                </a:solidFill>
                <a:ea typeface="+mn-ea"/>
              </a:rPr>
              <a:t>Funding &amp; Financing Gap Analysis</a:t>
            </a:r>
            <a:endParaRPr kumimoji="0" lang="en-US" sz="5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Subtitle 2">
            <a:extLst>
              <a:ext uri="{FF2B5EF4-FFF2-40B4-BE49-F238E27FC236}">
                <a16:creationId xmlns:a16="http://schemas.microsoft.com/office/drawing/2014/main" id="{04FE2955-17D2-441D-8B82-C689D1960683}"/>
              </a:ext>
            </a:extLst>
          </p:cNvPr>
          <p:cNvSpPr txBox="1">
            <a:spLocks/>
          </p:cNvSpPr>
          <p:nvPr/>
        </p:nvSpPr>
        <p:spPr>
          <a:xfrm>
            <a:off x="2819400" y="1285771"/>
            <a:ext cx="9144000" cy="1152629"/>
          </a:xfrm>
          <a:prstGeom prst="rect">
            <a:avLst/>
          </a:prstGeom>
        </p:spPr>
        <p:txBody>
          <a:bodyPr vert="horz" lIns="91438" tIns="45719" rIns="91438" bIns="45719"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chemeClr val="bg1"/>
                </a:solidFill>
                <a:latin typeface="Arial"/>
                <a:cs typeface="Arial"/>
              </a:rPr>
              <a:t>Morgan Shimabuku</a:t>
            </a:r>
          </a:p>
          <a:p>
            <a:pPr marL="0" indent="0" algn="r">
              <a:buNone/>
            </a:pPr>
            <a:r>
              <a:rPr lang="en-US" dirty="0">
                <a:solidFill>
                  <a:schemeClr val="bg1"/>
                </a:solidFill>
                <a:latin typeface="Arial"/>
                <a:cs typeface="Arial"/>
              </a:rPr>
              <a:t>Pacific Institute</a:t>
            </a:r>
          </a:p>
        </p:txBody>
      </p:sp>
    </p:spTree>
    <p:extLst>
      <p:ext uri="{BB962C8B-B14F-4D97-AF65-F5344CB8AC3E}">
        <p14:creationId xmlns:p14="http://schemas.microsoft.com/office/powerpoint/2010/main" val="3795700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ight Arrow 37">
            <a:extLst>
              <a:ext uri="{C183D7F6-B498-43B3-948B-1728B52AA6E4}">
                <adec:decorative xmlns:adec="http://schemas.microsoft.com/office/drawing/2017/decorative" val="1"/>
              </a:ext>
            </a:extLst>
          </p:cNvPr>
          <p:cNvSpPr/>
          <p:nvPr/>
        </p:nvSpPr>
        <p:spPr>
          <a:xfrm rot="3541826">
            <a:off x="7673503" y="4387969"/>
            <a:ext cx="730789" cy="304800"/>
          </a:xfrm>
          <a:prstGeom prst="rightArrow">
            <a:avLst/>
          </a:prstGeom>
          <a:solidFill>
            <a:srgbClr val="3285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9" name="Right Arrow 38">
            <a:extLst>
              <a:ext uri="{C183D7F6-B498-43B3-948B-1728B52AA6E4}">
                <adec:decorative xmlns:adec="http://schemas.microsoft.com/office/drawing/2017/decorative" val="1"/>
              </a:ext>
            </a:extLst>
          </p:cNvPr>
          <p:cNvSpPr/>
          <p:nvPr/>
        </p:nvSpPr>
        <p:spPr>
          <a:xfrm rot="18058174" flipH="1">
            <a:off x="8206903" y="4387968"/>
            <a:ext cx="730789" cy="304800"/>
          </a:xfrm>
          <a:prstGeom prst="rightArrow">
            <a:avLst/>
          </a:prstGeom>
          <a:solidFill>
            <a:srgbClr val="3285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5" name="Right Arrow 34">
            <a:extLst>
              <a:ext uri="{C183D7F6-B498-43B3-948B-1728B52AA6E4}">
                <adec:decorative xmlns:adec="http://schemas.microsoft.com/office/drawing/2017/decorative" val="1"/>
              </a:ext>
            </a:extLst>
          </p:cNvPr>
          <p:cNvSpPr/>
          <p:nvPr/>
        </p:nvSpPr>
        <p:spPr>
          <a:xfrm rot="18058174" flipH="1">
            <a:off x="7825903" y="2635812"/>
            <a:ext cx="730789" cy="304800"/>
          </a:xfrm>
          <a:prstGeom prst="rightArrow">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6" name="Right Arrow 35">
            <a:extLst>
              <a:ext uri="{C183D7F6-B498-43B3-948B-1728B52AA6E4}">
                <adec:decorative xmlns:adec="http://schemas.microsoft.com/office/drawing/2017/decorative" val="1"/>
              </a:ext>
            </a:extLst>
          </p:cNvPr>
          <p:cNvSpPr/>
          <p:nvPr/>
        </p:nvSpPr>
        <p:spPr>
          <a:xfrm rot="3541826">
            <a:off x="8054503" y="2638353"/>
            <a:ext cx="730789" cy="304800"/>
          </a:xfrm>
          <a:prstGeom prst="rightArrow">
            <a:avLst/>
          </a:prstGeom>
          <a:solidFill>
            <a:srgbClr val="2A76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r>
              <a:rPr lang="en-US" dirty="0">
                <a:latin typeface="Arial"/>
                <a:cs typeface="Arial"/>
              </a:rPr>
              <a:t>Cost Assessment Model Process for HR2W Systems: Step 7</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solidFill>
                  <a:prstClr val="black">
                    <a:tint val="75000"/>
                  </a:prstClr>
                </a:solidFill>
              </a:rPr>
              <a:pPr/>
              <a:t>72</a:t>
            </a:fld>
            <a:endParaRPr lang="en-US" dirty="0">
              <a:solidFill>
                <a:prstClr val="black">
                  <a:tint val="75000"/>
                </a:prstClr>
              </a:solidFill>
            </a:endParaRPr>
          </a:p>
        </p:txBody>
      </p:sp>
      <p:sp>
        <p:nvSpPr>
          <p:cNvPr id="27" name="Rectangle 26">
            <a:extLst>
              <a:ext uri="{C183D7F6-B498-43B3-948B-1728B52AA6E4}">
                <adec:decorative xmlns:adec="http://schemas.microsoft.com/office/drawing/2017/decorative" val="1"/>
              </a:ext>
            </a:extLst>
          </p:cNvPr>
          <p:cNvSpPr/>
          <p:nvPr/>
        </p:nvSpPr>
        <p:spPr>
          <a:xfrm>
            <a:off x="228600" y="1369657"/>
            <a:ext cx="2743200" cy="1219200"/>
          </a:xfrm>
          <a:prstGeom prst="rect">
            <a:avLst/>
          </a:prstGeom>
          <a:solidFill>
            <a:schemeClr val="bg1"/>
          </a:solidFill>
          <a:ln w="38100" cmpd="sng">
            <a:solidFill>
              <a:srgbClr val="122C4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5" name="Rectangle 4">
            <a:extLst>
              <a:ext uri="{C183D7F6-B498-43B3-948B-1728B52AA6E4}">
                <adec:decorative xmlns:adec="http://schemas.microsoft.com/office/drawing/2017/decorative" val="1"/>
              </a:ext>
            </a:extLst>
          </p:cNvPr>
          <p:cNvSpPr/>
          <p:nvPr/>
        </p:nvSpPr>
        <p:spPr>
          <a:xfrm>
            <a:off x="3581400" y="1369657"/>
            <a:ext cx="2743200" cy="1219200"/>
          </a:xfrm>
          <a:prstGeom prst="rect">
            <a:avLst/>
          </a:prstGeom>
          <a:solidFill>
            <a:schemeClr val="bg1"/>
          </a:solidFill>
          <a:ln w="38100" cmpd="sng">
            <a:solidFill>
              <a:srgbClr val="1A45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6" name="Rectangle 5">
            <a:extLst>
              <a:ext uri="{C183D7F6-B498-43B3-948B-1728B52AA6E4}">
                <adec:decorative xmlns:adec="http://schemas.microsoft.com/office/drawing/2017/decorative" val="1"/>
              </a:ext>
            </a:extLst>
          </p:cNvPr>
          <p:cNvSpPr/>
          <p:nvPr/>
        </p:nvSpPr>
        <p:spPr>
          <a:xfrm>
            <a:off x="6934200" y="1369657"/>
            <a:ext cx="2743200" cy="1219200"/>
          </a:xfrm>
          <a:prstGeom prst="rect">
            <a:avLst/>
          </a:prstGeom>
          <a:solidFill>
            <a:schemeClr val="bg1"/>
          </a:solidFill>
          <a:ln w="38100" cmpd="sng">
            <a:solidFill>
              <a:srgbClr val="2A769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7" name="Rectangle 6">
            <a:extLst>
              <a:ext uri="{C183D7F6-B498-43B3-948B-1728B52AA6E4}">
                <adec:decorative xmlns:adec="http://schemas.microsoft.com/office/drawing/2017/decorative" val="1"/>
              </a:ext>
            </a:extLst>
          </p:cNvPr>
          <p:cNvSpPr/>
          <p:nvPr/>
        </p:nvSpPr>
        <p:spPr>
          <a:xfrm>
            <a:off x="5257800" y="3124200"/>
            <a:ext cx="2743200" cy="1219200"/>
          </a:xfrm>
          <a:prstGeom prst="rect">
            <a:avLst/>
          </a:prstGeom>
          <a:solidFill>
            <a:schemeClr val="bg1"/>
          </a:solidFill>
          <a:ln w="38100" cmpd="sng">
            <a:solidFill>
              <a:srgbClr val="32859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8" name="Rectangle 7">
            <a:extLst>
              <a:ext uri="{C183D7F6-B498-43B3-948B-1728B52AA6E4}">
                <adec:decorative xmlns:adec="http://schemas.microsoft.com/office/drawing/2017/decorative" val="1"/>
              </a:ext>
            </a:extLst>
          </p:cNvPr>
          <p:cNvSpPr/>
          <p:nvPr/>
        </p:nvSpPr>
        <p:spPr>
          <a:xfrm>
            <a:off x="8610600" y="3124200"/>
            <a:ext cx="2743200" cy="1219200"/>
          </a:xfrm>
          <a:prstGeom prst="rect">
            <a:avLst/>
          </a:prstGeom>
          <a:solidFill>
            <a:schemeClr val="bg1"/>
          </a:solidFill>
          <a:ln w="38100" cmpd="sng">
            <a:solidFill>
              <a:srgbClr val="32859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9" name="Rectangle 8">
            <a:extLst>
              <a:ext uri="{C183D7F6-B498-43B3-948B-1728B52AA6E4}">
                <adec:decorative xmlns:adec="http://schemas.microsoft.com/office/drawing/2017/decorative" val="1"/>
              </a:ext>
            </a:extLst>
          </p:cNvPr>
          <p:cNvSpPr/>
          <p:nvPr/>
        </p:nvSpPr>
        <p:spPr>
          <a:xfrm>
            <a:off x="228600" y="4876800"/>
            <a:ext cx="2743200" cy="1219200"/>
          </a:xfrm>
          <a:prstGeom prst="rect">
            <a:avLst/>
          </a:prstGeom>
          <a:solidFill>
            <a:schemeClr val="bg1"/>
          </a:solidFill>
          <a:ln w="762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10" name="Rectangle 9">
            <a:extLst>
              <a:ext uri="{C183D7F6-B498-43B3-948B-1728B52AA6E4}">
                <adec:decorative xmlns:adec="http://schemas.microsoft.com/office/drawing/2017/decorative" val="1"/>
              </a:ext>
            </a:extLst>
          </p:cNvPr>
          <p:cNvSpPr/>
          <p:nvPr/>
        </p:nvSpPr>
        <p:spPr>
          <a:xfrm>
            <a:off x="3581400" y="4876800"/>
            <a:ext cx="2743200" cy="1219200"/>
          </a:xfrm>
          <a:prstGeom prst="rect">
            <a:avLst/>
          </a:prstGeom>
          <a:solidFill>
            <a:schemeClr val="bg1"/>
          </a:solidFill>
          <a:ln w="38100" cmpd="sng">
            <a:solidFill>
              <a:srgbClr val="75C49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11" name="Rectangle 10">
            <a:extLst>
              <a:ext uri="{C183D7F6-B498-43B3-948B-1728B52AA6E4}">
                <adec:decorative xmlns:adec="http://schemas.microsoft.com/office/drawing/2017/decorative" val="1"/>
              </a:ext>
            </a:extLst>
          </p:cNvPr>
          <p:cNvSpPr/>
          <p:nvPr/>
        </p:nvSpPr>
        <p:spPr>
          <a:xfrm>
            <a:off x="6934200" y="4876800"/>
            <a:ext cx="2743200" cy="1219200"/>
          </a:xfrm>
          <a:prstGeom prst="rect">
            <a:avLst/>
          </a:prstGeom>
          <a:solidFill>
            <a:schemeClr val="bg1"/>
          </a:solidFill>
          <a:ln w="38100" cmpd="sng">
            <a:solidFill>
              <a:srgbClr val="4AA3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600" b="1" dirty="0">
              <a:solidFill>
                <a:prstClr val="white"/>
              </a:solidFill>
              <a:latin typeface="Calibri"/>
            </a:endParaRPr>
          </a:p>
        </p:txBody>
      </p:sp>
      <p:sp>
        <p:nvSpPr>
          <p:cNvPr id="3" name="TextBox 2"/>
          <p:cNvSpPr txBox="1"/>
          <p:nvPr/>
        </p:nvSpPr>
        <p:spPr>
          <a:xfrm>
            <a:off x="1347198" y="1561679"/>
            <a:ext cx="1624602" cy="830997"/>
          </a:xfrm>
          <a:prstGeom prst="rect">
            <a:avLst/>
          </a:prstGeom>
          <a:noFill/>
        </p:spPr>
        <p:txBody>
          <a:bodyPr wrap="square" rtlCol="0" anchor="ctr">
            <a:spAutoFit/>
          </a:bodyPr>
          <a:lstStyle/>
          <a:p>
            <a:pPr algn="ctr" defTabSz="914377"/>
            <a:r>
              <a:rPr lang="en-US" sz="1400" b="1" dirty="0">
                <a:latin typeface="Arial"/>
                <a:cs typeface="Arial"/>
              </a:rPr>
              <a:t>STEP 1</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Identification of HR2W Systems</a:t>
            </a:r>
          </a:p>
        </p:txBody>
      </p:sp>
      <p:sp>
        <p:nvSpPr>
          <p:cNvPr id="16" name="TextBox 15"/>
          <p:cNvSpPr txBox="1"/>
          <p:nvPr/>
        </p:nvSpPr>
        <p:spPr>
          <a:xfrm>
            <a:off x="4845710" y="1453958"/>
            <a:ext cx="1472202" cy="1046440"/>
          </a:xfrm>
          <a:prstGeom prst="rect">
            <a:avLst/>
          </a:prstGeom>
          <a:noFill/>
        </p:spPr>
        <p:txBody>
          <a:bodyPr wrap="square" rtlCol="0" anchor="ctr">
            <a:spAutoFit/>
          </a:bodyPr>
          <a:lstStyle/>
          <a:p>
            <a:pPr algn="ctr" defTabSz="914377"/>
            <a:r>
              <a:rPr lang="en-US" sz="1400" b="1" dirty="0">
                <a:latin typeface="Arial"/>
                <a:cs typeface="Arial"/>
              </a:rPr>
              <a:t>STEP 2</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Analyze Identified System Issues</a:t>
            </a:r>
          </a:p>
        </p:txBody>
      </p:sp>
      <p:sp>
        <p:nvSpPr>
          <p:cNvPr id="17" name="TextBox 16"/>
          <p:cNvSpPr txBox="1"/>
          <p:nvPr/>
        </p:nvSpPr>
        <p:spPr>
          <a:xfrm>
            <a:off x="8101197" y="1453958"/>
            <a:ext cx="1567898" cy="1046440"/>
          </a:xfrm>
          <a:prstGeom prst="rect">
            <a:avLst/>
          </a:prstGeom>
          <a:noFill/>
        </p:spPr>
        <p:txBody>
          <a:bodyPr wrap="square" rtlCol="0" anchor="ctr">
            <a:spAutoFit/>
          </a:bodyPr>
          <a:lstStyle/>
          <a:p>
            <a:pPr algn="ctr" defTabSz="914377"/>
            <a:r>
              <a:rPr lang="en-US" sz="1400" b="1" dirty="0">
                <a:latin typeface="Arial"/>
                <a:cs typeface="Arial"/>
              </a:rPr>
              <a:t>STEP 3</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Identify Possible Modeled Solutions</a:t>
            </a:r>
          </a:p>
        </p:txBody>
      </p:sp>
      <p:sp>
        <p:nvSpPr>
          <p:cNvPr id="18" name="TextBox 17"/>
          <p:cNvSpPr txBox="1"/>
          <p:nvPr/>
        </p:nvSpPr>
        <p:spPr>
          <a:xfrm>
            <a:off x="6324600" y="3113152"/>
            <a:ext cx="1676400" cy="1261884"/>
          </a:xfrm>
          <a:prstGeom prst="rect">
            <a:avLst/>
          </a:prstGeom>
          <a:noFill/>
        </p:spPr>
        <p:txBody>
          <a:bodyPr wrap="square" rtlCol="0" anchor="ctr">
            <a:spAutoFit/>
          </a:bodyPr>
          <a:lstStyle/>
          <a:p>
            <a:pPr algn="ctr" defTabSz="914377"/>
            <a:r>
              <a:rPr lang="en-US" sz="1400" b="1" dirty="0">
                <a:latin typeface="Arial"/>
                <a:cs typeface="Arial"/>
              </a:rPr>
              <a:t>STEP 4.a</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Evaluate Long-Term Sustainability &amp; Resiliency of Solutions</a:t>
            </a:r>
          </a:p>
        </p:txBody>
      </p:sp>
      <p:sp>
        <p:nvSpPr>
          <p:cNvPr id="20" name="TextBox 19"/>
          <p:cNvSpPr txBox="1"/>
          <p:nvPr/>
        </p:nvSpPr>
        <p:spPr>
          <a:xfrm>
            <a:off x="9677400" y="3220874"/>
            <a:ext cx="1676400" cy="1046440"/>
          </a:xfrm>
          <a:prstGeom prst="rect">
            <a:avLst/>
          </a:prstGeom>
          <a:noFill/>
        </p:spPr>
        <p:txBody>
          <a:bodyPr wrap="square" rtlCol="0" anchor="ctr">
            <a:spAutoFit/>
          </a:bodyPr>
          <a:lstStyle/>
          <a:p>
            <a:pPr algn="ctr" defTabSz="914377"/>
            <a:r>
              <a:rPr lang="en-US" sz="1400" b="1" dirty="0">
                <a:latin typeface="Arial"/>
                <a:cs typeface="Arial"/>
              </a:rPr>
              <a:t>STEP 4.b</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Develop Cost Estimates for Possible Solutions</a:t>
            </a:r>
          </a:p>
        </p:txBody>
      </p:sp>
      <p:sp>
        <p:nvSpPr>
          <p:cNvPr id="21" name="TextBox 20"/>
          <p:cNvSpPr txBox="1"/>
          <p:nvPr/>
        </p:nvSpPr>
        <p:spPr>
          <a:xfrm>
            <a:off x="8196893" y="4855946"/>
            <a:ext cx="1472202" cy="1261884"/>
          </a:xfrm>
          <a:prstGeom prst="rect">
            <a:avLst/>
          </a:prstGeom>
          <a:noFill/>
        </p:spPr>
        <p:txBody>
          <a:bodyPr wrap="square" rtlCol="0" anchor="ctr">
            <a:spAutoFit/>
          </a:bodyPr>
          <a:lstStyle/>
          <a:p>
            <a:pPr algn="ctr" defTabSz="914377"/>
            <a:r>
              <a:rPr lang="en-US" sz="1400" b="1" dirty="0">
                <a:latin typeface="Arial"/>
                <a:cs typeface="Arial"/>
              </a:rPr>
              <a:t>STEP 5</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Select Best Possible Solution for Each System</a:t>
            </a:r>
          </a:p>
        </p:txBody>
      </p:sp>
      <p:sp>
        <p:nvSpPr>
          <p:cNvPr id="22" name="TextBox 21"/>
          <p:cNvSpPr txBox="1"/>
          <p:nvPr/>
        </p:nvSpPr>
        <p:spPr>
          <a:xfrm>
            <a:off x="4699998" y="4855946"/>
            <a:ext cx="1624602" cy="1261884"/>
          </a:xfrm>
          <a:prstGeom prst="rect">
            <a:avLst/>
          </a:prstGeom>
          <a:noFill/>
        </p:spPr>
        <p:txBody>
          <a:bodyPr wrap="square" rtlCol="0" anchor="ctr">
            <a:spAutoFit/>
          </a:bodyPr>
          <a:lstStyle/>
          <a:p>
            <a:pPr algn="ctr" defTabSz="914377"/>
            <a:r>
              <a:rPr lang="en-US" sz="1400" b="1" dirty="0">
                <a:latin typeface="Arial"/>
                <a:cs typeface="Arial"/>
              </a:rPr>
              <a:t>STEP 6</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Aggregate Estimated Modeled Costs for All Systems</a:t>
            </a:r>
          </a:p>
        </p:txBody>
      </p:sp>
      <p:sp>
        <p:nvSpPr>
          <p:cNvPr id="23" name="TextBox 22"/>
          <p:cNvSpPr txBox="1"/>
          <p:nvPr/>
        </p:nvSpPr>
        <p:spPr>
          <a:xfrm>
            <a:off x="1499598" y="4963668"/>
            <a:ext cx="1472202" cy="1046440"/>
          </a:xfrm>
          <a:prstGeom prst="rect">
            <a:avLst/>
          </a:prstGeom>
          <a:noFill/>
        </p:spPr>
        <p:txBody>
          <a:bodyPr wrap="square" rtlCol="0" anchor="ctr">
            <a:spAutoFit/>
          </a:bodyPr>
          <a:lstStyle/>
          <a:p>
            <a:pPr algn="ctr" defTabSz="914377"/>
            <a:r>
              <a:rPr lang="en-US" sz="1400" b="1" dirty="0">
                <a:latin typeface="Arial"/>
                <a:cs typeface="Arial"/>
              </a:rPr>
              <a:t>STEP 7</a:t>
            </a:r>
          </a:p>
          <a:p>
            <a:pPr algn="ctr" defTabSz="914377"/>
            <a:endParaRPr lang="en-US" sz="600" b="1" dirty="0">
              <a:solidFill>
                <a:prstClr val="black">
                  <a:lumMod val="50000"/>
                  <a:lumOff val="50000"/>
                </a:prstClr>
              </a:solidFill>
              <a:latin typeface="Arial"/>
              <a:cs typeface="Arial"/>
            </a:endParaRPr>
          </a:p>
          <a:p>
            <a:pPr algn="ctr" defTabSz="914377"/>
            <a:r>
              <a:rPr lang="en-US" sz="1400" dirty="0">
                <a:latin typeface="Arial"/>
                <a:cs typeface="Arial"/>
              </a:rPr>
              <a:t>Identify Funding Needs vs. Funding Gaps</a:t>
            </a:r>
          </a:p>
        </p:txBody>
      </p:sp>
      <p:sp>
        <p:nvSpPr>
          <p:cNvPr id="12" name="Right Arrow 11">
            <a:extLst>
              <a:ext uri="{C183D7F6-B498-43B3-948B-1728B52AA6E4}">
                <adec:decorative xmlns:adec="http://schemas.microsoft.com/office/drawing/2017/decorative" val="1"/>
              </a:ext>
            </a:extLst>
          </p:cNvPr>
          <p:cNvSpPr/>
          <p:nvPr/>
        </p:nvSpPr>
        <p:spPr>
          <a:xfrm>
            <a:off x="2971800" y="1828800"/>
            <a:ext cx="609600" cy="304800"/>
          </a:xfrm>
          <a:prstGeom prst="rightArrow">
            <a:avLst/>
          </a:prstGeom>
          <a:solidFill>
            <a:srgbClr val="122C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2" name="Right Arrow 31">
            <a:extLst>
              <a:ext uri="{C183D7F6-B498-43B3-948B-1728B52AA6E4}">
                <adec:decorative xmlns:adec="http://schemas.microsoft.com/office/drawing/2017/decorative" val="1"/>
              </a:ext>
            </a:extLst>
          </p:cNvPr>
          <p:cNvSpPr/>
          <p:nvPr/>
        </p:nvSpPr>
        <p:spPr>
          <a:xfrm>
            <a:off x="6324600" y="1828800"/>
            <a:ext cx="609600" cy="304800"/>
          </a:xfrm>
          <a:prstGeom prst="rightArrow">
            <a:avLst/>
          </a:prstGeom>
          <a:solidFill>
            <a:srgbClr val="1A45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3" name="Right Arrow 32">
            <a:extLst>
              <a:ext uri="{C183D7F6-B498-43B3-948B-1728B52AA6E4}">
                <adec:decorative xmlns:adec="http://schemas.microsoft.com/office/drawing/2017/decorative" val="1"/>
              </a:ext>
            </a:extLst>
          </p:cNvPr>
          <p:cNvSpPr/>
          <p:nvPr/>
        </p:nvSpPr>
        <p:spPr>
          <a:xfrm flipH="1">
            <a:off x="6324600" y="5334000"/>
            <a:ext cx="609600" cy="304800"/>
          </a:xfrm>
          <a:prstGeom prst="rightArrow">
            <a:avLst/>
          </a:prstGeom>
          <a:solidFill>
            <a:srgbClr val="4AA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34" name="Right Arrow 33">
            <a:extLst>
              <a:ext uri="{C183D7F6-B498-43B3-948B-1728B52AA6E4}">
                <adec:decorative xmlns:adec="http://schemas.microsoft.com/office/drawing/2017/decorative" val="1"/>
              </a:ext>
            </a:extLst>
          </p:cNvPr>
          <p:cNvSpPr/>
          <p:nvPr/>
        </p:nvSpPr>
        <p:spPr>
          <a:xfrm flipH="1">
            <a:off x="2971800" y="5334000"/>
            <a:ext cx="609600" cy="304800"/>
          </a:xfrm>
          <a:prstGeom prst="rightArrow">
            <a:avLst/>
          </a:prstGeom>
          <a:solidFill>
            <a:srgbClr val="75C4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3" name="Hexagon 12">
            <a:extLst>
              <a:ext uri="{C183D7F6-B498-43B3-948B-1728B52AA6E4}">
                <adec:decorative xmlns:adec="http://schemas.microsoft.com/office/drawing/2017/decorative" val="1"/>
              </a:ext>
            </a:extLst>
          </p:cNvPr>
          <p:cNvSpPr/>
          <p:nvPr/>
        </p:nvSpPr>
        <p:spPr>
          <a:xfrm>
            <a:off x="10262598" y="1363647"/>
            <a:ext cx="1700802" cy="1219200"/>
          </a:xfrm>
          <a:prstGeom prst="hexagon">
            <a:avLst/>
          </a:prstGeom>
          <a:solidFill>
            <a:schemeClr val="bg1"/>
          </a:solidFill>
          <a:ln w="3810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40" name="Right Arrow 39">
            <a:extLst>
              <a:ext uri="{C183D7F6-B498-43B3-948B-1728B52AA6E4}">
                <adec:decorative xmlns:adec="http://schemas.microsoft.com/office/drawing/2017/decorative" val="1"/>
              </a:ext>
            </a:extLst>
          </p:cNvPr>
          <p:cNvSpPr/>
          <p:nvPr/>
        </p:nvSpPr>
        <p:spPr>
          <a:xfrm flipH="1">
            <a:off x="9677400" y="1828800"/>
            <a:ext cx="609600" cy="304800"/>
          </a:xfrm>
          <a:prstGeom prst="rightArrow">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41" name="TextBox 40"/>
          <p:cNvSpPr txBox="1"/>
          <p:nvPr/>
        </p:nvSpPr>
        <p:spPr>
          <a:xfrm>
            <a:off x="10482731" y="1991380"/>
            <a:ext cx="1252069" cy="523220"/>
          </a:xfrm>
          <a:prstGeom prst="rect">
            <a:avLst/>
          </a:prstGeom>
          <a:noFill/>
        </p:spPr>
        <p:txBody>
          <a:bodyPr wrap="square" rtlCol="0" anchor="ctr">
            <a:spAutoFit/>
          </a:bodyPr>
          <a:lstStyle/>
          <a:p>
            <a:pPr algn="ctr" defTabSz="914377"/>
            <a:r>
              <a:rPr lang="en-US" sz="1400" dirty="0">
                <a:latin typeface="Arial"/>
                <a:cs typeface="Arial"/>
              </a:rPr>
              <a:t>Community &amp; System Data</a:t>
            </a: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29380"/>
            <a:ext cx="1524000" cy="1524000"/>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308" y="1304056"/>
            <a:ext cx="1374648" cy="1374648"/>
          </a:xfrm>
          <a:prstGeom prst="rect">
            <a:avLst/>
          </a:prstGeom>
        </p:spPr>
      </p:pic>
      <p:pic>
        <p:nvPicPr>
          <p:cNvPr id="19" name="Picture 1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9979" y="1314250"/>
            <a:ext cx="1347619" cy="1347619"/>
          </a:xfrm>
          <a:prstGeom prst="rect">
            <a:avLst/>
          </a:prstGeom>
        </p:spPr>
      </p:pic>
      <p:pic>
        <p:nvPicPr>
          <p:cNvPr id="45" name="Picture 44">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4952" y="1295400"/>
            <a:ext cx="917448" cy="917448"/>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8200" y="2971800"/>
            <a:ext cx="1527048" cy="1527048"/>
          </a:xfrm>
          <a:prstGeom prst="rect">
            <a:avLst/>
          </a:prstGeom>
        </p:spPr>
      </p:pic>
      <p:pic>
        <p:nvPicPr>
          <p:cNvPr id="47" name="Picture 46">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600" y="3065479"/>
            <a:ext cx="1309557" cy="1309557"/>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4200" y="4808133"/>
            <a:ext cx="1364067" cy="1364067"/>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8711" y="4876800"/>
            <a:ext cx="1208532" cy="1208532"/>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0398" y="4898630"/>
            <a:ext cx="1219200" cy="1219200"/>
          </a:xfrm>
          <a:prstGeom prst="rect">
            <a:avLst/>
          </a:prstGeom>
        </p:spPr>
      </p:pic>
      <p:sp>
        <p:nvSpPr>
          <p:cNvPr id="42" name="Text Placeholder 3">
            <a:extLst>
              <a:ext uri="{FF2B5EF4-FFF2-40B4-BE49-F238E27FC236}">
                <a16:creationId xmlns:a16="http://schemas.microsoft.com/office/drawing/2014/main" id="{5D0E0A00-8913-4FDB-94C6-8220A9846817}"/>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36284217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73</a:t>
            </a:fld>
            <a:endParaRPr lang="en-US"/>
          </a:p>
        </p:txBody>
      </p:sp>
      <p:sp>
        <p:nvSpPr>
          <p:cNvPr id="5" name="Text Placeholder 2">
            <a:extLst>
              <a:ext uri="{FF2B5EF4-FFF2-40B4-BE49-F238E27FC236}">
                <a16:creationId xmlns:a16="http://schemas.microsoft.com/office/drawing/2014/main" id="{F0DE6552-F21D-46D7-9017-28737A329321}"/>
              </a:ext>
            </a:extLst>
          </p:cNvPr>
          <p:cNvSpPr txBox="1">
            <a:spLocks/>
          </p:cNvSpPr>
          <p:nvPr/>
        </p:nvSpPr>
        <p:spPr>
          <a:xfrm>
            <a:off x="838200" y="4800600"/>
            <a:ext cx="10515600" cy="1143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dirty="0">
                <a:latin typeface="Arial"/>
                <a:cs typeface="Arial"/>
              </a:rPr>
              <a:t>These results help the State Water Board inform the broader demands of the SAFER Program as well as the annual funding needs for the Safe and Affordable Drinking Water Fund. </a:t>
            </a:r>
          </a:p>
        </p:txBody>
      </p:sp>
      <p:sp>
        <p:nvSpPr>
          <p:cNvPr id="6" name="Rectangle 5">
            <a:extLst>
              <a:ext uri="{FF2B5EF4-FFF2-40B4-BE49-F238E27FC236}">
                <a16:creationId xmlns:a16="http://schemas.microsoft.com/office/drawing/2014/main" id="{27D110AC-090A-44B8-91F3-2AF318C2BF64}"/>
              </a:ext>
              <a:ext uri="{C183D7F6-B498-43B3-948B-1728B52AA6E4}">
                <adec:decorative xmlns:adec="http://schemas.microsoft.com/office/drawing/2017/decorative" val="1"/>
              </a:ext>
            </a:extLst>
          </p:cNvPr>
          <p:cNvSpPr/>
          <p:nvPr/>
        </p:nvSpPr>
        <p:spPr>
          <a:xfrm>
            <a:off x="0" y="1143000"/>
            <a:ext cx="12188952" cy="1371600"/>
          </a:xfrm>
          <a:prstGeom prst="rect">
            <a:avLst/>
          </a:prstGeom>
          <a:solidFill>
            <a:srgbClr val="4AA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623AC01-E3A2-43A7-8C72-2B166A7901F6}"/>
              </a:ext>
            </a:extLst>
          </p:cNvPr>
          <p:cNvSpPr txBox="1"/>
          <p:nvPr/>
        </p:nvSpPr>
        <p:spPr>
          <a:xfrm>
            <a:off x="3124200" y="1440753"/>
            <a:ext cx="8458200" cy="830997"/>
          </a:xfrm>
          <a:prstGeom prst="rect">
            <a:avLst/>
          </a:prstGeom>
          <a:noFill/>
        </p:spPr>
        <p:txBody>
          <a:bodyPr wrap="square" rtlCol="0" anchor="ctr">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effectLst/>
                <a:uLnTx/>
                <a:uFillTx/>
                <a:latin typeface="Arial"/>
                <a:ea typeface="+mn-ea"/>
                <a:cs typeface="Arial"/>
              </a:rPr>
              <a:t>Refine the estimated funding needed for modeled solutions for HR2W and At-Risk systems; and</a:t>
            </a:r>
            <a:endParaRPr lang="en-US" dirty="0"/>
          </a:p>
        </p:txBody>
      </p:sp>
      <p:sp>
        <p:nvSpPr>
          <p:cNvPr id="8" name="Rectangle 7">
            <a:extLst>
              <a:ext uri="{FF2B5EF4-FFF2-40B4-BE49-F238E27FC236}">
                <a16:creationId xmlns:a16="http://schemas.microsoft.com/office/drawing/2014/main" id="{D9B4D6DE-CCC5-46A9-BD13-A617D4A6F1E7}"/>
              </a:ext>
              <a:ext uri="{C183D7F6-B498-43B3-948B-1728B52AA6E4}">
                <adec:decorative xmlns:adec="http://schemas.microsoft.com/office/drawing/2017/decorative" val="1"/>
              </a:ext>
            </a:extLst>
          </p:cNvPr>
          <p:cNvSpPr/>
          <p:nvPr/>
        </p:nvSpPr>
        <p:spPr>
          <a:xfrm>
            <a:off x="0" y="2971800"/>
            <a:ext cx="12188952" cy="1371600"/>
          </a:xfrm>
          <a:prstGeom prst="rect">
            <a:avLst/>
          </a:prstGeom>
          <a:solidFill>
            <a:srgbClr val="4AA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B4F1383-3195-481F-A242-5271CF240D80}"/>
              </a:ext>
            </a:extLst>
          </p:cNvPr>
          <p:cNvSpPr txBox="1"/>
          <p:nvPr/>
        </p:nvSpPr>
        <p:spPr>
          <a:xfrm>
            <a:off x="3124200" y="3251537"/>
            <a:ext cx="9067800" cy="830997"/>
          </a:xfrm>
          <a:prstGeom prst="rect">
            <a:avLst/>
          </a:prstGeom>
          <a:noFill/>
        </p:spPr>
        <p:txBody>
          <a:bodyPr wrap="square" rtlCol="0" anchor="ctr">
            <a:spAutoFit/>
          </a:bodyPr>
          <a:lstStyle/>
          <a:p>
            <a:pPr marR="0" lvl="0"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effectLst/>
                <a:uLnTx/>
                <a:uFillTx/>
                <a:latin typeface="Arial"/>
                <a:ea typeface="+mn-ea"/>
                <a:cs typeface="Arial"/>
              </a:rPr>
              <a:t>Estimate the gap between the estimated needs and funding/</a:t>
            </a:r>
            <a:r>
              <a:rPr lang="en-US" sz="2400" dirty="0">
                <a:latin typeface="Arial"/>
                <a:cs typeface="Arial"/>
              </a:rPr>
              <a:t>financing </a:t>
            </a:r>
            <a:r>
              <a:rPr kumimoji="0" lang="en-US" sz="2400" b="0" i="0" u="none" strike="noStrike" kern="1200" cap="none" spc="0" normalizeH="0" baseline="0" noProof="0" dirty="0">
                <a:ln>
                  <a:noFill/>
                </a:ln>
                <a:effectLst/>
                <a:uLnTx/>
                <a:uFillTx/>
                <a:latin typeface="Arial"/>
                <a:ea typeface="+mn-ea"/>
                <a:cs typeface="Arial"/>
              </a:rPr>
              <a:t>availability.</a:t>
            </a:r>
          </a:p>
        </p:txBody>
      </p:sp>
      <p:pic>
        <p:nvPicPr>
          <p:cNvPr id="12" name="Picture 11">
            <a:extLst>
              <a:ext uri="{FF2B5EF4-FFF2-40B4-BE49-F238E27FC236}">
                <a16:creationId xmlns:a16="http://schemas.microsoft.com/office/drawing/2014/main" id="{FB1DB672-08E4-44A0-9A03-6FA971DAD193}"/>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53870" t="47302" r="12915" b="2930"/>
          <a:stretch/>
        </p:blipFill>
        <p:spPr>
          <a:xfrm>
            <a:off x="422068" y="1524000"/>
            <a:ext cx="2438400" cy="2438400"/>
          </a:xfrm>
          <a:prstGeom prst="rect">
            <a:avLst/>
          </a:prstGeom>
        </p:spPr>
      </p:pic>
      <p:sp>
        <p:nvSpPr>
          <p:cNvPr id="10" name="Rectangle 9">
            <a:extLst>
              <a:ext uri="{FF2B5EF4-FFF2-40B4-BE49-F238E27FC236}">
                <a16:creationId xmlns:a16="http://schemas.microsoft.com/office/drawing/2014/main" id="{FAC0A791-D788-45D7-9DC4-F3EA8E6FEB87}"/>
              </a:ext>
              <a:ext uri="{C183D7F6-B498-43B3-948B-1728B52AA6E4}">
                <adec:decorative xmlns:adec="http://schemas.microsoft.com/office/drawing/2017/decorative" val="1"/>
              </a:ext>
            </a:extLst>
          </p:cNvPr>
          <p:cNvSpPr/>
          <p:nvPr/>
        </p:nvSpPr>
        <p:spPr>
          <a:xfrm>
            <a:off x="422068" y="1524000"/>
            <a:ext cx="2438400" cy="2438400"/>
          </a:xfrm>
          <a:prstGeom prst="rect">
            <a:avLst/>
          </a:prstGeom>
          <a:solidFill>
            <a:srgbClr val="2A76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43ED62D-1E24-4F75-84C9-60E4F3F58CBD}"/>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34100" y="1552577"/>
            <a:ext cx="2426368" cy="2426368"/>
          </a:xfrm>
          <a:prstGeom prst="rect">
            <a:avLst/>
          </a:prstGeom>
        </p:spPr>
      </p:pic>
      <p:sp>
        <p:nvSpPr>
          <p:cNvPr id="14" name="Text Placeholder 3">
            <a:extLst>
              <a:ext uri="{FF2B5EF4-FFF2-40B4-BE49-F238E27FC236}">
                <a16:creationId xmlns:a16="http://schemas.microsoft.com/office/drawing/2014/main" id="{DBF32A9F-CF79-4C80-9986-6BBACE320BBA}"/>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800B2732-AB1C-4B87-8EDF-B226533F64C9}"/>
              </a:ext>
            </a:extLst>
          </p:cNvPr>
          <p:cNvSpPr>
            <a:spLocks noGrp="1"/>
          </p:cNvSpPr>
          <p:nvPr>
            <p:ph type="title" idx="4294967295"/>
          </p:nvPr>
        </p:nvSpPr>
        <p:spPr/>
        <p:txBody>
          <a:bodyPr>
            <a:normAutofit/>
          </a:bodyPr>
          <a:lstStyle/>
          <a:p>
            <a:pPr rtl="0" eaLnBrk="1" latinLnBrk="0" hangingPunct="1"/>
            <a:r>
              <a:rPr lang="en-US" sz="3200" kern="1200" dirty="0">
                <a:solidFill>
                  <a:srgbClr val="000000"/>
                </a:solidFill>
                <a:effectLst/>
                <a:latin typeface="Arial" panose="020B0604020202020204" pitchFamily="34" charset="0"/>
                <a:ea typeface="+mn-ea"/>
                <a:cs typeface="Arial" panose="020B0604020202020204" pitchFamily="34" charset="0"/>
              </a:rPr>
              <a:t>Funding Gap Analysis Objectives</a:t>
            </a:r>
            <a:endParaRPr lang="en-US" sz="4400" dirty="0">
              <a:effectLst/>
            </a:endParaRPr>
          </a:p>
        </p:txBody>
      </p:sp>
    </p:spTree>
    <p:extLst>
      <p:ext uri="{BB962C8B-B14F-4D97-AF65-F5344CB8AC3E}">
        <p14:creationId xmlns:p14="http://schemas.microsoft.com/office/powerpoint/2010/main" val="382368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74</a:t>
            </a:fld>
            <a:endParaRPr lang="en-US"/>
          </a:p>
        </p:txBody>
      </p:sp>
      <p:cxnSp>
        <p:nvCxnSpPr>
          <p:cNvPr id="5" name="Straight Connector 4">
            <a:extLst>
              <a:ext uri="{FF2B5EF4-FFF2-40B4-BE49-F238E27FC236}">
                <a16:creationId xmlns:a16="http://schemas.microsoft.com/office/drawing/2014/main" id="{6E247400-DFEE-445A-B75A-81843E193FD8}"/>
              </a:ext>
              <a:ext uri="{C183D7F6-B498-43B3-948B-1728B52AA6E4}">
                <adec:decorative xmlns:adec="http://schemas.microsoft.com/office/drawing/2017/decorative" val="1"/>
              </a:ext>
            </a:extLst>
          </p:cNvPr>
          <p:cNvCxnSpPr>
            <a:cxnSpLocks/>
          </p:cNvCxnSpPr>
          <p:nvPr/>
        </p:nvCxnSpPr>
        <p:spPr>
          <a:xfrm>
            <a:off x="6410718" y="4238463"/>
            <a:ext cx="705814" cy="962598"/>
          </a:xfrm>
          <a:prstGeom prst="line">
            <a:avLst/>
          </a:prstGeom>
          <a:ln w="19050">
            <a:solidFill>
              <a:srgbClr val="B9B8B8"/>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E2F661F-D1C5-4820-B5D9-9DF3E09E9027}"/>
              </a:ext>
              <a:ext uri="{C183D7F6-B498-43B3-948B-1728B52AA6E4}">
                <adec:decorative xmlns:adec="http://schemas.microsoft.com/office/drawing/2017/decorative" val="1"/>
              </a:ext>
            </a:extLst>
          </p:cNvPr>
          <p:cNvSpPr/>
          <p:nvPr/>
        </p:nvSpPr>
        <p:spPr>
          <a:xfrm>
            <a:off x="107286" y="1792708"/>
            <a:ext cx="3886200" cy="3886200"/>
          </a:xfrm>
          <a:prstGeom prst="rect">
            <a:avLst/>
          </a:prstGeom>
          <a:noFill/>
          <a:ln w="57150">
            <a:solidFill>
              <a:srgbClr val="1A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4ACA86-2B8E-4412-BB41-C1C77B621F05}"/>
              </a:ext>
              <a:ext uri="{C183D7F6-B498-43B3-948B-1728B52AA6E4}">
                <adec:decorative xmlns:adec="http://schemas.microsoft.com/office/drawing/2017/decorative" val="1"/>
              </a:ext>
            </a:extLst>
          </p:cNvPr>
          <p:cNvSpPr/>
          <p:nvPr/>
        </p:nvSpPr>
        <p:spPr>
          <a:xfrm>
            <a:off x="107286" y="1311445"/>
            <a:ext cx="1335505" cy="481263"/>
          </a:xfrm>
          <a:prstGeom prst="rect">
            <a:avLst/>
          </a:prstGeom>
          <a:solidFill>
            <a:srgbClr val="1A4566"/>
          </a:solidFill>
          <a:ln w="57150">
            <a:solidFill>
              <a:srgbClr val="1A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9C05E1-12BF-4136-923F-D02D0ABCFEF7}"/>
              </a:ext>
            </a:extLst>
          </p:cNvPr>
          <p:cNvSpPr txBox="1"/>
          <p:nvPr/>
        </p:nvSpPr>
        <p:spPr>
          <a:xfrm>
            <a:off x="107286" y="1359573"/>
            <a:ext cx="1335505"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STEP 1</a:t>
            </a:r>
          </a:p>
        </p:txBody>
      </p:sp>
      <p:sp>
        <p:nvSpPr>
          <p:cNvPr id="9" name="Rectangle 8">
            <a:extLst>
              <a:ext uri="{FF2B5EF4-FFF2-40B4-BE49-F238E27FC236}">
                <a16:creationId xmlns:a16="http://schemas.microsoft.com/office/drawing/2014/main" id="{17C1BB51-EA1A-4361-AF01-1BAFC6008A96}"/>
              </a:ext>
            </a:extLst>
          </p:cNvPr>
          <p:cNvSpPr/>
          <p:nvPr/>
        </p:nvSpPr>
        <p:spPr>
          <a:xfrm>
            <a:off x="107286" y="1792709"/>
            <a:ext cx="3886200" cy="983520"/>
          </a:xfrm>
          <a:prstGeom prst="rect">
            <a:avLst/>
          </a:prstGeom>
          <a:solidFill>
            <a:srgbClr val="1A4566"/>
          </a:solidFill>
          <a:ln>
            <a:solidFill>
              <a:srgbClr val="1A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Determine Estimated Funding Needs and Funding Availability</a:t>
            </a:r>
          </a:p>
        </p:txBody>
      </p:sp>
      <p:sp>
        <p:nvSpPr>
          <p:cNvPr id="10" name="TextBox 9">
            <a:extLst>
              <a:ext uri="{FF2B5EF4-FFF2-40B4-BE49-F238E27FC236}">
                <a16:creationId xmlns:a16="http://schemas.microsoft.com/office/drawing/2014/main" id="{94052902-2F2F-4F57-83C6-E113CB1A80A4}"/>
              </a:ext>
            </a:extLst>
          </p:cNvPr>
          <p:cNvSpPr txBox="1"/>
          <p:nvPr/>
        </p:nvSpPr>
        <p:spPr>
          <a:xfrm>
            <a:off x="514086" y="4473154"/>
            <a:ext cx="1706490" cy="923330"/>
          </a:xfrm>
          <a:prstGeom prst="rect">
            <a:avLst/>
          </a:prstGeom>
          <a:noFill/>
        </p:spPr>
        <p:txBody>
          <a:bodyPr wrap="square" rtlCol="0" anchor="ctr">
            <a:spAutoFit/>
          </a:bodyPr>
          <a:lstStyle/>
          <a:p>
            <a:pPr algn="ctr" defTabSz="914377"/>
            <a:r>
              <a:rPr lang="en-US" b="1" dirty="0">
                <a:solidFill>
                  <a:schemeClr val="tx1">
                    <a:lumMod val="65000"/>
                    <a:lumOff val="35000"/>
                  </a:schemeClr>
                </a:solidFill>
                <a:latin typeface="Arial"/>
                <a:cs typeface="Arial"/>
              </a:rPr>
              <a:t>Estimated Funding Availability</a:t>
            </a:r>
          </a:p>
        </p:txBody>
      </p:sp>
      <p:sp>
        <p:nvSpPr>
          <p:cNvPr id="11" name="TextBox 10">
            <a:extLst>
              <a:ext uri="{FF2B5EF4-FFF2-40B4-BE49-F238E27FC236}">
                <a16:creationId xmlns:a16="http://schemas.microsoft.com/office/drawing/2014/main" id="{047AF13A-8F1B-4165-BBE6-578DC9F62618}"/>
              </a:ext>
            </a:extLst>
          </p:cNvPr>
          <p:cNvSpPr txBox="1"/>
          <p:nvPr/>
        </p:nvSpPr>
        <p:spPr>
          <a:xfrm>
            <a:off x="514086" y="3178607"/>
            <a:ext cx="1706490" cy="923330"/>
          </a:xfrm>
          <a:prstGeom prst="rect">
            <a:avLst/>
          </a:prstGeom>
          <a:noFill/>
        </p:spPr>
        <p:txBody>
          <a:bodyPr wrap="square" rtlCol="0" anchor="ctr">
            <a:spAutoFit/>
          </a:bodyPr>
          <a:lstStyle/>
          <a:p>
            <a:pPr algn="ctr" defTabSz="914377"/>
            <a:r>
              <a:rPr lang="en-US" b="1" dirty="0">
                <a:solidFill>
                  <a:schemeClr val="tx1">
                    <a:lumMod val="65000"/>
                    <a:lumOff val="35000"/>
                  </a:schemeClr>
                </a:solidFill>
                <a:latin typeface="Arial"/>
                <a:cs typeface="Arial"/>
              </a:rPr>
              <a:t>Estimated Funding Needs</a:t>
            </a:r>
          </a:p>
        </p:txBody>
      </p:sp>
      <p:sp>
        <p:nvSpPr>
          <p:cNvPr id="12" name="Rectangle 11">
            <a:extLst>
              <a:ext uri="{FF2B5EF4-FFF2-40B4-BE49-F238E27FC236}">
                <a16:creationId xmlns:a16="http://schemas.microsoft.com/office/drawing/2014/main" id="{9A2E1D4F-CA15-441F-86CC-3601DB43382F}"/>
              </a:ext>
              <a:ext uri="{C183D7F6-B498-43B3-948B-1728B52AA6E4}">
                <adec:decorative xmlns:adec="http://schemas.microsoft.com/office/drawing/2017/decorative" val="1"/>
              </a:ext>
            </a:extLst>
          </p:cNvPr>
          <p:cNvSpPr/>
          <p:nvPr/>
        </p:nvSpPr>
        <p:spPr>
          <a:xfrm>
            <a:off x="4152900" y="1792708"/>
            <a:ext cx="3886200" cy="3886200"/>
          </a:xfrm>
          <a:prstGeom prst="rect">
            <a:avLst/>
          </a:prstGeom>
          <a:noFill/>
          <a:ln w="57150">
            <a:solidFill>
              <a:srgbClr val="2A7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20BB99-6EFA-4F24-91AE-2D253B49B92A}"/>
              </a:ext>
              <a:ext uri="{C183D7F6-B498-43B3-948B-1728B52AA6E4}">
                <adec:decorative xmlns:adec="http://schemas.microsoft.com/office/drawing/2017/decorative" val="1"/>
              </a:ext>
            </a:extLst>
          </p:cNvPr>
          <p:cNvSpPr/>
          <p:nvPr/>
        </p:nvSpPr>
        <p:spPr>
          <a:xfrm>
            <a:off x="4152900" y="1311445"/>
            <a:ext cx="1335505" cy="481263"/>
          </a:xfrm>
          <a:prstGeom prst="rect">
            <a:avLst/>
          </a:prstGeom>
          <a:solidFill>
            <a:srgbClr val="2A7697"/>
          </a:solidFill>
          <a:ln w="57150">
            <a:solidFill>
              <a:srgbClr val="2A7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E55D400-A3AE-4D51-BAFB-AF0E39DC4933}"/>
              </a:ext>
            </a:extLst>
          </p:cNvPr>
          <p:cNvSpPr txBox="1"/>
          <p:nvPr/>
        </p:nvSpPr>
        <p:spPr>
          <a:xfrm>
            <a:off x="4152900" y="1359573"/>
            <a:ext cx="1335505"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STEP 2</a:t>
            </a:r>
          </a:p>
        </p:txBody>
      </p:sp>
      <p:sp>
        <p:nvSpPr>
          <p:cNvPr id="15" name="Rectangle 14">
            <a:extLst>
              <a:ext uri="{FF2B5EF4-FFF2-40B4-BE49-F238E27FC236}">
                <a16:creationId xmlns:a16="http://schemas.microsoft.com/office/drawing/2014/main" id="{D47A2EDD-8720-4E68-ABEC-999AD27E6DA2}"/>
              </a:ext>
            </a:extLst>
          </p:cNvPr>
          <p:cNvSpPr/>
          <p:nvPr/>
        </p:nvSpPr>
        <p:spPr>
          <a:xfrm>
            <a:off x="4152900" y="1792709"/>
            <a:ext cx="3886200" cy="983520"/>
          </a:xfrm>
          <a:prstGeom prst="rect">
            <a:avLst/>
          </a:prstGeom>
          <a:solidFill>
            <a:srgbClr val="2A7697"/>
          </a:solidFill>
          <a:ln>
            <a:solidFill>
              <a:srgbClr val="2A7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Arial" panose="020B0604020202020204" pitchFamily="34" charset="0"/>
                <a:cs typeface="Arial" panose="020B0604020202020204" pitchFamily="34" charset="0"/>
              </a:rPr>
              <a:t>Match Estimated Funding Needs to Funding Programs</a:t>
            </a:r>
          </a:p>
        </p:txBody>
      </p:sp>
      <p:sp>
        <p:nvSpPr>
          <p:cNvPr id="16" name="Rectangle 15">
            <a:extLst>
              <a:ext uri="{FF2B5EF4-FFF2-40B4-BE49-F238E27FC236}">
                <a16:creationId xmlns:a16="http://schemas.microsoft.com/office/drawing/2014/main" id="{01CE1B61-C457-48DD-A827-92ED9A84F486}"/>
              </a:ext>
              <a:ext uri="{C183D7F6-B498-43B3-948B-1728B52AA6E4}">
                <adec:decorative xmlns:adec="http://schemas.microsoft.com/office/drawing/2017/decorative" val="1"/>
              </a:ext>
            </a:extLst>
          </p:cNvPr>
          <p:cNvSpPr/>
          <p:nvPr/>
        </p:nvSpPr>
        <p:spPr>
          <a:xfrm>
            <a:off x="8198139" y="1792708"/>
            <a:ext cx="3886200" cy="3886200"/>
          </a:xfrm>
          <a:prstGeom prst="rect">
            <a:avLst/>
          </a:prstGeom>
          <a:noFill/>
          <a:ln w="57150">
            <a:solidFill>
              <a:srgbClr val="4AA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BE64C10-AE79-4BDC-98B3-31E33BFC4606}"/>
              </a:ext>
              <a:ext uri="{C183D7F6-B498-43B3-948B-1728B52AA6E4}">
                <adec:decorative xmlns:adec="http://schemas.microsoft.com/office/drawing/2017/decorative" val="1"/>
              </a:ext>
            </a:extLst>
          </p:cNvPr>
          <p:cNvSpPr/>
          <p:nvPr/>
        </p:nvSpPr>
        <p:spPr>
          <a:xfrm>
            <a:off x="8198139" y="1311445"/>
            <a:ext cx="1335505" cy="481263"/>
          </a:xfrm>
          <a:prstGeom prst="rect">
            <a:avLst/>
          </a:prstGeom>
          <a:solidFill>
            <a:srgbClr val="4AA37B"/>
          </a:solidFill>
          <a:ln w="57150">
            <a:solidFill>
              <a:srgbClr val="4AA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A69F9F0-F4DB-435F-90FE-F333203ED6A4}"/>
              </a:ext>
            </a:extLst>
          </p:cNvPr>
          <p:cNvSpPr txBox="1"/>
          <p:nvPr/>
        </p:nvSpPr>
        <p:spPr>
          <a:xfrm>
            <a:off x="8198139" y="1359573"/>
            <a:ext cx="1335505"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STEP 3</a:t>
            </a:r>
          </a:p>
        </p:txBody>
      </p:sp>
      <p:sp>
        <p:nvSpPr>
          <p:cNvPr id="19" name="Rectangle 18">
            <a:extLst>
              <a:ext uri="{FF2B5EF4-FFF2-40B4-BE49-F238E27FC236}">
                <a16:creationId xmlns:a16="http://schemas.microsoft.com/office/drawing/2014/main" id="{7E41CF1B-51D2-43B0-8CBB-B1A889B69C73}"/>
              </a:ext>
            </a:extLst>
          </p:cNvPr>
          <p:cNvSpPr/>
          <p:nvPr/>
        </p:nvSpPr>
        <p:spPr>
          <a:xfrm>
            <a:off x="8198139" y="1739247"/>
            <a:ext cx="3886200" cy="1036981"/>
          </a:xfrm>
          <a:prstGeom prst="rect">
            <a:avLst/>
          </a:prstGeom>
          <a:solidFill>
            <a:srgbClr val="4AA37B"/>
          </a:solidFill>
          <a:ln>
            <a:solidFill>
              <a:srgbClr val="4AA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Arial" panose="020B0604020202020204" pitchFamily="34" charset="0"/>
                <a:cs typeface="Arial" panose="020B0604020202020204" pitchFamily="34" charset="0"/>
              </a:rPr>
              <a:t>Determine Funding Gaps &amp; Estimate Time to Meet Funding Needs</a:t>
            </a:r>
          </a:p>
        </p:txBody>
      </p:sp>
      <p:cxnSp>
        <p:nvCxnSpPr>
          <p:cNvPr id="20" name="Straight Connector 19">
            <a:extLst>
              <a:ext uri="{FF2B5EF4-FFF2-40B4-BE49-F238E27FC236}">
                <a16:creationId xmlns:a16="http://schemas.microsoft.com/office/drawing/2014/main" id="{BE121DE3-DCC2-4F30-8B1B-9F3728CCF04D}"/>
              </a:ext>
              <a:ext uri="{C183D7F6-B498-43B3-948B-1728B52AA6E4}">
                <adec:decorative xmlns:adec="http://schemas.microsoft.com/office/drawing/2017/decorative" val="1"/>
              </a:ext>
            </a:extLst>
          </p:cNvPr>
          <p:cNvCxnSpPr>
            <a:cxnSpLocks/>
          </p:cNvCxnSpPr>
          <p:nvPr/>
        </p:nvCxnSpPr>
        <p:spPr>
          <a:xfrm>
            <a:off x="6339081" y="3085756"/>
            <a:ext cx="787402" cy="1110095"/>
          </a:xfrm>
          <a:prstGeom prst="line">
            <a:avLst/>
          </a:prstGeom>
          <a:ln w="19050">
            <a:solidFill>
              <a:srgbClr val="B9B8B8"/>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D9925BA-DD8E-4F49-A6F0-A2A49622376B}"/>
              </a:ext>
              <a:ext uri="{C183D7F6-B498-43B3-948B-1728B52AA6E4}">
                <adec:decorative xmlns:adec="http://schemas.microsoft.com/office/drawing/2017/decorative" val="1"/>
              </a:ext>
            </a:extLst>
          </p:cNvPr>
          <p:cNvCxnSpPr>
            <a:cxnSpLocks/>
          </p:cNvCxnSpPr>
          <p:nvPr/>
        </p:nvCxnSpPr>
        <p:spPr>
          <a:xfrm>
            <a:off x="6361548" y="3645791"/>
            <a:ext cx="742108" cy="519661"/>
          </a:xfrm>
          <a:prstGeom prst="line">
            <a:avLst/>
          </a:prstGeom>
          <a:ln w="19050">
            <a:solidFill>
              <a:srgbClr val="B9B8B8"/>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885452-1C20-49F3-8EBE-06DFB3272E4C}"/>
              </a:ext>
              <a:ext uri="{C183D7F6-B498-43B3-948B-1728B52AA6E4}">
                <adec:decorative xmlns:adec="http://schemas.microsoft.com/office/drawing/2017/decorative" val="1"/>
              </a:ext>
            </a:extLst>
          </p:cNvPr>
          <p:cNvCxnSpPr>
            <a:cxnSpLocks/>
          </p:cNvCxnSpPr>
          <p:nvPr/>
        </p:nvCxnSpPr>
        <p:spPr>
          <a:xfrm flipV="1">
            <a:off x="6372781" y="3239655"/>
            <a:ext cx="736492" cy="1003094"/>
          </a:xfrm>
          <a:prstGeom prst="line">
            <a:avLst/>
          </a:prstGeom>
          <a:ln w="19050">
            <a:solidFill>
              <a:srgbClr val="B9B8B8"/>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056681-C18E-4EC3-9E33-44CF123D9088}"/>
              </a:ext>
              <a:ext uri="{C183D7F6-B498-43B3-948B-1728B52AA6E4}">
                <adec:decorative xmlns:adec="http://schemas.microsoft.com/office/drawing/2017/decorative" val="1"/>
              </a:ext>
            </a:extLst>
          </p:cNvPr>
          <p:cNvCxnSpPr>
            <a:cxnSpLocks/>
          </p:cNvCxnSpPr>
          <p:nvPr/>
        </p:nvCxnSpPr>
        <p:spPr>
          <a:xfrm>
            <a:off x="6392456" y="4794295"/>
            <a:ext cx="726186" cy="407396"/>
          </a:xfrm>
          <a:prstGeom prst="line">
            <a:avLst/>
          </a:prstGeom>
          <a:ln w="19050">
            <a:solidFill>
              <a:srgbClr val="B9B8B8"/>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8792C4-2F1B-46C3-BEC0-4505D090D898}"/>
              </a:ext>
              <a:ext uri="{C183D7F6-B498-43B3-948B-1728B52AA6E4}">
                <adec:decorative xmlns:adec="http://schemas.microsoft.com/office/drawing/2017/decorative" val="1"/>
              </a:ext>
            </a:extLst>
          </p:cNvPr>
          <p:cNvCxnSpPr>
            <a:cxnSpLocks/>
          </p:cNvCxnSpPr>
          <p:nvPr/>
        </p:nvCxnSpPr>
        <p:spPr>
          <a:xfrm flipV="1">
            <a:off x="6377001" y="4191080"/>
            <a:ext cx="734382" cy="1141392"/>
          </a:xfrm>
          <a:prstGeom prst="line">
            <a:avLst/>
          </a:prstGeom>
          <a:ln w="19050">
            <a:solidFill>
              <a:srgbClr val="B9B8B8"/>
            </a:solidFill>
            <a:prstDash val="sysDash"/>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BC3FD751-42D8-4E10-9ADE-5ED1CCB3ED5A}"/>
              </a:ext>
              <a:ext uri="{C183D7F6-B498-43B3-948B-1728B52AA6E4}">
                <adec:decorative xmlns:adec="http://schemas.microsoft.com/office/drawing/2017/decorative" val="1"/>
              </a:ext>
            </a:extLst>
          </p:cNvPr>
          <p:cNvSpPr/>
          <p:nvPr/>
        </p:nvSpPr>
        <p:spPr>
          <a:xfrm>
            <a:off x="4281409" y="2982924"/>
            <a:ext cx="2212167"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9BB2FB-DD33-4304-8B86-06850A8AF582}"/>
              </a:ext>
              <a:ext uri="{C183D7F6-B498-43B3-948B-1728B52AA6E4}">
                <adec:decorative xmlns:adec="http://schemas.microsoft.com/office/drawing/2017/decorative" val="1"/>
              </a:ext>
            </a:extLst>
          </p:cNvPr>
          <p:cNvSpPr/>
          <p:nvPr/>
        </p:nvSpPr>
        <p:spPr>
          <a:xfrm>
            <a:off x="4380278" y="3085756"/>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FC594BD-AC28-4F1C-8AA5-B11EFF960CEE}"/>
              </a:ext>
            </a:extLst>
          </p:cNvPr>
          <p:cNvSpPr txBox="1"/>
          <p:nvPr/>
        </p:nvSpPr>
        <p:spPr>
          <a:xfrm>
            <a:off x="4492768" y="2966962"/>
            <a:ext cx="211654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Physical Consolidation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28" name="Flowchart: Alternate Process 27">
            <a:extLst>
              <a:ext uri="{FF2B5EF4-FFF2-40B4-BE49-F238E27FC236}">
                <a16:creationId xmlns:a16="http://schemas.microsoft.com/office/drawing/2014/main" id="{CD4C3643-7978-406F-8243-6396C6380146}"/>
              </a:ext>
              <a:ext uri="{C183D7F6-B498-43B3-948B-1728B52AA6E4}">
                <adec:decorative xmlns:adec="http://schemas.microsoft.com/office/drawing/2017/decorative" val="1"/>
              </a:ext>
            </a:extLst>
          </p:cNvPr>
          <p:cNvSpPr/>
          <p:nvPr/>
        </p:nvSpPr>
        <p:spPr>
          <a:xfrm>
            <a:off x="4281409" y="3521297"/>
            <a:ext cx="2212167"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19CFE91-AEA8-4A45-89DF-E97D49F5CC02}"/>
              </a:ext>
              <a:ext uri="{C183D7F6-B498-43B3-948B-1728B52AA6E4}">
                <adec:decorative xmlns:adec="http://schemas.microsoft.com/office/drawing/2017/decorative" val="1"/>
              </a:ext>
            </a:extLst>
          </p:cNvPr>
          <p:cNvSpPr/>
          <p:nvPr/>
        </p:nvSpPr>
        <p:spPr>
          <a:xfrm>
            <a:off x="4380278" y="3624129"/>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E292468-3711-4772-BEC2-4162FF78D912}"/>
              </a:ext>
            </a:extLst>
          </p:cNvPr>
          <p:cNvSpPr txBox="1"/>
          <p:nvPr/>
        </p:nvSpPr>
        <p:spPr>
          <a:xfrm>
            <a:off x="4492768" y="3505335"/>
            <a:ext cx="211654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Treatment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31" name="Flowchart: Alternate Process 30">
            <a:extLst>
              <a:ext uri="{FF2B5EF4-FFF2-40B4-BE49-F238E27FC236}">
                <a16:creationId xmlns:a16="http://schemas.microsoft.com/office/drawing/2014/main" id="{2EE28686-C0A1-4575-967F-D8E1318FDCAF}"/>
              </a:ext>
              <a:ext uri="{C183D7F6-B498-43B3-948B-1728B52AA6E4}">
                <adec:decorative xmlns:adec="http://schemas.microsoft.com/office/drawing/2017/decorative" val="1"/>
              </a:ext>
            </a:extLst>
          </p:cNvPr>
          <p:cNvSpPr/>
          <p:nvPr/>
        </p:nvSpPr>
        <p:spPr>
          <a:xfrm>
            <a:off x="4276641" y="4077057"/>
            <a:ext cx="2212167"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990B7D-5E73-4C15-A070-BD512DAD5EA4}"/>
              </a:ext>
              <a:ext uri="{C183D7F6-B498-43B3-948B-1728B52AA6E4}">
                <adec:decorative xmlns:adec="http://schemas.microsoft.com/office/drawing/2017/decorative" val="1"/>
              </a:ext>
            </a:extLst>
          </p:cNvPr>
          <p:cNvSpPr/>
          <p:nvPr/>
        </p:nvSpPr>
        <p:spPr>
          <a:xfrm>
            <a:off x="4375510" y="4179889"/>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4780E99-C42F-4020-9F14-CD2ECDC9FC28}"/>
              </a:ext>
            </a:extLst>
          </p:cNvPr>
          <p:cNvSpPr txBox="1"/>
          <p:nvPr/>
        </p:nvSpPr>
        <p:spPr>
          <a:xfrm>
            <a:off x="4488000" y="4061095"/>
            <a:ext cx="211654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O&amp;M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34" name="Flowchart: Alternate Process 33">
            <a:extLst>
              <a:ext uri="{FF2B5EF4-FFF2-40B4-BE49-F238E27FC236}">
                <a16:creationId xmlns:a16="http://schemas.microsoft.com/office/drawing/2014/main" id="{45C43BF5-6B17-4B56-B154-88018C63C81A}"/>
              </a:ext>
              <a:ext uri="{C183D7F6-B498-43B3-948B-1728B52AA6E4}">
                <adec:decorative xmlns:adec="http://schemas.microsoft.com/office/drawing/2017/decorative" val="1"/>
              </a:ext>
            </a:extLst>
          </p:cNvPr>
          <p:cNvSpPr/>
          <p:nvPr/>
        </p:nvSpPr>
        <p:spPr>
          <a:xfrm>
            <a:off x="4276641" y="4615430"/>
            <a:ext cx="2212167"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97D6B3C-454F-4760-9FEF-CB7248F27ECD}"/>
              </a:ext>
              <a:ext uri="{C183D7F6-B498-43B3-948B-1728B52AA6E4}">
                <adec:decorative xmlns:adec="http://schemas.microsoft.com/office/drawing/2017/decorative" val="1"/>
              </a:ext>
            </a:extLst>
          </p:cNvPr>
          <p:cNvSpPr/>
          <p:nvPr/>
        </p:nvSpPr>
        <p:spPr>
          <a:xfrm>
            <a:off x="4375510" y="4718262"/>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14BB87E-DCF7-4653-B72C-6D7215D896DA}"/>
              </a:ext>
            </a:extLst>
          </p:cNvPr>
          <p:cNvSpPr txBox="1"/>
          <p:nvPr/>
        </p:nvSpPr>
        <p:spPr>
          <a:xfrm>
            <a:off x="4488000" y="4599468"/>
            <a:ext cx="211654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Interim &amp; Emergency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37" name="Flowchart: Alternate Process 36">
            <a:extLst>
              <a:ext uri="{FF2B5EF4-FFF2-40B4-BE49-F238E27FC236}">
                <a16:creationId xmlns:a16="http://schemas.microsoft.com/office/drawing/2014/main" id="{E962F05F-0825-4B70-B015-0D405746457A}"/>
              </a:ext>
              <a:ext uri="{C183D7F6-B498-43B3-948B-1728B52AA6E4}">
                <adec:decorative xmlns:adec="http://schemas.microsoft.com/office/drawing/2017/decorative" val="1"/>
              </a:ext>
            </a:extLst>
          </p:cNvPr>
          <p:cNvSpPr/>
          <p:nvPr/>
        </p:nvSpPr>
        <p:spPr>
          <a:xfrm>
            <a:off x="4276641" y="5165883"/>
            <a:ext cx="2212167"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5C3D947-CAD8-4B0C-A650-932974C7C807}"/>
              </a:ext>
              <a:ext uri="{C183D7F6-B498-43B3-948B-1728B52AA6E4}">
                <adec:decorative xmlns:adec="http://schemas.microsoft.com/office/drawing/2017/decorative" val="1"/>
              </a:ext>
            </a:extLst>
          </p:cNvPr>
          <p:cNvSpPr/>
          <p:nvPr/>
        </p:nvSpPr>
        <p:spPr>
          <a:xfrm>
            <a:off x="4375510" y="5268715"/>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9359D17-7542-4657-B0D0-FCF10DA6A782}"/>
              </a:ext>
            </a:extLst>
          </p:cNvPr>
          <p:cNvSpPr txBox="1"/>
          <p:nvPr/>
        </p:nvSpPr>
        <p:spPr>
          <a:xfrm>
            <a:off x="4488000" y="5149921"/>
            <a:ext cx="211654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Technical Assistance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40" name="Block Arc 39">
            <a:extLst>
              <a:ext uri="{FF2B5EF4-FFF2-40B4-BE49-F238E27FC236}">
                <a16:creationId xmlns:a16="http://schemas.microsoft.com/office/drawing/2014/main" id="{BB2AFA07-834D-4691-A1BB-992912EA8CE2}"/>
              </a:ext>
              <a:ext uri="{C183D7F6-B498-43B3-948B-1728B52AA6E4}">
                <adec:decorative xmlns:adec="http://schemas.microsoft.com/office/drawing/2017/decorative" val="1"/>
              </a:ext>
            </a:extLst>
          </p:cNvPr>
          <p:cNvSpPr/>
          <p:nvPr/>
        </p:nvSpPr>
        <p:spPr>
          <a:xfrm rot="20327908">
            <a:off x="10073612" y="3433500"/>
            <a:ext cx="1545159" cy="1545159"/>
          </a:xfrm>
          <a:prstGeom prst="blockArc">
            <a:avLst>
              <a:gd name="adj1" fmla="val 13719564"/>
              <a:gd name="adj2" fmla="val 20657271"/>
              <a:gd name="adj3" fmla="val 6043"/>
            </a:avLst>
          </a:prstGeom>
          <a:solidFill>
            <a:srgbClr val="A74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0">
            <a:extLst>
              <a:ext uri="{FF2B5EF4-FFF2-40B4-BE49-F238E27FC236}">
                <a16:creationId xmlns:a16="http://schemas.microsoft.com/office/drawing/2014/main" id="{F61F7BD3-0411-45B1-A733-D12C3C7C99EE}"/>
              </a:ext>
              <a:ext uri="{C183D7F6-B498-43B3-948B-1728B52AA6E4}">
                <adec:decorative xmlns:adec="http://schemas.microsoft.com/office/drawing/2017/decorative" val="1"/>
              </a:ext>
            </a:extLst>
          </p:cNvPr>
          <p:cNvSpPr/>
          <p:nvPr/>
        </p:nvSpPr>
        <p:spPr>
          <a:xfrm rot="7173488">
            <a:off x="10073611" y="3433500"/>
            <a:ext cx="1545159" cy="1545159"/>
          </a:xfrm>
          <a:prstGeom prst="blockArc">
            <a:avLst>
              <a:gd name="adj1" fmla="val 12200389"/>
              <a:gd name="adj2" fmla="val 20657271"/>
              <a:gd name="adj3" fmla="val 6043"/>
            </a:avLst>
          </a:prstGeom>
          <a:solidFill>
            <a:srgbClr val="CA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2" name="Picture 41">
            <a:extLst>
              <a:ext uri="{FF2B5EF4-FFF2-40B4-BE49-F238E27FC236}">
                <a16:creationId xmlns:a16="http://schemas.microsoft.com/office/drawing/2014/main" id="{C90F2B9F-A8C7-4F81-811E-E3B063B9A5DB}"/>
              </a:ext>
              <a:ext uri="{C183D7F6-B498-43B3-948B-1728B52AA6E4}">
                <adec:decorative xmlns:adec="http://schemas.microsoft.com/office/drawing/2017/decorative" val="1"/>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25281" y="3558416"/>
            <a:ext cx="1276546" cy="1276546"/>
          </a:xfrm>
          <a:prstGeom prst="rect">
            <a:avLst/>
          </a:prstGeom>
        </p:spPr>
      </p:pic>
      <p:sp>
        <p:nvSpPr>
          <p:cNvPr id="43" name="TextBox 42">
            <a:extLst>
              <a:ext uri="{FF2B5EF4-FFF2-40B4-BE49-F238E27FC236}">
                <a16:creationId xmlns:a16="http://schemas.microsoft.com/office/drawing/2014/main" id="{6FA73BC2-676F-4785-94DF-BD453169E0FB}"/>
              </a:ext>
            </a:extLst>
          </p:cNvPr>
          <p:cNvSpPr txBox="1"/>
          <p:nvPr/>
        </p:nvSpPr>
        <p:spPr>
          <a:xfrm>
            <a:off x="10594721" y="2902130"/>
            <a:ext cx="1135997" cy="523220"/>
          </a:xfrm>
          <a:prstGeom prst="rect">
            <a:avLst/>
          </a:prstGeom>
          <a:noFill/>
        </p:spPr>
        <p:txBody>
          <a:bodyPr wrap="square" rtlCol="0" anchor="ctr">
            <a:spAutoFit/>
          </a:bodyPr>
          <a:lstStyle/>
          <a:p>
            <a:pPr algn="ctr" defTabSz="914377"/>
            <a:r>
              <a:rPr lang="en-US" sz="1400" b="1" dirty="0">
                <a:solidFill>
                  <a:schemeClr val="tx1">
                    <a:lumMod val="65000"/>
                    <a:lumOff val="35000"/>
                  </a:schemeClr>
                </a:solidFill>
                <a:latin typeface="Arial"/>
                <a:cs typeface="Arial"/>
              </a:rPr>
              <a:t>Tier 1 Priorities</a:t>
            </a:r>
          </a:p>
        </p:txBody>
      </p:sp>
      <p:sp>
        <p:nvSpPr>
          <p:cNvPr id="44" name="TextBox 43">
            <a:extLst>
              <a:ext uri="{FF2B5EF4-FFF2-40B4-BE49-F238E27FC236}">
                <a16:creationId xmlns:a16="http://schemas.microsoft.com/office/drawing/2014/main" id="{E6C73A3F-71BF-465F-B5F7-CD811EE20A73}"/>
              </a:ext>
            </a:extLst>
          </p:cNvPr>
          <p:cNvSpPr txBox="1"/>
          <p:nvPr/>
        </p:nvSpPr>
        <p:spPr>
          <a:xfrm>
            <a:off x="10720510" y="4939451"/>
            <a:ext cx="1454451" cy="523220"/>
          </a:xfrm>
          <a:prstGeom prst="rect">
            <a:avLst/>
          </a:prstGeom>
          <a:noFill/>
        </p:spPr>
        <p:txBody>
          <a:bodyPr wrap="square" rtlCol="0" anchor="ctr">
            <a:spAutoFit/>
          </a:bodyPr>
          <a:lstStyle/>
          <a:p>
            <a:pPr algn="ctr" defTabSz="914377"/>
            <a:r>
              <a:rPr lang="en-US" sz="1400" b="1" dirty="0">
                <a:solidFill>
                  <a:schemeClr val="tx1">
                    <a:lumMod val="65000"/>
                    <a:lumOff val="35000"/>
                  </a:schemeClr>
                </a:solidFill>
                <a:latin typeface="Arial"/>
                <a:cs typeface="Arial"/>
              </a:rPr>
              <a:t>Tier 2 Priorities</a:t>
            </a:r>
          </a:p>
        </p:txBody>
      </p:sp>
      <p:pic>
        <p:nvPicPr>
          <p:cNvPr id="45" name="Picture 44">
            <a:extLst>
              <a:ext uri="{FF2B5EF4-FFF2-40B4-BE49-F238E27FC236}">
                <a16:creationId xmlns:a16="http://schemas.microsoft.com/office/drawing/2014/main" id="{DA91E3AD-1C8F-45C9-9E0F-0180F400D7A8}"/>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7332542" y="3073822"/>
            <a:ext cx="291485" cy="292636"/>
          </a:xfrm>
          <a:prstGeom prst="rect">
            <a:avLst/>
          </a:prstGeom>
        </p:spPr>
      </p:pic>
      <p:pic>
        <p:nvPicPr>
          <p:cNvPr id="46" name="Picture 45">
            <a:extLst>
              <a:ext uri="{FF2B5EF4-FFF2-40B4-BE49-F238E27FC236}">
                <a16:creationId xmlns:a16="http://schemas.microsoft.com/office/drawing/2014/main" id="{6FC24E8B-EC73-487E-BBDD-D4E3F419D97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10604" y="3538899"/>
            <a:ext cx="1365014" cy="1365014"/>
          </a:xfrm>
          <a:prstGeom prst="rect">
            <a:avLst/>
          </a:prstGeom>
        </p:spPr>
      </p:pic>
      <p:pic>
        <p:nvPicPr>
          <p:cNvPr id="47" name="Picture 46">
            <a:extLst>
              <a:ext uri="{FF2B5EF4-FFF2-40B4-BE49-F238E27FC236}">
                <a16:creationId xmlns:a16="http://schemas.microsoft.com/office/drawing/2014/main" id="{74089AA6-5E10-4340-B2A0-A0F1C6AE53C8}"/>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7332542" y="4087990"/>
            <a:ext cx="291485" cy="292636"/>
          </a:xfrm>
          <a:prstGeom prst="rect">
            <a:avLst/>
          </a:prstGeom>
        </p:spPr>
      </p:pic>
      <p:pic>
        <p:nvPicPr>
          <p:cNvPr id="48" name="Picture 47">
            <a:extLst>
              <a:ext uri="{FF2B5EF4-FFF2-40B4-BE49-F238E27FC236}">
                <a16:creationId xmlns:a16="http://schemas.microsoft.com/office/drawing/2014/main" id="{148715ED-4240-4AB1-BD95-0D432A68441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20476"/>
          <a:stretch/>
        </p:blipFill>
        <p:spPr>
          <a:xfrm flipH="1">
            <a:off x="6810604" y="4481472"/>
            <a:ext cx="1365014" cy="1085517"/>
          </a:xfrm>
          <a:prstGeom prst="rect">
            <a:avLst/>
          </a:prstGeom>
        </p:spPr>
      </p:pic>
      <p:pic>
        <p:nvPicPr>
          <p:cNvPr id="49" name="Picture 48">
            <a:extLst>
              <a:ext uri="{FF2B5EF4-FFF2-40B4-BE49-F238E27FC236}">
                <a16:creationId xmlns:a16="http://schemas.microsoft.com/office/drawing/2014/main" id="{971638F2-BBC8-4C13-8DED-3A14BFE7BC99}"/>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7332542" y="5030563"/>
            <a:ext cx="291485" cy="292636"/>
          </a:xfrm>
          <a:prstGeom prst="rect">
            <a:avLst/>
          </a:prstGeom>
        </p:spPr>
      </p:pic>
      <p:pic>
        <p:nvPicPr>
          <p:cNvPr id="50" name="Picture 49">
            <a:extLst>
              <a:ext uri="{FF2B5EF4-FFF2-40B4-BE49-F238E27FC236}">
                <a16:creationId xmlns:a16="http://schemas.microsoft.com/office/drawing/2014/main" id="{B2F5868B-D2C1-4BA6-B39D-3175DCC320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96281" y="3296602"/>
            <a:ext cx="2041359" cy="2041359"/>
          </a:xfrm>
          <a:prstGeom prst="rect">
            <a:avLst/>
          </a:prstGeom>
        </p:spPr>
      </p:pic>
      <p:pic>
        <p:nvPicPr>
          <p:cNvPr id="51" name="Picture 50">
            <a:extLst>
              <a:ext uri="{FF2B5EF4-FFF2-40B4-BE49-F238E27FC236}">
                <a16:creationId xmlns:a16="http://schemas.microsoft.com/office/drawing/2014/main" id="{84BF90E8-7D07-4168-ACEA-E447D6B3D56D}"/>
              </a:ext>
              <a:ext uri="{C183D7F6-B498-43B3-948B-1728B52AA6E4}">
                <adec:decorative xmlns:adec="http://schemas.microsoft.com/office/drawing/2017/decorative" val="1"/>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57121"/>
          <a:stretch/>
        </p:blipFill>
        <p:spPr>
          <a:xfrm flipH="1">
            <a:off x="8195224" y="4462655"/>
            <a:ext cx="2041359" cy="875305"/>
          </a:xfrm>
          <a:prstGeom prst="rect">
            <a:avLst/>
          </a:prstGeom>
        </p:spPr>
      </p:pic>
      <p:pic>
        <p:nvPicPr>
          <p:cNvPr id="52" name="Picture 51">
            <a:extLst>
              <a:ext uri="{FF2B5EF4-FFF2-40B4-BE49-F238E27FC236}">
                <a16:creationId xmlns:a16="http://schemas.microsoft.com/office/drawing/2014/main" id="{F7E78CBE-B90B-423D-BCC1-97508DAFFD5C}"/>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8976832" y="4117760"/>
            <a:ext cx="435912" cy="437633"/>
          </a:xfrm>
          <a:prstGeom prst="rect">
            <a:avLst/>
          </a:prstGeom>
        </p:spPr>
      </p:pic>
      <p:pic>
        <p:nvPicPr>
          <p:cNvPr id="53" name="Picture 52">
            <a:extLst>
              <a:ext uri="{FF2B5EF4-FFF2-40B4-BE49-F238E27FC236}">
                <a16:creationId xmlns:a16="http://schemas.microsoft.com/office/drawing/2014/main" id="{509F632A-BAE3-4FBD-9306-DBBACBDEA4D3}"/>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20476"/>
          <a:stretch/>
        </p:blipFill>
        <p:spPr>
          <a:xfrm flipH="1">
            <a:off x="6803742" y="2601193"/>
            <a:ext cx="1365014" cy="1085517"/>
          </a:xfrm>
          <a:prstGeom prst="rect">
            <a:avLst/>
          </a:prstGeom>
        </p:spPr>
      </p:pic>
      <p:pic>
        <p:nvPicPr>
          <p:cNvPr id="54" name="Picture 53">
            <a:extLst>
              <a:ext uri="{FF2B5EF4-FFF2-40B4-BE49-F238E27FC236}">
                <a16:creationId xmlns:a16="http://schemas.microsoft.com/office/drawing/2014/main" id="{F6110F26-1239-4E18-9B51-0CB2DA201975}"/>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7325680" y="3150284"/>
            <a:ext cx="291485" cy="292636"/>
          </a:xfrm>
          <a:prstGeom prst="rect">
            <a:avLst/>
          </a:prstGeom>
        </p:spPr>
      </p:pic>
      <p:pic>
        <p:nvPicPr>
          <p:cNvPr id="55" name="Picture 54">
            <a:extLst>
              <a:ext uri="{FF2B5EF4-FFF2-40B4-BE49-F238E27FC236}">
                <a16:creationId xmlns:a16="http://schemas.microsoft.com/office/drawing/2014/main" id="{0A52314C-B5F4-439A-802E-D1D823FD576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96140" y="4221406"/>
            <a:ext cx="1365014" cy="1365014"/>
          </a:xfrm>
          <a:prstGeom prst="rect">
            <a:avLst/>
          </a:prstGeom>
        </p:spPr>
      </p:pic>
      <p:pic>
        <p:nvPicPr>
          <p:cNvPr id="56" name="Picture 55">
            <a:extLst>
              <a:ext uri="{FF2B5EF4-FFF2-40B4-BE49-F238E27FC236}">
                <a16:creationId xmlns:a16="http://schemas.microsoft.com/office/drawing/2014/main" id="{103CAD28-0518-4F12-BAEE-4CDAB26D9AB2}"/>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2818078" y="4770497"/>
            <a:ext cx="291485" cy="292636"/>
          </a:xfrm>
          <a:prstGeom prst="rect">
            <a:avLst/>
          </a:prstGeom>
        </p:spPr>
      </p:pic>
      <p:pic>
        <p:nvPicPr>
          <p:cNvPr id="57" name="Picture 56">
            <a:extLst>
              <a:ext uri="{FF2B5EF4-FFF2-40B4-BE49-F238E27FC236}">
                <a16:creationId xmlns:a16="http://schemas.microsoft.com/office/drawing/2014/main" id="{407D6E8C-DFBD-417F-8582-57468689380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5208" y="2941898"/>
            <a:ext cx="1362969" cy="1362969"/>
          </a:xfrm>
          <a:prstGeom prst="rect">
            <a:avLst/>
          </a:prstGeom>
        </p:spPr>
      </p:pic>
      <p:sp>
        <p:nvSpPr>
          <p:cNvPr id="58" name="Arrow: Right 57">
            <a:extLst>
              <a:ext uri="{FF2B5EF4-FFF2-40B4-BE49-F238E27FC236}">
                <a16:creationId xmlns:a16="http://schemas.microsoft.com/office/drawing/2014/main" id="{0E8C3158-1DC8-4A2A-B5D5-8EBE13DFA972}"/>
              </a:ext>
              <a:ext uri="{C183D7F6-B498-43B3-948B-1728B52AA6E4}">
                <adec:decorative xmlns:adec="http://schemas.microsoft.com/office/drawing/2017/decorative" val="1"/>
              </a:ext>
            </a:extLst>
          </p:cNvPr>
          <p:cNvSpPr/>
          <p:nvPr/>
        </p:nvSpPr>
        <p:spPr>
          <a:xfrm rot="3075297">
            <a:off x="11358537" y="3696148"/>
            <a:ext cx="164272" cy="182185"/>
          </a:xfrm>
          <a:prstGeom prst="rightArrow">
            <a:avLst/>
          </a:prstGeom>
          <a:solidFill>
            <a:srgbClr val="A74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2A7B6957-5E0E-4450-A883-4295BA4AA248}"/>
              </a:ext>
              <a:ext uri="{C183D7F6-B498-43B3-948B-1728B52AA6E4}">
                <adec:decorative xmlns:adec="http://schemas.microsoft.com/office/drawing/2017/decorative" val="1"/>
              </a:ext>
            </a:extLst>
          </p:cNvPr>
          <p:cNvSpPr/>
          <p:nvPr/>
        </p:nvSpPr>
        <p:spPr>
          <a:xfrm rot="11617699">
            <a:off x="10587734" y="4816695"/>
            <a:ext cx="164272" cy="182185"/>
          </a:xfrm>
          <a:prstGeom prst="rightArrow">
            <a:avLst/>
          </a:prstGeom>
          <a:solidFill>
            <a:srgbClr val="CA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3">
            <a:extLst>
              <a:ext uri="{FF2B5EF4-FFF2-40B4-BE49-F238E27FC236}">
                <a16:creationId xmlns:a16="http://schemas.microsoft.com/office/drawing/2014/main" id="{1D3B28F8-C1C5-460D-920F-8636338E495B}"/>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F180A342-9A27-49E1-8921-9704B537BC96}"/>
              </a:ext>
            </a:extLst>
          </p:cNvPr>
          <p:cNvSpPr>
            <a:spLocks noGrp="1"/>
          </p:cNvSpPr>
          <p:nvPr>
            <p:ph type="title" idx="4294967295"/>
          </p:nvPr>
        </p:nvSpPr>
        <p:spPr/>
        <p:txBody>
          <a:bodyPr>
            <a:normAutofit/>
          </a:bodyPr>
          <a:lstStyle/>
          <a:p>
            <a:pPr rtl="0" eaLnBrk="1" latinLnBrk="0" hangingPunct="1"/>
            <a:r>
              <a:rPr lang="en-US" sz="2400" kern="1200" dirty="0">
                <a:solidFill>
                  <a:srgbClr val="000000"/>
                </a:solidFill>
                <a:effectLst/>
                <a:latin typeface="Arial" panose="020B0604020202020204" pitchFamily="34" charset="0"/>
                <a:ea typeface="+mn-ea"/>
                <a:cs typeface="Arial" panose="020B0604020202020204" pitchFamily="34" charset="0"/>
              </a:rPr>
              <a:t>Overview of the Funding Gap Analysis Methodology </a:t>
            </a:r>
            <a:endParaRPr lang="en-US" sz="3600" dirty="0">
              <a:effectLst/>
            </a:endParaRPr>
          </a:p>
        </p:txBody>
      </p:sp>
    </p:spTree>
    <p:extLst>
      <p:ext uri="{BB962C8B-B14F-4D97-AF65-F5344CB8AC3E}">
        <p14:creationId xmlns:p14="http://schemas.microsoft.com/office/powerpoint/2010/main" val="31398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75</a:t>
            </a:fld>
            <a:endParaRPr lang="en-US"/>
          </a:p>
        </p:txBody>
      </p:sp>
      <p:pic>
        <p:nvPicPr>
          <p:cNvPr id="5" name="Picture 4">
            <a:extLst>
              <a:ext uri="{FF2B5EF4-FFF2-40B4-BE49-F238E27FC236}">
                <a16:creationId xmlns:a16="http://schemas.microsoft.com/office/drawing/2014/main" id="{2BCBC067-205A-4DFB-B249-9F9017B8F7B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146345" y="3958762"/>
            <a:ext cx="1443970" cy="1443970"/>
          </a:xfrm>
          <a:prstGeom prst="rect">
            <a:avLst/>
          </a:prstGeom>
        </p:spPr>
      </p:pic>
      <p:sp>
        <p:nvSpPr>
          <p:cNvPr id="6" name="Rectangle 5">
            <a:extLst>
              <a:ext uri="{FF2B5EF4-FFF2-40B4-BE49-F238E27FC236}">
                <a16:creationId xmlns:a16="http://schemas.microsoft.com/office/drawing/2014/main" id="{651AC810-8D09-43EB-8C58-2D9EE22234A4}"/>
              </a:ext>
              <a:ext uri="{C183D7F6-B498-43B3-948B-1728B52AA6E4}">
                <adec:decorative xmlns:adec="http://schemas.microsoft.com/office/drawing/2017/decorative" val="1"/>
              </a:ext>
            </a:extLst>
          </p:cNvPr>
          <p:cNvSpPr/>
          <p:nvPr/>
        </p:nvSpPr>
        <p:spPr>
          <a:xfrm>
            <a:off x="324846" y="1710790"/>
            <a:ext cx="11430002" cy="3989197"/>
          </a:xfrm>
          <a:prstGeom prst="rect">
            <a:avLst/>
          </a:prstGeom>
          <a:noFill/>
          <a:ln w="57150">
            <a:solidFill>
              <a:srgbClr val="1A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Rectangle 6">
            <a:extLst>
              <a:ext uri="{FF2B5EF4-FFF2-40B4-BE49-F238E27FC236}">
                <a16:creationId xmlns:a16="http://schemas.microsoft.com/office/drawing/2014/main" id="{EA12E88D-FF00-4425-A7D3-036C14081878}"/>
              </a:ext>
              <a:ext uri="{C183D7F6-B498-43B3-948B-1728B52AA6E4}">
                <adec:decorative xmlns:adec="http://schemas.microsoft.com/office/drawing/2017/decorative" val="1"/>
              </a:ext>
            </a:extLst>
          </p:cNvPr>
          <p:cNvSpPr/>
          <p:nvPr/>
        </p:nvSpPr>
        <p:spPr>
          <a:xfrm>
            <a:off x="324846" y="1229527"/>
            <a:ext cx="1335505" cy="481263"/>
          </a:xfrm>
          <a:prstGeom prst="rect">
            <a:avLst/>
          </a:prstGeom>
          <a:solidFill>
            <a:srgbClr val="1A4566"/>
          </a:solidFill>
          <a:ln w="57150">
            <a:solidFill>
              <a:srgbClr val="1A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C07D0541-D4CD-44D2-8652-38C27280F11B}"/>
              </a:ext>
            </a:extLst>
          </p:cNvPr>
          <p:cNvSpPr txBox="1"/>
          <p:nvPr/>
        </p:nvSpPr>
        <p:spPr>
          <a:xfrm>
            <a:off x="324846" y="1277655"/>
            <a:ext cx="1335505"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STEP 1</a:t>
            </a:r>
          </a:p>
        </p:txBody>
      </p:sp>
      <p:sp>
        <p:nvSpPr>
          <p:cNvPr id="9" name="Rectangle 8">
            <a:extLst>
              <a:ext uri="{FF2B5EF4-FFF2-40B4-BE49-F238E27FC236}">
                <a16:creationId xmlns:a16="http://schemas.microsoft.com/office/drawing/2014/main" id="{BAD9D74B-CA78-45E3-97AA-40FE015951E3}"/>
              </a:ext>
            </a:extLst>
          </p:cNvPr>
          <p:cNvSpPr/>
          <p:nvPr/>
        </p:nvSpPr>
        <p:spPr>
          <a:xfrm>
            <a:off x="324846" y="1680413"/>
            <a:ext cx="11430002" cy="692418"/>
          </a:xfrm>
          <a:prstGeom prst="rect">
            <a:avLst/>
          </a:prstGeom>
          <a:solidFill>
            <a:srgbClr val="1A4566"/>
          </a:solidFill>
          <a:ln>
            <a:solidFill>
              <a:srgbClr val="1A45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  Determine Estimated Funding Needs &amp; Funding Availability</a:t>
            </a:r>
          </a:p>
        </p:txBody>
      </p:sp>
      <p:pic>
        <p:nvPicPr>
          <p:cNvPr id="10" name="Picture 9">
            <a:extLst>
              <a:ext uri="{FF2B5EF4-FFF2-40B4-BE49-F238E27FC236}">
                <a16:creationId xmlns:a16="http://schemas.microsoft.com/office/drawing/2014/main" id="{F9284F83-7E31-495C-8D75-1B66FE232C9C}"/>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10698473" y="4539614"/>
            <a:ext cx="308345" cy="309563"/>
          </a:xfrm>
          <a:prstGeom prst="rect">
            <a:avLst/>
          </a:prstGeom>
        </p:spPr>
      </p:pic>
      <p:sp>
        <p:nvSpPr>
          <p:cNvPr id="11" name="TextBox 10">
            <a:extLst>
              <a:ext uri="{FF2B5EF4-FFF2-40B4-BE49-F238E27FC236}">
                <a16:creationId xmlns:a16="http://schemas.microsoft.com/office/drawing/2014/main" id="{5CEDD6E5-9250-429E-BFAB-54C2E4606E45}"/>
              </a:ext>
            </a:extLst>
          </p:cNvPr>
          <p:cNvSpPr txBox="1"/>
          <p:nvPr/>
        </p:nvSpPr>
        <p:spPr>
          <a:xfrm>
            <a:off x="3598092" y="2692681"/>
            <a:ext cx="2690318" cy="1077218"/>
          </a:xfrm>
          <a:prstGeom prst="rect">
            <a:avLst/>
          </a:prstGeom>
          <a:solidFill>
            <a:srgbClr val="D9D9D9"/>
          </a:solidFill>
        </p:spPr>
        <p:txBody>
          <a:bodyPr wrap="square" rtlCol="0">
            <a:spAutoFit/>
          </a:bodyPr>
          <a:lstStyle/>
          <a:p>
            <a:pPr algn="ctr"/>
            <a:r>
              <a:rPr lang="en-US" sz="1600" dirty="0">
                <a:latin typeface="Arial" panose="020B0604020202020204" pitchFamily="34" charset="0"/>
                <a:cs typeface="Arial" panose="020B0604020202020204" pitchFamily="34" charset="0"/>
              </a:rPr>
              <a:t>Remove needs that have already been addressed &amp; may be covered by local cost share</a:t>
            </a:r>
          </a:p>
        </p:txBody>
      </p:sp>
      <p:sp>
        <p:nvSpPr>
          <p:cNvPr id="12" name="TextBox 11">
            <a:extLst>
              <a:ext uri="{FF2B5EF4-FFF2-40B4-BE49-F238E27FC236}">
                <a16:creationId xmlns:a16="http://schemas.microsoft.com/office/drawing/2014/main" id="{BF311F77-316F-4B9B-881E-4C4C8BB3E99B}"/>
              </a:ext>
            </a:extLst>
          </p:cNvPr>
          <p:cNvSpPr txBox="1"/>
          <p:nvPr/>
        </p:nvSpPr>
        <p:spPr>
          <a:xfrm>
            <a:off x="6652072" y="2822070"/>
            <a:ext cx="2690318" cy="830997"/>
          </a:xfrm>
          <a:prstGeom prst="rect">
            <a:avLst/>
          </a:prstGeom>
          <a:solidFill>
            <a:srgbClr val="D9D9D9"/>
          </a:solidFill>
        </p:spPr>
        <p:txBody>
          <a:bodyPr wrap="square" rtlCol="0">
            <a:spAutoFit/>
          </a:bodyPr>
          <a:lstStyle/>
          <a:p>
            <a:pPr algn="ctr"/>
            <a:r>
              <a:rPr lang="en-US" sz="1600" dirty="0">
                <a:latin typeface="Arial" panose="020B0604020202020204" pitchFamily="34" charset="0"/>
                <a:cs typeface="Arial" panose="020B0604020202020204" pitchFamily="34" charset="0"/>
              </a:rPr>
              <a:t>Estimate potential funding needs over 1 yr. &amp; 5 yr. time periods</a:t>
            </a:r>
          </a:p>
        </p:txBody>
      </p:sp>
      <p:sp>
        <p:nvSpPr>
          <p:cNvPr id="13" name="TextBox 12">
            <a:extLst>
              <a:ext uri="{FF2B5EF4-FFF2-40B4-BE49-F238E27FC236}">
                <a16:creationId xmlns:a16="http://schemas.microsoft.com/office/drawing/2014/main" id="{D74394A3-D309-4E87-BFF0-854E3C510B4C}"/>
              </a:ext>
            </a:extLst>
          </p:cNvPr>
          <p:cNvSpPr txBox="1"/>
          <p:nvPr/>
        </p:nvSpPr>
        <p:spPr>
          <a:xfrm>
            <a:off x="539610" y="2822070"/>
            <a:ext cx="2688728" cy="830997"/>
          </a:xfrm>
          <a:prstGeom prst="rect">
            <a:avLst/>
          </a:prstGeom>
          <a:solidFill>
            <a:srgbClr val="D9D9D9"/>
          </a:solidFill>
        </p:spPr>
        <p:txBody>
          <a:bodyPr wrap="square" rtlCol="0">
            <a:spAutoFit/>
          </a:bodyPr>
          <a:lstStyle/>
          <a:p>
            <a:pPr algn="ctr"/>
            <a:r>
              <a:rPr lang="en-US" sz="1600" dirty="0">
                <a:latin typeface="Arial" panose="020B0604020202020204" pitchFamily="34" charset="0"/>
                <a:cs typeface="Arial" panose="020B0604020202020204" pitchFamily="34" charset="0"/>
              </a:rPr>
              <a:t>Cost Assessment modeled solution estimates for HR2W &amp; At-Risk systems</a:t>
            </a:r>
          </a:p>
        </p:txBody>
      </p:sp>
      <p:sp>
        <p:nvSpPr>
          <p:cNvPr id="14" name="TextBox 13">
            <a:extLst>
              <a:ext uri="{FF2B5EF4-FFF2-40B4-BE49-F238E27FC236}">
                <a16:creationId xmlns:a16="http://schemas.microsoft.com/office/drawing/2014/main" id="{8FD30DDD-FA34-46B0-B402-F8DACF087540}"/>
              </a:ext>
            </a:extLst>
          </p:cNvPr>
          <p:cNvSpPr txBox="1"/>
          <p:nvPr/>
        </p:nvSpPr>
        <p:spPr>
          <a:xfrm>
            <a:off x="3598092" y="4549139"/>
            <a:ext cx="2690318" cy="830997"/>
          </a:xfrm>
          <a:prstGeom prst="rect">
            <a:avLst/>
          </a:prstGeom>
          <a:solidFill>
            <a:srgbClr val="D9D9D9"/>
          </a:solidFill>
        </p:spPr>
        <p:txBody>
          <a:bodyPr wrap="square" rtlCol="0">
            <a:spAutoFit/>
          </a:bodyPr>
          <a:lstStyle/>
          <a:p>
            <a:pPr algn="ctr"/>
            <a:r>
              <a:rPr lang="en-US" sz="1600" dirty="0">
                <a:latin typeface="Arial" panose="020B0604020202020204" pitchFamily="34" charset="0"/>
                <a:cs typeface="Arial" panose="020B0604020202020204" pitchFamily="34" charset="0"/>
              </a:rPr>
              <a:t>Determine potential funding program eligibilities to support modeled solutions</a:t>
            </a:r>
          </a:p>
        </p:txBody>
      </p:sp>
      <p:sp>
        <p:nvSpPr>
          <p:cNvPr id="15" name="TextBox 14">
            <a:extLst>
              <a:ext uri="{FF2B5EF4-FFF2-40B4-BE49-F238E27FC236}">
                <a16:creationId xmlns:a16="http://schemas.microsoft.com/office/drawing/2014/main" id="{318770D7-2A73-4620-BF96-9CA0EEBA0279}"/>
              </a:ext>
            </a:extLst>
          </p:cNvPr>
          <p:cNvSpPr txBox="1"/>
          <p:nvPr/>
        </p:nvSpPr>
        <p:spPr>
          <a:xfrm>
            <a:off x="6652072" y="4549139"/>
            <a:ext cx="2690318" cy="830997"/>
          </a:xfrm>
          <a:prstGeom prst="rect">
            <a:avLst/>
          </a:prstGeom>
          <a:solidFill>
            <a:srgbClr val="D9D9D9"/>
          </a:solidFill>
        </p:spPr>
        <p:txBody>
          <a:bodyPr wrap="square" rtlCol="0">
            <a:spAutoFit/>
          </a:bodyPr>
          <a:lstStyle/>
          <a:p>
            <a:pPr algn="ctr"/>
            <a:r>
              <a:rPr lang="en-US" sz="1600" dirty="0">
                <a:latin typeface="Arial" panose="020B0604020202020204" pitchFamily="34" charset="0"/>
                <a:cs typeface="Arial" panose="020B0604020202020204" pitchFamily="34" charset="0"/>
              </a:rPr>
              <a:t>Estimate potential funding availability over 1 yr. &amp; 5 yr. time periods</a:t>
            </a:r>
          </a:p>
        </p:txBody>
      </p:sp>
      <p:sp>
        <p:nvSpPr>
          <p:cNvPr id="16" name="TextBox 15">
            <a:extLst>
              <a:ext uri="{FF2B5EF4-FFF2-40B4-BE49-F238E27FC236}">
                <a16:creationId xmlns:a16="http://schemas.microsoft.com/office/drawing/2014/main" id="{6C0D4AEA-4B6F-4D4D-8CEB-C8ABA683C59D}"/>
              </a:ext>
            </a:extLst>
          </p:cNvPr>
          <p:cNvSpPr txBox="1"/>
          <p:nvPr/>
        </p:nvSpPr>
        <p:spPr>
          <a:xfrm>
            <a:off x="538020" y="4672251"/>
            <a:ext cx="2690318" cy="584775"/>
          </a:xfrm>
          <a:prstGeom prst="rect">
            <a:avLst/>
          </a:prstGeom>
          <a:solidFill>
            <a:srgbClr val="D9D9D9"/>
          </a:solidFill>
        </p:spPr>
        <p:txBody>
          <a:bodyPr wrap="square" rtlCol="0">
            <a:spAutoFit/>
          </a:bodyPr>
          <a:lstStyle/>
          <a:p>
            <a:pPr algn="ctr"/>
            <a:r>
              <a:rPr lang="en-US" sz="1600" dirty="0">
                <a:latin typeface="Arial" panose="020B0604020202020204" pitchFamily="34" charset="0"/>
                <a:cs typeface="Arial" panose="020B0604020202020204" pitchFamily="34" charset="0"/>
              </a:rPr>
              <a:t>Identify potential State &amp; Federal funding programs</a:t>
            </a:r>
          </a:p>
        </p:txBody>
      </p:sp>
      <p:sp>
        <p:nvSpPr>
          <p:cNvPr id="17" name="Arrow: Right 16">
            <a:extLst>
              <a:ext uri="{FF2B5EF4-FFF2-40B4-BE49-F238E27FC236}">
                <a16:creationId xmlns:a16="http://schemas.microsoft.com/office/drawing/2014/main" id="{9F858041-8F55-44DF-9F4C-F35FACA5F192}"/>
              </a:ext>
              <a:ext uri="{C183D7F6-B498-43B3-948B-1728B52AA6E4}">
                <adec:decorative xmlns:adec="http://schemas.microsoft.com/office/drawing/2017/decorative" val="1"/>
              </a:ext>
            </a:extLst>
          </p:cNvPr>
          <p:cNvSpPr/>
          <p:nvPr/>
        </p:nvSpPr>
        <p:spPr>
          <a:xfrm>
            <a:off x="3228338" y="3057695"/>
            <a:ext cx="363662" cy="347189"/>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D923F077-F432-4CED-A389-789FC23CAB43}"/>
              </a:ext>
              <a:ext uri="{C183D7F6-B498-43B3-948B-1728B52AA6E4}">
                <adec:decorative xmlns:adec="http://schemas.microsoft.com/office/drawing/2017/decorative" val="1"/>
              </a:ext>
            </a:extLst>
          </p:cNvPr>
          <p:cNvSpPr/>
          <p:nvPr/>
        </p:nvSpPr>
        <p:spPr>
          <a:xfrm>
            <a:off x="6286129" y="3057695"/>
            <a:ext cx="363662" cy="347189"/>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57AF3568-B76F-44E8-9773-062F5CB5294F}"/>
              </a:ext>
              <a:ext uri="{C183D7F6-B498-43B3-948B-1728B52AA6E4}">
                <adec:decorative xmlns:adec="http://schemas.microsoft.com/office/drawing/2017/decorative" val="1"/>
              </a:ext>
            </a:extLst>
          </p:cNvPr>
          <p:cNvSpPr/>
          <p:nvPr/>
        </p:nvSpPr>
        <p:spPr>
          <a:xfrm>
            <a:off x="9340109" y="3064138"/>
            <a:ext cx="708248" cy="347189"/>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16729CB-38AC-4015-8291-73A5D1AFECE9}"/>
              </a:ext>
              <a:ext uri="{C183D7F6-B498-43B3-948B-1728B52AA6E4}">
                <adec:decorative xmlns:adec="http://schemas.microsoft.com/office/drawing/2017/decorative" val="1"/>
              </a:ext>
            </a:extLst>
          </p:cNvPr>
          <p:cNvSpPr/>
          <p:nvPr/>
        </p:nvSpPr>
        <p:spPr>
          <a:xfrm>
            <a:off x="3224516" y="4782167"/>
            <a:ext cx="363662" cy="347189"/>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3FFC4D3A-F1CE-4AEA-AD1C-38995C52B420}"/>
              </a:ext>
              <a:ext uri="{C183D7F6-B498-43B3-948B-1728B52AA6E4}">
                <adec:decorative xmlns:adec="http://schemas.microsoft.com/office/drawing/2017/decorative" val="1"/>
              </a:ext>
            </a:extLst>
          </p:cNvPr>
          <p:cNvSpPr/>
          <p:nvPr/>
        </p:nvSpPr>
        <p:spPr>
          <a:xfrm>
            <a:off x="6286463" y="4782167"/>
            <a:ext cx="363662" cy="347189"/>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85A9E240-E576-4670-B6FC-1BBCCBA29A94}"/>
              </a:ext>
              <a:ext uri="{C183D7F6-B498-43B3-948B-1728B52AA6E4}">
                <adec:decorative xmlns:adec="http://schemas.microsoft.com/office/drawing/2017/decorative" val="1"/>
              </a:ext>
            </a:extLst>
          </p:cNvPr>
          <p:cNvSpPr/>
          <p:nvPr/>
        </p:nvSpPr>
        <p:spPr>
          <a:xfrm>
            <a:off x="9340443" y="4788610"/>
            <a:ext cx="708248" cy="347189"/>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DEE5809-59B4-42D6-BF41-5FDB1ED91037}"/>
              </a:ext>
            </a:extLst>
          </p:cNvPr>
          <p:cNvSpPr txBox="1"/>
          <p:nvPr/>
        </p:nvSpPr>
        <p:spPr>
          <a:xfrm>
            <a:off x="9976165" y="5111735"/>
            <a:ext cx="1706490" cy="461665"/>
          </a:xfrm>
          <a:prstGeom prst="rect">
            <a:avLst/>
          </a:prstGeom>
          <a:noFill/>
        </p:spPr>
        <p:txBody>
          <a:bodyPr wrap="square" rtlCol="0" anchor="ctr">
            <a:spAutoFit/>
          </a:bodyPr>
          <a:lstStyle/>
          <a:p>
            <a:pPr algn="ctr" defTabSz="914377"/>
            <a:r>
              <a:rPr lang="en-US" sz="1200" b="1" dirty="0">
                <a:solidFill>
                  <a:srgbClr val="1A4566"/>
                </a:solidFill>
                <a:latin typeface="Arial"/>
                <a:cs typeface="Arial"/>
              </a:rPr>
              <a:t>Estimated Funding Availability</a:t>
            </a:r>
          </a:p>
        </p:txBody>
      </p:sp>
      <p:sp>
        <p:nvSpPr>
          <p:cNvPr id="24" name="TextBox 23">
            <a:extLst>
              <a:ext uri="{FF2B5EF4-FFF2-40B4-BE49-F238E27FC236}">
                <a16:creationId xmlns:a16="http://schemas.microsoft.com/office/drawing/2014/main" id="{4625B6AE-8BC1-4211-ADCC-71C3F0E11E62}"/>
              </a:ext>
            </a:extLst>
          </p:cNvPr>
          <p:cNvSpPr txBox="1"/>
          <p:nvPr/>
        </p:nvSpPr>
        <p:spPr>
          <a:xfrm>
            <a:off x="10011566" y="3400807"/>
            <a:ext cx="1706490" cy="461665"/>
          </a:xfrm>
          <a:prstGeom prst="rect">
            <a:avLst/>
          </a:prstGeom>
          <a:noFill/>
        </p:spPr>
        <p:txBody>
          <a:bodyPr wrap="square" rtlCol="0" anchor="ctr">
            <a:spAutoFit/>
          </a:bodyPr>
          <a:lstStyle/>
          <a:p>
            <a:pPr algn="ctr" defTabSz="914377"/>
            <a:r>
              <a:rPr lang="en-US" sz="1200" b="1" dirty="0">
                <a:solidFill>
                  <a:srgbClr val="1A4566"/>
                </a:solidFill>
                <a:latin typeface="Arial"/>
                <a:cs typeface="Arial"/>
              </a:rPr>
              <a:t>Estimated Funding Needs</a:t>
            </a:r>
          </a:p>
        </p:txBody>
      </p:sp>
      <p:pic>
        <p:nvPicPr>
          <p:cNvPr id="25" name="Picture 24">
            <a:extLst>
              <a:ext uri="{FF2B5EF4-FFF2-40B4-BE49-F238E27FC236}">
                <a16:creationId xmlns:a16="http://schemas.microsoft.com/office/drawing/2014/main" id="{8B12FA87-3AA0-4BEE-A11F-7067DF0EF0D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5035" y="2259124"/>
            <a:ext cx="1362969" cy="1362969"/>
          </a:xfrm>
          <a:prstGeom prst="rect">
            <a:avLst/>
          </a:prstGeom>
        </p:spPr>
      </p:pic>
      <p:sp>
        <p:nvSpPr>
          <p:cNvPr id="26" name="Text Placeholder 3">
            <a:extLst>
              <a:ext uri="{FF2B5EF4-FFF2-40B4-BE49-F238E27FC236}">
                <a16:creationId xmlns:a16="http://schemas.microsoft.com/office/drawing/2014/main" id="{EDA87459-543F-4E46-8668-05747CF83D70}"/>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B81F9390-1334-4B97-BA7F-53DEAFE0E5E3}"/>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Funding Gap Analysis Methodology: Step 1</a:t>
            </a:r>
            <a:endParaRPr lang="en-US" sz="4000" dirty="0">
              <a:effectLst/>
            </a:endParaRPr>
          </a:p>
        </p:txBody>
      </p:sp>
    </p:spTree>
    <p:extLst>
      <p:ext uri="{BB962C8B-B14F-4D97-AF65-F5344CB8AC3E}">
        <p14:creationId xmlns:p14="http://schemas.microsoft.com/office/powerpoint/2010/main" val="1981437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76</a:t>
            </a:fld>
            <a:endParaRPr lang="en-US"/>
          </a:p>
        </p:txBody>
      </p:sp>
      <p:sp>
        <p:nvSpPr>
          <p:cNvPr id="4" name="Title 1">
            <a:extLst>
              <a:ext uri="{FF2B5EF4-FFF2-40B4-BE49-F238E27FC236}">
                <a16:creationId xmlns:a16="http://schemas.microsoft.com/office/drawing/2014/main" id="{E4D826F1-5716-4DBD-BE42-5037857D9262}"/>
              </a:ext>
            </a:extLst>
          </p:cNvPr>
          <p:cNvSpPr txBox="1">
            <a:spLocks/>
          </p:cNvSpPr>
          <p:nvPr/>
        </p:nvSpPr>
        <p:spPr>
          <a:xfrm>
            <a:off x="838200" y="161925"/>
            <a:ext cx="10515600" cy="752475"/>
          </a:xfrm>
          <a:prstGeom prst="rect">
            <a:avLst/>
          </a:prstGeom>
        </p:spPr>
        <p:txBody>
          <a:bodyPr/>
          <a:lstStyle>
            <a:lvl1pPr algn="l" defTabSz="914400" rtl="0" eaLnBrk="1" latinLnBrk="0" hangingPunct="1">
              <a:lnSpc>
                <a:spcPct val="90000"/>
              </a:lnSpc>
              <a:spcBef>
                <a:spcPct val="0"/>
              </a:spcBef>
              <a:buNone/>
              <a:defRPr sz="2800" b="1" kern="1200">
                <a:solidFill>
                  <a:srgbClr val="1A4566"/>
                </a:solidFill>
                <a:latin typeface="Arial" panose="020B0604020202020204" pitchFamily="34" charset="0"/>
                <a:ea typeface="+mj-ea"/>
                <a:cs typeface="Arial" panose="020B0604020202020204" pitchFamily="34" charset="0"/>
              </a:defRPr>
            </a:lvl1pPr>
          </a:lstStyle>
          <a:p>
            <a:endParaRPr lang="en-US" dirty="0">
              <a:latin typeface="Arial"/>
              <a:cs typeface="Arial"/>
            </a:endParaRPr>
          </a:p>
          <a:p>
            <a:r>
              <a:rPr lang="en-US" dirty="0">
                <a:latin typeface="Arial"/>
                <a:cs typeface="Arial"/>
              </a:rPr>
              <a:t> </a:t>
            </a:r>
          </a:p>
          <a:p>
            <a:pPr algn="ctr"/>
            <a:r>
              <a:rPr lang="en-US" dirty="0">
                <a:latin typeface="Arial"/>
                <a:cs typeface="Arial"/>
              </a:rPr>
              <a:t>5-Year Inventory of Projected Projects</a:t>
            </a:r>
          </a:p>
          <a:p>
            <a:pPr algn="ctr"/>
            <a:endParaRPr lang="en-US" dirty="0">
              <a:latin typeface="Arial"/>
              <a:cs typeface="Arial"/>
            </a:endParaRPr>
          </a:p>
        </p:txBody>
      </p:sp>
      <p:graphicFrame>
        <p:nvGraphicFramePr>
          <p:cNvPr id="28" name="Table 27">
            <a:extLst>
              <a:ext uri="{FF2B5EF4-FFF2-40B4-BE49-F238E27FC236}">
                <a16:creationId xmlns:a16="http://schemas.microsoft.com/office/drawing/2014/main" id="{AA50C055-831B-41D3-B96C-FC0711580FF3}"/>
              </a:ext>
            </a:extLst>
          </p:cNvPr>
          <p:cNvGraphicFramePr>
            <a:graphicFrameLocks noGrp="1"/>
          </p:cNvGraphicFramePr>
          <p:nvPr>
            <p:extLst>
              <p:ext uri="{D42A27DB-BD31-4B8C-83A1-F6EECF244321}">
                <p14:modId xmlns:p14="http://schemas.microsoft.com/office/powerpoint/2010/main" val="4173380303"/>
              </p:ext>
            </p:extLst>
          </p:nvPr>
        </p:nvGraphicFramePr>
        <p:xfrm>
          <a:off x="1371600" y="1905000"/>
          <a:ext cx="9018179" cy="2141695"/>
        </p:xfrm>
        <a:graphic>
          <a:graphicData uri="http://schemas.openxmlformats.org/drawingml/2006/table">
            <a:tbl>
              <a:tblPr firstRow="1" firstCol="1" bandRow="1"/>
              <a:tblGrid>
                <a:gridCol w="4388246">
                  <a:extLst>
                    <a:ext uri="{9D8B030D-6E8A-4147-A177-3AD203B41FA5}">
                      <a16:colId xmlns:a16="http://schemas.microsoft.com/office/drawing/2014/main" val="3238749860"/>
                    </a:ext>
                  </a:extLst>
                </a:gridCol>
                <a:gridCol w="1340044">
                  <a:extLst>
                    <a:ext uri="{9D8B030D-6E8A-4147-A177-3AD203B41FA5}">
                      <a16:colId xmlns:a16="http://schemas.microsoft.com/office/drawing/2014/main" val="3818522751"/>
                    </a:ext>
                  </a:extLst>
                </a:gridCol>
                <a:gridCol w="3289889">
                  <a:extLst>
                    <a:ext uri="{9D8B030D-6E8A-4147-A177-3AD203B41FA5}">
                      <a16:colId xmlns:a16="http://schemas.microsoft.com/office/drawing/2014/main" val="3340468726"/>
                    </a:ext>
                  </a:extLst>
                </a:gridCol>
              </a:tblGrid>
              <a:tr h="428339">
                <a:tc>
                  <a:txBody>
                    <a:bodyPr/>
                    <a:lstStyle/>
                    <a:p>
                      <a:pPr marL="0" marR="0">
                        <a:spcBef>
                          <a:spcPts val="200"/>
                        </a:spcBef>
                        <a:spcAft>
                          <a:spcPts val="200"/>
                        </a:spcAft>
                      </a:pPr>
                      <a:r>
                        <a:rPr lang="en-US" sz="18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System Type</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200"/>
                        </a:spcBef>
                        <a:spcAft>
                          <a:spcPts val="200"/>
                        </a:spcAft>
                      </a:pPr>
                      <a:r>
                        <a:rPr lang="en-US" sz="1800" b="1">
                          <a:solidFill>
                            <a:srgbClr val="FFFFFF"/>
                          </a:solidFill>
                          <a:effectLst/>
                          <a:latin typeface="Arial" panose="020B0604020202020204" pitchFamily="34" charset="0"/>
                          <a:ea typeface="Yu Mincho" panose="02020400000000000000" pitchFamily="18" charset="-128"/>
                          <a:cs typeface="Arial" panose="020B0604020202020204" pitchFamily="34" charset="0"/>
                        </a:rPr>
                        <a:t>2021</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spcBef>
                          <a:spcPts val="200"/>
                        </a:spcBef>
                        <a:spcAft>
                          <a:spcPts val="200"/>
                        </a:spcAft>
                      </a:pPr>
                      <a:r>
                        <a:rPr lang="en-US" sz="1800" b="1" dirty="0">
                          <a:solidFill>
                            <a:srgbClr val="FFFFFF"/>
                          </a:solidFill>
                          <a:effectLst/>
                          <a:latin typeface="Arial" panose="020B0604020202020204" pitchFamily="34" charset="0"/>
                          <a:ea typeface="Yu Mincho" panose="02020400000000000000" pitchFamily="18" charset="-128"/>
                          <a:cs typeface="Arial" panose="020B0604020202020204" pitchFamily="34" charset="0"/>
                        </a:rPr>
                        <a:t>Projected* 5-Year Total</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extLst>
                  <a:ext uri="{0D108BD9-81ED-4DB2-BD59-A6C34878D82A}">
                    <a16:rowId xmlns:a16="http://schemas.microsoft.com/office/drawing/2014/main" val="759749295"/>
                  </a:ext>
                </a:extLst>
              </a:tr>
              <a:tr h="428339">
                <a:tc>
                  <a:txBody>
                    <a:bodyPr/>
                    <a:lstStyle/>
                    <a:p>
                      <a:pPr marL="0" marR="0">
                        <a:spcBef>
                          <a:spcPts val="200"/>
                        </a:spcBef>
                        <a:spcAft>
                          <a:spcPts val="200"/>
                        </a:spcAft>
                      </a:pPr>
                      <a:r>
                        <a:rPr lang="en-US" sz="1800" b="1" dirty="0">
                          <a:effectLst/>
                          <a:latin typeface="Arial" panose="020B0604020202020204" pitchFamily="34" charset="0"/>
                          <a:ea typeface="Yu Mincho" panose="02020400000000000000" pitchFamily="18" charset="-128"/>
                          <a:cs typeface="Arial" panose="020B0604020202020204" pitchFamily="34" charset="0"/>
                        </a:rPr>
                        <a:t>HR2W list</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326</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Arial" panose="020B0604020202020204" pitchFamily="34" charset="0"/>
                          <a:ea typeface="Yu Mincho" panose="02020400000000000000" pitchFamily="18" charset="-128"/>
                          <a:cs typeface="Arial" panose="020B0604020202020204" pitchFamily="34" charset="0"/>
                        </a:rPr>
                        <a:t>540 (47 new/yr.)</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725346283"/>
                  </a:ext>
                </a:extLst>
              </a:tr>
              <a:tr h="428339">
                <a:tc>
                  <a:txBody>
                    <a:bodyPr/>
                    <a:lstStyle/>
                    <a:p>
                      <a:pPr marL="0" marR="0">
                        <a:spcBef>
                          <a:spcPts val="200"/>
                        </a:spcBef>
                        <a:spcAft>
                          <a:spcPts val="200"/>
                        </a:spcAft>
                      </a:pPr>
                      <a:r>
                        <a:rPr lang="en-US" sz="1800" b="1" dirty="0">
                          <a:effectLst/>
                          <a:latin typeface="Arial" panose="020B0604020202020204" pitchFamily="34" charset="0"/>
                          <a:ea typeface="Yu Mincho" panose="02020400000000000000" pitchFamily="18" charset="-128"/>
                          <a:cs typeface="Arial" panose="020B0604020202020204" pitchFamily="34" charset="0"/>
                        </a:rPr>
                        <a:t>At-Risk PWS</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Arial" panose="020B0604020202020204" pitchFamily="34" charset="0"/>
                          <a:ea typeface="Yu Mincho" panose="02020400000000000000" pitchFamily="18" charset="-128"/>
                          <a:cs typeface="Arial" panose="020B0604020202020204" pitchFamily="34" charset="0"/>
                        </a:rPr>
                        <a:t>617</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Arial" panose="020B0604020202020204" pitchFamily="34" charset="0"/>
                          <a:ea typeface="Yu Mincho" panose="02020400000000000000" pitchFamily="18" charset="-128"/>
                          <a:cs typeface="Arial" panose="020B0604020202020204" pitchFamily="34" charset="0"/>
                        </a:rPr>
                        <a:t>1,200 (95 new/yr.)</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31436021"/>
                  </a:ext>
                </a:extLst>
              </a:tr>
              <a:tr h="428339">
                <a:tc>
                  <a:txBody>
                    <a:bodyPr/>
                    <a:lstStyle/>
                    <a:p>
                      <a:pPr marL="0" marR="0">
                        <a:spcBef>
                          <a:spcPts val="200"/>
                        </a:spcBef>
                        <a:spcAft>
                          <a:spcPts val="200"/>
                        </a:spcAft>
                      </a:pPr>
                      <a:r>
                        <a:rPr lang="en-US" sz="1800" b="1" dirty="0">
                          <a:effectLst/>
                          <a:latin typeface="Arial" panose="020B0604020202020204" pitchFamily="34" charset="0"/>
                          <a:ea typeface="Yu Mincho" panose="02020400000000000000" pitchFamily="18" charset="-128"/>
                          <a:cs typeface="Arial" panose="020B0604020202020204" pitchFamily="34" charset="0"/>
                        </a:rPr>
                        <a:t>At-Risk SSWSs</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611</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Arial" panose="020B0604020202020204" pitchFamily="34" charset="0"/>
                          <a:ea typeface="Yu Mincho" panose="02020400000000000000" pitchFamily="18" charset="-128"/>
                          <a:cs typeface="Arial" panose="020B0604020202020204" pitchFamily="34" charset="0"/>
                        </a:rPr>
                        <a:t>611 (no change)</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453660917"/>
                  </a:ext>
                </a:extLst>
              </a:tr>
              <a:tr h="428339">
                <a:tc>
                  <a:txBody>
                    <a:bodyPr/>
                    <a:lstStyle/>
                    <a:p>
                      <a:pPr marL="0" marR="0">
                        <a:spcBef>
                          <a:spcPts val="200"/>
                        </a:spcBef>
                        <a:spcAft>
                          <a:spcPts val="200"/>
                        </a:spcAft>
                      </a:pPr>
                      <a:r>
                        <a:rPr lang="en-US" sz="1800" b="1" dirty="0">
                          <a:effectLst/>
                          <a:latin typeface="Arial" panose="020B0604020202020204" pitchFamily="34" charset="0"/>
                          <a:ea typeface="Yu Mincho" panose="02020400000000000000" pitchFamily="18" charset="-128"/>
                          <a:cs typeface="Arial" panose="020B0604020202020204" pitchFamily="34" charset="0"/>
                        </a:rPr>
                        <a:t>At-Risk domestic wells</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78,000</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spcBef>
                          <a:spcPts val="200"/>
                        </a:spcBef>
                        <a:spcAft>
                          <a:spcPts val="200"/>
                        </a:spcAft>
                      </a:pPr>
                      <a:r>
                        <a:rPr lang="en-US" sz="1800" dirty="0">
                          <a:effectLst/>
                          <a:latin typeface="Arial" panose="020B0604020202020204" pitchFamily="34" charset="0"/>
                          <a:ea typeface="Yu Mincho" panose="02020400000000000000" pitchFamily="18" charset="-128"/>
                          <a:cs typeface="Arial" panose="020B0604020202020204" pitchFamily="34" charset="0"/>
                        </a:rPr>
                        <a:t>78,000 (no change)</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664039"/>
                  </a:ext>
                </a:extLst>
              </a:tr>
            </a:tbl>
          </a:graphicData>
        </a:graphic>
      </p:graphicFrame>
      <p:sp>
        <p:nvSpPr>
          <p:cNvPr id="29" name="Text Placeholder 2">
            <a:extLst>
              <a:ext uri="{FF2B5EF4-FFF2-40B4-BE49-F238E27FC236}">
                <a16:creationId xmlns:a16="http://schemas.microsoft.com/office/drawing/2014/main" id="{81BDE16B-2722-47BE-BDBA-AA2E2C6B714D}"/>
              </a:ext>
            </a:extLst>
          </p:cNvPr>
          <p:cNvSpPr txBox="1">
            <a:spLocks/>
          </p:cNvSpPr>
          <p:nvPr/>
        </p:nvSpPr>
        <p:spPr>
          <a:xfrm>
            <a:off x="1371600" y="4241383"/>
            <a:ext cx="9018179" cy="9402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dirty="0"/>
              <a:t>* Projected “new” HR2W list and At-Risk systems are assigned the same proportion of modeled cost needs and community economic status.</a:t>
            </a:r>
          </a:p>
        </p:txBody>
      </p:sp>
      <p:sp>
        <p:nvSpPr>
          <p:cNvPr id="30" name="Text Placeholder 3">
            <a:extLst>
              <a:ext uri="{FF2B5EF4-FFF2-40B4-BE49-F238E27FC236}">
                <a16:creationId xmlns:a16="http://schemas.microsoft.com/office/drawing/2014/main" id="{70C79CA2-C6AF-4B91-A249-6E2FEE541424}"/>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5" name="Title 4">
            <a:extLst>
              <a:ext uri="{FF2B5EF4-FFF2-40B4-BE49-F238E27FC236}">
                <a16:creationId xmlns:a16="http://schemas.microsoft.com/office/drawing/2014/main" id="{7C3427D4-783C-40DE-B6DC-5E230BB5DFF1}"/>
              </a:ext>
            </a:extLst>
          </p:cNvPr>
          <p:cNvSpPr>
            <a:spLocks noGrp="1"/>
          </p:cNvSpPr>
          <p:nvPr>
            <p:ph type="title" idx="4294967295"/>
          </p:nvPr>
        </p:nvSpPr>
        <p:spPr/>
        <p:txBody>
          <a:bodyPr>
            <a:normAutofit/>
          </a:bodyPr>
          <a:lstStyle/>
          <a:p>
            <a:pPr rtl="0" eaLnBrk="1" latinLnBrk="0" hangingPunct="1"/>
            <a:r>
              <a:rPr lang="en-US" sz="3200" kern="1200" dirty="0">
                <a:solidFill>
                  <a:srgbClr val="000000"/>
                </a:solidFill>
                <a:effectLst/>
                <a:latin typeface="Arial" panose="020B0604020202020204" pitchFamily="34" charset="0"/>
                <a:ea typeface="+mn-ea"/>
                <a:cs typeface="Arial" panose="020B0604020202020204" pitchFamily="34" charset="0"/>
              </a:rPr>
              <a:t>Cumulative Projected Number of Systems</a:t>
            </a:r>
            <a:endParaRPr lang="en-US" sz="4400" dirty="0">
              <a:effectLst/>
            </a:endParaRPr>
          </a:p>
        </p:txBody>
      </p:sp>
    </p:spTree>
    <p:extLst>
      <p:ext uri="{BB962C8B-B14F-4D97-AF65-F5344CB8AC3E}">
        <p14:creationId xmlns:p14="http://schemas.microsoft.com/office/powerpoint/2010/main" val="14063936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77</a:t>
            </a:fld>
            <a:endParaRPr lang="en-US"/>
          </a:p>
        </p:txBody>
      </p:sp>
      <p:sp>
        <p:nvSpPr>
          <p:cNvPr id="7" name="Text Placeholder 2">
            <a:extLst>
              <a:ext uri="{FF2B5EF4-FFF2-40B4-BE49-F238E27FC236}">
                <a16:creationId xmlns:a16="http://schemas.microsoft.com/office/drawing/2014/main" id="{5431B0D3-33B1-49AF-A159-486FC7A727D7}"/>
              </a:ext>
            </a:extLst>
          </p:cNvPr>
          <p:cNvSpPr txBox="1">
            <a:spLocks/>
          </p:cNvSpPr>
          <p:nvPr/>
        </p:nvSpPr>
        <p:spPr>
          <a:xfrm>
            <a:off x="8669290" y="2184022"/>
            <a:ext cx="3217910" cy="32244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b="1" u="sng" dirty="0"/>
              <a:t>Grant</a:t>
            </a:r>
            <a:r>
              <a:rPr lang="en-US" dirty="0"/>
              <a:t> eligibilities are based on </a:t>
            </a:r>
            <a:r>
              <a:rPr lang="en-US" b="1" dirty="0"/>
              <a:t>established</a:t>
            </a:r>
            <a:r>
              <a:rPr lang="en-US" dirty="0"/>
              <a:t> State Water Board policies that examine project needs, community size, and community economic status (DAC/SDAC).</a:t>
            </a:r>
          </a:p>
        </p:txBody>
      </p:sp>
      <p:pic>
        <p:nvPicPr>
          <p:cNvPr id="6" name="Picture 5">
            <a:extLst>
              <a:ext uri="{FF2B5EF4-FFF2-40B4-BE49-F238E27FC236}">
                <a16:creationId xmlns:a16="http://schemas.microsoft.com/office/drawing/2014/main" id="{F8C68471-2B5F-4576-8F38-12D4D0A8424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65" y="357918"/>
            <a:ext cx="5686591" cy="5686591"/>
          </a:xfrm>
          <a:prstGeom prst="rect">
            <a:avLst/>
          </a:prstGeom>
        </p:spPr>
      </p:pic>
      <p:sp>
        <p:nvSpPr>
          <p:cNvPr id="10" name="Text Placeholder 2">
            <a:extLst>
              <a:ext uri="{FF2B5EF4-FFF2-40B4-BE49-F238E27FC236}">
                <a16:creationId xmlns:a16="http://schemas.microsoft.com/office/drawing/2014/main" id="{3E10DFAF-0252-475E-9305-2E65AC9ECE2C}"/>
              </a:ext>
            </a:extLst>
          </p:cNvPr>
          <p:cNvSpPr txBox="1">
            <a:spLocks/>
          </p:cNvSpPr>
          <p:nvPr/>
        </p:nvSpPr>
        <p:spPr>
          <a:xfrm>
            <a:off x="397066" y="5384383"/>
            <a:ext cx="3701928" cy="9402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800" b="1" dirty="0"/>
              <a:t>Total Long-Term Solution Cost</a:t>
            </a:r>
            <a:br>
              <a:rPr lang="en-US" sz="1800" b="1" dirty="0"/>
            </a:br>
            <a:r>
              <a:rPr lang="en-US" sz="1800" b="1" dirty="0"/>
              <a:t>(Capital and O&amp;M)</a:t>
            </a:r>
          </a:p>
        </p:txBody>
      </p:sp>
      <p:pic>
        <p:nvPicPr>
          <p:cNvPr id="9" name="Picture 8">
            <a:extLst>
              <a:ext uri="{FF2B5EF4-FFF2-40B4-BE49-F238E27FC236}">
                <a16:creationId xmlns:a16="http://schemas.microsoft.com/office/drawing/2014/main" id="{DD32F61E-6EC7-4792-BA7B-4A1CE4ACD79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43307"/>
          <a:stretch/>
        </p:blipFill>
        <p:spPr>
          <a:xfrm>
            <a:off x="-596242" y="357918"/>
            <a:ext cx="5687568" cy="3224459"/>
          </a:xfrm>
          <a:prstGeom prst="rect">
            <a:avLst/>
          </a:prstGeom>
        </p:spPr>
      </p:pic>
      <p:sp>
        <p:nvSpPr>
          <p:cNvPr id="11" name="Arrow: Right 10">
            <a:extLst>
              <a:ext uri="{FF2B5EF4-FFF2-40B4-BE49-F238E27FC236}">
                <a16:creationId xmlns:a16="http://schemas.microsoft.com/office/drawing/2014/main" id="{B0C07E0D-EE6C-41D9-83EF-31F6A0826039}"/>
              </a:ext>
              <a:ext uri="{C183D7F6-B498-43B3-948B-1728B52AA6E4}">
                <adec:decorative xmlns:adec="http://schemas.microsoft.com/office/drawing/2017/decorative" val="1"/>
              </a:ext>
            </a:extLst>
          </p:cNvPr>
          <p:cNvSpPr/>
          <p:nvPr/>
        </p:nvSpPr>
        <p:spPr>
          <a:xfrm>
            <a:off x="3565594" y="2971800"/>
            <a:ext cx="1066800" cy="533400"/>
          </a:xfrm>
          <a:prstGeom prst="rightArrow">
            <a:avLst/>
          </a:prstGeom>
          <a:solidFill>
            <a:srgbClr val="347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38DE9FD-9A09-4615-94C6-487B22E3C9E6}"/>
              </a:ext>
              <a:ext uri="{C183D7F6-B498-43B3-948B-1728B52AA6E4}">
                <adec:decorative xmlns:adec="http://schemas.microsoft.com/office/drawing/2017/decorative" val="1"/>
              </a:ext>
            </a:extLst>
          </p:cNvPr>
          <p:cNvSpPr/>
          <p:nvPr/>
        </p:nvSpPr>
        <p:spPr>
          <a:xfrm>
            <a:off x="3565594" y="4012854"/>
            <a:ext cx="1066800" cy="533400"/>
          </a:xfrm>
          <a:prstGeom prst="rightArrow">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17656F06-21DB-414A-919D-06C7478DB501}"/>
              </a:ext>
            </a:extLst>
          </p:cNvPr>
          <p:cNvSpPr txBox="1">
            <a:spLocks/>
          </p:cNvSpPr>
          <p:nvPr/>
        </p:nvSpPr>
        <p:spPr>
          <a:xfrm>
            <a:off x="4712827" y="3022183"/>
            <a:ext cx="3271281" cy="43263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b="1" u="sng" dirty="0">
                <a:solidFill>
                  <a:srgbClr val="347D35"/>
                </a:solidFill>
              </a:rPr>
              <a:t>GRANT</a:t>
            </a:r>
            <a:r>
              <a:rPr lang="en-US" b="1" dirty="0">
                <a:solidFill>
                  <a:srgbClr val="347D35"/>
                </a:solidFill>
              </a:rPr>
              <a:t> ELIGIBLE</a:t>
            </a:r>
          </a:p>
        </p:txBody>
      </p:sp>
      <p:sp>
        <p:nvSpPr>
          <p:cNvPr id="16" name="Text Placeholder 2">
            <a:extLst>
              <a:ext uri="{FF2B5EF4-FFF2-40B4-BE49-F238E27FC236}">
                <a16:creationId xmlns:a16="http://schemas.microsoft.com/office/drawing/2014/main" id="{B5342D32-70F0-490D-9BC0-62977E08149B}"/>
              </a:ext>
            </a:extLst>
          </p:cNvPr>
          <p:cNvSpPr txBox="1">
            <a:spLocks/>
          </p:cNvSpPr>
          <p:nvPr/>
        </p:nvSpPr>
        <p:spPr>
          <a:xfrm>
            <a:off x="4747318" y="3834637"/>
            <a:ext cx="3563890" cy="10421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b="1" dirty="0">
                <a:solidFill>
                  <a:srgbClr val="1A4566"/>
                </a:solidFill>
              </a:rPr>
              <a:t>NOT </a:t>
            </a:r>
            <a:r>
              <a:rPr lang="en-US" b="1" u="sng" dirty="0">
                <a:solidFill>
                  <a:srgbClr val="1A4566"/>
                </a:solidFill>
              </a:rPr>
              <a:t>GRANT</a:t>
            </a:r>
            <a:r>
              <a:rPr lang="en-US" b="1" dirty="0">
                <a:solidFill>
                  <a:srgbClr val="1A4566"/>
                </a:solidFill>
              </a:rPr>
              <a:t> ELIGIBLE</a:t>
            </a:r>
            <a:br>
              <a:rPr lang="en-US" b="1" dirty="0">
                <a:solidFill>
                  <a:srgbClr val="1A4566"/>
                </a:solidFill>
              </a:rPr>
            </a:br>
            <a:r>
              <a:rPr lang="en-US" b="1" dirty="0">
                <a:solidFill>
                  <a:srgbClr val="1A4566"/>
                </a:solidFill>
              </a:rPr>
              <a:t>(Local Cost Share)</a:t>
            </a:r>
          </a:p>
        </p:txBody>
      </p:sp>
      <p:sp>
        <p:nvSpPr>
          <p:cNvPr id="17" name="Text Placeholder 3">
            <a:extLst>
              <a:ext uri="{FF2B5EF4-FFF2-40B4-BE49-F238E27FC236}">
                <a16:creationId xmlns:a16="http://schemas.microsoft.com/office/drawing/2014/main" id="{21E18568-7D94-4C0B-8CD4-8AF45FD89AF3}"/>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CA210C86-595B-4A31-A845-25BBE375108D}"/>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Developing Refined 5-Year Cost Estimates (1/4)</a:t>
            </a:r>
            <a:endParaRPr lang="en-US" sz="4000" dirty="0">
              <a:effectLst/>
            </a:endParaRPr>
          </a:p>
        </p:txBody>
      </p:sp>
    </p:spTree>
    <p:extLst>
      <p:ext uri="{BB962C8B-B14F-4D97-AF65-F5344CB8AC3E}">
        <p14:creationId xmlns:p14="http://schemas.microsoft.com/office/powerpoint/2010/main" val="33323182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78</a:t>
            </a:fld>
            <a:endParaRPr lang="en-US"/>
          </a:p>
        </p:txBody>
      </p:sp>
      <p:sp>
        <p:nvSpPr>
          <p:cNvPr id="7" name="Text Placeholder 2">
            <a:extLst>
              <a:ext uri="{FF2B5EF4-FFF2-40B4-BE49-F238E27FC236}">
                <a16:creationId xmlns:a16="http://schemas.microsoft.com/office/drawing/2014/main" id="{5431B0D3-33B1-49AF-A159-486FC7A727D7}"/>
              </a:ext>
            </a:extLst>
          </p:cNvPr>
          <p:cNvSpPr txBox="1">
            <a:spLocks/>
          </p:cNvSpPr>
          <p:nvPr/>
        </p:nvSpPr>
        <p:spPr>
          <a:xfrm>
            <a:off x="4255504" y="1435316"/>
            <a:ext cx="6858000" cy="17236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b="1" u="sng" dirty="0"/>
              <a:t>Loan</a:t>
            </a:r>
            <a:r>
              <a:rPr lang="en-US" dirty="0"/>
              <a:t> eligibilities are based on established State Water Board policies that examine project needs, community size, and community economic status (DAC/SDAC).</a:t>
            </a:r>
          </a:p>
        </p:txBody>
      </p:sp>
      <p:pic>
        <p:nvPicPr>
          <p:cNvPr id="6" name="Picture 5">
            <a:extLst>
              <a:ext uri="{FF2B5EF4-FFF2-40B4-BE49-F238E27FC236}">
                <a16:creationId xmlns:a16="http://schemas.microsoft.com/office/drawing/2014/main" id="{F8C68471-2B5F-4576-8F38-12D4D0A8424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96" y="305777"/>
            <a:ext cx="5686591" cy="5686591"/>
          </a:xfrm>
          <a:prstGeom prst="rect">
            <a:avLst/>
          </a:prstGeom>
        </p:spPr>
      </p:pic>
      <p:sp>
        <p:nvSpPr>
          <p:cNvPr id="10" name="Text Placeholder 2">
            <a:extLst>
              <a:ext uri="{FF2B5EF4-FFF2-40B4-BE49-F238E27FC236}">
                <a16:creationId xmlns:a16="http://schemas.microsoft.com/office/drawing/2014/main" id="{3E10DFAF-0252-475E-9305-2E65AC9ECE2C}"/>
              </a:ext>
            </a:extLst>
          </p:cNvPr>
          <p:cNvSpPr txBox="1">
            <a:spLocks/>
          </p:cNvSpPr>
          <p:nvPr/>
        </p:nvSpPr>
        <p:spPr>
          <a:xfrm>
            <a:off x="447235" y="5332242"/>
            <a:ext cx="3701928" cy="9402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800" b="1" dirty="0"/>
              <a:t>Total Long-Term Solution Costs </a:t>
            </a:r>
            <a:r>
              <a:rPr lang="en-US" sz="1800" b="1" dirty="0">
                <a:solidFill>
                  <a:srgbClr val="1A4566"/>
                </a:solidFill>
              </a:rPr>
              <a:t>NOT </a:t>
            </a:r>
            <a:r>
              <a:rPr lang="en-US" sz="1800" b="1" u="sng" dirty="0">
                <a:solidFill>
                  <a:srgbClr val="1A4566"/>
                </a:solidFill>
              </a:rPr>
              <a:t>GRANT</a:t>
            </a:r>
            <a:r>
              <a:rPr lang="en-US" sz="1800" b="1" dirty="0">
                <a:solidFill>
                  <a:srgbClr val="1A4566"/>
                </a:solidFill>
              </a:rPr>
              <a:t> ELIGIBLE</a:t>
            </a:r>
            <a:br>
              <a:rPr lang="en-US" sz="1800" b="1" dirty="0">
                <a:solidFill>
                  <a:srgbClr val="1A4566"/>
                </a:solidFill>
              </a:rPr>
            </a:br>
            <a:r>
              <a:rPr lang="en-US" sz="1800" b="1" dirty="0">
                <a:solidFill>
                  <a:srgbClr val="1A4566"/>
                </a:solidFill>
              </a:rPr>
              <a:t>(Local Cost Share)</a:t>
            </a:r>
          </a:p>
        </p:txBody>
      </p:sp>
      <p:pic>
        <p:nvPicPr>
          <p:cNvPr id="9" name="Picture 8">
            <a:extLst>
              <a:ext uri="{FF2B5EF4-FFF2-40B4-BE49-F238E27FC236}">
                <a16:creationId xmlns:a16="http://schemas.microsoft.com/office/drawing/2014/main" id="{DD32F61E-6EC7-4792-BA7B-4A1CE4ACD798}"/>
              </a:ext>
              <a:ext uri="{C183D7F6-B498-43B3-948B-1728B52AA6E4}">
                <adec:decorative xmlns:adec="http://schemas.microsoft.com/office/drawing/2017/decorative" val="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43307"/>
          <a:stretch/>
        </p:blipFill>
        <p:spPr>
          <a:xfrm>
            <a:off x="-545585" y="304800"/>
            <a:ext cx="5687568" cy="3224459"/>
          </a:xfrm>
          <a:prstGeom prst="rect">
            <a:avLst/>
          </a:prstGeom>
        </p:spPr>
      </p:pic>
      <p:sp>
        <p:nvSpPr>
          <p:cNvPr id="14" name="Arrow: Right 13">
            <a:extLst>
              <a:ext uri="{FF2B5EF4-FFF2-40B4-BE49-F238E27FC236}">
                <a16:creationId xmlns:a16="http://schemas.microsoft.com/office/drawing/2014/main" id="{438DE9FD-9A09-4615-94C6-487B22E3C9E6}"/>
              </a:ext>
              <a:ext uri="{C183D7F6-B498-43B3-948B-1728B52AA6E4}">
                <adec:decorative xmlns:adec="http://schemas.microsoft.com/office/drawing/2017/decorative" val="1"/>
              </a:ext>
            </a:extLst>
          </p:cNvPr>
          <p:cNvSpPr/>
          <p:nvPr/>
        </p:nvSpPr>
        <p:spPr>
          <a:xfrm>
            <a:off x="3615763" y="3960713"/>
            <a:ext cx="533400" cy="533400"/>
          </a:xfrm>
          <a:prstGeom prst="rightArrow">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B5342D32-70F0-490D-9BC0-62977E08149B}"/>
              </a:ext>
            </a:extLst>
          </p:cNvPr>
          <p:cNvSpPr txBox="1">
            <a:spLocks/>
          </p:cNvSpPr>
          <p:nvPr/>
        </p:nvSpPr>
        <p:spPr>
          <a:xfrm>
            <a:off x="7379704" y="3453059"/>
            <a:ext cx="4812295" cy="74217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900" b="1" dirty="0">
                <a:solidFill>
                  <a:schemeClr val="tx1"/>
                </a:solidFill>
              </a:rPr>
              <a:t>STATE WATER BOARD (SWB) </a:t>
            </a:r>
            <a:r>
              <a:rPr lang="en-US" sz="1900" b="1" u="sng" dirty="0">
                <a:solidFill>
                  <a:schemeClr val="tx1"/>
                </a:solidFill>
              </a:rPr>
              <a:t>LOAN</a:t>
            </a:r>
            <a:r>
              <a:rPr lang="en-US" sz="1900" b="1" dirty="0">
                <a:solidFill>
                  <a:schemeClr val="tx1"/>
                </a:solidFill>
              </a:rPr>
              <a:t> ELIGIBLE</a:t>
            </a:r>
          </a:p>
        </p:txBody>
      </p:sp>
      <p:pic>
        <p:nvPicPr>
          <p:cNvPr id="13" name="Picture 12">
            <a:extLst>
              <a:ext uri="{FF2B5EF4-FFF2-40B4-BE49-F238E27FC236}">
                <a16:creationId xmlns:a16="http://schemas.microsoft.com/office/drawing/2014/main" id="{24955671-14CA-4ACD-8F20-F015B8062B72}"/>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56625"/>
          <a:stretch/>
        </p:blipFill>
        <p:spPr>
          <a:xfrm>
            <a:off x="2579104" y="3529259"/>
            <a:ext cx="5686591" cy="2466587"/>
          </a:xfrm>
          <a:prstGeom prst="rect">
            <a:avLst/>
          </a:prstGeom>
        </p:spPr>
      </p:pic>
      <p:pic>
        <p:nvPicPr>
          <p:cNvPr id="17" name="Picture 16">
            <a:extLst>
              <a:ext uri="{FF2B5EF4-FFF2-40B4-BE49-F238E27FC236}">
                <a16:creationId xmlns:a16="http://schemas.microsoft.com/office/drawing/2014/main" id="{5D18C78E-D408-498A-A435-9477779F7408}"/>
              </a:ext>
              <a:ext uri="{C183D7F6-B498-43B3-948B-1728B52AA6E4}">
                <adec:decorative xmlns:adec="http://schemas.microsoft.com/office/drawing/2017/decorative" val="1"/>
              </a:ext>
            </a:extLst>
          </p:cNvPr>
          <p:cNvPicPr>
            <a:picLocks noChangeAspect="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66066"/>
          <a:stretch/>
        </p:blipFill>
        <p:spPr>
          <a:xfrm>
            <a:off x="2579103" y="4062659"/>
            <a:ext cx="5686591" cy="1929709"/>
          </a:xfrm>
          <a:prstGeom prst="rect">
            <a:avLst/>
          </a:prstGeom>
        </p:spPr>
      </p:pic>
      <p:sp>
        <p:nvSpPr>
          <p:cNvPr id="18" name="Arrow: Right 17">
            <a:extLst>
              <a:ext uri="{FF2B5EF4-FFF2-40B4-BE49-F238E27FC236}">
                <a16:creationId xmlns:a16="http://schemas.microsoft.com/office/drawing/2014/main" id="{9CF47C27-74BC-4DE6-8105-AE0E05534529}"/>
              </a:ext>
              <a:ext uri="{C183D7F6-B498-43B3-948B-1728B52AA6E4}">
                <adec:decorative xmlns:adec="http://schemas.microsoft.com/office/drawing/2017/decorative" val="1"/>
              </a:ext>
            </a:extLst>
          </p:cNvPr>
          <p:cNvSpPr/>
          <p:nvPr/>
        </p:nvSpPr>
        <p:spPr>
          <a:xfrm>
            <a:off x="6739963" y="3531031"/>
            <a:ext cx="533400" cy="533400"/>
          </a:xfrm>
          <a:prstGeom prst="rightArrow">
            <a:avLst/>
          </a:prstGeom>
          <a:solidFill>
            <a:srgbClr val="426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33569AAE-154D-4323-ABD4-AA94F6B374A3}"/>
              </a:ext>
              <a:ext uri="{C183D7F6-B498-43B3-948B-1728B52AA6E4}">
                <adec:decorative xmlns:adec="http://schemas.microsoft.com/office/drawing/2017/decorative" val="1"/>
              </a:ext>
            </a:extLst>
          </p:cNvPr>
          <p:cNvSpPr/>
          <p:nvPr/>
        </p:nvSpPr>
        <p:spPr>
          <a:xfrm>
            <a:off x="6739963" y="4238881"/>
            <a:ext cx="533400" cy="533400"/>
          </a:xfrm>
          <a:prstGeom prst="rightArrow">
            <a:avLst/>
          </a:prstGeom>
          <a:solidFill>
            <a:srgbClr val="82A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D801198F-A63B-4D1A-88CF-EA7085788314}"/>
              </a:ext>
            </a:extLst>
          </p:cNvPr>
          <p:cNvSpPr txBox="1">
            <a:spLocks/>
          </p:cNvSpPr>
          <p:nvPr/>
        </p:nvSpPr>
        <p:spPr>
          <a:xfrm>
            <a:off x="7379705" y="4325297"/>
            <a:ext cx="4812295" cy="43263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900" b="1" dirty="0">
                <a:solidFill>
                  <a:schemeClr val="tx1"/>
                </a:solidFill>
              </a:rPr>
              <a:t>NOT SWB </a:t>
            </a:r>
            <a:r>
              <a:rPr lang="en-US" sz="1900" b="1" u="sng" dirty="0">
                <a:solidFill>
                  <a:schemeClr val="tx1"/>
                </a:solidFill>
              </a:rPr>
              <a:t>LOAN</a:t>
            </a:r>
            <a:r>
              <a:rPr lang="en-US" sz="1900" b="1" dirty="0">
                <a:solidFill>
                  <a:schemeClr val="tx1"/>
                </a:solidFill>
              </a:rPr>
              <a:t> ELIGIBLE</a:t>
            </a:r>
          </a:p>
        </p:txBody>
      </p:sp>
      <p:sp>
        <p:nvSpPr>
          <p:cNvPr id="21" name="Text Placeholder 3">
            <a:extLst>
              <a:ext uri="{FF2B5EF4-FFF2-40B4-BE49-F238E27FC236}">
                <a16:creationId xmlns:a16="http://schemas.microsoft.com/office/drawing/2014/main" id="{10101539-E853-48B9-BB97-46AA75A6A968}"/>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CE18236F-4D64-4B4B-9E1A-36DB1A38FA85}"/>
              </a:ext>
            </a:extLst>
          </p:cNvPr>
          <p:cNvSpPr>
            <a:spLocks noGrp="1"/>
          </p:cNvSpPr>
          <p:nvPr>
            <p:ph type="title" idx="4294967295"/>
          </p:nvPr>
        </p:nvSpPr>
        <p:spPr/>
        <p:txBody>
          <a:bodyPr>
            <a:normAutofit/>
          </a:bodyPr>
          <a:lstStyle/>
          <a:p>
            <a:pPr rtl="0" eaLnBrk="1" latinLnBrk="0" hangingPunct="1"/>
            <a:r>
              <a:rPr lang="en-US" sz="3200" kern="1200" dirty="0">
                <a:solidFill>
                  <a:srgbClr val="000000"/>
                </a:solidFill>
                <a:effectLst/>
                <a:latin typeface="Arial" panose="020B0604020202020204" pitchFamily="34" charset="0"/>
                <a:ea typeface="+mn-ea"/>
                <a:cs typeface="Arial" panose="020B0604020202020204" pitchFamily="34" charset="0"/>
              </a:rPr>
              <a:t>Developing Refined 5-Year Cost Estimates (2/4)</a:t>
            </a:r>
            <a:endParaRPr lang="en-US" sz="4400" dirty="0">
              <a:effectLst/>
            </a:endParaRPr>
          </a:p>
        </p:txBody>
      </p:sp>
    </p:spTree>
    <p:extLst>
      <p:ext uri="{BB962C8B-B14F-4D97-AF65-F5344CB8AC3E}">
        <p14:creationId xmlns:p14="http://schemas.microsoft.com/office/powerpoint/2010/main" val="344808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79</a:t>
            </a:fld>
            <a:endParaRPr lang="en-US"/>
          </a:p>
        </p:txBody>
      </p:sp>
      <p:pic>
        <p:nvPicPr>
          <p:cNvPr id="6" name="Picture 5">
            <a:extLst>
              <a:ext uri="{FF2B5EF4-FFF2-40B4-BE49-F238E27FC236}">
                <a16:creationId xmlns:a16="http://schemas.microsoft.com/office/drawing/2014/main" id="{F8C68471-2B5F-4576-8F38-12D4D0A8424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34118"/>
            <a:ext cx="5686591" cy="5686591"/>
          </a:xfrm>
          <a:prstGeom prst="rect">
            <a:avLst/>
          </a:prstGeom>
        </p:spPr>
      </p:pic>
      <p:sp>
        <p:nvSpPr>
          <p:cNvPr id="10" name="Text Placeholder 2">
            <a:extLst>
              <a:ext uri="{FF2B5EF4-FFF2-40B4-BE49-F238E27FC236}">
                <a16:creationId xmlns:a16="http://schemas.microsoft.com/office/drawing/2014/main" id="{3E10DFAF-0252-475E-9305-2E65AC9ECE2C}"/>
              </a:ext>
            </a:extLst>
          </p:cNvPr>
          <p:cNvSpPr txBox="1">
            <a:spLocks/>
          </p:cNvSpPr>
          <p:nvPr/>
        </p:nvSpPr>
        <p:spPr>
          <a:xfrm>
            <a:off x="458931" y="5460583"/>
            <a:ext cx="3701928" cy="9402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800" b="1" dirty="0"/>
              <a:t>Total Long-Term Solution Costs </a:t>
            </a:r>
            <a:r>
              <a:rPr lang="en-US" sz="1800" b="1" dirty="0">
                <a:solidFill>
                  <a:srgbClr val="1A4566"/>
                </a:solidFill>
              </a:rPr>
              <a:t>NOT </a:t>
            </a:r>
            <a:r>
              <a:rPr lang="en-US" sz="1800" b="1" u="sng" dirty="0">
                <a:solidFill>
                  <a:srgbClr val="1A4566"/>
                </a:solidFill>
              </a:rPr>
              <a:t>GRANT</a:t>
            </a:r>
            <a:r>
              <a:rPr lang="en-US" sz="1800" b="1" dirty="0">
                <a:solidFill>
                  <a:srgbClr val="1A4566"/>
                </a:solidFill>
              </a:rPr>
              <a:t> ELIGIBLE</a:t>
            </a:r>
          </a:p>
        </p:txBody>
      </p:sp>
      <p:pic>
        <p:nvPicPr>
          <p:cNvPr id="9" name="Picture 8">
            <a:extLst>
              <a:ext uri="{FF2B5EF4-FFF2-40B4-BE49-F238E27FC236}">
                <a16:creationId xmlns:a16="http://schemas.microsoft.com/office/drawing/2014/main" id="{DD32F61E-6EC7-4792-BA7B-4A1CE4ACD798}"/>
              </a:ext>
              <a:ext uri="{C183D7F6-B498-43B3-948B-1728B52AA6E4}">
                <adec:decorative xmlns:adec="http://schemas.microsoft.com/office/drawing/2017/decorative" val="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43307"/>
          <a:stretch/>
        </p:blipFill>
        <p:spPr>
          <a:xfrm>
            <a:off x="-533889" y="433141"/>
            <a:ext cx="5687568" cy="3224459"/>
          </a:xfrm>
          <a:prstGeom prst="rect">
            <a:avLst/>
          </a:prstGeom>
        </p:spPr>
      </p:pic>
      <p:sp>
        <p:nvSpPr>
          <p:cNvPr id="14" name="Arrow: Right 13">
            <a:extLst>
              <a:ext uri="{FF2B5EF4-FFF2-40B4-BE49-F238E27FC236}">
                <a16:creationId xmlns:a16="http://schemas.microsoft.com/office/drawing/2014/main" id="{438DE9FD-9A09-4615-94C6-487B22E3C9E6}"/>
              </a:ext>
              <a:ext uri="{C183D7F6-B498-43B3-948B-1728B52AA6E4}">
                <adec:decorative xmlns:adec="http://schemas.microsoft.com/office/drawing/2017/decorative" val="1"/>
              </a:ext>
            </a:extLst>
          </p:cNvPr>
          <p:cNvSpPr/>
          <p:nvPr/>
        </p:nvSpPr>
        <p:spPr>
          <a:xfrm>
            <a:off x="3627459" y="4089054"/>
            <a:ext cx="533400" cy="533400"/>
          </a:xfrm>
          <a:prstGeom prst="rightArrow">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955671-14CA-4ACD-8F20-F015B8062B72}"/>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56625"/>
          <a:stretch/>
        </p:blipFill>
        <p:spPr>
          <a:xfrm>
            <a:off x="2590800" y="3657600"/>
            <a:ext cx="5686591" cy="2466587"/>
          </a:xfrm>
          <a:prstGeom prst="rect">
            <a:avLst/>
          </a:prstGeom>
        </p:spPr>
      </p:pic>
      <p:pic>
        <p:nvPicPr>
          <p:cNvPr id="17" name="Picture 16">
            <a:extLst>
              <a:ext uri="{FF2B5EF4-FFF2-40B4-BE49-F238E27FC236}">
                <a16:creationId xmlns:a16="http://schemas.microsoft.com/office/drawing/2014/main" id="{5D18C78E-D408-498A-A435-9477779F7408}"/>
              </a:ext>
              <a:ext uri="{C183D7F6-B498-43B3-948B-1728B52AA6E4}">
                <adec:decorative xmlns:adec="http://schemas.microsoft.com/office/drawing/2017/decorative" val="1"/>
              </a:ext>
            </a:extLst>
          </p:cNvPr>
          <p:cNvPicPr>
            <a:picLocks noChangeAspect="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66066"/>
          <a:stretch/>
        </p:blipFill>
        <p:spPr>
          <a:xfrm>
            <a:off x="2590799" y="4191000"/>
            <a:ext cx="5686591" cy="1929709"/>
          </a:xfrm>
          <a:prstGeom prst="rect">
            <a:avLst/>
          </a:prstGeom>
        </p:spPr>
      </p:pic>
      <p:sp>
        <p:nvSpPr>
          <p:cNvPr id="18" name="Arrow: Right 17">
            <a:extLst>
              <a:ext uri="{FF2B5EF4-FFF2-40B4-BE49-F238E27FC236}">
                <a16:creationId xmlns:a16="http://schemas.microsoft.com/office/drawing/2014/main" id="{9CF47C27-74BC-4DE6-8105-AE0E05534529}"/>
              </a:ext>
              <a:ext uri="{C183D7F6-B498-43B3-948B-1728B52AA6E4}">
                <adec:decorative xmlns:adec="http://schemas.microsoft.com/office/drawing/2017/decorative" val="1"/>
              </a:ext>
            </a:extLst>
          </p:cNvPr>
          <p:cNvSpPr/>
          <p:nvPr/>
        </p:nvSpPr>
        <p:spPr>
          <a:xfrm>
            <a:off x="6751659" y="3659372"/>
            <a:ext cx="533400" cy="533400"/>
          </a:xfrm>
          <a:prstGeom prst="rightArrow">
            <a:avLst/>
          </a:prstGeom>
          <a:solidFill>
            <a:srgbClr val="426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33569AAE-154D-4323-ABD4-AA94F6B374A3}"/>
              </a:ext>
              <a:ext uri="{C183D7F6-B498-43B3-948B-1728B52AA6E4}">
                <adec:decorative xmlns:adec="http://schemas.microsoft.com/office/drawing/2017/decorative" val="1"/>
              </a:ext>
            </a:extLst>
          </p:cNvPr>
          <p:cNvSpPr/>
          <p:nvPr/>
        </p:nvSpPr>
        <p:spPr>
          <a:xfrm>
            <a:off x="6751659" y="4367222"/>
            <a:ext cx="533400" cy="533400"/>
          </a:xfrm>
          <a:prstGeom prst="rightArrow">
            <a:avLst/>
          </a:prstGeom>
          <a:solidFill>
            <a:srgbClr val="82A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936FCFE-7EDC-4964-B905-72DCC94077B0}"/>
              </a:ext>
              <a:ext uri="{C183D7F6-B498-43B3-948B-1728B52AA6E4}">
                <adec:decorative xmlns:adec="http://schemas.microsoft.com/office/drawing/2017/decorative" val="1"/>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938589" y="2808799"/>
            <a:ext cx="2677601" cy="2677601"/>
          </a:xfrm>
          <a:prstGeom prst="rect">
            <a:avLst/>
          </a:prstGeom>
        </p:spPr>
      </p:pic>
      <p:sp>
        <p:nvSpPr>
          <p:cNvPr id="22" name="Text Placeholder 2">
            <a:extLst>
              <a:ext uri="{FF2B5EF4-FFF2-40B4-BE49-F238E27FC236}">
                <a16:creationId xmlns:a16="http://schemas.microsoft.com/office/drawing/2014/main" id="{4689ECB7-691A-44CF-B6BB-142F9CD42968}"/>
              </a:ext>
            </a:extLst>
          </p:cNvPr>
          <p:cNvSpPr txBox="1">
            <a:spLocks/>
          </p:cNvSpPr>
          <p:nvPr/>
        </p:nvSpPr>
        <p:spPr>
          <a:xfrm>
            <a:off x="7768687" y="3950404"/>
            <a:ext cx="554721" cy="53622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4000" b="1" dirty="0">
                <a:solidFill>
                  <a:schemeClr val="bg1"/>
                </a:solidFill>
              </a:rPr>
              <a:t>+</a:t>
            </a:r>
          </a:p>
        </p:txBody>
      </p:sp>
      <p:sp>
        <p:nvSpPr>
          <p:cNvPr id="23" name="Text Placeholder 2">
            <a:extLst>
              <a:ext uri="{FF2B5EF4-FFF2-40B4-BE49-F238E27FC236}">
                <a16:creationId xmlns:a16="http://schemas.microsoft.com/office/drawing/2014/main" id="{2AE88FDC-A9B6-462A-8CE8-BAE63470BEA4}"/>
              </a:ext>
            </a:extLst>
          </p:cNvPr>
          <p:cNvSpPr txBox="1">
            <a:spLocks/>
          </p:cNvSpPr>
          <p:nvPr/>
        </p:nvSpPr>
        <p:spPr>
          <a:xfrm>
            <a:off x="4329194" y="5460583"/>
            <a:ext cx="2209800" cy="4546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800" b="1" dirty="0"/>
              <a:t>Local Cost Share</a:t>
            </a:r>
          </a:p>
        </p:txBody>
      </p:sp>
      <p:sp>
        <p:nvSpPr>
          <p:cNvPr id="24" name="Text Placeholder 2">
            <a:extLst>
              <a:ext uri="{FF2B5EF4-FFF2-40B4-BE49-F238E27FC236}">
                <a16:creationId xmlns:a16="http://schemas.microsoft.com/office/drawing/2014/main" id="{E317B860-B2FA-426D-A22F-14EF339269FB}"/>
              </a:ext>
            </a:extLst>
          </p:cNvPr>
          <p:cNvSpPr txBox="1">
            <a:spLocks/>
          </p:cNvSpPr>
          <p:nvPr/>
        </p:nvSpPr>
        <p:spPr>
          <a:xfrm>
            <a:off x="6837508" y="5462339"/>
            <a:ext cx="2992292" cy="8989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800" b="1" dirty="0">
                <a:solidFill>
                  <a:srgbClr val="C00000"/>
                </a:solidFill>
              </a:rPr>
              <a:t>Additional Solution Implementation Costs</a:t>
            </a:r>
            <a:br>
              <a:rPr lang="en-US" sz="1800" b="1" dirty="0">
                <a:solidFill>
                  <a:srgbClr val="C00000"/>
                </a:solidFill>
              </a:rPr>
            </a:br>
            <a:r>
              <a:rPr lang="en-US" sz="1800" b="1" dirty="0">
                <a:solidFill>
                  <a:srgbClr val="C00000"/>
                </a:solidFill>
              </a:rPr>
              <a:t>(Local Cost Share)</a:t>
            </a:r>
          </a:p>
        </p:txBody>
      </p:sp>
      <p:sp>
        <p:nvSpPr>
          <p:cNvPr id="25" name="Text Placeholder 2">
            <a:extLst>
              <a:ext uri="{FF2B5EF4-FFF2-40B4-BE49-F238E27FC236}">
                <a16:creationId xmlns:a16="http://schemas.microsoft.com/office/drawing/2014/main" id="{6A2D9AE6-7E20-4614-A712-FA43686D47D5}"/>
              </a:ext>
            </a:extLst>
          </p:cNvPr>
          <p:cNvSpPr txBox="1">
            <a:spLocks/>
          </p:cNvSpPr>
          <p:nvPr/>
        </p:nvSpPr>
        <p:spPr>
          <a:xfrm>
            <a:off x="4267200" y="1160644"/>
            <a:ext cx="7620000" cy="188735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b="1" u="sng" dirty="0"/>
              <a:t>Additional Solution Implementation Costs:</a:t>
            </a:r>
          </a:p>
          <a:p>
            <a:pPr>
              <a:spcAft>
                <a:spcPts val="1200"/>
              </a:spcAft>
            </a:pPr>
            <a:r>
              <a:rPr lang="en-US" dirty="0"/>
              <a:t>Capital costs met by a SWB or private loan will have </a:t>
            </a:r>
            <a:r>
              <a:rPr lang="en-US" b="1" dirty="0">
                <a:solidFill>
                  <a:srgbClr val="C00000"/>
                </a:solidFill>
              </a:rPr>
              <a:t>interest payment costs</a:t>
            </a:r>
            <a:r>
              <a:rPr lang="en-US" dirty="0">
                <a:solidFill>
                  <a:srgbClr val="C00000"/>
                </a:solidFill>
              </a:rPr>
              <a:t>.</a:t>
            </a:r>
          </a:p>
          <a:p>
            <a:pPr>
              <a:spcAft>
                <a:spcPts val="1200"/>
              </a:spcAft>
            </a:pPr>
            <a:r>
              <a:rPr lang="en-US" b="1" dirty="0">
                <a:solidFill>
                  <a:srgbClr val="C00000"/>
                </a:solidFill>
              </a:rPr>
              <a:t>O&amp;M costs </a:t>
            </a:r>
            <a:r>
              <a:rPr lang="en-US" dirty="0"/>
              <a:t>(not covered by grant)</a:t>
            </a:r>
          </a:p>
        </p:txBody>
      </p:sp>
      <p:sp>
        <p:nvSpPr>
          <p:cNvPr id="26" name="Text Placeholder 3">
            <a:extLst>
              <a:ext uri="{FF2B5EF4-FFF2-40B4-BE49-F238E27FC236}">
                <a16:creationId xmlns:a16="http://schemas.microsoft.com/office/drawing/2014/main" id="{1F4A6B10-508E-4D33-930E-B2C735BE0A8C}"/>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4A80EF9C-ADEE-4D8C-879A-AB8D61C3D03E}"/>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Developing Refined 5-Year Cost Estimates (3/4)</a:t>
            </a:r>
            <a:endParaRPr lang="en-US" sz="4000" dirty="0">
              <a:effectLst/>
            </a:endParaRPr>
          </a:p>
        </p:txBody>
      </p:sp>
    </p:spTree>
    <p:extLst>
      <p:ext uri="{BB962C8B-B14F-4D97-AF65-F5344CB8AC3E}">
        <p14:creationId xmlns:p14="http://schemas.microsoft.com/office/powerpoint/2010/main" val="81581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p:txBody>
          <a:bodyPr/>
          <a:lstStyle/>
          <a:p>
            <a:pPr lvl="1">
              <a:spcAft>
                <a:spcPts val="1200"/>
              </a:spcAft>
            </a:pPr>
            <a:r>
              <a:rPr lang="en-US" sz="2800" b="1" dirty="0">
                <a:solidFill>
                  <a:srgbClr val="1A4566"/>
                </a:solidFill>
                <a:latin typeface="Arial"/>
                <a:cs typeface="Arial"/>
              </a:rPr>
              <a:t>Audience Poll Question 2</a:t>
            </a:r>
            <a:endParaRPr lang="en-US" b="1" dirty="0">
              <a:solidFill>
                <a:srgbClr val="1A4566"/>
              </a:solidFill>
            </a:endParaRPr>
          </a:p>
        </p:txBody>
      </p:sp>
      <p:sp>
        <p:nvSpPr>
          <p:cNvPr id="3" name="Text Placeholder 2">
            <a:extLst>
              <a:ext uri="{FF2B5EF4-FFF2-40B4-BE49-F238E27FC236}">
                <a16:creationId xmlns:a16="http://schemas.microsoft.com/office/drawing/2014/main" id="{22E2B34F-7A7F-4BC3-AA81-E825F39783D4}"/>
              </a:ext>
            </a:extLst>
          </p:cNvPr>
          <p:cNvSpPr>
            <a:spLocks noGrp="1"/>
          </p:cNvSpPr>
          <p:nvPr>
            <p:ph type="body" sz="quarter" idx="11"/>
          </p:nvPr>
        </p:nvSpPr>
        <p:spPr>
          <a:xfrm>
            <a:off x="838200" y="1251479"/>
            <a:ext cx="10515600" cy="5073121"/>
          </a:xfrm>
        </p:spPr>
        <p:txBody>
          <a:bodyPr vert="horz" lIns="91440" tIns="45720" rIns="91440" bIns="45720" rtlCol="0" anchor="t">
            <a:normAutofit/>
          </a:bodyPr>
          <a:lstStyle/>
          <a:p>
            <a:pPr marL="0" indent="0">
              <a:spcAft>
                <a:spcPts val="1200"/>
              </a:spcAft>
              <a:buNone/>
            </a:pPr>
            <a:r>
              <a:rPr lang="en-US" dirty="0">
                <a:latin typeface="Arial"/>
                <a:cs typeface="Arial"/>
              </a:rPr>
              <a:t>Have you read the report: </a:t>
            </a:r>
            <a:r>
              <a:rPr lang="en-US" b="1" i="1" dirty="0">
                <a:latin typeface="Arial"/>
                <a:cs typeface="Arial"/>
              </a:rPr>
              <a:t>“2021 Drinking Water Needs Assessment</a:t>
            </a:r>
            <a:r>
              <a:rPr lang="en-US" b="1" i="1" dirty="0"/>
              <a:t>”</a:t>
            </a:r>
            <a:r>
              <a:rPr lang="en-US" dirty="0"/>
              <a:t>?</a:t>
            </a:r>
            <a:endParaRPr lang="en-US" dirty="0">
              <a:latin typeface="Arial"/>
              <a:cs typeface="Arial"/>
            </a:endParaRPr>
          </a:p>
          <a:p>
            <a:pPr lvl="1">
              <a:spcAft>
                <a:spcPts val="1200"/>
              </a:spcAft>
            </a:pPr>
            <a:r>
              <a:rPr lang="en-US" dirty="0">
                <a:latin typeface="Arial"/>
                <a:cs typeface="Arial"/>
              </a:rPr>
              <a:t>Yes, read the whole thing</a:t>
            </a:r>
          </a:p>
          <a:p>
            <a:pPr lvl="1">
              <a:spcAft>
                <a:spcPts val="1200"/>
              </a:spcAft>
            </a:pPr>
            <a:r>
              <a:rPr lang="en-US" dirty="0">
                <a:latin typeface="Arial"/>
                <a:cs typeface="Arial"/>
              </a:rPr>
              <a:t>Yes, I skimmed it</a:t>
            </a:r>
          </a:p>
          <a:p>
            <a:pPr lvl="1">
              <a:spcAft>
                <a:spcPts val="1200"/>
              </a:spcAft>
            </a:pPr>
            <a:r>
              <a:rPr lang="en-US" dirty="0">
                <a:latin typeface="Arial"/>
                <a:cs typeface="Arial"/>
              </a:rPr>
              <a:t>No, but I plan to</a:t>
            </a:r>
          </a:p>
          <a:p>
            <a:pPr lvl="1">
              <a:spcAft>
                <a:spcPts val="1200"/>
              </a:spcAft>
            </a:pPr>
            <a:r>
              <a:rPr lang="en-US" dirty="0">
                <a:latin typeface="Arial"/>
                <a:cs typeface="Arial"/>
              </a:rPr>
              <a:t>No, I don’t intend to read it</a:t>
            </a:r>
          </a:p>
          <a:p>
            <a:pPr marL="0" lvl="1" indent="0">
              <a:spcBef>
                <a:spcPts val="1000"/>
              </a:spcBef>
              <a:spcAft>
                <a:spcPts val="1200"/>
              </a:spcAft>
              <a:buNone/>
            </a:pPr>
            <a:r>
              <a:rPr lang="en-US" dirty="0">
                <a:latin typeface="Arial"/>
                <a:cs typeface="Arial"/>
              </a:rPr>
              <a:t>Access report here: </a:t>
            </a:r>
            <a:r>
              <a:rPr lang="en-US" dirty="0">
                <a:latin typeface="Arial"/>
                <a:cs typeface="Arial"/>
                <a:hlinkClick r:id="rId3"/>
              </a:rPr>
              <a:t>https://bit.ly/3mAz2yK</a:t>
            </a:r>
            <a:r>
              <a:rPr lang="en-US" dirty="0">
                <a:latin typeface="Arial"/>
                <a:cs typeface="Arial"/>
              </a:rPr>
              <a:t> </a:t>
            </a:r>
          </a:p>
          <a:p>
            <a:pPr marL="0" lvl="1" indent="0">
              <a:spcBef>
                <a:spcPts val="1000"/>
              </a:spcBef>
              <a:spcAft>
                <a:spcPts val="1200"/>
              </a:spcAft>
              <a:buNone/>
            </a:pPr>
            <a:r>
              <a:rPr lang="en-US" sz="2000" dirty="0"/>
              <a:t>Respond to survey here: </a:t>
            </a:r>
            <a:r>
              <a:rPr lang="en-US" sz="2000" u="sng" dirty="0">
                <a:solidFill>
                  <a:srgbClr val="0563C1"/>
                </a:solidFill>
                <a:effectLst/>
                <a:ea typeface="Calibri" panose="020F0502020204030204" pitchFamily="34" charset="0"/>
                <a:hlinkClick r:id="rId4"/>
              </a:rPr>
              <a:t>https://bit.ly/2OH58wm</a:t>
            </a:r>
            <a:r>
              <a:rPr lang="en-US" sz="2000" dirty="0">
                <a:effectLst/>
                <a:ea typeface="Calibri" panose="020F0502020204030204" pitchFamily="34" charset="0"/>
              </a:rPr>
              <a:t> </a:t>
            </a:r>
            <a:endParaRPr lang="en-US" dirty="0"/>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fld id="{A15CFC30-E45D-4431-B46B-489B270F7815}" type="slidenum">
              <a:rPr lang="en-US" smtClean="0"/>
              <a:pPr/>
              <a:t>8</a:t>
            </a:fld>
            <a:endParaRPr lang="en-US" dirty="0"/>
          </a:p>
        </p:txBody>
      </p:sp>
      <p:sp>
        <p:nvSpPr>
          <p:cNvPr id="6" name="Text Placeholder 3">
            <a:extLst>
              <a:ext uri="{FF2B5EF4-FFF2-40B4-BE49-F238E27FC236}">
                <a16:creationId xmlns:a16="http://schemas.microsoft.com/office/drawing/2014/main" id="{E624A989-78C2-4A25-856C-1528CA90F087}"/>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14094331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a:xfrm>
            <a:off x="3048" y="5463"/>
            <a:ext cx="2743200" cy="365125"/>
          </a:xfrm>
        </p:spPr>
        <p:txBody>
          <a:bodyPr/>
          <a:lstStyle/>
          <a:p>
            <a:fld id="{A15CFC30-E45D-4431-B46B-489B270F7815}" type="slidenum">
              <a:rPr lang="en-US" smtClean="0"/>
              <a:pPr/>
              <a:t>80</a:t>
            </a:fld>
            <a:endParaRPr lang="en-US" dirty="0"/>
          </a:p>
        </p:txBody>
      </p:sp>
      <p:pic>
        <p:nvPicPr>
          <p:cNvPr id="6" name="Picture 5">
            <a:extLst>
              <a:ext uri="{FF2B5EF4-FFF2-40B4-BE49-F238E27FC236}">
                <a16:creationId xmlns:a16="http://schemas.microsoft.com/office/drawing/2014/main" id="{F8C68471-2B5F-4576-8F38-12D4D0A8424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72" y="624933"/>
            <a:ext cx="4953000" cy="4953000"/>
          </a:xfrm>
          <a:prstGeom prst="rect">
            <a:avLst/>
          </a:prstGeom>
        </p:spPr>
      </p:pic>
      <p:sp>
        <p:nvSpPr>
          <p:cNvPr id="10" name="Text Placeholder 2">
            <a:extLst>
              <a:ext uri="{FF2B5EF4-FFF2-40B4-BE49-F238E27FC236}">
                <a16:creationId xmlns:a16="http://schemas.microsoft.com/office/drawing/2014/main" id="{3E10DFAF-0252-475E-9305-2E65AC9ECE2C}"/>
              </a:ext>
            </a:extLst>
          </p:cNvPr>
          <p:cNvSpPr txBox="1">
            <a:spLocks/>
          </p:cNvSpPr>
          <p:nvPr/>
        </p:nvSpPr>
        <p:spPr>
          <a:xfrm>
            <a:off x="306531" y="5460583"/>
            <a:ext cx="3701928" cy="9402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800" b="1" dirty="0"/>
              <a:t>Total 5-Year </a:t>
            </a:r>
            <a:r>
              <a:rPr lang="en-US" sz="1800" b="1" u="sng" dirty="0"/>
              <a:t>Unrefined</a:t>
            </a:r>
            <a:r>
              <a:rPr lang="en-US" sz="1800" b="1" dirty="0"/>
              <a:t> Long-Term &amp; Interim Solution Costs</a:t>
            </a:r>
            <a:endParaRPr lang="en-US" sz="1800" b="1" dirty="0">
              <a:solidFill>
                <a:srgbClr val="1A4566"/>
              </a:solidFill>
            </a:endParaRPr>
          </a:p>
        </p:txBody>
      </p:sp>
      <p:sp>
        <p:nvSpPr>
          <p:cNvPr id="14" name="Arrow: Right 13">
            <a:extLst>
              <a:ext uri="{FF2B5EF4-FFF2-40B4-BE49-F238E27FC236}">
                <a16:creationId xmlns:a16="http://schemas.microsoft.com/office/drawing/2014/main" id="{438DE9FD-9A09-4615-94C6-487B22E3C9E6}"/>
              </a:ext>
              <a:ext uri="{C183D7F6-B498-43B3-948B-1728B52AA6E4}">
                <adec:decorative xmlns:adec="http://schemas.microsoft.com/office/drawing/2017/decorative" val="1"/>
              </a:ext>
            </a:extLst>
          </p:cNvPr>
          <p:cNvSpPr/>
          <p:nvPr/>
        </p:nvSpPr>
        <p:spPr>
          <a:xfrm>
            <a:off x="3475059" y="4089054"/>
            <a:ext cx="533400" cy="533400"/>
          </a:xfrm>
          <a:prstGeom prst="rightArrow">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4689ECB7-691A-44CF-B6BB-142F9CD42968}"/>
              </a:ext>
            </a:extLst>
          </p:cNvPr>
          <p:cNvSpPr txBox="1">
            <a:spLocks/>
          </p:cNvSpPr>
          <p:nvPr/>
        </p:nvSpPr>
        <p:spPr>
          <a:xfrm>
            <a:off x="7616287" y="3784597"/>
            <a:ext cx="554721" cy="53622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4000" b="1" dirty="0">
                <a:solidFill>
                  <a:schemeClr val="bg1"/>
                </a:solidFill>
              </a:rPr>
              <a:t>+</a:t>
            </a:r>
          </a:p>
        </p:txBody>
      </p:sp>
      <p:grpSp>
        <p:nvGrpSpPr>
          <p:cNvPr id="5" name="Group 4">
            <a:extLst>
              <a:ext uri="{FF2B5EF4-FFF2-40B4-BE49-F238E27FC236}">
                <a16:creationId xmlns:a16="http://schemas.microsoft.com/office/drawing/2014/main" id="{E1EF3031-D6D6-4DA7-80C9-8EF45A20119D}"/>
              </a:ext>
              <a:ext uri="{C183D7F6-B498-43B3-948B-1728B52AA6E4}">
                <adec:decorative xmlns:adec="http://schemas.microsoft.com/office/drawing/2017/decorative" val="1"/>
              </a:ext>
            </a:extLst>
          </p:cNvPr>
          <p:cNvGrpSpPr/>
          <p:nvPr/>
        </p:nvGrpSpPr>
        <p:grpSpPr>
          <a:xfrm>
            <a:off x="2157495" y="-226267"/>
            <a:ext cx="6401779" cy="6401777"/>
            <a:chOff x="2437421" y="208020"/>
            <a:chExt cx="5687570" cy="5687568"/>
          </a:xfrm>
        </p:grpSpPr>
        <p:pic>
          <p:nvPicPr>
            <p:cNvPr id="25" name="Picture 24" descr="Icon&#10;&#10;Description automatically generated">
              <a:extLst>
                <a:ext uri="{FF2B5EF4-FFF2-40B4-BE49-F238E27FC236}">
                  <a16:creationId xmlns:a16="http://schemas.microsoft.com/office/drawing/2014/main" id="{8B87551B-1B36-40AC-AEF8-C6D420A7A6D4}"/>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2437421" y="208020"/>
              <a:ext cx="5687568" cy="5687568"/>
            </a:xfrm>
            <a:prstGeom prst="rect">
              <a:avLst/>
            </a:prstGeom>
          </p:spPr>
        </p:pic>
        <p:pic>
          <p:nvPicPr>
            <p:cNvPr id="13" name="Picture 12" descr="Icon&#10;&#10;Description automatically generated">
              <a:extLst>
                <a:ext uri="{FF2B5EF4-FFF2-40B4-BE49-F238E27FC236}">
                  <a16:creationId xmlns:a16="http://schemas.microsoft.com/office/drawing/2014/main" id="{24955671-14CA-4ACD-8F20-F015B8062B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42983"/>
            <a:stretch/>
          </p:blipFill>
          <p:spPr>
            <a:xfrm>
              <a:off x="2438400" y="2653195"/>
              <a:ext cx="5686591" cy="3242393"/>
            </a:xfrm>
            <a:prstGeom prst="rect">
              <a:avLst/>
            </a:prstGeom>
          </p:spPr>
        </p:pic>
        <p:pic>
          <p:nvPicPr>
            <p:cNvPr id="17" name="Picture 16" descr="Icon&#10;&#10;Description automatically generated">
              <a:extLst>
                <a:ext uri="{FF2B5EF4-FFF2-40B4-BE49-F238E27FC236}">
                  <a16:creationId xmlns:a16="http://schemas.microsoft.com/office/drawing/2014/main" id="{5D18C78E-D408-498A-A435-9477779F7408}"/>
                </a:ext>
              </a:extLst>
            </p:cNvPr>
            <p:cNvPicPr>
              <a:picLocks noChangeAspect="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61092"/>
            <a:stretch/>
          </p:blipFill>
          <p:spPr>
            <a:xfrm>
              <a:off x="2438399" y="3679526"/>
              <a:ext cx="5686591" cy="2212584"/>
            </a:xfrm>
            <a:prstGeom prst="rect">
              <a:avLst/>
            </a:prstGeom>
          </p:spPr>
        </p:pic>
        <p:pic>
          <p:nvPicPr>
            <p:cNvPr id="20" name="Picture 19" descr="Icon&#10;&#10;Description automatically generated">
              <a:extLst>
                <a:ext uri="{FF2B5EF4-FFF2-40B4-BE49-F238E27FC236}">
                  <a16:creationId xmlns:a16="http://schemas.microsoft.com/office/drawing/2014/main" id="{3ADE5C78-2DF2-41AF-8804-AF2A535C1A9E}"/>
                </a:ext>
              </a:extLst>
            </p:cNvPr>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53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73090"/>
            <a:stretch/>
          </p:blipFill>
          <p:spPr>
            <a:xfrm>
              <a:off x="2438398" y="4365325"/>
              <a:ext cx="5686591" cy="1530262"/>
            </a:xfrm>
            <a:prstGeom prst="rect">
              <a:avLst/>
            </a:prstGeom>
          </p:spPr>
        </p:pic>
      </p:grpSp>
      <p:sp>
        <p:nvSpPr>
          <p:cNvPr id="23" name="Text Placeholder 2">
            <a:extLst>
              <a:ext uri="{FF2B5EF4-FFF2-40B4-BE49-F238E27FC236}">
                <a16:creationId xmlns:a16="http://schemas.microsoft.com/office/drawing/2014/main" id="{2AE88FDC-A9B6-462A-8CE8-BAE63470BEA4}"/>
              </a:ext>
            </a:extLst>
          </p:cNvPr>
          <p:cNvSpPr txBox="1">
            <a:spLocks/>
          </p:cNvSpPr>
          <p:nvPr/>
        </p:nvSpPr>
        <p:spPr>
          <a:xfrm>
            <a:off x="4176794" y="5460583"/>
            <a:ext cx="2909806" cy="8790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800" b="1" dirty="0"/>
              <a:t>Total 5-Year </a:t>
            </a:r>
            <a:r>
              <a:rPr lang="en-US" sz="1800" b="1" u="sng" dirty="0"/>
              <a:t>Refined</a:t>
            </a:r>
            <a:r>
              <a:rPr lang="en-US" sz="1800" b="1" dirty="0"/>
              <a:t> Long-Term &amp; Interim Solutions Costs</a:t>
            </a:r>
          </a:p>
        </p:txBody>
      </p:sp>
      <p:sp>
        <p:nvSpPr>
          <p:cNvPr id="7" name="Right Brace 6">
            <a:extLst>
              <a:ext uri="{FF2B5EF4-FFF2-40B4-BE49-F238E27FC236}">
                <a16:creationId xmlns:a16="http://schemas.microsoft.com/office/drawing/2014/main" id="{EB2E6C98-54A3-4D1C-8651-066CEE7A503C}"/>
              </a:ext>
              <a:ext uri="{C183D7F6-B498-43B3-948B-1728B52AA6E4}">
                <adec:decorative xmlns:adec="http://schemas.microsoft.com/office/drawing/2017/decorative" val="1"/>
              </a:ext>
            </a:extLst>
          </p:cNvPr>
          <p:cNvSpPr/>
          <p:nvPr/>
        </p:nvSpPr>
        <p:spPr>
          <a:xfrm>
            <a:off x="6934201" y="2742666"/>
            <a:ext cx="554720" cy="2591334"/>
          </a:xfrm>
          <a:prstGeom prst="rightBrace">
            <a:avLst>
              <a:gd name="adj1" fmla="val 0"/>
              <a:gd name="adj2" fmla="val 50000"/>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 Placeholder 2">
            <a:extLst>
              <a:ext uri="{FF2B5EF4-FFF2-40B4-BE49-F238E27FC236}">
                <a16:creationId xmlns:a16="http://schemas.microsoft.com/office/drawing/2014/main" id="{2522E63C-3E19-4775-9C37-D81219853C93}"/>
              </a:ext>
            </a:extLst>
          </p:cNvPr>
          <p:cNvSpPr txBox="1">
            <a:spLocks/>
          </p:cNvSpPr>
          <p:nvPr/>
        </p:nvSpPr>
        <p:spPr>
          <a:xfrm>
            <a:off x="7656261" y="3529375"/>
            <a:ext cx="4154739" cy="2591334"/>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900" b="1" dirty="0">
                <a:solidFill>
                  <a:srgbClr val="426F86"/>
                </a:solidFill>
              </a:rPr>
              <a:t>Local Cost Share = $7 Billion </a:t>
            </a:r>
            <a:r>
              <a:rPr lang="en-US" sz="1900" b="1" dirty="0"/>
              <a:t>Solution implementation costs borne by water system customers or private well owners.</a:t>
            </a:r>
          </a:p>
          <a:p>
            <a:pPr lvl="1">
              <a:spcAft>
                <a:spcPts val="600"/>
              </a:spcAft>
            </a:pPr>
            <a:r>
              <a:rPr lang="en-US" sz="1900" b="1" dirty="0">
                <a:solidFill>
                  <a:srgbClr val="426F86"/>
                </a:solidFill>
              </a:rPr>
              <a:t>$4.05 Billion </a:t>
            </a:r>
            <a:r>
              <a:rPr lang="en-US" sz="1900" b="1" dirty="0"/>
              <a:t>Eligible for SWB Loans</a:t>
            </a:r>
          </a:p>
          <a:p>
            <a:pPr lvl="1">
              <a:spcAft>
                <a:spcPts val="600"/>
              </a:spcAft>
            </a:pPr>
            <a:r>
              <a:rPr lang="en-US" sz="1900" b="1" dirty="0">
                <a:solidFill>
                  <a:srgbClr val="426F86"/>
                </a:solidFill>
              </a:rPr>
              <a:t>$2.95 Billion </a:t>
            </a:r>
            <a:r>
              <a:rPr lang="en-US" sz="1900" b="1" dirty="0"/>
              <a:t>Not Eligible for SWB Loans </a:t>
            </a:r>
            <a:r>
              <a:rPr lang="en-US" sz="1900" dirty="0"/>
              <a:t>(capital costs, includes O&amp;M, interest payments)</a:t>
            </a:r>
            <a:endParaRPr lang="en-US" sz="1500" dirty="0"/>
          </a:p>
        </p:txBody>
      </p:sp>
      <p:sp>
        <p:nvSpPr>
          <p:cNvPr id="27" name="Right Brace 26">
            <a:extLst>
              <a:ext uri="{FF2B5EF4-FFF2-40B4-BE49-F238E27FC236}">
                <a16:creationId xmlns:a16="http://schemas.microsoft.com/office/drawing/2014/main" id="{99AD404B-D837-47EF-B4F2-034FA44D1457}"/>
              </a:ext>
              <a:ext uri="{C183D7F6-B498-43B3-948B-1728B52AA6E4}">
                <adec:decorative xmlns:adec="http://schemas.microsoft.com/office/drawing/2017/decorative" val="1"/>
              </a:ext>
            </a:extLst>
          </p:cNvPr>
          <p:cNvSpPr/>
          <p:nvPr/>
        </p:nvSpPr>
        <p:spPr>
          <a:xfrm>
            <a:off x="6934199" y="971612"/>
            <a:ext cx="554721" cy="1722424"/>
          </a:xfrm>
          <a:prstGeom prst="rightBrace">
            <a:avLst>
              <a:gd name="adj1" fmla="val 0"/>
              <a:gd name="adj2" fmla="val 50000"/>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 Placeholder 2">
            <a:extLst>
              <a:ext uri="{FF2B5EF4-FFF2-40B4-BE49-F238E27FC236}">
                <a16:creationId xmlns:a16="http://schemas.microsoft.com/office/drawing/2014/main" id="{69385D6C-070B-41AE-9F85-96A727EFF2EA}"/>
              </a:ext>
            </a:extLst>
          </p:cNvPr>
          <p:cNvSpPr txBox="1">
            <a:spLocks/>
          </p:cNvSpPr>
          <p:nvPr/>
        </p:nvSpPr>
        <p:spPr>
          <a:xfrm>
            <a:off x="7656260" y="1143000"/>
            <a:ext cx="4154740" cy="13196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900" b="1" dirty="0">
                <a:solidFill>
                  <a:srgbClr val="347D35"/>
                </a:solidFill>
              </a:rPr>
              <a:t>Grant Eligible Costs: $3.25 Billion</a:t>
            </a:r>
            <a:br>
              <a:rPr lang="en-US" sz="1900" b="1" dirty="0">
                <a:solidFill>
                  <a:srgbClr val="347D35"/>
                </a:solidFill>
              </a:rPr>
            </a:br>
            <a:r>
              <a:rPr lang="en-US" sz="1900" b="1" dirty="0"/>
              <a:t>Solutions implementation costs potentially covered by SWB.</a:t>
            </a:r>
          </a:p>
        </p:txBody>
      </p:sp>
      <p:sp>
        <p:nvSpPr>
          <p:cNvPr id="29" name="Text Placeholder 2">
            <a:extLst>
              <a:ext uri="{FF2B5EF4-FFF2-40B4-BE49-F238E27FC236}">
                <a16:creationId xmlns:a16="http://schemas.microsoft.com/office/drawing/2014/main" id="{9E54FE3C-EB48-4DD2-8A9B-5AF823D5A431}"/>
              </a:ext>
            </a:extLst>
          </p:cNvPr>
          <p:cNvSpPr txBox="1">
            <a:spLocks/>
          </p:cNvSpPr>
          <p:nvPr/>
        </p:nvSpPr>
        <p:spPr>
          <a:xfrm>
            <a:off x="4343400" y="2438400"/>
            <a:ext cx="2423459" cy="5362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b="1" u="sng" dirty="0">
                <a:solidFill>
                  <a:schemeClr val="bg1"/>
                </a:solidFill>
              </a:rPr>
              <a:t>$10.25 Billion</a:t>
            </a:r>
          </a:p>
        </p:txBody>
      </p:sp>
      <p:sp>
        <p:nvSpPr>
          <p:cNvPr id="30" name="Text Placeholder 3">
            <a:extLst>
              <a:ext uri="{FF2B5EF4-FFF2-40B4-BE49-F238E27FC236}">
                <a16:creationId xmlns:a16="http://schemas.microsoft.com/office/drawing/2014/main" id="{264F5529-F575-453B-9568-733421991FEA}"/>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DBCDF016-FC95-440E-A018-8FA60639F537}"/>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Developing Refined 5-Year Cost Estimates (4/4)</a:t>
            </a:r>
            <a:endParaRPr lang="en-US" sz="4000" dirty="0">
              <a:effectLst/>
            </a:endParaRPr>
          </a:p>
        </p:txBody>
      </p:sp>
    </p:spTree>
    <p:extLst>
      <p:ext uri="{BB962C8B-B14F-4D97-AF65-F5344CB8AC3E}">
        <p14:creationId xmlns:p14="http://schemas.microsoft.com/office/powerpoint/2010/main" val="3345067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a:xfrm>
            <a:off x="3048" y="5463"/>
            <a:ext cx="2743200" cy="365125"/>
          </a:xfrm>
        </p:spPr>
        <p:txBody>
          <a:bodyPr/>
          <a:lstStyle/>
          <a:p>
            <a:fld id="{A15CFC30-E45D-4431-B46B-489B270F7815}" type="slidenum">
              <a:rPr lang="en-US" smtClean="0"/>
              <a:pPr/>
              <a:t>81</a:t>
            </a:fld>
            <a:endParaRPr lang="en-US" dirty="0"/>
          </a:p>
        </p:txBody>
      </p:sp>
      <p:graphicFrame>
        <p:nvGraphicFramePr>
          <p:cNvPr id="8" name="Table 7">
            <a:extLst>
              <a:ext uri="{FF2B5EF4-FFF2-40B4-BE49-F238E27FC236}">
                <a16:creationId xmlns:a16="http://schemas.microsoft.com/office/drawing/2014/main" id="{9E5A2CC6-6313-4B11-8C07-71ACE716F5FA}"/>
              </a:ext>
            </a:extLst>
          </p:cNvPr>
          <p:cNvGraphicFramePr>
            <a:graphicFrameLocks noGrp="1"/>
          </p:cNvGraphicFramePr>
          <p:nvPr>
            <p:extLst>
              <p:ext uri="{D42A27DB-BD31-4B8C-83A1-F6EECF244321}">
                <p14:modId xmlns:p14="http://schemas.microsoft.com/office/powerpoint/2010/main" val="1227907187"/>
              </p:ext>
            </p:extLst>
          </p:nvPr>
        </p:nvGraphicFramePr>
        <p:xfrm>
          <a:off x="838200" y="838208"/>
          <a:ext cx="10668000" cy="5257792"/>
        </p:xfrm>
        <a:graphic>
          <a:graphicData uri="http://schemas.openxmlformats.org/drawingml/2006/table">
            <a:tbl>
              <a:tblPr firstRow="1" firstCol="1" bandRow="1"/>
              <a:tblGrid>
                <a:gridCol w="6191250">
                  <a:extLst>
                    <a:ext uri="{9D8B030D-6E8A-4147-A177-3AD203B41FA5}">
                      <a16:colId xmlns:a16="http://schemas.microsoft.com/office/drawing/2014/main" val="4118041615"/>
                    </a:ext>
                  </a:extLst>
                </a:gridCol>
                <a:gridCol w="1905000">
                  <a:extLst>
                    <a:ext uri="{9D8B030D-6E8A-4147-A177-3AD203B41FA5}">
                      <a16:colId xmlns:a16="http://schemas.microsoft.com/office/drawing/2014/main" val="326756091"/>
                    </a:ext>
                  </a:extLst>
                </a:gridCol>
                <a:gridCol w="2571750">
                  <a:extLst>
                    <a:ext uri="{9D8B030D-6E8A-4147-A177-3AD203B41FA5}">
                      <a16:colId xmlns:a16="http://schemas.microsoft.com/office/drawing/2014/main" val="729160568"/>
                    </a:ext>
                  </a:extLst>
                </a:gridCol>
              </a:tblGrid>
              <a:tr h="660888">
                <a:tc>
                  <a:txBody>
                    <a:bodyPr/>
                    <a:lstStyle/>
                    <a:p>
                      <a:pPr marL="0" marR="0">
                        <a:lnSpc>
                          <a:spcPct val="115000"/>
                        </a:lnSpc>
                        <a:spcBef>
                          <a:spcPts val="200"/>
                        </a:spcBef>
                        <a:spcAft>
                          <a:spcPts val="200"/>
                        </a:spcAft>
                      </a:pPr>
                      <a:r>
                        <a:rPr lang="en-US" sz="1800" b="1" dirty="0">
                          <a:solidFill>
                            <a:srgbClr val="FFFFFF"/>
                          </a:solidFill>
                          <a:effectLst/>
                          <a:latin typeface="Arial" panose="020B0604020202020204" pitchFamily="34" charset="0"/>
                          <a:ea typeface="Times New Roman" panose="02020603050405020304" pitchFamily="18" charset="0"/>
                          <a:cs typeface="Segoe UI" panose="020B0502040204020203" pitchFamily="34" charset="0"/>
                        </a:rPr>
                        <a:t>State Water Board Fund</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lnSpc>
                          <a:spcPct val="115000"/>
                        </a:lnSpc>
                        <a:spcBef>
                          <a:spcPts val="200"/>
                        </a:spcBef>
                        <a:spcAft>
                          <a:spcPts val="200"/>
                        </a:spcAft>
                      </a:pPr>
                      <a:r>
                        <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Yr. 1 Est. Fund Size</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a:lnSpc>
                          <a:spcPct val="115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Cumulative Est. 5-Yr. Fund Size</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a:noFill/>
                    </a:lnT>
                    <a:lnB w="12700" cap="flat" cmpd="sng" algn="ctr">
                      <a:solidFill>
                        <a:srgbClr val="A6A6A6"/>
                      </a:solidFill>
                      <a:prstDash val="solid"/>
                      <a:round/>
                      <a:headEnd type="none" w="med" len="med"/>
                      <a:tailEnd type="none" w="med" len="med"/>
                    </a:lnB>
                    <a:solidFill>
                      <a:srgbClr val="326C52"/>
                    </a:solidFill>
                  </a:tcPr>
                </a:tc>
                <a:extLst>
                  <a:ext uri="{0D108BD9-81ED-4DB2-BD59-A6C34878D82A}">
                    <a16:rowId xmlns:a16="http://schemas.microsoft.com/office/drawing/2014/main" val="2953119404"/>
                  </a:ext>
                </a:extLst>
              </a:tr>
              <a:tr h="660888">
                <a:tc>
                  <a:txBody>
                    <a:bodyPr/>
                    <a:lstStyle/>
                    <a:p>
                      <a:pPr marL="0" marR="0">
                        <a:lnSpc>
                          <a:spcPct val="115000"/>
                        </a:lnSpc>
                        <a:spcBef>
                          <a:spcPts val="200"/>
                        </a:spcBef>
                        <a:spcAft>
                          <a:spcPts val="200"/>
                        </a:spcAft>
                      </a:pPr>
                      <a:r>
                        <a:rPr lang="en-US" sz="1800" b="1" dirty="0">
                          <a:effectLst/>
                          <a:latin typeface="Arial" panose="020B0604020202020204" pitchFamily="34" charset="0"/>
                          <a:ea typeface="Times New Roman" panose="02020603050405020304" pitchFamily="18" charset="0"/>
                          <a:cs typeface="Segoe UI" panose="020B0502040204020203" pitchFamily="34" charset="0"/>
                        </a:rPr>
                        <a:t>Safe and Affordable Drinking Water Fund (SADWF) (Grant)</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$137</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$593</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38883026"/>
                  </a:ext>
                </a:extLst>
              </a:tr>
              <a:tr h="315787">
                <a:tc>
                  <a:txBody>
                    <a:bodyPr/>
                    <a:lstStyle/>
                    <a:p>
                      <a:pPr marL="0" marR="0">
                        <a:lnSpc>
                          <a:spcPct val="115000"/>
                        </a:lnSpc>
                        <a:spcBef>
                          <a:spcPts val="200"/>
                        </a:spcBef>
                        <a:spcAft>
                          <a:spcPts val="200"/>
                        </a:spcAft>
                      </a:pPr>
                      <a:r>
                        <a:rPr lang="en-US" sz="1800" b="1">
                          <a:effectLst/>
                          <a:latin typeface="Arial" panose="020B0604020202020204" pitchFamily="34" charset="0"/>
                          <a:ea typeface="Times New Roman" panose="02020603050405020304" pitchFamily="18" charset="0"/>
                          <a:cs typeface="Segoe UI" panose="020B0502040204020203" pitchFamily="34" charset="0"/>
                        </a:rPr>
                        <a:t>Drinking Water State Revolving Fund (DWSRF) (Grant)</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$120</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$320</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79100540"/>
                  </a:ext>
                </a:extLst>
              </a:tr>
              <a:tr h="315787">
                <a:tc>
                  <a:txBody>
                    <a:bodyPr/>
                    <a:lstStyle/>
                    <a:p>
                      <a:pPr marL="0" marR="0">
                        <a:lnSpc>
                          <a:spcPct val="115000"/>
                        </a:lnSpc>
                        <a:spcBef>
                          <a:spcPts val="200"/>
                        </a:spcBef>
                        <a:spcAft>
                          <a:spcPts val="200"/>
                        </a:spcAft>
                      </a:pPr>
                      <a:r>
                        <a:rPr lang="en-US" sz="1800" b="1" i="1" dirty="0">
                          <a:effectLst/>
                          <a:latin typeface="Arial" panose="020B0604020202020204" pitchFamily="34" charset="0"/>
                          <a:ea typeface="Times New Roman" panose="02020603050405020304" pitchFamily="18" charset="0"/>
                          <a:cs typeface="Segoe UI" panose="020B0502040204020203" pitchFamily="34" charset="0"/>
                        </a:rPr>
                        <a:t>DWSRF Loan Capacity</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i="1">
                          <a:effectLst/>
                          <a:latin typeface="Arial" panose="020B0604020202020204" pitchFamily="34" charset="0"/>
                          <a:ea typeface="Yu Mincho" panose="02020400000000000000" pitchFamily="18" charset="-128"/>
                          <a:cs typeface="Arial" panose="020B0604020202020204" pitchFamily="34" charset="0"/>
                        </a:rPr>
                        <a:t>$ 300</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i="1" dirty="0">
                          <a:effectLst/>
                          <a:latin typeface="Arial" panose="020B0604020202020204" pitchFamily="34" charset="0"/>
                          <a:ea typeface="Yu Mincho" panose="02020400000000000000" pitchFamily="18" charset="-128"/>
                          <a:cs typeface="Arial" panose="020B0604020202020204" pitchFamily="34" charset="0"/>
                        </a:rPr>
                        <a:t>$ 1,500</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331732858"/>
                  </a:ext>
                </a:extLst>
              </a:tr>
              <a:tr h="660888">
                <a:tc>
                  <a:txBody>
                    <a:bodyPr/>
                    <a:lstStyle/>
                    <a:p>
                      <a:pPr marL="0" marR="0">
                        <a:lnSpc>
                          <a:spcPct val="115000"/>
                        </a:lnSpc>
                        <a:spcBef>
                          <a:spcPts val="200"/>
                        </a:spcBef>
                        <a:spcAft>
                          <a:spcPts val="200"/>
                        </a:spcAft>
                      </a:pPr>
                      <a:r>
                        <a:rPr lang="en-US" sz="1800" b="1">
                          <a:effectLst/>
                          <a:latin typeface="Arial" panose="020B0604020202020204" pitchFamily="34" charset="0"/>
                          <a:ea typeface="Times New Roman" panose="02020603050405020304" pitchFamily="18" charset="0"/>
                          <a:cs typeface="Segoe UI" panose="020B0502040204020203" pitchFamily="34" charset="0"/>
                        </a:rPr>
                        <a:t>Small Community Drinking Water Funding Program (Grant)</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$275</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$275</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09434029"/>
                  </a:ext>
                </a:extLst>
              </a:tr>
              <a:tr h="1005990">
                <a:tc>
                  <a:txBody>
                    <a:bodyPr/>
                    <a:lstStyle/>
                    <a:p>
                      <a:pPr marL="0" marR="0">
                        <a:lnSpc>
                          <a:spcPct val="115000"/>
                        </a:lnSpc>
                        <a:spcBef>
                          <a:spcPts val="200"/>
                        </a:spcBef>
                        <a:spcAft>
                          <a:spcPts val="200"/>
                        </a:spcAft>
                      </a:pPr>
                      <a:r>
                        <a:rPr lang="en-US" sz="1800" b="1">
                          <a:effectLst/>
                          <a:latin typeface="Arial" panose="020B0604020202020204" pitchFamily="34" charset="0"/>
                          <a:ea typeface="Times New Roman" panose="02020603050405020304" pitchFamily="18" charset="0"/>
                          <a:cs typeface="Segoe UI" panose="020B0502040204020203" pitchFamily="34" charset="0"/>
                        </a:rPr>
                        <a:t>Emergency Drinking Water/Cleanup &amp; Abatement Account Programs – Urgent Drinking Water Needs Projects (Grant)</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$9</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$9</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204362791"/>
                  </a:ext>
                </a:extLst>
              </a:tr>
              <a:tr h="1005990">
                <a:tc>
                  <a:txBody>
                    <a:bodyPr/>
                    <a:lstStyle/>
                    <a:p>
                      <a:pPr marL="0" marR="0">
                        <a:lnSpc>
                          <a:spcPct val="115000"/>
                        </a:lnSpc>
                        <a:spcBef>
                          <a:spcPts val="200"/>
                        </a:spcBef>
                        <a:spcAft>
                          <a:spcPts val="200"/>
                        </a:spcAft>
                      </a:pPr>
                      <a:r>
                        <a:rPr lang="en-US" sz="1800" b="1" dirty="0">
                          <a:effectLst/>
                          <a:latin typeface="Arial" panose="020B0604020202020204" pitchFamily="34" charset="0"/>
                          <a:ea typeface="Times New Roman" panose="02020603050405020304" pitchFamily="18" charset="0"/>
                          <a:cs typeface="Segoe UI" panose="020B0502040204020203" pitchFamily="34" charset="0"/>
                        </a:rPr>
                        <a:t>Water Board Household &amp; Small Water System Drought Assistance Program; CAA – DW Well Replacement Program (Grant)</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$0.861</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$0.861</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27906362"/>
                  </a:ext>
                </a:extLst>
              </a:tr>
              <a:tr h="315787">
                <a:tc>
                  <a:txBody>
                    <a:bodyPr/>
                    <a:lstStyle/>
                    <a:p>
                      <a:pPr marL="0" marR="0">
                        <a:lnSpc>
                          <a:spcPct val="115000"/>
                        </a:lnSpc>
                        <a:spcBef>
                          <a:spcPts val="200"/>
                        </a:spcBef>
                        <a:spcAft>
                          <a:spcPts val="200"/>
                        </a:spcAft>
                      </a:pPr>
                      <a:r>
                        <a:rPr lang="en-US" sz="1800" b="1" dirty="0">
                          <a:effectLst/>
                          <a:latin typeface="Arial" panose="020B0604020202020204" pitchFamily="34" charset="0"/>
                          <a:ea typeface="Times New Roman" panose="02020603050405020304" pitchFamily="18" charset="0"/>
                          <a:cs typeface="Segoe UI" panose="020B0502040204020203" pitchFamily="34" charset="0"/>
                        </a:rPr>
                        <a:t>Water System Administrator Program (Grant)</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$8</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a:effectLst/>
                          <a:latin typeface="Arial" panose="020B0604020202020204" pitchFamily="34" charset="0"/>
                          <a:ea typeface="Yu Mincho" panose="02020400000000000000" pitchFamily="18" charset="-128"/>
                          <a:cs typeface="Arial" panose="020B0604020202020204" pitchFamily="34" charset="0"/>
                        </a:rPr>
                        <a:t>$8</a:t>
                      </a: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07241801"/>
                  </a:ext>
                </a:extLst>
              </a:tr>
              <a:tr h="315787">
                <a:tc>
                  <a:txBody>
                    <a:bodyPr/>
                    <a:lstStyle/>
                    <a:p>
                      <a:pPr marL="0" marR="0" algn="r">
                        <a:lnSpc>
                          <a:spcPct val="115000"/>
                        </a:lnSpc>
                        <a:spcBef>
                          <a:spcPts val="200"/>
                        </a:spcBef>
                        <a:spcAft>
                          <a:spcPts val="200"/>
                        </a:spcAft>
                      </a:pPr>
                      <a:r>
                        <a:rPr lang="en-US" sz="1800" b="1">
                          <a:solidFill>
                            <a:srgbClr val="000000"/>
                          </a:solidFill>
                          <a:effectLst/>
                          <a:latin typeface="Arial" panose="020B0604020202020204" pitchFamily="34" charset="0"/>
                          <a:ea typeface="Times New Roman" panose="02020603050405020304" pitchFamily="18" charset="0"/>
                          <a:cs typeface="Segoe UI" panose="020B0502040204020203" pitchFamily="34" charset="0"/>
                        </a:rPr>
                        <a:t>TOTAL: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lnSpc>
                          <a:spcPct val="115000"/>
                        </a:lnSpc>
                        <a:spcBef>
                          <a:spcPts val="200"/>
                        </a:spcBef>
                        <a:spcAft>
                          <a:spcPts val="200"/>
                        </a:spcAft>
                      </a:pPr>
                      <a:r>
                        <a:rPr lang="en-US" sz="1800" b="1"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$850 M</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lnSpc>
                          <a:spcPct val="115000"/>
                        </a:lnSpc>
                        <a:spcBef>
                          <a:spcPts val="200"/>
                        </a:spcBef>
                        <a:spcAft>
                          <a:spcPts val="200"/>
                        </a:spcAft>
                      </a:pPr>
                      <a:r>
                        <a:rPr lang="en-US" sz="1800" b="1"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$2,710 M</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extLst>
                  <a:ext uri="{0D108BD9-81ED-4DB2-BD59-A6C34878D82A}">
                    <a16:rowId xmlns:a16="http://schemas.microsoft.com/office/drawing/2014/main" val="1144213158"/>
                  </a:ext>
                </a:extLst>
              </a:tr>
            </a:tbl>
          </a:graphicData>
        </a:graphic>
      </p:graphicFrame>
      <p:sp>
        <p:nvSpPr>
          <p:cNvPr id="9" name="Rectangle 1">
            <a:extLst>
              <a:ext uri="{FF2B5EF4-FFF2-40B4-BE49-F238E27FC236}">
                <a16:creationId xmlns:a16="http://schemas.microsoft.com/office/drawing/2014/main" id="{D430A8F0-D771-47E2-9EE2-7ECC8FF6E02F}"/>
              </a:ext>
              <a:ext uri="{C183D7F6-B498-43B3-948B-1728B52AA6E4}">
                <adec:decorative xmlns:adec="http://schemas.microsoft.com/office/drawing/2017/decorative" val="1"/>
              </a:ext>
            </a:extLst>
          </p:cNvPr>
          <p:cNvSpPr>
            <a:spLocks noChangeArrowheads="1"/>
          </p:cNvSpPr>
          <p:nvPr/>
        </p:nvSpPr>
        <p:spPr bwMode="auto">
          <a:xfrm>
            <a:off x="2895600" y="1946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Placeholder 3">
            <a:extLst>
              <a:ext uri="{FF2B5EF4-FFF2-40B4-BE49-F238E27FC236}">
                <a16:creationId xmlns:a16="http://schemas.microsoft.com/office/drawing/2014/main" id="{DDD19D81-CB80-470C-907E-7281702286EF}"/>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262B718D-562C-48A1-B18D-0AF485007DA3}"/>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5-Year Funding and Financing Availability ($ in Millions)</a:t>
            </a:r>
            <a:endParaRPr lang="en-US" sz="4000" dirty="0">
              <a:effectLst/>
            </a:endParaRPr>
          </a:p>
        </p:txBody>
      </p:sp>
    </p:spTree>
    <p:extLst>
      <p:ext uri="{BB962C8B-B14F-4D97-AF65-F5344CB8AC3E}">
        <p14:creationId xmlns:p14="http://schemas.microsoft.com/office/powerpoint/2010/main" val="18524153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82</a:t>
            </a:fld>
            <a:endParaRPr lang="en-US"/>
          </a:p>
        </p:txBody>
      </p:sp>
      <p:sp>
        <p:nvSpPr>
          <p:cNvPr id="7" name="Text Placeholder 2">
            <a:extLst>
              <a:ext uri="{FF2B5EF4-FFF2-40B4-BE49-F238E27FC236}">
                <a16:creationId xmlns:a16="http://schemas.microsoft.com/office/drawing/2014/main" id="{6A96C66B-09DA-4BC7-BADA-4D101E7E6F7D}"/>
              </a:ext>
            </a:extLst>
          </p:cNvPr>
          <p:cNvSpPr txBox="1">
            <a:spLocks/>
          </p:cNvSpPr>
          <p:nvPr/>
        </p:nvSpPr>
        <p:spPr>
          <a:xfrm>
            <a:off x="838200" y="1152533"/>
            <a:ext cx="10515600" cy="29622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dirty="0">
                <a:latin typeface="Arial"/>
                <a:cs typeface="Arial"/>
              </a:rPr>
              <a:t>Non-SWRCB loan and grant programs that may be available to support SAFER projects have been identified (pg. 293)</a:t>
            </a:r>
            <a:endParaRPr lang="en-US" dirty="0"/>
          </a:p>
          <a:p>
            <a:pPr marL="0" indent="0">
              <a:spcAft>
                <a:spcPts val="1200"/>
              </a:spcAft>
              <a:buNone/>
            </a:pPr>
            <a:r>
              <a:rPr lang="en-US" dirty="0">
                <a:latin typeface="Arial"/>
                <a:cs typeface="Arial"/>
              </a:rPr>
              <a:t>A rough estimate of the aggregate, non-SWRCB funds potentially available to leverage with SWRCB funding in the future is provided.</a:t>
            </a:r>
            <a:endParaRPr lang="en-US" dirty="0"/>
          </a:p>
          <a:p>
            <a:pPr marL="0" indent="0">
              <a:spcAft>
                <a:spcPts val="1200"/>
              </a:spcAft>
              <a:buNone/>
            </a:pPr>
            <a:r>
              <a:rPr lang="en-US" dirty="0">
                <a:latin typeface="Arial"/>
                <a:cs typeface="Arial"/>
              </a:rPr>
              <a:t>Non-SWRCB funds </a:t>
            </a:r>
            <a:r>
              <a:rPr lang="en-US" b="1" u="sng" dirty="0">
                <a:latin typeface="Arial"/>
                <a:cs typeface="Arial"/>
              </a:rPr>
              <a:t>were not</a:t>
            </a:r>
            <a:r>
              <a:rPr lang="en-US" dirty="0">
                <a:latin typeface="Arial"/>
                <a:cs typeface="Arial"/>
              </a:rPr>
              <a:t> incorporated into the Gap Analysis.</a:t>
            </a:r>
          </a:p>
          <a:p>
            <a:pPr marL="0" indent="0">
              <a:spcAft>
                <a:spcPts val="1200"/>
              </a:spcAft>
              <a:buNone/>
            </a:pPr>
            <a:endParaRPr lang="en-US" dirty="0"/>
          </a:p>
        </p:txBody>
      </p:sp>
      <p:grpSp>
        <p:nvGrpSpPr>
          <p:cNvPr id="6" name="Group 5">
            <a:extLst>
              <a:ext uri="{FF2B5EF4-FFF2-40B4-BE49-F238E27FC236}">
                <a16:creationId xmlns:a16="http://schemas.microsoft.com/office/drawing/2014/main" id="{E7A258AE-5D90-4179-9E27-4EECC92666A1}"/>
              </a:ext>
              <a:ext uri="{C183D7F6-B498-43B3-948B-1728B52AA6E4}">
                <adec:decorative xmlns:adec="http://schemas.microsoft.com/office/drawing/2017/decorative" val="1"/>
              </a:ext>
            </a:extLst>
          </p:cNvPr>
          <p:cNvGrpSpPr/>
          <p:nvPr/>
        </p:nvGrpSpPr>
        <p:grpSpPr>
          <a:xfrm>
            <a:off x="647700" y="4400050"/>
            <a:ext cx="10896600" cy="933950"/>
            <a:chOff x="304800" y="4324354"/>
            <a:chExt cx="10896600" cy="933950"/>
          </a:xfrm>
        </p:grpSpPr>
        <p:sp>
          <p:nvSpPr>
            <p:cNvPr id="5" name="Rectangle 4">
              <a:extLst>
                <a:ext uri="{FF2B5EF4-FFF2-40B4-BE49-F238E27FC236}">
                  <a16:creationId xmlns:a16="http://schemas.microsoft.com/office/drawing/2014/main" id="{AA3AB66F-7D03-4160-8E26-663C8CD5691E}"/>
                </a:ext>
              </a:extLst>
            </p:cNvPr>
            <p:cNvSpPr/>
            <p:nvPr/>
          </p:nvSpPr>
          <p:spPr>
            <a:xfrm>
              <a:off x="304800" y="4343400"/>
              <a:ext cx="2209800" cy="914400"/>
            </a:xfrm>
            <a:prstGeom prst="rect">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U.S. EPA</a:t>
              </a:r>
            </a:p>
          </p:txBody>
        </p:sp>
        <p:sp>
          <p:nvSpPr>
            <p:cNvPr id="8" name="Rectangle 7">
              <a:extLst>
                <a:ext uri="{FF2B5EF4-FFF2-40B4-BE49-F238E27FC236}">
                  <a16:creationId xmlns:a16="http://schemas.microsoft.com/office/drawing/2014/main" id="{FF7E8943-5C0D-45DC-A82C-70B53F19DE93}"/>
                </a:ext>
              </a:extLst>
            </p:cNvPr>
            <p:cNvSpPr/>
            <p:nvPr/>
          </p:nvSpPr>
          <p:spPr>
            <a:xfrm>
              <a:off x="3200400" y="4339893"/>
              <a:ext cx="2209800" cy="914400"/>
            </a:xfrm>
            <a:prstGeom prst="rect">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U.S. USDA</a:t>
              </a:r>
            </a:p>
          </p:txBody>
        </p:sp>
        <p:sp>
          <p:nvSpPr>
            <p:cNvPr id="9" name="Rectangle 8">
              <a:extLst>
                <a:ext uri="{FF2B5EF4-FFF2-40B4-BE49-F238E27FC236}">
                  <a16:creationId xmlns:a16="http://schemas.microsoft.com/office/drawing/2014/main" id="{63F5B644-941E-48AF-87CC-5FCFFB17748A}"/>
                </a:ext>
              </a:extLst>
            </p:cNvPr>
            <p:cNvSpPr/>
            <p:nvPr/>
          </p:nvSpPr>
          <p:spPr>
            <a:xfrm>
              <a:off x="6096000" y="4324354"/>
              <a:ext cx="2209800" cy="914400"/>
            </a:xfrm>
            <a:prstGeom prst="rect">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DWR</a:t>
              </a:r>
            </a:p>
          </p:txBody>
        </p:sp>
        <p:sp>
          <p:nvSpPr>
            <p:cNvPr id="10" name="Rectangle 9">
              <a:extLst>
                <a:ext uri="{FF2B5EF4-FFF2-40B4-BE49-F238E27FC236}">
                  <a16:creationId xmlns:a16="http://schemas.microsoft.com/office/drawing/2014/main" id="{A18C9255-B1F3-44C5-B030-76EA29948C39}"/>
                </a:ext>
              </a:extLst>
            </p:cNvPr>
            <p:cNvSpPr/>
            <p:nvPr/>
          </p:nvSpPr>
          <p:spPr>
            <a:xfrm>
              <a:off x="8991600" y="4343904"/>
              <a:ext cx="2209800" cy="914400"/>
            </a:xfrm>
            <a:prstGeom prst="rect">
              <a:avLst/>
            </a:prstGeom>
            <a:solidFill>
              <a:srgbClr val="1A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USBR</a:t>
              </a:r>
            </a:p>
          </p:txBody>
        </p:sp>
      </p:grpSp>
      <p:sp>
        <p:nvSpPr>
          <p:cNvPr id="11" name="Text Placeholder 3">
            <a:extLst>
              <a:ext uri="{FF2B5EF4-FFF2-40B4-BE49-F238E27FC236}">
                <a16:creationId xmlns:a16="http://schemas.microsoft.com/office/drawing/2014/main" id="{A472C41E-742A-47BF-87BA-CC7FB67112FD}"/>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B54B6C95-FEEF-494A-A775-FC85F9054FE6}"/>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Estimating Funding Availability: Non-SWRCB Funds</a:t>
            </a:r>
            <a:endParaRPr lang="en-US" sz="4000" dirty="0">
              <a:effectLst/>
            </a:endParaRPr>
          </a:p>
        </p:txBody>
      </p:sp>
    </p:spTree>
    <p:extLst>
      <p:ext uri="{BB962C8B-B14F-4D97-AF65-F5344CB8AC3E}">
        <p14:creationId xmlns:p14="http://schemas.microsoft.com/office/powerpoint/2010/main" val="6983426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836D6DEB-E615-456B-B2F5-85A7B7D67B46}"/>
              </a:ext>
              <a:ext uri="{C183D7F6-B498-43B3-948B-1728B52AA6E4}">
                <adec:decorative xmlns:adec="http://schemas.microsoft.com/office/drawing/2017/decorative" val="1"/>
              </a:ext>
            </a:extLst>
          </p:cNvPr>
          <p:cNvGrpSpPr/>
          <p:nvPr/>
        </p:nvGrpSpPr>
        <p:grpSpPr>
          <a:xfrm>
            <a:off x="304800" y="1219200"/>
            <a:ext cx="11430002" cy="4470460"/>
            <a:chOff x="397039" y="1962155"/>
            <a:chExt cx="11430002" cy="4470460"/>
          </a:xfrm>
        </p:grpSpPr>
        <p:sp>
          <p:nvSpPr>
            <p:cNvPr id="27" name="Right Brace 26">
              <a:extLst>
                <a:ext uri="{FF2B5EF4-FFF2-40B4-BE49-F238E27FC236}">
                  <a16:creationId xmlns:a16="http://schemas.microsoft.com/office/drawing/2014/main" id="{57A993EA-E17C-4914-BDA2-0992E2428BDA}"/>
                </a:ext>
              </a:extLst>
            </p:cNvPr>
            <p:cNvSpPr/>
            <p:nvPr/>
          </p:nvSpPr>
          <p:spPr>
            <a:xfrm>
              <a:off x="3639176" y="3712711"/>
              <a:ext cx="622147" cy="2184347"/>
            </a:xfrm>
            <a:prstGeom prst="rightBrace">
              <a:avLst>
                <a:gd name="adj1" fmla="val 0"/>
                <a:gd name="adj2" fmla="val 50338"/>
              </a:avLst>
            </a:prstGeom>
            <a:ln w="19050">
              <a:solidFill>
                <a:srgbClr val="B9B8B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a:extLst>
                <a:ext uri="{FF2B5EF4-FFF2-40B4-BE49-F238E27FC236}">
                  <a16:creationId xmlns:a16="http://schemas.microsoft.com/office/drawing/2014/main" id="{1838FD6D-C095-422F-BDF2-DD7D383A9676}"/>
                </a:ext>
              </a:extLst>
            </p:cNvPr>
            <p:cNvSpPr/>
            <p:nvPr/>
          </p:nvSpPr>
          <p:spPr>
            <a:xfrm>
              <a:off x="9244863" y="3571245"/>
              <a:ext cx="622147" cy="909151"/>
            </a:xfrm>
            <a:prstGeom prst="rightBrace">
              <a:avLst>
                <a:gd name="adj1" fmla="val 0"/>
                <a:gd name="adj2" fmla="val 50338"/>
              </a:avLst>
            </a:prstGeom>
            <a:ln w="19050">
              <a:solidFill>
                <a:srgbClr val="B9B8B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e 28">
              <a:extLst>
                <a:ext uri="{FF2B5EF4-FFF2-40B4-BE49-F238E27FC236}">
                  <a16:creationId xmlns:a16="http://schemas.microsoft.com/office/drawing/2014/main" id="{E68CEE8F-CF36-434F-BEE8-2BF0C7BA00BC}"/>
                </a:ext>
              </a:extLst>
            </p:cNvPr>
            <p:cNvSpPr/>
            <p:nvPr/>
          </p:nvSpPr>
          <p:spPr>
            <a:xfrm>
              <a:off x="9244863" y="5074502"/>
              <a:ext cx="622147" cy="990139"/>
            </a:xfrm>
            <a:prstGeom prst="rightBrace">
              <a:avLst>
                <a:gd name="adj1" fmla="val 0"/>
                <a:gd name="adj2" fmla="val 50338"/>
              </a:avLst>
            </a:prstGeom>
            <a:ln w="19050">
              <a:solidFill>
                <a:srgbClr val="B9B8B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9">
              <a:extLst>
                <a:ext uri="{FF2B5EF4-FFF2-40B4-BE49-F238E27FC236}">
                  <a16:creationId xmlns:a16="http://schemas.microsoft.com/office/drawing/2014/main" id="{5021A0A1-7090-431D-8821-6039181A8A69}"/>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20476"/>
            <a:stretch/>
          </p:blipFill>
          <p:spPr>
            <a:xfrm flipH="1">
              <a:off x="3984683" y="3819883"/>
              <a:ext cx="1989824" cy="1582392"/>
            </a:xfrm>
            <a:prstGeom prst="rect">
              <a:avLst/>
            </a:prstGeom>
          </p:spPr>
        </p:pic>
        <p:pic>
          <p:nvPicPr>
            <p:cNvPr id="31" name="Picture 30">
              <a:extLst>
                <a:ext uri="{FF2B5EF4-FFF2-40B4-BE49-F238E27FC236}">
                  <a16:creationId xmlns:a16="http://schemas.microsoft.com/office/drawing/2014/main" id="{358F5C86-8565-4D72-8F67-7B48343E6E8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20476"/>
            <a:stretch/>
          </p:blipFill>
          <p:spPr>
            <a:xfrm flipH="1">
              <a:off x="9590370" y="2987829"/>
              <a:ext cx="1989824" cy="1582392"/>
            </a:xfrm>
            <a:prstGeom prst="rect">
              <a:avLst/>
            </a:prstGeom>
          </p:spPr>
        </p:pic>
        <p:pic>
          <p:nvPicPr>
            <p:cNvPr id="32" name="Picture 31">
              <a:extLst>
                <a:ext uri="{FF2B5EF4-FFF2-40B4-BE49-F238E27FC236}">
                  <a16:creationId xmlns:a16="http://schemas.microsoft.com/office/drawing/2014/main" id="{B584A179-05F7-4735-A18A-94A0DB14244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20476"/>
            <a:stretch/>
          </p:blipFill>
          <p:spPr>
            <a:xfrm flipH="1">
              <a:off x="9590370" y="4572074"/>
              <a:ext cx="1989824" cy="1582392"/>
            </a:xfrm>
            <a:prstGeom prst="rect">
              <a:avLst/>
            </a:prstGeom>
          </p:spPr>
        </p:pic>
        <p:sp>
          <p:nvSpPr>
            <p:cNvPr id="33" name="Rectangle 32">
              <a:extLst>
                <a:ext uri="{FF2B5EF4-FFF2-40B4-BE49-F238E27FC236}">
                  <a16:creationId xmlns:a16="http://schemas.microsoft.com/office/drawing/2014/main" id="{ECBF3334-4E38-42CA-B2AF-C1E4CE606981}"/>
                </a:ext>
              </a:extLst>
            </p:cNvPr>
            <p:cNvSpPr/>
            <p:nvPr/>
          </p:nvSpPr>
          <p:spPr>
            <a:xfrm>
              <a:off x="397039" y="2443418"/>
              <a:ext cx="11430002" cy="3989197"/>
            </a:xfrm>
            <a:prstGeom prst="rect">
              <a:avLst/>
            </a:prstGeom>
            <a:noFill/>
            <a:ln w="57150">
              <a:solidFill>
                <a:srgbClr val="2A7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Rectangle 33">
              <a:extLst>
                <a:ext uri="{FF2B5EF4-FFF2-40B4-BE49-F238E27FC236}">
                  <a16:creationId xmlns:a16="http://schemas.microsoft.com/office/drawing/2014/main" id="{D48E5E76-0681-47A1-B109-5717973CE61D}"/>
                </a:ext>
              </a:extLst>
            </p:cNvPr>
            <p:cNvSpPr/>
            <p:nvPr/>
          </p:nvSpPr>
          <p:spPr>
            <a:xfrm>
              <a:off x="397039" y="1962155"/>
              <a:ext cx="1335505" cy="481263"/>
            </a:xfrm>
            <a:prstGeom prst="rect">
              <a:avLst/>
            </a:prstGeom>
            <a:solidFill>
              <a:srgbClr val="2A7697"/>
            </a:solidFill>
            <a:ln w="57150">
              <a:solidFill>
                <a:srgbClr val="2A7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a:extLst>
                <a:ext uri="{FF2B5EF4-FFF2-40B4-BE49-F238E27FC236}">
                  <a16:creationId xmlns:a16="http://schemas.microsoft.com/office/drawing/2014/main" id="{0710326B-6242-439B-94C7-FDED9C381F5D}"/>
                </a:ext>
              </a:extLst>
            </p:cNvPr>
            <p:cNvSpPr txBox="1"/>
            <p:nvPr/>
          </p:nvSpPr>
          <p:spPr>
            <a:xfrm>
              <a:off x="397039" y="2010283"/>
              <a:ext cx="1335505"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STEP 2</a:t>
              </a:r>
            </a:p>
          </p:txBody>
        </p:sp>
        <p:sp>
          <p:nvSpPr>
            <p:cNvPr id="36" name="Rectangle 35">
              <a:extLst>
                <a:ext uri="{FF2B5EF4-FFF2-40B4-BE49-F238E27FC236}">
                  <a16:creationId xmlns:a16="http://schemas.microsoft.com/office/drawing/2014/main" id="{B46232AB-0120-452B-8F7C-A6AD6B5D974A}"/>
                </a:ext>
              </a:extLst>
            </p:cNvPr>
            <p:cNvSpPr/>
            <p:nvPr/>
          </p:nvSpPr>
          <p:spPr>
            <a:xfrm>
              <a:off x="397039" y="2443419"/>
              <a:ext cx="11430002" cy="662040"/>
            </a:xfrm>
            <a:prstGeom prst="rect">
              <a:avLst/>
            </a:prstGeom>
            <a:solidFill>
              <a:srgbClr val="2A7697"/>
            </a:solidFill>
            <a:ln>
              <a:solidFill>
                <a:srgbClr val="2A7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  Match Estimated Funding Needs to Funding Programs</a:t>
              </a:r>
            </a:p>
          </p:txBody>
        </p:sp>
        <p:sp>
          <p:nvSpPr>
            <p:cNvPr id="37" name="Flowchart: Alternate Process 36">
              <a:extLst>
                <a:ext uri="{FF2B5EF4-FFF2-40B4-BE49-F238E27FC236}">
                  <a16:creationId xmlns:a16="http://schemas.microsoft.com/office/drawing/2014/main" id="{5BB41D29-1E44-4731-8169-F8EB5EB1FC3F}"/>
                </a:ext>
              </a:extLst>
            </p:cNvPr>
            <p:cNvSpPr/>
            <p:nvPr/>
          </p:nvSpPr>
          <p:spPr>
            <a:xfrm>
              <a:off x="1059198" y="4093037"/>
              <a:ext cx="2564958"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E1C84909-B087-4B76-BBA2-9ED81AB9847F}"/>
                </a:ext>
              </a:extLst>
            </p:cNvPr>
            <p:cNvSpPr/>
            <p:nvPr/>
          </p:nvSpPr>
          <p:spPr>
            <a:xfrm>
              <a:off x="1179196" y="4216341"/>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88131A1-E3CD-4AA8-A0FB-F55C57783FBB}"/>
                </a:ext>
              </a:extLst>
            </p:cNvPr>
            <p:cNvSpPr txBox="1"/>
            <p:nvPr/>
          </p:nvSpPr>
          <p:spPr>
            <a:xfrm>
              <a:off x="1315728" y="4077075"/>
              <a:ext cx="242842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Physical Consolidation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40" name="Flowchart: Alternate Process 39">
              <a:extLst>
                <a:ext uri="{FF2B5EF4-FFF2-40B4-BE49-F238E27FC236}">
                  <a16:creationId xmlns:a16="http://schemas.microsoft.com/office/drawing/2014/main" id="{77C3EF67-D9B9-4931-AE30-53BB3FA50C92}"/>
                </a:ext>
              </a:extLst>
            </p:cNvPr>
            <p:cNvSpPr/>
            <p:nvPr/>
          </p:nvSpPr>
          <p:spPr>
            <a:xfrm>
              <a:off x="1059198" y="4508578"/>
              <a:ext cx="2564958"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93245CD-AA25-49C4-A3BB-CC9469507CC8}"/>
                </a:ext>
              </a:extLst>
            </p:cNvPr>
            <p:cNvSpPr/>
            <p:nvPr/>
          </p:nvSpPr>
          <p:spPr>
            <a:xfrm>
              <a:off x="1179196" y="4631882"/>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8C9B3A8-D7D4-4C52-BE32-2D77B1B348BD}"/>
                </a:ext>
              </a:extLst>
            </p:cNvPr>
            <p:cNvSpPr txBox="1"/>
            <p:nvPr/>
          </p:nvSpPr>
          <p:spPr>
            <a:xfrm>
              <a:off x="1315728" y="4492616"/>
              <a:ext cx="242842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Treatment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43" name="Flowchart: Alternate Process 42">
              <a:extLst>
                <a:ext uri="{FF2B5EF4-FFF2-40B4-BE49-F238E27FC236}">
                  <a16:creationId xmlns:a16="http://schemas.microsoft.com/office/drawing/2014/main" id="{D7A70DA1-5415-42E1-B1B9-DEEDB8CEC4BB}"/>
                </a:ext>
              </a:extLst>
            </p:cNvPr>
            <p:cNvSpPr/>
            <p:nvPr/>
          </p:nvSpPr>
          <p:spPr>
            <a:xfrm>
              <a:off x="1054430" y="4914210"/>
              <a:ext cx="2564958"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1875AF0-D807-4934-A545-F9F6BC26134A}"/>
                </a:ext>
              </a:extLst>
            </p:cNvPr>
            <p:cNvSpPr/>
            <p:nvPr/>
          </p:nvSpPr>
          <p:spPr>
            <a:xfrm>
              <a:off x="1174428" y="5037514"/>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768119C-5F01-4097-AA9F-B80B50313D54}"/>
                </a:ext>
              </a:extLst>
            </p:cNvPr>
            <p:cNvSpPr txBox="1"/>
            <p:nvPr/>
          </p:nvSpPr>
          <p:spPr>
            <a:xfrm>
              <a:off x="1310960" y="4898248"/>
              <a:ext cx="242842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O&amp;M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46" name="Flowchart: Alternate Process 45">
              <a:extLst>
                <a:ext uri="{FF2B5EF4-FFF2-40B4-BE49-F238E27FC236}">
                  <a16:creationId xmlns:a16="http://schemas.microsoft.com/office/drawing/2014/main" id="{4185BF98-A226-4232-977A-21F1F1DFC7FE}"/>
                </a:ext>
              </a:extLst>
            </p:cNvPr>
            <p:cNvSpPr/>
            <p:nvPr/>
          </p:nvSpPr>
          <p:spPr>
            <a:xfrm>
              <a:off x="1054430" y="5302457"/>
              <a:ext cx="2564958"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A09A2E0-8680-4AE4-802E-83C8446A647C}"/>
                </a:ext>
              </a:extLst>
            </p:cNvPr>
            <p:cNvSpPr/>
            <p:nvPr/>
          </p:nvSpPr>
          <p:spPr>
            <a:xfrm>
              <a:off x="1174428" y="5425761"/>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703510B-55A9-4E92-BE74-CCF46E8A143E}"/>
                </a:ext>
              </a:extLst>
            </p:cNvPr>
            <p:cNvSpPr txBox="1"/>
            <p:nvPr/>
          </p:nvSpPr>
          <p:spPr>
            <a:xfrm>
              <a:off x="1310960" y="5286495"/>
              <a:ext cx="242842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Interim &amp; Emergency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49" name="Flowchart: Alternate Process 48">
              <a:extLst>
                <a:ext uri="{FF2B5EF4-FFF2-40B4-BE49-F238E27FC236}">
                  <a16:creationId xmlns:a16="http://schemas.microsoft.com/office/drawing/2014/main" id="{5BA52F06-0414-4E6D-840C-C0623AEA771E}"/>
                </a:ext>
              </a:extLst>
            </p:cNvPr>
            <p:cNvSpPr/>
            <p:nvPr/>
          </p:nvSpPr>
          <p:spPr>
            <a:xfrm>
              <a:off x="1054430" y="5702786"/>
              <a:ext cx="2564958"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4BF8913-32D4-40E6-A060-DE91DC874D4F}"/>
                </a:ext>
              </a:extLst>
            </p:cNvPr>
            <p:cNvSpPr/>
            <p:nvPr/>
          </p:nvSpPr>
          <p:spPr>
            <a:xfrm>
              <a:off x="1174428" y="5826090"/>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D09F908-29FE-4407-8F23-5866A544060F}"/>
                </a:ext>
              </a:extLst>
            </p:cNvPr>
            <p:cNvSpPr txBox="1"/>
            <p:nvPr/>
          </p:nvSpPr>
          <p:spPr>
            <a:xfrm>
              <a:off x="1310960" y="5686824"/>
              <a:ext cx="242842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Technical Assistance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pic>
          <p:nvPicPr>
            <p:cNvPr id="52" name="Picture 51">
              <a:extLst>
                <a:ext uri="{FF2B5EF4-FFF2-40B4-BE49-F238E27FC236}">
                  <a16:creationId xmlns:a16="http://schemas.microsoft.com/office/drawing/2014/main" id="{9C508F78-B7B5-4D01-9931-F3C6AD804B88}"/>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4745528" y="4620310"/>
              <a:ext cx="424907" cy="426585"/>
            </a:xfrm>
            <a:prstGeom prst="rect">
              <a:avLst/>
            </a:prstGeom>
          </p:spPr>
        </p:pic>
        <p:sp>
          <p:nvSpPr>
            <p:cNvPr id="53" name="Rectangle 52">
              <a:extLst>
                <a:ext uri="{FF2B5EF4-FFF2-40B4-BE49-F238E27FC236}">
                  <a16:creationId xmlns:a16="http://schemas.microsoft.com/office/drawing/2014/main" id="{917E8325-AABA-47E8-BA22-0B3253C0179E}"/>
                </a:ext>
              </a:extLst>
            </p:cNvPr>
            <p:cNvSpPr/>
            <p:nvPr/>
          </p:nvSpPr>
          <p:spPr>
            <a:xfrm>
              <a:off x="1054430" y="3560534"/>
              <a:ext cx="2564956" cy="434922"/>
            </a:xfrm>
            <a:prstGeom prst="rect">
              <a:avLst/>
            </a:prstGeom>
            <a:solidFill>
              <a:srgbClr val="2A7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HR2W &amp; At-Risk</a:t>
              </a:r>
            </a:p>
          </p:txBody>
        </p:sp>
        <p:sp>
          <p:nvSpPr>
            <p:cNvPr id="54" name="Flowchart: Alternate Process 53">
              <a:extLst>
                <a:ext uri="{FF2B5EF4-FFF2-40B4-BE49-F238E27FC236}">
                  <a16:creationId xmlns:a16="http://schemas.microsoft.com/office/drawing/2014/main" id="{80FDA566-D50A-4ECC-A2B4-8707207DB7D8}"/>
                </a:ext>
              </a:extLst>
            </p:cNvPr>
            <p:cNvSpPr/>
            <p:nvPr/>
          </p:nvSpPr>
          <p:spPr>
            <a:xfrm>
              <a:off x="6664885" y="3870583"/>
              <a:ext cx="2564958"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4B2BA51C-86D4-43E3-83C5-C120FF618BAE}"/>
                </a:ext>
              </a:extLst>
            </p:cNvPr>
            <p:cNvSpPr/>
            <p:nvPr/>
          </p:nvSpPr>
          <p:spPr>
            <a:xfrm>
              <a:off x="6784883" y="3993887"/>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AD69416-2DF0-4FCD-8570-8829F400D7B1}"/>
                </a:ext>
              </a:extLst>
            </p:cNvPr>
            <p:cNvSpPr txBox="1"/>
            <p:nvPr/>
          </p:nvSpPr>
          <p:spPr>
            <a:xfrm>
              <a:off x="6921415" y="3854621"/>
              <a:ext cx="242842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Physical Consolidation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57" name="Flowchart: Alternate Process 56">
              <a:extLst>
                <a:ext uri="{FF2B5EF4-FFF2-40B4-BE49-F238E27FC236}">
                  <a16:creationId xmlns:a16="http://schemas.microsoft.com/office/drawing/2014/main" id="{64D984FB-2E30-4A07-84EE-9E6C4A2A5842}"/>
                </a:ext>
              </a:extLst>
            </p:cNvPr>
            <p:cNvSpPr/>
            <p:nvPr/>
          </p:nvSpPr>
          <p:spPr>
            <a:xfrm>
              <a:off x="6664885" y="4286124"/>
              <a:ext cx="2564958"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1689D2D-0A4E-4DCD-BECE-D656AF01D803}"/>
                </a:ext>
              </a:extLst>
            </p:cNvPr>
            <p:cNvSpPr/>
            <p:nvPr/>
          </p:nvSpPr>
          <p:spPr>
            <a:xfrm>
              <a:off x="6784883" y="4409428"/>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0DEF78F-2105-4420-BA00-38182E3A3E4D}"/>
                </a:ext>
              </a:extLst>
            </p:cNvPr>
            <p:cNvSpPr txBox="1"/>
            <p:nvPr/>
          </p:nvSpPr>
          <p:spPr>
            <a:xfrm>
              <a:off x="6921415" y="4270162"/>
              <a:ext cx="242842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Treatment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pic>
          <p:nvPicPr>
            <p:cNvPr id="60" name="Picture 59">
              <a:extLst>
                <a:ext uri="{FF2B5EF4-FFF2-40B4-BE49-F238E27FC236}">
                  <a16:creationId xmlns:a16="http://schemas.microsoft.com/office/drawing/2014/main" id="{5A841809-AC9F-4BD6-B16E-062FBC4EA5DE}"/>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10351215" y="3788256"/>
              <a:ext cx="424907" cy="426585"/>
            </a:xfrm>
            <a:prstGeom prst="rect">
              <a:avLst/>
            </a:prstGeom>
          </p:spPr>
        </p:pic>
        <p:sp>
          <p:nvSpPr>
            <p:cNvPr id="61" name="Rectangle 60">
              <a:extLst>
                <a:ext uri="{FF2B5EF4-FFF2-40B4-BE49-F238E27FC236}">
                  <a16:creationId xmlns:a16="http://schemas.microsoft.com/office/drawing/2014/main" id="{17DA020D-6769-4401-A0EC-0879F1C1608D}"/>
                </a:ext>
              </a:extLst>
            </p:cNvPr>
            <p:cNvSpPr/>
            <p:nvPr/>
          </p:nvSpPr>
          <p:spPr>
            <a:xfrm>
              <a:off x="6660118" y="3338211"/>
              <a:ext cx="2564956" cy="434922"/>
            </a:xfrm>
            <a:prstGeom prst="rect">
              <a:avLst/>
            </a:prstGeom>
            <a:solidFill>
              <a:srgbClr val="2A7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HR2W &amp; At-Risk</a:t>
              </a:r>
            </a:p>
          </p:txBody>
        </p:sp>
        <p:sp>
          <p:nvSpPr>
            <p:cNvPr id="62" name="TextBox 61">
              <a:extLst>
                <a:ext uri="{FF2B5EF4-FFF2-40B4-BE49-F238E27FC236}">
                  <a16:creationId xmlns:a16="http://schemas.microsoft.com/office/drawing/2014/main" id="{FEFEB944-43CE-4846-B1BE-ECBE5E5EDE4E}"/>
                </a:ext>
              </a:extLst>
            </p:cNvPr>
            <p:cNvSpPr txBox="1"/>
            <p:nvPr/>
          </p:nvSpPr>
          <p:spPr>
            <a:xfrm>
              <a:off x="4358607" y="5315639"/>
              <a:ext cx="1135997" cy="307777"/>
            </a:xfrm>
            <a:prstGeom prst="rect">
              <a:avLst/>
            </a:prstGeom>
            <a:noFill/>
          </p:spPr>
          <p:txBody>
            <a:bodyPr wrap="square" rtlCol="0" anchor="ctr">
              <a:spAutoFit/>
            </a:bodyPr>
            <a:lstStyle/>
            <a:p>
              <a:pPr algn="ctr" defTabSz="914377"/>
              <a:r>
                <a:rPr lang="en-US" sz="1400" b="1" dirty="0">
                  <a:solidFill>
                    <a:schemeClr val="tx1">
                      <a:lumMod val="65000"/>
                      <a:lumOff val="35000"/>
                    </a:schemeClr>
                  </a:solidFill>
                  <a:latin typeface="Arial"/>
                  <a:cs typeface="Arial"/>
                </a:rPr>
                <a:t>SADWF</a:t>
              </a:r>
            </a:p>
          </p:txBody>
        </p:sp>
        <p:sp>
          <p:nvSpPr>
            <p:cNvPr id="63" name="TextBox 62">
              <a:extLst>
                <a:ext uri="{FF2B5EF4-FFF2-40B4-BE49-F238E27FC236}">
                  <a16:creationId xmlns:a16="http://schemas.microsoft.com/office/drawing/2014/main" id="{4DB0773D-6E15-4095-A6BF-50D2F14D60B7}"/>
                </a:ext>
              </a:extLst>
            </p:cNvPr>
            <p:cNvSpPr txBox="1"/>
            <p:nvPr/>
          </p:nvSpPr>
          <p:spPr>
            <a:xfrm>
              <a:off x="9965052" y="4481949"/>
              <a:ext cx="1135997" cy="307777"/>
            </a:xfrm>
            <a:prstGeom prst="rect">
              <a:avLst/>
            </a:prstGeom>
            <a:noFill/>
          </p:spPr>
          <p:txBody>
            <a:bodyPr wrap="square" rtlCol="0" anchor="ctr">
              <a:spAutoFit/>
            </a:bodyPr>
            <a:lstStyle/>
            <a:p>
              <a:pPr algn="ctr" defTabSz="914377"/>
              <a:r>
                <a:rPr lang="en-US" sz="1400" b="1" dirty="0">
                  <a:solidFill>
                    <a:schemeClr val="tx1">
                      <a:lumMod val="65000"/>
                      <a:lumOff val="35000"/>
                    </a:schemeClr>
                  </a:solidFill>
                  <a:latin typeface="Arial"/>
                  <a:cs typeface="Arial"/>
                </a:rPr>
                <a:t>DWSRF</a:t>
              </a:r>
            </a:p>
          </p:txBody>
        </p:sp>
        <p:sp>
          <p:nvSpPr>
            <p:cNvPr id="64" name="Flowchart: Alternate Process 63">
              <a:extLst>
                <a:ext uri="{FF2B5EF4-FFF2-40B4-BE49-F238E27FC236}">
                  <a16:creationId xmlns:a16="http://schemas.microsoft.com/office/drawing/2014/main" id="{D8DA507F-1472-44D2-8A03-F8508CD42D25}"/>
                </a:ext>
              </a:extLst>
            </p:cNvPr>
            <p:cNvSpPr/>
            <p:nvPr/>
          </p:nvSpPr>
          <p:spPr>
            <a:xfrm>
              <a:off x="6664885" y="5870369"/>
              <a:ext cx="2564958" cy="318710"/>
            </a:xfrm>
            <a:prstGeom prst="flowChartAlternateProcess">
              <a:avLst/>
            </a:prstGeom>
            <a:solidFill>
              <a:srgbClr val="A74A44"/>
            </a:solidFill>
            <a:ln w="28575">
              <a:solidFill>
                <a:srgbClr val="A74A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62FC6E8-9BBE-4D2B-A451-CEF74035B36B}"/>
                </a:ext>
              </a:extLst>
            </p:cNvPr>
            <p:cNvSpPr/>
            <p:nvPr/>
          </p:nvSpPr>
          <p:spPr>
            <a:xfrm>
              <a:off x="6784883" y="5993673"/>
              <a:ext cx="9144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373787FC-6489-409E-8706-41ED565CA9BC}"/>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10351215" y="5372501"/>
              <a:ext cx="424907" cy="426585"/>
            </a:xfrm>
            <a:prstGeom prst="rect">
              <a:avLst/>
            </a:prstGeom>
          </p:spPr>
        </p:pic>
        <p:sp>
          <p:nvSpPr>
            <p:cNvPr id="67" name="Rectangle 66">
              <a:extLst>
                <a:ext uri="{FF2B5EF4-FFF2-40B4-BE49-F238E27FC236}">
                  <a16:creationId xmlns:a16="http://schemas.microsoft.com/office/drawing/2014/main" id="{156FB8BA-B23B-4E5F-A028-231EE258A7AB}"/>
                </a:ext>
              </a:extLst>
            </p:cNvPr>
            <p:cNvSpPr/>
            <p:nvPr/>
          </p:nvSpPr>
          <p:spPr>
            <a:xfrm>
              <a:off x="6660117" y="4875729"/>
              <a:ext cx="2564957" cy="434922"/>
            </a:xfrm>
            <a:prstGeom prst="rect">
              <a:avLst/>
            </a:prstGeom>
            <a:solidFill>
              <a:srgbClr val="2A7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DAC/SDAC: HR2W</a:t>
              </a:r>
            </a:p>
          </p:txBody>
        </p:sp>
        <p:sp>
          <p:nvSpPr>
            <p:cNvPr id="68" name="Rectangle 67">
              <a:extLst>
                <a:ext uri="{FF2B5EF4-FFF2-40B4-BE49-F238E27FC236}">
                  <a16:creationId xmlns:a16="http://schemas.microsoft.com/office/drawing/2014/main" id="{FA6CC5FC-E0C4-4922-81C0-4AF422E80BDD}"/>
                </a:ext>
              </a:extLst>
            </p:cNvPr>
            <p:cNvSpPr/>
            <p:nvPr/>
          </p:nvSpPr>
          <p:spPr>
            <a:xfrm>
              <a:off x="6660118" y="5368332"/>
              <a:ext cx="2564958" cy="434922"/>
            </a:xfrm>
            <a:prstGeom prst="rect">
              <a:avLst/>
            </a:prstGeom>
            <a:solidFill>
              <a:srgbClr val="2A7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DAC/SDAC: At-Risk</a:t>
              </a:r>
            </a:p>
          </p:txBody>
        </p:sp>
        <p:sp>
          <p:nvSpPr>
            <p:cNvPr id="69" name="TextBox 68">
              <a:extLst>
                <a:ext uri="{FF2B5EF4-FFF2-40B4-BE49-F238E27FC236}">
                  <a16:creationId xmlns:a16="http://schemas.microsoft.com/office/drawing/2014/main" id="{B49DA47D-00C3-4595-BA54-0C824172A756}"/>
                </a:ext>
              </a:extLst>
            </p:cNvPr>
            <p:cNvSpPr txBox="1"/>
            <p:nvPr/>
          </p:nvSpPr>
          <p:spPr>
            <a:xfrm>
              <a:off x="9348542" y="6056432"/>
              <a:ext cx="2354091" cy="307777"/>
            </a:xfrm>
            <a:prstGeom prst="rect">
              <a:avLst/>
            </a:prstGeom>
            <a:noFill/>
          </p:spPr>
          <p:txBody>
            <a:bodyPr wrap="square" rtlCol="0" anchor="ctr">
              <a:spAutoFit/>
            </a:bodyPr>
            <a:lstStyle/>
            <a:p>
              <a:pPr algn="ctr" defTabSz="914377"/>
              <a:r>
                <a:rPr lang="en-US" sz="1400" b="1" dirty="0">
                  <a:solidFill>
                    <a:schemeClr val="tx1">
                      <a:lumMod val="65000"/>
                      <a:lumOff val="35000"/>
                    </a:schemeClr>
                  </a:solidFill>
                  <a:latin typeface="Arial"/>
                  <a:cs typeface="Arial"/>
                </a:rPr>
                <a:t>Emergency DW Account</a:t>
              </a:r>
            </a:p>
          </p:txBody>
        </p:sp>
        <p:sp>
          <p:nvSpPr>
            <p:cNvPr id="70" name="TextBox 69">
              <a:extLst>
                <a:ext uri="{FF2B5EF4-FFF2-40B4-BE49-F238E27FC236}">
                  <a16:creationId xmlns:a16="http://schemas.microsoft.com/office/drawing/2014/main" id="{A74C1937-7250-42A2-B7CC-C5E813D9C407}"/>
                </a:ext>
              </a:extLst>
            </p:cNvPr>
            <p:cNvSpPr txBox="1"/>
            <p:nvPr/>
          </p:nvSpPr>
          <p:spPr>
            <a:xfrm>
              <a:off x="6921415" y="5859975"/>
              <a:ext cx="2428425"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Interim &amp; Emergency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grpSp>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83</a:t>
            </a:fld>
            <a:endParaRPr lang="en-US"/>
          </a:p>
        </p:txBody>
      </p:sp>
      <p:sp>
        <p:nvSpPr>
          <p:cNvPr id="72" name="Text Placeholder 3">
            <a:extLst>
              <a:ext uri="{FF2B5EF4-FFF2-40B4-BE49-F238E27FC236}">
                <a16:creationId xmlns:a16="http://schemas.microsoft.com/office/drawing/2014/main" id="{092D915E-6AE5-4F42-A91F-EE48DA53487D}"/>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4A13F9E3-B358-40FB-93AD-8518EFEDF460}"/>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Funding Gap Analysis Methodology: Step 2</a:t>
            </a:r>
            <a:endParaRPr lang="en-US" sz="4000" dirty="0">
              <a:effectLst/>
            </a:endParaRPr>
          </a:p>
        </p:txBody>
      </p:sp>
    </p:spTree>
    <p:extLst>
      <p:ext uri="{BB962C8B-B14F-4D97-AF65-F5344CB8AC3E}">
        <p14:creationId xmlns:p14="http://schemas.microsoft.com/office/powerpoint/2010/main" val="14712691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val 71">
            <a:extLst>
              <a:ext uri="{FF2B5EF4-FFF2-40B4-BE49-F238E27FC236}">
                <a16:creationId xmlns:a16="http://schemas.microsoft.com/office/drawing/2014/main" id="{CC9A8D24-9693-4141-8B82-801F39E40679}"/>
              </a:ext>
              <a:ext uri="{C183D7F6-B498-43B3-948B-1728B52AA6E4}">
                <adec:decorative xmlns:adec="http://schemas.microsoft.com/office/drawing/2017/decorative" val="1"/>
              </a:ext>
            </a:extLst>
          </p:cNvPr>
          <p:cNvSpPr/>
          <p:nvPr/>
        </p:nvSpPr>
        <p:spPr>
          <a:xfrm>
            <a:off x="10087249" y="3217609"/>
            <a:ext cx="1126883" cy="1126883"/>
          </a:xfrm>
          <a:prstGeom prst="ellipse">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C6DBBBE-CC32-44EB-BEFE-1C9477A985F2}"/>
              </a:ext>
              <a:ext uri="{C183D7F6-B498-43B3-948B-1728B52AA6E4}">
                <adec:decorative xmlns:adec="http://schemas.microsoft.com/office/drawing/2017/decorative" val="1"/>
              </a:ext>
            </a:extLst>
          </p:cNvPr>
          <p:cNvGrpSpPr/>
          <p:nvPr/>
        </p:nvGrpSpPr>
        <p:grpSpPr>
          <a:xfrm rot="4576162">
            <a:off x="10127403" y="3204559"/>
            <a:ext cx="1124712" cy="1124712"/>
            <a:chOff x="4705536" y="638113"/>
            <a:chExt cx="1124712" cy="1124712"/>
          </a:xfrm>
          <a:solidFill>
            <a:srgbClr val="BF9000"/>
          </a:solidFill>
        </p:grpSpPr>
        <p:sp>
          <p:nvSpPr>
            <p:cNvPr id="74" name="Block Arc 73">
              <a:extLst>
                <a:ext uri="{FF2B5EF4-FFF2-40B4-BE49-F238E27FC236}">
                  <a16:creationId xmlns:a16="http://schemas.microsoft.com/office/drawing/2014/main" id="{5DC30D14-692A-468F-95DC-34C360FE100B}"/>
                </a:ext>
              </a:extLst>
            </p:cNvPr>
            <p:cNvSpPr/>
            <p:nvPr/>
          </p:nvSpPr>
          <p:spPr>
            <a:xfrm rot="20327908">
              <a:off x="4705536" y="638113"/>
              <a:ext cx="1124712" cy="1124712"/>
            </a:xfrm>
            <a:prstGeom prst="blockArc">
              <a:avLst>
                <a:gd name="adj1" fmla="val 13722251"/>
                <a:gd name="adj2" fmla="val 20801378"/>
                <a:gd name="adj3" fmla="val 96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Arrow: Right 74">
              <a:extLst>
                <a:ext uri="{FF2B5EF4-FFF2-40B4-BE49-F238E27FC236}">
                  <a16:creationId xmlns:a16="http://schemas.microsoft.com/office/drawing/2014/main" id="{BFB71994-19C6-4E42-8C27-AC0B2B3D21A3}"/>
                </a:ext>
              </a:extLst>
            </p:cNvPr>
            <p:cNvSpPr/>
            <p:nvPr/>
          </p:nvSpPr>
          <p:spPr>
            <a:xfrm rot="3051295">
              <a:off x="5619010" y="819907"/>
              <a:ext cx="164272" cy="21772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ight Brace 75">
            <a:extLst>
              <a:ext uri="{FF2B5EF4-FFF2-40B4-BE49-F238E27FC236}">
                <a16:creationId xmlns:a16="http://schemas.microsoft.com/office/drawing/2014/main" id="{3D3A35E0-9606-4004-8653-FFEFE70BFD13}"/>
              </a:ext>
              <a:ext uri="{C183D7F6-B498-43B3-948B-1728B52AA6E4}">
                <adec:decorative xmlns:adec="http://schemas.microsoft.com/office/drawing/2017/decorative" val="1"/>
              </a:ext>
            </a:extLst>
          </p:cNvPr>
          <p:cNvSpPr/>
          <p:nvPr/>
        </p:nvSpPr>
        <p:spPr>
          <a:xfrm>
            <a:off x="9055211" y="3808422"/>
            <a:ext cx="439108" cy="1395771"/>
          </a:xfrm>
          <a:prstGeom prst="rightBrace">
            <a:avLst>
              <a:gd name="adj1" fmla="val 0"/>
              <a:gd name="adj2" fmla="val 52529"/>
            </a:avLst>
          </a:prstGeom>
          <a:ln w="19050">
            <a:solidFill>
              <a:srgbClr val="B9B8B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ight Brace 76">
            <a:extLst>
              <a:ext uri="{FF2B5EF4-FFF2-40B4-BE49-F238E27FC236}">
                <a16:creationId xmlns:a16="http://schemas.microsoft.com/office/drawing/2014/main" id="{834F98B8-E186-4AF4-92FB-876FD608BFD6}"/>
              </a:ext>
              <a:ext uri="{C183D7F6-B498-43B3-948B-1728B52AA6E4}">
                <adec:decorative xmlns:adec="http://schemas.microsoft.com/office/drawing/2017/decorative" val="1"/>
              </a:ext>
            </a:extLst>
          </p:cNvPr>
          <p:cNvSpPr/>
          <p:nvPr/>
        </p:nvSpPr>
        <p:spPr>
          <a:xfrm>
            <a:off x="3545053" y="3808422"/>
            <a:ext cx="501342" cy="1395771"/>
          </a:xfrm>
          <a:prstGeom prst="rightBrace">
            <a:avLst>
              <a:gd name="adj1" fmla="val 0"/>
              <a:gd name="adj2" fmla="val 52051"/>
            </a:avLst>
          </a:prstGeom>
          <a:ln w="19050">
            <a:solidFill>
              <a:srgbClr val="B9B8B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8D4B8A45-35FE-4771-B907-31C484383644}"/>
              </a:ext>
            </a:extLst>
          </p:cNvPr>
          <p:cNvSpPr/>
          <p:nvPr/>
        </p:nvSpPr>
        <p:spPr>
          <a:xfrm>
            <a:off x="304800" y="2359369"/>
            <a:ext cx="11430002" cy="414381"/>
          </a:xfrm>
          <a:prstGeom prst="rect">
            <a:avLst/>
          </a:prstGeom>
          <a:solidFill>
            <a:srgbClr val="B9B8B8"/>
          </a:solidFill>
          <a:ln>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  Funding Gap Based on SAFER Program Priorities</a:t>
            </a:r>
          </a:p>
        </p:txBody>
      </p:sp>
      <p:sp>
        <p:nvSpPr>
          <p:cNvPr id="80" name="Rectangle 79">
            <a:extLst>
              <a:ext uri="{FF2B5EF4-FFF2-40B4-BE49-F238E27FC236}">
                <a16:creationId xmlns:a16="http://schemas.microsoft.com/office/drawing/2014/main" id="{7A75716A-F82B-4FFA-96F3-F5C09BE3462C}"/>
              </a:ext>
              <a:ext uri="{C183D7F6-B498-43B3-948B-1728B52AA6E4}">
                <adec:decorative xmlns:adec="http://schemas.microsoft.com/office/drawing/2017/decorative" val="1"/>
              </a:ext>
            </a:extLst>
          </p:cNvPr>
          <p:cNvSpPr/>
          <p:nvPr/>
        </p:nvSpPr>
        <p:spPr>
          <a:xfrm>
            <a:off x="304800" y="1700463"/>
            <a:ext cx="11430002" cy="4173946"/>
          </a:xfrm>
          <a:prstGeom prst="rect">
            <a:avLst/>
          </a:prstGeom>
          <a:noFill/>
          <a:ln w="57150">
            <a:solidFill>
              <a:srgbClr val="4AA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1" name="Rectangle 80">
            <a:extLst>
              <a:ext uri="{FF2B5EF4-FFF2-40B4-BE49-F238E27FC236}">
                <a16:creationId xmlns:a16="http://schemas.microsoft.com/office/drawing/2014/main" id="{B861E06F-E3A1-4D04-A2EF-602178B8C4C2}"/>
              </a:ext>
              <a:ext uri="{C183D7F6-B498-43B3-948B-1728B52AA6E4}">
                <adec:decorative xmlns:adec="http://schemas.microsoft.com/office/drawing/2017/decorative" val="1"/>
              </a:ext>
            </a:extLst>
          </p:cNvPr>
          <p:cNvSpPr/>
          <p:nvPr/>
        </p:nvSpPr>
        <p:spPr>
          <a:xfrm>
            <a:off x="304800" y="1219200"/>
            <a:ext cx="1335505" cy="481263"/>
          </a:xfrm>
          <a:prstGeom prst="rect">
            <a:avLst/>
          </a:prstGeom>
          <a:solidFill>
            <a:srgbClr val="4AA37B"/>
          </a:solidFill>
          <a:ln w="57150">
            <a:solidFill>
              <a:srgbClr val="4AA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TextBox 81">
            <a:extLst>
              <a:ext uri="{FF2B5EF4-FFF2-40B4-BE49-F238E27FC236}">
                <a16:creationId xmlns:a16="http://schemas.microsoft.com/office/drawing/2014/main" id="{F7E49081-21A3-4667-99A3-ED4887C677A0}"/>
              </a:ext>
            </a:extLst>
          </p:cNvPr>
          <p:cNvSpPr txBox="1"/>
          <p:nvPr/>
        </p:nvSpPr>
        <p:spPr>
          <a:xfrm>
            <a:off x="304800" y="1267328"/>
            <a:ext cx="1335505"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STEP 3</a:t>
            </a:r>
          </a:p>
        </p:txBody>
      </p:sp>
      <p:sp>
        <p:nvSpPr>
          <p:cNvPr id="83" name="Rectangle 82">
            <a:extLst>
              <a:ext uri="{FF2B5EF4-FFF2-40B4-BE49-F238E27FC236}">
                <a16:creationId xmlns:a16="http://schemas.microsoft.com/office/drawing/2014/main" id="{9D381721-CF01-4704-8F67-02F399F4DEB2}"/>
              </a:ext>
            </a:extLst>
          </p:cNvPr>
          <p:cNvSpPr/>
          <p:nvPr/>
        </p:nvSpPr>
        <p:spPr>
          <a:xfrm>
            <a:off x="304800" y="1700464"/>
            <a:ext cx="11430002" cy="662040"/>
          </a:xfrm>
          <a:prstGeom prst="rect">
            <a:avLst/>
          </a:prstGeom>
          <a:solidFill>
            <a:srgbClr val="4AA37B"/>
          </a:solidFill>
          <a:ln>
            <a:solidFill>
              <a:srgbClr val="4AA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  Determine Funding Gaps &amp; Estimate Time to Meet Funding Needs</a:t>
            </a:r>
          </a:p>
        </p:txBody>
      </p:sp>
      <p:sp>
        <p:nvSpPr>
          <p:cNvPr id="84" name="Flowchart: Alternate Process 83">
            <a:extLst>
              <a:ext uri="{FF2B5EF4-FFF2-40B4-BE49-F238E27FC236}">
                <a16:creationId xmlns:a16="http://schemas.microsoft.com/office/drawing/2014/main" id="{6C70913A-E14C-49BE-B145-A757C2DA8C21}"/>
              </a:ext>
              <a:ext uri="{C183D7F6-B498-43B3-948B-1728B52AA6E4}">
                <adec:decorative xmlns:adec="http://schemas.microsoft.com/office/drawing/2017/decorative" val="1"/>
              </a:ext>
            </a:extLst>
          </p:cNvPr>
          <p:cNvSpPr/>
          <p:nvPr/>
        </p:nvSpPr>
        <p:spPr>
          <a:xfrm>
            <a:off x="715789" y="4188748"/>
            <a:ext cx="2887598" cy="318710"/>
          </a:xfrm>
          <a:prstGeom prst="flowChartAlternateProcess">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59ACDBB6-40B6-48E3-B10B-7B78F9D6E029}"/>
              </a:ext>
              <a:ext uri="{C183D7F6-B498-43B3-948B-1728B52AA6E4}">
                <adec:decorative xmlns:adec="http://schemas.microsoft.com/office/drawing/2017/decorative" val="1"/>
              </a:ext>
            </a:extLst>
          </p:cNvPr>
          <p:cNvSpPr/>
          <p:nvPr/>
        </p:nvSpPr>
        <p:spPr>
          <a:xfrm>
            <a:off x="835788" y="4315484"/>
            <a:ext cx="9591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1B92709A-C17C-4DC1-8BF3-DA9073249B37}"/>
              </a:ext>
            </a:extLst>
          </p:cNvPr>
          <p:cNvSpPr txBox="1"/>
          <p:nvPr/>
        </p:nvSpPr>
        <p:spPr>
          <a:xfrm>
            <a:off x="927155" y="4172786"/>
            <a:ext cx="2683174"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HR2W: Primary Violations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87" name="Flowchart: Alternate Process 86">
            <a:extLst>
              <a:ext uri="{FF2B5EF4-FFF2-40B4-BE49-F238E27FC236}">
                <a16:creationId xmlns:a16="http://schemas.microsoft.com/office/drawing/2014/main" id="{86EF5913-0EC5-4276-9FF3-279C0B395CD8}"/>
              </a:ext>
              <a:ext uri="{C183D7F6-B498-43B3-948B-1728B52AA6E4}">
                <adec:decorative xmlns:adec="http://schemas.microsoft.com/office/drawing/2017/decorative" val="1"/>
              </a:ext>
            </a:extLst>
          </p:cNvPr>
          <p:cNvSpPr/>
          <p:nvPr/>
        </p:nvSpPr>
        <p:spPr>
          <a:xfrm>
            <a:off x="715789" y="4604289"/>
            <a:ext cx="2887598" cy="318710"/>
          </a:xfrm>
          <a:prstGeom prst="flowChartAlternateProcess">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3B0A77E-3F64-4914-8D0B-7F0C39B36BC0}"/>
              </a:ext>
              <a:ext uri="{C183D7F6-B498-43B3-948B-1728B52AA6E4}">
                <adec:decorative xmlns:adec="http://schemas.microsoft.com/office/drawing/2017/decorative" val="1"/>
              </a:ext>
            </a:extLst>
          </p:cNvPr>
          <p:cNvSpPr/>
          <p:nvPr/>
        </p:nvSpPr>
        <p:spPr>
          <a:xfrm>
            <a:off x="835788" y="4731025"/>
            <a:ext cx="9591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2A2C66B2-B275-4034-9D23-86D4F20FDD49}"/>
              </a:ext>
            </a:extLst>
          </p:cNvPr>
          <p:cNvSpPr txBox="1"/>
          <p:nvPr/>
        </p:nvSpPr>
        <p:spPr>
          <a:xfrm>
            <a:off x="927155" y="4606575"/>
            <a:ext cx="2683174"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HR2W &amp; At-Risk: Consolidation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90" name="Flowchart: Alternate Process 89">
            <a:extLst>
              <a:ext uri="{FF2B5EF4-FFF2-40B4-BE49-F238E27FC236}">
                <a16:creationId xmlns:a16="http://schemas.microsoft.com/office/drawing/2014/main" id="{8F8C9482-C90E-415E-8D81-43618D4E2590}"/>
              </a:ext>
              <a:ext uri="{C183D7F6-B498-43B3-948B-1728B52AA6E4}">
                <adec:decorative xmlns:adec="http://schemas.microsoft.com/office/drawing/2017/decorative" val="1"/>
              </a:ext>
            </a:extLst>
          </p:cNvPr>
          <p:cNvSpPr/>
          <p:nvPr/>
        </p:nvSpPr>
        <p:spPr>
          <a:xfrm>
            <a:off x="711021" y="5009921"/>
            <a:ext cx="2887598" cy="318710"/>
          </a:xfrm>
          <a:prstGeom prst="flowChartAlternateProcess">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DA4FFC9-E754-463E-9D66-B2CC25A20D0B}"/>
              </a:ext>
              <a:ext uri="{C183D7F6-B498-43B3-948B-1728B52AA6E4}">
                <adec:decorative xmlns:adec="http://schemas.microsoft.com/office/drawing/2017/decorative" val="1"/>
              </a:ext>
            </a:extLst>
          </p:cNvPr>
          <p:cNvSpPr/>
          <p:nvPr/>
        </p:nvSpPr>
        <p:spPr>
          <a:xfrm>
            <a:off x="831020" y="5136657"/>
            <a:ext cx="9591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7CF240DB-3022-4CE0-9E56-06A3AF1D7933}"/>
              </a:ext>
            </a:extLst>
          </p:cNvPr>
          <p:cNvSpPr txBox="1"/>
          <p:nvPr/>
        </p:nvSpPr>
        <p:spPr>
          <a:xfrm>
            <a:off x="922459" y="5004592"/>
            <a:ext cx="2678847"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Interim &amp; Emergency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93" name="Rectangle 92">
            <a:extLst>
              <a:ext uri="{FF2B5EF4-FFF2-40B4-BE49-F238E27FC236}">
                <a16:creationId xmlns:a16="http://schemas.microsoft.com/office/drawing/2014/main" id="{71E80245-ECC1-42B1-A6EF-4FE64F2784BA}"/>
              </a:ext>
            </a:extLst>
          </p:cNvPr>
          <p:cNvSpPr/>
          <p:nvPr/>
        </p:nvSpPr>
        <p:spPr>
          <a:xfrm>
            <a:off x="711021" y="3609649"/>
            <a:ext cx="2909873" cy="434922"/>
          </a:xfrm>
          <a:prstGeom prst="rect">
            <a:avLst/>
          </a:prstGeom>
          <a:solidFill>
            <a:srgbClr val="A74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Tier 1 Priorities</a:t>
            </a:r>
          </a:p>
        </p:txBody>
      </p:sp>
      <p:sp>
        <p:nvSpPr>
          <p:cNvPr id="94" name="TextBox 93">
            <a:extLst>
              <a:ext uri="{FF2B5EF4-FFF2-40B4-BE49-F238E27FC236}">
                <a16:creationId xmlns:a16="http://schemas.microsoft.com/office/drawing/2014/main" id="{325AB3F0-61CE-40B3-A344-7EFB48F13611}"/>
              </a:ext>
            </a:extLst>
          </p:cNvPr>
          <p:cNvSpPr txBox="1"/>
          <p:nvPr/>
        </p:nvSpPr>
        <p:spPr>
          <a:xfrm>
            <a:off x="3737403" y="5004790"/>
            <a:ext cx="1915243" cy="523220"/>
          </a:xfrm>
          <a:prstGeom prst="rect">
            <a:avLst/>
          </a:prstGeom>
          <a:noFill/>
        </p:spPr>
        <p:txBody>
          <a:bodyPr wrap="square" rtlCol="0" anchor="ctr">
            <a:spAutoFit/>
          </a:bodyPr>
          <a:lstStyle/>
          <a:p>
            <a:pPr algn="ctr" defTabSz="914377"/>
            <a:r>
              <a:rPr lang="en-US" sz="1400" b="1" dirty="0">
                <a:solidFill>
                  <a:schemeClr val="tx1">
                    <a:lumMod val="65000"/>
                    <a:lumOff val="35000"/>
                  </a:schemeClr>
                </a:solidFill>
                <a:latin typeface="Arial"/>
                <a:cs typeface="Arial"/>
              </a:rPr>
              <a:t>All Eligible </a:t>
            </a:r>
            <a:br>
              <a:rPr lang="en-US" sz="1400" b="1" dirty="0">
                <a:solidFill>
                  <a:schemeClr val="tx1">
                    <a:lumMod val="65000"/>
                    <a:lumOff val="35000"/>
                  </a:schemeClr>
                </a:solidFill>
                <a:latin typeface="Arial"/>
                <a:cs typeface="Arial"/>
              </a:rPr>
            </a:br>
            <a:r>
              <a:rPr lang="en-US" sz="1400" b="1" dirty="0">
                <a:solidFill>
                  <a:schemeClr val="tx1">
                    <a:lumMod val="65000"/>
                    <a:lumOff val="35000"/>
                  </a:schemeClr>
                </a:solidFill>
                <a:latin typeface="Arial"/>
                <a:cs typeface="Arial"/>
              </a:rPr>
              <a:t>Funding Programs </a:t>
            </a:r>
          </a:p>
        </p:txBody>
      </p:sp>
      <p:sp>
        <p:nvSpPr>
          <p:cNvPr id="95" name="Flowchart: Alternate Process 94">
            <a:extLst>
              <a:ext uri="{FF2B5EF4-FFF2-40B4-BE49-F238E27FC236}">
                <a16:creationId xmlns:a16="http://schemas.microsoft.com/office/drawing/2014/main" id="{AA35A79F-8662-4ECA-979F-FC80DD0A1322}"/>
              </a:ext>
              <a:ext uri="{C183D7F6-B498-43B3-948B-1728B52AA6E4}">
                <adec:decorative xmlns:adec="http://schemas.microsoft.com/office/drawing/2017/decorative" val="1"/>
              </a:ext>
            </a:extLst>
          </p:cNvPr>
          <p:cNvSpPr/>
          <p:nvPr/>
        </p:nvSpPr>
        <p:spPr>
          <a:xfrm>
            <a:off x="6225518" y="4188748"/>
            <a:ext cx="2887598" cy="318710"/>
          </a:xfrm>
          <a:prstGeom prst="flowChartAlternateProcess">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09B09DF0-E450-466C-9A2D-FB7778091A97}"/>
              </a:ext>
              <a:ext uri="{C183D7F6-B498-43B3-948B-1728B52AA6E4}">
                <adec:decorative xmlns:adec="http://schemas.microsoft.com/office/drawing/2017/decorative" val="1"/>
              </a:ext>
            </a:extLst>
          </p:cNvPr>
          <p:cNvSpPr/>
          <p:nvPr/>
        </p:nvSpPr>
        <p:spPr>
          <a:xfrm>
            <a:off x="6345517" y="4315484"/>
            <a:ext cx="9591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CA7DF386-9F81-41C8-929E-58FFDA267E44}"/>
              </a:ext>
            </a:extLst>
          </p:cNvPr>
          <p:cNvSpPr txBox="1"/>
          <p:nvPr/>
        </p:nvSpPr>
        <p:spPr>
          <a:xfrm>
            <a:off x="6446936" y="4172786"/>
            <a:ext cx="2672631"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HR2W: Secondary Violations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98" name="Flowchart: Alternate Process 97">
            <a:extLst>
              <a:ext uri="{FF2B5EF4-FFF2-40B4-BE49-F238E27FC236}">
                <a16:creationId xmlns:a16="http://schemas.microsoft.com/office/drawing/2014/main" id="{4835B6E7-E49C-4407-8B67-89CD6281E0BF}"/>
              </a:ext>
              <a:ext uri="{C183D7F6-B498-43B3-948B-1728B52AA6E4}">
                <adec:decorative xmlns:adec="http://schemas.microsoft.com/office/drawing/2017/decorative" val="1"/>
              </a:ext>
            </a:extLst>
          </p:cNvPr>
          <p:cNvSpPr/>
          <p:nvPr/>
        </p:nvSpPr>
        <p:spPr>
          <a:xfrm>
            <a:off x="6225518" y="4604289"/>
            <a:ext cx="2887598" cy="318710"/>
          </a:xfrm>
          <a:prstGeom prst="flowChartAlternateProcess">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6F7C618-49E3-45DE-B534-047E7CCE85ED}"/>
              </a:ext>
              <a:ext uri="{C183D7F6-B498-43B3-948B-1728B52AA6E4}">
                <adec:decorative xmlns:adec="http://schemas.microsoft.com/office/drawing/2017/decorative" val="1"/>
              </a:ext>
            </a:extLst>
          </p:cNvPr>
          <p:cNvSpPr/>
          <p:nvPr/>
        </p:nvSpPr>
        <p:spPr>
          <a:xfrm>
            <a:off x="6345517" y="4731025"/>
            <a:ext cx="9591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7F871D12-88F4-4228-AF2D-F724F949D33D}"/>
              </a:ext>
            </a:extLst>
          </p:cNvPr>
          <p:cNvSpPr txBox="1"/>
          <p:nvPr/>
        </p:nvSpPr>
        <p:spPr>
          <a:xfrm>
            <a:off x="6447051" y="4606575"/>
            <a:ext cx="2664004"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At-Risk Non-Consolidation         </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t>
            </a:r>
            <a:endParaRPr lang="en-US" sz="1200" b="1" dirty="0">
              <a:solidFill>
                <a:schemeClr val="bg1"/>
              </a:solidFill>
              <a:cs typeface="Arial" panose="020B0604020202020204" pitchFamily="34" charset="0"/>
            </a:endParaRPr>
          </a:p>
        </p:txBody>
      </p:sp>
      <p:sp>
        <p:nvSpPr>
          <p:cNvPr id="101" name="Flowchart: Alternate Process 100">
            <a:extLst>
              <a:ext uri="{FF2B5EF4-FFF2-40B4-BE49-F238E27FC236}">
                <a16:creationId xmlns:a16="http://schemas.microsoft.com/office/drawing/2014/main" id="{BA525AA3-9F0B-40D8-AD81-C6562B23B1B3}"/>
              </a:ext>
              <a:ext uri="{C183D7F6-B498-43B3-948B-1728B52AA6E4}">
                <adec:decorative xmlns:adec="http://schemas.microsoft.com/office/drawing/2017/decorative" val="1"/>
              </a:ext>
            </a:extLst>
          </p:cNvPr>
          <p:cNvSpPr/>
          <p:nvPr/>
        </p:nvSpPr>
        <p:spPr>
          <a:xfrm>
            <a:off x="6220750" y="5009921"/>
            <a:ext cx="2887598" cy="318710"/>
          </a:xfrm>
          <a:prstGeom prst="flowChartAlternateProcess">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215A52E5-E92D-482D-AB4E-28027005B39B}"/>
              </a:ext>
              <a:ext uri="{C183D7F6-B498-43B3-948B-1728B52AA6E4}">
                <adec:decorative xmlns:adec="http://schemas.microsoft.com/office/drawing/2017/decorative" val="1"/>
              </a:ext>
            </a:extLst>
          </p:cNvPr>
          <p:cNvSpPr/>
          <p:nvPr/>
        </p:nvSpPr>
        <p:spPr>
          <a:xfrm>
            <a:off x="6340749" y="5136657"/>
            <a:ext cx="95910" cy="9144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49AA6767-59D2-42BA-8A6B-F9C25054ED91}"/>
              </a:ext>
            </a:extLst>
          </p:cNvPr>
          <p:cNvSpPr txBox="1"/>
          <p:nvPr/>
        </p:nvSpPr>
        <p:spPr>
          <a:xfrm>
            <a:off x="6442192" y="5004592"/>
            <a:ext cx="2670823" cy="338554"/>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Technical Assistance &amp; O&amp;M      </a:t>
            </a:r>
            <a:r>
              <a:rPr lang="en-US" sz="1600" b="1" dirty="0">
                <a:solidFill>
                  <a:schemeClr val="bg1"/>
                </a:solidFill>
                <a:cs typeface="Arial" panose="020B0604020202020204" pitchFamily="34" charset="0"/>
              </a:rPr>
              <a:t>$</a:t>
            </a:r>
            <a:endParaRPr lang="en-US" sz="1200" b="1" dirty="0">
              <a:solidFill>
                <a:schemeClr val="bg1"/>
              </a:solidFill>
              <a:cs typeface="Arial" panose="020B0604020202020204" pitchFamily="34" charset="0"/>
            </a:endParaRPr>
          </a:p>
        </p:txBody>
      </p:sp>
      <p:sp>
        <p:nvSpPr>
          <p:cNvPr id="104" name="Rectangle 103">
            <a:extLst>
              <a:ext uri="{FF2B5EF4-FFF2-40B4-BE49-F238E27FC236}">
                <a16:creationId xmlns:a16="http://schemas.microsoft.com/office/drawing/2014/main" id="{4CA64C8C-E381-4924-9ED7-1DBD1EB5DB23}"/>
              </a:ext>
            </a:extLst>
          </p:cNvPr>
          <p:cNvSpPr/>
          <p:nvPr/>
        </p:nvSpPr>
        <p:spPr>
          <a:xfrm>
            <a:off x="6220750" y="3609649"/>
            <a:ext cx="2909873" cy="43492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Tier 2 Priorities</a:t>
            </a:r>
          </a:p>
        </p:txBody>
      </p:sp>
      <p:sp>
        <p:nvSpPr>
          <p:cNvPr id="106" name="Oval 105">
            <a:extLst>
              <a:ext uri="{FF2B5EF4-FFF2-40B4-BE49-F238E27FC236}">
                <a16:creationId xmlns:a16="http://schemas.microsoft.com/office/drawing/2014/main" id="{FEE9DF66-3FA2-4FC1-9017-B1F44C59495E}"/>
              </a:ext>
              <a:ext uri="{C183D7F6-B498-43B3-948B-1728B52AA6E4}">
                <adec:decorative xmlns:adec="http://schemas.microsoft.com/office/drawing/2017/decorative" val="1"/>
              </a:ext>
            </a:extLst>
          </p:cNvPr>
          <p:cNvSpPr/>
          <p:nvPr/>
        </p:nvSpPr>
        <p:spPr>
          <a:xfrm>
            <a:off x="4612213" y="3215337"/>
            <a:ext cx="1126883" cy="1126883"/>
          </a:xfrm>
          <a:prstGeom prst="ellipse">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6E9B1AE0-697A-4826-B1DE-B7FE0D7B3E97}"/>
              </a:ext>
              <a:ext uri="{C183D7F6-B498-43B3-948B-1728B52AA6E4}">
                <adec:decorative xmlns:adec="http://schemas.microsoft.com/office/drawing/2017/decorative" val="1"/>
              </a:ext>
            </a:extLst>
          </p:cNvPr>
          <p:cNvSpPr/>
          <p:nvPr/>
        </p:nvSpPr>
        <p:spPr>
          <a:xfrm>
            <a:off x="4512706" y="4058162"/>
            <a:ext cx="498956" cy="435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B3CE80BE-9A92-4227-A1B9-38E3387632B3}"/>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4533970" y="4183760"/>
            <a:ext cx="424907" cy="426585"/>
          </a:xfrm>
          <a:prstGeom prst="rect">
            <a:avLst/>
          </a:prstGeom>
        </p:spPr>
      </p:pic>
      <p:pic>
        <p:nvPicPr>
          <p:cNvPr id="109" name="Picture 108">
            <a:extLst>
              <a:ext uri="{FF2B5EF4-FFF2-40B4-BE49-F238E27FC236}">
                <a16:creationId xmlns:a16="http://schemas.microsoft.com/office/drawing/2014/main" id="{B3A9C535-B4A6-4264-B79F-92DC9D633F5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5705" t="21936" r="15062" b="23856"/>
          <a:stretch/>
        </p:blipFill>
        <p:spPr>
          <a:xfrm flipH="1">
            <a:off x="4062831" y="3931282"/>
            <a:ext cx="1377629" cy="1078639"/>
          </a:xfrm>
          <a:prstGeom prst="rect">
            <a:avLst/>
          </a:prstGeom>
        </p:spPr>
      </p:pic>
      <p:pic>
        <p:nvPicPr>
          <p:cNvPr id="110" name="Picture 109">
            <a:extLst>
              <a:ext uri="{FF2B5EF4-FFF2-40B4-BE49-F238E27FC236}">
                <a16:creationId xmlns:a16="http://schemas.microsoft.com/office/drawing/2014/main" id="{F31C978C-D430-4935-999C-333F30433E63}"/>
              </a:ext>
              <a:ext uri="{C183D7F6-B498-43B3-948B-1728B52AA6E4}">
                <adec:decorative xmlns:adec="http://schemas.microsoft.com/office/drawing/2017/decorative" val="1"/>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47711" b="-1"/>
          <a:stretch/>
        </p:blipFill>
        <p:spPr>
          <a:xfrm flipH="1">
            <a:off x="3761198" y="4446009"/>
            <a:ext cx="1993392" cy="1042332"/>
          </a:xfrm>
          <a:prstGeom prst="rect">
            <a:avLst/>
          </a:prstGeom>
        </p:spPr>
      </p:pic>
      <p:pic>
        <p:nvPicPr>
          <p:cNvPr id="111" name="Picture 110">
            <a:extLst>
              <a:ext uri="{FF2B5EF4-FFF2-40B4-BE49-F238E27FC236}">
                <a16:creationId xmlns:a16="http://schemas.microsoft.com/office/drawing/2014/main" id="{B29D0460-6B28-4275-879F-A7CF02ACDF27}"/>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4523967" y="4295221"/>
            <a:ext cx="424907" cy="426585"/>
          </a:xfrm>
          <a:prstGeom prst="rect">
            <a:avLst/>
          </a:prstGeom>
        </p:spPr>
      </p:pic>
      <p:pic>
        <p:nvPicPr>
          <p:cNvPr id="112" name="Picture 111">
            <a:extLst>
              <a:ext uri="{FF2B5EF4-FFF2-40B4-BE49-F238E27FC236}">
                <a16:creationId xmlns:a16="http://schemas.microsoft.com/office/drawing/2014/main" id="{3681BBE9-2F3A-4D1D-AEFB-C39EE24D1CDE}"/>
              </a:ext>
              <a:ext uri="{C183D7F6-B498-43B3-948B-1728B52AA6E4}">
                <adec:decorative xmlns:adec="http://schemas.microsoft.com/office/drawing/2017/decorative" val="1"/>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4000"/>
                    </a14:imgEffect>
                  </a14:imgLayer>
                </a14:imgProps>
              </a:ext>
              <a:ext uri="{28A0092B-C50C-407E-A947-70E740481C1C}">
                <a14:useLocalDpi xmlns:a14="http://schemas.microsoft.com/office/drawing/2010/main" val="0"/>
              </a:ext>
            </a:extLst>
          </a:blip>
          <a:stretch>
            <a:fillRect/>
          </a:stretch>
        </p:blipFill>
        <p:spPr>
          <a:xfrm>
            <a:off x="4805563" y="3445041"/>
            <a:ext cx="741166" cy="741166"/>
          </a:xfrm>
          <a:prstGeom prst="rect">
            <a:avLst/>
          </a:prstGeom>
        </p:spPr>
      </p:pic>
      <p:sp>
        <p:nvSpPr>
          <p:cNvPr id="113" name="TextBox 112">
            <a:extLst>
              <a:ext uri="{FF2B5EF4-FFF2-40B4-BE49-F238E27FC236}">
                <a16:creationId xmlns:a16="http://schemas.microsoft.com/office/drawing/2014/main" id="{88AB015D-AAD5-406A-A1C5-FA6AFD5FEF0D}"/>
              </a:ext>
            </a:extLst>
          </p:cNvPr>
          <p:cNvSpPr txBox="1"/>
          <p:nvPr/>
        </p:nvSpPr>
        <p:spPr>
          <a:xfrm>
            <a:off x="4781567" y="3297593"/>
            <a:ext cx="788173" cy="307777"/>
          </a:xfrm>
          <a:prstGeom prst="rect">
            <a:avLst/>
          </a:prstGeom>
          <a:noFill/>
        </p:spPr>
        <p:txBody>
          <a:bodyPr wrap="square" rtlCol="0" anchor="ctr">
            <a:spAutoFit/>
          </a:bodyPr>
          <a:lstStyle/>
          <a:p>
            <a:pPr algn="ctr" defTabSz="914377"/>
            <a:r>
              <a:rPr lang="en-US" sz="1400" b="1" dirty="0">
                <a:solidFill>
                  <a:schemeClr val="bg1"/>
                </a:solidFill>
                <a:latin typeface="Arial"/>
                <a:cs typeface="Arial"/>
              </a:rPr>
              <a:t>Time</a:t>
            </a:r>
          </a:p>
        </p:txBody>
      </p:sp>
      <p:grpSp>
        <p:nvGrpSpPr>
          <p:cNvPr id="114" name="Group 113">
            <a:extLst>
              <a:ext uri="{FF2B5EF4-FFF2-40B4-BE49-F238E27FC236}">
                <a16:creationId xmlns:a16="http://schemas.microsoft.com/office/drawing/2014/main" id="{EC65B431-77A7-410D-BF3B-E1F579BB2D8C}"/>
              </a:ext>
              <a:ext uri="{C183D7F6-B498-43B3-948B-1728B52AA6E4}">
                <adec:decorative xmlns:adec="http://schemas.microsoft.com/office/drawing/2017/decorative" val="1"/>
              </a:ext>
            </a:extLst>
          </p:cNvPr>
          <p:cNvGrpSpPr/>
          <p:nvPr/>
        </p:nvGrpSpPr>
        <p:grpSpPr>
          <a:xfrm rot="19906942">
            <a:off x="4587293" y="3176727"/>
            <a:ext cx="1124712" cy="1124712"/>
            <a:chOff x="4705536" y="638113"/>
            <a:chExt cx="1124712" cy="1124712"/>
          </a:xfrm>
        </p:grpSpPr>
        <p:sp>
          <p:nvSpPr>
            <p:cNvPr id="115" name="Block Arc 114">
              <a:extLst>
                <a:ext uri="{FF2B5EF4-FFF2-40B4-BE49-F238E27FC236}">
                  <a16:creationId xmlns:a16="http://schemas.microsoft.com/office/drawing/2014/main" id="{9664453C-AB77-432D-80A8-6DC8EB7A6307}"/>
                </a:ext>
              </a:extLst>
            </p:cNvPr>
            <p:cNvSpPr/>
            <p:nvPr/>
          </p:nvSpPr>
          <p:spPr>
            <a:xfrm rot="20327908">
              <a:off x="4705536" y="638113"/>
              <a:ext cx="1124712" cy="1124712"/>
            </a:xfrm>
            <a:prstGeom prst="blockArc">
              <a:avLst>
                <a:gd name="adj1" fmla="val 13722251"/>
                <a:gd name="adj2" fmla="val 20801378"/>
                <a:gd name="adj3" fmla="val 9655"/>
              </a:avLst>
            </a:prstGeom>
            <a:solidFill>
              <a:srgbClr val="A74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Arrow: Right 115">
              <a:extLst>
                <a:ext uri="{FF2B5EF4-FFF2-40B4-BE49-F238E27FC236}">
                  <a16:creationId xmlns:a16="http://schemas.microsoft.com/office/drawing/2014/main" id="{9A7F9CC0-B25E-4D86-9808-C6F5175DC1AE}"/>
                </a:ext>
              </a:extLst>
            </p:cNvPr>
            <p:cNvSpPr/>
            <p:nvPr/>
          </p:nvSpPr>
          <p:spPr>
            <a:xfrm rot="3051295">
              <a:off x="5619010" y="819907"/>
              <a:ext cx="164272" cy="217725"/>
            </a:xfrm>
            <a:prstGeom prst="rightArrow">
              <a:avLst/>
            </a:prstGeom>
            <a:solidFill>
              <a:srgbClr val="A74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extBox 116">
            <a:extLst>
              <a:ext uri="{FF2B5EF4-FFF2-40B4-BE49-F238E27FC236}">
                <a16:creationId xmlns:a16="http://schemas.microsoft.com/office/drawing/2014/main" id="{4FCF974C-0672-48C3-A293-192C4F3C6ED0}"/>
              </a:ext>
            </a:extLst>
          </p:cNvPr>
          <p:cNvSpPr txBox="1"/>
          <p:nvPr/>
        </p:nvSpPr>
        <p:spPr>
          <a:xfrm>
            <a:off x="9212439" y="5007062"/>
            <a:ext cx="1915243" cy="523220"/>
          </a:xfrm>
          <a:prstGeom prst="rect">
            <a:avLst/>
          </a:prstGeom>
          <a:noFill/>
        </p:spPr>
        <p:txBody>
          <a:bodyPr wrap="square" rtlCol="0" anchor="ctr">
            <a:spAutoFit/>
          </a:bodyPr>
          <a:lstStyle/>
          <a:p>
            <a:pPr algn="ctr" defTabSz="914377"/>
            <a:r>
              <a:rPr lang="en-US" sz="1400" b="1" dirty="0">
                <a:solidFill>
                  <a:schemeClr val="tx1">
                    <a:lumMod val="65000"/>
                    <a:lumOff val="35000"/>
                  </a:schemeClr>
                </a:solidFill>
                <a:latin typeface="Arial"/>
                <a:cs typeface="Arial"/>
              </a:rPr>
              <a:t>All Eligible </a:t>
            </a:r>
            <a:br>
              <a:rPr lang="en-US" sz="1400" b="1" dirty="0">
                <a:solidFill>
                  <a:schemeClr val="tx1">
                    <a:lumMod val="65000"/>
                    <a:lumOff val="35000"/>
                  </a:schemeClr>
                </a:solidFill>
                <a:latin typeface="Arial"/>
                <a:cs typeface="Arial"/>
              </a:rPr>
            </a:br>
            <a:r>
              <a:rPr lang="en-US" sz="1400" b="1" dirty="0">
                <a:solidFill>
                  <a:schemeClr val="tx1">
                    <a:lumMod val="65000"/>
                    <a:lumOff val="35000"/>
                  </a:schemeClr>
                </a:solidFill>
                <a:latin typeface="Arial"/>
                <a:cs typeface="Arial"/>
              </a:rPr>
              <a:t>Funding Programs </a:t>
            </a:r>
          </a:p>
        </p:txBody>
      </p:sp>
      <p:sp>
        <p:nvSpPr>
          <p:cNvPr id="118" name="Oval 117">
            <a:extLst>
              <a:ext uri="{FF2B5EF4-FFF2-40B4-BE49-F238E27FC236}">
                <a16:creationId xmlns:a16="http://schemas.microsoft.com/office/drawing/2014/main" id="{1495D348-9B2D-4512-ABE8-D1F4DB887616}"/>
              </a:ext>
              <a:ext uri="{C183D7F6-B498-43B3-948B-1728B52AA6E4}">
                <adec:decorative xmlns:adec="http://schemas.microsoft.com/office/drawing/2017/decorative" val="1"/>
              </a:ext>
            </a:extLst>
          </p:cNvPr>
          <p:cNvSpPr/>
          <p:nvPr/>
        </p:nvSpPr>
        <p:spPr>
          <a:xfrm>
            <a:off x="9987742" y="4060434"/>
            <a:ext cx="498956" cy="435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a:extLst>
              <a:ext uri="{FF2B5EF4-FFF2-40B4-BE49-F238E27FC236}">
                <a16:creationId xmlns:a16="http://schemas.microsoft.com/office/drawing/2014/main" id="{0CD8F0D7-4047-4725-B67A-3D8EA336FFF2}"/>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10009006" y="4186032"/>
            <a:ext cx="424907" cy="426585"/>
          </a:xfrm>
          <a:prstGeom prst="rect">
            <a:avLst/>
          </a:prstGeom>
        </p:spPr>
      </p:pic>
      <p:pic>
        <p:nvPicPr>
          <p:cNvPr id="120" name="Picture 119">
            <a:extLst>
              <a:ext uri="{FF2B5EF4-FFF2-40B4-BE49-F238E27FC236}">
                <a16:creationId xmlns:a16="http://schemas.microsoft.com/office/drawing/2014/main" id="{B52BF613-9933-484A-938C-7DBCF0861DA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5705" t="21936" r="15062" b="23856"/>
          <a:stretch/>
        </p:blipFill>
        <p:spPr>
          <a:xfrm flipH="1">
            <a:off x="9537867" y="3933554"/>
            <a:ext cx="1377629" cy="1078639"/>
          </a:xfrm>
          <a:prstGeom prst="rect">
            <a:avLst/>
          </a:prstGeom>
        </p:spPr>
      </p:pic>
      <p:pic>
        <p:nvPicPr>
          <p:cNvPr id="121" name="Picture 120">
            <a:extLst>
              <a:ext uri="{FF2B5EF4-FFF2-40B4-BE49-F238E27FC236}">
                <a16:creationId xmlns:a16="http://schemas.microsoft.com/office/drawing/2014/main" id="{5BB6D026-4D06-4FA2-BC21-CAFA57CFC3E0}"/>
              </a:ext>
              <a:ext uri="{C183D7F6-B498-43B3-948B-1728B52AA6E4}">
                <adec:decorative xmlns:adec="http://schemas.microsoft.com/office/drawing/2017/decorative" val="1"/>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65262" b="-1"/>
          <a:stretch/>
        </p:blipFill>
        <p:spPr>
          <a:xfrm flipH="1">
            <a:off x="9236234" y="4798133"/>
            <a:ext cx="1993392" cy="692480"/>
          </a:xfrm>
          <a:prstGeom prst="rect">
            <a:avLst/>
          </a:prstGeom>
        </p:spPr>
      </p:pic>
      <p:pic>
        <p:nvPicPr>
          <p:cNvPr id="122" name="Picture 121">
            <a:extLst>
              <a:ext uri="{FF2B5EF4-FFF2-40B4-BE49-F238E27FC236}">
                <a16:creationId xmlns:a16="http://schemas.microsoft.com/office/drawing/2014/main" id="{A6D26790-9ED5-4A95-B816-0AFD1DEBCECD}"/>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0000" contrast="100000"/>
                    </a14:imgEffect>
                  </a14:imgLayer>
                </a14:imgProps>
              </a:ext>
              <a:ext uri="{28A0092B-C50C-407E-A947-70E740481C1C}">
                <a14:useLocalDpi xmlns:a14="http://schemas.microsoft.com/office/drawing/2010/main" val="0"/>
              </a:ext>
            </a:extLst>
          </a:blip>
          <a:srcRect l="40369" t="17411" r="40784" b="63668"/>
          <a:stretch/>
        </p:blipFill>
        <p:spPr>
          <a:xfrm>
            <a:off x="9999003" y="4297493"/>
            <a:ext cx="424907" cy="426585"/>
          </a:xfrm>
          <a:prstGeom prst="rect">
            <a:avLst/>
          </a:prstGeom>
        </p:spPr>
      </p:pic>
      <p:pic>
        <p:nvPicPr>
          <p:cNvPr id="123" name="Picture 122">
            <a:extLst>
              <a:ext uri="{FF2B5EF4-FFF2-40B4-BE49-F238E27FC236}">
                <a16:creationId xmlns:a16="http://schemas.microsoft.com/office/drawing/2014/main" id="{BE0C700D-0F67-4E10-94CE-25A12DD48995}"/>
              </a:ext>
              <a:ext uri="{C183D7F6-B498-43B3-948B-1728B52AA6E4}">
                <adec:decorative xmlns:adec="http://schemas.microsoft.com/office/drawing/2017/decorative" val="1"/>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4000"/>
                    </a14:imgEffect>
                  </a14:imgLayer>
                </a14:imgProps>
              </a:ext>
              <a:ext uri="{28A0092B-C50C-407E-A947-70E740481C1C}">
                <a14:useLocalDpi xmlns:a14="http://schemas.microsoft.com/office/drawing/2010/main" val="0"/>
              </a:ext>
            </a:extLst>
          </a:blip>
          <a:stretch>
            <a:fillRect/>
          </a:stretch>
        </p:blipFill>
        <p:spPr>
          <a:xfrm>
            <a:off x="10280599" y="3447313"/>
            <a:ext cx="741166" cy="741166"/>
          </a:xfrm>
          <a:prstGeom prst="rect">
            <a:avLst/>
          </a:prstGeom>
        </p:spPr>
      </p:pic>
      <p:sp>
        <p:nvSpPr>
          <p:cNvPr id="124" name="TextBox 123">
            <a:extLst>
              <a:ext uri="{FF2B5EF4-FFF2-40B4-BE49-F238E27FC236}">
                <a16:creationId xmlns:a16="http://schemas.microsoft.com/office/drawing/2014/main" id="{C4A6D686-7C7D-40F7-87AD-D56BDC509BDD}"/>
              </a:ext>
            </a:extLst>
          </p:cNvPr>
          <p:cNvSpPr txBox="1"/>
          <p:nvPr/>
        </p:nvSpPr>
        <p:spPr>
          <a:xfrm>
            <a:off x="10256603" y="3299865"/>
            <a:ext cx="788173" cy="307777"/>
          </a:xfrm>
          <a:prstGeom prst="rect">
            <a:avLst/>
          </a:prstGeom>
          <a:noFill/>
        </p:spPr>
        <p:txBody>
          <a:bodyPr wrap="square" rtlCol="0" anchor="ctr">
            <a:spAutoFit/>
          </a:bodyPr>
          <a:lstStyle/>
          <a:p>
            <a:pPr algn="ctr" defTabSz="914377"/>
            <a:r>
              <a:rPr lang="en-US" sz="1400" b="1" dirty="0">
                <a:solidFill>
                  <a:schemeClr val="bg1"/>
                </a:solidFill>
                <a:latin typeface="Arial"/>
                <a:cs typeface="Arial"/>
              </a:rPr>
              <a:t>Time</a:t>
            </a:r>
          </a:p>
        </p:txBody>
      </p:sp>
      <p:grpSp>
        <p:nvGrpSpPr>
          <p:cNvPr id="125" name="Group 124">
            <a:extLst>
              <a:ext uri="{FF2B5EF4-FFF2-40B4-BE49-F238E27FC236}">
                <a16:creationId xmlns:a16="http://schemas.microsoft.com/office/drawing/2014/main" id="{B6589FF0-0C0B-4D1E-BD2B-94F4F62F2D1B}"/>
              </a:ext>
              <a:ext uri="{C183D7F6-B498-43B3-948B-1728B52AA6E4}">
                <adec:decorative xmlns:adec="http://schemas.microsoft.com/office/drawing/2017/decorative" val="1"/>
              </a:ext>
            </a:extLst>
          </p:cNvPr>
          <p:cNvGrpSpPr/>
          <p:nvPr/>
        </p:nvGrpSpPr>
        <p:grpSpPr>
          <a:xfrm rot="19906942">
            <a:off x="10062329" y="3178999"/>
            <a:ext cx="1124712" cy="1124712"/>
            <a:chOff x="4705536" y="638113"/>
            <a:chExt cx="1124712" cy="1124712"/>
          </a:xfrm>
        </p:grpSpPr>
        <p:sp>
          <p:nvSpPr>
            <p:cNvPr id="126" name="Block Arc 125">
              <a:extLst>
                <a:ext uri="{FF2B5EF4-FFF2-40B4-BE49-F238E27FC236}">
                  <a16:creationId xmlns:a16="http://schemas.microsoft.com/office/drawing/2014/main" id="{0A43A901-454A-437D-8002-3214F2A16777}"/>
                </a:ext>
              </a:extLst>
            </p:cNvPr>
            <p:cNvSpPr/>
            <p:nvPr/>
          </p:nvSpPr>
          <p:spPr>
            <a:xfrm rot="20327908">
              <a:off x="4705536" y="638113"/>
              <a:ext cx="1124712" cy="1124712"/>
            </a:xfrm>
            <a:prstGeom prst="blockArc">
              <a:avLst>
                <a:gd name="adj1" fmla="val 13722251"/>
                <a:gd name="adj2" fmla="val 20801378"/>
                <a:gd name="adj3" fmla="val 9655"/>
              </a:avLst>
            </a:prstGeom>
            <a:solidFill>
              <a:srgbClr val="A74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Arrow: Right 126">
              <a:extLst>
                <a:ext uri="{FF2B5EF4-FFF2-40B4-BE49-F238E27FC236}">
                  <a16:creationId xmlns:a16="http://schemas.microsoft.com/office/drawing/2014/main" id="{F9C45128-B00B-47D1-BED5-66BCCAB251DE}"/>
                </a:ext>
              </a:extLst>
            </p:cNvPr>
            <p:cNvSpPr/>
            <p:nvPr/>
          </p:nvSpPr>
          <p:spPr>
            <a:xfrm rot="3051295">
              <a:off x="5619010" y="819907"/>
              <a:ext cx="164272" cy="217725"/>
            </a:xfrm>
            <a:prstGeom prst="rightArrow">
              <a:avLst/>
            </a:prstGeom>
            <a:solidFill>
              <a:srgbClr val="A74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84</a:t>
            </a:fld>
            <a:endParaRPr lang="en-US"/>
          </a:p>
        </p:txBody>
      </p:sp>
      <p:sp>
        <p:nvSpPr>
          <p:cNvPr id="59" name="Text Placeholder 3">
            <a:extLst>
              <a:ext uri="{FF2B5EF4-FFF2-40B4-BE49-F238E27FC236}">
                <a16:creationId xmlns:a16="http://schemas.microsoft.com/office/drawing/2014/main" id="{80978FC4-17AF-49DA-8E89-B2A035CBCDC6}"/>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BFA700FD-A476-42C2-AE9B-51FB10CE61DE}"/>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Funding Gap Analysis Methodology: Step 3</a:t>
            </a:r>
            <a:endParaRPr lang="en-US" sz="4000" dirty="0">
              <a:effectLst/>
            </a:endParaRPr>
          </a:p>
        </p:txBody>
      </p:sp>
    </p:spTree>
    <p:extLst>
      <p:ext uri="{BB962C8B-B14F-4D97-AF65-F5344CB8AC3E}">
        <p14:creationId xmlns:p14="http://schemas.microsoft.com/office/powerpoint/2010/main" val="36130211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85</a:t>
            </a:fld>
            <a:endParaRPr lang="en-US"/>
          </a:p>
        </p:txBody>
      </p:sp>
      <p:sp>
        <p:nvSpPr>
          <p:cNvPr id="6" name="Rectangle 1">
            <a:extLst>
              <a:ext uri="{FF2B5EF4-FFF2-40B4-BE49-F238E27FC236}">
                <a16:creationId xmlns:a16="http://schemas.microsoft.com/office/drawing/2014/main" id="{5287B852-7BC2-4DE7-9009-851960DABB02}"/>
              </a:ext>
              <a:ext uri="{C183D7F6-B498-43B3-948B-1728B52AA6E4}">
                <adec:decorative xmlns:adec="http://schemas.microsoft.com/office/drawing/2017/decorative" val="1"/>
              </a:ext>
            </a:extLst>
          </p:cNvPr>
          <p:cNvSpPr>
            <a:spLocks noChangeArrowheads="1"/>
          </p:cNvSpPr>
          <p:nvPr/>
        </p:nvSpPr>
        <p:spPr bwMode="auto">
          <a:xfrm>
            <a:off x="838200" y="2279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descr="A bar graph showing 5 year grant funding needs and funding availability. X axis indicates year 1 through year 5 and Y axis indicates dollar amount. Grant funding needs are represented in red, new annual grant needs are in pink, and annual grant funding availability is in green.  ">
            <a:extLst>
              <a:ext uri="{FF2B5EF4-FFF2-40B4-BE49-F238E27FC236}">
                <a16:creationId xmlns:a16="http://schemas.microsoft.com/office/drawing/2014/main" id="{9D57796F-1B69-4689-BA57-C17426D7132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8200" y="990600"/>
            <a:ext cx="10439400" cy="4951322"/>
          </a:xfrm>
          <a:prstGeom prst="rect">
            <a:avLst/>
          </a:prstGeom>
        </p:spPr>
      </p:pic>
      <p:sp>
        <p:nvSpPr>
          <p:cNvPr id="8" name="Text Placeholder 3">
            <a:extLst>
              <a:ext uri="{FF2B5EF4-FFF2-40B4-BE49-F238E27FC236}">
                <a16:creationId xmlns:a16="http://schemas.microsoft.com/office/drawing/2014/main" id="{BD5BD048-542F-499B-8B38-702249D26C44}"/>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ED917514-934D-44E4-9FCE-4727414B9CA4}"/>
              </a:ext>
            </a:extLst>
          </p:cNvPr>
          <p:cNvSpPr>
            <a:spLocks noGrp="1"/>
          </p:cNvSpPr>
          <p:nvPr>
            <p:ph type="title" idx="4294967295"/>
          </p:nvPr>
        </p:nvSpPr>
        <p:spPr>
          <a:xfrm>
            <a:off x="838200" y="161926"/>
            <a:ext cx="11049000" cy="662078"/>
          </a:xfrm>
        </p:spPr>
        <p:txBody>
          <a:bodyPr>
            <a:no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5-Year Cumulative </a:t>
            </a:r>
            <a:r>
              <a:rPr lang="en-US" u="sng" kern="1200" dirty="0">
                <a:solidFill>
                  <a:srgbClr val="000000"/>
                </a:solidFill>
                <a:effectLst/>
                <a:latin typeface="Arial" panose="020B0604020202020204" pitchFamily="34" charset="0"/>
                <a:ea typeface="+mn-ea"/>
                <a:cs typeface="Arial" panose="020B0604020202020204" pitchFamily="34" charset="0"/>
              </a:rPr>
              <a:t>Grant</a:t>
            </a:r>
            <a:r>
              <a:rPr lang="en-US" kern="1200" dirty="0">
                <a:solidFill>
                  <a:srgbClr val="000000"/>
                </a:solidFill>
                <a:effectLst/>
                <a:latin typeface="Arial" panose="020B0604020202020204" pitchFamily="34" charset="0"/>
                <a:ea typeface="+mn-ea"/>
                <a:cs typeface="Arial" panose="020B0604020202020204" pitchFamily="34" charset="0"/>
              </a:rPr>
              <a:t> Funding Needs &amp; Funding Availability</a:t>
            </a:r>
            <a:endParaRPr lang="en-US" sz="4000" dirty="0">
              <a:effectLst/>
            </a:endParaRPr>
          </a:p>
        </p:txBody>
      </p:sp>
    </p:spTree>
    <p:extLst>
      <p:ext uri="{BB962C8B-B14F-4D97-AF65-F5344CB8AC3E}">
        <p14:creationId xmlns:p14="http://schemas.microsoft.com/office/powerpoint/2010/main" val="35131384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86</a:t>
            </a:fld>
            <a:endParaRPr lang="en-US"/>
          </a:p>
        </p:txBody>
      </p:sp>
      <p:sp>
        <p:nvSpPr>
          <p:cNvPr id="5" name="Text Placeholder 2">
            <a:extLst>
              <a:ext uri="{FF2B5EF4-FFF2-40B4-BE49-F238E27FC236}">
                <a16:creationId xmlns:a16="http://schemas.microsoft.com/office/drawing/2014/main" id="{F0DE6552-F21D-46D7-9017-28737A329321}"/>
              </a:ext>
            </a:extLst>
          </p:cNvPr>
          <p:cNvSpPr txBox="1">
            <a:spLocks/>
          </p:cNvSpPr>
          <p:nvPr/>
        </p:nvSpPr>
        <p:spPr>
          <a:xfrm>
            <a:off x="874295" y="1084346"/>
            <a:ext cx="10515600" cy="455445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3000" dirty="0">
                <a:latin typeface="Arial"/>
                <a:cs typeface="Arial"/>
              </a:rPr>
              <a:t>When compared to the 5-year State Water Board grant and loan funds availability ($2.7 billion), there is a:</a:t>
            </a:r>
          </a:p>
          <a:p>
            <a:pPr lvl="1">
              <a:spcAft>
                <a:spcPts val="1200"/>
              </a:spcAft>
            </a:pPr>
            <a:r>
              <a:rPr lang="en-US" sz="3000" dirty="0">
                <a:latin typeface="Arial"/>
                <a:cs typeface="Arial"/>
              </a:rPr>
              <a:t>Grant funding gap of </a:t>
            </a:r>
            <a:r>
              <a:rPr lang="en-US" sz="3000" b="1" dirty="0">
                <a:solidFill>
                  <a:srgbClr val="426F86"/>
                </a:solidFill>
                <a:latin typeface="Arial"/>
                <a:cs typeface="Arial"/>
              </a:rPr>
              <a:t>$2.05 billion</a:t>
            </a:r>
            <a:r>
              <a:rPr lang="en-US" sz="3000" dirty="0">
                <a:latin typeface="Arial"/>
                <a:cs typeface="Arial"/>
              </a:rPr>
              <a:t>; and</a:t>
            </a:r>
          </a:p>
          <a:p>
            <a:pPr lvl="1">
              <a:spcAft>
                <a:spcPts val="1200"/>
              </a:spcAft>
            </a:pPr>
            <a:r>
              <a:rPr lang="en-US" sz="3000" dirty="0">
                <a:latin typeface="Arial"/>
                <a:cs typeface="Arial"/>
              </a:rPr>
              <a:t>Financing (loan) gap of </a:t>
            </a:r>
            <a:r>
              <a:rPr lang="en-US" sz="3000" b="1" dirty="0">
                <a:solidFill>
                  <a:srgbClr val="426F86"/>
                </a:solidFill>
                <a:latin typeface="Arial"/>
                <a:cs typeface="Arial"/>
              </a:rPr>
              <a:t>$2.55 billion</a:t>
            </a:r>
            <a:r>
              <a:rPr lang="en-US" sz="3000" dirty="0">
                <a:latin typeface="Arial"/>
                <a:cs typeface="Arial"/>
              </a:rPr>
              <a:t>.  </a:t>
            </a:r>
          </a:p>
          <a:p>
            <a:pPr>
              <a:spcAft>
                <a:spcPts val="1200"/>
              </a:spcAft>
            </a:pPr>
            <a:r>
              <a:rPr lang="en-US" sz="2800" dirty="0">
                <a:latin typeface="Arial"/>
                <a:cs typeface="Arial"/>
              </a:rPr>
              <a:t>$2.95 billion is not eligible for State Water Board loan or grant.</a:t>
            </a:r>
          </a:p>
          <a:p>
            <a:pPr marL="0" indent="0">
              <a:spcAft>
                <a:spcPts val="1200"/>
              </a:spcAft>
              <a:buNone/>
            </a:pPr>
            <a:endParaRPr lang="en-US" sz="2800" dirty="0">
              <a:latin typeface="Arial"/>
              <a:cs typeface="Arial"/>
            </a:endParaRPr>
          </a:p>
          <a:p>
            <a:pPr marL="0" indent="0">
              <a:spcAft>
                <a:spcPts val="1200"/>
              </a:spcAft>
              <a:buNone/>
            </a:pPr>
            <a:r>
              <a:rPr lang="en-US" sz="2800" b="1" dirty="0">
                <a:latin typeface="Arial"/>
                <a:cs typeface="Arial"/>
              </a:rPr>
              <a:t>However; it is important to highlight that some of these needs may be met by other State and Federal funding programs. These programs have their own eligibility requirements and are outside the control of the State Water Board.</a:t>
            </a:r>
          </a:p>
          <a:p>
            <a:pPr marL="0" indent="0">
              <a:spcAft>
                <a:spcPts val="1200"/>
              </a:spcAft>
              <a:buNone/>
            </a:pPr>
            <a:endParaRPr lang="en-US" dirty="0">
              <a:latin typeface="Arial"/>
              <a:cs typeface="Arial"/>
            </a:endParaRPr>
          </a:p>
        </p:txBody>
      </p:sp>
      <p:sp>
        <p:nvSpPr>
          <p:cNvPr id="14" name="Text Placeholder 3">
            <a:extLst>
              <a:ext uri="{FF2B5EF4-FFF2-40B4-BE49-F238E27FC236}">
                <a16:creationId xmlns:a16="http://schemas.microsoft.com/office/drawing/2014/main" id="{90F8D5ED-F57E-47C7-921F-315083358455}"/>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345C9788-4995-495B-9083-D76273A93002}"/>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Funding and Financing Gap Analysis Results Summary</a:t>
            </a:r>
            <a:endParaRPr lang="en-US" sz="4000" dirty="0">
              <a:effectLst/>
            </a:endParaRPr>
          </a:p>
        </p:txBody>
      </p:sp>
    </p:spTree>
    <p:extLst>
      <p:ext uri="{BB962C8B-B14F-4D97-AF65-F5344CB8AC3E}">
        <p14:creationId xmlns:p14="http://schemas.microsoft.com/office/powerpoint/2010/main" val="14174177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675"/>
            <a:ext cx="10515600" cy="1514475"/>
          </a:xfrm>
        </p:spPr>
        <p:txBody>
          <a:bodyPr/>
          <a:lstStyle/>
          <a:p>
            <a:r>
              <a:rPr lang="en-US" dirty="0"/>
              <a:t>Discussion Topic: Cost Assessment &amp; Gap Analysis</a:t>
            </a:r>
          </a:p>
        </p:txBody>
      </p:sp>
      <p:sp>
        <p:nvSpPr>
          <p:cNvPr id="3" name="Slide Number Placeholder 2"/>
          <p:cNvSpPr>
            <a:spLocks noGrp="1"/>
          </p:cNvSpPr>
          <p:nvPr>
            <p:ph type="sldNum" sz="quarter" idx="10"/>
          </p:nvPr>
        </p:nvSpPr>
        <p:spPr/>
        <p:txBody>
          <a:bodyPr/>
          <a:lstStyle/>
          <a:p>
            <a:fld id="{A15CFC30-E45D-4431-B46B-489B270F7815}" type="slidenum">
              <a:rPr lang="en-US" smtClean="0"/>
              <a:pPr/>
              <a:t>87</a:t>
            </a:fld>
            <a:endParaRPr lang="en-US" dirty="0"/>
          </a:p>
        </p:txBody>
      </p:sp>
      <p:pic>
        <p:nvPicPr>
          <p:cNvPr id="7" name="Picture 6" descr="Ways to Participate&#10;1. Watch only - Visit video.calepa.ca.gov&#10;2.Email: Submit a comment or ask a question that will be read aloud, send an email to: safer@waterboards.ca.gov&#10;3. Q&amp;A: Submit a question using the Q&amp;A feature at the bottom of your zoom screen. You can UPVOTE any question you would like answered.&#10;4. Raise hand: Attendees will be given the opportunity to provide verbal comment or ask questions, if you're interested in this option, please raise your virtual hand when the time is right.">
            <a:extLst>
              <a:ext uri="{FF2B5EF4-FFF2-40B4-BE49-F238E27FC236}">
                <a16:creationId xmlns:a16="http://schemas.microsoft.com/office/drawing/2014/main" id="{975D99DA-A996-4B93-9AEE-4F7CEFF7BE77}"/>
              </a:ext>
            </a:extLst>
          </p:cNvPr>
          <p:cNvPicPr>
            <a:picLocks noChangeAspect="1"/>
          </p:cNvPicPr>
          <p:nvPr/>
        </p:nvPicPr>
        <p:blipFill>
          <a:blip r:embed="rId2"/>
          <a:stretch>
            <a:fillRect/>
          </a:stretch>
        </p:blipFill>
        <p:spPr>
          <a:xfrm>
            <a:off x="1257299" y="2057400"/>
            <a:ext cx="9677402" cy="4730911"/>
          </a:xfrm>
          <a:prstGeom prst="rect">
            <a:avLst/>
          </a:prstGeom>
        </p:spPr>
      </p:pic>
      <p:sp>
        <p:nvSpPr>
          <p:cNvPr id="8" name="Text Placeholder 3">
            <a:extLst>
              <a:ext uri="{FF2B5EF4-FFF2-40B4-BE49-F238E27FC236}">
                <a16:creationId xmlns:a16="http://schemas.microsoft.com/office/drawing/2014/main" id="{7E17EC73-6B01-44E3-95DA-57CEE9003EE2}"/>
              </a:ext>
            </a:extLst>
          </p:cNvPr>
          <p:cNvSpPr>
            <a:spLocks noGrp="1"/>
          </p:cNvSpPr>
          <p:nvPr>
            <p:ph type="body" sz="quarter" idx="11"/>
          </p:nvPr>
        </p:nvSpPr>
        <p:spPr>
          <a:xfrm>
            <a:off x="838200" y="1066800"/>
            <a:ext cx="10954041" cy="1066800"/>
          </a:xfrm>
        </p:spPr>
        <p:txBody>
          <a:bodyPr>
            <a:normAutofit/>
          </a:bodyPr>
          <a:lstStyle/>
          <a:p>
            <a:pPr marL="0" indent="0">
              <a:buNone/>
            </a:pPr>
            <a:r>
              <a:rPr lang="en-US" dirty="0"/>
              <a:t>Do you have any questions or comments about the Cost Assessment &amp; Gap Analysis Methodology and/or Results?</a:t>
            </a:r>
          </a:p>
        </p:txBody>
      </p:sp>
    </p:spTree>
    <p:extLst>
      <p:ext uri="{BB962C8B-B14F-4D97-AF65-F5344CB8AC3E}">
        <p14:creationId xmlns:p14="http://schemas.microsoft.com/office/powerpoint/2010/main" val="2594027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16" y="0"/>
            <a:ext cx="12187075" cy="6858000"/>
          </a:xfrm>
          <a:prstGeom prst="rect">
            <a:avLst/>
          </a:prstGeom>
        </p:spPr>
      </p:pic>
      <p:sp>
        <p:nvSpPr>
          <p:cNvPr id="5" name="Text Placeholder 3">
            <a:extLst>
              <a:ext uri="{FF2B5EF4-FFF2-40B4-BE49-F238E27FC236}">
                <a16:creationId xmlns:a16="http://schemas.microsoft.com/office/drawing/2014/main" id="{40FBE3E1-D522-4EB2-8CAF-7F9E987A0C1D}"/>
              </a:ext>
              <a:ext uri="{C183D7F6-B498-43B3-948B-1728B52AA6E4}">
                <adec:decorative xmlns:adec="http://schemas.microsoft.com/office/drawing/2017/decorative" val="1"/>
              </a:ext>
            </a:extLst>
          </p:cNvPr>
          <p:cNvSpPr txBox="1">
            <a:spLocks/>
          </p:cNvSpPr>
          <p:nvPr/>
        </p:nvSpPr>
        <p:spPr>
          <a:xfrm>
            <a:off x="3048" y="6168693"/>
            <a:ext cx="12188952" cy="689307"/>
          </a:xfrm>
          <a:prstGeom prst="rect">
            <a:avLst/>
          </a:prstGeom>
          <a:solidFill>
            <a:srgbClr val="00487D"/>
          </a:solidFill>
        </p:spPr>
        <p:txBody>
          <a:bodyPr vert="horz" lIns="274320" tIns="0" rIns="274320" bIns="45720" rtlCol="0" anchor="ctr">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ADDBE9"/>
                </a:solidFill>
                <a:latin typeface="Arial" panose="020B0604020202020204" pitchFamily="34" charset="0"/>
                <a:cs typeface="Arial" panose="020B0604020202020204" pitchFamily="34" charset="0"/>
              </a:rPr>
              <a:t>CALIFORNIA WATER BOARDS                                                           </a:t>
            </a:r>
            <a:r>
              <a:rPr lang="en-US" sz="2400" b="1" dirty="0">
                <a:solidFill>
                  <a:srgbClr val="FFFFFF"/>
                </a:solidFill>
                <a:latin typeface="Arial" panose="020B0604020202020204" pitchFamily="34" charset="0"/>
                <a:cs typeface="Arial" panose="020B0604020202020204" pitchFamily="34" charset="0"/>
              </a:rPr>
              <a:t>SAFER PROGRAM</a:t>
            </a:r>
          </a:p>
        </p:txBody>
      </p:sp>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0" y="165100"/>
            <a:ext cx="12171659" cy="2006600"/>
          </a:xfrm>
        </p:spPr>
        <p:txBody>
          <a:bodyPr lIns="274320" rIns="27432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Affordability Assessment Results</a:t>
            </a:r>
          </a:p>
        </p:txBody>
      </p:sp>
      <p:sp>
        <p:nvSpPr>
          <p:cNvPr id="7" name="Subtitle 2">
            <a:extLst>
              <a:ext uri="{FF2B5EF4-FFF2-40B4-BE49-F238E27FC236}">
                <a16:creationId xmlns:a16="http://schemas.microsoft.com/office/drawing/2014/main" id="{B415E307-F609-4D89-A87D-EC9CFFAA7F00}"/>
              </a:ext>
            </a:extLst>
          </p:cNvPr>
          <p:cNvSpPr txBox="1">
            <a:spLocks/>
          </p:cNvSpPr>
          <p:nvPr/>
        </p:nvSpPr>
        <p:spPr>
          <a:xfrm>
            <a:off x="2819400" y="1295400"/>
            <a:ext cx="9144000" cy="1447800"/>
          </a:xfrm>
          <a:prstGeom prst="rect">
            <a:avLst/>
          </a:prstGeom>
        </p:spPr>
        <p:txBody>
          <a:bodyPr vert="horz" lIns="91438" tIns="45719" rIns="91438" bIns="45719"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chemeClr val="bg1"/>
                </a:solidFill>
                <a:latin typeface="Arial"/>
                <a:cs typeface="Arial"/>
              </a:rPr>
              <a:t>Kristyn Abhold</a:t>
            </a:r>
          </a:p>
          <a:p>
            <a:pPr marL="0" indent="0" algn="r">
              <a:buNone/>
            </a:pPr>
            <a:r>
              <a:rPr lang="en-US" dirty="0">
                <a:solidFill>
                  <a:schemeClr val="bg1"/>
                </a:solidFill>
                <a:latin typeface="Arial"/>
                <a:cs typeface="Arial"/>
              </a:rPr>
              <a:t>Needs Analysis Unit, SAFER Section</a:t>
            </a:r>
          </a:p>
          <a:p>
            <a:pPr marL="0" indent="0" algn="r">
              <a:buNone/>
            </a:pPr>
            <a:r>
              <a:rPr lang="en-US" dirty="0">
                <a:solidFill>
                  <a:schemeClr val="bg1"/>
                </a:solidFill>
                <a:latin typeface="Arial"/>
                <a:cs typeface="Arial"/>
              </a:rPr>
              <a:t>Division of Drinking Water</a:t>
            </a:r>
          </a:p>
          <a:p>
            <a:pPr marL="0" indent="0" algn="r">
              <a:buNone/>
            </a:pPr>
            <a:r>
              <a:rPr lang="en-US" dirty="0">
                <a:solidFill>
                  <a:schemeClr val="bg1"/>
                </a:solidFill>
                <a:latin typeface="Arial"/>
                <a:cs typeface="Arial"/>
              </a:rPr>
              <a:t>State Water Resources Control Board</a:t>
            </a:r>
          </a:p>
        </p:txBody>
      </p:sp>
    </p:spTree>
    <p:extLst>
      <p:ext uri="{BB962C8B-B14F-4D97-AF65-F5344CB8AC3E}">
        <p14:creationId xmlns:p14="http://schemas.microsoft.com/office/powerpoint/2010/main" val="26434992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89</a:t>
            </a:fld>
            <a:endParaRPr lang="en-US"/>
          </a:p>
        </p:txBody>
      </p:sp>
      <p:sp>
        <p:nvSpPr>
          <p:cNvPr id="5" name="Text Placeholder 2">
            <a:extLst>
              <a:ext uri="{FF2B5EF4-FFF2-40B4-BE49-F238E27FC236}">
                <a16:creationId xmlns:a16="http://schemas.microsoft.com/office/drawing/2014/main" id="{F0DE6552-F21D-46D7-9017-28737A329321}"/>
              </a:ext>
            </a:extLst>
          </p:cNvPr>
          <p:cNvSpPr txBox="1">
            <a:spLocks/>
          </p:cNvSpPr>
          <p:nvPr/>
        </p:nvSpPr>
        <p:spPr>
          <a:xfrm>
            <a:off x="874295" y="1084346"/>
            <a:ext cx="5983705" cy="49354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dirty="0">
                <a:latin typeface="Arial"/>
                <a:cs typeface="Arial"/>
              </a:rPr>
              <a:t>Identify </a:t>
            </a:r>
            <a:r>
              <a:rPr lang="en-US" b="1" dirty="0">
                <a:solidFill>
                  <a:srgbClr val="426F86"/>
                </a:solidFill>
                <a:latin typeface="Arial"/>
                <a:cs typeface="Arial"/>
              </a:rPr>
              <a:t>disadvantaged community water systems</a:t>
            </a:r>
            <a:r>
              <a:rPr lang="en-US" dirty="0">
                <a:latin typeface="Arial"/>
                <a:cs typeface="Arial"/>
              </a:rPr>
              <a:t>, that have instituted customer charges that </a:t>
            </a:r>
            <a:r>
              <a:rPr lang="en-US" b="1" dirty="0">
                <a:solidFill>
                  <a:srgbClr val="426F86"/>
                </a:solidFill>
                <a:latin typeface="Arial"/>
                <a:cs typeface="Arial"/>
              </a:rPr>
              <a:t>exceed</a:t>
            </a:r>
            <a:r>
              <a:rPr lang="en-US" dirty="0">
                <a:latin typeface="Arial"/>
                <a:cs typeface="Arial"/>
              </a:rPr>
              <a:t> the </a:t>
            </a:r>
            <a:r>
              <a:rPr lang="en-US" b="1" dirty="0">
                <a:solidFill>
                  <a:srgbClr val="426F86"/>
                </a:solidFill>
                <a:latin typeface="Arial"/>
                <a:cs typeface="Arial"/>
              </a:rPr>
              <a:t>“Affordability Threshold” </a:t>
            </a:r>
            <a:r>
              <a:rPr lang="en-US" dirty="0">
                <a:latin typeface="Arial"/>
                <a:cs typeface="Arial"/>
              </a:rPr>
              <a:t>established by the State Water Board in order to provide drinking water that meets State and Federal standards.</a:t>
            </a:r>
          </a:p>
          <a:p>
            <a:pPr marL="0" indent="0">
              <a:spcAft>
                <a:spcPts val="1200"/>
              </a:spcAft>
              <a:buNone/>
            </a:pPr>
            <a:r>
              <a:rPr lang="en-US" dirty="0">
                <a:latin typeface="Arial"/>
                <a:cs typeface="Arial"/>
              </a:rPr>
              <a:t>Legislation does not define what the Affordability Threshold should be. Nor is there specific guidance on the perspective in which the State Water Board should be assessing the Affordability Threshold.</a:t>
            </a:r>
          </a:p>
        </p:txBody>
      </p:sp>
      <p:pic>
        <p:nvPicPr>
          <p:cNvPr id="6" name="Picture 5">
            <a:extLst>
              <a:ext uri="{FF2B5EF4-FFF2-40B4-BE49-F238E27FC236}">
                <a16:creationId xmlns:a16="http://schemas.microsoft.com/office/drawing/2014/main" id="{D74A5DE6-5664-4124-971B-FC7BF703FE59}"/>
              </a:ext>
              <a:ext uri="{C183D7F6-B498-43B3-948B-1728B52AA6E4}">
                <adec:decorative xmlns:adec="http://schemas.microsoft.com/office/drawing/2017/decorative" val="1"/>
              </a:ext>
            </a:extLst>
          </p:cNvPr>
          <p:cNvPicPr>
            <a:picLocks noChangeAspect="1"/>
          </p:cNvPicPr>
          <p:nvPr/>
        </p:nvPicPr>
        <p:blipFill rotWithShape="1">
          <a:blip r:embed="rId2"/>
          <a:srcRect l="27117" t="-54" r="47308" b="54"/>
          <a:stretch/>
        </p:blipFill>
        <p:spPr>
          <a:xfrm>
            <a:off x="7289933" y="-3346"/>
            <a:ext cx="4902067" cy="6404146"/>
          </a:xfrm>
          <a:prstGeom prst="rect">
            <a:avLst/>
          </a:prstGeom>
        </p:spPr>
      </p:pic>
      <p:sp>
        <p:nvSpPr>
          <p:cNvPr id="7" name="Text Placeholder 3">
            <a:extLst>
              <a:ext uri="{FF2B5EF4-FFF2-40B4-BE49-F238E27FC236}">
                <a16:creationId xmlns:a16="http://schemas.microsoft.com/office/drawing/2014/main" id="{4D78F717-6BD4-45CE-8CBC-D239C1BF7F34}"/>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0A581572-4B19-4C25-B6EF-12D905C0F7D5}"/>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Affordability Assessment Purpose</a:t>
            </a:r>
            <a:endParaRPr lang="en-US" sz="4000" dirty="0">
              <a:effectLst/>
            </a:endParaRPr>
          </a:p>
        </p:txBody>
      </p:sp>
    </p:spTree>
    <p:extLst>
      <p:ext uri="{BB962C8B-B14F-4D97-AF65-F5344CB8AC3E}">
        <p14:creationId xmlns:p14="http://schemas.microsoft.com/office/powerpoint/2010/main" val="1548792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D59E-A751-486B-A66B-A79463B051EE}"/>
              </a:ext>
            </a:extLst>
          </p:cNvPr>
          <p:cNvSpPr>
            <a:spLocks noGrp="1"/>
          </p:cNvSpPr>
          <p:nvPr>
            <p:ph type="title"/>
          </p:nvPr>
        </p:nvSpPr>
        <p:spPr>
          <a:xfrm>
            <a:off x="392502" y="427018"/>
            <a:ext cx="5703498" cy="738098"/>
          </a:xfrm>
        </p:spPr>
        <p:txBody>
          <a:bodyPr>
            <a:noAutofit/>
          </a:bodyPr>
          <a:lstStyle/>
          <a:p>
            <a:r>
              <a:rPr lang="en-US" sz="3600" dirty="0">
                <a:latin typeface="Arial"/>
                <a:cs typeface="Arial"/>
              </a:rPr>
              <a:t>2012 - Human Right to Water (HR2W)</a:t>
            </a:r>
          </a:p>
        </p:txBody>
      </p:sp>
      <p:sp>
        <p:nvSpPr>
          <p:cNvPr id="4" name="Slide Number Placeholder 3">
            <a:extLst>
              <a:ext uri="{FF2B5EF4-FFF2-40B4-BE49-F238E27FC236}">
                <a16:creationId xmlns:a16="http://schemas.microsoft.com/office/drawing/2014/main" id="{208CF0CC-9556-46D9-9475-A48B77848BA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5CFC30-E45D-4431-B46B-489B270F7815}" type="slidenum">
              <a:rPr kumimoji="0" lang="en-US" sz="16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prstClr val="black">
                  <a:tint val="75000"/>
                </a:prstClr>
              </a:solidFill>
              <a:effectLst/>
              <a:uLnTx/>
              <a:uFillTx/>
              <a:latin typeface="Arial"/>
              <a:ea typeface="+mn-ea"/>
              <a:cs typeface="Arial"/>
            </a:endParaRPr>
          </a:p>
        </p:txBody>
      </p:sp>
      <p:sp>
        <p:nvSpPr>
          <p:cNvPr id="6" name="Rectangle 5">
            <a:extLst>
              <a:ext uri="{FF2B5EF4-FFF2-40B4-BE49-F238E27FC236}">
                <a16:creationId xmlns:a16="http://schemas.microsoft.com/office/drawing/2014/main" id="{0700D552-1850-42A7-9177-A63AC61E4EF0}"/>
              </a:ext>
            </a:extLst>
          </p:cNvPr>
          <p:cNvSpPr/>
          <p:nvPr/>
        </p:nvSpPr>
        <p:spPr>
          <a:xfrm>
            <a:off x="387856" y="1738969"/>
            <a:ext cx="5275526" cy="2985431"/>
          </a:xfrm>
          <a:prstGeom prst="rect">
            <a:avLst/>
          </a:prstGeom>
        </p:spPr>
        <p:txBody>
          <a:bodyPr wrap="square" lIns="91438" tIns="45719" rIns="91438" bIns="45719"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a:ea typeface="+mn-ea"/>
                <a:cs typeface="Arial"/>
              </a:rPr>
              <a:t>Water Code Section 106.3, the </a:t>
            </a:r>
            <a:r>
              <a:rPr lang="en-US" sz="2400" b="1" dirty="0">
                <a:latin typeface="Arial"/>
                <a:cs typeface="Arial"/>
              </a:rPr>
              <a:t>State</a:t>
            </a:r>
            <a:r>
              <a:rPr kumimoji="0" lang="en-US" sz="2400" b="1" i="0" u="none" strike="noStrike" kern="1200" cap="none" spc="0" normalizeH="0" baseline="0" noProof="0" dirty="0">
                <a:ln>
                  <a:noFill/>
                </a:ln>
                <a:effectLst/>
                <a:uLnTx/>
                <a:uFillTx/>
                <a:latin typeface="Arial"/>
                <a:ea typeface="+mn-ea"/>
                <a:cs typeface="Arial"/>
              </a:rPr>
              <a:t> statutorily recognizes that: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Arial"/>
            </a:endParaRPr>
          </a:p>
          <a:p>
            <a:pPr defTabSz="914377">
              <a:defRPr/>
            </a:pPr>
            <a:r>
              <a:rPr lang="en-US" sz="2400" dirty="0">
                <a:latin typeface="Arial"/>
                <a:cs typeface="Arial"/>
              </a:rPr>
              <a:t> </a:t>
            </a:r>
            <a:r>
              <a:rPr kumimoji="0" lang="en-US" sz="2400" b="0" i="0" u="none" strike="noStrike" kern="1200" cap="none" spc="0" normalizeH="0" baseline="0" noProof="0" dirty="0">
                <a:ln>
                  <a:noFill/>
                </a:ln>
                <a:effectLst/>
                <a:uLnTx/>
                <a:uFillTx/>
                <a:latin typeface="Arial"/>
                <a:ea typeface="+mn-ea"/>
                <a:cs typeface="Arial"/>
              </a:rPr>
              <a:t>“every human being has the right to </a:t>
            </a:r>
            <a:r>
              <a:rPr kumimoji="0" lang="en-US" sz="2400" b="0" i="0" u="sng" strike="noStrike" kern="1200" cap="none" spc="0" normalizeH="0" baseline="0" noProof="0" dirty="0">
                <a:ln>
                  <a:noFill/>
                </a:ln>
                <a:effectLst/>
                <a:uLnTx/>
                <a:uFillTx/>
                <a:latin typeface="Arial"/>
                <a:ea typeface="+mn-ea"/>
                <a:cs typeface="Arial"/>
              </a:rPr>
              <a:t>safe</a:t>
            </a:r>
            <a:r>
              <a:rPr kumimoji="0" lang="en-US" sz="2400" b="0" i="0" u="none" strike="noStrike" kern="1200" cap="none" spc="0" normalizeH="0" baseline="0" noProof="0" dirty="0">
                <a:ln>
                  <a:noFill/>
                </a:ln>
                <a:effectLst/>
                <a:uLnTx/>
                <a:uFillTx/>
                <a:latin typeface="Arial"/>
                <a:ea typeface="+mn-ea"/>
                <a:cs typeface="Arial"/>
              </a:rPr>
              <a:t>, </a:t>
            </a:r>
            <a:r>
              <a:rPr kumimoji="0" lang="en-US" sz="2400" b="0" i="0" u="sng" strike="noStrike" kern="1200" cap="none" spc="0" normalizeH="0" baseline="0" noProof="0" dirty="0">
                <a:ln>
                  <a:noFill/>
                </a:ln>
                <a:effectLst/>
                <a:uLnTx/>
                <a:uFillTx/>
                <a:latin typeface="Arial"/>
                <a:ea typeface="+mn-ea"/>
                <a:cs typeface="Arial"/>
              </a:rPr>
              <a:t>clean</a:t>
            </a:r>
            <a:r>
              <a:rPr kumimoji="0" lang="en-US" sz="2400" b="0" i="0" u="none" strike="noStrike" kern="1200" cap="none" spc="0" normalizeH="0" baseline="0" noProof="0" dirty="0">
                <a:ln>
                  <a:noFill/>
                </a:ln>
                <a:effectLst/>
                <a:uLnTx/>
                <a:uFillTx/>
                <a:latin typeface="Arial"/>
                <a:ea typeface="+mn-ea"/>
                <a:cs typeface="Arial"/>
              </a:rPr>
              <a:t>, </a:t>
            </a:r>
            <a:r>
              <a:rPr kumimoji="0" lang="en-US" sz="2400" b="0" i="0" u="sng" strike="noStrike" kern="1200" cap="none" spc="0" normalizeH="0" baseline="0" noProof="0" dirty="0">
                <a:ln>
                  <a:noFill/>
                </a:ln>
                <a:effectLst/>
                <a:uLnTx/>
                <a:uFillTx/>
                <a:latin typeface="Arial"/>
                <a:ea typeface="+mn-ea"/>
                <a:cs typeface="Arial"/>
              </a:rPr>
              <a:t>affordable</a:t>
            </a:r>
            <a:r>
              <a:rPr kumimoji="0" lang="en-US" sz="2400" b="0" i="0" u="none" strike="noStrike" kern="1200" cap="none" spc="0" normalizeH="0" baseline="0" noProof="0" dirty="0">
                <a:ln>
                  <a:noFill/>
                </a:ln>
                <a:effectLst/>
                <a:uLnTx/>
                <a:uFillTx/>
                <a:latin typeface="Arial"/>
                <a:ea typeface="+mn-ea"/>
                <a:cs typeface="Arial"/>
              </a:rPr>
              <a:t>, and </a:t>
            </a:r>
            <a:r>
              <a:rPr kumimoji="0" lang="en-US" sz="2400" b="0" i="0" u="sng" strike="noStrike" kern="1200" cap="none" spc="0" normalizeH="0" baseline="0" noProof="0" dirty="0">
                <a:ln>
                  <a:noFill/>
                </a:ln>
                <a:effectLst/>
                <a:uLnTx/>
                <a:uFillTx/>
                <a:latin typeface="Arial"/>
                <a:ea typeface="+mn-ea"/>
                <a:cs typeface="Arial"/>
              </a:rPr>
              <a:t>accessible</a:t>
            </a:r>
            <a:r>
              <a:rPr kumimoji="0" lang="en-US" sz="2400" b="0" i="0" u="none" strike="noStrike" kern="1200" cap="none" spc="0" normalizeH="0" baseline="0" noProof="0" dirty="0">
                <a:ln>
                  <a:noFill/>
                </a:ln>
                <a:effectLst/>
                <a:uLnTx/>
                <a:uFillTx/>
                <a:latin typeface="Arial"/>
                <a:ea typeface="+mn-ea"/>
                <a:cs typeface="Arial"/>
              </a:rPr>
              <a:t> water adequate for human consumption, cooking, and sanitary purposes.”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a:srcRect l="20685" r="14390"/>
          <a:stretch/>
        </p:blipFill>
        <p:spPr>
          <a:xfrm>
            <a:off x="6236847" y="0"/>
            <a:ext cx="5952106" cy="6360100"/>
          </a:xfrm>
          <a:prstGeom prst="rect">
            <a:avLst/>
          </a:prstGeom>
        </p:spPr>
      </p:pic>
      <p:sp>
        <p:nvSpPr>
          <p:cNvPr id="8" name="Text Placeholder 3">
            <a:extLst>
              <a:ext uri="{FF2B5EF4-FFF2-40B4-BE49-F238E27FC236}">
                <a16:creationId xmlns:a16="http://schemas.microsoft.com/office/drawing/2014/main" id="{00379A40-2098-457D-AB55-52E158680BCA}"/>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DDBE9"/>
                </a:solidFill>
                <a:effectLst/>
                <a:uLnTx/>
                <a:uFillTx/>
                <a:latin typeface="Arial" panose="020B0604020202020204" pitchFamily="34" charset="0"/>
                <a:ea typeface="+mn-ea"/>
                <a:cs typeface="Arial" panose="020B0604020202020204" pitchFamily="34" charset="0"/>
              </a:rPr>
              <a:t>CALIFORNIA WATER BOARDS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SAFER PROGRAM</a:t>
            </a:r>
          </a:p>
        </p:txBody>
      </p:sp>
    </p:spTree>
    <p:extLst>
      <p:ext uri="{BB962C8B-B14F-4D97-AF65-F5344CB8AC3E}">
        <p14:creationId xmlns:p14="http://schemas.microsoft.com/office/powerpoint/2010/main" val="9496366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90</a:t>
            </a:fld>
            <a:endParaRPr lang="en-US"/>
          </a:p>
        </p:txBody>
      </p:sp>
      <p:pic>
        <p:nvPicPr>
          <p:cNvPr id="6" name="Picture 5" descr="An infographic illustrating the nexus of affordability definitions that exist. There are three elements of households, community, and water system.  ">
            <a:extLst>
              <a:ext uri="{FF2B5EF4-FFF2-40B4-BE49-F238E27FC236}">
                <a16:creationId xmlns:a16="http://schemas.microsoft.com/office/drawing/2014/main" id="{0E18FD08-ECDF-46D0-ABDE-2E8ADB0F3C7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905934" y="914400"/>
            <a:ext cx="6380131" cy="2363770"/>
          </a:xfrm>
          <a:prstGeom prst="rect">
            <a:avLst/>
          </a:prstGeom>
        </p:spPr>
      </p:pic>
      <p:sp>
        <p:nvSpPr>
          <p:cNvPr id="7" name="Text Placeholder 2">
            <a:extLst>
              <a:ext uri="{FF2B5EF4-FFF2-40B4-BE49-F238E27FC236}">
                <a16:creationId xmlns:a16="http://schemas.microsoft.com/office/drawing/2014/main" id="{7029BD3D-BAAB-4F54-B57E-0AF7836BE6B2}"/>
              </a:ext>
            </a:extLst>
          </p:cNvPr>
          <p:cNvSpPr txBox="1">
            <a:spLocks/>
          </p:cNvSpPr>
          <p:nvPr/>
        </p:nvSpPr>
        <p:spPr>
          <a:xfrm>
            <a:off x="457201" y="3581400"/>
            <a:ext cx="11506200" cy="2819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500"/>
              </a:spcBef>
              <a:spcAft>
                <a:spcPts val="0"/>
              </a:spcAft>
              <a:buFont typeface="+mj-lt"/>
              <a:buAutoNum type="arabicParenBoth"/>
            </a:pPr>
            <a:r>
              <a:rPr lang="en-US" sz="2000" b="1" dirty="0">
                <a:effectLst/>
                <a:latin typeface="Arial" panose="020B0604020202020204" pitchFamily="34" charset="0"/>
                <a:ea typeface="Yu Mincho" panose="02020400000000000000" pitchFamily="18" charset="-128"/>
                <a:cs typeface="Arial" panose="020B0604020202020204" pitchFamily="34" charset="0"/>
              </a:rPr>
              <a:t> Household Affordability</a:t>
            </a:r>
            <a:r>
              <a:rPr lang="en-US" sz="2000" dirty="0">
                <a:effectLst/>
                <a:latin typeface="Arial" panose="020B0604020202020204" pitchFamily="34" charset="0"/>
                <a:ea typeface="Yu Mincho" panose="02020400000000000000" pitchFamily="18" charset="-128"/>
                <a:cs typeface="Arial" panose="020B0604020202020204" pitchFamily="34" charset="0"/>
              </a:rPr>
              <a:t>: The ability of individual households to pay for an adequate supply of water.</a:t>
            </a:r>
            <a:br>
              <a:rPr lang="en-US" sz="2000" dirty="0">
                <a:effectLst/>
                <a:latin typeface="Arial" panose="020B0604020202020204" pitchFamily="34" charset="0"/>
                <a:ea typeface="Yu Mincho" panose="02020400000000000000" pitchFamily="18" charset="-128"/>
                <a:cs typeface="Arial" panose="020B0604020202020204" pitchFamily="34" charset="0"/>
              </a:rPr>
            </a:br>
            <a:endParaRPr lang="en-US" sz="2000" dirty="0">
              <a:effectLst/>
              <a:latin typeface="Arial" panose="020B0604020202020204" pitchFamily="34" charset="0"/>
              <a:ea typeface="Yu Mincho" panose="02020400000000000000" pitchFamily="18" charset="-128"/>
              <a:cs typeface="Arial" panose="020B0604020202020204" pitchFamily="34" charset="0"/>
            </a:endParaRPr>
          </a:p>
          <a:p>
            <a:pPr marL="342900" marR="0" lvl="0" indent="-342900">
              <a:spcBef>
                <a:spcPts val="0"/>
              </a:spcBef>
              <a:spcAft>
                <a:spcPts val="0"/>
              </a:spcAft>
              <a:buFont typeface="+mj-lt"/>
              <a:buAutoNum type="arabicParenBoth"/>
            </a:pPr>
            <a:r>
              <a:rPr lang="en-US" sz="2000" b="1" dirty="0">
                <a:effectLst/>
                <a:latin typeface="Arial" panose="020B0604020202020204" pitchFamily="34" charset="0"/>
                <a:ea typeface="Yu Mincho" panose="02020400000000000000" pitchFamily="18" charset="-128"/>
                <a:cs typeface="Arial" panose="020B0604020202020204" pitchFamily="34" charset="0"/>
              </a:rPr>
              <a:t> Community Affordability</a:t>
            </a:r>
            <a:r>
              <a:rPr lang="en-US" sz="2000" dirty="0">
                <a:effectLst/>
                <a:latin typeface="Arial" panose="020B0604020202020204" pitchFamily="34" charset="0"/>
                <a:ea typeface="Yu Mincho" panose="02020400000000000000" pitchFamily="18" charset="-128"/>
                <a:cs typeface="Arial" panose="020B0604020202020204" pitchFamily="34" charset="0"/>
              </a:rPr>
              <a:t>: The ability of households within a community to pay for water services to financially support a resilient water system. </a:t>
            </a:r>
            <a:br>
              <a:rPr lang="en-US" sz="2000" dirty="0">
                <a:effectLst/>
                <a:latin typeface="Arial" panose="020B0604020202020204" pitchFamily="34" charset="0"/>
                <a:ea typeface="Yu Mincho" panose="02020400000000000000" pitchFamily="18" charset="-128"/>
                <a:cs typeface="Arial" panose="020B0604020202020204" pitchFamily="34" charset="0"/>
              </a:rPr>
            </a:br>
            <a:endParaRPr lang="en-US" sz="2000" dirty="0">
              <a:effectLst/>
              <a:latin typeface="Arial" panose="020B0604020202020204" pitchFamily="34" charset="0"/>
              <a:ea typeface="Yu Mincho" panose="02020400000000000000" pitchFamily="18" charset="-128"/>
              <a:cs typeface="Arial" panose="020B0604020202020204" pitchFamily="34" charset="0"/>
            </a:endParaRPr>
          </a:p>
          <a:p>
            <a:pPr marL="342900" marR="0" lvl="0" indent="-342900">
              <a:spcBef>
                <a:spcPts val="0"/>
              </a:spcBef>
              <a:spcAft>
                <a:spcPts val="1000"/>
              </a:spcAft>
              <a:buFont typeface="+mj-lt"/>
              <a:buAutoNum type="arabicParenBoth"/>
            </a:pPr>
            <a:r>
              <a:rPr lang="en-US" sz="2000" b="1" dirty="0">
                <a:effectLst/>
                <a:latin typeface="Arial" panose="020B0604020202020204" pitchFamily="34" charset="0"/>
                <a:ea typeface="Yu Mincho" panose="02020400000000000000" pitchFamily="18" charset="-128"/>
                <a:cs typeface="Arial" panose="020B0604020202020204" pitchFamily="34" charset="0"/>
              </a:rPr>
              <a:t>&amp; (4)  Water System Financial Capacity:</a:t>
            </a:r>
            <a:r>
              <a:rPr lang="en-US" sz="2000" dirty="0">
                <a:effectLst/>
                <a:latin typeface="Arial" panose="020B0604020202020204" pitchFamily="34" charset="0"/>
                <a:ea typeface="Yu Mincho" panose="02020400000000000000" pitchFamily="18" charset="-128"/>
                <a:cs typeface="Arial" panose="020B0604020202020204" pitchFamily="34" charset="0"/>
              </a:rPr>
              <a:t> The ability of the water system to financially meet current and future operations and infrastructure needs to deliver safe drinking water. The financial capacity of water systems affects future rate impacts on households. </a:t>
            </a:r>
          </a:p>
        </p:txBody>
      </p:sp>
      <p:sp>
        <p:nvSpPr>
          <p:cNvPr id="8" name="Text Placeholder 3">
            <a:extLst>
              <a:ext uri="{FF2B5EF4-FFF2-40B4-BE49-F238E27FC236}">
                <a16:creationId xmlns:a16="http://schemas.microsoft.com/office/drawing/2014/main" id="{B72CAA05-25C6-4E45-9D15-43248D823566}"/>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7F545883-F07F-4248-A446-C30EF04322DF}"/>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Nexus of Affordability Definitions</a:t>
            </a:r>
            <a:endParaRPr lang="en-US" sz="4000" dirty="0">
              <a:effectLst/>
            </a:endParaRPr>
          </a:p>
        </p:txBody>
      </p:sp>
    </p:spTree>
    <p:extLst>
      <p:ext uri="{BB962C8B-B14F-4D97-AF65-F5344CB8AC3E}">
        <p14:creationId xmlns:p14="http://schemas.microsoft.com/office/powerpoint/2010/main" val="35199812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91</a:t>
            </a:fld>
            <a:endParaRPr lang="en-US"/>
          </a:p>
        </p:txBody>
      </p:sp>
      <p:sp>
        <p:nvSpPr>
          <p:cNvPr id="7" name="Text Placeholder 2">
            <a:extLst>
              <a:ext uri="{FF2B5EF4-FFF2-40B4-BE49-F238E27FC236}">
                <a16:creationId xmlns:a16="http://schemas.microsoft.com/office/drawing/2014/main" id="{7029BD3D-BAAB-4F54-B57E-0AF7836BE6B2}"/>
              </a:ext>
            </a:extLst>
          </p:cNvPr>
          <p:cNvSpPr txBox="1">
            <a:spLocks/>
          </p:cNvSpPr>
          <p:nvPr/>
        </p:nvSpPr>
        <p:spPr>
          <a:xfrm>
            <a:off x="457201" y="990600"/>
            <a:ext cx="11506200" cy="4876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fontAlgn="base">
              <a:lnSpc>
                <a:spcPct val="100000"/>
              </a:lnSpc>
              <a:buNone/>
            </a:pPr>
            <a:r>
              <a:rPr lang="en-US" b="1" dirty="0">
                <a:solidFill>
                  <a:srgbClr val="426F86"/>
                </a:solidFill>
                <a:effectLst/>
                <a:latin typeface="Arial" panose="020B0604020202020204" pitchFamily="34" charset="0"/>
                <a:ea typeface="Times New Roman" panose="02020603050405020304" pitchFamily="18" charset="0"/>
              </a:rPr>
              <a:t>% Median Household Income</a:t>
            </a:r>
            <a:r>
              <a:rPr lang="en-US" dirty="0">
                <a:effectLst/>
                <a:latin typeface="Arial" panose="020B0604020202020204" pitchFamily="34" charset="0"/>
                <a:ea typeface="Times New Roman" panose="02020603050405020304" pitchFamily="18" charset="0"/>
              </a:rPr>
              <a:t>: average residential customer charges for 6 hundred cubic feet per month meet or exceed 1.5% (min. thresholds) or 2.5% (max. threshold) of the annual Median Household Income within a water system’s service area.</a:t>
            </a:r>
          </a:p>
          <a:p>
            <a:pPr marL="0" marR="0" indent="0" fontAlgn="base">
              <a:lnSpc>
                <a:spcPct val="100000"/>
              </a:lnSpc>
              <a:buNone/>
            </a:pPr>
            <a:endParaRPr lang="en-US" dirty="0">
              <a:effectLst/>
              <a:latin typeface="Times New Roman" panose="02020603050405020304" pitchFamily="18" charset="0"/>
              <a:ea typeface="Times New Roman" panose="02020603050405020304" pitchFamily="18" charset="0"/>
            </a:endParaRPr>
          </a:p>
          <a:p>
            <a:pPr marL="0" marR="0" indent="0" fontAlgn="base">
              <a:lnSpc>
                <a:spcPct val="100000"/>
              </a:lnSpc>
              <a:buNone/>
            </a:pPr>
            <a:r>
              <a:rPr lang="en-US" b="1" dirty="0">
                <a:solidFill>
                  <a:srgbClr val="426F86"/>
                </a:solidFill>
                <a:effectLst/>
                <a:latin typeface="Arial" panose="020B0604020202020204" pitchFamily="34" charset="0"/>
                <a:ea typeface="Times New Roman" panose="02020603050405020304" pitchFamily="18" charset="0"/>
              </a:rPr>
              <a:t>Extreme Water Bill</a:t>
            </a:r>
            <a:r>
              <a:rPr lang="en-US" dirty="0">
                <a:effectLst/>
                <a:latin typeface="Arial" panose="020B0604020202020204" pitchFamily="34" charset="0"/>
                <a:ea typeface="Times New Roman" panose="02020603050405020304" pitchFamily="18" charset="0"/>
              </a:rPr>
              <a:t>: customer charges that meet or exceed 150% (min. threshold) or 200% (max. threshold) of statewide average drinking water customer charges at the 6 hundred cubic feet level.</a:t>
            </a:r>
          </a:p>
          <a:p>
            <a:pPr marL="0" marR="0" indent="0" fontAlgn="base">
              <a:lnSpc>
                <a:spcPct val="100000"/>
              </a:lnSpc>
              <a:buNone/>
            </a:pPr>
            <a:endParaRPr lang="en-US" dirty="0">
              <a:effectLst/>
              <a:latin typeface="Times New Roman" panose="02020603050405020304" pitchFamily="18" charset="0"/>
              <a:ea typeface="Times New Roman" panose="02020603050405020304" pitchFamily="18" charset="0"/>
            </a:endParaRPr>
          </a:p>
          <a:p>
            <a:pPr marL="0" marR="0" indent="0" fontAlgn="base">
              <a:lnSpc>
                <a:spcPct val="100000"/>
              </a:lnSpc>
              <a:buNone/>
            </a:pPr>
            <a:r>
              <a:rPr lang="en-US" b="1" dirty="0">
                <a:solidFill>
                  <a:srgbClr val="426F86"/>
                </a:solidFill>
                <a:effectLst/>
                <a:latin typeface="Arial" panose="020B0604020202020204" pitchFamily="34" charset="0"/>
                <a:ea typeface="Times New Roman" panose="02020603050405020304" pitchFamily="18" charset="0"/>
              </a:rPr>
              <a:t>% Shut-Offs</a:t>
            </a:r>
            <a:r>
              <a:rPr lang="en-US" dirty="0">
                <a:effectLst/>
                <a:latin typeface="Arial" panose="020B0604020202020204" pitchFamily="34" charset="0"/>
                <a:ea typeface="Times New Roman" panose="02020603050405020304" pitchFamily="18" charset="0"/>
              </a:rPr>
              <a:t>: 10% or more of a water system’s residential customer base experienced service shut-offs due to non-payment in 2019.</a:t>
            </a:r>
            <a:endParaRPr lang="en-US" dirty="0">
              <a:effectLst/>
              <a:latin typeface="Times New Roman" panose="02020603050405020304" pitchFamily="18" charset="0"/>
              <a:ea typeface="Times New Roman" panose="02020603050405020304" pitchFamily="18" charset="0"/>
            </a:endParaRPr>
          </a:p>
          <a:p>
            <a:pPr marL="0" marR="0" lvl="0" indent="0">
              <a:spcBef>
                <a:spcPts val="500"/>
              </a:spcBef>
              <a:spcAft>
                <a:spcPts val="0"/>
              </a:spcAft>
              <a:buNone/>
            </a:pPr>
            <a:endParaRPr lang="en-US" sz="2000" dirty="0">
              <a:effectLst/>
              <a:latin typeface="Arial" panose="020B0604020202020204" pitchFamily="34" charset="0"/>
              <a:ea typeface="Yu Mincho" panose="02020400000000000000" pitchFamily="18" charset="-128"/>
              <a:cs typeface="Arial" panose="020B0604020202020204" pitchFamily="34" charset="0"/>
            </a:endParaRPr>
          </a:p>
        </p:txBody>
      </p:sp>
      <p:sp>
        <p:nvSpPr>
          <p:cNvPr id="8" name="Text Placeholder 3">
            <a:extLst>
              <a:ext uri="{FF2B5EF4-FFF2-40B4-BE49-F238E27FC236}">
                <a16:creationId xmlns:a16="http://schemas.microsoft.com/office/drawing/2014/main" id="{1F1EEEF9-7C37-428C-A94E-B59F7301F510}"/>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BC40AC19-88CC-406A-82D9-93A17DEC81A3}"/>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Affordability Indicators and Thresholds</a:t>
            </a:r>
            <a:endParaRPr lang="en-US" sz="4000" dirty="0">
              <a:effectLst/>
            </a:endParaRPr>
          </a:p>
        </p:txBody>
      </p:sp>
    </p:spTree>
    <p:extLst>
      <p:ext uri="{BB962C8B-B14F-4D97-AF65-F5344CB8AC3E}">
        <p14:creationId xmlns:p14="http://schemas.microsoft.com/office/powerpoint/2010/main" val="37987577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92</a:t>
            </a:fld>
            <a:endParaRPr lang="en-US"/>
          </a:p>
        </p:txBody>
      </p:sp>
      <p:sp>
        <p:nvSpPr>
          <p:cNvPr id="7" name="Text Placeholder 2">
            <a:extLst>
              <a:ext uri="{FF2B5EF4-FFF2-40B4-BE49-F238E27FC236}">
                <a16:creationId xmlns:a16="http://schemas.microsoft.com/office/drawing/2014/main" id="{7029BD3D-BAAB-4F54-B57E-0AF7836BE6B2}"/>
              </a:ext>
            </a:extLst>
          </p:cNvPr>
          <p:cNvSpPr txBox="1">
            <a:spLocks/>
          </p:cNvSpPr>
          <p:nvPr/>
        </p:nvSpPr>
        <p:spPr>
          <a:xfrm>
            <a:off x="838200" y="4572001"/>
            <a:ext cx="10515600" cy="8382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a:spcBef>
                <a:spcPts val="500"/>
              </a:spcBef>
              <a:spcAft>
                <a:spcPts val="0"/>
              </a:spcAft>
              <a:buNone/>
            </a:pPr>
            <a:r>
              <a:rPr lang="en-US" b="1" dirty="0">
                <a:solidFill>
                  <a:srgbClr val="426F86"/>
                </a:solidFill>
                <a:effectLst/>
                <a:latin typeface="Arial" panose="020B0604020202020204" pitchFamily="34" charset="0"/>
                <a:ea typeface="Yu Mincho" panose="02020400000000000000" pitchFamily="18" charset="-128"/>
                <a:cs typeface="Arial" panose="020B0604020202020204" pitchFamily="34" charset="0"/>
              </a:rPr>
              <a:t>State Small Water Systems and Domestic Wells were NOT included in the Affordability Assessment.</a:t>
            </a:r>
          </a:p>
        </p:txBody>
      </p:sp>
      <p:graphicFrame>
        <p:nvGraphicFramePr>
          <p:cNvPr id="5" name="Table 4">
            <a:extLst>
              <a:ext uri="{FF2B5EF4-FFF2-40B4-BE49-F238E27FC236}">
                <a16:creationId xmlns:a16="http://schemas.microsoft.com/office/drawing/2014/main" id="{D970B3C2-C2F2-42DF-B690-2959379922A4}"/>
              </a:ext>
            </a:extLst>
          </p:cNvPr>
          <p:cNvGraphicFramePr>
            <a:graphicFrameLocks noGrp="1"/>
          </p:cNvGraphicFramePr>
          <p:nvPr>
            <p:extLst>
              <p:ext uri="{D42A27DB-BD31-4B8C-83A1-F6EECF244321}">
                <p14:modId xmlns:p14="http://schemas.microsoft.com/office/powerpoint/2010/main" val="1260734435"/>
              </p:ext>
            </p:extLst>
          </p:nvPr>
        </p:nvGraphicFramePr>
        <p:xfrm>
          <a:off x="838200" y="1447800"/>
          <a:ext cx="10515600" cy="2590801"/>
        </p:xfrm>
        <a:graphic>
          <a:graphicData uri="http://schemas.openxmlformats.org/drawingml/2006/table">
            <a:tbl>
              <a:tblPr firstRow="1" firstCol="1" bandRow="1"/>
              <a:tblGrid>
                <a:gridCol w="3848710">
                  <a:extLst>
                    <a:ext uri="{9D8B030D-6E8A-4147-A177-3AD203B41FA5}">
                      <a16:colId xmlns:a16="http://schemas.microsoft.com/office/drawing/2014/main" val="1136011403"/>
                    </a:ext>
                  </a:extLst>
                </a:gridCol>
                <a:gridCol w="3333445">
                  <a:extLst>
                    <a:ext uri="{9D8B030D-6E8A-4147-A177-3AD203B41FA5}">
                      <a16:colId xmlns:a16="http://schemas.microsoft.com/office/drawing/2014/main" val="1971268493"/>
                    </a:ext>
                  </a:extLst>
                </a:gridCol>
                <a:gridCol w="3333445">
                  <a:extLst>
                    <a:ext uri="{9D8B030D-6E8A-4147-A177-3AD203B41FA5}">
                      <a16:colId xmlns:a16="http://schemas.microsoft.com/office/drawing/2014/main" val="427491782"/>
                    </a:ext>
                  </a:extLst>
                </a:gridCol>
              </a:tblGrid>
              <a:tr h="786053">
                <a:tc>
                  <a:txBody>
                    <a:bodyPr/>
                    <a:lstStyle/>
                    <a:p>
                      <a:pPr marL="0" marR="0" fontAlgn="base">
                        <a:lnSpc>
                          <a:spcPct val="115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Segoe UI" panose="020B0502040204020203" pitchFamily="34" charset="0"/>
                        </a:rPr>
                        <a:t>SAFER Program Status</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15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Risk Assessment</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tc>
                  <a:txBody>
                    <a:bodyPr/>
                    <a:lstStyle/>
                    <a:p>
                      <a:pPr marL="0" marR="0" algn="ctr" fontAlgn="base">
                        <a:lnSpc>
                          <a:spcPct val="115000"/>
                        </a:lnSpc>
                        <a:spcBef>
                          <a:spcPts val="20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Affordability Assessment</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a:noFill/>
                    </a:lnT>
                    <a:lnB w="12700" cap="flat" cmpd="sng" algn="ctr">
                      <a:solidFill>
                        <a:srgbClr val="A6A6A6"/>
                      </a:solidFill>
                      <a:prstDash val="solid"/>
                      <a:round/>
                      <a:headEnd type="none" w="med" len="med"/>
                      <a:tailEnd type="none" w="med" len="med"/>
                    </a:lnB>
                    <a:solidFill>
                      <a:srgbClr val="1A4566"/>
                    </a:solidFill>
                  </a:tcPr>
                </a:tc>
                <a:extLst>
                  <a:ext uri="{0D108BD9-81ED-4DB2-BD59-A6C34878D82A}">
                    <a16:rowId xmlns:a16="http://schemas.microsoft.com/office/drawing/2014/main" val="3125649784"/>
                  </a:ext>
                </a:extLst>
              </a:tr>
              <a:tr h="451187">
                <a:tc>
                  <a:txBody>
                    <a:bodyPr/>
                    <a:lstStyle/>
                    <a:p>
                      <a:pPr marL="0" marR="0">
                        <a:lnSpc>
                          <a:spcPct val="115000"/>
                        </a:lnSpc>
                        <a:spcBef>
                          <a:spcPts val="200"/>
                        </a:spcBef>
                        <a:spcAft>
                          <a:spcPts val="200"/>
                        </a:spcAft>
                      </a:pPr>
                      <a:r>
                        <a:rPr lang="en-US" sz="1800" b="1" dirty="0">
                          <a:effectLst/>
                          <a:latin typeface="Arial" panose="020B0604020202020204" pitchFamily="34" charset="0"/>
                          <a:ea typeface="Times New Roman" panose="02020603050405020304" pitchFamily="18" charset="0"/>
                          <a:cs typeface="Segoe UI" panose="020B0502040204020203" pitchFamily="34" charset="0"/>
                        </a:rPr>
                        <a:t>HR2W List System</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b="1">
                          <a:effectLst/>
                          <a:latin typeface="Arial" panose="020B0604020202020204" pitchFamily="34" charset="0"/>
                          <a:ea typeface="Yu Mincho" panose="02020400000000000000" pitchFamily="18" charset="-128"/>
                          <a:cs typeface="Arial" panose="020B0604020202020204" pitchFamily="34" charset="0"/>
                        </a:rPr>
                        <a:t>326</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b="1">
                          <a:effectLst/>
                          <a:latin typeface="Arial" panose="020B0604020202020204" pitchFamily="34" charset="0"/>
                          <a:ea typeface="Yu Mincho" panose="02020400000000000000" pitchFamily="18" charset="-128"/>
                          <a:cs typeface="Arial" panose="020B0604020202020204" pitchFamily="34" charset="0"/>
                        </a:rPr>
                        <a:t>276</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588612109"/>
                  </a:ext>
                </a:extLst>
              </a:tr>
              <a:tr h="451187">
                <a:tc>
                  <a:txBody>
                    <a:bodyPr/>
                    <a:lstStyle/>
                    <a:p>
                      <a:pPr marL="0" marR="0">
                        <a:lnSpc>
                          <a:spcPct val="115000"/>
                        </a:lnSpc>
                        <a:spcBef>
                          <a:spcPts val="200"/>
                        </a:spcBef>
                        <a:spcAft>
                          <a:spcPts val="200"/>
                        </a:spcAft>
                      </a:pPr>
                      <a:r>
                        <a:rPr lang="en-US" sz="1800" b="1" dirty="0">
                          <a:effectLst/>
                          <a:latin typeface="Arial" panose="020B0604020202020204" pitchFamily="34" charset="0"/>
                          <a:ea typeface="Times New Roman" panose="02020603050405020304" pitchFamily="18" charset="0"/>
                          <a:cs typeface="Segoe UI" panose="020B0502040204020203" pitchFamily="34" charset="0"/>
                        </a:rPr>
                        <a:t>At-Risk Public Water System</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b="1">
                          <a:effectLst/>
                          <a:latin typeface="Arial" panose="020B0604020202020204" pitchFamily="34" charset="0"/>
                          <a:ea typeface="Yu Mincho" panose="02020400000000000000" pitchFamily="18" charset="-128"/>
                          <a:cs typeface="Arial" panose="020B0604020202020204" pitchFamily="34" charset="0"/>
                        </a:rPr>
                        <a:t>617</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b="1">
                          <a:effectLst/>
                          <a:latin typeface="Arial" panose="020B0604020202020204" pitchFamily="34" charset="0"/>
                          <a:ea typeface="Yu Mincho" panose="02020400000000000000" pitchFamily="18" charset="-128"/>
                          <a:cs typeface="Arial" panose="020B0604020202020204" pitchFamily="34" charset="0"/>
                        </a:rPr>
                        <a:t>467</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538257733"/>
                  </a:ext>
                </a:extLst>
              </a:tr>
              <a:tr h="451187">
                <a:tc>
                  <a:txBody>
                    <a:bodyPr/>
                    <a:lstStyle/>
                    <a:p>
                      <a:pPr marL="0" marR="0">
                        <a:lnSpc>
                          <a:spcPct val="115000"/>
                        </a:lnSpc>
                        <a:spcBef>
                          <a:spcPts val="200"/>
                        </a:spcBef>
                        <a:spcAft>
                          <a:spcPts val="200"/>
                        </a:spcAft>
                      </a:pPr>
                      <a:r>
                        <a:rPr lang="en-US" sz="1800" b="1">
                          <a:effectLst/>
                          <a:latin typeface="Arial" panose="020B0604020202020204" pitchFamily="34" charset="0"/>
                          <a:ea typeface="Times New Roman" panose="02020603050405020304" pitchFamily="18" charset="0"/>
                          <a:cs typeface="Segoe UI" panose="020B0502040204020203" pitchFamily="34" charset="0"/>
                        </a:rPr>
                        <a:t>Not HR2W or At-Risk System</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b="1">
                          <a:effectLst/>
                          <a:latin typeface="Arial" panose="020B0604020202020204" pitchFamily="34" charset="0"/>
                          <a:ea typeface="Yu Mincho" panose="02020400000000000000" pitchFamily="18" charset="-128"/>
                          <a:cs typeface="Arial" panose="020B0604020202020204" pitchFamily="34" charset="0"/>
                        </a:rPr>
                        <a:t>1,836</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15000"/>
                        </a:lnSpc>
                        <a:spcBef>
                          <a:spcPts val="200"/>
                        </a:spcBef>
                        <a:spcAft>
                          <a:spcPts val="200"/>
                        </a:spcAft>
                      </a:pPr>
                      <a:r>
                        <a:rPr lang="en-US" sz="1800" b="1">
                          <a:effectLst/>
                          <a:latin typeface="Arial" panose="020B0604020202020204" pitchFamily="34" charset="0"/>
                          <a:ea typeface="Yu Mincho" panose="02020400000000000000" pitchFamily="18" charset="-128"/>
                          <a:cs typeface="Arial" panose="020B0604020202020204" pitchFamily="34" charset="0"/>
                        </a:rPr>
                        <a:t>2,134</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441767488"/>
                  </a:ext>
                </a:extLst>
              </a:tr>
              <a:tr h="451187">
                <a:tc>
                  <a:txBody>
                    <a:bodyPr/>
                    <a:lstStyle/>
                    <a:p>
                      <a:pPr marL="0" marR="0" algn="r">
                        <a:lnSpc>
                          <a:spcPct val="115000"/>
                        </a:lnSpc>
                        <a:spcBef>
                          <a:spcPts val="200"/>
                        </a:spcBef>
                        <a:spcAft>
                          <a:spcPts val="200"/>
                        </a:spcAft>
                      </a:pPr>
                      <a:r>
                        <a:rPr lang="en-US" sz="1800" b="1">
                          <a:solidFill>
                            <a:srgbClr val="000000"/>
                          </a:solidFill>
                          <a:effectLst/>
                          <a:latin typeface="Arial" panose="020B0604020202020204" pitchFamily="34" charset="0"/>
                          <a:ea typeface="Times New Roman" panose="02020603050405020304" pitchFamily="18" charset="0"/>
                          <a:cs typeface="Segoe UI" panose="020B0502040204020203" pitchFamily="34" charset="0"/>
                        </a:rPr>
                        <a:t>TOTAL: </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lnSpc>
                          <a:spcPct val="115000"/>
                        </a:lnSpc>
                        <a:spcBef>
                          <a:spcPts val="200"/>
                        </a:spcBef>
                        <a:spcAft>
                          <a:spcPts val="200"/>
                        </a:spcAft>
                      </a:pPr>
                      <a:r>
                        <a:rPr lang="en-US" sz="1800" b="1">
                          <a:solidFill>
                            <a:srgbClr val="000000"/>
                          </a:solidFill>
                          <a:effectLst/>
                          <a:latin typeface="Arial" panose="020B0604020202020204" pitchFamily="34" charset="0"/>
                          <a:ea typeface="Yu Mincho" panose="02020400000000000000" pitchFamily="18" charset="-128"/>
                          <a:cs typeface="Arial" panose="020B0604020202020204" pitchFamily="34" charset="0"/>
                        </a:rPr>
                        <a:t>2,779</a:t>
                      </a:r>
                      <a:endParaRPr lang="en-US" sz="180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marL="0" marR="0" algn="ctr">
                        <a:lnSpc>
                          <a:spcPct val="115000"/>
                        </a:lnSpc>
                        <a:spcBef>
                          <a:spcPts val="200"/>
                        </a:spcBef>
                        <a:spcAft>
                          <a:spcPts val="200"/>
                        </a:spcAft>
                      </a:pPr>
                      <a:r>
                        <a:rPr lang="en-US" sz="1800" b="1"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2,877</a:t>
                      </a:r>
                      <a:endParaRPr lang="en-US" sz="1800" dirty="0">
                        <a:effectLst/>
                        <a:latin typeface="Arial" panose="020B0604020202020204" pitchFamily="34" charset="0"/>
                        <a:ea typeface="Yu Mincho" panose="02020400000000000000" pitchFamily="18" charset="-128"/>
                        <a:cs typeface="Arial" panose="020B0604020202020204" pitchFamily="34" charset="0"/>
                      </a:endParaRPr>
                    </a:p>
                  </a:txBody>
                  <a:tcPr marL="54610" marR="0" marT="0" marB="0"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extLst>
                  <a:ext uri="{0D108BD9-81ED-4DB2-BD59-A6C34878D82A}">
                    <a16:rowId xmlns:a16="http://schemas.microsoft.com/office/drawing/2014/main" val="2271921895"/>
                  </a:ext>
                </a:extLst>
              </a:tr>
            </a:tbl>
          </a:graphicData>
        </a:graphic>
      </p:graphicFrame>
      <p:sp>
        <p:nvSpPr>
          <p:cNvPr id="8" name="Text Placeholder 3">
            <a:extLst>
              <a:ext uri="{FF2B5EF4-FFF2-40B4-BE49-F238E27FC236}">
                <a16:creationId xmlns:a16="http://schemas.microsoft.com/office/drawing/2014/main" id="{4AB6E7DC-6408-49EB-8E2D-08988BD3D8B5}"/>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8EDF63E8-941F-40CD-A16B-A21D2D26FA89}"/>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Water Systems Assessed: Community Water Systems</a:t>
            </a:r>
            <a:endParaRPr lang="en-US" sz="4000" dirty="0">
              <a:effectLst/>
            </a:endParaRPr>
          </a:p>
        </p:txBody>
      </p:sp>
    </p:spTree>
    <p:extLst>
      <p:ext uri="{BB962C8B-B14F-4D97-AF65-F5344CB8AC3E}">
        <p14:creationId xmlns:p14="http://schemas.microsoft.com/office/powerpoint/2010/main" val="1319728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93</a:t>
            </a:fld>
            <a:endParaRPr lang="en-US"/>
          </a:p>
        </p:txBody>
      </p:sp>
      <p:pic>
        <p:nvPicPr>
          <p:cNvPr id="8" name="Picture 7" descr="A graph showing the number of disadvantage community and severely disadvantage community water systems that exceeded each minimum affordability indicator threshold. ">
            <a:extLst>
              <a:ext uri="{FF2B5EF4-FFF2-40B4-BE49-F238E27FC236}">
                <a16:creationId xmlns:a16="http://schemas.microsoft.com/office/drawing/2014/main" id="{17E1CC48-86FF-487D-BCB1-17AE7E6A356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39516" y="1447800"/>
            <a:ext cx="8664808" cy="3962400"/>
          </a:xfrm>
          <a:prstGeom prst="rect">
            <a:avLst/>
          </a:prstGeom>
        </p:spPr>
      </p:pic>
      <p:sp>
        <p:nvSpPr>
          <p:cNvPr id="6" name="TextBox 5">
            <a:extLst>
              <a:ext uri="{FF2B5EF4-FFF2-40B4-BE49-F238E27FC236}">
                <a16:creationId xmlns:a16="http://schemas.microsoft.com/office/drawing/2014/main" id="{CBB94281-6FD4-4FBA-A996-0C33DA556FC4}"/>
              </a:ext>
            </a:extLst>
          </p:cNvPr>
          <p:cNvSpPr txBox="1"/>
          <p:nvPr/>
        </p:nvSpPr>
        <p:spPr>
          <a:xfrm>
            <a:off x="3200400" y="2606749"/>
            <a:ext cx="1066800" cy="381000"/>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121</a:t>
            </a:r>
          </a:p>
        </p:txBody>
      </p:sp>
      <p:sp>
        <p:nvSpPr>
          <p:cNvPr id="9" name="TextBox 8">
            <a:extLst>
              <a:ext uri="{FF2B5EF4-FFF2-40B4-BE49-F238E27FC236}">
                <a16:creationId xmlns:a16="http://schemas.microsoft.com/office/drawing/2014/main" id="{79DD3379-A042-4F94-BF48-2AF9D78CF30D}"/>
              </a:ext>
            </a:extLst>
          </p:cNvPr>
          <p:cNvSpPr txBox="1"/>
          <p:nvPr/>
        </p:nvSpPr>
        <p:spPr>
          <a:xfrm>
            <a:off x="4267200" y="2608558"/>
            <a:ext cx="3048000" cy="381000"/>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313</a:t>
            </a:r>
          </a:p>
        </p:txBody>
      </p:sp>
      <p:sp>
        <p:nvSpPr>
          <p:cNvPr id="10" name="TextBox 9">
            <a:extLst>
              <a:ext uri="{FF2B5EF4-FFF2-40B4-BE49-F238E27FC236}">
                <a16:creationId xmlns:a16="http://schemas.microsoft.com/office/drawing/2014/main" id="{93DC4F8B-F23A-4A18-BC35-8355F88FBD76}"/>
              </a:ext>
            </a:extLst>
          </p:cNvPr>
          <p:cNvSpPr txBox="1"/>
          <p:nvPr/>
        </p:nvSpPr>
        <p:spPr>
          <a:xfrm>
            <a:off x="4191000" y="3434353"/>
            <a:ext cx="1219200" cy="381000"/>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122</a:t>
            </a:r>
          </a:p>
        </p:txBody>
      </p:sp>
      <p:sp>
        <p:nvSpPr>
          <p:cNvPr id="11" name="TextBox 10">
            <a:extLst>
              <a:ext uri="{FF2B5EF4-FFF2-40B4-BE49-F238E27FC236}">
                <a16:creationId xmlns:a16="http://schemas.microsoft.com/office/drawing/2014/main" id="{AD9E29F4-9A64-4DD4-BBAF-08A2A1323227}"/>
              </a:ext>
            </a:extLst>
          </p:cNvPr>
          <p:cNvSpPr txBox="1"/>
          <p:nvPr/>
        </p:nvSpPr>
        <p:spPr>
          <a:xfrm>
            <a:off x="3124200" y="3437898"/>
            <a:ext cx="1143000" cy="381000"/>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113</a:t>
            </a:r>
          </a:p>
        </p:txBody>
      </p:sp>
      <p:sp>
        <p:nvSpPr>
          <p:cNvPr id="12" name="TextBox 11">
            <a:extLst>
              <a:ext uri="{FF2B5EF4-FFF2-40B4-BE49-F238E27FC236}">
                <a16:creationId xmlns:a16="http://schemas.microsoft.com/office/drawing/2014/main" id="{99D648AC-2795-4311-9625-161CADAA636C}"/>
              </a:ext>
            </a:extLst>
          </p:cNvPr>
          <p:cNvSpPr txBox="1"/>
          <p:nvPr/>
        </p:nvSpPr>
        <p:spPr>
          <a:xfrm>
            <a:off x="3429000" y="4303683"/>
            <a:ext cx="685800" cy="381000"/>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62</a:t>
            </a:r>
          </a:p>
        </p:txBody>
      </p:sp>
      <p:sp>
        <p:nvSpPr>
          <p:cNvPr id="13" name="TextBox 12">
            <a:extLst>
              <a:ext uri="{FF2B5EF4-FFF2-40B4-BE49-F238E27FC236}">
                <a16:creationId xmlns:a16="http://schemas.microsoft.com/office/drawing/2014/main" id="{9ED12E8C-6F90-4DE9-997F-18EFB74845F3}"/>
              </a:ext>
            </a:extLst>
          </p:cNvPr>
          <p:cNvSpPr txBox="1"/>
          <p:nvPr/>
        </p:nvSpPr>
        <p:spPr>
          <a:xfrm>
            <a:off x="2983576" y="4303683"/>
            <a:ext cx="685800" cy="381000"/>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35</a:t>
            </a:r>
          </a:p>
        </p:txBody>
      </p:sp>
      <p:sp>
        <p:nvSpPr>
          <p:cNvPr id="14" name="Text Placeholder 3">
            <a:extLst>
              <a:ext uri="{FF2B5EF4-FFF2-40B4-BE49-F238E27FC236}">
                <a16:creationId xmlns:a16="http://schemas.microsoft.com/office/drawing/2014/main" id="{8C22EFC9-1C81-4E65-9C74-500C83D6D906}"/>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D20F2EF7-3790-4EB8-ACD0-37FD5CDBE4FF}"/>
              </a:ext>
            </a:extLst>
          </p:cNvPr>
          <p:cNvSpPr>
            <a:spLocks noGrp="1"/>
          </p:cNvSpPr>
          <p:nvPr>
            <p:ph type="title" idx="4294967295"/>
          </p:nvPr>
        </p:nvSpPr>
        <p:spPr>
          <a:xfrm>
            <a:off x="647700" y="355051"/>
            <a:ext cx="10896600" cy="849977"/>
          </a:xfrm>
        </p:spPr>
        <p:txBody>
          <a:bodyPr>
            <a:no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Results per Affordability Indicator, Exceeding Min. Affordability Threshold</a:t>
            </a:r>
            <a:endParaRPr lang="en-US" sz="4000" dirty="0">
              <a:effectLst/>
            </a:endParaRPr>
          </a:p>
        </p:txBody>
      </p:sp>
    </p:spTree>
    <p:extLst>
      <p:ext uri="{BB962C8B-B14F-4D97-AF65-F5344CB8AC3E}">
        <p14:creationId xmlns:p14="http://schemas.microsoft.com/office/powerpoint/2010/main" val="15167915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ffordability Assessment Results spreadsheet">
            <a:extLst>
              <a:ext uri="{FF2B5EF4-FFF2-40B4-BE49-F238E27FC236}">
                <a16:creationId xmlns:a16="http://schemas.microsoft.com/office/drawing/2014/main" id="{0F56FB91-50AC-4ECA-98A7-FAB83F340619}"/>
              </a:ext>
            </a:extLst>
          </p:cNvPr>
          <p:cNvPicPr>
            <a:picLocks noChangeAspect="1"/>
          </p:cNvPicPr>
          <p:nvPr/>
        </p:nvPicPr>
        <p:blipFill>
          <a:blip r:embed="rId2"/>
          <a:stretch>
            <a:fillRect/>
          </a:stretch>
        </p:blipFill>
        <p:spPr>
          <a:xfrm>
            <a:off x="1447801" y="1759706"/>
            <a:ext cx="4953000" cy="3813577"/>
          </a:xfrm>
          <a:prstGeom prst="rect">
            <a:avLst/>
          </a:prstGeom>
          <a:ln w="57150">
            <a:solidFill>
              <a:srgbClr val="1A4566"/>
            </a:solidFill>
          </a:ln>
        </p:spPr>
      </p:pic>
      <p:sp>
        <p:nvSpPr>
          <p:cNvPr id="2" name="Title 1">
            <a:extLst>
              <a:ext uri="{FF2B5EF4-FFF2-40B4-BE49-F238E27FC236}">
                <a16:creationId xmlns:a16="http://schemas.microsoft.com/office/drawing/2014/main" id="{CB6760BE-6E77-4C1D-B9F9-3B8658CE1678}"/>
              </a:ext>
            </a:extLst>
          </p:cNvPr>
          <p:cNvSpPr>
            <a:spLocks noGrp="1"/>
          </p:cNvSpPr>
          <p:nvPr>
            <p:ph type="title"/>
          </p:nvPr>
        </p:nvSpPr>
        <p:spPr/>
        <p:txBody>
          <a:bodyPr/>
          <a:lstStyle/>
          <a:p>
            <a:r>
              <a:rPr lang="en-US" dirty="0"/>
              <a:t>Access the Affordability Assessment Results and Raw Data</a:t>
            </a:r>
          </a:p>
        </p:txBody>
      </p:sp>
      <p:sp>
        <p:nvSpPr>
          <p:cNvPr id="3" name="Text Placeholder 2">
            <a:extLst>
              <a:ext uri="{FF2B5EF4-FFF2-40B4-BE49-F238E27FC236}">
                <a16:creationId xmlns:a16="http://schemas.microsoft.com/office/drawing/2014/main" id="{A18C3116-1710-47FD-87E2-2274A945CA3F}"/>
              </a:ext>
            </a:extLst>
          </p:cNvPr>
          <p:cNvSpPr>
            <a:spLocks noGrp="1"/>
          </p:cNvSpPr>
          <p:nvPr>
            <p:ph type="body" sz="quarter" idx="11"/>
          </p:nvPr>
        </p:nvSpPr>
        <p:spPr>
          <a:xfrm>
            <a:off x="6917526" y="2092277"/>
            <a:ext cx="4564834" cy="3200400"/>
          </a:xfrm>
        </p:spPr>
        <p:txBody>
          <a:bodyPr anchor="ctr">
            <a:normAutofit/>
          </a:bodyPr>
          <a:lstStyle/>
          <a:p>
            <a:pPr marL="0" indent="0">
              <a:buNone/>
            </a:pPr>
            <a:r>
              <a:rPr lang="en-US" dirty="0"/>
              <a:t>Download the </a:t>
            </a:r>
            <a:r>
              <a:rPr lang="en-US" b="1" dirty="0">
                <a:solidFill>
                  <a:srgbClr val="194566"/>
                </a:solidFill>
              </a:rPr>
              <a:t>Affordability Assessment Results Spreadsheet</a:t>
            </a:r>
            <a:r>
              <a:rPr lang="en-US" dirty="0"/>
              <a:t>:</a:t>
            </a:r>
          </a:p>
          <a:p>
            <a:pPr marL="0" indent="0">
              <a:buNone/>
            </a:pPr>
            <a:r>
              <a:rPr lang="en-US" dirty="0">
                <a:hlinkClick r:id="rId3"/>
              </a:rPr>
              <a:t>https://bit.ly/3d3jmkC</a:t>
            </a:r>
            <a:r>
              <a:rPr lang="en-US" dirty="0"/>
              <a:t> </a:t>
            </a:r>
          </a:p>
          <a:p>
            <a:pPr marL="0" indent="0">
              <a:buNone/>
            </a:pPr>
            <a:br>
              <a:rPr lang="en-US" dirty="0"/>
            </a:br>
            <a:r>
              <a:rPr lang="en-US" dirty="0"/>
              <a:t>This spreadsheet will be updated periodically with data refreshes.</a:t>
            </a:r>
          </a:p>
        </p:txBody>
      </p:sp>
      <p:sp>
        <p:nvSpPr>
          <p:cNvPr id="4" name="Slide Number Placeholder 3">
            <a:extLst>
              <a:ext uri="{FF2B5EF4-FFF2-40B4-BE49-F238E27FC236}">
                <a16:creationId xmlns:a16="http://schemas.microsoft.com/office/drawing/2014/main" id="{EDA9135A-9326-47CA-BFFB-3832C89E7463}"/>
              </a:ext>
            </a:extLst>
          </p:cNvPr>
          <p:cNvSpPr>
            <a:spLocks noGrp="1"/>
          </p:cNvSpPr>
          <p:nvPr>
            <p:ph type="sldNum" sz="quarter" idx="4"/>
          </p:nvPr>
        </p:nvSpPr>
        <p:spPr/>
        <p:txBody>
          <a:bodyPr/>
          <a:lstStyle/>
          <a:p>
            <a:fld id="{A15CFC30-E45D-4431-B46B-489B270F7815}" type="slidenum">
              <a:rPr lang="en-US" smtClean="0"/>
              <a:pPr/>
              <a:t>94</a:t>
            </a:fld>
            <a:endParaRPr lang="en-US" dirty="0"/>
          </a:p>
        </p:txBody>
      </p:sp>
      <p:grpSp>
        <p:nvGrpSpPr>
          <p:cNvPr id="8" name="Group 7">
            <a:extLst>
              <a:ext uri="{FF2B5EF4-FFF2-40B4-BE49-F238E27FC236}">
                <a16:creationId xmlns:a16="http://schemas.microsoft.com/office/drawing/2014/main" id="{0E3F56C7-BAE9-49F7-99FE-A1BB730C7E10}"/>
              </a:ext>
              <a:ext uri="{C183D7F6-B498-43B3-948B-1728B52AA6E4}">
                <adec:decorative xmlns:adec="http://schemas.microsoft.com/office/drawing/2017/decorative" val="1"/>
              </a:ext>
            </a:extLst>
          </p:cNvPr>
          <p:cNvGrpSpPr/>
          <p:nvPr/>
        </p:nvGrpSpPr>
        <p:grpSpPr>
          <a:xfrm>
            <a:off x="921367" y="1279524"/>
            <a:ext cx="1938528" cy="1936015"/>
            <a:chOff x="838200" y="1752600"/>
            <a:chExt cx="3352800" cy="3352800"/>
          </a:xfrm>
        </p:grpSpPr>
        <p:pic>
          <p:nvPicPr>
            <p:cNvPr id="5" name="Picture 4">
              <a:extLst>
                <a:ext uri="{FF2B5EF4-FFF2-40B4-BE49-F238E27FC236}">
                  <a16:creationId xmlns:a16="http://schemas.microsoft.com/office/drawing/2014/main" id="{D66F85DE-48C4-400F-B8BD-1A834AF5BEBD}"/>
                </a:ext>
              </a:extLst>
            </p:cNvPr>
            <p:cNvPicPr>
              <a:picLocks noChangeAspect="1"/>
            </p:cNvPicPr>
            <p:nvPr/>
          </p:nvPicPr>
          <p:blipFill rotWithShape="1">
            <a:blip r:embed="rId4"/>
            <a:srcRect l="13740" t="1122" r="15554" b="1"/>
            <a:stretch/>
          </p:blipFill>
          <p:spPr>
            <a:xfrm>
              <a:off x="848051" y="1761591"/>
              <a:ext cx="3342949" cy="3342564"/>
            </a:xfrm>
            <a:prstGeom prst="rect">
              <a:avLst/>
            </a:prstGeom>
          </p:spPr>
        </p:pic>
        <p:sp>
          <p:nvSpPr>
            <p:cNvPr id="6" name="Rectangle 5">
              <a:extLst>
                <a:ext uri="{FF2B5EF4-FFF2-40B4-BE49-F238E27FC236}">
                  <a16:creationId xmlns:a16="http://schemas.microsoft.com/office/drawing/2014/main" id="{2C425397-C6DB-4ED7-A4F3-C3704A8AFD0D}"/>
                </a:ext>
              </a:extLst>
            </p:cNvPr>
            <p:cNvSpPr/>
            <p:nvPr/>
          </p:nvSpPr>
          <p:spPr>
            <a:xfrm>
              <a:off x="838200" y="1752600"/>
              <a:ext cx="3352800" cy="3352800"/>
            </a:xfrm>
            <a:prstGeom prst="rect">
              <a:avLst/>
            </a:prstGeom>
            <a:solidFill>
              <a:srgbClr val="194566">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Text, icon&#10;&#10;Description automatically generated">
              <a:extLst>
                <a:ext uri="{FF2B5EF4-FFF2-40B4-BE49-F238E27FC236}">
                  <a16:creationId xmlns:a16="http://schemas.microsoft.com/office/drawing/2014/main" id="{11C5FAF9-CACE-4FF7-BCB3-BC2CBA95776F}"/>
                </a:ext>
              </a:extLst>
            </p:cNvPr>
            <p:cNvPicPr>
              <a:picLocks noChangeAspect="1"/>
            </p:cNvPicPr>
            <p:nvPr/>
          </p:nvPicPr>
          <p:blipFill rotWithShape="1">
            <a:blip r:embed="rId5">
              <a:extLst>
                <a:ext uri="{28A0092B-C50C-407E-A947-70E740481C1C}">
                  <a14:useLocalDpi xmlns:a14="http://schemas.microsoft.com/office/drawing/2010/main" val="0"/>
                </a:ext>
              </a:extLst>
            </a:blip>
            <a:srcRect l="10302" t="11796" r="18738" b="11901"/>
            <a:stretch/>
          </p:blipFill>
          <p:spPr>
            <a:xfrm>
              <a:off x="1314541" y="2103337"/>
              <a:ext cx="2462285" cy="2647667"/>
            </a:xfrm>
            <a:prstGeom prst="rect">
              <a:avLst/>
            </a:prstGeom>
          </p:spPr>
        </p:pic>
      </p:grpSp>
      <p:sp>
        <p:nvSpPr>
          <p:cNvPr id="12" name="Text Placeholder 3">
            <a:extLst>
              <a:ext uri="{FF2B5EF4-FFF2-40B4-BE49-F238E27FC236}">
                <a16:creationId xmlns:a16="http://schemas.microsoft.com/office/drawing/2014/main" id="{EFE7EA91-ECF9-4E8E-B0A0-E531C8EA6CB0}"/>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1320279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ata Change Requests form">
            <a:extLst>
              <a:ext uri="{FF2B5EF4-FFF2-40B4-BE49-F238E27FC236}">
                <a16:creationId xmlns:a16="http://schemas.microsoft.com/office/drawing/2014/main" id="{CB6760BE-6E77-4C1D-B9F9-3B8658CE1678}"/>
              </a:ext>
            </a:extLst>
          </p:cNvPr>
          <p:cNvSpPr>
            <a:spLocks noGrp="1"/>
          </p:cNvSpPr>
          <p:nvPr>
            <p:ph type="title"/>
          </p:nvPr>
        </p:nvSpPr>
        <p:spPr/>
        <p:txBody>
          <a:bodyPr/>
          <a:lstStyle/>
          <a:p>
            <a:r>
              <a:rPr lang="en-US" dirty="0"/>
              <a:t>Water System Data Change Request</a:t>
            </a:r>
          </a:p>
        </p:txBody>
      </p:sp>
      <p:sp>
        <p:nvSpPr>
          <p:cNvPr id="3" name="Text Placeholder 2">
            <a:extLst>
              <a:ext uri="{FF2B5EF4-FFF2-40B4-BE49-F238E27FC236}">
                <a16:creationId xmlns:a16="http://schemas.microsoft.com/office/drawing/2014/main" id="{A18C3116-1710-47FD-87E2-2274A945CA3F}"/>
              </a:ext>
            </a:extLst>
          </p:cNvPr>
          <p:cNvSpPr>
            <a:spLocks noGrp="1"/>
          </p:cNvSpPr>
          <p:nvPr>
            <p:ph type="body" sz="quarter" idx="11"/>
          </p:nvPr>
        </p:nvSpPr>
        <p:spPr>
          <a:xfrm>
            <a:off x="838200" y="2225842"/>
            <a:ext cx="6477000" cy="2976493"/>
          </a:xfrm>
        </p:spPr>
        <p:txBody>
          <a:bodyPr anchor="ctr">
            <a:normAutofit/>
          </a:bodyPr>
          <a:lstStyle/>
          <a:p>
            <a:pPr marL="0" indent="0">
              <a:buNone/>
            </a:pPr>
            <a:r>
              <a:rPr lang="en-US" dirty="0"/>
              <a:t>See something that isn’t right? Water systems can submit a </a:t>
            </a:r>
            <a:r>
              <a:rPr lang="en-US" b="1" dirty="0">
                <a:solidFill>
                  <a:srgbClr val="194566"/>
                </a:solidFill>
              </a:rPr>
              <a:t>data change request </a:t>
            </a:r>
            <a:r>
              <a:rPr lang="en-US" dirty="0"/>
              <a:t>here:</a:t>
            </a:r>
          </a:p>
          <a:p>
            <a:pPr marL="0" indent="0">
              <a:buNone/>
            </a:pPr>
            <a:r>
              <a:rPr lang="en-US" dirty="0">
                <a:hlinkClick r:id="rId2"/>
              </a:rPr>
              <a:t>https://bit.ly/3t9XgTg</a:t>
            </a:r>
            <a:r>
              <a:rPr lang="en-US" dirty="0"/>
              <a:t> </a:t>
            </a:r>
          </a:p>
          <a:p>
            <a:pPr marL="0" indent="0">
              <a:buNone/>
            </a:pPr>
            <a:endParaRPr lang="en-US" dirty="0"/>
          </a:p>
          <a:p>
            <a:pPr marL="0" indent="0">
              <a:buNone/>
            </a:pPr>
            <a:r>
              <a:rPr lang="en-US" dirty="0"/>
              <a:t>Requests will be reviewed by State Water Board staff. </a:t>
            </a:r>
          </a:p>
        </p:txBody>
      </p:sp>
      <p:sp>
        <p:nvSpPr>
          <p:cNvPr id="4" name="Slide Number Placeholder 3">
            <a:extLst>
              <a:ext uri="{FF2B5EF4-FFF2-40B4-BE49-F238E27FC236}">
                <a16:creationId xmlns:a16="http://schemas.microsoft.com/office/drawing/2014/main" id="{EDA9135A-9326-47CA-BFFB-3832C89E7463}"/>
              </a:ext>
            </a:extLst>
          </p:cNvPr>
          <p:cNvSpPr>
            <a:spLocks noGrp="1"/>
          </p:cNvSpPr>
          <p:nvPr>
            <p:ph type="sldNum" sz="quarter" idx="4"/>
          </p:nvPr>
        </p:nvSpPr>
        <p:spPr/>
        <p:txBody>
          <a:bodyPr/>
          <a:lstStyle/>
          <a:p>
            <a:fld id="{A15CFC30-E45D-4431-B46B-489B270F7815}" type="slidenum">
              <a:rPr lang="en-US" smtClean="0"/>
              <a:pPr/>
              <a:t>95</a:t>
            </a:fld>
            <a:endParaRPr lang="en-US" dirty="0"/>
          </a:p>
        </p:txBody>
      </p:sp>
      <p:pic>
        <p:nvPicPr>
          <p:cNvPr id="11" name="Picture 10">
            <a:extLst>
              <a:ext uri="{FF2B5EF4-FFF2-40B4-BE49-F238E27FC236}">
                <a16:creationId xmlns:a16="http://schemas.microsoft.com/office/drawing/2014/main" id="{A1375490-2A93-40B4-AC41-DEEE961D9F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48600" y="1076325"/>
            <a:ext cx="3725063" cy="4686883"/>
          </a:xfrm>
          <a:prstGeom prst="rect">
            <a:avLst/>
          </a:prstGeom>
          <a:ln w="38100">
            <a:solidFill>
              <a:srgbClr val="194566"/>
            </a:solidFill>
          </a:ln>
        </p:spPr>
      </p:pic>
      <p:sp>
        <p:nvSpPr>
          <p:cNvPr id="6" name="Text Placeholder 3">
            <a:extLst>
              <a:ext uri="{FF2B5EF4-FFF2-40B4-BE49-F238E27FC236}">
                <a16:creationId xmlns:a16="http://schemas.microsoft.com/office/drawing/2014/main" id="{0E226093-FEB0-4298-A64E-C141B0E50E85}"/>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Tree>
    <p:extLst>
      <p:ext uri="{BB962C8B-B14F-4D97-AF65-F5344CB8AC3E}">
        <p14:creationId xmlns:p14="http://schemas.microsoft.com/office/powerpoint/2010/main" val="42251536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3CF0D-DCA3-4010-A288-F21853992B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5" name="Text Placeholder 3">
            <a:extLst>
              <a:ext uri="{FF2B5EF4-FFF2-40B4-BE49-F238E27FC236}">
                <a16:creationId xmlns:a16="http://schemas.microsoft.com/office/drawing/2014/main" id="{51016520-2F5D-432C-8F35-1148C8CCB5C9}"/>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2" name="Title 1">
            <a:extLst>
              <a:ext uri="{FF2B5EF4-FFF2-40B4-BE49-F238E27FC236}">
                <a16:creationId xmlns:a16="http://schemas.microsoft.com/office/drawing/2014/main" id="{7A89A1CC-DCC6-4C0F-B03A-B7C3A49A143F}"/>
              </a:ext>
            </a:extLst>
          </p:cNvPr>
          <p:cNvSpPr>
            <a:spLocks noGrp="1"/>
          </p:cNvSpPr>
          <p:nvPr>
            <p:ph type="title" idx="4294967295"/>
          </p:nvPr>
        </p:nvSpPr>
        <p:spPr>
          <a:xfrm>
            <a:off x="838200" y="914400"/>
            <a:ext cx="10820400" cy="1676400"/>
          </a:xfrm>
        </p:spPr>
        <p:txBody>
          <a:bodyPr>
            <a:normAutofit/>
          </a:bodyPr>
          <a:lstStyle/>
          <a:p>
            <a:pPr algn="r" rtl="0" eaLnBrk="1" fontAlgn="auto" latinLnBrk="0" hangingPunct="1"/>
            <a:r>
              <a:rPr lang="en-US" sz="6000" b="1" i="0" kern="1200" spc="0" baseline="0" dirty="0">
                <a:ln>
                  <a:noFill/>
                </a:ln>
                <a:solidFill>
                  <a:srgbClr val="FFFFFF"/>
                </a:solidFill>
                <a:effectLst/>
                <a:latin typeface="Arial" panose="020B0604020202020204" pitchFamily="34" charset="0"/>
                <a:ea typeface="+mn-ea"/>
                <a:cs typeface="Arial" panose="020B0604020202020204" pitchFamily="34" charset="0"/>
              </a:rPr>
              <a:t>Conclusions</a:t>
            </a:r>
            <a:endParaRPr lang="en-US" dirty="0">
              <a:effectLst/>
            </a:endParaRPr>
          </a:p>
        </p:txBody>
      </p:sp>
    </p:spTree>
    <p:extLst>
      <p:ext uri="{BB962C8B-B14F-4D97-AF65-F5344CB8AC3E}">
        <p14:creationId xmlns:p14="http://schemas.microsoft.com/office/powerpoint/2010/main" val="7917698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97</a:t>
            </a:fld>
            <a:endParaRPr lang="en-US"/>
          </a:p>
        </p:txBody>
      </p:sp>
      <p:pic>
        <p:nvPicPr>
          <p:cNvPr id="8" name="Picture 7" descr="Future iterations of Needs Assessment&#10;Define &amp; Refine&#10;Outreach&#10;Identify&#10;Prioritize&#10;Implement ">
            <a:extLst>
              <a:ext uri="{FF2B5EF4-FFF2-40B4-BE49-F238E27FC236}">
                <a16:creationId xmlns:a16="http://schemas.microsoft.com/office/drawing/2014/main" id="{3B8201F3-4325-412A-9FAC-59173588F2E7}"/>
              </a:ext>
            </a:extLst>
          </p:cNvPr>
          <p:cNvPicPr>
            <a:picLocks noChangeAspect="1"/>
          </p:cNvPicPr>
          <p:nvPr/>
        </p:nvPicPr>
        <p:blipFill>
          <a:blip r:embed="rId2"/>
          <a:stretch>
            <a:fillRect/>
          </a:stretch>
        </p:blipFill>
        <p:spPr>
          <a:xfrm>
            <a:off x="6273571" y="948559"/>
            <a:ext cx="6035634" cy="4904518"/>
          </a:xfrm>
          <a:prstGeom prst="rect">
            <a:avLst/>
          </a:prstGeom>
        </p:spPr>
      </p:pic>
      <p:sp>
        <p:nvSpPr>
          <p:cNvPr id="9" name="Text Placeholder 2">
            <a:extLst>
              <a:ext uri="{FF2B5EF4-FFF2-40B4-BE49-F238E27FC236}">
                <a16:creationId xmlns:a16="http://schemas.microsoft.com/office/drawing/2014/main" id="{6D92857D-199C-4181-B454-050290A3BCDC}"/>
              </a:ext>
            </a:extLst>
          </p:cNvPr>
          <p:cNvSpPr txBox="1">
            <a:spLocks/>
          </p:cNvSpPr>
          <p:nvPr/>
        </p:nvSpPr>
        <p:spPr>
          <a:xfrm>
            <a:off x="848228" y="2170197"/>
            <a:ext cx="5083341" cy="40368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500"/>
              </a:spcBef>
              <a:spcAft>
                <a:spcPts val="0"/>
              </a:spcAft>
              <a:buNone/>
            </a:pPr>
            <a:r>
              <a:rPr lang="en-US" dirty="0">
                <a:effectLst/>
                <a:latin typeface="Arial" panose="020B0604020202020204" pitchFamily="34" charset="0"/>
                <a:ea typeface="Yu Mincho" panose="02020400000000000000" pitchFamily="18" charset="-128"/>
              </a:rPr>
              <a:t>The Needs Assessment is designed to be conducted annually. The methodologies will be further refined as the SAFER Program develops and additional data becomes available. </a:t>
            </a:r>
            <a:endParaRPr lang="en-US" sz="2800" dirty="0">
              <a:effectLst/>
              <a:latin typeface="Arial" panose="020B0604020202020204" pitchFamily="34" charset="0"/>
              <a:ea typeface="Yu Mincho" panose="02020400000000000000" pitchFamily="18" charset="-128"/>
              <a:cs typeface="Arial" panose="020B0604020202020204" pitchFamily="34" charset="0"/>
            </a:endParaRPr>
          </a:p>
        </p:txBody>
      </p:sp>
      <p:sp>
        <p:nvSpPr>
          <p:cNvPr id="10" name="Text Placeholder 3">
            <a:extLst>
              <a:ext uri="{FF2B5EF4-FFF2-40B4-BE49-F238E27FC236}">
                <a16:creationId xmlns:a16="http://schemas.microsoft.com/office/drawing/2014/main" id="{E3A65C4D-FD38-4D02-9353-B6D5F43730DF}"/>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3" name="Title 2">
            <a:extLst>
              <a:ext uri="{FF2B5EF4-FFF2-40B4-BE49-F238E27FC236}">
                <a16:creationId xmlns:a16="http://schemas.microsoft.com/office/drawing/2014/main" id="{6632F150-DD91-4584-8D69-908743D82B3E}"/>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Future Iterations of the Needs Assessment</a:t>
            </a:r>
            <a:endParaRPr lang="en-US" sz="4000" dirty="0">
              <a:effectLst/>
            </a:endParaRPr>
          </a:p>
        </p:txBody>
      </p:sp>
    </p:spTree>
    <p:extLst>
      <p:ext uri="{BB962C8B-B14F-4D97-AF65-F5344CB8AC3E}">
        <p14:creationId xmlns:p14="http://schemas.microsoft.com/office/powerpoint/2010/main" val="40947935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5EE0E-137D-47FE-9507-B928034AFCB1}"/>
              </a:ext>
            </a:extLst>
          </p:cNvPr>
          <p:cNvSpPr>
            <a:spLocks noGrp="1"/>
          </p:cNvSpPr>
          <p:nvPr>
            <p:ph type="sldNum" sz="quarter" idx="4"/>
          </p:nvPr>
        </p:nvSpPr>
        <p:spPr/>
        <p:txBody>
          <a:bodyPr/>
          <a:lstStyle/>
          <a:p>
            <a:fld id="{A15CFC30-E45D-4431-B46B-489B270F7815}" type="slidenum">
              <a:rPr lang="en-US" smtClean="0"/>
              <a:pPr/>
              <a:t>98</a:t>
            </a:fld>
            <a:endParaRPr lang="en-US"/>
          </a:p>
        </p:txBody>
      </p:sp>
      <p:pic>
        <p:nvPicPr>
          <p:cNvPr id="8" name="Picture 7" descr="Future iterations of Needs Assessment&#10;Define &amp; Refine&#10;Outreach&#10;Identify&#10;Prioritize&#10;Implement ">
            <a:extLst>
              <a:ext uri="{FF2B5EF4-FFF2-40B4-BE49-F238E27FC236}">
                <a16:creationId xmlns:a16="http://schemas.microsoft.com/office/drawing/2014/main" id="{3B8201F3-4325-412A-9FAC-59173588F2E7}"/>
              </a:ext>
            </a:extLst>
          </p:cNvPr>
          <p:cNvPicPr>
            <a:picLocks noChangeAspect="1"/>
          </p:cNvPicPr>
          <p:nvPr/>
        </p:nvPicPr>
        <p:blipFill>
          <a:blip r:embed="rId2"/>
          <a:stretch>
            <a:fillRect/>
          </a:stretch>
        </p:blipFill>
        <p:spPr>
          <a:xfrm>
            <a:off x="6248400" y="914400"/>
            <a:ext cx="6035634" cy="4904518"/>
          </a:xfrm>
          <a:prstGeom prst="rect">
            <a:avLst/>
          </a:prstGeom>
        </p:spPr>
      </p:pic>
      <p:sp>
        <p:nvSpPr>
          <p:cNvPr id="9" name="Text Placeholder 2">
            <a:extLst>
              <a:ext uri="{FF2B5EF4-FFF2-40B4-BE49-F238E27FC236}">
                <a16:creationId xmlns:a16="http://schemas.microsoft.com/office/drawing/2014/main" id="{6D92857D-199C-4181-B454-050290A3BCDC}"/>
              </a:ext>
            </a:extLst>
          </p:cNvPr>
          <p:cNvSpPr txBox="1">
            <a:spLocks/>
          </p:cNvSpPr>
          <p:nvPr/>
        </p:nvSpPr>
        <p:spPr>
          <a:xfrm>
            <a:off x="838200" y="1109621"/>
            <a:ext cx="5083341" cy="49202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600"/>
              </a:spcAft>
            </a:pPr>
            <a:r>
              <a:rPr lang="en-US" dirty="0">
                <a:effectLst/>
                <a:latin typeface="Arial" panose="020B0604020202020204" pitchFamily="34" charset="0"/>
                <a:ea typeface="Yu Mincho" panose="02020400000000000000" pitchFamily="18" charset="-128"/>
              </a:rPr>
              <a:t>Improved data</a:t>
            </a:r>
          </a:p>
          <a:p>
            <a:pPr>
              <a:spcBef>
                <a:spcPts val="500"/>
              </a:spcBef>
              <a:spcAft>
                <a:spcPts val="600"/>
              </a:spcAft>
            </a:pPr>
            <a:r>
              <a:rPr lang="en-US" dirty="0">
                <a:ea typeface="Yu Mincho" panose="02020400000000000000" pitchFamily="18" charset="-128"/>
                <a:cs typeface="Arial" panose="020B0604020202020204" pitchFamily="34" charset="0"/>
              </a:rPr>
              <a:t>Better alignment across Needs Assessment components</a:t>
            </a:r>
          </a:p>
          <a:p>
            <a:pPr>
              <a:spcBef>
                <a:spcPts val="500"/>
              </a:spcBef>
              <a:spcAft>
                <a:spcPts val="600"/>
              </a:spcAft>
            </a:pPr>
            <a:r>
              <a:rPr lang="en-US" dirty="0">
                <a:effectLst/>
                <a:latin typeface="Arial" panose="020B0604020202020204" pitchFamily="34" charset="0"/>
                <a:ea typeface="Yu Mincho" panose="02020400000000000000" pitchFamily="18" charset="-128"/>
              </a:rPr>
              <a:t>Focused sco</a:t>
            </a:r>
            <a:r>
              <a:rPr lang="en-US" dirty="0">
                <a:ea typeface="Yu Mincho" panose="02020400000000000000" pitchFamily="18" charset="-128"/>
              </a:rPr>
              <a:t>pe</a:t>
            </a:r>
          </a:p>
          <a:p>
            <a:pPr>
              <a:spcBef>
                <a:spcPts val="500"/>
              </a:spcBef>
              <a:spcAft>
                <a:spcPts val="600"/>
              </a:spcAft>
            </a:pPr>
            <a:r>
              <a:rPr lang="en-US" dirty="0">
                <a:effectLst/>
                <a:latin typeface="Arial" panose="020B0604020202020204" pitchFamily="34" charset="0"/>
                <a:ea typeface="Yu Mincho" panose="02020400000000000000" pitchFamily="18" charset="-128"/>
                <a:cs typeface="Arial" panose="020B0604020202020204" pitchFamily="34" charset="0"/>
              </a:rPr>
              <a:t>Expanded outreach to </a:t>
            </a:r>
            <a:r>
              <a:rPr lang="en-US" dirty="0">
                <a:ea typeface="Yu Mincho" panose="02020400000000000000" pitchFamily="18" charset="-128"/>
              </a:rPr>
              <a:t>T</a:t>
            </a:r>
            <a:r>
              <a:rPr lang="en-US" dirty="0">
                <a:effectLst/>
                <a:latin typeface="Arial" panose="020B0604020202020204" pitchFamily="34" charset="0"/>
                <a:ea typeface="Yu Mincho" panose="02020400000000000000" pitchFamily="18" charset="-128"/>
                <a:cs typeface="Arial" panose="020B0604020202020204" pitchFamily="34" charset="0"/>
              </a:rPr>
              <a:t>ribal water systems</a:t>
            </a:r>
          </a:p>
          <a:p>
            <a:pPr>
              <a:spcBef>
                <a:spcPts val="500"/>
              </a:spcBef>
              <a:spcAft>
                <a:spcPts val="600"/>
              </a:spcAft>
            </a:pPr>
            <a:r>
              <a:rPr lang="en-US" dirty="0">
                <a:ea typeface="Yu Mincho" panose="02020400000000000000" pitchFamily="18" charset="-128"/>
              </a:rPr>
              <a:t>Alignment with other State efforts</a:t>
            </a:r>
          </a:p>
          <a:p>
            <a:pPr>
              <a:spcBef>
                <a:spcPts val="500"/>
              </a:spcBef>
              <a:spcAft>
                <a:spcPts val="600"/>
              </a:spcAft>
            </a:pPr>
            <a:r>
              <a:rPr lang="en-US" dirty="0">
                <a:effectLst/>
                <a:latin typeface="Arial" panose="020B0604020202020204" pitchFamily="34" charset="0"/>
                <a:ea typeface="Yu Mincho" panose="02020400000000000000" pitchFamily="18" charset="-128"/>
                <a:cs typeface="Arial" panose="020B0604020202020204" pitchFamily="34" charset="0"/>
              </a:rPr>
              <a:t>Refinement of Affordability Assessment</a:t>
            </a:r>
          </a:p>
          <a:p>
            <a:pPr>
              <a:spcBef>
                <a:spcPts val="500"/>
              </a:spcBef>
              <a:spcAft>
                <a:spcPts val="600"/>
              </a:spcAft>
            </a:pPr>
            <a:r>
              <a:rPr lang="en-US" dirty="0">
                <a:ea typeface="Yu Mincho" panose="02020400000000000000" pitchFamily="18" charset="-128"/>
              </a:rPr>
              <a:t>Learning by doing and continued public engagement</a:t>
            </a:r>
            <a:endParaRPr lang="en-US" dirty="0">
              <a:effectLst/>
              <a:latin typeface="Arial" panose="020B0604020202020204" pitchFamily="34" charset="0"/>
              <a:ea typeface="Yu Mincho" panose="02020400000000000000" pitchFamily="18" charset="-128"/>
              <a:cs typeface="Arial" panose="020B0604020202020204" pitchFamily="34" charset="0"/>
            </a:endParaRPr>
          </a:p>
        </p:txBody>
      </p:sp>
      <p:sp>
        <p:nvSpPr>
          <p:cNvPr id="7" name="Text Placeholder 3">
            <a:extLst>
              <a:ext uri="{FF2B5EF4-FFF2-40B4-BE49-F238E27FC236}">
                <a16:creationId xmlns:a16="http://schemas.microsoft.com/office/drawing/2014/main" id="{C056DEEB-0ED8-4EA2-82BD-BA4D1E2D53AF}"/>
              </a:ext>
              <a:ext uri="{C183D7F6-B498-43B3-948B-1728B52AA6E4}">
                <adec:decorative xmlns:adec="http://schemas.microsoft.com/office/drawing/2017/decorative" val="1"/>
              </a:ext>
            </a:extLst>
          </p:cNvPr>
          <p:cNvSpPr txBox="1">
            <a:spLocks/>
          </p:cNvSpPr>
          <p:nvPr/>
        </p:nvSpPr>
        <p:spPr>
          <a:xfrm>
            <a:off x="3048" y="6400800"/>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5" name="Title 4">
            <a:extLst>
              <a:ext uri="{FF2B5EF4-FFF2-40B4-BE49-F238E27FC236}">
                <a16:creationId xmlns:a16="http://schemas.microsoft.com/office/drawing/2014/main" id="{D153C1BE-9D4F-4F10-B377-A804686628D2}"/>
              </a:ext>
            </a:extLst>
          </p:cNvPr>
          <p:cNvSpPr>
            <a:spLocks noGrp="1"/>
          </p:cNvSpPr>
          <p:nvPr>
            <p:ph type="title" idx="4294967295"/>
          </p:nvPr>
        </p:nvSpPr>
        <p:spPr/>
        <p:txBody>
          <a:bodyPr>
            <a:normAutofit/>
          </a:bodyPr>
          <a:lstStyle/>
          <a:p>
            <a:pPr rtl="0" eaLnBrk="1" latinLnBrk="0" hangingPunct="1"/>
            <a:r>
              <a:rPr lang="en-US" kern="1200" dirty="0">
                <a:solidFill>
                  <a:srgbClr val="000000"/>
                </a:solidFill>
                <a:effectLst/>
                <a:latin typeface="Arial" panose="020B0604020202020204" pitchFamily="34" charset="0"/>
                <a:ea typeface="+mn-ea"/>
                <a:cs typeface="Arial" panose="020B0604020202020204" pitchFamily="34" charset="0"/>
              </a:rPr>
              <a:t>Needs Assessment Refinement Opportunities</a:t>
            </a:r>
            <a:endParaRPr lang="en-US" sz="4000" dirty="0">
              <a:effectLst/>
            </a:endParaRPr>
          </a:p>
        </p:txBody>
      </p:sp>
    </p:spTree>
    <p:extLst>
      <p:ext uri="{BB962C8B-B14F-4D97-AF65-F5344CB8AC3E}">
        <p14:creationId xmlns:p14="http://schemas.microsoft.com/office/powerpoint/2010/main" val="20963093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3CF0D-DCA3-4010-A288-F21853992B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5" name="Text Placeholder 3">
            <a:extLst>
              <a:ext uri="{FF2B5EF4-FFF2-40B4-BE49-F238E27FC236}">
                <a16:creationId xmlns:a16="http://schemas.microsoft.com/office/drawing/2014/main" id="{51016520-2F5D-432C-8F35-1148C8CCB5C9}"/>
              </a:ext>
              <a:ext uri="{C183D7F6-B498-43B3-948B-1728B52AA6E4}">
                <adec:decorative xmlns:adec="http://schemas.microsoft.com/office/drawing/2017/decorative" val="1"/>
              </a:ext>
            </a:extLst>
          </p:cNvPr>
          <p:cNvSpPr txBox="1">
            <a:spLocks/>
          </p:cNvSpPr>
          <p:nvPr/>
        </p:nvSpPr>
        <p:spPr>
          <a:xfrm>
            <a:off x="3048" y="6360099"/>
            <a:ext cx="12188952" cy="497901"/>
          </a:xfrm>
          <a:prstGeom prst="rect">
            <a:avLst/>
          </a:prstGeom>
          <a:solidFill>
            <a:srgbClr val="00487D"/>
          </a:solidFill>
        </p:spPr>
        <p:txBody>
          <a:bodyPr vert="horz" lIns="274320" tIns="0" rIns="27432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800" b="1" dirty="0">
                <a:solidFill>
                  <a:srgbClr val="ADDBE9"/>
                </a:solidFill>
                <a:latin typeface="Arial" panose="020B0604020202020204" pitchFamily="34" charset="0"/>
                <a:cs typeface="Arial" panose="020B0604020202020204" pitchFamily="34" charset="0"/>
              </a:rPr>
              <a:t>CALIFORNIA WATER BOARDS                                                            </a:t>
            </a:r>
            <a:r>
              <a:rPr lang="en-US" sz="2800" b="1" dirty="0">
                <a:solidFill>
                  <a:srgbClr val="FFFFFF"/>
                </a:solidFill>
                <a:latin typeface="Arial" panose="020B0604020202020204" pitchFamily="34" charset="0"/>
                <a:cs typeface="Arial" panose="020B0604020202020204" pitchFamily="34" charset="0"/>
              </a:rPr>
              <a:t>SAFER PROGRAM</a:t>
            </a:r>
          </a:p>
        </p:txBody>
      </p:sp>
      <p:sp>
        <p:nvSpPr>
          <p:cNvPr id="2" name="Title 1">
            <a:extLst>
              <a:ext uri="{FF2B5EF4-FFF2-40B4-BE49-F238E27FC236}">
                <a16:creationId xmlns:a16="http://schemas.microsoft.com/office/drawing/2014/main" id="{4E85FFA6-7A14-4735-873D-8DF82E692FDC}"/>
              </a:ext>
            </a:extLst>
          </p:cNvPr>
          <p:cNvSpPr>
            <a:spLocks noGrp="1"/>
          </p:cNvSpPr>
          <p:nvPr>
            <p:ph type="title" idx="4294967295"/>
          </p:nvPr>
        </p:nvSpPr>
        <p:spPr>
          <a:xfrm>
            <a:off x="838200" y="161925"/>
            <a:ext cx="10515600" cy="1971675"/>
          </a:xfrm>
        </p:spPr>
        <p:txBody>
          <a:bodyPr>
            <a:normAutofit/>
          </a:bodyPr>
          <a:lstStyle/>
          <a:p>
            <a:pPr algn="r" rtl="0" eaLnBrk="1" fontAlgn="auto" latinLnBrk="0" hangingPunct="1"/>
            <a:r>
              <a:rPr lang="en-US" sz="6000" b="1" i="0" kern="1200" spc="0" baseline="0" dirty="0">
                <a:ln>
                  <a:noFill/>
                </a:ln>
                <a:solidFill>
                  <a:srgbClr val="FFFFFF"/>
                </a:solidFill>
                <a:effectLst/>
                <a:latin typeface="Arial" panose="020B0604020202020204" pitchFamily="34" charset="0"/>
                <a:ea typeface="+mn-ea"/>
                <a:cs typeface="Arial" panose="020B0604020202020204" pitchFamily="34" charset="0"/>
              </a:rPr>
              <a:t>Next Steps and Announcements</a:t>
            </a:r>
            <a:endParaRPr lang="en-US" dirty="0">
              <a:effectLst/>
            </a:endParaRPr>
          </a:p>
        </p:txBody>
      </p:sp>
    </p:spTree>
    <p:extLst>
      <p:ext uri="{BB962C8B-B14F-4D97-AF65-F5344CB8AC3E}">
        <p14:creationId xmlns:p14="http://schemas.microsoft.com/office/powerpoint/2010/main" val="3007941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lides.pptx" id="{D19092ED-CF3C-41A9-A920-5466ADCE7D9B}" vid="{1F01FAC9-64E3-4430-8637-095864E45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d2d8f29-78a3-4e97-a4b2-e073c8607483">
      <UserInfo>
        <DisplayName>Shimabuku, Morgan@Waterboards</DisplayName>
        <AccountId>331</AccountId>
        <AccountType/>
      </UserInfo>
      <UserInfo>
        <DisplayName>Henrie, Tarrah@Waterboards</DisplayName>
        <AccountId>333</AccountId>
        <AccountType/>
      </UserInfo>
      <UserInfo>
        <DisplayName>Kerner, Maureen@Waterboards</DisplayName>
        <AccountId>332</AccountId>
        <AccountType/>
      </UserInfo>
    </SharedWithUsers>
  </documentManagement>
</p:properties>
</file>

<file path=customXml/item2.xml><?xml version="1.0" encoding="utf-8"?>
<PAW xmlns="http://www.net-centric.com/PAWPP">
  <Shape xmlns="" ID="fweVSSBzvjbphe2XgQwEO+Bw+1Y=" isBookmarkSet="no" Order="_x0031_" formula="no" inline="no" Lang="" bookmark="no" artifact="_x0031_" pdftag="_x005B_Artifact_x005D_" validate="no"/>
  <Shape xmlns="" ID="rKWExQ7EfY0A46PYUHZpxGom6Oo=" pdftag="H1" isBookmarkSet="no" bookmark="yes" Order="_x0031_"/>
  <Shape xmlns="" ID="jaA4Ot8covunBz/svjAlWM/fTc8=" pdftag="H2" isBookmarkSet="no" bookmark="yes" Order="_x0032_"/>
  <Shape xmlns="" ID="9vifLEAsvsaiBkc4tvaxVGdKAqU=" pdftag="P" isBookmarkSet="no" bookmark="no" Order="_x0033_"/>
  <HyperLink xmlns="" ID="v4k2Spx4RzYTYlvzgBz2ENwA+jg=1952322155145.2_223.21" plainAltText="safer_x0040_waterboards.ca.gov" language="" Lang=""/>
  <HyperLink xmlns="" ID="ybuX/GYo3Tei/nbRXs9uRst6QD0=-2134066672397.215_291.1017" plainAltText="https:_x002F__x002F_www.waterboards.ca.gov_x002F_safer_x002F_calendar.html" language="" Lang=""/>
  <HyperLink xmlns="" ID="ybuX/GYo3Tei/nbRXs9uRst6QD0=1933526573136.2_378.3017" plainAltText="https:_x002F__x002F_bit.ly_x002F_3oFVCpx" language="" Lang=""/>
  <HyperLink xmlns="" ID="C7BesgAB4RRYv1SJJdad3CENwG0=-69502078973.2_357.2617" plainAltText="https:_x002F__x002F_www.waterboards.ca.gov_x002F_safer_x002F_docs_x002F_draft_white_paper.pdf" language="" Lang=""/>
  <HyperLink xmlns="" ID="C7BesgAB4RRYv1SJJdad3CENwG0=1933526573136.2_429.6617" plainAltText="https:_x002F__x002F_bit.ly_x002F_3oFVCpx" language="" Lang=""/>
  <HyperLink xmlns="" ID="JAZpglBMs+7qul84r1bRChTah88=-2134066672413.88_132.5417" plainAltText="https:_x002F__x002F_www.waterboards.ca.gov_x002F_safer_x002F_calendar.html" language="" Lang=""/>
  <HyperLink xmlns="" ID="JAZpglBMs+7qul84r1bRChTah88=-1230510773127.2_181.4216" plainAltText="https:_x002F__x002F_www.waterboards.ca.gov_x002F_drinking_water_x002F_programs_x002F_safer_drinking_water_x002F_docs_x002F_draft_whit" language="" Lang=""/>
  <HyperLink xmlns="" ID="JAZpglBMs+7qul84r1bRChTah88=-1934818965127.2_200.8616" plainAltText="e_paper_indicators_for_risk_assessment_07_15_2020_final.pdf" language=""/>
  <HyperLink xmlns="" ID="PeZK8a6A0Y19t5tumbwGeW+XR3k=-213406667273.2_360.5258" plainAltText="https:_x002F__x002F_www.waterboards.ca.gov_x002F_safer_x002F_calendar.html" language="" Lang=""/>
  <HyperLink xmlns="" ID="yF/jEFCn7ieGvwSi5O7J2jwCvRw=-69502078973.2_365.2216" plainAltText="https:_x002F__x002F_www.waterboards.ca.gov_x002F_safer_x002F_docs_x002F_draft_white_paper.pdf" language="" Lang=""/>
  <HyperLink xmlns="" ID="yF/jEFCn7ieGvwSi5O7J2jwCvRw=1933526573136.2_446.7417" plainAltText="https:_x002F__x002F_bit.ly_x002F_3oFVCpx" language="" Lang=""/>
  <HyperLink xmlns="" ID="ySO/cj0DdFsp22zRCMTwoL3LEVA=-69502078973.2_391.8217" plainAltText="https:_x002F__x002F_www.waterboards.ca.gov_x002F_safer_x002F_docs_x002F_draft_white_paper.pdf" language="" Lang=""/>
  <HyperLink xmlns="" ID="ySO/cj0DdFsp22zRCMTwoL3LEVA=1933526573136.2_464.2216" plainAltText="https:_x002F__x002F_bit.ly_x002F_3oFVCpx" language="" Lang=""/>
  <HyperLink xmlns="" ID="QjTmEYlWdFC2rfQIZYYQ29Fs/IM=-69502078973.2_352.2617" plainAltText="https:_x002F__x002F_www.waterboards.ca.gov_x002F_safer_x002F_docs_x002F_draft_white_paper.pdf" language="" Lang=""/>
  <HyperLink xmlns="" ID="QjTmEYlWdFC2rfQIZYYQ29Fs/IM=1933526573136.2_429.4616" plainAltText="https:_x002F__x002F_bit.ly_x002F_3oFVCpx" language="" Lang=""/>
  <HyperLink xmlns="" ID="mF4+AXdlrDRkhPAPlSmRzh1OlY4=-69502078973.2_334.9817" plainAltText="https:_x002F__x002F_www.waterboards.ca.gov_x002F_safer_x002F_docs_x002F_draft_white_paper.pdf" language="" Lang=""/>
  <HyperLink xmlns="" ID="mF4+AXdlrDRkhPAPlSmRzh1OlY4=1933526573136.2_412.1816" plainAltText="https:_x002F__x002F_bit.ly_x002F_3oFVCpx" language="" Lang=""/>
  <HyperLink xmlns="" ID="6bYUA3UAHqwo3xUauTkph8uHicU=-69502078973.2_330.6617" plainAltText="https:_x002F__x002F_www.waterboards.ca.gov_x002F_safer_x002F_docs_x002F_draft_white_paper.pdf" language="" Lang=""/>
  <HyperLink xmlns="" ID="6bYUA3UAHqwo3xUauTkph8uHicU=1933526573136.2_407.8617" plainAltText="https:_x002F__x002F_bit.ly_x002F_3oFVCpx" language="" Lang=""/>
  <HyperLink xmlns="" ID="pqRZDMzBgaV4q+UbmCNoYmjiKsw=-69502078973.2_370.4217" plainAltText="https:_x002F__x002F_www.waterboards.ca.gov_x002F_safer_x002F_docs_x002F_draft_white_paper.pdf" language="" Lang=""/>
  <HyperLink xmlns="" ID="pqRZDMzBgaV4q+UbmCNoYmjiKsw=1933526573136.2_442.8217" plainAltText="https:_x002F__x002F_bit.ly_x002F_3oFVCpx" language="" Lang=""/>
  <HyperLink xmlns="" ID="ZpSkT43BthZKsCcHA/87zS2WZko=-69502078973.2_347.6617" plainAltText="https:_x002F__x002F_www.waterboards.ca.gov_x002F_safer_x002F_docs_x002F_draft_white_paper.pdf" language="" Lang=""/>
  <HyperLink xmlns="" ID="ZpSkT43BthZKsCcHA/87zS2WZko=1933526573136.2_424.8617" plainAltText="https:_x002F__x002F_bit.ly_x002F_3oFVCpx" language="" Lang=""/>
  <HyperLink xmlns="" ID="LzFvhdySEvXsEaYhd24+IhJyA0g=-69502078973.2_373.5817" plainAltText="https:_x002F__x002F_www.waterboards.ca.gov_x002F_safer_x002F_docs_x002F_draft_white_paper.pdf" language="" Lang=""/>
  <HyperLink xmlns="" ID="LzFvhdySEvXsEaYhd24+IhJyA0g=1933526573136.2_450.7816" plainAltText="https:_x002F__x002F_bit.ly_x002F_3oFVCpx" language="" Lang=""/>
  <HyperLink xmlns="" ID="8ejlMvGtoJwSKAGus90zz32QeiY=-695020789248.2_122.6401" plainAltText="https:_x002F__x002F_www.waterboards.ca.gov_x002F_safer_x002F_docs_x002F_draft_white_paper.pdf" language="" Lang=""/>
  <HyperLink xmlns="" ID="8ejlMvGtoJwSKAGus90zz32QeiY=-1067741621447.325_158.8401" plainAltText="SAFER_x0040_waterboards.ca.gov" language="" Lang=""/>
  <HyperLink xmlns="" ID="8ejlMvGtoJwSKAGus90zz32QeiY=1933526573388.45_229.3201" plainAltText="https:_x002F__x002F_bit.ly_x002F_3oFVCpx" language="" Lang=""/>
  <Shape xmlns="" ID="J/ZO52RBiEonWXpsUnblhDwI8kw=" artifact="_x0031_" formula="no" Lang="" inline="no" pdftag="Figure" isBookmarkSet="no" bookmark="no" validate="no" Order="_x0031_"/>
  <Shape xmlns="" ID="qtzAiTUWl0ekeiG865Fk9Khr+XE=" pdftag="H2" isBookmarkSet="no" bookmark="yes" Order="_x0032_"/>
  <Shape xmlns="" ID="FbHOKIWp9b+F8kmidpjQ8jJF/qI=" pdftag="H3" isBookmarkSet="no" bookmark="yes" Order="_x0033_"/>
  <Shape xmlns="" ID="gHNwo0Y1O80RMGd9dLzarI4qVbU=" bookmark="no" pdftag="P" isBookmarkSet="no" Order="_x0034_"/>
  <Shape xmlns="" ID="P4EOlyIhnoli3U1E6vB/v1+LEbE=" artifact="_x0031_" formula="no" Lang="" inline="no" pdftag="Figure" isBookmarkSet="no" bookmark="no" validate="no" Order="_x0034_"/>
  <Shape xmlns="" ID="U4cZutNfaH3uD3sP/u9vibAvoQQ=" pdftag="H2" isBookmarkSet="no" bookmark="yes" Order="_x0031_"/>
  <Shape xmlns="" ID="xJFQ2rpLcLgWb41LQ9r5xmgdyPg=" Lang="" formula="no" bookmark="no" inline="no" isBookmarkSet="no" Order="_x0031_" artifact="_x0031_" pdftag="_x005B_Artifact_x005D_" validate="no"/>
  <Shape xmlns="" ID="ht6niPJmHswSoOC3m9Ajz7CpP9A=" pdftag="H2" isBookmarkSet="no" bookmark="yes" Order="_x0032_"/>
  <Shape xmlns="" ID="oW428vsLMG+BCLn6iPdOPeIvc/k=" bookmark="no" pdftag="P" isBookmarkSet="no" Order="_x0033_"/>
  <Shape xmlns="" ID="NYNomL+T533/BhrUuVPKsjkD3DY=" pdftag="H2" isBookmarkSet="no" bookmark="yes" Order="_x0031_"/>
  <Shape xmlns="" ID="Iv3ZE0VMgs/cJRqsvdAIRmS4aOs=" bookmark="no" pdftag="P" isBookmarkSet="no" Order="_x0032_"/>
  <Shape xmlns="" ID="/8ktGdqfFB5+HNpJJOo9H/cYiC0=" Lang="" Order="_x0033_" validate="no" artifact="_x0031_" pdftag="_x005B_Artifact_x005D_" formula="no" inline="no" isBookmarkSet="no" bookmark="no"/>
  <Shape xmlns="" ID="BYFHi0IT0GPaqcfpnQV2jpAjs0s=" bookmark="no" pdftag="P" isBookmarkSet="no" Order="_x0035_"/>
  <Shape xmlns="" ID="GjnW4MegqusPpvgDX/KOfIK5YiU=" pdftag="H2" isBookmarkSet="no" bookmark="yes" Order="_x0031_"/>
  <Shape xmlns="" ID="8r3gHRNcHv8XEUMHw9FkEVUZtFI=" bookmark="no" pdftag="P" isBookmarkSet="no" Order="_x0032_"/>
  <Shape xmlns="" ID="mieNx8/ZBK7EdyQqkdkMpbebTqk=" bookmark="no" Order="_x0031_" pdftag="_x005B_Artifact_x005D_" isBookmarkSet="no"/>
  <Shape xmlns="" ID="iVtIDH7VwhpOC530EruWJPA/VVY=" bookmark="no" pdftag="P" isBookmarkSet="no" Order="_x0033_"/>
  <Shape xmlns="" ID="g0oJgh1wNlx6A2pQrZuG1vXfZK0=" formula="no" Lang="" inline="no" isBookmarkSet="no" bookmark="no" Order="_x0031_" artifact="_x0031_" pdftag="_x005B_Artifact_x005D_" validate="no"/>
  <Shape xmlns="" ID="kkDFy1YZD1A3dR3avxOd4Ka4Z2M=" pdftag="H2" isBookmarkSet="no" bookmark="yes" Order="_x0031_"/>
  <Shape xmlns="" ID="FYPVnWvWQ9YCYoFgSofpfKQP4V0=" pdftag="H3" isBookmarkSet="no" bookmark="yes" Order="_x0032_"/>
  <Shape xmlns="" ID="JkXUvmue542h2hMHkbtTWe5HXP4=" bookmark="no" pdftag="P" isBookmarkSet="no" Order="_x0033_"/>
  <Shape xmlns="" ID="wP3ZyKfJugUFT3ur2VNFM3I7R54=" pdftag="H2" isBookmarkSet="no" bookmark="yes" Order="_x0031_"/>
  <Shape xmlns="" ID="XrkplhEJL0KBFbZn96NVy//Mckc=" bookmark="no" Order="_x0031_" pdftag="_x005B_Artifact_x005D_" isBookmarkSet="no"/>
  <Shape xmlns="" ID="v4k2Spx4RzYTYlvzgBz2ENwA+jg=" bookmark="no" pdftag="P" isBookmarkSet="no" Order="_x0032_"/>
  <Shape xmlns="" ID="WeXMqV2CCvCLYG/HnQSWBHom4Dw=" bookmark="no" pdftag="P" isBookmarkSet="no" Order="_x0034_"/>
  <Shape xmlns="" ID="dsKK/FiijaYX0n/ZURnQJiKuAVE=" artifact="_x0031_" formula="no" Lang="" inline="no" pdftag="Figure" isBookmarkSet="no" bookmark="no" validate="no" Order="_x0033_"/>
  <Shape xmlns="" ID="1pnnyIiS8RILSyUnvdoZucEGeRs=" bookmark="no" pdftag="P" isBookmarkSet="no" Order="_x0033_"/>
  <Shape xmlns="" ID="dXe1Zc1SGAtC//aAOHfXRXU1ug4=" pdftag="H2" isBookmarkSet="no" bookmark="yes" Order="_x0031_"/>
  <Shape xmlns="" ID="ybuX/GYo3Tei/nbRXs9uRst6QD0=" bookmark="no" pdftag="P" isBookmarkSet="no" Order="_x0032_"/>
  <Shape xmlns="" ID="NGseu+XtjtjLNQDTHCIJyoEKglk=" bookmark="no" Order="_x0031_" pdftag="_x005B_Artifact_x005D_" isBookmarkSet="no"/>
  <Shape xmlns="" ID="5tDjXi8lYfO9WoGPqdqXStJyVBA=" bookmark="no" pdftag="P" isBookmarkSet="no" Order="_x0033_"/>
  <Shape xmlns="" ID="0YnkTq9Rc0j1MN/cr1nHDtwy0pI=" pdftag="H2" isBookmarkSet="no" bookmark="yes" Order="_x0031_"/>
  <Shape xmlns="" ID="C7BesgAB4RRYv1SJJdad3CENwG0=" bookmark="no" pdftag="P" isBookmarkSet="no" Order="_x0032_"/>
  <Shape xmlns="" ID="6rN0UoYxFuChFZOQo04vIn9Bo68=" bookmark="no" Order="_x0031_" pdftag="_x005B_Artifact_x005D_" isBookmarkSet="no"/>
  <Shape xmlns="" ID="gCbSA9y66gzVbQrryk6fSO3age0=" bookmark="no" pdftag="P" isBookmarkSet="no" Order="_x0034_"/>
  <Shape xmlns="" ID="HyLnMgugZiXOFrpvPdrdoL+nLss=" formula="no" inline="no" Lang="" bookmark="no" isBookmarkSet="no" Order="_x0034_" artifact="_x0031_" pdftag="_x005B_Artifact_x005D_" validate="no"/>
  <Shape xmlns="" ID="KdK2el9J1Tdt4Da3exbnwnkD6W8=" pdftag="H2" isBookmarkSet="no" bookmark="yes" Order="_x0032_"/>
  <Shape xmlns="" ID="EssKP8j/bTFGbLqek/5yg9ELr7k=" bookmark="no" pdftag="P" isBookmarkSet="no" Order="_x0033_"/>
  <Shape xmlns="" ID="z8s8sGCbOhPIL7JB4eohbWZdi1w=" bookmark="no" Order="_x0033_" pdftag="_x005B_Artifact_x005D_" isBookmarkSet="no"/>
  <Shape xmlns="" ID="sJv1QmJ8RlJNa2ZPD4EolCqr0hU=" Order="_x0034_" formula="no" inline="no" isBookmarkSet="no" artifact="_x0031_" pdftag="_x005B_Artifact_x005D_" bookmark="no" validate="no"/>
  <Shape xmlns="" ID="r5Fex0x+i9DCF5PfnM5AyYIJ00I=" artifact="_x0031_" formula="no" inline="no" pdftag="Figure" isBookmarkSet="no" bookmark="no" validate="no" Order="_x0031_"/>
  <Shape xmlns="" ID="cSmy9MonJ8w/5Qds9HbJ/aYIu2g=" bookmark="no" pdftag="P" isBookmarkSet="no" Order="_x0034_"/>
  <Shape xmlns="" ID="ZozHn6NjFAQxY65QTXZ+sYj4jPI=" pdftag="H2" isBookmarkSet="no" bookmark="yes" Order="_x0031_"/>
  <Shape xmlns="" ID="oKv97iXNGPejqEBzFnD/SjEiYi8=" bookmark="no" Order="_x0031_" pdftag="_x005B_Artifact_x005D_" isBookmarkSet="no"/>
  <Shape xmlns="" ID="nCe8v0I4wfy1P34FHG52fX32+JU=" artifact="_x0031_" formula="no" Lang="" inline="no" pdftag="Figure" isBookmarkSet="no" bookmark="no" validate="no" Order="_x0034_"/>
  <Shape xmlns="" ID="QyArJQpYpD9uAz0bSbPqz96F3Dw=" artifact="_x0031_" formula="no" inline="no" pdftag="Figure" isBookmarkSet="no" bookmark="no" validate="no" Order="_x0034_1"/>
  <Shape xmlns="" ID="3GJE00g6mQUuFq7abvb1CDKYLTQ=" artifact="_x0031_" formula="no" inline="no" pdftag="Figure" isBookmarkSet="no" bookmark="no" validate="no" Order="_x0032_"/>
  <Shape xmlns="" ID="JBqvOoPZnIr+fDesKlWwHGFTbdU=" artifact="_x0031_" formula="no" inline="no" pdftag="Figure" isBookmarkSet="no" bookmark="no" validate="no" Order="_x0035_"/>
  <Shape xmlns="" ID="m5rC5W3StmHeHck3VrvXkAUH6VA=" artifact="_x0031_" formula="no" inline="no" pdftag="Figure" isBookmarkSet="no" bookmark="no" validate="no" Order="_x0039_"/>
  <Shape xmlns="" ID="WwuEgRzTuq+nJmNpvaLAthDsaAI=" bookmark="no" pdftag="P" isBookmarkSet="no" Order="_x0033_"/>
  <Shape xmlns="" ID="DMzYJQbzGimbyACtwZuXXgSH5cE=" bookmark="no" pdftag="P" isBookmarkSet="no" Order="_x0036_"/>
  <Shape xmlns="" ID="oVUdLK1zG1MM2UmGtYc/0D9QDtQ=" bookmark="no" pdftag="P" isBookmarkSet="no" Order="_x0031_1"/>
  <Shape xmlns="" ID="fydBbZZOaU6IvZ6Y6jPxJuiKrwo=" artifact="_x0031_" formula="no" inline="no" pdftag="Figure" isBookmarkSet="no" bookmark="no" validate="no" Order="_x0037_"/>
  <Shape xmlns="" ID="NHvY2Ajumxehr0hY3/oDCBZZqFY=" artifact="_x0031_" formula="no" Lang="" inline="no" pdftag="Figure" isBookmarkSet="no" bookmark="no" validate="no" Order="_x0031_7"/>
  <Shape xmlns="" ID="LxuQ5ML3ovwJrcjEoS8HekoWX5w=" artifact="_x0031_" formula="no" Lang="" inline="no" pdftag="Figure" isBookmarkSet="no" bookmark="no" validate="no" Order="_x0032_0"/>
  <Shape xmlns="" ID="zpzOdwvIV4cTfLF/Qu127VUBwUc=" artifact="_x0031_" formula="no" Lang="" inline="no" pdftag="Figure" isBookmarkSet="no" bookmark="no" validate="no" Order="_x0032_1"/>
  <Shape xmlns="" ID="gMxritTB6zCxevH9CEAg2htbYH8=" artifact="_x0031_" formula="no" inline="no" pdftag="Figure" isBookmarkSet="no" bookmark="no" validate="no" Order="_x0032_6"/>
  <Shape xmlns="" ID="Pb/OK2qDdJ3HCor4XLGV3YfsEoY=" artifact="_x0031_" formula="no" inline="no" pdftag="Figure" isBookmarkSet="no" bookmark="no" validate="no" Order="_x0032_9"/>
  <Shape xmlns="" ID="1HvhDdLcISuaWZVkdqyt054zxbk=" artifact="_x0031_" formula="no" inline="no" pdftag="Figure" isBookmarkSet="no" bookmark="no" validate="no" Order="_x0032_8"/>
  <Shape xmlns="" ID="xe5B7uGv3U3oCBdxHqUH+0MZbog=" artifact="_x0031_" formula="no" inline="no" pdftag="Figure" isBookmarkSet="no" bookmark="no" validate="no" Order="_x0033_3"/>
  <Shape xmlns="" ID="618imReCOExC0l0b4rlI6tgmVdM=" artifact="_x0031_" formula="no" inline="no" pdftag="Figure" isBookmarkSet="no" bookmark="no" validate="no" Order="_x0034_2"/>
  <Shape xmlns="" ID="rzwqk33jIYKpsr0xortuwHz9+HY=" artifact="_x0031_" formula="no" inline="no" pdftag="Figure" isBookmarkSet="no" bookmark="no" validate="no" Order="_x0033_5"/>
  <Shape xmlns="" ID="QD4ilPNC4DUk83ygmxecu5BKTI8=" artifact="_x0031_" formula="no" inline="no" pdftag="Figure" isBookmarkSet="no" bookmark="no" validate="no" Order="_x0033_4"/>
  <Shape xmlns="" ID="5mqqylbx9n+pEJBrUYE2XDmYYf0=" artifact="_x0031_" formula="no" inline="no" pdftag="Figure" isBookmarkSet="no" bookmark="no" validate="no" Order="_x0033_7"/>
  <Shape xmlns="" ID="ryVVUD8s5SJ+F6OayS22VhG8oPg=" bookmark="no" pdftag="P" isBookmarkSet="no" Order="_x0038_"/>
  <Shape xmlns="" ID="ykGCickUm7tBjGg3kFzjUMvxWyI=" pdftag="Figure" artifact="_x0031_" Lang="" formula="no" inline="no" isBookmarkSet="no" bookmark="no" validate="no" Order="_x0031_3"/>
  <Shape xmlns="" ID="N7rLpD6Zi0WLq1+9Mv86mqYFmGU=" bookmark="no" pdftag="P" isBookmarkSet="no" Order="_x0031_2"/>
  <Shape xmlns="" ID="94T9nDr+/nVrw118/+o9U5haW0s=" artifact="_x0031_" formula="no" inline="no" pdftag="Figure" isBookmarkSet="no" bookmark="no" validate="no" Order="_x0031_8"/>
  <Shape xmlns="" ID="hTp28TQfV8lO47hLMT1GJ3YcMUU=" bookmark="no" pdftag="P" isBookmarkSet="no" Order="_x0031_0"/>
  <Shape xmlns="" ID="2ze1JfQdYvTpcBso3YPSC6ny8uk=" artifact="_x0031_" formula="no" inline="no" pdftag="Figure" isBookmarkSet="no" bookmark="no" validate="no" Order="_x0033_0"/>
  <Shape xmlns="" ID="9Zp+imfgclic3372svVJcr0nL7U=" artifact="_x0031_" formula="no" Lang="" inline="no" pdftag="Figure" isBookmarkSet="no" bookmark="no" validate="no" Order="_x0033_1"/>
  <Shape xmlns="" ID="bambOW6CgGbBFYtPAjzMtqbKCMs=" bookmark="no" pdftag="P" isBookmarkSet="no" Order="_x0032_5"/>
  <Shape xmlns="" ID="0Z9PbGKZuaRfVg+6f0mYX8WZ/jQ=" artifact="_x0031_" formula="no" inline="no" pdftag="Figure" isBookmarkSet="no" bookmark="no" validate="no" Order="_x0033_8"/>
  <Shape xmlns="" ID="95AB64eB0na1ZNXnByjw0WeCEI0=" bookmark="no" pdftag="P" isBookmarkSet="no" Order="_x0032_7"/>
  <Shape xmlns="" ID="LsyAuXmaFkA7qcLOiRUgrSHKl0c=" artifact="_x0031_" formula="no" inline="no" pdftag="Figure" isBookmarkSet="no" bookmark="no" validate="no" Order="_x0032_4"/>
  <Shape xmlns="" ID="yU6EmHN9ihgZtr+cCzC0kwQO91g=" bookmark="no" pdftag="P" isBookmarkSet="no" Order="_x0032_2"/>
  <Shape xmlns="" ID="eRIrqsCc4i6lTIWFr4/+O2FpgTM=" bookmark="no" pdftag="P" isBookmarkSet="no" Order="_x0031_9"/>
  <Shape xmlns="" ID="EvRI90cvC2TP2VB/yBF5K3o297k=" bookmark="no" pdftag="P" isBookmarkSet="no" Order="_x0032_3"/>
  <Shape xmlns="" ID="ivNLCxnpTKkM3Vg6BFEx7kXdSW0=" bookmark="no" pdftag="P" isBookmarkSet="no" Order="_x0031_6"/>
  <Shape xmlns="" ID="5BPW7hc1VVeWtWbKTXiE8RqSgcY=" artifact="_x0031_" formula="no" Lang="" inline="no" pdftag="Figure" isBookmarkSet="no" bookmark="no" validate="no" Order="_x0031_4"/>
  <Shape xmlns="" ID="8Xo9w50NkZnbl6D1qsO5zKuAxCQ=" artifact="_x0031_" formula="no" Lang="" inline="no" pdftag="Figure" isBookmarkSet="no" bookmark="no" validate="no" Order="_x0031_5"/>
  <Shape xmlns="" ID="UI6556kgGuKOfnHCSEt4feyYMJY=" artifact="_x0031_" formula="no" inline="no" pdftag="Figure" isBookmarkSet="no" bookmark="no" validate="no" Order="_x0033_6"/>
  <Shape xmlns="" ID="ntHdhQpimK8AHWN54vQEPrNtH9Q=" artifact="_x0031_" formula="no" inline="no" pdftag="Figure" isBookmarkSet="no" bookmark="no" validate="no" Order="_x0033_9"/>
  <Shape xmlns="" ID="zXXnIMdTyItTy+hYtk10zdN1Vp8=" artifact="_x0031_" formula="no" inline="no" pdftag="Figure" isBookmarkSet="no" bookmark="no" validate="no" Order="_x0034_0"/>
  <Shape xmlns="" ID="M3g911yKbEeUeoHnMFosYM1bwDM=" bookmark="no" pdftag="P" isBookmarkSet="no" Order="_x0033_2"/>
  <Shape xmlns="" ID="jsyEClBJjn2EHwNLFMNgsV1yycM=" bookmark="no" pdftag="P" isBookmarkSet="no" Order="_x0034_4"/>
  <Shape xmlns="" ID="smTWO7gFIFKyqsuuznqeOYeb7Co=" bookmark="no" pdftag="P" isBookmarkSet="no" Order="_x0034_3"/>
  <Shape xmlns="" ID="odskSr7QAUNY3Y2M3a97q3hOKh8=" bookmark="no" pdftag="P" isBookmarkSet="no" Order="_x0034_5"/>
  <Shape xmlns="" ID="aNgUF9vnswju6ZBDQ3xQkSDpcuM=" bookmark="no" pdftag="P" isBookmarkSet="no" Order="_x0031_9"/>
  <Shape xmlns="" ID="cCsxhvWJn0WBV0cEk9T95ry3AMM=" pdftag="H2" isBookmarkSet="no" bookmark="yes" Order="_x0031_"/>
  <Shape xmlns="" ID="UMAIWoRUaCSvhmDqDd8HMqKmA5Q=" bookmark="no" Order="_x0031_" pdftag="_x005B_Artifact_x005D_" isBookmarkSet="no"/>
  <Shape xmlns="" ID="N1dm9UjMEMzMN1S5DhS0dlxUnlE=" Lang="" formula="no" bookmark="no" inline="no" isBookmarkSet="no" pdftag="Figure" artifact="_x0030_" validate="yes" Order="_x0032_"/>
  <Shape xmlns="" ID="ATUf8ZcL2ydeRqjLP94B6JBTKuw=" bookmark="no" pdftag="P" isBookmarkSet="no" Order="_x0033_"/>
  <Shape xmlns="" ID="HNtJy9KgN4zkmRqhdAVqRCnH89g=" pdftag="H2" isBookmarkSet="no" bookmark="yes" Order="_x0031_"/>
  <Shape xmlns="" ID="wlp0WjsT1E4owdaY8+PIhmCUU+E=" bookmark="no" Order="_x0031_" pdftag="_x005B_Artifact_x005D_" isBookmarkSet="no"/>
  <Shape xmlns="" ID="LQef6VnzeYFD0hXkjzHsm4A5Snk=" bookmark="no" pdftag="P" isBookmarkSet="no" Order="_x0034_"/>
  <Shape xmlns="" ID="/6ZiS4lhKpHXyXCapugSkMd/ZVY=" bookmark="no" pdftag="P" isBookmarkSet="no" Order="_x0033_"/>
  <Shape xmlns="" ID="eInQUg3lsFFHeLGdcawi5z495ZE=" bookmark="no" pdftag="P" isBookmarkSet="no" Order="_x0035_"/>
  <Shape xmlns="" ID="cgEnqbWWIqVp9TgRgZAnHcM02ZY=" formula="no" Lang="" Order="_x0039_" inline="no" isBookmarkSet="no" bookmark="no" validate="no" artifact="_x0031_" pdftag="_x005B_Artifact_x005D_"/>
  <Shape xmlns="" ID="fmpvbcRCFdt7mV+Zqg5OsTDgys4=" artifact="_x0031_" formula="no" Lang="" inline="no" pdftag="Figure" isBookmarkSet="no" bookmark="no" Order="_x0037_" validate="no"/>
  <Shape xmlns="" ID="177TVAXC6Kar0EFmudAqQsGe3yc=" artifact="_x0031_" formula="no" Lang="" inline="no" pdftag="Figure" isBookmarkSet="no" bookmark="no" Order="_x0038_" validate="no"/>
  <Shape xmlns="" ID="982Nzgd3DwWKOv4eYQpSOyxfdF0=" artifact="_x0031_" formula="no" Lang="" inline="no" pdftag="Figure" isBookmarkSet="no" bookmark="no" Order="_x0036_" validate="no"/>
  <Shape xmlns="" ID="mkDU694rUn3awcg+PxAtogWa4zc=" artifact="_x0031_" formula="no" inline="no" pdftag="Figure" isBookmarkSet="no" bookmark="no" Order="_x0039_" validate="no"/>
  <Shape xmlns="" ID="R9bKtmp5MAZhPeuBHCQdIqXeDNQ=" bookmark="no" pdftag="P" isBookmarkSet="no" Order="_x0039_"/>
  <Shape xmlns="" ID="aaC5lxDI/vDFlKN6WgTNLtNDPio=" artifact="_x0031_" formula="no" inline="no" pdftag="Figure" isBookmarkSet="no" bookmark="no" Order="_x0031_2" validate="no"/>
  <Shape xmlns="" ID="11HiXh6pDDgE7BrIfO24anoy8VU=" Lang="" formula="no" bookmark="no" inline="no" isBookmarkSet="no" Order="_x0031_4" pdftag="Figure" artifact="_x0030_" validate="yes"/>
  <Shape xmlns="" ID="ARGTWKPpt6UMmI7vw1P4w1K8R2M=" Order="_x0031_6" formula="no" inline="no" isBookmarkSet="no" bookmark="no" artifact="_x0031_" pdftag="_x005B_Artifact_x005D_" validate="no"/>
  <Shape xmlns="" ID="rDbVmNakQ4pjzK5vs7hrpPD9/po=" pdftag="H2" isBookmarkSet="no" bookmark="yes" Order="_x0032_"/>
  <Shape xmlns="" ID="zzI1bNWgypwo8vnVrYY0gQOszxA=" pdftag="H2" isBookmarkSet="no" bookmark="yes" Order="_x0033_"/>
  <Shape xmlns="" ID="jZ1n2XP4Jx79ye0CBT305pa1+LM=" pdftag="H2" isBookmarkSet="no" bookmark="yes" Order="_x0034_"/>
  <Shape xmlns="" ID="b0Y7yqaH+W8Cu8ulFwFBX1kFWsc=" pdftag="H2" isBookmarkSet="no" bookmark="yes" Order="_x0035_"/>
  <Shape xmlns="" ID="X7f/kKSZ00e0Vyh+OlZW48LfmQ8=" pdftag="Figure" artifact="_x0031_" Lang="" formula="no" inline="no" isBookmarkSet="no" bookmark="no" Order="_x0031_6" validate="no"/>
  <Shape xmlns="" ID="ChYq6wITuj2s9YgJ3PIMJAkQ19s=" bookmark="no" pdftag="P" isBookmarkSet="no" Order="_x0034_"/>
  <Shape xmlns="" ID="rUHlAmqIcRP83a9U+Y0j8joRpsc=" artifact="_x0031_" formula="no" inline="no" pdftag="Figure" isBookmarkSet="no" bookmark="no" Order="_x0033_" validate="no"/>
  <Shape xmlns="" ID="lZNg/a4fQkUHAekseoucbn1+6Io=" artifact="_x0031_" formula="no" inline="no" pdftag="Figure" isBookmarkSet="no" bookmark="no" Order="_x0036_" validate="no"/>
  <Shape xmlns="" ID="nCA9Fp5hW16P+RUgIyuuCiqArjU=" artifact="_x0031_" formula="no" inline="no" pdftag="Figure" isBookmarkSet="no" bookmark="no" validate="no" Order="_x0031_0"/>
  <Shape xmlns="" ID="IOOEexzZpqCNAl7bcs34cRClImQ=" artifact="_x0031_" formula="no" inline="no" pdftag="Figure" isBookmarkSet="no" bookmark="no" validate="no" Order="_x0031_7"/>
  <Shape xmlns="" ID="XsTenaO8LkT7TyH2puiXDfBq7Cc=" bookmark="no" pdftag="P" isBookmarkSet="no" Order="_x0035_"/>
  <Shape xmlns="" ID="dB/xL+0XfXroQaKZmGFyHhcwNd4=" bookmark="no" pdftag="P" isBookmarkSet="no" Order="_x0037_"/>
  <Shape xmlns="" ID="0gUEu3h1fVfLDWsUDPYbC6vV3+A=" bookmark="no" pdftag="P" isBookmarkSet="no" Order="_x0039_"/>
  <Shape xmlns="" ID="jP0TlTkpyNUcFAiC5MSRWL6JYlc=" bookmark="no" pdftag="P" isBookmarkSet="no" Order="_x0031_2"/>
  <Shape xmlns="" ID="HZ5puviRK/OC6nELtwkCc/8mY/M=" bookmark="no" pdftag="P" isBookmarkSet="no" Order="_x0031_4"/>
  <Shape xmlns="" ID="CQmfurRh4dTktnw5ikFDOigdm1s=" bookmark="no" pdftag="P" isBookmarkSet="no" Order="_x0031_8"/>
  <Shape xmlns="" ID="jknYIOpgQII66Ejz1/F0qxUqr7I=" artifact="_x0031_" formula="no" Lang="" inline="no" pdftag="Figure" isBookmarkSet="no" bookmark="no" validate="no" Order="_x0031_6"/>
  <Shape xmlns="" ID="AaUpppHmbngcqNJ2QhS3kJAbsEc=" artifact="_x0031_" formula="no" Lang="" inline="no" pdftag="Figure" isBookmarkSet="no" bookmark="no" validate="no" Order="_x0031_1"/>
  <Shape xmlns="" ID="ci2N1+5FgJFF2MGZ+/PY5+VBRMg=" artifact="_x0031_" formula="no" Lang="" inline="no" pdftag="Figure" isBookmarkSet="no" bookmark="no" validate="no" Order="_x0036_"/>
  <Shape xmlns="" ID="WHSPWazFNHD/dO/SBGyxcNX8Nhg=" pdftag="H2" isBookmarkSet="no" bookmark="yes" Order="_x0031_"/>
  <Shape xmlns="" ID="2+TEVkdxU51fjNMl1yThodoDmz4=" bookmark="no" Order="_x0031_" pdftag="_x005B_Artifact_x005D_" isBookmarkSet="no"/>
  <Shape xmlns="" ID="tDLs6dQcG5Ksto/4nLc+H7GayR0=" artifact="_x0031_" formula="no" inline="no" pdftag="Figure" isBookmarkSet="no" bookmark="no" validate="no" Order="_x0038_"/>
  <Shape xmlns="" ID="Jku+LXTidSiQfwXI1Mv+i2XWPh8=" artifact="_x0031_" formula="no" inline="no" pdftag="Figure" isBookmarkSet="no" bookmark="no" validate="no" Order="_x0031_5"/>
  <Shape xmlns="" ID="7+ri16CRfie4rRBkahn+f8ybTjI=" artifact="_x0031_" formula="no" Lang="" inline="no" pdftag="Figure" isBookmarkSet="no" bookmark="no" validate="no" Order="_x0031_3"/>
  <Shape xmlns="" ID="zqYz+n7IT/U2ZJJbFHcqWdyYJcg=" bookmark="no" pdftag="P" isBookmarkSet="no" Order="_x0032_"/>
  <Shape xmlns="" ID="sbMEXLGEdVCTHcsrFfjEtBU3pqs=" pdftag="Figure" artifact="_x0031_" Lang="" formula="no" inline="no" isBookmarkSet="no" bookmark="no" validate="no" Order="_x0034_"/>
  <Shape xmlns="" ID="AfQ9ukqS3BdHa0saPcXmHphqOWw=" bookmark="no" pdftag="P" isBookmarkSet="no" Order="_x0031_6"/>
  <Shape xmlns="" ID="acV8hSaGc7lVayPIWscrmBQKFfQ=" artifact="_x0031_" formula="no" inline="no" pdftag="Figure" isBookmarkSet="no" bookmark="no" validate="no" Order="_x0033_"/>
  <Shape xmlns="" ID="fzMzUdLnB9ijpbiTaNcn+x6d3kA=" artifact="_x0031_" formula="no" inline="no" pdftag="Figure" isBookmarkSet="no" bookmark="no" validate="no" Order="_x0036_"/>
  <Shape xmlns="" ID="u+6RaxxCZxz/XuyiXJ5FiVCFa9I=" artifact="_x0031_" formula="no" inline="no" pdftag="Figure" isBookmarkSet="no" bookmark="no" validate="no" Order="_x0031_1"/>
  <Shape xmlns="" ID="BMG9rlTTeZM5TFpYVAIBOdGFxls=" artifact="_x0031_" formula="no" inline="no" pdftag="Figure" isBookmarkSet="no" bookmark="no" validate="no" Order="_x0031_6"/>
  <Shape xmlns="" ID="56nBJG8zKJ16OH5RHEXDUpKWEhI=" bookmark="no" pdftag="P" isBookmarkSet="no" Order="_x0035_"/>
  <Shape xmlns="" ID="LcVmIrRWXDJBdYls6jugfHhrfSY=" bookmark="no" pdftag="P" isBookmarkSet="no" Order="_x0038_"/>
  <Shape xmlns="" ID="kTx5q9fOI40arzVhFa9pF6xKAvg=" bookmark="no" pdftag="P" isBookmarkSet="no" Order="_x0031_0"/>
  <Shape xmlns="" ID="gbRyNiiyv7+I4NJcpndQpV+RIrc=" bookmark="no" pdftag="P" isBookmarkSet="no" Order="_x0031_2"/>
  <Shape xmlns="" ID="zAGMlXiRuhsZtbdeXfak4NB04TE=" bookmark="no" pdftag="P" isBookmarkSet="no" Order="_x0031_4"/>
  <Shape xmlns="" ID="teiAE8EkG3j4GiL6AbY7AK5FHc0=" bookmark="no" pdftag="P" isBookmarkSet="no" Order="_x0031_7"/>
  <Shape xmlns="" ID="wnmYEEKUwV4f6WkbTQbTFPfoaf8=" formula="no" inline="no" Lang="" bookmark="no" isBookmarkSet="no" Order="_x0031_7" artifact="_x0031_" pdftag="_x005B_Artifact_x005D_" validate="no"/>
  <Shape xmlns="" ID="95IvMdseDQsCHgmEc/frG6fhElo=" formula="no" inline="no" Lang="" bookmark="no" isBookmarkSet="no" Order="_x0031_2" artifact="_x0031_" pdftag="_x005B_Artifact_x005D_" validate="no"/>
  <Shape xmlns="" ID="zIuzS/K3EymbZePpgGoowUNj4PE=" formula="no" inline="no" Lang="" bookmark="no" isBookmarkSet="no" pdftag="Figure" artifact="_x0030_" validate="yes" Order="_x0037_"/>
  <Shape xmlns="" ID="rTOkB3BbL7iV8oDSbqHJuvGewjk=" pdftag="H2" isBookmarkSet="no" bookmark="yes" Order="_x0031_"/>
  <Shape xmlns="" ID="rC1rp1xphNHZYQhKgIfLzYdRD1w=" bookmark="no" Order="_x0031_" pdftag="_x005B_Artifact_x005D_" isBookmarkSet="no"/>
  <Shape xmlns="" ID="3VmPFOl5IIC0+bWQQHnIaKZMWok=" Order="_x0031_0" formula="no" inline="no" isBookmarkSet="no" bookmark="no" artifact="_x0031_" pdftag="_x005B_Artifact_x005D_" validate="no"/>
  <Shape xmlns="" ID="Ma0fdwAiD0/Smw5+DbGeeQ6jgho=" artifact="_x0031_" formula="no" inline="no" pdftag="Figure" isBookmarkSet="no" bookmark="no" validate="no" Order="_x0031_5"/>
  <Shape xmlns="" ID="/e0OkhNj5NUaGuluiJmW5Bl+bXg=" artifact="_x0031_" formula="no" Lang="" inline="no" pdftag="Figure" isBookmarkSet="no" bookmark="no" validate="no" Order="_x0031_3"/>
  <Shape xmlns="" ID="Yf8mLAp7xFUJnoDitZE1BGZf5CQ=" bookmark="no" pdftag="P" isBookmarkSet="no" Order="_x0032_"/>
  <Shape xmlns="" ID="4KSfFRv/utq0MZgaGSYeTg8PHbw=" pdftag="Figure" artifact="_x0031_" Lang="" formula="no" inline="no" isBookmarkSet="no" bookmark="no" validate="no" Order="_x0034_"/>
  <Shape xmlns="" ID="zqaP4vR28cv2LJjrqw3Gqz8r6o4=" pdftag="Figure" artifact="_x0031_" Lang="" formula="no" inline="no" isBookmarkSet="no" bookmark="no" validate="no" Order="_x0039_"/>
  <Shape xmlns="" ID="B5bvfcCpUvhVQLjkTzJB4TZ0UGc=" bookmark="no" pdftag="P" isBookmarkSet="no" Order="_x0033_"/>
  <Shape xmlns="" ID="KNdNN4W0UzJPll2zEd9Jg3RuDOs=" pdftag="H2" isBookmarkSet="no" bookmark="yes" Order="_x0031_"/>
  <Shape xmlns="" ID="znWnYB2AWb2hFa6bsnyrdwq2SDE=" bookmark="no" Order="_x0031_" pdftag="_x005B_Artifact_x005D_" isBookmarkSet="no"/>
  <Shape xmlns="" ID="28PX20FSyra6ckgFDR3RkOx1dRA=" pdftag="Figure" artifact="_x0031_" Lang="" formula="no" inline="no" isBookmarkSet="no" bookmark="no" validate="no" Order="_x0032_"/>
  <Shape xmlns="" ID="ac47iHJTtosOlhAW0+Zep//WXMU=" pdftag="Figure" artifact="_x0031_" Lang="" formula="no" inline="no" isBookmarkSet="no" bookmark="no" validate="no" Order="_x0033_"/>
  <Shape xmlns="" ID="qRVVnbAUOTyXLMeYIQ/WNtcZpA4=" pdftag="Figure" artifact="_x0031_" Lang="" formula="no" inline="no" isBookmarkSet="no" bookmark="no" validate="no" Order="_x0034_"/>
  <Shape xmlns="" ID="CbgKnuLaWsPN5PscYzG5eqExT6I=" pdftag="Figure" artifact="_x0031_" Lang="" formula="no" inline="no" isBookmarkSet="no" bookmark="no" validate="no" Order="_x0035_"/>
  <Shape xmlns="" ID="p77xvLMKdcW6Fhs1zufaWFbV0GU=" pdftag="Figure" artifact="_x0031_" Lang="" formula="no" inline="no" isBookmarkSet="no" bookmark="no" validate="no" Order="_x0036_"/>
  <Shape xmlns="" ID="0Gz0TwRovFQGXwxX3nXcqDdDBmI=" pdftag="Figure" artifact="_x0031_" Lang="" formula="no" inline="no" isBookmarkSet="no" bookmark="no" validate="no" Order="_x0036_"/>
  <Shape xmlns="" ID="aWBe3/3XI/ppeh8o7qSVunddwAQ=" pdftag="Figure" artifact="_x0031_" Lang="" formula="no" inline="no" isBookmarkSet="no" bookmark="no" validate="no" Order="_x0038_"/>
  <Shape xmlns="" ID="gcTs4zmiYBh6LbCXSqMq74FpNB0=" pdftag="Figure" artifact="_x0031_" Lang="" formula="no" inline="no" isBookmarkSet="no" bookmark="no" validate="no" Order="_x0039_"/>
  <Shape xmlns="" ID="hOEa4OPUGUczh7Nid/dC5w1Jrqw=" pdftag="Figure" artifact="_x0031_" Lang="" formula="no" inline="no" isBookmarkSet="no" bookmark="no" validate="no" Order="_x0031_1"/>
  <Shape xmlns="" ID="g7kNWY/y1smoiYJNQSaexNHkRbE=" bookmark="no" pdftag="P" isBookmarkSet="no" Order="_x0031_2"/>
  <Shape xmlns="" ID="rH4/dyw404f4S95HtpsW996Zljc=" pdftag="Figure" artifact="_x0031_" Lang="" formula="no" inline="no" isBookmarkSet="no" bookmark="no" validate="no" Order="_x0031_0"/>
  <Shape xmlns="" ID="rcJmV7tYi335HearcLO+mXs69jA=" pdftag="H2" isBookmarkSet="no" bookmark="yes" Order="_x0031_"/>
  <Shape xmlns="" ID="JAZpglBMs+7qul84r1bRChTah88=" bookmark="no" pdftag="P" isBookmarkSet="no" Order="_x0032_"/>
  <Shape xmlns="" ID="N9zWTQALU+x+aIEtXgWeJdVxhYw=" bookmark="no" Order="_x0031_" pdftag="_x005B_Artifact_x005D_" isBookmarkSet="no"/>
  <Shape xmlns="" ID="3g3cA6Ow27xvOFEyr+gRN6i+C08=" Lang="" formula="no" bookmark="no" inline="no" isBookmarkSet="no" pdftag="Figure" artifact="_x0030_" validate="yes" Order="_x0033_"/>
  <Shape xmlns="" ID="PTZvOaoqDKa5SY2Lim4Vf3r3E2Q=" bookmark="no" pdftag="P" isBookmarkSet="no" Order="_x0034_"/>
  <Shape xmlns="" ID="2GL7BWYGXEXUuuzLLQlbDPzW310=" pdftag="H2" isBookmarkSet="no" bookmark="yes" Order="_x0031_"/>
  <Shape xmlns="" ID="17GkI/rlDpYDIoRx74faHtzpTFY=" bookmark="no" Order="_x0031_" pdftag="_x005B_Artifact_x005D_" isBookmarkSet="no"/>
  <Shape xmlns="" ID="PeZK8a6A0Y19t5tumbwGeW+XR3k=" bookmark="no" pdftag="P" isBookmarkSet="no" Order="_x0032_"/>
  <Shape xmlns="" ID="S0buzftjgRaAEgmHFlqxqL0FcPs=" Lang="" Order="_x0034_" validate="no" artifact="_x0031_" pdftag="_x005B_Artifact_x005D_" formula="no" inline="no" isBookmarkSet="no" bookmark="no"/>
  <Shape xmlns="" ID="0lxn2x9gjYuvoSZ7VhJ5bsK7A3o=" bookmark="no" pdftag="P" isBookmarkSet="no" Order="_x0033_"/>
  <Shape xmlns="" ID="0hERovrS/rXM8LbA8/XaLhH+0Mo=" bookmark="no" Order="_x0031_" pdftag="_x005B_Artifact_x005D_" isBookmarkSet="no"/>
  <Shape xmlns="" ID="o4jth4S88I3T3CjUcn69yT1YlOo=" bookmark="no" pdftag="P" isBookmarkSet="no" Order="_x0032_"/>
  <Shape xmlns="" ID="mrqrsWcsXwV/jZ/E9spzcHXPR/M=" Lang="" formula="no" inline="no" isBookmarkSet="no" Order="_x0032_" artifact="_x0031_" pdftag="_x005B_Artifact_x005D_" bookmark="no" validate="no"/>
  <Shape xmlns="" ID="GNHQUANK52/r2Lysp1cR6345Hfs=" artifact="_x0031_" formula="no" inline="no" pdftag="Figure" isBookmarkSet="no" bookmark="no" validate="no" Order="_x0031_2"/>
  <Shape xmlns="" ID="r82/nIKuRSnbI02cBW95FQ785DQ=" bookmark="no" pdftag="P" isBookmarkSet="no" Order="_x0033_"/>
  <Shape xmlns="" ID="iFtIBrX6hna1Mi1xbsMT4pJdaeU=" artifact="_x0031_" formula="no" inline="no" pdftag="Figure" isBookmarkSet="no" bookmark="no" validate="no" Order="_x0034_"/>
  <Shape xmlns="" ID="CXe4DKhUY/Xy+sEu1apPz+anZuQ=" bookmark="no" pdftag="P" isBookmarkSet="no" Order="_x0035_"/>
  <Shape xmlns="" ID="6CpKEWH9e8DrP5LcJr9V04i2BH0=" artifact="_x0031_" formula="no" inline="no" pdftag="Figure" isBookmarkSet="no" bookmark="no" validate="no" Order="_x0036_"/>
  <Shape xmlns="" ID="yA17/tAb781EOc4DqDSiAdN/rXI=" bookmark="no" pdftag="P" isBookmarkSet="no" Order="_x0037_"/>
  <Shape xmlns="" ID="zfPVVBZYMWizx4+UWBQK2Vc3vQY=" artifact="_x0031_" formula="no" inline="no" pdftag="Figure" isBookmarkSet="no" bookmark="no" validate="no" Order="_x0038_"/>
  <Shape xmlns="" ID="l6FPF7cjh2fXno41cWmtRKr0n1k=" bookmark="no" pdftag="P" isBookmarkSet="no" Order="_x0039_"/>
  <Shape xmlns="" ID="fWds/tbZY6HUz2Y+oMCaGWLslio=" artifact="_x0031_" formula="no" inline="no" pdftag="Figure" isBookmarkSet="no" bookmark="no" validate="no" Order="_x0031_0"/>
  <Shape xmlns="" ID="oXgi20nqzR5xJhif8m4Bc6UZcfA=" pdftag="H2" isBookmarkSet="no" bookmark="yes" Order="_x0031_"/>
  <Shape xmlns="" ID="8iKAGTnfMejhsCl40IxdNMJ1aVc=" bookmark="no" pdftag="P" isBookmarkSet="no" Order="_x0031_1"/>
  <Shape xmlns="" ID="EqWaygMJdIwXcj548x7wwO+rnJE=" pdftag="H2" isBookmarkSet="no" bookmark="yes" Order="_x0031_"/>
  <Shape xmlns="" ID="TITDDHt6u1EDoCbCz2UxQCt4BJY=" bookmark="no" Order="_x0031_" pdftag="_x005B_Artifact_x005D_" isBookmarkSet="no"/>
  <Shape xmlns="" ID="+EjcA5Wu7qY7j8ZMwn1rAw6R2Fc=" pdftag="Figure" artifact="_x0031_" Lang="" formula="no" inline="no" isBookmarkSet="no" bookmark="no" validate="no" Order="_x0032_"/>
  <Shape xmlns="" ID="7fpJEA73OD/cg41s7fK/TRbKc4E=" bookmark="no" pdftag="P" isBookmarkSet="no" Order="_x0033_"/>
  <Shape xmlns="" ID="1NdUC80e8yPPigefd4fyRfyhlwA=" bookmark="no" pdftag="P" isBookmarkSet="no" Order="_x0034_"/>
  <Shape xmlns="" ID="c8K5QzT3esVhSXJgzbB9ql11HM8=" pdftag="H2" isBookmarkSet="no" bookmark="yes" Order="_x0031_"/>
  <Shape xmlns="" ID="dKSRnoxo9EQc7P+/AmQptwCmCko=" bookmark="no" Order="_x0031_" pdftag="_x005B_Artifact_x005D_" isBookmarkSet="no"/>
  <Shape xmlns="" ID="FZVeWimjzpS/zYoMLQ3AMd7exo8=" pdftag="Figure" artifact="_x0031_" Lang="" formula="no" inline="no" isBookmarkSet="no" bookmark="no" validate="no" Order="_x0032_"/>
  <Shape xmlns="" ID="40afVn/yPzce6GUJ9AOcpkWMkP4=" bookmark="no" pdftag="P" isBookmarkSet="no" Order="_x0033_"/>
  <Shape xmlns="" ID="5tV06riDmtoe62fG65j5v3oQxzs=" bookmark="no" pdftag="P" isBookmarkSet="no" Order="_x0034_"/>
  <Shape xmlns="" ID="0yqtcedaLHd/ay+I1DwaG7OX5Yc=" pdftag="H2" isBookmarkSet="no" bookmark="yes" Order="_x0031_"/>
  <Shape xmlns="" ID="23meWDifmawk9BwUGJPwi4b+EGQ=" bookmark="no" Order="_x0031_" pdftag="_x005B_Artifact_x005D_" isBookmarkSet="no"/>
  <Shape xmlns="" ID="K+vaHwXYu/lZWwBvseBA9gXHnn4=" pdftag="Figure" artifact="_x0031_" Lang="" formula="no" inline="no" isBookmarkSet="no" bookmark="no" validate="no" Order="_x0032_"/>
  <Shape xmlns="" ID="Fwc8es7z6oPqz7E/676MzSaN48U=" bookmark="no" pdftag="P" isBookmarkSet="no" Order="_x0033_"/>
  <Shape xmlns="" ID="S0IiXamqQSP1kmi9kyKIKsNbmUc=" bookmark="no" pdftag="P" isBookmarkSet="no" Order="_x0033_"/>
  <Shape xmlns="" ID="qHpGUbD0Zm6UIStIWWwwGt65fmU=" pdftag="H2" isBookmarkSet="no" bookmark="yes" Order="_x0031_"/>
  <Shape xmlns="" ID="9uc6xTtAZhsrmzJLWarZGb7sr+Y=" bookmark="no" Order="_x0031_" pdftag="_x005B_Artifact_x005D_" isBookmarkSet="no"/>
  <Shape xmlns="" ID="FsTmAV/zAt9hD5/DWr48b6Et0Xw=" pdftag="Figure" artifact="_x0031_" Lang="" formula="no" inline="no" isBookmarkSet="no" bookmark="no" validate="no" Order="_x0032_"/>
  <Shape xmlns="" ID="f6EWlrlEEbZFnEzs47FDungXnWA=" bookmark="no" pdftag="P" isBookmarkSet="no" Order="_x0033_"/>
  <Shape xmlns="" ID="jpvMu21S/ShalsoaYQly1cLiDgE=" bookmark="no" pdftag="P" isBookmarkSet="no" Order="_x0033_"/>
  <Shape xmlns="" ID="ULBh7EPO64Br8mdfhusC2Aq7YXI=" pdftag="H2" isBookmarkSet="no" bookmark="yes" Order="_x0032_"/>
  <Shape xmlns="" ID="4UENu+O5scOCIefW4mIQ2/QtVGo=" bookmark="no" Order="_x0032_" pdftag="_x005B_Artifact_x005D_" isBookmarkSet="no"/>
  <Shape xmlns="" ID="s6HGVNBcnziJM05xn5Y55Geazbg=" artifact="_x0031_" formula="no" inline="no" pdftag="Figure" isBookmarkSet="no" bookmark="no" validate="no" Order="_x0031_"/>
  <Shape xmlns="" ID="DQ5VWvDXFfyWo24OId+e0D2fVak=" pdftag="Figure" artifact="_x0031_" Lang="" formula="no" inline="no" isBookmarkSet="no" bookmark="no" validate="no" Order="_x0034_"/>
  <Shape xmlns="" ID="af8r0JL6+cyrS1/UrqaWYG3jq3I=" bookmark="no" pdftag="P" isBookmarkSet="no" Order="_x0035_"/>
  <Shape xmlns="" ID="pHTqo95JgE3+kZSYskeZrVDaPHE=" pdftag="Figure" artifact="_x0031_" Lang="" formula="no" inline="no" isBookmarkSet="no" bookmark="no" validate="no" Order="_x0039_"/>
  <Shape xmlns="" ID="0TZN6UD3TTFk3gCW/uEUXHeiakA=" bookmark="no" pdftag="P" isBookmarkSet="no" Order="_x0031_0"/>
  <Shape xmlns="" ID="wAb1+dQAIbMMaYEp40fbugzutvw=" pdftag="Figure" artifact="_x0031_" Lang="" formula="no" inline="no" isBookmarkSet="no" bookmark="no" validate="no" Order="_x0031_3"/>
  <Shape xmlns="" ID="bXutQuK/rQ7Cv58A2yMCPMqu+xg=" bookmark="no" pdftag="P" isBookmarkSet="no" Order="_x0031_4"/>
  <Shape xmlns="" ID="hZBr/GQNVkoA312tmPpfRC1MmFU=" pdftag="Figure" artifact="_x0031_" Lang="" formula="no" inline="no" isBookmarkSet="no" bookmark="no" validate="no" Order="_x0031_7"/>
  <Shape xmlns="" ID="SwNJmZ6MCYJ3iFZWoiV85Vnp3M0=" bookmark="no" pdftag="P" isBookmarkSet="no" Order="_x0031_8"/>
  <Shape xmlns="" ID="LR1Ux/3OF0sxJhMWZ0oFhbghFQU=" artifact="_x0031_" formula="no" Lang="" inline="no" pdftag="Figure" isBookmarkSet="no" bookmark="no" validate="no" Order="_x0037_"/>
  <Shape xmlns="" ID="b+cs6QRHGi8j9CbJDnZ+iuNu71Q=" artifact="_x0031_" formula="no" Lang="" inline="no" pdftag="Figure" isBookmarkSet="no" bookmark="no" validate="no" Order="_x0033_"/>
  <Shape xmlns="" ID="xkzYDqC0GafSh9x/KdjuZ21OsWg=" artifact="_x0031_" formula="no" Lang="" inline="no" pdftag="Figure" isBookmarkSet="no" bookmark="no" validate="no" Order="_x0031_5"/>
  <Shape xmlns="" ID="74UC3ypfeX7c26LPWvcHFeozdLQ=" artifact="_x0031_" formula="no" Lang="" inline="no" pdftag="Figure" isBookmarkSet="no" bookmark="no" validate="no" Order="_x0031_2"/>
  <Shape xmlns="" ID="wVL0g44EoLaPVLR2NrfrDzCCd3A=" artifact="_x0031_" formula="no" Lang="" inline="no" pdftag="Figure" isBookmarkSet="no" bookmark="no" validate="no" Order="_x0031_1"/>
  <Shape xmlns="" ID="gOxe02CV4xHxfWIuaSjF+U7J0rY=" artifact="_x0031_" formula="no" Lang="" inline="no" pdftag="Figure" isBookmarkSet="no" bookmark="no" validate="no" Order="_x0038_"/>
  <Shape xmlns="" ID="aXOrl5SlIPGRCAv77Xc0PmhpdH0=" artifact="_x0031_" formula="no" Lang="" inline="no" pdftag="Figure" isBookmarkSet="no" bookmark="no" validate="no" Order="_x0031_9"/>
  <Shape xmlns="" ID="1pIUbzO8YASeIeuLPQwBAXfviyI=" artifact="_x0031_" formula="no" Lang="" inline="no" pdftag="Figure" isBookmarkSet="no" bookmark="no" validate="no" Order="_x0031_6"/>
  <Shape xmlns="" ID="kmv3zfFZ/fNRpXnc5PDJ3buAu28=" artifact="_x0031_" formula="no" Lang="" inline="no" pdftag="Figure" isBookmarkSet="no" bookmark="no" validate="no" Order="_x0036_"/>
  <Shape xmlns="" ID="9rQIQQl1BNxtL2kKBz8qfTl+380=" bookmark="no" pdftag="P" isBookmarkSet="no" Order="_x0032_0"/>
  <Shape xmlns="" ID="L4v6aKyLn5bBpXCdEh5a6anUVqc=" pdftag="H2" isBookmarkSet="no" bookmark="yes" Order="_x0031_"/>
  <Shape xmlns="" ID="ydSSEhgCIfD99CcsF/izE4yRA7w=" bookmark="no" pdftag="P" isBookmarkSet="no" Order="_x0032_"/>
  <Shape xmlns="" ID="xO4WSvTQEnoGXov7U3Ym9/VTmN0=" bookmark="no" Order="_x0031_" pdftag="_x005B_Artifact_x005D_" isBookmarkSet="no"/>
  <Shape xmlns="" ID="HTT8K5pRfp9hcHvbHGZHJK+pzNM=" bookmark="no" pdftag="P" isBookmarkSet="no" Order="_x0035_"/>
  <Shape xmlns="" ID="MiSvI/c6i+9uxpGr17FB6gGYtak=" pdftag="H2" isBookmarkSet="no" bookmark="yes" Order="_x0031_"/>
  <Shape xmlns="" ID="nD/7ou7vwoG8FhicvG3XA+K6lto=" bookmark="no" pdftag="P" isBookmarkSet="no" Order="_x0032_"/>
  <Shape xmlns="" ID="OA7qKXVG4GT3JKAeZUtzacOjK+c=" bookmark="no" Order="_x0031_" pdftag="_x005B_Artifact_x005D_" isBookmarkSet="no"/>
  <Shape xmlns="" ID="hnlmeu6u0+n/5rWC05Ps95wpLpU=" bookmark="no" pdftag="P" isBookmarkSet="no" Order="_x0032_0"/>
  <Shape xmlns="" ID="IOAw7KohS6nYfAlduHuJHHcRwLE=" pdftag="H2" isBookmarkSet="no" bookmark="yes" Order="_x0031_"/>
  <Shape xmlns="" ID="cUSQw4EOAim2jEh+tqORoRqmNtE=" bookmark="no" Order="_x0031_" pdftag="_x005B_Artifact_x005D_" isBookmarkSet="no"/>
  <Shape xmlns="" ID="I23STWxft+r25bCCrcbm3Luz6yI=" bookmark="no" pdftag="P" isBookmarkSet="no" Order="_x0032_"/>
  <Shape xmlns="" ID="cfJNKrjdW6lB81uEDkWrNFqWNMw=" bookmark="no" pdftag="P" isBookmarkSet="no" Order="_x0031_1"/>
  <Shape xmlns="" ID="hFmHedcMjUc91kzI7xownhjDF28=" bookmark="no" pdftag="P" isBookmarkSet="no" Order="_x0033_"/>
  <Shape xmlns="" ID="RHrPul/pHjhu9r205CHdcHDXx5E=" pdftag="H2" isBookmarkSet="no" bookmark="yes" Order="_x0031_"/>
  <Shape xmlns="" ID="yF/jEFCn7ieGvwSi5O7J2jwCvRw=" bookmark="no" pdftag="P" isBookmarkSet="no" Order="_x0032_"/>
  <Shape xmlns="" ID="Pre5T9iQl1clIdMn+PFL2kPIh8I=" bookmark="no" Order="_x0031_" pdftag="_x005B_Artifact_x005D_" isBookmarkSet="no"/>
  <Shape xmlns="" ID="UtZkzDLvgoyWbKvx2KWzYtkTdz4=" bookmark="no" pdftag="P" isBookmarkSet="no" Order="_x0033_"/>
  <Shape xmlns="" ID="mvagJ9ao2KlsDoHgdSDH9LnBxD0=" pdftag="H2" isBookmarkSet="no" bookmark="yes" Order="_x0031_"/>
  <Shape xmlns="" ID="dDDqx3MuBDD2/ky2lpLkJbNgJ84=" bookmark="no" Order="_x0032_" pdftag="_x005B_Artifact_x005D_" isBookmarkSet="no"/>
  <Shape xmlns="" ID="vmyOzd2+3WYpETba7odlEMXCQIY=" bookmark="no" pdftag="P" isBookmarkSet="no" Order="_x0032_"/>
  <Shape xmlns="" ID="rGrAZ9o6+Im6YXHypeaL5BlL4sQ=" Lang="" formula="no" bookmark="no" inline="no" isBookmarkSet="no" pdftag="Figure" artifact="_x0030_" validate="yes" Order="_x0033_"/>
  <Shape xmlns="" ID="6pp8I/kbwcjfsX7o0868UYljleY=" pdftag="H2" isBookmarkSet="no" bookmark="yes" Order="_x0031_"/>
  <Shape xmlns="" ID="ze81Pui1Kpji3xXEym/nKCbhTwk=" bookmark="no" Order="_x0031_" pdftag="_x005B_Artifact_x005D_" isBookmarkSet="no"/>
  <Shape xmlns="" ID="fLy/LC3++zjdD7Es4+FJo3KMXdE=" Lang="" Order="_x0033_" validate="no" artifact="_x0031_" pdftag="_x005B_Artifact_x005D_" formula="no" inline="no" isBookmarkSet="no" bookmark="no"/>
  <Shape xmlns="" ID="qDe3TQRRvNMVkPV+MkCxfhQEpcc=" Lang="" formula="no" inline="no" isBookmarkSet="no" Order="_x0032_" validate="no" artifact="_x0031_" pdftag="_x005B_Artifact_x005D_" bookmark="no"/>
  <Shape xmlns="" ID="oNCp5bFvjffU0ziIb+1LfakIGHA=" Lang="" formula="no" inline="no" isBookmarkSet="no" bookmark="no" Order="_x0032_" validate="no" artifact="_x0031_" pdftag="_x005B_Artifact_x005D_"/>
  <Shape xmlns="" ID="o2g8tc6UK7Ym56o8MllbGGpvapw=" Lang="" formula="no" inline="no" isBookmarkSet="no" bookmark="no" Order="_x0032_" validate="no" artifact="_x0031_" pdftag="_x005B_Artifact_x005D_"/>
  <Shape xmlns="" ID="lpcqI7mdceKawm3vl7mXESZv0bI=" pdftag="Figure" artifact="_x0031_" Lang="" formula="no" inline="no" isBookmarkSet="no" bookmark="no" validate="no" Order="_x0032_"/>
  <Shape xmlns="" ID="ZSLTHw2OzKL34TjCxufirP3jdos=" pdftag="Figure" artifact="_x0031_" Lang="" formula="no" inline="no" isBookmarkSet="no" bookmark="no" validate="no" Order="_x0033_"/>
  <Shape xmlns="" ID="0zR3XSFbeieYFfy/XEQ2hpUIE9A=" pdftag="Figure" artifact="_x0031_" Lang="" formula="no" inline="no" isBookmarkSet="no" bookmark="no" validate="no" Order="_x0034_"/>
  <Shape xmlns="" ID="kZwxaaORz+06RmLUUGWIn3TKeVk=" pdftag="Figure" artifact="_x0031_" Lang="" formula="no" inline="no" isBookmarkSet="no" bookmark="no" validate="no" Order="_x0035_"/>
  <Shape xmlns="" ID="zAnWfEw7RvLv6zthIU0DM9c3tWU=" pdftag="Figure" artifact="_x0031_" Lang="" formula="no" inline="no" isBookmarkSet="no" bookmark="no" validate="no" Order="_x0037_"/>
  <Shape xmlns="" ID="k2Uu/KpzJ4P79sps3n0QV+HwFh0=" bookmark="no" pdftag="P" isBookmarkSet="no" Order="_x0033_"/>
  <Shape xmlns="" ID="4cL0AtEPZh57fbBVjDDV1KbELUw=" pdftag="Figure" artifact="_x0031_" Lang="" formula="no" inline="no" isBookmarkSet="no" bookmark="no" validate="no" Order="_x0036_"/>
  <Shape xmlns="" ID="PmWZq3w39fC4w+wJotVdk6c4kek=" pdftag="H2" isBookmarkSet="no" bookmark="yes" Order="_x0031_"/>
  <Shape xmlns="" ID="88Ginczll/piVwMJx/cw4Q0DnU0=" bookmark="no" Order="_x0031_" pdftag="_x005B_Artifact_x005D_" isBookmarkSet="no"/>
  <Shape xmlns="" ID="IbcpZW95GZkVfv642nx01wV8LaU=" bookmark="no" pdftag="P" isBookmarkSet="no" Order="_x0032_"/>
  <Shape xmlns="" ID="V9ttqyyUYcECRxcNv00urZCtBcE=" bookmark="no" pdftag="P" isBookmarkSet="no" Order="_x0031_2"/>
  <Shape xmlns="" ID="bGOMZuR3mO87E3YDocSDl2vcYbc=" bookmark="no" pdftag="P" isBookmarkSet="no" Order="_x0033_"/>
  <Shape xmlns="" ID="1RTsMiHtGSQIyJkW7IIC/KKI6sc=" bookmark="no" pdftag="P" isBookmarkSet="no" Order="_x0034_"/>
  <Shape xmlns="" ID="3dCQK+M/xzD2I8uOZY0kxGJ8dtg=" pdftag="H2" isBookmarkSet="no" bookmark="yes" Order="_x0031_"/>
  <Shape xmlns="" ID="QnXktZcp7yC1+lyTft0JS8PNXwE=" bookmark="no" pdftag="P" isBookmarkSet="no" Order="_x0032_"/>
  <Shape xmlns="" ID="MyEXXTSFYnM/oHQSoyXITmICxDE=" bookmark="no" Order="_x0031_" pdftag="_x005B_Artifact_x005D_" isBookmarkSet="no"/>
  <Shape xmlns="" ID="bn8A1qRsu6wi3len+cJNTeM+yqs=" Lang="" formula="no" bookmark="no" inline="no" isBookmarkSet="no" pdftag="Figure" artifact="_x0030_" validate="yes" Order="_x0034_"/>
  <Shape xmlns="" ID="s+Vs8cg1FwJ0/TnahmuDMPDJQUc=" bookmark="no" pdftag="P" isBookmarkSet="no" Order="_x0033_"/>
  <Shape xmlns="" ID="VKbMD8RmEaC0dT/OiMkXrKLdL0I=" bookmark="no" pdftag="P" isBookmarkSet="no" Order="_x0036_"/>
  <Shape xmlns="" ID="1DW/yzSn8Gr60nr5UzvFbN3O2r4=" pdftag="H2" isBookmarkSet="no" bookmark="yes" Order="_x0031_"/>
  <Shape xmlns="" ID="JIVWymSvnYom7VxKCe4/bhMzTms=" bookmark="no" pdftag="P" isBookmarkSet="no" Order="_x0032_"/>
  <Shape xmlns="" ID="IIqhheVbS5PXocnbRPKfSifco4c=" bookmark="no" Order="_x0031_" pdftag="_x005B_Artifact_x005D_" isBookmarkSet="no"/>
  <Shape xmlns="" ID="rllJgQfmvpcwiPbgK5GxhOih9pY=" bookmark="no" pdftag="P" isBookmarkSet="no" Order="_x0033_"/>
  <Shape xmlns="" ID="U+qCsxIiAdLrmj5mirBWQveQhTo=" bookmark="no" pdftag="P" isBookmarkSet="no" Order="_x0033_"/>
  <Shape xmlns="" ID="W9xoYu3uuksQfUmwkufjDhl2o+A=" pdftag="H2" isBookmarkSet="no" bookmark="yes" Order="_x0031_"/>
  <Shape xmlns="" ID="6IeOHAS6OTjEZSsb1/iUp9tQ+xU=" bookmark="no" Order="_x0031_" pdftag="_x005B_Artifact_x005D_" isBookmarkSet="no"/>
  <Shape xmlns="" ID="fszZy8IZkxIoad1lFJ7rUnAzDEg=" formula="no" Lang="" Order="_x0035_" inline="no" isBookmarkSet="no" bookmark="no" artifact="_x0031_" pdftag="_x005B_Artifact_x005D_" validate="no"/>
  <Shape xmlns="" ID="yIhwRVDikW5E0fI22Dt1Bd9XRtg=" artifact="_x0031_" formula="no" Lang="" inline="no" pdftag="Figure" isBookmarkSet="no" bookmark="no" validate="no" Order="_x0034_"/>
  <Shape xmlns="" ID="HgXBELx+1GqYQucFDuw03oXmBZI=" artifact="_x0031_" formula="no" Lang="" inline="no" pdftag="Figure" isBookmarkSet="no" bookmark="no" validate="no" Order="_x0035_"/>
  <Shape xmlns="" ID="5glJ1z9gEuii9mEErOZKL/hXLSU=" artifact="_x0031_" formula="no" Lang="" inline="no" pdftag="Figure" isBookmarkSet="no" bookmark="no" validate="no" Order="_x0036_"/>
  <Shape xmlns="" ID="4k8NfosXCGZyvIVV8rbTwbCuYuo=" artifact="_x0031_" formula="no" Lang="" inline="no" pdftag="Figure" isBookmarkSet="no" bookmark="no" validate="no" Order="_x0037_"/>
  <Shape xmlns="" ID="vfLpKnSL0PD193aGtkU394ahaFk=" artifact="_x0031_" formula="no" Lang="" inline="no" pdftag="Figure" isBookmarkSet="no" bookmark="no" validate="no" Order="_x0039_"/>
  <Shape xmlns="" ID="PfgJWBhzXYyB0Qc+YMcBvUrkRNk=" artifact="_x0031_" formula="no" Lang="" inline="no" pdftag="Figure" isBookmarkSet="no" bookmark="no" validate="no" Order="_x0031_0"/>
  <Shape xmlns="" ID="azpZsAUNa1cBlWWGSIkk1fZVj/s=" artifact="_x0031_" formula="no" Lang="" inline="no" pdftag="Figure" isBookmarkSet="no" bookmark="no" validate="no" Order="_x0031_1"/>
  <Shape xmlns="" ID="+F7rFk6bk/o78E6A2YzaVjOOVko=" artifact="_x0031_" formula="no" Lang="" inline="no" pdftag="Figure" isBookmarkSet="no" bookmark="no" validate="no" Order="_x0031_2"/>
  <Shape xmlns="" ID="l9ydoicOiT0wG/VAsQ22XXBEl2w=" artifact="_x0031_" formula="no" Lang="" inline="no" pdftag="Figure" isBookmarkSet="no" bookmark="no" validate="no" Order="_x0031_3"/>
  <Shape xmlns="" ID="deXWSEzZ835DLhDEOOj5WfHZXuc=" pdftag="Figure" artifact="_x0031_" Lang="" formula="no" inline="no" isBookmarkSet="no" bookmark="no" validate="no" Order="_x0031_5"/>
  <Shape xmlns="" ID="FTuBYbyFVPH1YlbAdxuugTN6Ib4=" bookmark="no" pdftag="P" isBookmarkSet="no" Order="_x0038_"/>
  <Shape xmlns="" ID="6+uQypiJH2rC/Dl5yT0zxCf3Tck=" bookmark="no" pdftag="P" isBookmarkSet="no" Order="_x0032_"/>
  <Shape xmlns="" ID="L1QlwS/77xawQnAdVRWJts9AKPU=" bookmark="no" pdftag="P" isBookmarkSet="no" Order="_x0033_"/>
  <Shape xmlns="" ID="Vd4657Ucp5Z2iqDbuO0GYBoNgxo=" bookmark="no" pdftag="P" isBookmarkSet="no" Order="_x0031_4"/>
  <Shape xmlns="" ID="IQGY85TX04ULpB10ZovhOGAVZ6k=" bookmark="no" pdftag="P" isBookmarkSet="no" Order="_x0031_6"/>
  <Shape xmlns="" ID="1F4cCQWiFhfd+uCnd5AJvvGhQls=" pdftag="H2" isBookmarkSet="no" bookmark="yes" Order="_x0031_"/>
  <Shape xmlns="" ID="bEH2lOdq9NJO29S7+iBnwFBH6Uo=" bookmark="no" Order="_x0031_" pdftag="_x005B_Artifact_x005D_" isBookmarkSet="no"/>
  <Shape xmlns="" ID="rR710k1nPqmP52lng2zqIQqgAt8=" pdftag="Figure" artifact="_x0031_" Lang="" formula="no" inline="no" isBookmarkSet="no" bookmark="no" validate="no" Order="_x0032_"/>
  <Shape xmlns="" ID="Htz/u8+5f7z427M+QmUvbr1caWQ=" bookmark="no" pdftag="P" isBookmarkSet="no" Order="_x0033_"/>
  <Shape xmlns="" ID="YIBSJZaFpeXIZD1AzKgbJa4BjrI=" bookmark="no" pdftag="P" isBookmarkSet="no" Order="_x0033_"/>
  <Shape xmlns="" ID="+gj/YTUQyZPBjz3vRT8/C+nmHxc=" pdftag="H2" isBookmarkSet="no" bookmark="yes" Order="_x0031_"/>
  <Shape xmlns="" ID="mGuJhXR8X/uCuEerFw3UBHrKKO4=" bookmark="no" Order="_x0031_" pdftag="_x005B_Artifact_x005D_" isBookmarkSet="no"/>
  <Shape xmlns="" ID="7icHT5+/ExIHP6RNFYJ7soQAaCw=" Lang="" inline="no" isBookmarkSet="no" bookmark="no" Order="_x0032_" formula="no" validate="no" pdftag="_x005B_Artifact_x005D_" artifact="_x0031_"/>
  <Shape xmlns="" ID="Z3fWwJjqEOvkgfrsgG5DHgo3Er4=" bookmark="no" pdftag="P" isBookmarkSet="no" Order="_x0032_"/>
  <Shape xmlns="" ID="FEywJ482f8rWwn6ugRb9nfpovTI=" bookmark="no" pdftag="P" isBookmarkSet="no" Order="_x0033_"/>
  <Shape xmlns="" ID="m9iyx+3+7cXHO7Gcp9keERGmO8w=" pdftag="H2" isBookmarkSet="no" bookmark="yes" Order="_x0031_"/>
  <Shape xmlns="" ID="zT9PmopMEs3KCKc7nfNnpZOTPDY=" bookmark="no" Order="_x0031_" pdftag="_x005B_Artifact_x005D_" isBookmarkSet="no"/>
  <Shape xmlns="" ID="aS2BmvOI83qff02sa+dFNfJJc+s=" pdftag="Figure" artifact="_x0031_" Lang="" formula="no" inline="no" isBookmarkSet="no" bookmark="no" validate="no" Order="_x0032_"/>
  <Shape xmlns="" ID="y85vor6DVFA8/maTndkCU5sAlvY=" bookmark="no" pdftag="P" isBookmarkSet="no" Order="_x0033_"/>
  <Shape xmlns="" ID="4mksrdbI6ajeSEW8j5dIVr214eQ=" bookmark="no" pdftag="P" isBookmarkSet="no" Order="_x0034_"/>
  <Shape xmlns="" ID="qEZ7jp8DWXHyu5WUamLLTU/0fw0=" pdftag="H2" isBookmarkSet="no" bookmark="yes" Order="_x0031_"/>
  <Shape xmlns="" ID="6AUxqaLGEClEDodubHNeKLvOiUk=" bookmark="no" Order="_x0031_" pdftag="_x005B_Artifact_x005D_" isBookmarkSet="no"/>
  <Shape xmlns="" ID="5vg0ITpmBSNmvBEQsNek/WGHE3w=" pdftag="Figure" artifact="_x0031_" Lang="" formula="no" inline="no" isBookmarkSet="no" bookmark="no" validate="no" Order="_x0032_"/>
  <Shape xmlns="" ID="lSgx2IqaqF2RbR0RO/RghA+F+Fc=" bookmark="no" pdftag="P" isBookmarkSet="no" Order="_x0033_"/>
  <Shape xmlns="" ID="Vds+6MlA1mNhb4v3RIgFu94Ttfs=" bookmark="no" pdftag="P" isBookmarkSet="no" Order="_x0034_"/>
  <Shape xmlns="" ID="17sHmJb06iJqYXdCbi0+0Cf06x8=" pdftag="H2" isBookmarkSet="no" bookmark="yes" Order="_x0031_"/>
  <Shape xmlns="" ID="KP/rBwr5ibo4ie/xQRHf9G9p4eU=" bookmark="no" Order="_x0031_" pdftag="_x005B_Artifact_x005D_" isBookmarkSet="no"/>
  <Shape xmlns="" ID="7E3oqh2S4tKmVp38v48l2aDntow=" pdftag="Figure" artifact="_x0031_" Lang="" formula="no" inline="no" isBookmarkSet="no" bookmark="no" validate="no" Order="_x0032_"/>
  <Shape xmlns="" ID="/5D4gTxwah4P9FAOLRiIYyPwFik=" bookmark="no" pdftag="P" isBookmarkSet="no" Order="_x0033_"/>
  <Shape xmlns="" ID="akzFbxTUkcKYwFKUd0Ac7OAmJ1A=" bookmark="no" pdftag="P" isBookmarkSet="no" Order="_x0034_"/>
  <Shape xmlns="" ID="iORPpbRuVmgfWRt+wGr24+SBNrw=" pdftag="H2" isBookmarkSet="no" bookmark="yes" Order="_x0031_"/>
  <Shape xmlns="" ID="CqBwa4FEl1Ih3G/oS6KoLMWHAMs=" bookmark="no" Order="_x0031_" pdftag="_x005B_Artifact_x005D_" isBookmarkSet="no"/>
  <Shape xmlns="" ID="RyLvYS01mdHUAKbDRZp7zrxJOgQ=" pdftag="Figure" artifact="_x0031_" Lang="" formula="no" inline="no" isBookmarkSet="no" bookmark="no" validate="no" Order="_x0032_"/>
  <Shape xmlns="" ID="37EzsXu7PUBngZVJUs8P8fJtwqo=" bookmark="no" pdftag="P" isBookmarkSet="no" Order="_x0033_"/>
  <Shape xmlns="" ID="MGejdXacG6qIQ2NsPuel19E9pJU=" bookmark="no" pdftag="P" isBookmarkSet="no" Order="_x0034_"/>
  <Shape xmlns="" ID="COcfv3VXvgxm/cxTuTu2kY6gfQA=" pdftag="H2" isBookmarkSet="no" bookmark="yes" Order="_x0031_"/>
  <Shape xmlns="" ID="xsA6XenX1gwuQd3O3Lxctde+43M=" bookmark="no" Order="_x0031_" pdftag="_x005B_Artifact_x005D_" isBookmarkSet="no"/>
  <Shape xmlns="" ID="eqhXMXnkSJEYg81WvhwjcJxltro=" Lang="" formula="no" inline="no" isBookmarkSet="no" bookmark="no" Order="_x0032_" validate="no" artifact="_x0031_" pdftag="_x005B_Artifact_x005D_"/>
  <Shape xmlns="" ID="FlBvYfFC4IPdPL/JgUF5nORxfbM=" bookmark="no" pdftag="P" isBookmarkSet="no" Order="_x0032_"/>
  <Shape xmlns="" ID="mJOTNvFzfs3hHhRiUloQP/r3jZY=" bookmark="no" pdftag="P" isBookmarkSet="no" Order="_x0033_"/>
  <Shape xmlns="" ID="1xHVNg752e5DLhDVmMa6R730008=" pdftag="H2" isBookmarkSet="no" bookmark="yes" Order="_x0031_"/>
  <Shape xmlns="" ID="ySO/cj0DdFsp22zRCMTwoL3LEVA=" bookmark="no" pdftag="P" isBookmarkSet="no" Order="_x0032_"/>
  <Shape xmlns="" ID="+mIGGeBMnS3NtVRPH2K2tkx7dI0=" bookmark="no" Order="_x0031_" pdftag="_x005B_Artifact_x005D_" isBookmarkSet="no"/>
  <Shape xmlns="" ID="RtgH+qp09Fz1ObFTfzR2b95TjGk=" bookmark="no" pdftag="P" isBookmarkSet="no" Order="_x0033_"/>
  <Shape xmlns="" ID="S5J+idCCKEGJ4NoS9klIWri3nuI=" pdftag="H2" isBookmarkSet="no" bookmark="yes" Order="_x0031_"/>
  <Shape xmlns="" ID="SqB3LtguVaGVLoVxox6GDB4zdpM=" bookmark="no" Order="_x0031_" pdftag="_x005B_Artifact_x005D_" isBookmarkSet="no"/>
  <Shape xmlns="" ID="D5pIAyK5z5UIgHZhX42kYiJYe5E=" bookmark="no" pdftag="P" isBookmarkSet="no" Order="_x0032_"/>
  <Shape xmlns="" ID="ejuOugHLR1hMVYGqbH+bVK900H4=" bookmark="no" pdftag="P" isBookmarkSet="no" Order="_x0035_"/>
  <Shape xmlns="" ID="WmvqLxqq+tFIC7iznWB33RRHdLE=" bookmark="no" pdftag="P" isBookmarkSet="no" Order="_x0036_"/>
  <Shape xmlns="" ID="SYcHZYtoCe3lzyUIkeCKsi7AT9E=" bookmark="no" pdftag="P" isBookmarkSet="no" Order="_x0034_"/>
  <Shape xmlns="" ID="HkA4/HFh9CfCmOznAu5OwG/WLWo=" bookmark="no" pdftag="P" isBookmarkSet="no" Order="_x0037_"/>
  <Shape xmlns="" ID="sLRn6r30Sh6iondv0ruKW3fd5tI=" bookmark="no" pdftag="P" isBookmarkSet="no" Order="_x0033_"/>
  <Shape xmlns="" ID="ilV+vOZQ3uhnvsO0Uuly9r5Ctuc=" bookmark="no" pdftag="P" isBookmarkSet="no" Order="_x0031_1"/>
  <Shape xmlns="" ID="Mw5xVxCUtjdqnvHb9h4ogH5ffOk=" bookmark="no" pdftag="P" isBookmarkSet="no" Order="_x0031_3"/>
  <Shape xmlns="" ID="6arKukewDcfxmV+Ji1KPpOChJdM=" bookmark="no" pdftag="P" isBookmarkSet="no" Order="_x0031_0"/>
  <Shape xmlns="" ID="0GFTrE21/A0cSkxZ1xSMbYHbNAA=" bookmark="no" pdftag="P" isBookmarkSet="no" Order="_x0031_2"/>
  <Shape xmlns="" ID="k8+fZ5KIehpHZd2Rm1PsZhST/Z4=" bookmark="no" pdftag="P" isBookmarkSet="no" Order="_x0039_"/>
  <Shape xmlns="" ID="5WOzEgAgQutuBSofz5iAzX8DfJY=" bookmark="no" pdftag="P" isBookmarkSet="no" Order="_x0038_"/>
  <Shape xmlns="" ID="NW4JQEbfow3fxptNWW9ByFLwbHk=" bookmark="no" pdftag="P" isBookmarkSet="no" Order="_x0031_4"/>
  <Shape xmlns="" ID="u+flLHNUSLOjkBC6V7pMmMlRQwI=" bookmark="no" pdftag="P" isBookmarkSet="no" Order="_x0031_5"/>
  <Shape xmlns="" ID="q5/C5qJUFbHuZpDjTlJ8ne3ms4U=" bookmark="no" pdftag="P" isBookmarkSet="no" Order="_x0031_6"/>
  <Shape xmlns="" ID="QJDEE+05MNExf65cpwMLQ0fU6UM=" bookmark="no" pdftag="P" isBookmarkSet="no" Order="_x0031_7"/>
  <Shape xmlns="" ID="7aqwa8q/ZGUcH2r4r7ACmT5yAGE=" bookmark="no" pdftag="P" isBookmarkSet="no" Order="_x0033_"/>
  <Shape xmlns="" ID="mxCI9g8xd97JtXFe/hCwSdltLjA=" pdftag="H2" isBookmarkSet="no" bookmark="yes" Order="_x0031_"/>
  <Shape xmlns="" ID="FHv2aZImm+j41/t9Knji3l0fmVA=" bookmark="no" Order="_x0031_" pdftag="_x005B_Artifact_x005D_" isBookmarkSet="no"/>
  <Shape xmlns="" ID="YZsBRHJD/6lMI3yAWnxJcIy5xmE=" Lang="" formula="no" bookmark="no" inline="no" isBookmarkSet="no" pdftag="Figure" artifact="_x0030_" validate="yes" Order="_x0032_"/>
  <Shape xmlns="" ID="3yhAY4pHonKApaMXCecVB7+N04w=" bookmark="no" pdftag="P" isBookmarkSet="no" Order="_x0033_"/>
  <Shape xmlns="" ID="ebSUA4S81HgrLg7u5A2N17WC9nc=" pdftag="H2" isBookmarkSet="no" bookmark="yes" Order="_x0031_"/>
  <Shape xmlns="" ID="taEDqz7IVWvp0ea8nxlOqN0HPHI=" bookmark="no" pdftag="P" isBookmarkSet="no" Order="_x0032_"/>
  <Shape xmlns="" ID="CrReRTEIavz6QfiK9nnOQ1919cU=" bookmark="no" Order="_x0031_" pdftag="_x005B_Artifact_x005D_" isBookmarkSet="no"/>
  <Shape xmlns="" ID="Zx3sehMmHpTixEHjz3Viyw53scw=" bookmark="no" pdftag="P" isBookmarkSet="no" Order="_x0036_"/>
  <Shape xmlns="" ID="FqIQlLFLPhwIPKN1rcm2t2CVC6w=" bookmark="no" pdftag="P" isBookmarkSet="no" Order="_x0035_"/>
  <Shape xmlns="" ID="YGEx0M7riaPoVIRXb8+M3CBbT3Y=" Order="_x0038_" formula="no" inline="no" isBookmarkSet="no" bookmark="no" artifact="_x0031_" pdftag="_x005B_Artifact_x005D_" validate="no"/>
  <Shape xmlns="" ID="gdzVihlmMyo9KJvFPKNDRsn2iKI=" artifact="_x0031_" formula="no" inline="no" pdftag="Figure" isBookmarkSet="no" bookmark="no" validate="no" Order="_x0037_"/>
  <Shape xmlns="" ID="ORC4imgNuXGukvhiTXuujastyUA=" artifact="_x0031_" formula="no" inline="no" pdftag="Figure" isBookmarkSet="no" bookmark="no" validate="no" Order="_x0038_"/>
  <Shape xmlns="" ID="ncmi3JjlehzeuhPNHqpV8zF0H3w=" artifact="_x0031_" formula="no" inline="no" pdftag="Figure" isBookmarkSet="no" bookmark="no" validate="no" Order="_x0039_"/>
  <Shape xmlns="" ID="MSGieZJTvV7c4noaMcSQFrcORDk=" pdftag="Figure" artifact="_x0031_" Lang="" formula="no" inline="no" isBookmarkSet="no" bookmark="no" validate="no" Order="_x0031_0"/>
  <Shape xmlns="" ID="663hphd02t+fQ78u1NBdqI6oLgU=" bookmark="no" pdftag="P" isBookmarkSet="no" Order="_x0034_"/>
  <Shape xmlns="" ID="vNvse70YX21tCAABO7Pfb3cNF1I=" bookmark="no" pdftag="P" isBookmarkSet="no" Order="_x0033_"/>
  <Shape xmlns="" ID="Zw468J4lOiOKtu4bqTtMrS1YeEk=" bookmark="no" pdftag="P" isBookmarkSet="no" Order="_x0034_"/>
  <Shape xmlns="" ID="JSj5s3Z1nZTlAPvATw5KCdP8cIw=" pdftag="H2" isBookmarkSet="no" bookmark="yes" Order="_x0032_"/>
  <Shape xmlns="" ID="J8U6b9lZk4L54xrsuujNFZCFR1U=" bookmark="no" Order="_x0031_" pdftag="_x005B_Artifact_x005D_" isBookmarkSet="no"/>
  <Shape xmlns="" ID="EQEg8vLju7/rGfX3mUU8D8gdaeQ=" bookmark="no" pdftag="P" isBookmarkSet="no" Order="_x0032_"/>
  <Shape xmlns="" ID="cGdqv899w4RTtyK7D2zpI4bBhU8=" bookmark="no" pdftag="P" isBookmarkSet="no" Order="_x0034_"/>
  <Shape xmlns="" ID="uFuxHyNR/uboj4Q+UbUJ8J/ktjI=" formula="no" inline="no" Lang="" bookmark="no" isBookmarkSet="no" pdftag="Figure" artifact="_x0030_" validate="yes" Order="_x0035_"/>
  <Shape xmlns="" ID="cK4HnJEZOoIaHUcp6eWoPzAZv0o=" formula="no" inline="no" Lang="" bookmark="no" pdftag="Figure" isBookmarkSet="no" artifact="_x0030_" validate="yes" Order="_x0033_"/>
  <Shape xmlns="" ID="w5ziOpW0jbUma4CbCNkBGnCk1h0=" bookmark="no" pdftag="P" isBookmarkSet="no" Order="_x0034_"/>
  <Shape xmlns="" ID="edu68aomjLfYj8zxyH3zaPucp2A=" pdftag="H2" isBookmarkSet="no" bookmark="yes" Order="_x0031_"/>
  <Shape xmlns="" ID="QjTmEYlWdFC2rfQIZYYQ29Fs/IM=" bookmark="no" pdftag="P" isBookmarkSet="no" Order="_x0032_"/>
  <Shape xmlns="" ID="qXMTzsgJQgqDzy9uVE53vllwFKo=" bookmark="no" Order="_x0031_" pdftag="_x005B_Artifact_x005D_" isBookmarkSet="no"/>
  <Shape xmlns="" ID="SyMyKfRUEcQa4KBAgpL2HB5frJA=" bookmark="no" pdftag="P" isBookmarkSet="no" Order="_x0033_"/>
  <Shape xmlns="" ID="xsARtBvLRpvvsKXbc1DN9v8g75g=" bookmark="no" pdftag="P" isBookmarkSet="no" Order="_x0032_"/>
  <Shape xmlns="" ID="pduRTq3Kiz/VYZflC57xggy8kDE=" bookmark="no" pdftag="P" isBookmarkSet="no" Order="_x0031_1"/>
  <Shape xmlns="" ID="q/EcXi5jUmrvW0uYZTujTZQIyr4=" Order="_x0038_" formula="no" inline="no" isBookmarkSet="no" bookmark="no" artifact="_x0031_" pdftag="_x005B_Artifact_x005D_" validate="no"/>
  <Shape xmlns="" ID="8U4mMqospoCWP6URNvXOYyLIt5o=" pdftag="H2" isBookmarkSet="no" bookmark="yes" Order="_x0031_"/>
  <Shape xmlns="" ID="EOI+J7iP0FFmVH5Z126afL8tddo=" bookmark="no" Order="_x0031_" pdftag="_x005B_Artifact_x005D_" isBookmarkSet="no"/>
  <Shape xmlns="" ID="2BuR5exDEScvFdLnQc1M9evMXxU=" pdftag="Figure" artifact="_x0031_" Lang="" formula="no" inline="no" isBookmarkSet="no" bookmark="no" validate="no" Order="_x0037_"/>
  <Shape xmlns="" ID="nZKOmZLg2gwIhW53YCZkhCygqI8=" artifact="_x0031_" formula="no" Lang="" inline="no" pdftag="Figure" isBookmarkSet="no" bookmark="no" validate="no" Order="_x0038_"/>
  <Shape xmlns="" ID="a9vOAr5ZgwA5GU5FfvBwnbBUsc4=" Lang="" formula="no" bookmark="no" inline="no" isBookmarkSet="no" pdftag="Figure" artifact="_x0030_" validate="yes" Order="_x0039_"/>
  <Shape xmlns="" ID="MCfQdXNRm+3Nycw8N71uXqcu/6g=" bookmark="no" pdftag="P" isBookmarkSet="no" Order="_x0031_0"/>
  <Shape xmlns="" ID="b/7bDL0g8fR9EL+zUJTAST/0tYA=" Order="_x0037_" formula="no" inline="no" isBookmarkSet="no" bookmark="no" artifact="_x0031_" pdftag="_x005B_Artifact_x005D_" validate="no"/>
  <Shape xmlns="" ID="+IBoGi2/BfgZur4hnXFC0hqQXzY=" bookmark="no" pdftag="P" isBookmarkSet="no" Order="_x0031_2"/>
  <Shape xmlns="" ID="MTn7zih/fc9yqQupb3UJ02XP2N0=" artifact="_x0031_" formula="no" inline="no" pdftag="Figure" isBookmarkSet="no" bookmark="no" validate="no" Order="_x0036_"/>
  <Shape xmlns="" ID="MDOx9hjIxpOh+wZCavZ+YtY/eF8=" bookmark="no" pdftag="P" isBookmarkSet="no" Order="_x0034_"/>
  <Shape xmlns="" ID="8uOq7QFI/kzE+qRKELXWQ0yYKcw=" bookmark="no" pdftag="P" isBookmarkSet="no" Order="_x0035_"/>
  <Shape xmlns="" ID="sE35u4DvVdzKbuNP+1UAvVTzE1s=" bookmark="no" pdftag="P" isBookmarkSet="no" Order="_x0033_"/>
  <Shape xmlns="" ID="UIztvTgQfiEF+FXjMuhWZScKN/Y=" bookmark="no" pdftag="P" isBookmarkSet="no" Order="_x0035_"/>
  <Shape xmlns="" ID="oJB9moKnVD5g3EdMv3n9fTO7sJ8=" bookmark="no" pdftag="P" isBookmarkSet="no" Order="_x0032_"/>
  <Shape xmlns="" ID="2o9Q9bl6U+sQBTX1ONmfWrwEIwE=" bookmark="no" pdftag="P" isBookmarkSet="no" Order="_x0031_2"/>
  <Shape xmlns="" ID="JZFNJXvLDpp1VbeRNvefrydz8gg=" artifact="_x0031_" formula="no" inline="no" pdftag="Figure" isBookmarkSet="no" bookmark="no" validate="no" Order="_x0036_"/>
  <Shape xmlns="" ID="jYNyVtkatiXSlOWlrI+NzSFGKU0=" pdftag="H2" isBookmarkSet="no" bookmark="yes" Order="_x0031_"/>
  <Shape xmlns="" ID="9M9UITXsx/z+cXSnOFayhuipzV4=" bookmark="no" Order="_x0031_" pdftag="_x005B_Artifact_x005D_" isBookmarkSet="no"/>
  <Shape xmlns="" ID="boHbkPhvgaM/gBmvg0zttUIfUZQ=" pdftag="Figure" artifact="_x0031_" Lang="" formula="no" inline="no" isBookmarkSet="no" bookmark="no" validate="no" Order="_x0038_"/>
  <Shape xmlns="" ID="9rkoQARQCxZsl0S+8sWlb0AaXD0=" artifact="_x0031_" formula="no" Lang="" inline="no" pdftag="Figure" isBookmarkSet="no" bookmark="no" validate="no" Order="_x0039_"/>
  <Shape xmlns="" ID="BlndVbiacht8cdJvEd9HNLvs4mg=" Lang="" formula="no" bookmark="no" inline="no" isBookmarkSet="no" pdftag="Figure" artifact="_x0030_" validate="yes" Order="_x0031_0"/>
  <Shape xmlns="" ID="oJZRc7ohLc6jFD+wV4HwRRUDQh0=" bookmark="no" pdftag="P" isBookmarkSet="no" Order="_x0031_1"/>
  <Shape xmlns="" ID="/khHvMNPBOPXK5SJZRhc746YSOQ=" Order="_x0037_" formula="no" inline="no" isBookmarkSet="no" bookmark="no" artifact="_x0031_" pdftag="_x005B_Artifact_x005D_" validate="no"/>
  <Shape xmlns="" ID="kdFANIqeg/TV0SQPuhrP4j5vg6k=" bookmark="no" pdftag="P" isBookmarkSet="no" Order="_x0031_3"/>
  <Shape xmlns="" ID="XwmmX2OpP8JFQcVcLq2Kfgp7YtI=" artifact="_x0031_" formula="no" inline="no" pdftag="Figure" isBookmarkSet="no" bookmark="no" validate="no" Order="_x0037_"/>
  <Shape xmlns="" ID="IvqsmC589QRWxPR8Qdnz+oK1uFU=" bookmark="no" pdftag="P" isBookmarkSet="no" Order="_x0034_"/>
  <Shape xmlns="" ID="/xoIgw8blhUVdhZoT0Z+TPdHm8g=" bookmark="no" pdftag="P" isBookmarkSet="no" Order="_x0035_"/>
  <Shape xmlns="" ID="C4iSKkDUtQLYQQUe5mgJudBg9cU=" bookmark="no" pdftag="P" isBookmarkSet="no" Order="_x0033_"/>
  <Shape xmlns="" ID="kaIJf78W/nJ3Gy/862mUtWkAVJc=" bookmark="no" pdftag="P" isBookmarkSet="no" Order="_x0031_4"/>
  <Shape xmlns="" ID="Zt31rx1QdTbM4TYmIF4DeCYyyjs=" bookmark="no" pdftag="P" isBookmarkSet="no" Order="_x0031_5"/>
  <Shape xmlns="" ID="nnlxjJA+zcG2lIv473/M5yI+r4U=" bookmark="no" pdftag="P" isBookmarkSet="no" Order="_x0033_"/>
  <Shape xmlns="" ID="deY0iPG8TyexHXkSAG6iUrzp+VU=" pdftag="H2" isBookmarkSet="no" bookmark="yes" Order="_x0031_"/>
  <Shape xmlns="" ID="ceIEi6QRNkuikWe41e9eVqr8NWs=" bookmark="no" Order="_x0031_" pdftag="_x005B_Artifact_x005D_" isBookmarkSet="no"/>
  <Shape xmlns="" ID="8KYie82DbgnawTs/R28+uRrt2L4=" artifact="_x0031_" formula="no" inline="no" pdftag="Figure" isBookmarkSet="no" bookmark="no" validate="no" Order="_x0032_4"/>
  <Shape xmlns="" ID="EQsvmLB3YDbhWC5DwHo9rIqqTtY=" artifact="_x0031_" formula="no" inline="no" pdftag="Figure" isBookmarkSet="no" bookmark="no" validate="no" Order="_x0034_0"/>
  <Shape xmlns="" ID="ItwNRq82B7c8KW6VbnQVmmC+qBI=" artifact="_x0031_" formula="no" Lang="" inline="no" pdftag="Figure" isBookmarkSet="no" bookmark="no" validate="no" Order="_x0032_1"/>
  <Shape xmlns="" ID="HZ2q6Mpow3CN25Mp0Vn899W6rRg=" artifact="_x0031_" formula="no" Lang="" inline="no" pdftag="Figure" isBookmarkSet="no" bookmark="no" validate="no" Order="_x0033_9"/>
  <Shape xmlns="" ID="rh39K5LCutTAp4uyqE5aDRDEDXQ=" artifact="_x0031_" formula="no" inline="no" pdftag="Figure" isBookmarkSet="no" bookmark="no" validate="no" Order="_x0035_1"/>
  <Shape xmlns="" ID="uHHECRJ5pxwD86dVStXMnUQICx4=" artifact="_x0031_" formula="no" inline="no" pdftag="Figure" isBookmarkSet="no" bookmark="no" validate="no" Order="_x0034_7"/>
  <Shape xmlns="" ID="gO9s8IRPImOOEBWQEvXb/siAQuA=" artifact="_x0031_" formula="no" Lang="" inline="no" pdftag="Figure" isBookmarkSet="no" bookmark="no" validate="no" Order="_x0034_"/>
  <Shape xmlns="" ID="xQoJpMmJD2Zbf3LoUOwtZQXnc6c=" artifact="_x0031_" formula="no" Lang="" inline="no" pdftag="Figure" isBookmarkSet="no" bookmark="no" validate="no" Order="_x0035_"/>
  <Shape xmlns="" ID="OYaZ8TZGYcmkdP7rREfaWArFcIg=" artifact="_x0031_" formula="no" Lang="" inline="no" pdftag="Figure" isBookmarkSet="no" bookmark="no" validate="no" Order="_x0036_"/>
  <Shape xmlns="" ID="7t7WK6o9IjKSyBAsUARRm6mRgcU=" artifact="_x0031_" formula="no" Lang="" inline="no" pdftag="Figure" isBookmarkSet="no" bookmark="no" validate="no" Order="_x0037_"/>
  <Shape xmlns="" ID="rOT6Y/kmiBx2r4w4jBQmdyAL7ZM=" artifact="_x0031_" formula="no" Lang="" inline="no" pdftag="Figure" isBookmarkSet="no" bookmark="no" validate="no" Order="_x0038_"/>
  <Shape xmlns="" ID="twRjZ3cFH5KKJUBWQTRudt4OdDo=" formula="no" inline="no" Lang="" bookmark="no" isBookmarkSet="no" Order="_x0031_0" artifact="_x0031_" pdftag="_x005B_Artifact_x005D_" validate="no"/>
  <Shape xmlns="" ID="kfJJmrHXFGcf5DKHKbzlkvY0wLk=" formula="no" Lang="" Order="_x0031_3" inline="no" isBookmarkSet="no" bookmark="no" artifact="_x0031_" pdftag="_x005B_Artifact_x005D_" validate="no"/>
  <Shape xmlns="" ID="hngZIknQW8fnqsZnSgiIalYL/yU=" artifact="_x0031_" formula="no" Lang="" inline="no" pdftag="Figure" isBookmarkSet="no" bookmark="no" validate="no" Order="_x0031_0"/>
  <Shape xmlns="" ID="8DmYX+Pu39i5Skflm2MlqhKhtQk=" artifact="_x0031_" formula="no" Lang="" inline="no" pdftag="Figure" isBookmarkSet="no" bookmark="no" validate="no" Order="_x0031_1"/>
  <Shape xmlns="" ID="xMYuyZTLmPSbUFRnQpI5jLYZwjw=" artifact="_x0031_" formula="no" Lang="" inline="no" pdftag="Figure" isBookmarkSet="no" bookmark="no" validate="no" Order="_x0031_2"/>
  <Shape xmlns="" ID="K62Vn594vRG2/kA51zQIdk6Sgzo=" artifact="_x0031_" formula="no" Lang="" inline="no" pdftag="Figure" isBookmarkSet="no" bookmark="no" validate="no" Order="_x0038_"/>
  <Shape xmlns="" ID="g1Lu3Ylhk7J4WZvNZm5VnLOwD3E=" artifact="_x0031_" formula="no" Lang="" inline="no" pdftag="Figure" isBookmarkSet="no" bookmark="no" validate="no" Order="_x0039_"/>
  <Shape xmlns="" ID="2lgJtSpE+tX0ftOmb8k+hbIB8Co=" artifact="_x0031_" formula="no" Lang="" inline="no" pdftag="Figure" isBookmarkSet="no" bookmark="no" validate="no" Order="_x0031_3"/>
  <Shape xmlns="" ID="RRhXr5R7g+Yvjo7FfUVXDJ/TbmM=" artifact="_x0031_" formula="no" Lang="" inline="no" pdftag="Figure" isBookmarkSet="no" bookmark="no" validate="no" Order="_x0031_4"/>
  <Shape xmlns="" ID="yZ2uJyGSKAZ4pv32wxfw17ryp3E=" artifact="_x0031_" formula="no" Lang="" inline="no" pdftag="Figure" isBookmarkSet="no" bookmark="no" validate="no" Order="_x0031_5"/>
  <Shape xmlns="" ID="KtCSSoI6Xnai+VuCyk6oqrcY1UE=" artifact="_x0031_" formula="no" Lang="" inline="no" pdftag="Figure" isBookmarkSet="no" bookmark="no" validate="no" Order="_x0031_6"/>
  <Shape xmlns="" ID="0smljIQ4SvWEmPjCd2yGv2xjDNU=" artifact="_x0031_" formula="no" Lang="" inline="no" pdftag="Figure" isBookmarkSet="no" bookmark="no" validate="no" Order="_x0031_7"/>
  <Shape xmlns="" ID="WT+fANqdA7pZcGAN8MgPuzRitZ0=" bookmark="no" pdftag="P" isBookmarkSet="no" Order="_x0034_2"/>
  <Shape xmlns="" ID="pmCkHLtZUcQoKGoC8jgtNr50n8s=" bookmark="no" pdftag="P" isBookmarkSet="no" Order="_x0034_3"/>
  <Shape xmlns="" ID="2LrpWH0tVDbEHuzkl+PIkZORZMI=" bookmark="no" pdftag="P" isBookmarkSet="no" Order="_x0034_1"/>
  <Shape xmlns="" ID="hO+K+6aE07kV+H+UV+vki6IpCks=" bookmark="no" pdftag="P" isBookmarkSet="no" Order="_x0034_4"/>
  <Shape xmlns="" ID="cZiw6Lz4HBYJnefTvJkPhYpOCeU=" artifact="_x0031_" formula="no" inline="no" pdftag="Figure" isBookmarkSet="no" bookmark="no" validate="no" Order="_x0035_2"/>
  <Shape xmlns="" ID="FwMHpra5AZ/V0DBKKm2TDPFmEWc=" artifact="_x0031_" formula="no" inline="no" pdftag="Figure" isBookmarkSet="no" bookmark="no" validate="no" Order="_x0034_8"/>
  <Shape xmlns="" ID="hPLEeyrPm99lGV/dR3T6VVNqEWg=" artifact="_x0031_" formula="no" inline="no" pdftag="Figure" isBookmarkSet="no" bookmark="no" validate="no" Order="_x0035_4"/>
  <Shape xmlns="" ID="G8Qw6x7PL67u2ubYlIHLvKTX4H4=" artifact="_x0031_" formula="no" inline="no" pdftag="Figure" isBookmarkSet="no" bookmark="no" validate="no" Order="_x0035_0"/>
  <Shape xmlns="" ID="zcV/87EFLjnbLR4ANceCo0ws2Q8=" artifact="_x0031_" formula="no" inline="no" pdftag="Figure" isBookmarkSet="no" bookmark="no" validate="no" Order="_x0035_3"/>
  <Shape xmlns="" ID="rJ6cDVDbN43+iHkHJ3Av7g/+ZaI=" artifact="_x0031_" formula="no" inline="no" pdftag="Figure" isBookmarkSet="no" bookmark="no" validate="no" Order="_x0034_9"/>
  <Shape xmlns="" ID="xDhxx8SmnnamGr3JgUHkfiOyk+g=" bookmark="no" pdftag="P" isBookmarkSet="no" Order="_x0035_9"/>
  <Shape xmlns="" ID="ci1g8RSLSvNgbw9N319iP/Wfvmc=" artifact="_x0031_" formula="no" inline="no" pdftag="Figure" isBookmarkSet="no" bookmark="no" validate="no" Order="_x0035_7"/>
  <Shape xmlns="" ID="JntAo9x2nZ9yHWrQF9tpFmKko6o=" artifact="_x0031_" formula="no" inline="no" pdftag="Figure" isBookmarkSet="no" bookmark="no" validate="no" Order="_x0035_8"/>
  <Shape xmlns="" ID="Bwe9WR8I0Jf6VMzAFbIrXtPYFqo=" artifact="_x0031_" formula="no" inline="no" pdftag="Figure" isBookmarkSet="no" bookmark="no" validate="no" Order="_x0035_6"/>
  <Shape xmlns="" ID="NKMPf2980JpmpTHXF+4HrfN0K2I=" artifact="_x0031_" formula="no" inline="no" pdftag="Figure" isBookmarkSet="no" bookmark="no" validate="no" Order="_x0035_5"/>
  <Shape xmlns="" ID="rrRCRJnQjwtFve4C2oTbLjNQkA4=" artifact="_x0031_" formula="no" inline="no" pdftag="Figure" isBookmarkSet="no" bookmark="no" validate="no" Order="_x0036_0"/>
  <Shape xmlns="" ID="lPxWSesZaRXLUfQItawgopcHYzc=" artifact="_x0031_" formula="no" inline="no" pdftag="Figure" isBookmarkSet="no" bookmark="no" validate="no" Order="_x0036_3"/>
  <Shape xmlns="" ID="1UCHEwigbzrMP9GAMDrHqrVijG8=" artifact="_x0031_" formula="no" Lang="" inline="no" pdftag="Figure" isBookmarkSet="no" bookmark="no" validate="no" Order="_x0036_1"/>
  <Shape xmlns="" ID="8u5jJBjeyvKd5/QEnZjCY+JOhFc=" artifact="_x0031_" formula="no" Lang="" inline="no" pdftag="Figure" isBookmarkSet="no" bookmark="no" validate="no" Order="_x0036_2"/>
  <Shape xmlns="" ID="n7OiIQcKfZu7PkUKnwUznHAmp3Q=" bookmark="no" pdftag="P" isBookmarkSet="no" Order="_x0036_4"/>
  <Shape xmlns="" ID="NBDXqcFwG2gj7Nl/EUK6RAvDRW4=" bookmark="no" pdftag="P" isBookmarkSet="no" Order="_x0036_5"/>
  <Shape xmlns="" ID="L5GLOYjIMwduGy5tSceQ9wLZ2hY=" artifact="_x0031_" formula="no" inline="no" pdftag="Figure" isBookmarkSet="no" bookmark="no" validate="no" Order="_x0032_7"/>
  <Shape xmlns="" ID="XDaDfZfxHmX2E4wMT8tHylwUlWs=" artifact="_x0031_" formula="no" inline="no" pdftag="Figure" isBookmarkSet="no" bookmark="no" validate="no" Order="_x0032_6"/>
  <Shape xmlns="" ID="+m4VK7+XVmzFAF2ai2tg2jovVYc=" artifact="_x0031_" formula="no" inline="no" pdftag="Figure" isBookmarkSet="no" bookmark="no" validate="no" Order="_x0033_0"/>
  <Shape xmlns="" ID="WZkMRmla0jgOOK+0v/++5KzOSgw=" artifact="_x0031_" formula="no" inline="no" pdftag="Figure" isBookmarkSet="no" bookmark="no" validate="no" Order="_x0033_6"/>
  <Shape xmlns="" ID="cK3SJ3ZhGowUyQ+e8pSPCXTnMVA=" artifact="_x0031_" formula="no" inline="no" pdftag="Figure" isBookmarkSet="no" bookmark="no" validate="no" Order="_x0033_3"/>
  <Shape xmlns="" ID="t9DAIW5YXsBGgIvKoMWM3Ag6WHk=" artifact="_x0031_" formula="no" inline="no" pdftag="Figure" isBookmarkSet="no" bookmark="no" validate="no" Order="_x0033_4"/>
  <Shape xmlns="" ID="bfV0uTP/8vCfRGmgD1OOtfpUvek=" artifact="_x0031_" formula="no" inline="no" pdftag="Figure" isBookmarkSet="no" bookmark="no" validate="no" Order="_x0032_8"/>
  <Shape xmlns="" ID="Eb217SxTH+bGXu9F+5mMFhq9FFQ=" artifact="_x0031_" formula="no" inline="no" pdftag="Figure" isBookmarkSet="no" bookmark="no" validate="no" Order="_x0032_5"/>
  <Shape xmlns="" ID="M4VEh+hJbQDf/zTDBQ8/5hTttRc=" artifact="_x0031_" formula="no" inline="no" pdftag="Figure" isBookmarkSet="no" bookmark="no" validate="no" Order="_x0032_2"/>
  <Shape xmlns="" ID="a9Dd8fKB3Qg5LnnEylGD+UbED0M=" artifact="_x0031_" formula="no" inline="no" pdftag="Figure" isBookmarkSet="no" bookmark="no" validate="no" Order="_x0032_3"/>
  <Shape xmlns="" ID="tlwRZHRYCETZXmFf3WG1YDdd7kw=" artifact="_x0031_" formula="no" inline="no" pdftag="Figure" isBookmarkSet="no" bookmark="no" validate="no" Order="_x0032_9"/>
  <Shape xmlns="" ID="HqX64Kfg01dpzIYeBApozdDKu8k=" artifact="_x0031_" formula="no" inline="no" pdftag="Figure" isBookmarkSet="no" bookmark="no" validate="no" Order="_x0033_5"/>
  <Shape xmlns="" ID="uJ/KWpqm3hsGyLgp7c35/xueQKA=" artifact="_x0031_" formula="no" inline="no" pdftag="Figure" isBookmarkSet="no" bookmark="no" validate="no" Order="_x0033_1"/>
  <Shape xmlns="" ID="eO6p3Iy/L8lH7TVWn8EdhBR+YH8=" artifact="_x0031_" formula="no" inline="no" pdftag="Figure" isBookmarkSet="no" bookmark="no" validate="no" Order="_x0033_2"/>
  <Shape xmlns="" ID="YNrj0mVRGzCEmBbPsy7sg6e8eMk=" artifact="_x0031_" formula="no" inline="no" pdftag="Figure" isBookmarkSet="no" bookmark="no" validate="no" Order="_x0033_8"/>
  <Shape xmlns="" ID="T8cVO7ix+FQ54yQf1QYYtG7uZZk=" artifact="_x0031_" formula="no" Lang="" inline="no" pdftag="Figure" isBookmarkSet="no" bookmark="no" validate="no" Order="_x0032_0"/>
  <Shape xmlns="" ID="3Pv/xzNUxfHHo8BR8N6iO5Vxb2c=" artifact="_x0031_" formula="no" Lang="" inline="no" pdftag="Figure" isBookmarkSet="no" bookmark="no" validate="no" Order="_x0033_7"/>
  <Shape xmlns="" ID="w5OQd9JeSGOgzIfXqYggwKcwPAs=" bookmark="no" pdftag="P" isBookmarkSet="no" Order="_x0032_"/>
  <Shape xmlns="" ID="oQarlwW4yoBQMQFxTuLmRJ+Yy/c=" bookmark="no" pdftag="P" isBookmarkSet="no" Order="_x0033_"/>
  <Shape xmlns="" ID="l0TrGPH0Lt7WFSxjIwVRGMGvEHo=" artifact="_x0031_" formula="no" inline="no" pdftag="Figure" isBookmarkSet="no" bookmark="no" validate="no" Order="_x0031_8"/>
  <Shape xmlns="" ID="UR5yaPmVqLr00MlpXwvuIvF2ArY=" artifact="_x0031_" formula="no" inline="no" pdftag="Figure" isBookmarkSet="no" bookmark="no" validate="no" Order="_x0034_6"/>
  <Shape xmlns="" ID="dnXXU4P9hJLcnu9G0VUarr+cxCE=" bookmark="no" pdftag="P" isBookmarkSet="no" Order="_x0034_5"/>
  <Shape xmlns="" ID="N/8LZOrpwI8H82RTaRO+v5UoDoQ=" bookmark="no" pdftag="P" isBookmarkSet="no" Order="_x0033_"/>
  <Shape xmlns="" ID="aBe18VCUUWWViWAMt4hIciP+pMw=" pdftag="H2" isBookmarkSet="no" bookmark="yes" Order="_x0031_"/>
  <Shape xmlns="" ID="mpg/JVut0RyzRFRBTxHZ/oj/MR0=" bookmark="no" Order="_x0031_" pdftag="_x005B_Artifact_x005D_" isBookmarkSet="no"/>
  <Shape xmlns="" ID="+LNdlUp0VUw+ZqIyRoomQXRbavE=" pdftag="Figure" artifact="_x0031_" Lang="" formula="no" inline="no" isBookmarkSet="no" bookmark="no" validate="no" Order="_x0036_"/>
  <Shape xmlns="" ID="gl8vZjejQxrPQnguOozwc0laxJk=" bookmark="no" pdftag="P" isBookmarkSet="no" Order="_x0032_5"/>
  <Shape xmlns="" ID="KQqAK8xAGiwruPXloHgRmthgxuQ=" artifact="_x0031_" formula="no" inline="no" pdftag="Figure" isBookmarkSet="no" bookmark="no" validate="no" Order="_x0032_6"/>
  <Shape xmlns="" ID="OwclbV+BzytWhdqyHm9WeWv3J6s=" artifact="_x0031_" formula="no" inline="no" pdftag="Figure" isBookmarkSet="no" bookmark="no" validate="no" Order="_x0032_9"/>
  <Shape xmlns="" ID="Dt/yWAKGm1wpz6JN0ennRXeit9Y=" artifact="_x0031_" formula="no" Lang="" inline="no" pdftag="Figure" isBookmarkSet="no" bookmark="no" validate="no" Order="_x0032_7"/>
  <Shape xmlns="" ID="UPF/gcFaYjSDgqtBwhQymnQiZek=" artifact="_x0031_" formula="no" Lang="" inline="no" pdftag="Figure" isBookmarkSet="no" bookmark="no" validate="no" Order="_x0032_8"/>
  <Shape xmlns="" ID="b0B9i1JCQd5acsfrAQDFHawk9Eg=" pdftag="Figure" artifact="_x0031_" Lang="" formula="no" inline="no" isBookmarkSet="no" bookmark="no" validate="no" Order="_x0034_"/>
  <Shape xmlns="" ID="zVQTBpZuePs7Mt8psOtsfBn6mqw=" artifact="_x0031_" formula="no" inline="no" pdftag="Figure" isBookmarkSet="no" bookmark="no" validate="no" Order="_x0031_7"/>
  <Shape xmlns="" ID="H061YtTUvpdyoLCQy/VJKBc8Bg4=" artifact="_x0031_" formula="no" inline="no" pdftag="Figure" isBookmarkSet="no" bookmark="no" validate="no" Order="_x0031_3"/>
  <Shape xmlns="" ID="eBtAdWooYCotUuMUtgB3rQJjw1s=" bookmark="no" pdftag="P" isBookmarkSet="no" Order="_x0038_"/>
  <Shape xmlns="" ID="atKfTBg/hxy/3Jmu0m8Lms4VKYA=" bookmark="no" pdftag="P" isBookmarkSet="no" Order="_x0039_"/>
  <Shape xmlns="" ID="+cb2vId0M2uWmFnNaQdj/yP9GY8=" bookmark="no" pdftag="P" isBookmarkSet="no" Order="_x0037_"/>
  <Shape xmlns="" ID="jLCQluUBEfFlv7OMaOSagYFO+Kw=" bookmark="no" pdftag="P" isBookmarkSet="no" Order="_x0031_0"/>
  <Shape xmlns="" ID="lx6UtCubvCm2Jy1uSriLrV1H9h0=" artifact="_x0031_" formula="no" inline="no" pdftag="Figure" isBookmarkSet="no" bookmark="no" validate="no" Order="_x0031_8"/>
  <Shape xmlns="" ID="xcircuUl4XaxBbVnpTViXYrB4QY=" artifact="_x0031_" formula="no" inline="no" pdftag="Figure" isBookmarkSet="no" bookmark="no" validate="no" Order="_x0031_4"/>
  <Shape xmlns="" ID="a/HlU/eI7PuAPPJzGEKZpTDTra8=" artifact="_x0031_" formula="no" inline="no" pdftag="Figure" isBookmarkSet="no" bookmark="no" validate="no" Order="_x0032_0"/>
  <Shape xmlns="" ID="HR3iA3RPMXAIyQrlebvVE7AU3Hc=" artifact="_x0031_" formula="no" inline="no" pdftag="Figure" isBookmarkSet="no" bookmark="no" validate="no" Order="_x0031_6"/>
  <Shape xmlns="" ID="PfwHDaAW94zl1ComyLSCds/ik7Q=" artifact="_x0031_" formula="no" inline="no" pdftag="Figure" isBookmarkSet="no" bookmark="no" validate="no" Order="_x0031_9"/>
  <Shape xmlns="" ID="BzxPvKG/mC+AaMXlOHeH1+0RI4s=" artifact="_x0031_" formula="no" inline="no" pdftag="Figure" isBookmarkSet="no" bookmark="no" validate="no" Order="_x0031_5"/>
  <Shape xmlns="" ID="HkyZYub00U8jZqZVO0n29oseWlM=" artifact="_x0031_" formula="no" inline="no" pdftag="Figure" isBookmarkSet="no" bookmark="no" validate="no" Order="_x0032_3"/>
  <Shape xmlns="" ID="nzEir1XhZ58rcgDleQKxk4b2tmQ=" artifact="_x0031_" formula="no" inline="no" pdftag="Figure" isBookmarkSet="no" bookmark="no" validate="no" Order="_x0032_4"/>
  <Shape xmlns="" ID="VFTZg61IHOBlAstDpZrhtp4o4Oo=" artifact="_x0031_" formula="no" inline="no" pdftag="Figure" isBookmarkSet="no" bookmark="no" validate="no" Order="_x0032_2"/>
  <Shape xmlns="" ID="rgMwBZZyRBZW5mZWqskL2ZbQ2q4=" artifact="_x0031_" formula="no" inline="no" pdftag="Figure" isBookmarkSet="no" bookmark="no" validate="no" Order="_x0032_1"/>
  <Shape xmlns="" ID="ijIySviwvNMlAsGJCsMizVwgikg=" bookmark="no" pdftag="P" isBookmarkSet="no" Order="_x0033_0"/>
  <Shape xmlns="" ID="TBrob8ibRuATCeCERRevaKk1hE8=" bookmark="no" pdftag="P" isBookmarkSet="no" Order="_x0033_1"/>
  <Shape xmlns="" ID="UYlTj79uxgC1ThK+w+uu9JH80V0=" bookmark="no" pdftag="P" isBookmarkSet="no" Order="_x0032_"/>
  <Shape xmlns="" ID="SHpRuzqtSkUIW7IxaAZfsgyTxMc=" bookmark="no" pdftag="P" isBookmarkSet="no" Order="_x0033_"/>
  <Shape xmlns="" ID="ZrPwfjHIHtG/mTHLHRQrhIXipwk=" artifact="_x0031_" formula="no" inline="no" pdftag="Figure" isBookmarkSet="no" bookmark="no" validate="no" Order="_x0035_"/>
  <Shape xmlns="" ID="diBTVvh5yuRFITeM9DvtAa57Mx0=" artifact="_x0031_" formula="no" inline="no" pdftag="Figure" isBookmarkSet="no" bookmark="no" validate="no" Order="_x0031_2"/>
  <Shape xmlns="" ID="TwEiHH3U5jB0mY9kqr08piYK3Vw=" bookmark="no" pdftag="P" isBookmarkSet="no" Order="_x0031_1"/>
  <Shape xmlns="" ID="ef6U5LWeGhuIIsdMCDyUQTTsQKI=" bookmark="no" pdftag="P" isBookmarkSet="no" Order="_x0033_2"/>
  <Shape xmlns="" ID="a1G9iJapjepTXPzDG3IzblqJuTI=" pdftag="H2" isBookmarkSet="no" bookmark="yes" Order="_x0031_"/>
  <Shape xmlns="" ID="xhNab5g1WX2ch85/MkpGz8c7rEc=" bookmark="no" Order="_x0031_" pdftag="_x005B_Artifact_x005D_" isBookmarkSet="no"/>
  <Shape xmlns="" ID="v0GoBcBKy9i0N8i3DvhyuxozJZQ=" pdftag="Figure" artifact="_x0031_" Lang="" formula="no" inline="no" isBookmarkSet="no" bookmark="no" validate="no" Order="_x0032_"/>
  <Shape xmlns="" ID="6LqsLYmSYTj96go1szJm1N82yN0=" bookmark="no" pdftag="P" isBookmarkSet="no" Order="_x0033_"/>
  <Shape xmlns="" ID="tyV+28VQEFRM2d2zoGOaTHuWtbg=" pdftag="H2" isBookmarkSet="no" bookmark="yes" Order="_x0031_"/>
  <Shape xmlns="" ID="VIjHH2JIUbcGOcLmjgjjRBkNGQc=" bookmark="no" Order="_x0031_" pdftag="_x005B_Artifact_x005D_" isBookmarkSet="no"/>
  <Shape xmlns="" ID="YSS/0tV3w7DLtfJPcCZHtfcFcRY=" bookmark="no" pdftag="P" isBookmarkSet="no" Order="_x0032_"/>
  <Shape xmlns="" ID="y5d0Ma6tYItpyVyjmKkgEuNd7+o=" bookmark="no" pdftag="P" isBookmarkSet="no" Order="_x0035_"/>
  <Shape xmlns="" ID="pWikuJdlTx8EgF3k119e8DsELLc=" pdftag="Figure" artifact="_x0031_" Lang="" formula="no" inline="no" isBookmarkSet="no" bookmark="no" validate="no" Order="_x0037_"/>
  <Shape xmlns="" ID="1jlJorBQZBmI9xONsQR5sEN6Vd4=" bookmark="no" pdftag="P" isBookmarkSet="no" Order="_x0038_"/>
  <Shape xmlns="" ID="xdKLt6CYCoiUceTpKHUKuQXsKAk=" artifact="_x0031_" formula="no" inline="no" pdftag="Figure" isBookmarkSet="no" bookmark="no" validate="no" Order="_x0034_"/>
  <Shape xmlns="" ID="56m+A1oQIruJtW76E5JEX+sjRn4=" artifact="_x0031_" formula="no" Lang="" inline="no" pdftag="Figure" isBookmarkSet="no" bookmark="no" validate="no" Order="_x0033_"/>
  <Shape xmlns="" ID="suv7TwOVbW/reLd/ElXRwCEMj+E=" artifact="_x0031_" formula="no" Lang="" inline="no" pdftag="Figure" isBookmarkSet="no" bookmark="no" validate="no" Order="_x0036_"/>
  <Shape xmlns="" ID="Oolz9lvCkBHOzO+TGGGKkk6Vbus=" bookmark="no" pdftag="P" isBookmarkSet="no" Order="_x0039_"/>
  <Shape xmlns="" ID="67FUZ07ZDmYPiY6BHgG+YRCraAo=" pdftag="H2" isBookmarkSet="no" bookmark="yes" Order="_x0031_"/>
  <Shape xmlns="" ID="AZCHE86iRxkx9nmb+rPDDmTpU6o=" bookmark="no" Order="_x0031_" pdftag="_x005B_Artifact_x005D_" isBookmarkSet="no"/>
  <Shape xmlns="" ID="37XTsZcZlrNfgWAOZ/hYPqUnD0E=" bookmark="no" pdftag="P" isBookmarkSet="no" Order="_x0032_"/>
  <Shape xmlns="" ID="uqCYsSYR9G7qt1i8V5XrJL2iePY=" Lang="" formula="no" inline="no" isBookmarkSet="no" bookmark="no" pdftag="Figure" artifact="_x0030_" validate="yes" Order="_x0036_"/>
  <Shape xmlns="" ID="JZW3K3R9kCKHM48LPV9xI+27qGU=" bookmark="no" pdftag="P" isBookmarkSet="no" Order="_x0037_"/>
  <Shape xmlns="" ID="Paq0tXVbwQJIkfYBos+PINRsojY=" Order="_x0037_" formula="no" inline="no" isBookmarkSet="no" bookmark="no" artifact="_x0031_" pdftag="_x005B_Artifact_x005D_" validate="no"/>
  <Shape xmlns="" ID="B24uHGwvS9MHdfa5C9QqG2umvh8=" artifact="_x0031_" formula="no" Lang="" inline="no" pdftag="Figure" isBookmarkSet="no" bookmark="no" validate="no" Order="_x0033_"/>
  <Shape xmlns="" ID="wf/1S5ruznOOM0ZKzXSh8iihqW8=" artifact="_x0031_" formula="no" Lang="" inline="no" pdftag="Figure" isBookmarkSet="no" bookmark="no" validate="no" Order="_x0035_"/>
  <Shape xmlns="" ID="f6i0x5WJ6eQgYCUNfllTWXdw3wY=" bookmark="no" pdftag="P" isBookmarkSet="no" Order="_x0034_"/>
  <Shape xmlns="" ID="JeO89gmvzdSU8miaBPHdsXj9K+4=" bookmark="no" pdftag="P" isBookmarkSet="no" Order="_x0038_"/>
  <Shape xmlns="" ID="1e8kPrur0PILyMKR1LstE5avfOM=" pdftag="H2" isBookmarkSet="no" bookmark="yes" Order="_x0031_"/>
  <Shape xmlns="" ID="GhJ64EuOLVdJudhkPRDrkvZoBDA=" bookmark="no" Order="_x0031_" pdftag="_x005B_Artifact_x005D_" isBookmarkSet="no"/>
  <Shape xmlns="" ID="yRbbMdXC7GvsbcF+bMudYMosvIc=" bookmark="no" pdftag="P" isBookmarkSet="no" Order="_x0032_"/>
  <Shape xmlns="" ID="llJrmYkM4hsArdDAHKcPOkS/KWs=" Lang="" formula="no" inline="no" isBookmarkSet="no" bookmark="no" pdftag="Figure" artifact="_x0030_" validate="yes" Order="_x0036_"/>
  <Shape xmlns="" ID="27d7U+MoAUgb2UWJPxnpaylW1QI=" bookmark="no" pdftag="P" isBookmarkSet="no" Order="_x0037_"/>
  <Shape xmlns="" ID="WEMZip56PV5cAaSnLF4qjEKGjo0=" Order="_x0037_" formula="no" inline="no" isBookmarkSet="no" bookmark="no" artifact="_x0031_" pdftag="_x005B_Artifact_x005D_" validate="no"/>
  <Shape xmlns="" ID="H9NtpBDVehV/9sodp4DYy5/6Udg=" artifact="_x0031_" formula="no" Lang="" inline="no" pdftag="Figure" isBookmarkSet="no" bookmark="no" validate="no" Order="_x0033_"/>
  <Shape xmlns="" ID="tBRI3MMjRoakuHoRUxlUCFZnmhA=" artifact="_x0031_" formula="no" Lang="" inline="no" pdftag="Figure" isBookmarkSet="no" bookmark="no" validate="no" Order="_x0035_"/>
  <Shape xmlns="" ID="VHkbudsQjizJEmd1N/2cjVZ7j7g=" bookmark="no" pdftag="P" isBookmarkSet="no" Order="_x0034_"/>
  <Shape xmlns="" ID="nsvLtjnN4NBtUBZc/AkAAKB4VU4=" bookmark="no" pdftag="P" isBookmarkSet="no" Order="_x0038_"/>
  <Shape xmlns="" ID="hgEvq/zd7Bn/RCbUcUpvRci7dpc=" pdftag="H2" isBookmarkSet="no" bookmark="yes" Order="_x0031_"/>
  <Shape xmlns="" ID="MGq2KZY28U2rUfZS4Y4GCRbKy5U=" bookmark="no" Order="_x0031_" pdftag="_x005B_Artifact_x005D_" isBookmarkSet="no"/>
  <Shape xmlns="" ID="ysMXTZuHDbHc+Jys8JTMvz6GBvQ=" bookmark="no" pdftag="P" isBookmarkSet="no" Order="_x0032_"/>
  <Shape xmlns="" ID="ncbSkr3256ym54dVfjH7rf/Yp2A=" Lang="" formula="no" inline="no" isBookmarkSet="no" bookmark="no" pdftag="Figure" artifact="_x0030_" validate="yes" Order="_x0036_"/>
  <Shape xmlns="" ID="yF+rg5ZpcDeggbDsujp9iwgllZA=" bookmark="no" pdftag="P" isBookmarkSet="no" Order="_x0037_"/>
  <Shape xmlns="" ID="bZmOO9KdVlDIf1q4SE+oAkflPSs=" Order="_x0037_" formula="no" inline="no" isBookmarkSet="no" bookmark="no" artifact="_x0031_" pdftag="_x005B_Artifact_x005D_" validate="no"/>
  <Shape xmlns="" ID="3AFRNaMt3e1I1vktgpe6J1dhh+c=" artifact="_x0031_" formula="no" Lang="" inline="no" pdftag="Figure" isBookmarkSet="no" bookmark="no" validate="no" Order="_x0035_"/>
  <Shape xmlns="" ID="Qv4HMJ6ZQT7o1TCcGW6J7gdr//Q=" artifact="_x0031_" formula="no" Lang="" inline="no" pdftag="Figure" isBookmarkSet="no" bookmark="no" validate="no" Order="_x0033_"/>
  <Shape xmlns="" ID="mEgL1+Lym7VpkiiklvKvRujoJJo=" bookmark="no" pdftag="P" isBookmarkSet="no" Order="_x0034_"/>
  <Shape xmlns="" ID="fR5MS6PMPZUrDh68TzmJz4R4Rkk=" bookmark="no" pdftag="P" isBookmarkSet="no" Order="_x0038_"/>
  <Shape xmlns="" ID="USxrBsg4VRa+9yaiwUUUJ92Y5zI=" pdftag="H2" isBookmarkSet="no" bookmark="yes" Order="_x0031_"/>
  <Shape xmlns="" ID="mF4+AXdlrDRkhPAPlSmRzh1OlY4=" bookmark="no" pdftag="P" isBookmarkSet="no" Order="_x0032_"/>
  <Shape xmlns="" ID="MALneyUKz7kCgKj6+CnSsruy8SY=" bookmark="no" Order="_x0031_" pdftag="_x005B_Artifact_x005D_" isBookmarkSet="no"/>
  <Shape xmlns="" ID="idwAYnClSPc1d9WvwXnjHoFoBNU=" bookmark="no" pdftag="P" isBookmarkSet="no" Order="_x0033_"/>
  <Shape xmlns="" ID="eMOXS3KfW9rDYpN8fbrxibhitRQ=" artifact="_x0031_" formula="no" Lang="" inline="no" pdftag="Figure" isBookmarkSet="no" bookmark="no" validate="no" Order="_x0032_"/>
  <Shape xmlns="" ID="6vheQ2ugoUjEdsnETPMHBDbH81M=" pdftag="H2" isBookmarkSet="no" bookmark="yes" Order="_x0031_"/>
  <Shape xmlns="" ID="8td88cdE59/Ahb6lTlzXSFasq5s=" bookmark="no" Order="_x0031_" pdftag="_x005B_Artifact_x005D_" isBookmarkSet="no"/>
  <Shape xmlns="" ID="aufsk58szl5sSt1eGjvS8IkTvhk=" Lang="" formula="no" inline="no" isBookmarkSet="no" bookmark="no" pdftag="Figure" artifact="_x0030_" validate="yes" Order="_x0033_"/>
  <Shape xmlns="" ID="F8RzRB8UQsJt/xD9CTAIip5y1dw=" bookmark="no" pdftag="P" isBookmarkSet="no" Order="_x0034_"/>
  <Shape xmlns="" ID="FQE1cmj/OuOfpnDknVhDgh3QALg=" formula="no" Lang="" Order="_x0033_" inline="no" isBookmarkSet="no" bookmark="no" artifact="_x0031_" pdftag="_x005B_Artifact_x005D_" validate="no"/>
  <Shape xmlns="" ID="3f+nHq9aHaCUQSYhzAnyVLNhIeE=" pdftag="H2" isBookmarkSet="no" bookmark="yes" Order="_x0032_"/>
  <Shape xmlns="" ID="4h4d0QTfRzIY23cLIATdonOMM98=" bookmark="no" Order="_x0031_" pdftag="_x005B_Artifact_x005D_" isBookmarkSet="no"/>
  <Shape xmlns="" ID="m3pYej8wJG0KI7Jt6TRU448uY34=" Lang="" formula="no" inline="no" isBookmarkSet="no" bookmark="no" pdftag="Figure" artifact="_x0030_" validate="yes" Order="_x0032_"/>
  <Shape xmlns="" ID="eL0tCQ3XO8T6q0GiPuKWtMBnSKE=" bookmark="no" pdftag="P" isBookmarkSet="no" Order="_x0035_"/>
  <Shape xmlns="" ID="nETliPntwiuGC7z4EIDOZrCaMzI=" formula="no" Lang="" Order="_x0033_" inline="no" isBookmarkSet="no" bookmark="no" artifact="_x0031_" pdftag="_x005B_Artifact_x005D_" validate="no"/>
  <Shape xmlns="" ID="Q0CdsQ8SNeZ39aF/Mdm/lYjjc6I=" bookmark="no" Order="_x0031_" pdftag="_x005B_Artifact_x005D_" isBookmarkSet="no"/>
  <Shape xmlns="" ID="BuY1hclXriU4GODlIYfnZWY4yMw=" Lang="" formula="no" inline="no" isBookmarkSet="no" bookmark="no" pdftag="Figure" artifact="_x0030_" validate="yes" Order="_x0032_"/>
  <Shape xmlns="" ID="x4FFZ4/UQXhWF6ZYjEJuLYOUByY=" pdftag="H2" isBookmarkSet="no" bookmark="yes" Order="_x0031_"/>
  <Shape xmlns="" ID="JQwC+DhibekKo2zk0lx8pXEmAvA=" bookmark="no" pdftag="P" isBookmarkSet="no" Order="_x0035_"/>
  <Shape xmlns="" ID="6PZq3fKOzxZVYeyx3q57VPSQNpg=" pdftag="H2" isBookmarkSet="no" bookmark="yes" Order="_x0032_"/>
  <Shape xmlns="" ID="6bYUA3UAHqwo3xUauTkph8uHicU=" bookmark="no" pdftag="P" isBookmarkSet="no" Order="_x0032_"/>
  <Shape xmlns="" ID="TY79TWYLh9wvO6kSu8nXiuqmfU4=" bookmark="no" Order="_x0031_" pdftag="_x005B_Artifact_x005D_" isBookmarkSet="no"/>
  <Shape xmlns="" ID="AFCU6HNOPKhHuS/gF5pL8KrcZPE=" bookmark="no" pdftag="P" isBookmarkSet="no" Order="_x0035_"/>
  <Shape xmlns="" ID="3Zyf2LyxwkSL+ExFz4QygMidThA=" formula="no" Lang="" Order="_x0035_" inline="no" isBookmarkSet="no" bookmark="no" artifact="_x0031_" pdftag="_x005B_Artifact_x005D_" validate="no"/>
  <Shape xmlns="" ID="Mexc1jEEOhncoiuNw/p4GSTL/aQ=" artifact="_x0031_" formula="no" Lang="" inline="no" pdftag="Figure" isBookmarkSet="no" bookmark="no" validate="no" Order="_x0032_"/>
  <Shape xmlns="" ID="yBY8JHr/0/fZbgTTqk3l2tyoDVI=" pdftag="H2" isBookmarkSet="no" bookmark="yes" Order="_x0031_"/>
  <Shape xmlns="" ID="8PDpllhAwZbP0CGhK8IObuFIq6E=" bookmark="no" Order="_x0031_" pdftag="_x005B_Artifact_x005D_" isBookmarkSet="no"/>
  <Shape xmlns="" ID="51a3PQ4gfYm6rr7yzmQhPkBBJKY=" artifact="_x0031_" formula="no" inline="no" pdftag="Figure" isBookmarkSet="no" bookmark="no" validate="no" Order="_x0037_"/>
  <Shape xmlns="" ID="638PYQivUtnvFflvwY80ITOIgzc=" artifact="_x0031_" formula="no" Lang="" inline="no" pdftag="Figure" isBookmarkSet="no" bookmark="no" validate="no" Order="_x0035_"/>
  <Shape xmlns="" ID="AHVkvPHNaW3r/AisatNTUC01LF8=" bookmark="no" pdftag="P" isBookmarkSet="no" Order="_x0033_"/>
  <Shape xmlns="" ID="zy/LvbSTBKyPHbOYFw7m5xseWKU=" bookmark="no" pdftag="P" isBookmarkSet="no" Order="_x0034_"/>
  <Shape xmlns="" ID="qJLCWA5ZexdUMbj3LJ7vnr2zIrE=" bookmark="no" pdftag="P" isBookmarkSet="no" Order="_x0036_"/>
  <Shape xmlns="" ID="5VOayXxx9vuu4y2wNjVsAWYXhQ4=" pdftag="H2" isBookmarkSet="no" bookmark="yes" Order="_x0031_"/>
  <Shape xmlns="" ID="pqRZDMzBgaV4q+UbmCNoYmjiKsw=" bookmark="no" pdftag="P" isBookmarkSet="no" Order="_x0032_"/>
  <Shape xmlns="" ID="YPw5Lg952CPSpqBFnBiNuSZhg98=" bookmark="no" Order="_x0031_" pdftag="_x005B_Artifact_x005D_" isBookmarkSet="no"/>
  <Shape xmlns="" ID="m4QB14eWQ/9ql6PmBCiLNmn9EOE=" bookmark="no" pdftag="P" isBookmarkSet="no" Order="_x0034_"/>
  <Shape xmlns="" ID="aB0ccwM9g8LbC+v+SRt99zD7ACw=" bookmark="no" Order="_x0031_" pdftag="_x005B_Artifact_x005D_" isBookmarkSet="no"/>
  <Shape xmlns="" ID="UFIDNr31tdTMOkbt5wB+uwNrBas=" artifact="_x0031_" formula="no" inline="no" pdftag="Figure" isBookmarkSet="no" bookmark="no" validate="no" Order="_x0036_"/>
  <Shape xmlns="" ID="ZIouYFQFehoTWt19oTm8KkBDJfE=" pdftag="H2" isBookmarkSet="no" bookmark="yes" Order="_x0031_"/>
  <Shape xmlns="" ID="zmjYTkAXr7qshZw2my1xJtiW4cc=" bookmark="no" pdftag="P" isBookmarkSet="no" Order="_x0032_"/>
  <Shape xmlns="" ID="j9l2FQI/bd2026My6KqvEDMLtvo=" Lang="" formula="no" bookmark="no" inline="no" isBookmarkSet="no" pdftag="Figure" artifact="_x0030_" validate="yes" Order="_x0034_"/>
  <Shape xmlns="" ID="LJOzAQFqIFy8r066cyE8hZhnNIc=" formula="no" Lang="" Order="_x0036_" inline="no" isBookmarkSet="no" bookmark="no" artifact="_x0031_" pdftag="_x005B_Artifact_x005D_" validate="no"/>
  <Shape xmlns="" ID="jJaRcHFrfaqd8Vo6nT2lBeuTR0w=" Lang="" formula="no" inline="no" isBookmarkSet="no" bookmark="no" pdftag="Figure" artifact="_x0030_" validate="yes" Order="_x0035_"/>
  <Shape xmlns="" ID="wqVUomdNpPtf2EXpTZn14Xn9VIg=" bookmark="no" pdftag="P" isBookmarkSet="no" Order="_x0033_"/>
  <Shape xmlns="" ID="rwcPphmNh6yavELUPRTgRZidKt4=" pdftag="H2" isBookmarkSet="no" bookmark="yes" Order="_x0031_"/>
  <Shape xmlns="" ID="cnlBfTNJQNdVh+EYx6VrvFs8iFU=" bookmark="no" pdftag="P" isBookmarkSet="no" Order="_x0032_"/>
  <Shape xmlns="" ID="oneA9CbnMkxFqfRYhRH5OsC8tyg=" bookmark="no" Order="_x0031_" pdftag="_x005B_Artifact_x005D_" isBookmarkSet="no"/>
  <Shape xmlns="" ID="sb8Ccd77e4Py9OIZj0/JCGHtIVo=" bookmark="no" pdftag="P" isBookmarkSet="no" Order="_x0033_"/>
  <Shape xmlns="" ID="cocgP4WeOMA6LdzemiDfn/K57OA=" Order="_x0037_" formula="no" inline="no" isBookmarkSet="no" bookmark="no" artifact="_x0031_" pdftag="_x005B_Artifact_x005D_" validate="no"/>
  <Shape xmlns="" ID="NGkXwRG2ceOnyXNlhrannAxhCXw=" artifact="_x0031_" formula="no" Lang="" inline="no" pdftag="Figure" isBookmarkSet="no" bookmark="no" validate="no" Order="_x0036_"/>
  <Shape xmlns="" ID="QCIL4+nLtQRPI6hzdi2pGb7M8b0=" artifact="_x0031_" formula="no" Lang="" inline="no" pdftag="Figure" isBookmarkSet="no" bookmark="no" validate="no" Order="_x0037_"/>
  <Shape xmlns="" ID="A9qnfvJU6gSI82b7rox2sKXcCq0=" bookmark="no" pdftag="P" isBookmarkSet="no" Order="_x0038_"/>
  <Shape xmlns="" ID="ChJYe0aorLenyXIcfAC9pbg+efc=" bookmark="no" pdftag="P" isBookmarkSet="no" Order="_x0039_"/>
  <Shape xmlns="" ID="JV2kxwLDcd/MAefRTQHSNDun+Zs=" bookmark="no" pdftag="P" isBookmarkSet="no" Order="_x0034_"/>
  <Shape xmlns="" ID="8I6aByaCkzyuRMo+80zSgo6Gq/E=" bookmark="no" pdftag="P" isBookmarkSet="no" Order="_x0035_"/>
  <Shape xmlns="" ID="lpz3wJA8gHlfEd38A2/t/+wuwpY=" bookmark="no" pdftag="P" isBookmarkSet="no" Order="_x0033_"/>
  <Shape xmlns="" ID="QbAnxxRJzErgip42rbcC9SFsFh8=" pdftag="H2" isBookmarkSet="no" bookmark="yes" Order="_x0031_"/>
  <Shape xmlns="" ID="ZpSkT43BthZKsCcHA/87zS2WZko=" bookmark="no" pdftag="P" isBookmarkSet="no" Order="_x0032_"/>
  <Shape xmlns="" ID="QpdMXkoAPSUmmhu30WrO36RrVdw=" bookmark="no" Order="_x0031_" pdftag="_x005B_Artifact_x005D_" isBookmarkSet="no"/>
  <Shape xmlns="" ID="2rHPab1co4cF5fp8V+ILNVfeKu0=" bookmark="no" pdftag="P" isBookmarkSet="no" Order="_x0033_"/>
  <Shape xmlns="" ID="7t9dJb64FPDZGSfcNu4Hs9xr+Vk=" pdftag="H2" isBookmarkSet="no" bookmark="yes" Order="_x0031_"/>
  <Shape xmlns="" ID="LzFvhdySEvXsEaYhd24+IhJyA0g=" bookmark="no" pdftag="P" isBookmarkSet="no" Order="_x0032_"/>
  <Shape xmlns="" ID="aNg/ecxbOWf7qFawiyzpbo82avw=" bookmark="no" Order="_x0031_" pdftag="_x005B_Artifact_x005D_" isBookmarkSet="no"/>
  <Shape xmlns="" ID="4covgY3cGiEIt+/7yphwHn73Ypw=" bookmark="no" pdftag="P" isBookmarkSet="no" Order="_x0033_"/>
  <Shape xmlns="" ID="XwRBd8/98eCurXtOT6yX7vUiUU8=" pdftag="H2" isBookmarkSet="no" bookmark="yes" Order="_x0031_"/>
  <Shape xmlns="" ID="8ejlMvGtoJwSKAGus90zz32QeiY=" bookmark="no" pdftag="P" isBookmarkSet="no" Order="_x0032_"/>
  <Shape xmlns="" ID="QTSjZjE96gc5AWgZ1ZOvaZORMWw=" bookmark="no" Order="_x0031_" pdftag="_x005B_Artifact_x005D_" isBookmarkSet="no"/>
  <Shape xmlns="" ID="5PV7dYsT+CCzXI+F1AL09fCddU4=" bookmark="no" pdftag="P" isBookmarkSet="no" Order="_x0033_"/>
  <Shape xmlns="" ID="OKiHvFURor8ZR/42DinmEyU07IM=" pdftag="H2" isBookmarkSet="no" bookmark="yes" Order="_x0031_"/>
  <Shape xmlns="" ID="MR/r9pL1H2OLGIQGERHdMIR/WkM=" bookmark="no" Order="_x0031_" pdftag="_x005B_Artifact_x005D_" isBookmarkSet="no"/>
  <Shape xmlns="" ID="3Z7uHqFtxStF2X7IlcAzZ/zCTpI=" bookmark="no" pdftag="P" isBookmarkSet="no" Order="_x0032_"/>
  <Shape xmlns="" ID="ORPH/IYQOnzNkUuJbdgAW+4A/dg=" artifact="_x0031_" formula="no" inline="no" pdftag="Figure" isBookmarkSet="no" bookmark="no" validate="no" Order="_x0033_"/>
  <Shape xmlns="" ID="XgMQck5XxeR3H+9I1m8eLFLBvZI=" artifact="_x0031_" formula="no" inline="no" pdftag="Figure" isBookmarkSet="no" bookmark="no" validate="no" Order="_x0035_"/>
  <Shape xmlns="" ID="rzDZH6kS6RztFJXRjMMZ+zxv5hg=" bookmark="no" pdftag="P" isBookmarkSet="no" Order="_x0037_"/>
  <Shape xmlns="" ID="j886bFMT+w+B3mEfyyVaZTXCf68=" artifact="_x0031_" formula="no" inline="no" pdftag="Figure" isBookmarkSet="no" bookmark="no" validate="no" Order="_x0034_"/>
  <Shape xmlns="" ID="2CLc67GjvmlG9bXdK2fnHtChhw4=" bookmark="no" pdftag="P" isBookmarkSet="no" Order="_x0036_"/>
  <Shape xmlns="" ID="DLil/DiFdTR8uNU2HNTT/5UM+vU=" artifact="_x0031_" formula="no" inline="no" pdftag="Figure" isBookmarkSet="no" bookmark="no" validate="no" Order="_x0038_"/>
  <Shape xmlns="" ID="FAQ/beXWUFnFU4owCg407riGyZA=" artifact="_x0031_" formula="no" inline="no" pdftag="Figure" isBookmarkSet="no" bookmark="no" validate="no" Order="_x0031_1"/>
  <Shape xmlns="" ID="03OQaFUwvGYot78JZJ/Ho5y5ILw=" artifact="_x0031_" formula="no" inline="no" pdftag="Figure" isBookmarkSet="no" bookmark="no" validate="no" Order="_x0031_5"/>
  <Shape xmlns="" ID="cUW0v/CG1MqsB7cERNHfRb8XpyU=" artifact="_x0031_" formula="no" inline="no" pdftag="Figure" isBookmarkSet="no" bookmark="no" validate="no" Order="_x0039_"/>
  <Shape xmlns="" ID="113dmIOR2jpoZx++DD7nVGx2qZ0=" bookmark="no" pdftag="P" isBookmarkSet="no" Order="_x0031_0"/>
  <Shape xmlns="" ID="tis3pLu0RFmYTSvB/rpgOZ+kPaA=" artifact="_x0031_" formula="no" inline="no" pdftag="Figure" isBookmarkSet="no" bookmark="no" validate="no" Order="_x0031_2"/>
  <Shape xmlns="" ID="HP3U+8Y4IKpTDeUArf3ntc2VITc=" artifact="_x0031_" formula="no" inline="no" pdftag="Figure" isBookmarkSet="no" bookmark="no" validate="no" Order="_x0031_3"/>
  <Shape xmlns="" ID="8xIzLQWjmEvoRohKu8iWza3jk5o=" bookmark="no" pdftag="P" isBookmarkSet="no" Order="_x0031_4"/>
  <Shape xmlns="" ID="bu8Tp33eLzoPFjzPZ8SQDRUu8G4=" bookmark="no" pdftag="P" isBookmarkSet="no" Order="_x0034_"/>
  <Shape xmlns="" ID="N03cpYCsrZ7TDH6JjN1FZuvSIuM=" pdftag="H2" isBookmarkSet="no" bookmark="yes" Order="_x0031_"/>
  <Shape xmlns="" ID="kDwfOHzRD+zmkVhWEoMlCjS4GFU=" bookmark="no" Order="_x0031_" pdftag="_x005B_Artifact_x005D_" isBookmarkSet="no"/>
  <Shape xmlns="" ID="M9f77UHl65U8zv668UoIa59hZCo=" bookmark="no" pdftag="P" isBookmarkSet="no" Order="_x0032_"/>
  <Shape xmlns="" ID="TlHWXvk27qMu1Ozn3XX58XTzGow=" bookmark="no" pdftag="P" isBookmarkSet="no" Order="_x0033_"/>
  <Shape xmlns="" ID="lweSmXqcmwsiIYmBFfwEng4xF50=" pdftag="H2" isBookmarkSet="no" bookmark="yes" Order="_x0031_"/>
  <Shape xmlns="" ID="OprgVKeuF0MsKcIR7gIZcTFx5oQ=" bookmark="no" Order="_x0031_" pdftag="_x005B_Artifact_x005D_" isBookmarkSet="no"/>
  <Shape xmlns="" ID="DIDeelUZ/oERY9bIS7rfH4bY2vo=" Lang="" formula="no" bookmark="no" inline="no" isBookmarkSet="no" pdftag="Figure" artifact="_x0030_" validate="yes" Order="_x0032_"/>
  <Shape xmlns="" ID="x1a38MNsq9pFVHKMF32kR3Dm3J0=" bookmark="no" pdftag="P" isBookmarkSet="no" Order="_x0033_"/>
  <Shape xmlns="" ID="a7rXVRRhSpxmGIsHIC/V0l7ZVNo=" pdftag="H2" isBookmarkSet="no" bookmark="yes" Order="_x0031_"/>
  <Shape xmlns="" ID="TintZb8UNeCI3stp3bNub6A9/lQ=" bookmark="no" Order="_x0031_" pdftag="_x005B_Artifact_x005D_" isBookmarkSet="no"/>
  <Shape xmlns="" ID="+AmH2ySqyoTC0NezklGGsJxzLKw=" bookmark="no" pdftag="P" isBookmarkSet="no" Order="_x0032_"/>
  <Shape xmlns="" ID="ZVMlkdSu4wdfT0M15kZ97PMk4no=" Lang="" formula="no" bookmark="no" inline="no" pdftag="Figure" isBookmarkSet="no" artifact="_x0030_" validate="yes" Order="_x0033_"/>
  <Shape xmlns="" ID="XjVLymxYrnua1q3kfR6YdrpEGPo=" formula="no" Lang="" Order="_x0031_" inline="no" isBookmarkSet="no" bookmark="no" artifact="_x0031_" pdftag="_x005B_Artifact_x005D_" validate="no"/>
  <Shape xmlns="" ID="Sh6qqd8HUDqzZpkbJAcu42NgRWI=" pdftag="H2" isBookmarkSet="no" bookmark="yes" Order="_x0031_"/>
  <Shape xmlns="" ID="yHvD9psJT5+D1htt4Vyog3yM9uc=" bookmark="no" pdftag="P" isBookmarkSet="no" Order="_x0032_"/>
  <Shape xmlns="" ID="lflfDvvHTXvy6obg62o/rGjW9GM=" artifact="_x0031_" formula="no" Lang="" inline="no" pdftag="Figure" isBookmarkSet="no" bookmark="no" validate="no" Order="_x0031_"/>
  <Shape xmlns="" ID="/cXhK8ITob60pKlt3zuyMxoj2v8=" pdftag="H2" isBookmarkSet="no" bookmark="yes" Order="_x0032_"/>
  <Shape xmlns="" ID="ldTerA2RRgWMxRUWGHD0UZY1Qas=" bookmark="no" pdftag="P" isBookmarkSet="no" Order="_x0033_"/>
  <SubText xmlns="" ID="fweVSSBzvjbphe2XgQwEO+Bw+1Y=" ActualText=""/>
  <SubText xmlns="" ID="xJFQ2rpLcLgWb41LQ9r5xmgdyPg=" ActualText=""/>
  <SubText xmlns="" ID="HyLnMgugZiXOFrpvPdrdoL+nLss=" ActualText=""/>
  <SubText xmlns="" ID="N1dm9UjMEMzMN1S5DhS0dlxUnlE=" ActualText=""/>
  <SubText xmlns="" ID="11HiXh6pDDgE7BrIfO24anoy8VU=" ActualText=""/>
  <SubText xmlns="" ID="wnmYEEKUwV4f6WkbTQbTFPfoaf8=" ActualText=""/>
  <SubText xmlns="" ID="95IvMdseDQsCHgmEc/frG6fhElo=" ActualText=""/>
  <SubText xmlns="" ID="zIuzS/K3EymbZePpgGoowUNj4PE=" ActualText=""/>
  <SubText xmlns="" ID="3g3cA6Ow27xvOFEyr+gRN6i+C08=" ActualText=""/>
  <SubText xmlns="" ID="rGrAZ9o6+Im6YXHypeaL5BlL4sQ=" ActualText=""/>
  <SubText xmlns="" ID="bn8A1qRsu6wi3len+cJNTeM+yqs=" ActualText=""/>
  <SubText xmlns="" ID="YZsBRHJD/6lMI3yAWnxJcIy5xmE=" ActualText=""/>
  <SubText xmlns="" ID="uFuxHyNR/uboj4Q+UbUJ8J/ktjI=" ActualText=""/>
  <SubText xmlns="" ID="cK4HnJEZOoIaHUcp6eWoPzAZv0o=" ActualText=""/>
  <SubText xmlns="" ID="a9vOAr5ZgwA5GU5FfvBwnbBUsc4=" ActualText=""/>
  <SubText xmlns="" ID="BlndVbiacht8cdJvEd9HNLvs4mg=" ActualText=""/>
  <SubText xmlns="" ID="twRjZ3cFH5KKJUBWQTRudt4OdDo=" ActualText=""/>
  <SubText xmlns="" ID="uqCYsSYR9G7qt1i8V5XrJL2iePY=" ActualText=""/>
  <SubText xmlns="" ID="llJrmYkM4hsArdDAHKcPOkS/KWs=" ActualText=""/>
  <SubText xmlns="" ID="ncbSkr3256ym54dVfjH7rf/Yp2A=" ActualText=""/>
  <SubText xmlns="" ID="aufsk58szl5sSt1eGjvS8IkTvhk=" ActualText=""/>
  <SubText xmlns="" ID="m3pYej8wJG0KI7Jt6TRU448uY34=" ActualText=""/>
  <SubText xmlns="" ID="BuY1hclXriU4GODlIYfnZWY4yMw=" ActualText=""/>
  <SubText xmlns="" ID="j9l2FQI/bd2026My6KqvEDMLtvo=" ActualText=""/>
  <SubText xmlns="" ID="jJaRcHFrfaqd8Vo6nT2lBeuTR0w=" ActualText=""/>
  <SubText xmlns="" ID="DIDeelUZ/oERY9bIS7rfH4bY2vo=" ActualText=""/>
  <SubText xmlns="" ID="ZVMlkdSu4wdfT0M15kZ97PMk4no=" ActualText=""/>
  <SubText xmlns="" ID="hTp28TQfV8lO47hLMT1GJ3YcMUU=-1" artifact="_x0030_" plainAltText=""/>
  <SubText xmlns="" ID="95AB64eB0na1ZNXnByjw0WeCEI0=-1" artifact="_x0030_" plainAltText=""/>
  <SubText xmlns="" ID="yU6EmHN9ihgZtr+cCzC0kwQO91g=-1" artifact="_x0030_" plainAltText=""/>
  <SubText xmlns="" ID="eRIrqsCc4i6lTIWFr4/+O2FpgTM=-1" artifact="_x0030_" plainAltText=""/>
  <SubText xmlns="" ID="EvRI90cvC2TP2VB/yBF5K3o297k=-1" artifact="_x0030_" plainAltText=""/>
  <SubText xmlns="" ID="ivNLCxnpTKkM3Vg6BFEx7kXdSW0=-1" artifact="_x0030_" plainAltText=""/>
  <SubText xmlns="" ID="M3g911yKbEeUeoHnMFosYM1bwDM=-1" artifact="_x0030_" plainAltText=""/>
  <table xmlns="" ID="7fpJEA73OD/cg41s7fK/TRbKc4E=" Exclude="no" LinkedHeaders="" Scope="" Header="no" Caption="no" type="_x0030_" HRows="_x0030_" HCols="_x0030_" Summary="" TableLinerizing="H"/>
  <table xmlns="" ID="k8VJFoDFHEnIXf2CYgc5yZR8/to=" Exclude="no" LinkedHeaders="" Scope="" Header="no" Caption="no"/>
  <table xmlns="" ID="+N2c5uPVoDe1Q2lr3PX7V652jrs=" Exclude="no" LinkedHeaders="" Scope="" Header="no" Caption="no"/>
  <table xmlns="" ID="ke6pDAV+ZnkMiVUFlboLCyDMRsQ=" Exclude="no" LinkedHeaders="" Scope="" Header="no" Caption="no"/>
  <table xmlns="" ID="GeWlcW4/5kYweliMWle+CBHR0NU=" Exclude="no" LinkedHeaders="" Scope="" Header="no" Caption="no"/>
  <table xmlns="" ID="uMNyC76eeMAAQ4EfeoyvOZ2CDdM=" Exclude="no" LinkedHeaders="" Scope="" Header="no" Caption="no"/>
  <table xmlns="" ID="eB9K5wsxIxzimxWBVF8eKAH73U8=" Exclude="no" LinkedHeaders="" Scope="" Header="no" Caption="no"/>
  <table xmlns="" ID="kv0lF52hVoWQCd4BS1mvwh7Y40E=" Exclude="no" LinkedHeaders="" Scope="" Header="no" Caption="no"/>
  <table xmlns="" ID="oI5cYVeEMU56OTB+lxjAuK6TV40=" Exclude="no" LinkedHeaders="" Scope="" Header="no" Caption="no"/>
  <table xmlns="" ID="WBelVN5LDRGphp5/8Oko1j4pdbk=" Exclude="no" LinkedHeaders="" Scope="" Header="no" Caption="no"/>
  <table xmlns="" ID="7cFWAYffIKIE+iS7Y7KbDADtwvk=" Exclude="no" LinkedHeaders="" Scope="" Header="no" Caption="no"/>
  <table xmlns="" ID="lDkaq5NfyqGy+Eh6Zi7V1OS7n3w=" Exclude="no" LinkedHeaders="" Scope="" Header="no" Caption="no"/>
  <table xmlns="" ID="gOxqbTV5EYtWk0iBtYS05nez1kI=" Exclude="no" LinkedHeaders="" Scope="" Header="no" Caption="no"/>
  <table xmlns="" ID="srWPycJYGhPeCxc5Oph+ltE33AE=" Exclude="no" LinkedHeaders="" Scope="" Header="no" Caption="no"/>
  <table xmlns="" ID="40afVn/yPzce6GUJ9AOcpkWMkP4=" Exclude="no" LinkedHeaders="" Scope="" type="_x0030_" HRows="_x0030_" HCols="_x0030_" Summary="" TableLinerizing="H" Header="no" Caption="no"/>
  <table xmlns="" ID="afcbqb9PEq/kWMbOlxZB2tjPvk0=" Exclude="no" LinkedHeaders="" Scope="" Header="no" Caption="no"/>
  <table xmlns="" ID="T/MObXu+GyfuyZHFuWhQ8+DM1WU=" Exclude="no" LinkedHeaders="" Scope="" Header="no" Caption="no"/>
  <table xmlns="" ID="TiSGpVfUvMIqJn3gTjnwIoZE6yc=" Exclude="no" LinkedHeaders="" Scope="" Header="no" Caption="no"/>
  <table xmlns="" ID="2EKGL5Lw2xrYg7D9akGY4BMkMq8=" Exclude="no" LinkedHeaders="" Scope="" Header="no" Caption="no"/>
  <table xmlns="" ID="7QYOYcl5DrvEmzsMrcBvbuYYY+Y=" Exclude="no" LinkedHeaders="" Scope="" Header="no" Caption="no"/>
  <table xmlns="" ID="+WKQAVW9HYYK5N7W0KHFoI0LKRQ=" Exclude="no" LinkedHeaders="" Scope="" Header="no" Caption="no"/>
  <table xmlns="" ID="H34h6UWlPLq3z0w0u7OSH0kh79o=" Exclude="no" LinkedHeaders="" Scope="" Header="no" Caption="no"/>
  <table xmlns="" ID="MXjT9yY3i0VegElmGpkKMGA0fN8=" Exclude="no" LinkedHeaders="" Scope="" Header="no" Caption="no"/>
  <table xmlns="" ID="rAL3tU1+s6tNAZkCQ2RIRDcKoY8=" Exclude="no" LinkedHeaders="" Scope="" Header="no" Caption="no"/>
  <table xmlns="" ID="8oiY5QN57XRs+oEOtuu0ULW6YBs=" Exclude="no" LinkedHeaders="" Scope="" Header="no" Caption="no"/>
  <table xmlns="" ID="ZY06B2SFrRX7aw1Ay4zsFQ0gS2s=" Exclude="no" LinkedHeaders="" Scope="" Header="no" Caption="no"/>
  <table xmlns="" ID="Fwc8es7z6oPqz7E/676MzSaN48U=" Exclude="no" LinkedHeaders="" Scope="" type="_x0030_" HRows="_x0030_" HCols="_x0030_" Summary="" TableLinerizing="H" Header="no" Caption="no"/>
  <table xmlns="" ID="/dL8Kn3J7m1rPNHGB+Sgshuh/+0=" Exclude="no" LinkedHeaders="" Scope="" Header="no" Caption="no"/>
  <table xmlns="" ID="4OFM4jAsnrgQALe+ZZ1k0CVifB8=" Exclude="no" LinkedHeaders="" Scope="" Header="no" Caption="no"/>
  <table xmlns="" ID="X6gLJpi7+REpUo5D+/X6FGHF8V0=" Exclude="no" LinkedHeaders="" Scope="" Header="no" Caption="no"/>
  <table xmlns="" ID="dYAssvyJPvwtzsRSGvcGqQXpY7s=" Exclude="no" LinkedHeaders="" Scope="" Header="no" Caption="no"/>
  <table xmlns="" ID="Zvdm5zK1WudRyn5Auu1ynwLdV3c=" Exclude="no" LinkedHeaders="" Scope="" Header="no" Caption="no"/>
  <table xmlns="" ID="d6Bz/HJrniTyVPPBAP0VRTPAvrg=" Exclude="no" LinkedHeaders="" Scope="" Header="no" Caption="no"/>
  <table xmlns="" ID="/qKY935a7KL24ojF0cYETithGQk=" Exclude="no" LinkedHeaders="" Scope="" Header="no" Caption="no"/>
  <table xmlns="" ID="a6Q9Pe708Oz6yuGDn6DIRLPhsoU=" Exclude="no" LinkedHeaders="" Scope="" Header="no" Caption="no"/>
  <table xmlns="" ID="ZLmvMKUQrHRdrtChouc9+VvokQA=" Exclude="no" LinkedHeaders="" Scope="" Header="no" Caption="no"/>
  <table xmlns="" ID="uUipq44nvjvh016T5JbBt0bJMgY=" Exclude="no" LinkedHeaders="" Scope="" Header="no" Caption="no"/>
  <table xmlns="" ID="yaQohtsIhoMdoAAXf+3ThIPJGro=" Exclude="no" LinkedHeaders="" Scope="" Header="no" Caption="no"/>
  <table xmlns="" ID="ihUQEqksQWkZWyZAL/pMPWO7F6s=" Exclude="no" LinkedHeaders="" Scope="" Header="no" Caption="no"/>
  <table xmlns="" ID="z9ZEubdMzo2FoGvlVaXnk17vlhs=" Exclude="no" LinkedHeaders="" Scope="" Header="no" Caption="no"/>
  <table xmlns="" ID="f6EWlrlEEbZFnEzs47FDungXnWA=" Exclude="no" LinkedHeaders="" Scope="" type="_x0030_" HRows="_x0030_" HCols="_x0030_" Summary="" TableLinerizing="H" Header="no" Caption="no"/>
  <table xmlns="" ID="gMUZ2h1B8LAwWfnOtlRzCeiDTgA=" Exclude="no" LinkedHeaders="" Scope="" Header="no" Caption="no"/>
  <table xmlns="" ID="117cG3o/qyPjbtP2PzR8VpOulSM=" Exclude="no" LinkedHeaders="" Scope="" Header="no" Caption="no"/>
  <table xmlns="" ID="ke3MjIlzkWwtieLW3OEVdVq+wkI=" Exclude="no" LinkedHeaders="" Scope="" Header="no" Caption="no"/>
  <table xmlns="" ID="vOCZ1WWPsb/u/mqNdqC2oZBCj/g=" Exclude="no" LinkedHeaders="" Scope="" Header="no" Caption="no"/>
  <table xmlns="" ID="jGgFtTayJuwQddSCLGuMl0QS6K4=" Exclude="no" LinkedHeaders="" Scope="" Header="no" Caption="no"/>
  <table xmlns="" ID="PsvseRXWcHO2m1lml/in//Nmyds=" Exclude="no" LinkedHeaders="" Scope="" Header="no" Caption="no"/>
  <table xmlns="" ID="DAc+IpbKgWs1UcXLRgaHs43EZ74=" Exclude="no" LinkedHeaders="" Scope="" Header="no" Caption="no"/>
  <table xmlns="" ID="RPHrSMdsE38FeWX8ptAAbYkxMfQ=" Exclude="no" LinkedHeaders="" Scope="" Header="no" Caption="no"/>
  <table xmlns="" ID="qgYCvP4In0TOwM6NSj7Xz2aY5fk=" Exclude="no" LinkedHeaders="" Scope="" Header="no" Caption="no"/>
  <table xmlns="" ID="ZO9nJAaj30cngDQI6RIS+yRg4Qk=" Exclude="no" LinkedHeaders="" Scope="" Header="no" Caption="no"/>
  <table xmlns="" ID="p0hLoTuJ140fu7hmvnQdqp+evOM=" Exclude="no" LinkedHeaders="" Scope="" Header="no" Caption="no"/>
  <table xmlns="" ID="I23STWxft+r25bCCrcbm3Luz6yI=" Exclude="no" LinkedHeaders="" Scope="" type="_x0030_" HRows="_x0030_" HCols="_x0030_" Summary="" TableLinerizing="H" Header="no" Caption="no"/>
  <table xmlns="" ID="lVSqP1UnsYi3YU5dtllbw3mL24c=" Exclude="no" LinkedHeaders="" Scope="" Header="no" Caption="no"/>
  <table xmlns="" ID="Z4kCtIZgDnUMfyZqaDvdHdY+iaQ=" Exclude="no" LinkedHeaders="" Scope="" Header="no" Caption="no"/>
  <table xmlns="" ID="q0uJfWly2kiJpnm8ZVPPsxteD3o=" Exclude="no" LinkedHeaders="" Scope="" Header="no" Caption="no"/>
  <table xmlns="" ID="/cgSg6MQ87L6xoFKFDhegZEMTG0=" Exclude="no" LinkedHeaders="" Scope="" Header="no" Caption="no"/>
  <table xmlns="" ID="NBSOo4dGnDCqYp+TgDo2Sjp8NDw=" Exclude="no" LinkedHeaders="" Scope="" Header="no" Caption="no"/>
  <table xmlns="" ID="dlR9Hmpe/Aww/8Kh7x/Z6SjwJHw=" Exclude="no" LinkedHeaders="" Scope="" Header="no" Caption="no"/>
  <table xmlns="" ID="mzhw2EZtx7OTgX3ESpkSFGaqjs4=" Exclude="no" LinkedHeaders="" Scope="" Header="no" Caption="no"/>
  <table xmlns="" ID="Fl5NS6/TUkLGYj4hvtcwl4tZVJk=" Exclude="no" LinkedHeaders="" Scope="" Header="no" Caption="no"/>
  <table xmlns="" ID="WRqlHkm8r18dek03ISfafRYi0yM=" Exclude="no" LinkedHeaders="" Scope="" Header="no" Caption="no"/>
  <table xmlns="" ID="RcI+a/HcOajqhfLAEoKAm8pLnO0=" Exclude="no" LinkedHeaders="" Scope="" Header="no" Caption="no"/>
  <table xmlns="" ID="gDhV5BavLrN4om5cUStvtTvf0+k=" Exclude="no" LinkedHeaders="" Scope="" Header="no" Caption="no"/>
  <table xmlns="" ID="8+lobJFPuMTX+PRQhCDCh0cuFSU=" Exclude="no" LinkedHeaders="" Scope="" Header="no" Caption="no"/>
  <table xmlns="" ID="HwO0essPgOsaRS0y+BvqtoJbB48=" Exclude="no" LinkedHeaders="" Scope="" Header="no" Caption="no"/>
  <table xmlns="" ID="anWtLT/DSqPzkx+XBZqqy66/FA8=" Exclude="no" LinkedHeaders="" Scope="" Header="no" Caption="no"/>
  <table xmlns="" ID="wI0MKYjDapbh/v5eaqSZ98yI7sQ=" Exclude="no" LinkedHeaders="" Scope="" Header="no" Caption="no"/>
  <table xmlns="" ID="ze1lWMJgPdSWvJ+aQppoFL2Hdbo=" Exclude="no" LinkedHeaders="" Scope="" Header="no" Caption="no"/>
  <table xmlns="" ID="ppHkfvC1vklkSWWFKEwbyG7pjj0=" Exclude="no" LinkedHeaders="" Scope="" Header="no" Caption="no"/>
  <table xmlns="" ID="bGOMZuR3mO87E3YDocSDl2vcYbc=" Exclude="no" LinkedHeaders="" Scope="" type="_x0030_" HRows="_x0030_" HCols="_x0030_" Summary="" TableLinerizing="H" Header="no" Caption="no"/>
  <table xmlns="" ID="WacmAz5Jv8YodUeGA6XD3j8rMUg=" Exclude="no" LinkedHeaders="" Scope="" Header="no" Caption="no"/>
  <table xmlns="" ID="F/5FpYuy6PO6I08EHh/zgn3v27A=" Exclude="no" LinkedHeaders="" Scope="" Header="no" Caption="no"/>
  <table xmlns="" ID="5y21I3UUBIYM9SYu6m7kSKrSKmk=" Exclude="no" LinkedHeaders="" Scope="" Header="no" Caption="no"/>
  <table xmlns="" ID="KKWTBwtL0aogrst+XdFaFDbYbiQ=" Exclude="no" LinkedHeaders="" Scope="" Header="no" Caption="no"/>
  <table xmlns="" ID="UApE8BWqMAoW9aVpLAdqtuxfObY=" Exclude="no" LinkedHeaders="" Scope="" Header="no" Caption="no"/>
  <table xmlns="" ID="PUZcNmsL3y+CvgHTpkFnngf5kfU=" Exclude="no" LinkedHeaders="" Scope="" Header="no" Caption="no"/>
  <table xmlns="" ID="zh1yBLMJsakRWCk1dZXwiXQkQ4I=" Exclude="no" LinkedHeaders="" Scope="" Header="no" Caption="no"/>
  <table xmlns="" ID="Ccaw9JIqLHjH6KJ3pYWCaSKkwA0=" Exclude="no" LinkedHeaders="" Scope="" Header="no" Caption="no"/>
  <table xmlns="" ID="KiBU7BKlOc7lsAIAw/Zpk5rxx5w=" Exclude="no" LinkedHeaders="" Scope="" Header="no" Caption="no"/>
  <table xmlns="" ID="F8Oi6QDiwzQzjKphNCruTecNkEU=" Exclude="no" LinkedHeaders="" Scope="" Header="no" Caption="no"/>
  <table xmlns="" ID="4opEYODjL3p2tfvir9KvMCsPGzE=" Exclude="no" LinkedHeaders="" Scope="" Header="no" Caption="no"/>
  <table xmlns="" ID="rllJgQfmvpcwiPbgK5GxhOih9pY=" Exclude="no" LinkedHeaders="" Scope="" type="_x0030_" HRows="_x0030_" HCols="_x0030_" Summary="" TableLinerizing="H" Header="no" Caption="no"/>
  <table xmlns="" ID="66P7IvcVBvMIfaAnLXiOwwWILp4=" Exclude="no" LinkedHeaders="" Scope="" Header="no" Caption="no"/>
  <table xmlns="" ID="ijtMfixHTd1z+o6VLB9TpjITK90=" Exclude="no" LinkedHeaders="" Scope="" Header="no" Caption="no"/>
  <table xmlns="" ID="xU4MMb3pcp1uAg6D8YdZZ6cdXh4=" Exclude="no" LinkedHeaders="" Scope="" Header="no" Caption="no"/>
  <table xmlns="" ID="Htz/u8+5f7z427M+QmUvbr1caWQ=" Exclude="no" LinkedHeaders="" Scope="" type="_x0030_" HRows="_x0030_" HCols="_x0030_" Summary="" TableLinerizing="H" Header="no" Caption="no"/>
  <table xmlns="" ID="My6igNEopTfzfUzXJyqNQzUDUjc=" Exclude="no" LinkedHeaders="" Scope="" Header="no" Caption="no"/>
  <table xmlns="" ID="Z1EXUMaZB5pmFaxH9NivXhoolk4=" Exclude="no" LinkedHeaders="" Scope="" Header="no" Caption="no"/>
  <table xmlns="" ID="YJ0aE+xLYuCLZg3Uy+cgWQXI8ug=" Exclude="no" LinkedHeaders="" Scope="" Header="no" Caption="no"/>
  <table xmlns="" ID="grJ1gBAry2eheTB4v5Vwlnj93vU=" Exclude="no" LinkedHeaders="" Scope="" Header="no" Caption="no"/>
  <table xmlns="" ID="IgL26zncgBbPm3vnP+fU3EBkOA4=" Exclude="no" LinkedHeaders="" Scope="" Header="no" Caption="no"/>
  <table xmlns="" ID="deVVVzFMRaT69heTrbeGOKiajSs=" Exclude="no" LinkedHeaders="" Scope="" Header="no" Caption="no"/>
  <table xmlns="" ID="BJsu5OFrKgPsDVDLfJgywrA8rsc=" Exclude="no" LinkedHeaders="" Scope="" Header="no" Caption="no"/>
  <table xmlns="" ID="wsN9kOWLVxaC5tE9hWPWTOA72kQ=" Exclude="no" LinkedHeaders="" Scope="" Header="no" Caption="no"/>
  <table xmlns="" ID="HpVNQ8t+yTXpK69OkCRZXHz66oQ=" Exclude="no" LinkedHeaders="" Scope="" Header="no" Caption="no"/>
  <table xmlns="" ID="U/g6KUdpcfpLyyD6lIYdWOJnNP4=" Exclude="no" LinkedHeaders="" Scope="" Header="no" Caption="no"/>
  <table xmlns="" ID="qsOexIapgZ4lSn9tB7iF/l1Mvtc=" Exclude="no" LinkedHeaders="" Scope="" Header="no" Caption="no"/>
  <table xmlns="" ID="Z3fWwJjqEOvkgfrsgG5DHgo3Er4=" Exclude="no" LinkedHeaders="" Scope="" type="_x0030_" HRows="_x0030_" HCols="_x0030_" Summary="" TableLinerizing="H" Header="no" Caption="no"/>
  <table xmlns="" ID="wFM7filFpca64wNgslDansM5x64=" Exclude="no" LinkedHeaders="" Scope="" Header="no" Caption="no"/>
  <table xmlns="" ID="klsKIS8BtjHD+dLEsi921N135J0=" Exclude="no" LinkedHeaders="" Scope="" Header="no" Caption="no"/>
  <table xmlns="" ID="lNShCZyQXfARYiwbDGV3BDjQric=" Exclude="no" LinkedHeaders="" Scope="" Header="no" Caption="no"/>
  <table xmlns="" ID="Zp/R5mTlGQyqEkMpcSNxBPE4WOM=" Exclude="no" LinkedHeaders="" Scope="" Header="no" Caption="no"/>
  <table xmlns="" ID="XjYFoDbzDllM4uywqtOjgoWGXWw=" Exclude="no" LinkedHeaders="" Scope="" Header="no" Caption="no"/>
  <table xmlns="" ID="PhB/s+Lc5Au2ExDfcymxW6tw3sg=" Exclude="no" LinkedHeaders="" Scope="" Header="no" Caption="no"/>
  <table xmlns="" ID="ZZvx1I4mZ3JkNhTgGm/5rhnYFOE=" Exclude="no" LinkedHeaders="" Scope="" Header="no" Caption="no"/>
  <table xmlns="" ID="YLI8wJdP0i4pg7znwRYpqW5WEUM=" Exclude="no" LinkedHeaders="" Scope="" Header="no" Caption="no"/>
  <table xmlns="" ID="maXPs799NPbNhmgUfQgH4B1+pc0=" Exclude="no" LinkedHeaders="" Scope="" Header="no" Caption="no"/>
  <table xmlns="" ID="N/bHTNrCBdwgXPw/cTxxkyZ19GY=" Exclude="no" LinkedHeaders="" Scope="" Header="no" Caption="no"/>
  <table xmlns="" ID="BF1/9NAHC3AS2esEVvkQZOcmZ68=" Exclude="no" LinkedHeaders="" Scope="" Header="no" Caption="no"/>
  <table xmlns="" ID="y85vor6DVFA8/maTndkCU5sAlvY=" Exclude="no" LinkedHeaders="" Scope="" type="_x0030_" HRows="_x0030_" HCols="_x0030_" Summary="" TableLinerizing="H" Header="no" Caption="no"/>
  <table xmlns="" ID="4g2aeZ98AE/sZt0RWwq1y/fBxFc=" Exclude="no" LinkedHeaders="" Scope="" Header="no" Caption="no"/>
  <table xmlns="" ID="/Eps1RYnVNBZekD0V4dwiwx/5Zs=" Exclude="no" LinkedHeaders="" Scope="" Header="no" Caption="no"/>
  <table xmlns="" ID="Lji3xFbkCJLg7BAXdUzhDT7w74Y=" Exclude="no" LinkedHeaders="" Scope="" Header="no" Caption="no"/>
  <table xmlns="" ID="guCO3evioLgBzIslYfB/WxnhUX0=" Exclude="no" LinkedHeaders="" Scope="" Header="no" Caption="no"/>
  <table xmlns="" ID="Ut1WE2qd04O32f47BcpE3HxJ3qk=" Exclude="no" LinkedHeaders="" Scope="" Header="no" Caption="no"/>
  <table xmlns="" ID="ywRoHejmX3LWCiPXFBkJOh7MkM4=" Exclude="no" LinkedHeaders="" Scope="" Header="no" Caption="no"/>
  <table xmlns="" ID="HXL16UMcJk7BXPoDD8zygcJVO+c=" Exclude="no" LinkedHeaders="" Scope="" Header="no" Caption="no"/>
  <table xmlns="" ID="86DWDZkDvs09JVVBA/NFSh6cm6I=" Exclude="no" LinkedHeaders="" Scope="" Header="no" Caption="no"/>
  <table xmlns="" ID="mLB1lGvC9rVcceMpLmyVCyQ+86g=" Exclude="no" LinkedHeaders="" Scope="" Header="no" Caption="no"/>
  <table xmlns="" ID="Um2O26RsOZSC+D8MDzeb+EpUqLk=" Exclude="no" LinkedHeaders="" Scope="" Header="no" Caption="no"/>
  <table xmlns="" ID="/nnIE0e1EfgOeRnwTpFrfq1wBBM=" Exclude="no" LinkedHeaders="" Scope="" Header="no" Caption="no"/>
  <table xmlns="" ID="lSgx2IqaqF2RbR0RO/RghA+F+Fc=" Exclude="no" LinkedHeaders="" Scope="" type="_x0030_" HRows="_x0030_" HCols="_x0030_" Summary="" TableLinerizing="H" Header="no" Caption="no"/>
  <table xmlns="" ID="cBVnkDwA3AP2OZHKpJmip6jzKsM=" Exclude="no" LinkedHeaders="" Scope="" Header="no" Caption="no"/>
  <table xmlns="" ID="z3gtfTAGlBM9dOcW5I6t6i68dmk=" Exclude="no" LinkedHeaders="" Scope="" Header="no" Caption="no"/>
  <table xmlns="" ID="MEDo2L5r1kvWWkeE0IH37HvnAqo=" Exclude="no" LinkedHeaders="" Scope="" Header="no" Caption="no"/>
  <table xmlns="" ID="NykpPRnzFXs2xap4bkmoklYWdrs=" Exclude="no" LinkedHeaders="" Scope="" Header="no" Caption="no"/>
  <table xmlns="" ID="nVGJbZymFa7Pw/8iaCPAcPvzQMk=" Exclude="no" LinkedHeaders="" Scope="" Header="no" Caption="no"/>
  <table xmlns="" ID="wl9LXgRLrx+LXUlN88zkMWAQLEs=" Exclude="no" LinkedHeaders="" Scope="" Header="no" Caption="no"/>
  <table xmlns="" ID="ajrMjKGrOzTU2IPuptQX1LE5ihQ=" Exclude="no" LinkedHeaders="" Scope="" Header="no" Caption="no"/>
  <table xmlns="" ID="kSOHeqamEpLFry4LDPzapjr9CUg=" Exclude="no" LinkedHeaders="" Scope="" Header="no" Caption="no"/>
  <table xmlns="" ID="/5D4gTxwah4P9FAOLRiIYyPwFik=" Exclude="no" LinkedHeaders="" Scope="" type="_x0030_" HRows="_x0030_" HCols="_x0030_" Summary="" TableLinerizing="H" Header="no" Caption="no"/>
  <table xmlns="" ID="GpjDqMhupe37S91HImV4vEXsgJg=" Exclude="no" LinkedHeaders="" Scope="" Header="no" Caption="no"/>
  <table xmlns="" ID="BuG5VP4o36NZqsd5EDzd6vwAii0=" Exclude="no" LinkedHeaders="" Scope="" Header="no" Caption="no"/>
  <table xmlns="" ID="8oNDnuWaBEZIZE/691LSABOhmqc=" Exclude="no" LinkedHeaders="" Scope="" Header="no" Caption="no"/>
  <table xmlns="" ID="ZaUu+Dh24SaqaGunetUr4QNzlHU=" Exclude="no" LinkedHeaders="" Scope="" Header="no" Caption="no"/>
  <table xmlns="" ID="n7GQaLtDQPWXQYeKyvjKpIWvRaw=" Exclude="no" LinkedHeaders="" Scope="" Header="no" Caption="no"/>
  <table xmlns="" ID="4Wv6GScUaxP+REZyXco938mdnCM=" Exclude="no" LinkedHeaders="" Scope="" Header="no" Caption="no"/>
  <table xmlns="" ID="O8i6Iu1pshyIh6dthpCnfW+RwnE=" Exclude="no" LinkedHeaders="" Scope="" Header="no" Caption="no"/>
  <table xmlns="" ID="TVC8XuGNHTCweVThUkq+DgLWbw0=" Exclude="no" LinkedHeaders="" Scope="" Header="no" Caption="no"/>
  <table xmlns="" ID="kFURYtXKHrQSo6vvO0AC5p3S6B4=" Exclude="no" LinkedHeaders="" Scope="" Header="no" Caption="no"/>
  <table xmlns="" ID="AcCk1VWzP4rLfZTyp0ZGVdwDQXg=" Exclude="no" LinkedHeaders="" Scope="" Header="no" Caption="no"/>
  <table xmlns="" ID="we8UFprbxnGSVB4oOZ+ASn56Huk=" Exclude="no" LinkedHeaders="" Scope="" Header="no" Caption="no"/>
  <table xmlns="" ID="37EzsXu7PUBngZVJUs8P8fJtwqo=" Exclude="no" LinkedHeaders="" Scope="" type="_x0030_" HRows="_x0030_" HCols="_x0030_" Summary="" TableLinerizing="H" Header="no" Caption="no"/>
  <table xmlns="" ID="2c2FHTL6Yux4OAtPqfrA/FoOy64=" Exclude="no" LinkedHeaders="" Scope="" Header="no" Caption="no"/>
  <table xmlns="" ID="HjMSbc2cwwqv37dBLux01Z8FhN4=" Exclude="no" LinkedHeaders="" Scope="" Header="no" Caption="no"/>
  <table xmlns="" ID="1zq9E8liS/bZHVZMt7rlNhiUEjM=" Exclude="no" LinkedHeaders="" Scope="" Header="no" Caption="no"/>
  <table xmlns="" ID="3/0mVApVq1jOBdVsscfulUwJnRk=" Exclude="no" LinkedHeaders="" Scope="" Header="no" Caption="no"/>
  <table xmlns="" ID="IfxX/ProdvaZskdKKXZRuAMXjUs=" Exclude="no" LinkedHeaders="" Scope="" Header="no" Caption="no"/>
  <table xmlns="" ID="SiY1NaD4VMA5lKtzJ1+AaWfi2Yc=" Exclude="no" LinkedHeaders="" Scope="" Header="no" Caption="no"/>
  <table xmlns="" ID="XHztTvYEvvJ0RGo/50RydcTpOfE=" Exclude="no" LinkedHeaders="" Scope="" Header="no" Caption="no"/>
  <table xmlns="" ID="LWOwISF39lqCHnZHIeZ2Z8+2up4=" Exclude="no" LinkedHeaders="" Scope="" Header="no" Caption="no"/>
  <table xmlns="" ID="fK6uPtP52NoPq4ENlmNlqrObaf4=" Exclude="no" LinkedHeaders="" Scope="" Header="no" Caption="no"/>
  <table xmlns="" ID="cORko5tthO7DydzvpZSk4KEOft4=" Exclude="no" LinkedHeaders="" Scope="" Header="no" Caption="no"/>
  <table xmlns="" ID="+UnuAnfChZAOEpa/eBgRGEXFLAM=" Exclude="no" LinkedHeaders="" Scope="" Header="no" Caption="no"/>
  <table xmlns="" ID="FlBvYfFC4IPdPL/JgUF5nORxfbM=" Exclude="no" LinkedHeaders="" Scope="" type="_x0030_" HRows="_x0030_" HCols="_x0030_" Summary="" TableLinerizing="H" Header="no" Caption="no"/>
  <table xmlns="" ID="4K0fMzRglrGNBs/NXg76H8I/RIs=" Exclude="no" LinkedHeaders="" Scope="" Header="no" Caption="no"/>
  <table xmlns="" ID="uZa4QwHOHnBsx27ApdFIYTKCIk0=" Exclude="no" LinkedHeaders="" Scope="" Header="no" Caption="no"/>
  <table xmlns="" ID="KtMaOpod99nft3bN9PTXH9Bx9Jk=" Exclude="no" LinkedHeaders="" Scope="" Header="no" Caption="no"/>
  <table xmlns="" ID="BmkJmgjy4uEySwPFKBELf/wrNUI=" Exclude="no" LinkedHeaders="" Scope="" Header="no" Caption="no"/>
  <table xmlns="" ID="bw1Ep08qWIuIRPWTQqVBzJU4BBw=" Exclude="no" LinkedHeaders="" Scope="" Header="no" Caption="no"/>
  <table xmlns="" ID="jPe4T4kYMpj57WJqw4oktq1VEkQ=" Exclude="no" LinkedHeaders="" Scope="" Header="no" Caption="no"/>
  <table xmlns="" ID="MkuWjvsDAyifXuZ04iWSUuHdCxk=" Exclude="no" LinkedHeaders="" Scope="" Header="no" Caption="no"/>
  <table xmlns="" ID="y91LNH685PZTGnJ6AypXp2yM8z0=" Exclude="no" LinkedHeaders="" Scope="" Header="no" Caption="no"/>
  <table xmlns="" ID="Ox8jQuwexvC4p5gMlJIPqK49Fps=" Exclude="no" LinkedHeaders="" Scope="" Header="no" Caption="no"/>
  <table xmlns="" ID="xWtTGkm1UqAkTGug97ARU5jxGKk=" Exclude="no" LinkedHeaders="" Scope="" Header="no" Caption="no"/>
  <table xmlns="" ID="n1ra4S6lLHb1MGFAUxKQ7IK5ewY=" Exclude="no" LinkedHeaders="" Scope="" Header="no" Caption="no"/>
  <table xmlns="" ID="6vdj0oD4Y1dr4Sx8wVo/aSCubv4=" Exclude="no" LinkedHeaders="" Scope="" Header="no" Caption="no"/>
  <table xmlns="" ID="rQxWlSGtaQ95brB+UHnSnP+DRqk=" Exclude="no" LinkedHeaders="" Scope="" Header="no" Caption="no"/>
  <table xmlns="" ID="HT5Q8WeQxK7DsJJKbysQqN0y6Cg=" Exclude="no" LinkedHeaders="" Scope="" Header="no" Caption="no"/>
  <table xmlns="" ID="BqkbuLpgeN6YZdlES7Z6imXSzlQ=" Exclude="no" LinkedHeaders="" Scope="" Header="no" Caption="no"/>
  <table xmlns="" ID="gUbqlqa8R9QXvSbA1U5mBK0r2ek=" Exclude="no" LinkedHeaders="" Scope="" Header="no" Caption="no"/>
  <table xmlns="" ID="MGvMbOQjvsOXG9PhfhvKy8n2R8Q=" Exclude="no" LinkedHeaders="" Scope="" Header="no" Caption="no"/>
  <table xmlns="" ID="Zx3sehMmHpTixEHjz3Viyw53scw=" Exclude="no" LinkedHeaders="" Scope="" type="_x0030_" HRows="_x0030_" HCols="_x0030_" Summary="" TableLinerizing="H" Header="no" Caption="no"/>
  <table xmlns="" ID="NlK8iGkl89HWXOBx8fUE9eqBvLY=" Exclude="no" LinkedHeaders="" Scope="" Header="no" Caption="no"/>
  <table xmlns="" ID="+6FyosoFq9qRwfZAgApS4PdLl3Q=" Exclude="no" LinkedHeaders="" Scope="" Header="no" Caption="no"/>
  <table xmlns="" ID="FZ0s8NSXaBypOYah6J0EzIzfkZc=" Exclude="no" LinkedHeaders="" Scope="" Header="no" Caption="no"/>
  <table xmlns="" ID="IA+Pj4Iih/b5Xv7Y6MAElRioTzU=" Exclude="no" LinkedHeaders="" Scope="" Header="no" Caption="no"/>
  <table xmlns="" ID="S9cE327qf0NJtnbg8n1i6w1uOjE=" Exclude="no" LinkedHeaders="" Scope="" Header="no" Caption="no"/>
  <table xmlns="" ID="etpYOjnV2sgBkAnLbcztUyZqeu0=" Exclude="no" LinkedHeaders="" Scope="" Header="no" Caption="no"/>
  <table xmlns="" ID="S765BnTOxA6vilv0/w0+DIjS0Mk=" Exclude="no" LinkedHeaders="" Scope="" Header="no" Caption="no"/>
  <table xmlns="" ID="fDHWzH1Gn5iHGAXS4OpTg7tF7c0=" Exclude="no" LinkedHeaders="" Scope="" Header="no" Caption="no"/>
  <table xmlns="" ID="Q6E3zwBepOXWONNAkuxXtJEWoLs=" Exclude="no" LinkedHeaders="" Scope="" Header="no" Caption="no"/>
  <table xmlns="" ID="nudszUaSUcbhFrweiHfc7XJIgAw=" Exclude="no" LinkedHeaders="" Scope="" Header="no" Caption="no"/>
  <table xmlns="" ID="qB802yGZloPkD/8Bnp6tfmkMI4M=" Exclude="no" LinkedHeaders="" Scope="" Header="no" Caption="no"/>
  <table xmlns="" ID="U4YCcX4ZT6IXGQtsx2JXFJ26QEM=" Exclude="no" LinkedHeaders="" Scope="" Header="no" Caption="no"/>
  <table xmlns="" ID="zW4tp2ln4YbMCvQECAsOPkw+WhY=" Exclude="no" LinkedHeaders="" Scope="" Header="no" Caption="no"/>
  <table xmlns="" ID="mNRqNMMG5FS9YPitnxVKcvHKkzQ=" Exclude="no" LinkedHeaders="" Scope="" Header="no" Caption="no"/>
  <table xmlns="" ID="zbAZEtE3gsXUCTolnPApzQJcHg0=" Exclude="no" LinkedHeaders="" Scope="" Header="no" Caption="no"/>
  <table xmlns="" ID="FqIQlLFLPhwIPKN1rcm2t2CVC6w=" Exclude="no" LinkedHeaders="" Scope="" type="_x0030_" HRows="_x0030_" HCols="_x0030_" Summary="" TableLinerizing="H" Header="no" Caption="no"/>
  <table xmlns="" ID="qu09fG0d2n3c8G/DlRAjK/+q1c0=" Exclude="no" LinkedHeaders="" Scope="" Header="no" Caption="no"/>
  <table xmlns="" ID="4eOGN96VTwQsB8iMjbBoA4zI704=" Exclude="no" LinkedHeaders="" Scope="" Header="no" Caption="no"/>
  <table xmlns="" ID="MA7U0jFDfhxpbKMlR74aBV1uC8g=" Exclude="no" LinkedHeaders="" Scope="" Header="no" Caption="no"/>
  <table xmlns="" ID="XW2DLdX1UB+c1y+aRzCbhd9vsRg=" Exclude="no" LinkedHeaders="" Scope="" Header="no" Caption="no"/>
  <table xmlns="" ID="y9OKnNE8XgnL3KtelKRUUpsLRpI=" Exclude="no" LinkedHeaders="" Scope="" Header="no" Caption="no"/>
  <table xmlns="" ID="Xb1lciNReoZ7V4bx5F3ixcHzK4o=" Exclude="no" LinkedHeaders="" Scope="" Header="no" Caption="no"/>
  <table xmlns="" ID="wA14etzPpYEXGprgWWfjcfLGJAs=" Exclude="no" LinkedHeaders="" Scope="" Header="no" Caption="no"/>
  <table xmlns="" ID="n/GiYoS1EUDsG3qZTJf/H7PfC1w=" Exclude="no" LinkedHeaders="" Scope="" Header="no" Caption="no"/>
  <table xmlns="" ID="xKuNF766l8SbYxU1BYNFXpC4e8Q=" Exclude="no" LinkedHeaders="" Scope="" Header="no" Caption="no"/>
  <table xmlns="" ID="M96rpQOItFTsJ/S+RJYtMmtU9UE=" Exclude="no" LinkedHeaders="" Scope="" Header="no" Caption="no"/>
  <table xmlns="" ID="IHICB15OXSNz+j6O+rhXvveoYWI=" Exclude="no" LinkedHeaders="" Scope="" Header="no" Caption="no"/>
  <table xmlns="" ID="dsGyZtAF4kq8WvsdVGT4t0vhCVM=" Exclude="no" LinkedHeaders="" Scope="" Header="no" Caption="no"/>
  <table xmlns="" ID="bMFQMXgD/NUYXbzEAgrl1MoCDmU=" Exclude="no" LinkedHeaders="" Scope="" Header="no" Caption="no"/>
  <table xmlns="" ID="eoYTO6gfuP5YXEbEqiQsjbNSRKQ=" Exclude="no" LinkedHeaders="" Scope="" Header="no" Caption="no"/>
  <table xmlns="" ID="wDt0hEsumhAa5MAWPYrk07u6pVI=" Exclude="no" LinkedHeaders="" Scope="" Header="no" Caption="no"/>
  <table xmlns="" ID="3Z7uHqFtxStF2X7IlcAzZ/zCTpI=" Exclude="no" LinkedHeaders="" Scope="" type="_x0030_" HRows="_x0030_" HCols="_x0030_" Summary="" TableLinerizing="H" Header="no" Caption="no"/>
  <table xmlns="" ID="3v9EQ2AA6g7Hv8vzms5KmGbYnF8=" Exclude="no" LinkedHeaders="" Scope="" Header="no" Caption="no"/>
  <table xmlns="" ID="0qV0BO7nCzu3BAB/cys+2VYVgnQ=" Exclude="no" LinkedHeaders="" Scope="" Header="no" Caption="no"/>
  <table xmlns="" ID="+ObeRzAC9k0XCtJXpYGoDCoF2EE=" Exclude="no" LinkedHeaders="" Scope="" Header="no" Caption="no"/>
  <table xmlns="" ID="TQn7Lb6k8gSsKQhk6f7EOMd1jrI=" Exclude="no" LinkedHeaders="" Scope="" Header="no" Caption="no"/>
  <table xmlns="" ID="JsieXBYRQLwA2Gr3nciaZ4v1mvQ=" Exclude="no" LinkedHeaders="" Scope="" Header="no" Caption="no"/>
  <table xmlns="" ID="LVbiIo7sjWW5ljJJiv8A3F0vhtw=" Exclude="no" LinkedHeaders="" Scope="" Header="no" Caption="no"/>
  <table xmlns="" ID="xLKByNUbwwyymzQTwtlL0kCAzlA=" Exclude="no" LinkedHeaders="" Scope="" Header="no" Caption="no"/>
  <table xmlns="" ID="j1oRkQ95vYjV5ao/FLOZy+B0tlM=" Exclude="no" LinkedHeaders="" Scope="" Header="no" Caption="no"/>
  <table xmlns="" ID="ur6bXei67Rvhh6gayTKAJ+IaOrc=" Exclude="no" LinkedHeaders="" Scope="" Header="no" Caption="no"/>
  <table xmlns="" ID="7+uJ9Kwur27+B7b2WUbmt6OtPjo=" Exclude="no" LinkedHeaders="" Scope="" Header="no" Caption="no"/>
  <table xmlns="" ID="H5cvhqmdqYJYtjGvZ5M/DbitWN4=" Exclude="no" LinkedHeaders="" Scope="" Header="no" Caption="no"/>
  <table xmlns="" ID="J86CaibMsSMcaVnbvKL4cubJ6OY=" Exclude="no" LinkedHeaders="" Scope="" Header="no" Caption="no"/>
  <table xmlns="" ID="ZBalbpozHcXVs+DG79P4Kb8JN3s=" Exclude="no" LinkedHeaders="" Scope="" Header="no" Caption="no"/>
  <table xmlns="" ID="NOLwkPV7SF+YfCyFBwX3SHqfCqo=" Exclude="no" LinkedHeaders="" Scope="" Header="no" Caption="no"/>
  <table xmlns="" ID="bZf6E/KQCEcvpVF6ArrlaTAHXDM=" Exclude="no" LinkedHeaders="" Scope="" Header="no" Caption="no"/>
  <table xmlns="" ID="rOerVQjaWXuhRvcJpY8VRBE5TbY=" Exclude="no" LinkedHeaders="" Scope="" Header="no" Caption="no"/>
  <table xmlns="" ID="DdruJbMEHL29M5zRPO87xLtXlbY=" Exclude="no" LinkedHeaders="" Scope="" Header="no" Caption="no"/>
  <table xmlns="" ID="eiN/D1+DcHDA35OAbU6xETAEmok=" Exclude="no" LinkedHeaders="" Scope="" Header="no" Caption="no"/>
  <table xmlns="" ID="9X5V6ccJbYSyhBXZLnYO20uikM0=" Exclude="no" LinkedHeaders="" Scope="" Header="no" Caption="no"/>
  <table xmlns="" ID="PgnIMOAwKemAWsDUzCDt2JeOt+w=" Exclude="no" LinkedHeaders="" Scope="" Header="no" Caption="no"/>
  <table xmlns="" ID="Xx1xjyUJDDBjYmMdAkI5EpAuslE=" Exclude="no" LinkedHeaders="" Scope="" Header="no" Caption="no"/>
  <table xmlns="" ID="xaO1BI0fjmlYylk4iZoDlPDpb8U=" Exclude="no" LinkedHeaders="" Scope="" Header="no" Caption="no"/>
  <table xmlns="" ID="TWdNu5PrbFaLIW4lP458Hvo5NPM=" Exclude="no" LinkedHeaders="" Scope="" Header="no" Caption="no"/>
  <table xmlns="" ID="EvWCPIuiYmTwH03k4HrfL8oTP8Q=" Exclude="no" LinkedHeaders="" Scope="" Header="no" Caption="no"/>
  <table xmlns="" ID="L0NzgOVwYLFpnMniMOLcXsfugjw=" Exclude="no" LinkedHeaders="" Scope="" Header="no" Caption="no"/>
  <table xmlns="" ID="hqzwioH2JQiG7B2DW9ZDnt3xTOI=" Exclude="no" LinkedHeaders="" Scope="" Header="no" Caption="no"/>
  <table xmlns="" ID="57lw9I78RjWSCcW9L/gKizXIm1o=" Exclude="no" LinkedHeaders="" Scope="" Header="no" Caption="no"/>
  <table xmlns="" ID="VEzbAWq2LsftraV69OMbzZ2mAQY=" Exclude="no" LinkedHeaders="" Scope="" Header="no" Caption="no"/>
  <table xmlns="" ID="DkYB6n9ojzmIytQYd8XpFuQ2TMU=" Exclude="no" LinkedHeaders="" Scope="" Header="no" Caption="no"/>
  <table xmlns="" ID="+4ND1sqsnK881PFXTZh4y+P3cEk=" Exclude="no" LinkedHeaders="" Scope="" Header="no" Caption="no"/>
  <table xmlns="" ID="Gce7y5wsuZB/iQ6LVgBehbtSBwc=" Exclude="no" LinkedHeaders="" Scope="" Header="no" Caption="no"/>
  <table xmlns="" ID="8yBeWtpR2KFmf1kfiWULLMKVkvs=" Exclude="no" LinkedHeaders="" Scope="" Header="no" Caption="no"/>
  <table xmlns="" ID="fwXLMLTJcV3RQGgINHe+vBefIaw=" Exclude="no" LinkedHeaders="" Scope="" Header="no" Caption="no"/>
  <table xmlns="" ID="Lq33T9IpMgngjyJSFcVvfL/5zik=" Exclude="no" LinkedHeaders="" Scope="" Header="no" Caption="no"/>
  <table xmlns="" ID="vWZ2U+cMyakBHHbAWKpqqWIivzk=" Exclude="no" LinkedHeaders="" Scope="" Header="no" Caption="no"/>
  <table xmlns="" ID="lflWD4JvbunDJbuyf4AK+1ysy5k=" Exclude="no" LinkedHeaders="" Scope="" Header="no" Caption="no"/>
  <table xmlns="" ID="j/nnMbfDFTPy9Ha7KvCVIusa8O4=" Exclude="no" LinkedHeaders="" Scope="" Header="no" Caption="no"/>
  <table xmlns="" ID="EDxbC3qg7R/nyhzVFonuj+jFmAo=" Exclude="no" LinkedHeaders="" Scope="" Header="no" Caption="no"/>
  <table xmlns="" ID="seQhJuJHwDUMrTf5YPCgkYsAy9Y=" Exclude="no" LinkedHeaders="" Scope="" Header="no" Caption="no"/>
  <table xmlns="" ID="mEXlQ8fWpsDQ1/9SXrTOTNrSJms=" Exclude="no" LinkedHeaders="" Scope="" Header="no" Caption="no"/>
  <table xmlns="" ID="8yOzN8k8feqWz0FVCavIzSeFC68=" Exclude="no" LinkedHeaders="" Scope="" Header="no" Caption="no"/>
  <table xmlns="" ID="ne5uneZJ6P1Cx3dMx5DC2uDxOvc=" Exclude="no" LinkedHeaders="" Scope="" Header="no" Caption="no"/>
  <table xmlns="" ID="pxf0hBtDCgsV6HMbrxx+kHEdf6Q=" Exclude="no" LinkedHeaders="" Scope="" Header="no" Caption="no"/>
  <table xmlns="" ID="teWQEUSTI+xNsxQicM4skEVlAeA=" Exclude="no" LinkedHeaders="" Scope="" Header="no" Caption="no"/>
  <table xmlns="" ID="mZqKeMG/0vHSHN4Eh45ej4yVYyk=" Exclude="no" LinkedHeaders="" Scope="" Header="no" Caption="no"/>
  <table xmlns="" ID="AUM1/e2OBU7XkWf5BElJGS9nI/s=" Exclude="no" LinkedHeaders="" Scope="" Header="no" Caption="no"/>
  <table xmlns="" ID="HTTopJ93v3bRSt7DrKIVxO4+5hA=" Exclude="no" LinkedHeaders="" Scope="" Header="no" Caption="no"/>
  <table xmlns="" ID="DEk/0giAWZGV4++CXfmuLGvsEwQ=" Exclude="no" LinkedHeaders="" Scope="" Header="no" Caption="no"/>
  <table xmlns="" ID="dO4wPMCAHE32Eh7ft6JZajY2tMs=" Exclude="no" LinkedHeaders="" Scope="" Header="no" Caption="no"/>
  <table xmlns="" ID="DBm/e0HJkrn9Tir7Gsw+qd6ySME=" Exclude="no" LinkedHeaders="" Scope="" Header="no" Caption="no"/>
  <table xmlns="" ID="uIq0zYgehjEVnDaS8aqbjNKeDrU=" Exclude="no" LinkedHeaders="" Scope="" Header="no" Caption="no"/>
  <table xmlns="" ID="AK1oNKmuSNTSuEs8/1WwsUCXvRE=" Exclude="no" LinkedHeaders="" Scope="" Header="no" Caption="no"/>
  <table xmlns="" ID="t4vE33lWTQWzaNeZYBjd5gYqWBA=" Exclude="no" LinkedHeaders="" Scope="" Header="no" Caption="no"/>
  <table xmlns="" ID="KT41UCgE5+m2UEMfx5yMGnE2OQk=" Exclude="no" LinkedHeaders="" Scope="" Header="no" Caption="no"/>
  <table xmlns="" ID="wZHV8La6gbF3ecaV3E5NJ1YdZoA=" Exclude="no" LinkedHeaders="" Scope="" Header="no" Caption="no"/>
  <table xmlns="" ID="AO/enaI5U2AqqePPoLrvA7CCry0=" Exclude="no" LinkedHeaders="" Scope="" Header="no" Caption="no"/>
  <table xmlns="" ID="whVQ5tpPxx02MWUtablu5R3nz4Y=" Exclude="no" LinkedHeaders="" Scope="" Header="no" Caption="no"/>
  <table xmlns="" ID="1eIQGfVaHCQIJJODv3V2wfKk6Ko=" Exclude="no" LinkedHeaders="" Scope="" Header="no" Caption="no"/>
  <table xmlns="" ID="kKy8FpN73QiW0GJFWx8O6X3TePs=" Exclude="no" LinkedHeaders="" Scope="" Header="no" Caption="no"/>
  <table xmlns="" ID="LM+vTwJwywXOjiS7gitbnf1FW/I=" Exclude="no" LinkedHeaders="" Scope="" Header="no" Caption="no"/>
  <table xmlns="" ID="1IiulYoWcFzWtirmRCnsB/Kpe9w=" Exclude="no" LinkedHeaders="" Scope="" Header="no" Caption="no"/>
  <table xmlns="" ID="NkobB8nVqaO1jgqKer9GYVNb0cY=" Exclude="no" LinkedHeaders="" Scope="" Header="no" Caption="no"/>
  <table xmlns="" ID="zilMmf8B9QTiEhzc9myhOWOcbcQ=" Exclude="no" LinkedHeaders="" Scope="" Header="no" Caption="no"/>
  <table xmlns="" ID="M9f77UHl65U8zv668UoIa59hZCo=" Exclude="no" LinkedHeaders="" Scope="" type="_x0030_" HRows="_x0030_" HCols="_x0030_" Summary="" TableLinerizing="H" Header="no" Caption="no"/>
  <table xmlns="" ID="1YFM25ye/NMQiY0qNp+3g5hFuYg=" Exclude="no" LinkedHeaders="" Scope="" Header="no" Caption="no"/>
  <table xmlns="" ID="nxhAPS6HsUcKJegj6o7szHD6yzo=" Exclude="no" LinkedHeaders="" Scope="" Header="no" Caption="no"/>
  <table xmlns="" ID="etUDL5HRRXO9oDGPpGiD1ocE8Xg=" Exclude="no" LinkedHeaders="" Scope="" Header="no" Caption="no"/>
  <SubText xmlns="" ID="/8ktGdqfFB5+HNpJJOo9H/cYiC0=" ActualText=""/>
  <SubText xmlns="" ID="sJv1QmJ8RlJNa2ZPD4EolCqr0hU=" ActualText=""/>
  <SubText xmlns="" ID="cgEnqbWWIqVp9TgRgZAnHcM02ZY=" ActualText=""/>
  <SubText xmlns="" ID="ARGTWKPpt6UMmI7vw1P4w1K8R2M=" ActualText=""/>
  <SubText xmlns="" ID="3VmPFOl5IIC0+bWQQHnIaKZMWok=" ActualText=""/>
  <SubText xmlns="" ID="S0buzftjgRaAEgmHFlqxqL0FcPs=" ActualText=""/>
  <SubText xmlns="" ID="fLy/LC3++zjdD7Es4+FJo3KMXdE=" ActualText=""/>
  <SubText xmlns="" ID="fszZy8IZkxIoad1lFJ7rUnAzDEg=" ActualText=""/>
  <SubText xmlns="" ID="YGEx0M7riaPoVIRXb8+M3CBbT3Y=" ActualText=""/>
  <SubText xmlns="" ID="q/EcXi5jUmrvW0uYZTujTZQIyr4=" ActualText=""/>
  <SubText xmlns="" ID="b/7bDL0g8fR9EL+zUJTAST/0tYA=" ActualText=""/>
  <SubText xmlns="" ID="/khHvMNPBOPXK5SJZRhc746YSOQ=" ActualText=""/>
  <SubText xmlns="" ID="kfJJmrHXFGcf5DKHKbzlkvY0wLk=" ActualText=""/>
  <SubText xmlns="" ID="Paq0tXVbwQJIkfYBos+PINRsojY=" ActualText=""/>
  <SubText xmlns="" ID="WEMZip56PV5cAaSnLF4qjEKGjo0=" ActualText=""/>
  <SubText xmlns="" ID="bZmOO9KdVlDIf1q4SE+oAkflPSs=" ActualText=""/>
  <SubText xmlns="" ID="FQE1cmj/OuOfpnDknVhDgh3QALg=" ActualText=""/>
  <SubText xmlns="" ID="nETliPntwiuGC7z4EIDOZrCaMzI=" ActualText=""/>
  <SubText xmlns="" ID="3Zyf2LyxwkSL+ExFz4QygMidThA=" ActualText=""/>
  <SubText xmlns="" ID="LJOzAQFqIFy8r066cyE8hZhnNIc=" ActualText=""/>
  <SubText xmlns="" ID="cocgP4WeOMA6LdzemiDfn/K57OA=" ActualText=""/>
  <SubText xmlns="" ID="XjVLymxYrnua1q3kfR6YdrpEGPo=" ActualText=""/>
  <SubText xmlns="" ID="g0oJgh1wNlx6A2pQrZuG1vXfZK0=" ActualText=""/>
  <SubText xmlns="" ID="mrqrsWcsXwV/jZ/E9spzcHXPR/M=" ActualText=""/>
  <SubText xmlns="" ID="qDe3TQRRvNMVkPV+MkCxfhQEpcc=" ActualText=""/>
  <HyperLink xmlns="" ID="BwrH4Ba6ZTCGZT0imtV64i/DoAQ=-69502078973.2_356.63" plainAltText="https:_x002F__x002F_www.waterboards.ca.gov_x002F_safer_x002F_docs_x002F_draft_white_paper.pdf" Lang=""/>
  <HyperLink xmlns="" ID="BwrH4Ba6ZTCGZT0imtV64i/DoAQ=1933526573136.2_429.03" plainAltText="https:_x002F__x002F_bit.ly_x002F_3oFVCpx" Lang=""/>
  <Shape xmlns="" ID="cVreTUwwJZAKYHFqlkhiWjccJV4=" pdftag="Figure" artifact="_x0031_" formula="no" inline="no" isBookmarkSet="no" Lang="" validate="no" Order="_x0037_"/>
  <Shape xmlns="" ID="awIPOTWu8+7aUuSZ8j/xwyCWsSE=" Order="_x0032_" formula="no" inline="no" artifact="_x0031_" pdftag="_x005B_Artifact_x005D_" isBookmarkSet="no" validate="no"/>
  <Shape xmlns="" ID="oshNPcHYjS/sPZD2KkxowXhRXD0=" pdftag="Figure" artifact="_x0031_" formula="no" inline="no" isBookmarkSet="no" Lang="" validate="no" Order="_x0032_"/>
  <Shape xmlns="" ID="qBKYsiPDTbf5e2s8DylsGs8HpHs=" pdftag="P" isBookmarkSet="no" bookmark="no" Order="_x0031_1"/>
  <Shape xmlns="" ID="KJo5Miv7Fr/nKl9d3T8GKaxSmWc=" pdftag="P" isBookmarkSet="no" bookmark="no" Order="_x0031_6"/>
  <Shape xmlns="" ID="xRkTVeh5hd2LvTcRHtC9JDvJIpo=" artifact="_x0031_" formula="no" inline="no" pdftag="Figure" isBookmarkSet="no" Lang="" validate="no" Order="_x0031_9"/>
  <Shape xmlns="" ID="osSZDRdgtfUSBq/GIbTnxX6dD3g=" pdftag="Figure" artifact="_x0031_" formula="no" inline="no" isBookmarkSet="no" Lang="" validate="no" Order="_x0032_"/>
  <Shape xmlns="" ID="BwrH4Ba6ZTCGZT0imtV64i/DoAQ=" pdftag="P" isBookmarkSet="no" bookmark="no" Order="_x0032_"/>
  <SubText xmlns="" ID="awIPOTWu8+7aUuSZ8j/xwyCWsSE=" ActualText=""/>
  <SubText xmlns="" ID="oNCp5bFvjffU0ziIb+1LfakIGHA=" ActualText=""/>
  <SubText xmlns="" ID="eqhXMXnkSJEYg81WvhwjcJxltro=" ActualText=""/>
  <SubText xmlns="" ID="o2g8tc6UK7Ym56o8MllbGGpvapw=" ActualText=""/>
  <SubText xmlns="" ID="7icHT5+/ExIHP6RNFYJ7soQAaCw=" ActualText=""/>
  <Shape xmlns="" ID="HxJ5CQFxqVsNUsvaKcw+t2D4BE0=" pdftag="Figure" isBookmarkSet="no" bookmark="no" artifact="_x0031_" Lang="" validate="no" Order="_x0036_"/>
  <Shape xmlns="" ID="doHJxPfY2ZFuFqk9BpGoQLUYYpo=" pdftag="Figure" isBookmarkSet="no" bookmark="no" artifact="_x0031_" Lang="" validate="no" Order="_x0038_"/>
  <Shape xmlns="" ID="9RyHe5QUwWW2GhWhkTPIFB654Lk=" pdftag="Figure" isBookmarkSet="no" bookmark="no" artifact="_x0031_" Lang="" validate="no" Order="_x0031_0"/>
  <Shape xmlns="" ID="WL7TyJ8vnJU0A4C3kfjwsr4rm+E=" pdftag="Figure" isBookmarkSet="no" bookmark="no" artifact="_x0031_" Lang="" validate="no" Order="_x0037_"/>
  <Shape xmlns="" ID="m7o4raLuT7iMbXeGE7vxn1aO7QA=" pdftag="Figure" isBookmarkSet="no" bookmark="no" artifact="_x0031_" Lang="" validate="no" Order="_x0033_"/>
  <Shape xmlns="" ID="4i0Qi5tKRIMd5etr8jXcRAvB+j8=" artifact="_x0030_" validate="yes" pdftag="Figure" isBookmarkSet="no" Order="_x0033_"/>
  <SubText xmlns="" ID="4i0Qi5tKRIMd5etr8jXcRAvB+j8=" ActualText=""/>
  <HyperLink xmlns="" ID="d4HH67EEUmvJovq5h4HGViq62L4=1952322155145.2_223.21" plainAltText="safer_x0040_waterboards.ca.gov" language="" Lang=""/>
  <HyperLink xmlns="" ID="vD0nJLkIJGsRQZRdOFJ05S/R0k8=-142727056673.2_322.7017" plainAltText="https:_x002F__x002F_www.waterboards.ca.gov_x002F_drinking_water_x002F_certlic_x002F_drinkingwater_x002F_needs" Lang=""/>
  <HyperLink xmlns="" ID="vD0nJLkIJGsRQZRdOFJ05S/R0k8=1078956950274.2_354.1417" plainAltText="https:_x002F__x002F_bit.ly_x002F_2OH58wm" Lang=""/>
  <HyperLink xmlns="" ID="ybuX/GYo3Tei/nbRXs9uRst6QD0=611610627251.825_294.4616" plainAltText="https:_x002F__x002F_bit.ly_x002F_3mAz2yK" Lang=""/>
  <HyperLink xmlns="" ID="ybuX/GYo3Tei/nbRXs9uRst6QD0=1078956950296.325_338.0616" plainAltText="https:_x002F__x002F_bit.ly_x002F_2OH58wm" Lang=""/>
  <HyperLink xmlns="" ID="P0SVxqsYWiUpKNYOB2Y5gtRvGPM=1745979255163.3775_473.3109" plainAltText="https:_x002F__x002F_www.waterboards.ca.gov_x002F_drinking_water_x002F_certlic_x002F_drinkingwater_x002F_needs.html" Lang=""/>
  <HyperLink xmlns="" ID="1Np2UhWwPhwS2cyq6Fo72U8Ggnw=174597925561.77921_449.0401" plainAltText="https:_x002F__x002F_www.waterboards.ca.gov_x002F_drinking_water_x002F_certlic_x002F_drinkingwater_x002F_needs.html" Lang=""/>
  <HyperLink xmlns="" ID="67E9Y0QOcJAQFXLKeNHttDA2/bk=-48018124272.98811_268.7666" plainAltText="https:_x002F__x002F_www.waterboards.ca.gov_x002F_s" Lang=""/>
  <HyperLink xmlns="" ID="67E9Y0QOcJAQFXLKeNHttDA2/bk=-4240579272.98811_289.8866" plainAltText="afer_x002F_safer_data.html"/>
  <HyperLink xmlns="" ID="67E9Y0QOcJAQFXLKeNHttDA2/bk=148918722672.98811_354.1266" plainAltText="https:_x002F__x002F_www.waterboards.ca.gov_x002F_w" Lang=""/>
  <HyperLink xmlns="" ID="67E9Y0QOcJAQFXLKeNHttDA2/bk=-86477916272.98811_375.2466" plainAltText="ater_issues_x002F_programs_x002F_hr2w_x002F_"/>
  <HyperLink xmlns="" ID="FTVBkQPJWcqH/IHmdKtYf10AdzY=-250603185396.78_299.04" plainAltText="https:_x002F__x002F_bit.ly_x002F_3a6yFHj" Lang=""/>
  <HyperLink xmlns="" ID="FTVBkQPJWcqH/IHmdKtYf10AdzY=-216217291401.425_369.52" plainAltText="https:_x002F__x002F_bit.ly_x002F_3uL3ole" Lang=""/>
  <HyperLink xmlns="" ID="cIhfLRRRxBWNadD/bcDYUZE9f5I=1472200658552.2029_264.3047" plainAltText="https:_x002F__x002F_bit.ly_x002F_3d0XxSF" Lang=""/>
  <HyperLink xmlns="" ID="laTeeju6gm9TPpwC6Uvq6vyIBLI=-180424610473.2_251.5279" plainAltText="https:_x002F__x002F_bit.ly_x002F_3t9XgTg" Lang=""/>
  <HyperLink xmlns="" ID="PHZtxV9rHtkGSIML8sdBVe7td14=1178815386685.2_217.28" plainAltText="https:_x002F__x002F_bit.ly_x002F_323KFEZ" Lang=""/>
  <HyperLink xmlns="" ID="+uTm321JK9SWnypVrl4OJZ5aX5g=1811071145551.8871_254.8262" plainAltText="https:_x002F__x002F_bit.ly_x002F_3d3jmkC" Lang=""/>
  <HyperLink xmlns="" ID="3GoktQsSIVh/je7CH6BsvWtpNgk=-180424610473.2_251.5279" plainAltText="https:_x002F__x002F_bit.ly_x002F_3t9XgTg" Lang=""/>
  <HyperLink xmlns="" ID="qWgyBwY7MjH2/3SlA8OpxCnKn78=-1804246104127.2_144.8616" plainAltText="https:_x002F__x002F_bit.ly_x002F_3t9XgTg" Lang=""/>
  <HyperLink xmlns="" ID="qWgyBwY7MjH2/3SlA8OpxCnKn78=611610627570.735_308.3817" plainAltText="https:_x002F__x002F_bit.ly_x002F_3mAz2yK" Lang=""/>
  <HyperLink xmlns="" ID="qWgyBwY7MjH2/3SlA8OpxCnKn78=-1067741621345.95_348.4217" plainAltText="SAFER_x0040_waterboards.ca.gov" Lang=""/>
  <HyperLink xmlns="" ID="qWgyBwY7MjH2/3SlA8OpxCnKn78=1078956950504.95_428.5016" plainAltText="https:_x002F__x002F_bit.ly_x002F_2OH58wm" Lang=""/>
  <HyperLink xmlns="" ID="we3aGRs7evczV/FmJltgH6oQ7ak=1472200658427.595_329.7017" plainAltText="https:_x002F__x002F_bit.ly_x002F_3d0XxSF" Lang=""/>
  <HyperLink xmlns="" ID="we3aGRs7evczV/FmJltgH6oQ7ak=1811071145492.735_373.3017" plainAltText="https:_x002F__x002F_bit.ly_x002F_3d3jmkC" Lang=""/>
  <Shape xmlns="" ID="g3oo6A8Pgn4SvlYQYz9V76NjUsY=" pdftag="H3" isBookmarkSet="no" bookmark="yes" Order="_x0033_"/>
  <Shape xmlns="" ID="D3BwMfAYghM1r1hYCYTvScSicYk=" pdftag="H2" isBookmarkSet="no" bookmark="yes" Order="_x0032_"/>
  <Shape xmlns="" ID="cZt0irRB13XEgigRnaYH6Hnh40g=" pdftag="H2" isBookmarkSet="no" bookmark="yes" Order="_x0031_"/>
  <Shape xmlns="" ID="05U7SqK7eEPOrJJatQUjptVuzO0=" Order="_x0031_" pdftag="_x005B_Artifact_x005D_" isBookmarkSet="no" bookmark="no"/>
  <Shape xmlns="" ID="d4HH67EEUmvJovq5h4HGViq62L4=" pdftag="P" isBookmarkSet="no" bookmark="no" Order="_x0033_"/>
  <Shape xmlns="" ID="yD0nPSWe0WaKbrRBwEJ0VsaTbdg=" pdftag="P" isBookmarkSet="no" bookmark="no" Order="_x0032_"/>
  <Shape xmlns="" ID="W6xIAKjyGog++ZJ5D5jioPFD5vU=" artifact="_x0031_" formula="no" inline="no" pdftag="Figure" isBookmarkSet="no" Lang="" validate="no" Order="_x0034_"/>
  <Shape xmlns="" ID="eXCRmStQpg3ygzjL6m/cTbz+/vs=" artifact="_x0031_" formula="no" inline="no" pdftag="Figure" isBookmarkSet="no" Lang="" validate="no" Order="_x0031_"/>
  <Shape xmlns="" ID="KOiqWjdBfIv/RA9Mralakcwc85E=" pdftag="H2" isBookmarkSet="no" bookmark="yes" Order="_x0032_"/>
  <Shape xmlns="" ID="uuwwunTrnSS4vsZIRw6jKYrtGlc=" pdftag="H2" isBookmarkSet="no" bookmark="yes" Order="_x0031_"/>
  <Shape xmlns="" ID="ufN2E65NlqlHao1C0wTgyzn4w1Y=" pdftag="P" isBookmarkSet="no" bookmark="no" Order="_x0032_"/>
  <Shape xmlns="" ID="/AlZATmR2fQSbjLdDL5PZ+TXUsA=" Order="_x0031_" pdftag="_x005B_Artifact_x005D_" isBookmarkSet="no" bookmark="no"/>
  <Shape xmlns="" ID="AYHpra0huoR87B9BFspUQNVnvLs=" pdftag="H2" isBookmarkSet="no" bookmark="yes" Order="_x0031_"/>
  <Shape xmlns="" ID="vD0nJLkIJGsRQZRdOFJ05S/R0k8=" pdftag="P" isBookmarkSet="no" bookmark="no" Order="_x0032_"/>
  <Shape xmlns="" ID="Gaa/EFZV2qkaVQDL8XfO2OEPaBA=" Order="_x0031_" pdftag="_x005B_Artifact_x005D_" isBookmarkSet="no" bookmark="no"/>
  <Shape xmlns="" ID="fW4O7B5GnrbBvhaZa69GfLQKL0o=" pdftag="H2" isBookmarkSet="no" bookmark="yes" Order="_x0032_"/>
  <Shape xmlns="" ID="RCnc5tulGBnkDpsTEQELm6DTubw=" pdftag="P" isBookmarkSet="no" bookmark="no" Order="_x0033_"/>
  <Shape xmlns="" ID="VVlprm3s00hF6AaJiUT85jtDgXc=" artifact="_x0031_" formula="no" inline="no" pdftag="Figure" isBookmarkSet="no" Lang="" validate="no" Order="_x0031_"/>
  <Shape xmlns="" ID="+lPcdRe3tTHpfIM5gj1ljPDbHeA=" pdftag="H2" isBookmarkSet="no" bookmark="yes" Order="_x0032_"/>
  <Shape xmlns="" ID="Dbxx/DniWj9vIliV+2tMJDC8f3U=" formula="no" pdftag="Figure" artifact="_x0030_" inline="no" isBookmarkSet="no" Lang="" bookmark="no" validate="yes" Order="_x0031_"/>
  <Shape xmlns="" ID="QyWvwcmlU4e//UDlN60j1CERPm8=" pdftag="P" isBookmarkSet="no" bookmark="no" Order="_x0033_"/>
  <Shape xmlns="" ID="SLKMwzZYzgjfqLq6u3d8PaZhlDU=" pdftag="P" isBookmarkSet="no" bookmark="no" Order="_x0032_"/>
  <Shape xmlns="" ID="0aQmTGrjWN15/qqQo7K8k58aIo4=" Order="_x0032_" artifact="_x0031_" pdftag="_x005B_Artifact_x005D_" formula="no" inline="no" isBookmarkSet="no" validate="no"/>
  <Shape xmlns="" ID="+IV3P5oJl7rWLmtoAVCjOTUh9Oo=" pdftag="P" isBookmarkSet="no" bookmark="no" Order="_x0031_4"/>
  <Shape xmlns="" ID="pPmR6VT7Iw7fnauwX6139oO9t6o=" artifact="_x0031_" formula="no" inline="no" pdftag="Figure" isBookmarkSet="no" validate="no" Order="_x0031_3"/>
  <Shape xmlns="" ID="r/hMaTuH9BnsFsGP/JjfsGLCfBA=" artifact="_x0031_" formula="no" inline="no" pdftag="Figure" isBookmarkSet="no" validate="no" Order="_x0038_"/>
  <Shape xmlns="" ID="aDh78Iki4dQoO9VTSVIRbVr9tyM=" pdftag="P" isBookmarkSet="no" bookmark="no" Order="_x0031_7"/>
  <Shape xmlns="" ID="buEp/olexNGnSsFUs2IEZQikd6Y=" artifact="_x0031_" formula="no" inline="no" pdftag="Figure" isBookmarkSet="no" validate="no" Order="_x0031_1"/>
  <Shape xmlns="" ID="+vbkQRj7xQnAQjEI+8fK/fp2asc=" pdftag="P" isBookmarkSet="no" bookmark="no" Order="_x0031_6"/>
  <Shape xmlns="" ID="XbMc7ZMbbs7aVdNeOrJaFAKqayQ=" artifact="_x0031_" formula="no" inline="no" pdftag="Figure" isBookmarkSet="no" validate="no" Order="_x0031_0"/>
  <Shape xmlns="" ID="bew5/KmJBnHJjR/3xQJiisKnENE=" pdftag="P" isBookmarkSet="no" bookmark="no" Order="_x0031_5"/>
  <Shape xmlns="" ID="YMSv+PEByVFTpww055LzzVrxcGA=" artifact="_x0031_" formula="no" inline="no" pdftag="Figure" isBookmarkSet="no" validate="no" Order="_x0039_"/>
  <Shape xmlns="" ID="pYSoEL7wjMDX2+YIFX1OcstC5ck=" pdftag="P" isBookmarkSet="no" bookmark="no" Order="_x0031_8"/>
  <Shape xmlns="" ID="AovDhWi0gh5EY09XUEr8bK2yV0c=" artifact="_x0031_" formula="no" inline="no" pdftag="Figure" isBookmarkSet="no" validate="no" Order="_x0031_2"/>
  <Shape xmlns="" ID="3pABnHteuHD7aNABd4Nqovcc0Rk=" artifact="_x0031_" formula="no" inline="no" pdftag="Figure" isBookmarkSet="no" Lang="" validate="no" Order="_x0036_"/>
  <Shape xmlns="" ID="6CActiSz5PjM8VwFhi4HTnSFqlA=" artifact="_x0031_" formula="no" inline="no" pdftag="Figure" isBookmarkSet="no" Lang="" validate="no" Order="_x0033_"/>
  <Shape xmlns="" ID="Vo8obraBIhQyVISu0jqrBplhF7s=" artifact="_x0031_" formula="no" inline="no" pdftag="Figure" isBookmarkSet="no" Lang="" validate="no" Order="_x0037_"/>
  <Shape xmlns="" ID="UdN1bQatVIM8yFCrX22OK8a7IoM=" artifact="_x0031_" formula="no" inline="no" pdftag="Figure" isBookmarkSet="no" Lang="" validate="no" Order="_x0034_"/>
  <Shape xmlns="" ID="SrrWnW1azqde1TUqb0NC0CFlcdM=" artifact="_x0031_" formula="no" inline="no" pdftag="Figure" isBookmarkSet="no" Lang="" validate="no" Order="_x0035_"/>
  <Shape xmlns="" ID="wdsj8UPkdvPwxqynJ5jJzpEiuvI=" artifact="_x0031_" formula="no" inline="no" pdftag="Figure" isBookmarkSet="no" validate="no" Order="_x0033_"/>
  <Shape xmlns="" ID="f5h+E36LYIGZ+KCAg4VqFcA8Kpo=" pdftag="P" isBookmarkSet="no" bookmark="no" Order="_x0032_"/>
  <Shape xmlns="" ID="LrS4XirC6sV66s35xF4mIuHS9pM=" pdftag="P" isBookmarkSet="no" bookmark="no" Order="_x0034_"/>
  <Shape xmlns="" ID="33LhTJRstifxNID27NS+hevE1iQ=" pdftag="P" isBookmarkSet="no" bookmark="no" Order="_x0035_"/>
  <Shape xmlns="" ID="TQQj4Glmsg9u7GZVp7Ot50J8taU=" pdftag="P" isBookmarkSet="no" bookmark="no" Order="_x0036_"/>
  <Shape xmlns="" ID="/mFVgZCVGdMUfH/XnAW+VpE1vbw=" pdftag="P" isBookmarkSet="no" bookmark="no" Order="_x0037_"/>
  <Shape xmlns="" ID="nMiJVJKz1L8Vn3onpnX5y+5vfUA=" pdftag="P" isBookmarkSet="no" bookmark="no" Order="_x0031_2"/>
  <Shape xmlns="" ID="ww626666MOp+5XbNoEnFxBtoRcU=" pdftag="P" isBookmarkSet="no" bookmark="no" Order="_x0031_3"/>
  <Shape xmlns="" ID="7LG2ySRdv3mJIbqdi8dS5k+Q3rI=" pdftag="P" isBookmarkSet="no" bookmark="no" Order="_x0031_4"/>
  <Shape xmlns="" ID="ecieGfQ13hO4wzYC62y4ahEtGX8=" pdftag="P" isBookmarkSet="no" bookmark="no" Order="_x0031_5"/>
  <Shape xmlns="" ID="O/Vb8CiICMRFCzHuIr2rANMdAqs=" artifact="_x0031_" formula="no" inline="no" pdftag="Figure" isBookmarkSet="no" Lang="" validate="no" Order="_x0038_"/>
  <Shape xmlns="" ID="Fy/vTc50EKHCo21c6+A+sf/7po0=" artifact="_x0031_" formula="no" inline="no" pdftag="Figure" isBookmarkSet="no" Lang="" validate="no" Order="_x0039_"/>
  <Shape xmlns="" ID="LxMyr4nmT4IY44+bfqki6QSxl2Y=" artifact="_x0031_" formula="no" inline="no" pdftag="Figure" isBookmarkSet="no" Lang="" validate="no" Order="_x0031_0"/>
  <Shape xmlns="" ID="AWFg2EtjQMMZYO2f4oLnqJdMsQE=" artifact="_x0031_" validate="no" formula="no" inline="no" pdftag="Figure" isBookmarkSet="no" Order="_x0031_7"/>
  <Shape xmlns="" ID="DhcAaiiQq2LCQnbh7nREz8liFCA=" pdftag="P" isBookmarkSet="no" bookmark="no" Order="_x0031_6"/>
  <Shape xmlns="" ID="I/IcBio6pjd/kXtae31/mcjiuSA=" pdftag="P" isBookmarkSet="no" Order="_x0031_8" bookmark="no"/>
  <Shape xmlns="" ID="Hds5a6IFTdEuYyHXlYRys0/CAiE=" pdftag="P" isBookmarkSet="no" bookmark="no" Order="_x0031_9"/>
  <Shape xmlns="" ID="kbO2XtsI0tskeY0Eyn4kE/CtMDQ=" pdftag="P" isBookmarkSet="no" bookmark="no" Order="_x0032_0"/>
  <Shape xmlns="" ID="A2IVykugoXbwbELAH8rAcUepOCY=" pdftag="P" isBookmarkSet="no" bookmark="no" Order="_x0032_1"/>
  <Shape xmlns="" ID="kRWtciYFVgQIq3SnWXMQMR7BzNQ=" pdftag="P" isBookmarkSet="no" bookmark="no" Order="_x0032_5"/>
  <Shape xmlns="" ID="iF6YgEQGB5+F9BMrokMin4RNAQU=" pdftag="P" isBookmarkSet="no" bookmark="no" Order="_x0032_6"/>
  <Shape xmlns="" ID="wFvIDtdZbHdNjh/CTXCcop07e1k=" pdftag="P" isBookmarkSet="no" bookmark="no" Order="_x0032_7"/>
  <Shape xmlns="" ID="Ai28+Dd2CLBC7hDy1OwbhFwi62s=" pdftag="P" isBookmarkSet="no" bookmark="no" Order="_x0032_8"/>
  <Shape xmlns="" ID="vjoOvpzFxSEOzcs2/7msb3pEcVg=" artifact="_x0031_" formula="no" inline="no" pdftag="Figure" isBookmarkSet="no" Lang="" validate="no" Order="_x0032_3"/>
  <Shape xmlns="" ID="bL7QO6wUvlEDxtTadcaDPYFXteQ=" artifact="_x0031_" formula="no" inline="no" pdftag="Figure" isBookmarkSet="no" Lang="" validate="no" Order="_x0032_4"/>
  <Shape xmlns="" ID="T2WZb7siFEN1UouxLHdf176vVQ4=" artifact="_x0031_" formula="no" inline="no" pdftag="Figure" isBookmarkSet="no" Lang="" validate="no" Order="_x0031_1"/>
  <Shape xmlns="" ID="qAHUALuc4B7zYPUWbhgOOk/VRDM=" pdftag="P" isBookmarkSet="no" bookmark="no" Order="_x0032_2"/>
  <Shape xmlns="" ID="OO4DJ/L3C8hP3AM6oklCKJez978=" pdftag="P" isBookmarkSet="no" bookmark="no" Order="_x0032_9"/>
  <Shape xmlns="" ID="Tt5AGdxPUnRfk2GpjHPQwiEhez4=" pdftag="P" isBookmarkSet="no" bookmark="no" Order="_x0033_0"/>
  <Shape xmlns="" ID="44KUKU2QRkUn37iEPodB8o7p1Yc=" artifact="_x0031_" formula="no" inline="no" pdftag="Figure" isBookmarkSet="no" Lang="" validate="no" Order="_x0031_"/>
  <Shape xmlns="" ID="EPraKCqSLaAkBtowZ06p5ZApViA=" pdftag="H2" isBookmarkSet="no" bookmark="yes" Order="_x0032_"/>
  <Shape xmlns="" ID="0ZobZh5z7IMZ5LM1rmcpb9xkDFM=" pdftag="P" isBookmarkSet="no" bookmark="no" Order="_x0033_"/>
  <Shape xmlns="" ID="boQHvftYauQxyDyqbQoq/nFE3VA=" pdftag="P" isBookmarkSet="no" bookmark="no" Order="_x0031_3"/>
  <Shape xmlns="" ID="dXElufE/rxmbCJM+TOMyHL99jRM=" pdftag="P" isBookmarkSet="no" bookmark="no" Order="_x0031_2"/>
  <Shape xmlns="" ID="2DEjTdm0mP/zkW0HNMx4FVwvzIg=" pdftag="P" isBookmarkSet="no" bookmark="no" Order="_x0031_4"/>
  <Shape xmlns="" ID="rt3W/39boHcejLlGjGTBI7qdOMQ=" artifact="_x0031_" formula="no" inline="no" pdftag="Figure" isBookmarkSet="no" Lang="" validate="no" Order="_x0033_"/>
  <Shape xmlns="" ID="/GYr8y4cDIR6LRpOBlYas8Q3z8Q=" Order="_x0038_" formula="no" inline="no" artifact="_x0031_" pdftag="_x005B_Artifact_x005D_" isBookmarkSet="no" Lang="" validate="no"/>
  <Shape xmlns="" ID="oJJAoSD8qGIT9YDWCUuQfOc8+9k=" Order="_x0037_" artifact="_x0031_" pdftag="_x005B_Artifact_x005D_" formula="no" inline="no" isBookmarkSet="no" Lang="" validate="no"/>
  <Shape xmlns="" ID="jozs1OuPjuG9d9C+O0gyKvcBxEo=" artifact="_x0031_" formula="no" inline="no" pdftag="Figure" isBookmarkSet="no" validate="no" Order="_x0036_"/>
  <Shape xmlns="" ID="IP/KFX2Mza1NCpN8CSFBo35RP5E=" artifact="_x0031_" formula="no" inline="no" pdftag="Figure" isBookmarkSet="no" validate="no" Order="_x0034_"/>
  <Shape xmlns="" ID="JHPZ58qcyCqoZpeZR2q7sm48Qmk=" artifact="_x0031_" formula="no" inline="no" pdftag="Figure" isBookmarkSet="no" validate="no" Order="_x0035_"/>
  <Shape xmlns="" ID="N673eD5tT0w3F7pMCs+JYV4bcD0=" artifact="_x0031_" formula="no" inline="no" pdftag="Figure" isBookmarkSet="no" Lang="" validate="no" Order="_x0038_"/>
  <Shape xmlns="" ID="P2rNpRxdDMErLHoRxddFLRb7ihI=" artifact="_x0031_" formula="no" inline="no" pdftag="Figure" isBookmarkSet="no" Lang="" validate="no" Order="_x0037_"/>
  <Shape xmlns="" ID="RNYNySNGbbXTeLFnnUz2WujkuyM=" artifact="_x0031_" formula="no" inline="no" pdftag="Figure" isBookmarkSet="no" Lang="" validate="no" Order="_x0032_"/>
  <Shape xmlns="" ID="NUfI4GBfMzuFwr1C3rYHYEZCwg8=" pdftag="P" isBookmarkSet="no" bookmark="no" Order="_x0039_"/>
  <Shape xmlns="" ID="gj4lApumJFhg3QTQ98K6c1s+OkY=" pdftag="P" isBookmarkSet="no" bookmark="no" Order="_x0031_0"/>
  <Shape xmlns="" ID="+HghYgXPOZoCUtJSDH68pw3RFmA=" pdftag="P" isBookmarkSet="no" bookmark="no" Order="_x0031_1"/>
  <Shape xmlns="" ID="P0SVxqsYWiUpKNYOB2Y5gtRvGPM=" pdftag="H2" isBookmarkSet="no" bookmark="yes" Order="_x0031_5"/>
  <Shape xmlns="" ID="pPYZpOkIW35xTmg9ZwB2oETFXAk=" formula="no" inline="no" pdftag="Figure" artifact="_x0030_" isBookmarkSet="no" Lang="" bookmark="no" validate="yes" Order="_x0032_"/>
  <Shape xmlns="" ID="fcfDUmDB8n5HH57AbXfi8HDJLgc=" Order="_x0036_" formula="no" inline="no" validate="no" artifact="_x0031_" pdftag="_x005B_Artifact_x005D_" isBookmarkSet="no"/>
  <Shape xmlns="" ID="WgVdBF60F8AzGPLvdCFUIZup3wk=" pdftag="Figure" artifact="_x0031_" formula="no" inline="no" isBookmarkSet="no" Lang="" validate="no" Order="_x0037_"/>
  <Shape xmlns="" ID="BvZW0HX0ELX3bXLkNJxl/8NFunA=" pdftag="P" isBookmarkSet="no" bookmark="no" Order="_x0038_"/>
  <Shape xmlns="" ID="Fp4ZkivE4iRcVy4oEXIQvbRIpQc=" pdftag="Figure" artifact="_x0031_" formula="no" inline="no" isBookmarkSet="no" Lang="" validate="no" Order="_x0039_"/>
  <Shape xmlns="" ID="t24v2O7BEKSpOKNJvblocgYRk54=" artifact="_x0031_" formula="no" inline="no" pdftag="Figure" isBookmarkSet="no" validate="no" Order="_x0031_0"/>
  <Shape xmlns="" ID="uTsb1O4pJOhwuulvqzX8iKgw2wQ=" pdftag="H2" isBookmarkSet="no" bookmark="yes" Order="_x0033_"/>
  <Shape xmlns="" ID="06WX6SC6OWF/2OyzklLf/TTUMrA=" pdftag="H2" isBookmarkSet="no" bookmark="yes" Order="_x0034_"/>
  <Shape xmlns="" ID="jOVhOT0Yf2sq/dxlJHHS6Cpl1Nk=" pdftag="H2" isBookmarkSet="no" bookmark="yes" Order="_x0035_"/>
  <Shape xmlns="" ID="MSyydT509/PPN1ijxWTwJa2x8M8=" pdftag="H2" isBookmarkSet="no" bookmark="yes" Order="_x0032_"/>
  <Shape xmlns="" ID="KqC//ipB6XtiVKyFgVovCfcVfMg=" pdftag="Figure" artifact="_x0031_" formula="no" inline="no" isBookmarkSet="no" Lang="" validate="no" Order="_x0036_"/>
  <Shape xmlns="" ID="S2Evjt84EkFrzLB7+Ow4AqYy/Vk=" artifact="_x0031_" formula="no" inline="no" pdftag="Figure" isBookmarkSet="no" validate="no" Order="_x0032_"/>
  <Shape xmlns="" ID="F2LItKMz+48gGV5Skd5yWsGkd2Y=" formula="no" pdftag="Figure" artifact="_x0030_" inline="no" isBookmarkSet="no" Lang="" bookmark="no" validate="yes" Order="_x0033_"/>
  <Shape xmlns="" ID="1Np2UhWwPhwS2cyq6Fo72U8Ggnw=" pdftag="P" isBookmarkSet="no" bookmark="no" Order="_x0034_"/>
  <Shape xmlns="" ID="FkrX27AjKUxFAm3Jp0rquqsePwE=" pdftag="P" isBookmarkSet="no" bookmark="no" Order="_x0035_"/>
  <Shape xmlns="" ID="5PK0UC4Gu8HDV8OpfSySyIfkZkQ=" pdftag="P" isBookmarkSet="no" bookmark="no" Order="_x0032_"/>
  <Shape xmlns="" ID="4CWKZRvREMKtGJ5Xw6RLUfhCAdU=" pdftag="P" isBookmarkSet="no" bookmark="no" Order="_x0033_"/>
  <Shape xmlns="" ID="dJOQptPPQVyLbKC8m8Sfdker9Wk=" Order="_x0031_" artifact="_x0031_" pdftag="_x005B_Artifact_x005D_" formula="no" inline="no" isBookmarkSet="no" Lang="" validate="no"/>
  <Shape xmlns="" ID="8ucnj0jemPkEAWwfj7ba2mIqG8s=" pdftag="P" isBookmarkSet="no" bookmark="no" Order="_x0032_"/>
  <Shape xmlns="" ID="LNnh/mMvXqcbNe4vLQtpJGNTIBg=" pdftag="H1" isBookmarkSet="no" bookmark="yes" Order="_x0031_"/>
  <Shape xmlns="" ID="GkQL/gmQR2lp9WoKN61a6jJ/kjg=" pdftag="P" isBookmarkSet="no" bookmark="no" Order="_x0032_"/>
  <Shape xmlns="" ID="vQVnCvxXHpTgfIbwscqclsl6X9g=" pdftag="P" isBookmarkSet="no" bookmark="no" Order="_x0033_"/>
  <Shape xmlns="" ID="RR4FGeetYNK7NDKr4q/31AWQDgM=" formula="no" pdftag="Figure" artifact="_x0030_" inline="no" isBookmarkSet="no" Lang="" bookmark="no" validate="yes" Order="_x0032_"/>
  <Shape xmlns="" ID="67E9Y0QOcJAQFXLKeNHttDA2/bk=" pdftag="P" isBookmarkSet="no" bookmark="no" Order="_x0033_"/>
  <Shape xmlns="" ID="FTVBkQPJWcqH/IHmdKtYf10AdzY=" pdftag="P" isBookmarkSet="no" bookmark="no" Order="_x0032_"/>
  <Shape xmlns="" ID="VkvjR1tUAQXwogg6mHBeT6XkMLQ=" pdftag="P" isBookmarkSet="no" bookmark="no" Order="_x0032_"/>
  <Shape xmlns="" ID="MqHLBabZVzLQB2zrMiOw7a9+CLs=" Order="_x0031_" artifact="_x0031_" pdftag="_x005B_Artifact_x005D_" formula="no" inline="no" isBookmarkSet="no" Lang="" validate="no"/>
  <Shape xmlns="" ID="Ou5VTnfv7m5QqXPq/T6NbeTdO24=" pdftag="P" isBookmarkSet="no" bookmark="no" Order="_x0033_"/>
  <Shape xmlns="" ID="sdLXk/IQEsWE3paY8j/Khtz7Sfw=" pdftag="H1" isBookmarkSet="no" bookmark="yes" Order="_x0031_"/>
  <Shape xmlns="" ID="HXtBSuozY0kiLCCnF1HlGqj5PbQ=" pdftag="P" isBookmarkSet="no" bookmark="no" Order="_x0032_"/>
  <Shape xmlns="" ID="EYhihDEk5qq6O+Kn7rn4paQvQVY=" pdftag="P" isBookmarkSet="no" bookmark="no" Order="_x0032_"/>
  <Shape xmlns="" ID="1mZsMyU8u+Ao/4Y9eDX7+9qbf0w=" pdftag="P" isBookmarkSet="no" bookmark="no" Order="_x0033_"/>
  <Shape xmlns="" ID="1W2YH3BqY0Awy+FHqy+nSU9L4vY=" pdftag="P" isBookmarkSet="no" bookmark="no" Order="_x0034_"/>
  <Shape xmlns="" ID="F17wYtx9WWWgjRdydsBnY316Dnc=" pdftag="H2" isBookmarkSet="no" bookmark="yes" Order="_x0031_"/>
  <Shape xmlns="" ID="B5GcVac+nSqRQZT6idf9TSvxai8=" artifact="_x0031_" formula="no" inline="no" pdftag="Figure" isBookmarkSet="no" validate="no" Order="_x0033_"/>
  <Shape xmlns="" ID="lqKVcxfXUPAWTDVUEVCpXbhxp9M=" artifact="_x0031_" formula="no" inline="no" pdftag="Figure" isBookmarkSet="no" validate="no" Order="_x0036_"/>
  <Shape xmlns="" ID="2e3Km8JGAEF0flMjLj1nzrwJid4=" artifact="_x0031_" formula="no" inline="no" pdftag="Figure" isBookmarkSet="no" validate="no" Order="_x0031_1"/>
  <Shape xmlns="" ID="QmUOwAXJLeDp3ClKKVxLqzAkdPk=" artifact="_x0031_" formula="no" inline="no" pdftag="Figure" isBookmarkSet="no" validate="no" Order="_x0031_8"/>
  <Shape xmlns="" ID="ckDao9Rgzu1s3tNvrWuVciQt4Wc=" pdftag="P" isBookmarkSet="no" bookmark="no" Order="_x0035_"/>
  <Shape xmlns="" ID="IyB/cy3HpsTwGrzIivEFj4CSaSo=" pdftag="P" isBookmarkSet="no" bookmark="no" Order="_x0038_"/>
  <Shape xmlns="" ID="o2lKoLsf6wGAdFMXd3c4grMgRxA=" pdftag="P" isBookmarkSet="no" bookmark="no" Order="_x0031_0"/>
  <Shape xmlns="" ID="6lHKkkZqQxiYzIQq48tpAbEnrXk=" pdftag="P" isBookmarkSet="no" bookmark="no" Order="_x0031_3"/>
  <Shape xmlns="" ID="m6BqrJoCLjWIIrjStauogO4gLi0=" pdftag="P" isBookmarkSet="no" bookmark="no" Order="_x0031_5"/>
  <Shape xmlns="" ID="iz++6erHthxCyWEh+YpThOZmSGA=" pdftag="P" isBookmarkSet="no" bookmark="no" Order="_x0031_9"/>
  <Shape xmlns="" ID="ur58MxKxT5bXJt6IX9XDGtj67G8=" artifact="_x0031_" formula="no" inline="no" pdftag="Figure" isBookmarkSet="no" Lang="" validate="no" Order="_x0031_7"/>
  <Shape xmlns="" ID="fG6UkLbSdCpNGuAJSP6N1SDFff0=" artifact="_x0031_" formula="no" inline="no" pdftag="Figure" isBookmarkSet="no" Lang="" validate="no" Order="_x0031_2"/>
  <Shape xmlns="" ID="4+YLwoGDLxTAIL1+g3sL5cDwtpw=" artifact="_x0031_" formula="no" inline="no" pdftag="Figure" isBookmarkSet="no" Lang="" validate="no" Order="_x0037_"/>
  <Shape xmlns="" ID="PPaFnBZNhvcRyIKvF8gxLevYSS0=" artifact="_x0031_" formula="no" inline="no" pdftag="Figure" isBookmarkSet="no" validate="no" Order="_x0039_"/>
  <Shape xmlns="" ID="gakHDTnnetQB0Tz4Y1m35MQYH2o=" artifact="_x0031_" formula="no" inline="no" pdftag="Figure" isBookmarkSet="no" validate="no" Order="_x0031_6"/>
  <Shape xmlns="" ID="Oe4hFrfE/RDON30iPhsPRN/G6BE=" artifact="_x0031_" formula="no" inline="no" pdftag="Figure" isBookmarkSet="no" Lang="" validate="no" Order="_x0031_4"/>
  <Shape xmlns="" ID="EemL1tSGhJvRaQfjEptPoXiGpBw=" pdftag="P" isBookmarkSet="no" bookmark="no" Order="_x0032_"/>
  <Shape xmlns="" ID="oM0r7s6VxGxNfJ+KYD36s396SkE=" pdftag="Figure" artifact="_x0031_" formula="no" inline="no" isBookmarkSet="no" Lang="" validate="no" Order="_x0034_"/>
  <Shape xmlns="" ID="PUDzG3m8sTR3AG7JlNM1h52iOgk=" pdftag="P" isBookmarkSet="no" bookmark="no" Order="_x0032_"/>
  <Shape xmlns="" ID="vap9RKUvkxHtq2yKPLxU1bmjwtQ=" pdftag="P" isBookmarkSet="no" bookmark="no" Order="_x0035_"/>
  <Shape xmlns="" ID="YKszVfISVtr4SvZBpFP0cDDEEZM=" pdftag="P" isBookmarkSet="no" bookmark="no" Order="_x0036_"/>
  <Shape xmlns="" ID="SVZ9s3fR0Nnv3Lqn1OiSYV03Iqg=" pdftag="P" isBookmarkSet="no" bookmark="no" Order="_x0033_"/>
  <Shape xmlns="" ID="MXJMX+2RvtNE4ORY2jy7jgWPoQY=" pdftag="P" isBookmarkSet="no" bookmark="no" Order="_x0034_"/>
  <Shape xmlns="" ID="JiN4+8Eo8pZSV1bBx4yjfkUwuPo=" pdftag="P" isBookmarkSet="no" bookmark="no" Order="_x0037_"/>
  <Shape xmlns="" ID="qCWpbZAcl+W4RpbHPbJ6mzNyB/k=" pdftag="P" isBookmarkSet="no" bookmark="no" Order="_x0038_"/>
  <Shape xmlns="" ID="KyWBu08OJuBfeZZgts8JGVGhldA=" pdftag="P" isBookmarkSet="no" bookmark="no" Order="_x0039_"/>
  <Shape xmlns="" ID="vDStZmpE7UiUqVA1XlX92AdPf0w=" pdftag="P" isBookmarkSet="no" bookmark="no" Order="_x0031_0"/>
  <Shape xmlns="" ID="p2xZANuSjB1Xu9X1QKOoSrjfTZ0=" pdftag="H2" isBookmarkSet="no" bookmark="yes" Order="_x0031_"/>
  <Shape xmlns="" ID="ynLUddXyU7f2vLiInEic8PvEj8o=" pdftag="P" isBookmarkSet="no" bookmark="no" Order="_x0033_"/>
  <Shape xmlns="" ID="5egoPi1ryke7odAXhVVW4uFXHvw=" formula="no" pdftag="Figure" artifact="_x0030_" inline="no" isBookmarkSet="no" Lang="" bookmark="no" validate="yes" Order="_x0032_"/>
  <Shape xmlns="" ID="MEsdSN6nKjNHrDO4BzLaySlFy5U=" pdftag="H2" isBookmarkSet="no" bookmark="yes" Order="_x0031_"/>
  <Shape xmlns="" ID="LhypB1VH2TDdNaomGj4q2BIU0tU=" pdftag="P" isBookmarkSet="no" bookmark="no" Order="_x0032_"/>
  <Shape xmlns="" ID="TK6pgw5Zv8fcUHWuPQN5ye7uRQI=" Order="_x0031_" pdftag="_x005B_Artifact_x005D_" isBookmarkSet="no" bookmark="no"/>
  <Shape xmlns="" ID="jytoNe9uIr3/07hmN43M1VIvdtU=" pdftag="P" isBookmarkSet="no" bookmark="no" Order="_x0033_"/>
  <Shape xmlns="" ID="h8xC4qAvhDk3EpzFBKqKDOTnvpA=" pdftag="P" isBookmarkSet="no" bookmark="no" Order="_x0034_"/>
  <Shape xmlns="" ID="MCn7NoAmwIRiAdLob5AglNM+Mi4=" pdftag="H2" isBookmarkSet="no" bookmark="yes" Order="_x0031_"/>
  <Shape xmlns="" ID="BJNoZ3j4KBupnRKJefMBPU73jMk=" formula="no" artifact="_x0030_" inline="no" pdftag="Figure" isBookmarkSet="no" Lang="" bookmark="no" validate="yes" Order="_x0032_"/>
  <Shape xmlns="" ID="lJcu+ZqQxMilg8N3UW51x5XnpJQ=" pdftag="H2" isBookmarkSet="no" bookmark="yes" Order="_x0031_"/>
  <Shape xmlns="" ID="aQsmundjRn0WqMsxySdrZQrD0mY=" pdftag="P" isBookmarkSet="no" bookmark="no" Order="_x0032_"/>
  <Shape xmlns="" ID="/Q6lErrH9jpzlNOVuQFG/Vm8vKI=" pdftag="P" isBookmarkSet="no" bookmark="no" Order="_x0036_"/>
  <Shape xmlns="" ID="8vqpYWFo/BzuwE66PEDo8tjUvXc=" pdftag="P" isBookmarkSet="no" bookmark="no" Order="_x0035_"/>
  <Shape xmlns="" ID="qVG9bH9pIj9QxpJUwt/oOlKl/vY=" Order="_x0037_" artifact="_x0031_" pdftag="_x005B_Artifact_x005D_" formula="no" inline="no" isBookmarkSet="no" validate="no"/>
  <Shape xmlns="" ID="o4dgcYkHQ0HmX9Z/5QVUI6gnSfc=" artifact="_x0031_" formula="no" inline="no" pdftag="Figure" isBookmarkSet="no" validate="no" Order="_x0037_"/>
  <Shape xmlns="" ID="x1R5mGARQqJIPM8fHdjcXPS3ghQ=" artifact="_x0031_" formula="no" inline="no" pdftag="Figure" isBookmarkSet="no" validate="no" Order="_x0038_"/>
  <Shape xmlns="" ID="JIs7Vbr7SzFUtmGeS9SwyTQ35xM=" artifact="_x0031_" formula="no" inline="no" pdftag="Figure" isBookmarkSet="no" validate="no" Order="_x0039_"/>
  <Shape xmlns="" ID="PijqEt30zmq8HqmcpbtTqPpaK6s=" pdftag="Figure" artifact="_x0031_" formula="no" inline="no" isBookmarkSet="no" Lang="" validate="no" Order="_x0031_0"/>
  <Shape xmlns="" ID="TulqRVaOiSMeLd9DNrZpmyxQ+BA=" pdftag="P" isBookmarkSet="no" bookmark="no" Order="_x0034_"/>
  <Shape xmlns="" ID="T/c5TzbUkQX4bH7BzDtFX569Qww=" pdftag="P" isBookmarkSet="no" bookmark="no" Order="_x0033_"/>
  <Shape xmlns="" ID="uhMvZdj15dcoD8VWSWECnNeLkUM=" artifact="_x0031_" formula="no" inline="no" pdftag="Figure" isBookmarkSet="no" validate="no" Order="_x0031_1"/>
  <Shape xmlns="" ID="1/jPvHMkQbdW+3Wm4LvP1klBy4A=" pdftag="P" isBookmarkSet="no" bookmark="no" Order="_x0034_"/>
  <Shape xmlns="" ID="Ay+XtYcFogCe4cnY4HEX6zUN1i4=" formula="no" pdftag="Figure" artifact="_x0030_" inline="no" validate="yes" isBookmarkSet="no" Order="_x0032_" Lang="" bookmark="no"/>
  <Shape xmlns="" ID="6TMFdXVPj79m+AqzLpJGXJCpzzk=" pdftag="P" isBookmarkSet="no" bookmark="no" Order="_x0035_"/>
  <Shape xmlns="" ID="RHRDicbTyQlK6qOtDbnAgtgfghc=" pdftag="P" isBookmarkSet="no" bookmark="no" Order="_x0033_"/>
  <Shape xmlns="" ID="5P+de3W+IXlnW0YxaLIXxyPwwEQ=" formula="no" artifact="_x0030_" inline="no" pdftag="Figure" isBookmarkSet="no" Lang="" bookmark="no" validate="yes" Order="_x0032_"/>
  <Shape xmlns="" ID="DKHA4nty9Jemd8eRA1wZi2kyfnc=" pdftag="H2" isBookmarkSet="no" bookmark="yes" Order="_x0031_"/>
  <Shape xmlns="" ID="RvTNezDZxmAmdXtbsU4FahAB5us=" formula="no" artifact="_x0030_" inline="no" pdftag="Figure" isBookmarkSet="no" Lang="" bookmark="no" validate="yes" Order="_x0032_"/>
  <Shape xmlns="" ID="EA4tKXCgPzQayFYYALZA3mkKGfQ=" pdftag="P" isBookmarkSet="no" bookmark="no" Order="_x0033_"/>
  <Shape xmlns="" ID="5yoD5bD12XNcPDjS4O/VyT7m6bw=" formula="no" artifact="_x0030_" inline="no" pdftag="Figure" isBookmarkSet="no" Lang="" bookmark="no" validate="yes" Order="_x0032_"/>
  <Shape xmlns="" ID="AqVaf9ouSvDZpaFZbXUftcBlwUk=" pdftag="H2" isBookmarkSet="no" bookmark="yes" Order="_x0031_"/>
  <Shape xmlns="" ID="YCwiYgbLyxKM7q4Km+YzWxYlbCQ=" artifact="_x0030_" formula="no" inline="no" pdftag="Figure" isBookmarkSet="no" Lang="" bookmark="no" validate="yes" Order="_x0032_"/>
  <Shape xmlns="" ID="MaWeZ7mNDIFwdTTpUw/9iJBkiCE=" pdftag="H2" isBookmarkSet="no" bookmark="yes" Order="_x0031_"/>
  <Shape xmlns="" ID="eNR5lLMNlFJk9E41UOLSU7A0vd0=" formula="no" artifact="_x0030_" inline="no" validate="yes" pdftag="Figure" isBookmarkSet="no" Order="_x0032_" Lang="" bookmark="no"/>
  <Shape xmlns="" ID="Asb8SoaAzvxG/XHlfno8NSE/FsU=" pdftag="P" isBookmarkSet="no" bookmark="no" Order="_x0033_"/>
  <Shape xmlns="" ID="F5sNAmtgjqdNvmflCK0C6yFuzzw=" formula="no" artifact="_x0030_" inline="no" pdftag="Figure" isBookmarkSet="no" Lang="" bookmark="no" validate="yes" Order="_x0033_"/>
  <Shape xmlns="" ID="iDADBqVa5zQvdUsUdTqa4zEqqwQ=" pdftag="P" isBookmarkSet="no" bookmark="no" Order="_x0032_"/>
  <Shape xmlns="" ID="+xUIpG0q3mTvoF/WvuzPMaS/HJg=" pdftag="H2" isBookmarkSet="no" bookmark="yes" Order="_x0031_"/>
  <Shape xmlns="" ID="cIhfLRRRxBWNadD/bcDYUZE9f5I=" pdftag="P" isBookmarkSet="no" bookmark="no" Order="_x0033_"/>
  <Shape xmlns="" ID="IWi4rnm3RAt85xBV6k73B8vmyPw=" formula="no" artifact="_x0030_" inline="no" pdftag="Figure" isBookmarkSet="no" Lang="" bookmark="no" validate="yes" Order="_x0032_"/>
  <Shape xmlns="" ID="YhDPXJV5N1EpBtvR1zT7Jr3AE3I=" Order="_x0032_" artifact="_x0031_" pdftag="_x005B_Artifact_x005D_" formula="no" inline="no" isBookmarkSet="no" validate="no"/>
  <Shape xmlns="" ID="X8uZEIsxwh8MVnyOG+4OYLfdbsM=" pdftag="P" isBookmarkSet="no" bookmark="no" Order="_x0034_"/>
  <Shape xmlns="" ID="laTeeju6gm9TPpwC6Uvq6vyIBLI=" pdftag="P" isBookmarkSet="no" bookmark="no" Order="_x0033_"/>
  <Shape xmlns="" ID="cPBbIcnN4bQfLYEHkCpwkEItJqE=" formula="no" pdftag="Figure" artifact="_x0030_" inline="no" isBookmarkSet="no" Lang="" bookmark="no" validate="yes" Order="_x0032_"/>
  <Shape xmlns="" ID="EzRiaVedKWEAFAP9Ya8trPAltXc=" pdftag="P" isBookmarkSet="no" bookmark="no" Order="_x0034_"/>
  <Shape xmlns="" ID="PcxnlVk094MqXCaxaDqX8V6cREA=" Order="_x0031_" artifact="_x0031_" pdftag="_x005B_Artifact_x005D_" formula="no" inline="no" isBookmarkSet="no" Lang="" validate="no"/>
  <Shape xmlns="" ID="Itl6exdATD/DWRxIEaV5PADoODI=" pdftag="P" isBookmarkSet="no" bookmark="no" Order="_x0033_"/>
  <Shape xmlns="" ID="8Cyp9ylv/9hpGmVi78O/muqxnSI=" pdftag="H1" isBookmarkSet="no" bookmark="yes" Order="_x0031_"/>
  <Shape xmlns="" ID="EFj3n4M7L3ycuzLFXLwSRz3HKh8=" pdftag="P" isBookmarkSet="no" bookmark="no" Order="_x0032_"/>
  <Shape xmlns="" ID="3ohFfop31VILIoqUBP0J4RrZFzM=" formula="no" pdftag="Figure" artifact="_x0030_" inline="no" isBookmarkSet="no" Lang="" bookmark="no" validate="yes" Order="_x0032_"/>
  <Shape xmlns="" ID="tG4B/IAtcFjHG6PxEdHiIo7R2qc=" pdftag="H2" isBookmarkSet="no" bookmark="yes" Order="_x0031_"/>
  <Shape xmlns="" ID="SoDY+oGNS41zoDYSwfdMHxPTfmQ=" pdftag="P" isBookmarkSet="no" bookmark="no" Order="_x0032_"/>
  <Shape xmlns="" ID="+8nxRfMkGRvPPCGxop0G+mi/hoM=" pdftag="P" isBookmarkSet="no" bookmark="no" Order="_x0034_"/>
  <Shape xmlns="" ID="DCghrBe3t7wdsmi0jfgTrDwKNoY=" Order="_x0034_" artifact="_x0031_" pdftag="_x005B_Artifact_x005D_" formula="no" inline="no" isBookmarkSet="no" Lang="" validate="no"/>
  <Shape xmlns="" ID="pJVgpxPyarJad23Fjhsn1le8o5s=" formula="no" pdftag="Figure" artifact="_x0030_" inline="no" isBookmarkSet="no" Lang="" bookmark="no" validate="yes" Order="_x0032_"/>
  <Shape xmlns="" ID="kdcLDVEozgKcqJUgDLrCtGktcWs=" formula="no" artifact="_x0030_" inline="no" pdftag="Figure" isBookmarkSet="no" Lang="" bookmark="no" validate="yes" Order="_x0033_"/>
  <Shape xmlns="" ID="nQnMI5vUu9oPD+dfo2a4R73O1vo=" formula="no" artifact="_x0030_" inline="no" pdftag="Figure" isBookmarkSet="no" Lang="" bookmark="no" validate="yes" Order="_x0033_"/>
  <Shape xmlns="" ID="FXVFuCRY2r8zJ/l/B42ZsKG4JBI=" formula="no" artifact="_x0030_" inline="no" pdftag="Figure" isBookmarkSet="no" Lang="" bookmark="no" validate="yes" Order="_x0032_"/>
  <Shape xmlns="" ID="RMT70to4U6o4S39U10YPuTVyMKg=" formula="no" artifact="_x0030_" inline="no" pdftag="Figure" isBookmarkSet="no" Lang="" bookmark="no" validate="yes" Order="_x0031_"/>
  <Shape xmlns="" ID="uQnxWXdwE5t9brc7dNIDqUPCs+c=" pdftag="P" isBookmarkSet="no" bookmark="no" Order="_x0033_"/>
  <Shape xmlns="" ID="9to6/QLNJ+c4CcWJWaLk37zgOac=" formula="no" artifact="_x0030_" inline="no" pdftag="Figure" isBookmarkSet="no" Lang="" bookmark="no" validate="yes" Order="_x0032_"/>
  <Shape xmlns="" ID="4iuMfzF/xfBXsXDTFqkvLZ9ZQt0=" pdftag="H2" isBookmarkSet="no" bookmark="yes" Order="_x0031_"/>
  <Shape xmlns="" ID="Bhj5uon23PWKwTDBoQ7x6gDIFtQ=" pdftag="P" isBookmarkSet="no" bookmark="no" Order="_x0032_"/>
  <Shape xmlns="" ID="WfUSojcUjj2+1z7EMcLfS2uNqc4=" pdftag="P" isBookmarkSet="no" bookmark="no" Order="_x0034_"/>
  <Shape xmlns="" ID="N1At8gHzsHqeG8XR+HlEq2HWHt4=" pdftag="P" isBookmarkSet="no" bookmark="no" Order="_x0033_"/>
  <Shape xmlns="" ID="E4+xVsgMPNHcELbGfLTQiKv0jio=" formula="no" artifact="_x0030_" inline="no" pdftag="Figure" isBookmarkSet="no" Lang="" bookmark="no" validate="yes" Order="_x0032_"/>
  <Shape xmlns="" ID="ir0UF5AHhUDQJi3bHlhQjvzwL5I=" formula="no" artifact="_x0030_" inline="no" pdftag="Figure" isBookmarkSet="no" Lang="" bookmark="no" validate="yes" Order="_x0032_"/>
  <Shape xmlns="" ID="0zhCCw5XEo/c3RGXHQeqn/hu9MU=" pdftag="H2" isBookmarkSet="no" bookmark="yes" Order="_x0031_"/>
  <Shape xmlns="" ID="PHZtxV9rHtkGSIML8sdBVe7td14=" pdftag="P" isBookmarkSet="no" bookmark="no" Order="_x0033_"/>
  <Shape xmlns="" ID="TuMUUGsFpR15MqiVsduhS073lcg=" formula="no" artifact="_x0030_" inline="no" pdftag="Figure" isBookmarkSet="no" Lang="" bookmark="no" validate="yes" Order="_x0032_"/>
  <Shape xmlns="" ID="FB/5BsBtvCQNe12o8Czjfh/gf30=" pdftag="P" isBookmarkSet="no" bookmark="no" Order="_x0034_"/>
  <Shape xmlns="" ID="J6CkcAV14RPzQvDngVihW0u+PgU=" pdftag="H2" isBookmarkSet="no" bookmark="yes" Order="_x0031_"/>
  <Shape xmlns="" ID="zjuCVAP6tHBAdIQeL9zxD0W5i+I=" Order="_x0032_" pdftag="_x005B_Artifact_x005D_" isBookmarkSet="no" bookmark="no"/>
  <Shape xmlns="" ID="0jz1Hf5fTMphKVcXKnHr9ulubCs=" formula="no" artifact="_x0030_" inline="no" pdftag="Figure" isBookmarkSet="no" Lang="" bookmark="no" validate="yes" Order="_x0033_"/>
  <Shape xmlns="" ID="SCu0ptf3ZlVtPMc6h84kFErnoXI=" pdftag="P" isBookmarkSet="no" bookmark="no" Order="_x0032_"/>
  <Shape xmlns="" ID="fjEygauF0YcRMtqLkPz5SJpxve0=" Order="_x0031_" artifact="_x0031_" pdftag="_x005B_Artifact_x005D_" formula="no" inline="no" isBookmarkSet="no" Lang="" validate="no"/>
  <Shape xmlns="" ID="if+cz9cxZ39Ic/OuONrw7N65/5s=" pdftag="P" isBookmarkSet="no" bookmark="no" Order="_x0033_"/>
  <Shape xmlns="" ID="H6OW2PP2IeH4/tOCre1nBvjhBns=" pdftag="H1" isBookmarkSet="no" bookmark="yes" Order="_x0031_"/>
  <Shape xmlns="" ID="lihEAEdxW8H8vPORPjao9RvMTdI=" artifact="_x0031_" formula="no" inline="no" pdftag="Figure" isBookmarkSet="no" Lang="" validate="no" Order="_x0032_"/>
  <Shape xmlns="" ID="OCw269mq8X+rdXYZ8rzc/BjObF0=" artifact="_x0031_" formula="no" inline="no" pdftag="Figure" isBookmarkSet="no" Lang="" validate="no" Order="_x0031_"/>
  <Shape xmlns="" ID="Ro4pWQhiQlWuXHwWpNvb0Tw61pQ=" pdftag="P" isBookmarkSet="no" bookmark="no" Order="_x0034_"/>
  <Shape xmlns="" ID="bChmWnQIR0BCRglqWpa8dhkdkDA=" pdftag="H1" isBookmarkSet="no" bookmark="yes" Order="_x0032_"/>
  <Shape xmlns="" ID="XC7CNOrZXjEd/l1yldJCjsRaxu4=" pdftag="P" isBookmarkSet="no" bookmark="no" Order="_x0033_"/>
  <Shape xmlns="" ID="7bxbJSr74yEM1qg6BhQ0zgk7arY=" Order="_x0031_" pdftag="_x005B_Artifact_x005D_" isBookmarkSet="no" bookmark="no"/>
  <Shape xmlns="" ID="Q2mMOFzKIjNc/Gag7xRYeti4lHw=" formula="no" pdftag="Figure" artifact="_x0030_" inline="no" validate="yes" isBookmarkSet="no" Order="_x0032_" Lang="" bookmark="no"/>
  <Shape xmlns="" ID="B19b/DT4iYURftERk6qtlLtZA5Y=" pdftag="P" isBookmarkSet="no" bookmark="no" Order="_x0033_"/>
  <Shape xmlns="" ID="Arddu6Mf4vUCnNznom2G6V7TNoA=" pdftag="H2" isBookmarkSet="no" bookmark="yes" Order="_x0031_"/>
  <Shape xmlns="" ID="ndyv5WPHMCcpFcvXCaRlK8DY/9U=" Order="_x0032_6" artifact="_x0031_" pdftag="_x005B_Artifact_x005D_" formula="no" inline="no" isBookmarkSet="no" validate="no"/>
  <Shape xmlns="" ID="AlHXd/qhomNQnJq+3KpB8NsoyYI=" artifact="_x0031_" formula="no" inline="no" pdftag="Figure" isBookmarkSet="no" validate="no" Order="_x0032_5"/>
  <Shape xmlns="" ID="30fFMfD8q21ZRTUojhyBOzIKcoE=" artifact="_x0031_" formula="no" inline="no" pdftag="Figure" isBookmarkSet="no" validate="no" Order="_x0031_7"/>
  <Shape xmlns="" ID="nH/sXOWON754/n2ag78rowkKwes=" artifact="_x0031_" formula="no" inline="no" pdftag="Figure" isBookmarkSet="no" validate="no" Order="_x0031_8"/>
  <Shape xmlns="" ID="yO0/+EA8kKggecl0EWQmgS96vfY=" artifact="_x0031_" formula="no" inline="no" pdftag="Figure" isBookmarkSet="no" validate="no" Order="_x0037_"/>
  <Shape xmlns="" ID="nBpthXebrst/3rhUvWu5mM8TiZg=" artifact="_x0031_" formula="no" inline="no" pdftag="Figure" isBookmarkSet="no" validate="no" Order="_x0038_"/>
  <Shape xmlns="" ID="xvF7SoG/Sg3MNTmSsWgDZbkMmZs=" artifact="_x0031_" formula="no" inline="no" pdftag="Figure" isBookmarkSet="no" validate="no" Order="_x0039_"/>
  <Shape xmlns="" ID="idtuS5O03cVPeP857oBoHt7gU0M=" artifact="_x0031_" formula="no" inline="no" pdftag="Figure" isBookmarkSet="no" validate="no" Order="_x0032_2"/>
  <Shape xmlns="" ID="QPHbcs5S3F+2vGPDkF06sGMztqU=" artifact="_x0031_" formula="no" inline="no" pdftag="Figure" isBookmarkSet="no" validate="no" Order="_x0032_3"/>
  <Shape xmlns="" ID="3XRsuUlyLvIBY5Qj469roycGbco=" artifact="_x0031_" formula="no" inline="no" pdftag="Figure" isBookmarkSet="no" validate="no" Order="_x0032_9"/>
  <Shape xmlns="" ID="Iuu6RfZkno26jyBtTw1/R2K9MYc=" artifact="_x0031_" formula="no" inline="no" pdftag="Figure" isBookmarkSet="no" validate="no" Order="_x0033_0"/>
  <Shape xmlns="" ID="yo6p6sMVX4mwSDm+WlbMX9+IALw=" artifact="_x0031_" formula="no" inline="no" pdftag="Figure" isBookmarkSet="no" validate="no" Order="_x0033_2"/>
  <Shape xmlns="" ID="5DkhIDxyiDr9tZdTkVKV6dy3D9g=" pdftag="P" isBookmarkSet="no" bookmark="no" Order="_x0031_2"/>
  <Shape xmlns="" ID="2XSLLH2D1UKFExqeebN0tzN+wz4=" pdftag="P" isBookmarkSet="no" bookmark="no" Order="_x0031_0"/>
  <Shape xmlns="" ID="Kdg5nhMAA2YLZx9JNhUTPdYCX5s=" pdftag="P" isBookmarkSet="no" bookmark="no" Order="_x0031_1"/>
  <Shape xmlns="" ID="xMuIqiUMvOdV1IdrDhro/8k5UFI=" pdftag="P" isBookmarkSet="no" bookmark="no" Order="_x0032_1"/>
  <Shape xmlns="" ID="qbOYOfrX/sXwbuy2jf8fi1ZtRH8=" pdftag="P" isBookmarkSet="no" bookmark="no" Order="_x0032_4"/>
  <Shape xmlns="" ID="KalLAyF0JN6Bdy/bl+EP5YrOLHw=" pdftag="P" isBookmarkSet="no" bookmark="no" Order="_x0032_8"/>
  <Shape xmlns="" ID="kIZbrgYnLXuYmKY39fMb7BR/mzE=" pdftag="P" isBookmarkSet="no" bookmark="no" Order="_x0032_7"/>
  <Shape xmlns="" ID="ExwAcDiq/01m9WvdhRhJFl9uNxo=" pdftag="P" isBookmarkSet="no" bookmark="no" Order="_x0033_4"/>
  <Shape xmlns="" ID="6Gpd7KIQDC9yZH1bULVKw9rJCG0=" artifact="_x0031_" formula="no" inline="no" pdftag="Figure" isBookmarkSet="no" validate="no" Order="_x0031_3"/>
  <Shape xmlns="" ID="6ZiqnwxMLSAqKKKHwmyedRvlR3Q=" artifact="_x0031_" formula="no" inline="no" pdftag="Figure" isBookmarkSet="no" validate="no" Order="_x0031_4"/>
  <Shape xmlns="" ID="B/yzV61CHLdIq7efwtOUA+2fFdg=" artifact="_x0031_" formula="no" inline="no" pdftag="Figure" isBookmarkSet="no" validate="no" Order="_x0033_6"/>
  <Shape xmlns="" ID="Q3WSbPyk0jOAAYlg0cuguAtQMjE=" artifact="_x0031_" formula="no" inline="no" pdftag="Figure" isBookmarkSet="no" validate="no" Order="_x0033_5"/>
  <Shape xmlns="" ID="c1IQjqmIelzUeQ2UG3byRGLIgnY=" artifact="_x0031_" formula="no" inline="no" pdftag="Figure" isBookmarkSet="no" validate="no" Order="_x0036_"/>
  <Shape xmlns="" ID="mlq3KTdR/6TQKRabgRlgNo+IMA0=" artifact="_x0031_" formula="no" inline="no" pdftag="Figure" isBookmarkSet="no" validate="no" Order="_x0031_5"/>
  <Shape xmlns="" ID="k6OG6jR1NxE662hAAiEmjuWtoxs=" pdftag="P" isBookmarkSet="no" bookmark="no" Order="_x0031_6"/>
  <Shape xmlns="" ID="/hQtV9slDBoIO/sjNpKVxKITq1Y=" artifact="_x0031_" formula="no" inline="no" pdftag="Figure" isBookmarkSet="no" Lang="" validate="no" Order="_x0032_"/>
  <Shape xmlns="" ID="qolRqv99uMeCJFdevSl9IO84FAo=" artifact="_x0031_" formula="no" inline="no" pdftag="Figure" isBookmarkSet="no" Lang="" validate="no" Order="_x0034_"/>
  <Shape xmlns="" ID="1KxLtiqc6L3HrOJ25rXDRHzYB94=" artifact="_x0031_" formula="no" inline="no" pdftag="Figure" isBookmarkSet="no" Lang="" validate="no" Order="_x0035_"/>
  <Shape xmlns="" ID="+GBR0uLFsCY/XQw+nBo5HfsgLis=" artifact="_x0031_" formula="no" inline="no" pdftag="Figure" isBookmarkSet="no" Lang="" validate="no" Order="_x0033_"/>
  <Shape xmlns="" ID="gLhmvR0FriqU9qtt1HQfbJijORY=" artifact="_x0031_" formula="no" inline="no" pdftag="Figure" isBookmarkSet="no" Lang="" validate="no" Order="_x0031_9"/>
  <Shape xmlns="" ID="vwi/8vBWC1Wt1FF6Z+aeZXTgmW0=" artifact="_x0031_" formula="no" inline="no" pdftag="Figure" isBookmarkSet="no" Lang="" validate="no" Order="_x0032_0"/>
  <Shape xmlns="" ID="OgCKICaXClu/mtv0zblBdqonl9E=" artifact="_x0031_" formula="no" inline="no" pdftag="Figure" isBookmarkSet="no" Lang="" validate="no" Order="_x0032_6"/>
  <Shape xmlns="" ID="tNMd4/U3RqUROOSt0qErlOBFC5I=" artifact="_x0031_" formula="no" inline="no" pdftag="Figure" isBookmarkSet="no" Lang="" validate="no" Order="_x0033_1"/>
  <Shape xmlns="" ID="wFri8DjvvhqbhPQLOcjL4PBoHzk=" artifact="_x0031_" formula="no" inline="no" pdftag="Figure" isBookmarkSet="no" Lang="" validate="no" Order="_x0033_3"/>
  <Shape xmlns="" ID="vWZTdxDydk1yL5UBhyJNezKCnLY=" pdftag="P" isBookmarkSet="no" bookmark="no" Order="_x0033_7"/>
  <Shape xmlns="" ID="SrmR39KJZZkUVRXVU5PHxfmjK0I=" artifact="_x0031_" formula="no" inline="no" pdftag="Figure" isBookmarkSet="no" validate="no" Order="_x0031_9"/>
  <Shape xmlns="" ID="960rZlYSJabDRXQLVF9rylifdHs=" artifact="_x0031_" formula="no" inline="no" pdftag="Figure" isBookmarkSet="no" validate="no" Order="_x0031_6"/>
  <Shape xmlns="" ID="6ErfVSbAGjii/32iNd0of7+FUyg=" artifact="_x0031_" formula="no" inline="no" pdftag="Figure" isBookmarkSet="no" validate="no" Order="_x0031_7"/>
  <Shape xmlns="" ID="H8xdUSYs8LDLNjgQSJGTnZ21PpM=" artifact="_x0031_" formula="no" inline="no" pdftag="Figure" isBookmarkSet="no" validate="no" Order="_x0033_"/>
  <Shape xmlns="" ID="qx1kV5xuKfZhJou7pYtttUqj1Cw=" artifact="_x0031_" formula="no" inline="no" pdftag="Figure" isBookmarkSet="no" validate="no" Order="_x0034_"/>
  <Shape xmlns="" ID="bWNunGF9MFVfu89TZARzDJbqttA=" pdftag="P" isBookmarkSet="no" bookmark="no" Order="_x0037_"/>
  <Shape xmlns="" ID="Wpfs3UPkDCi13b0piwfq/b30/VM=" artifact="_x0031_" formula="no" inline="no" pdftag="Figure" isBookmarkSet="no" Lang="" validate="no" Order="_x0031_2"/>
  <Shape xmlns="" ID="rxHZovLkoBD2lOcdvu58DOJlCeQ=" pdftag="P" isBookmarkSet="no" bookmark="no" Order="_x0031_8"/>
  <Shape xmlns="" ID="xSPKCklZczeyUo0niSkIrXbFL2g=" artifact="_x0031_" formula="no" inline="no" pdftag="Figure" isBookmarkSet="no" validate="no" Order="_x0035_"/>
  <Shape xmlns="" ID="93ILhaQsN8uoxnrgBxVIlDyZ0W4=" pdftag="P" isBookmarkSet="no" bookmark="no" Order="_x0031_5"/>
  <Shape xmlns="" ID="Xn8PKGRAiQbT+yGUuxq+8ISKVPI=" artifact="_x0031_" formula="no" inline="no" pdftag="Figure" isBookmarkSet="no" Lang="" validate="no" Order="_x0031_3"/>
  <Shape xmlns="" ID="J5jaIZHwgFux7wPSVOxRQmkOC/o=" artifact="_x0031_" formula="no" inline="no" pdftag="Figure" isBookmarkSet="no" validate="no" Order="_x0032_"/>
  <Shape xmlns="" ID="bCVgrX4cnri+GaZePojFtk5ZqVo=" pdftag="P" isBookmarkSet="no" bookmark="no" Order="_x0038_"/>
  <Shape xmlns="" ID="oSokZoarTRUddRCMO/MUW5qidOc=" artifact="_x0031_" formula="no" inline="no" pdftag="Figure" isBookmarkSet="no" validate="no" Order="_x0036_"/>
  <Shape xmlns="" ID="0eY5Hym7wXilfeBk4EQy3OvsJqs=" artifact="_x0031_" formula="no" inline="no" pdftag="Figure" isBookmarkSet="no" validate="no" Order="_x0039_"/>
  <Shape xmlns="" ID="x0i+c171pwFxiZiVziA0LyamR38=" pdftag="P" isBookmarkSet="no" bookmark="no" Order="_x0031_4"/>
  <Shape xmlns="" ID="p3fp3YO2eYnN6WTeAdl8NjuXyV8=" pdftag="P" isBookmarkSet="no" bookmark="no" Order="_x0031_0"/>
  <Shape xmlns="" ID="LCEP0MarD2zXj3/SBgD1rH9Zpng=" artifact="_x0031_" formula="no" inline="no" pdftag="Figure" isBookmarkSet="no" Lang="" validate="no" Order="_x0031_1"/>
  <Shape xmlns="" ID="WqR17ROBEHJx026BWuzT3VIgT48=" pdftag="P" isBookmarkSet="no" bookmark="no" Order="_x0033_0"/>
  <Shape xmlns="" ID="Dr1c8dhiEInZDfN0bwgaRGxIZEI=" pdftag="P" isBookmarkSet="no" bookmark="no" Order="_x0032_9"/>
  <Shape xmlns="" ID="CdPmH0FJM/td+3H7JYVqiaDFpvM=" artifact="_x0031_" formula="no" inline="no" pdftag="Figure" isBookmarkSet="no" Lang="" validate="no" Order="_x0032_7"/>
  <Shape xmlns="" ID="Gv4cXwDN7i1cBsk0/x9xnGBxrgQ=" artifact="_x0031_" formula="no" inline="no" pdftag="Figure" isBookmarkSet="no" Lang="" validate="no" Order="_x0032_6"/>
  <Shape xmlns="" ID="DH+BhdN2g5Zl5woRaOv01g7HWYA=" artifact="_x0031_" formula="no" inline="no" pdftag="Figure" isBookmarkSet="no" validate="no" Order="_x0032_2"/>
  <Shape xmlns="" ID="iz0nsLwxPwZBQrH2PhSeQ1IT/jc=" artifact="_x0031_" formula="no" inline="no" pdftag="Figure" isBookmarkSet="no" validate="no" Order="_x0032_3"/>
  <Shape xmlns="" ID="XIgPjs1a/72b/I38J1DSC5wNHBs=" artifact="_x0031_" formula="no" inline="no" pdftag="Figure" isBookmarkSet="no" validate="no" Order="_x0032_8"/>
  <Shape xmlns="" ID="tVhVRERkMxL1fIKB9/0UIujZhS8=" artifact="_x0031_" formula="no" inline="no" pdftag="Figure" isBookmarkSet="no" validate="no" Order="_x0032_1"/>
  <Shape xmlns="" ID="9ydijH+cWo/na32CsLxadLRExEI=" artifact="_x0031_" formula="no" inline="no" pdftag="Figure" isBookmarkSet="no" validate="no" Order="_x0032_0"/>
  <Shape xmlns="" ID="wAm4D1gC0q8cSIDmycfvR6hdoR4=" pdftag="P" isBookmarkSet="no" bookmark="no" Order="_x0032_5"/>
  <Shape xmlns="" ID="l7JChwNmTyBL6xAN/ITWNYAlJgY=" pdftag="P" isBookmarkSet="no" bookmark="no" Order="_x0032_4"/>
  <Shape xmlns="" ID="RfnNXr5dtDeFsJ3BA5/8Erp4WY8=" pdftag="P" isBookmarkSet="no" bookmark="no" Order="_x0033_1"/>
  <Shape xmlns="" ID="jbE8rxXvnP2YuZ1kBhPm/RWdaIw=" artifact="_x0031_" formula="no" inline="no" pdftag="Figure" isBookmarkSet="no" validate="no" Order="_x0031_5"/>
  <Shape xmlns="" ID="f06RtSkMZZuo8LdnA9AD8gKJ5Xo=" artifact="_x0031_" formula="no" inline="no" pdftag="Figure" isBookmarkSet="no" validate="no" Order="_x0032_5"/>
  <Shape xmlns="" ID="XCnlNiOxaSrdflNyxUu4cyoC4zg=" artifact="_x0031_" formula="no" inline="no" pdftag="Figure" isBookmarkSet="no" validate="no" Order="_x0032_0"/>
  <Shape xmlns="" ID="iFI96xi2scIlTJvC7o1Zc0cbAko=" artifact="_x0031_" formula="no" inline="no" pdftag="Figure" isBookmarkSet="no" validate="no" Order="_x0034_"/>
  <Shape xmlns="" ID="l4cfGLuxPztWl2nmrTYYUFO/o0M=" artifact="_x0031_" formula="no" inline="no" pdftag="Figure" isBookmarkSet="no" validate="no" Order="_x0035_"/>
  <Shape xmlns="" ID="8KtF9YaeWkvK+mlsVKIz63KY+aM=" pdftag="P" isBookmarkSet="no" bookmark="no" Order="_x0038_"/>
  <Shape xmlns="" ID="aJ08Kw8JyqrUPXbl6v/+RGsZCjA=" artifact="_x0031_" formula="no" inline="no" pdftag="Figure" isBookmarkSet="no" Lang="" validate="no" Order="_x0031_7"/>
  <Shape xmlns="" ID="PVui7cgI/mhH8bfUexs1VHTtu8A=" pdftag="P" isBookmarkSet="no" bookmark="no" Order="_x0032_2"/>
  <Shape xmlns="" ID="YQlTsH9EXQ8bgb7s4gKDPd1WoIU=" artifact="_x0031_" formula="no" inline="no" pdftag="Figure" isBookmarkSet="no" validate="no" Order="_x0036_"/>
  <Shape xmlns="" ID="RHdvm5QiN0Fg7YHsMunCfy2TKow=" pdftag="P" isBookmarkSet="no" bookmark="no" Order="_x0032_1"/>
  <Shape xmlns="" ID="O9zCXsdA1xg6nCGKTRrtqMg8t90=" artifact="_x0031_" formula="no" inline="no" pdftag="Figure" isBookmarkSet="no" Lang="" validate="no" Order="_x0031_8"/>
  <Shape xmlns="" ID="SSNExy3abqjjwHfdUh8hGfB/hiQ=" artifact="_x0031_" formula="no" inline="no" pdftag="Figure" isBookmarkSet="no" validate="no" Order="_x0033_"/>
  <Shape xmlns="" ID="9vvFCwnCdI0Ofmm5kCn/o5N6jjg=" pdftag="P" isBookmarkSet="no" bookmark="no" Order="_x0039_"/>
  <Shape xmlns="" ID="tPiwJv53UT/euCbNWv1AgI5w1zQ=" artifact="_x0031_" formula="no" inline="no" pdftag="Figure" isBookmarkSet="no" validate="no" Order="_x0037_"/>
  <Shape xmlns="" ID="Rq1wvQm8GNy5jaPNMtEdgFL1wpo=" artifact="_x0031_" formula="no" inline="no" pdftag="Figure" isBookmarkSet="no" validate="no" Order="_x0031_1"/>
  <Shape xmlns="" ID="j9VutM8mWhmSz7h4VHcS/poekn4=" pdftag="P" isBookmarkSet="no" bookmark="no" Order="_x0031_9"/>
  <Shape xmlns="" ID="jDhahW/N/fHG6Sj33rkIz4zC4DY=" pdftag="P" isBookmarkSet="no" bookmark="no" Order="_x0031_2"/>
  <Shape xmlns="" ID="DBQahuYgvv8OM/aAjyX3shYBT2M=" artifact="_x0031_" formula="no" inline="no" pdftag="Figure" isBookmarkSet="no" Lang="" validate="no" Order="_x0031_6"/>
  <Shape xmlns="" ID="wfF9zddhGRV5So59mpUgrmh2bJw=" pdftag="P" isBookmarkSet="no" bookmark="no" Order="_x0033_6"/>
  <Shape xmlns="" ID="z1lFTlwLifuKElK79SFxMdnIA7w=" pdftag="P" isBookmarkSet="no" bookmark="no" Order="_x0033_5"/>
  <Shape xmlns="" ID="DevpNmqCxJnK2PqkGgImLLQlx3w=" artifact="_x0031_" formula="no" inline="no" pdftag="Figure" isBookmarkSet="no" Lang="" validate="no" Order="_x0033_3"/>
  <Shape xmlns="" ID="5goh1kFgtA7LITitncADfymGsTY=" artifact="_x0031_" formula="no" inline="no" pdftag="Figure" isBookmarkSet="no" Lang="" validate="no" Order="_x0033_2"/>
  <Shape xmlns="" ID="4NzdUVuxeoZ2YHeS0ihFCdgt6JE=" artifact="_x0031_" formula="no" inline="no" pdftag="Figure" isBookmarkSet="no" validate="no" Order="_x0032_8"/>
  <Shape xmlns="" ID="6LIN24Qqhhgrmb63L50py8blbzY=" artifact="_x0031_" formula="no" inline="no" pdftag="Figure" isBookmarkSet="no" validate="no" Order="_x0032_9"/>
  <Shape xmlns="" ID="2deN/XALI5yIfQoNGmVv5Lwy7nc=" artifact="_x0031_" formula="no" inline="no" pdftag="Figure" isBookmarkSet="no" validate="no" Order="_x0033_4"/>
  <Shape xmlns="" ID="EdZ3Vhrk2Smaf3PYVtZC8nStiFw=" artifact="_x0031_" formula="no" inline="no" pdftag="Figure" isBookmarkSet="no" validate="no" Order="_x0032_7"/>
  <Shape xmlns="" ID="CZBUC3U7GoJvsX7hEc5btKzTSsA=" artifact="_x0031_" formula="no" inline="no" pdftag="Figure" isBookmarkSet="no" validate="no" Order="_x0032_6"/>
  <Shape xmlns="" ID="IEIKQ4dgSpav+ktGAoz7bJgXmL4=" pdftag="P" isBookmarkSet="no" bookmark="no" Order="_x0033_1"/>
  <Shape xmlns="" ID="GDtxS8Us0wy9YbE/e0GksnbIV9c=" pdftag="P" isBookmarkSet="no" bookmark="no" Order="_x0033_0"/>
  <Shape xmlns="" ID="jGfJEks5Bz0498pCYZ6c/4sVHI4=" artifact="_x0031_" formula="no" inline="no" pdftag="Figure" isBookmarkSet="no" validate="no" Order="_x0032_"/>
  <Shape xmlns="" ID="pb71vHIPGwGNt07mmofptvM9Y88=" pdftag="P" isBookmarkSet="no" bookmark="no" Order="_x0031_0"/>
  <Shape xmlns="" ID="WuBcMXhr+JeQMRClsO31U60/7o8=" artifact="_x0031_" formula="no" inline="no" pdftag="Figure" isBookmarkSet="no" validate="no" Order="_x0031_4"/>
  <Shape xmlns="" ID="vEyZDEilvQGKxnU4HDXFvyoILsQ=" artifact="_x0031_" formula="no" inline="no" pdftag="Figure" isBookmarkSet="no" validate="no" Order="_x0032_4"/>
  <Shape xmlns="" ID="Hj0itcHfimJDVSBNIC9OcLIlOJc=" pdftag="P" isBookmarkSet="no" bookmark="no" Order="_x0031_3"/>
  <Shape xmlns="" ID="sK5GbFQTEh18r6KNT87ekFkErTk=" pdftag="P" isBookmarkSet="no" bookmark="no" Order="_x0032_3"/>
  <Shape xmlns="" ID="SlaBZ1jFzswTVGCSrSlHjCeLs2A=" pdftag="P" isBookmarkSet="no" bookmark="no" Order="_x0033_7"/>
  <Shape xmlns="" ID="VEL5q+bZmlkfFF4DkUcOI1KEn54=" pdftag="P" isBookmarkSet="no" bookmark="no" Order="_x0033_"/>
  <Shape xmlns="" ID="81GQaN3SjsEs3psYgPx54uuReto=" pdftag="P" isBookmarkSet="no" bookmark="no" Order="_x0034_"/>
  <Shape xmlns="" ID="SvlEqpyYTFwQm0p+hWS0hccCGHs=" artifact="_x0031_" formula="no" inline="no" pdftag="Figure" isBookmarkSet="no" Lang="" validate="no" Order="_x0031_"/>
  <Shape xmlns="" ID="9LNRYbm2PAwbr+zDTVKl8bIwWBY=" pdftag="P" isBookmarkSet="no" bookmark="no" Order="_x0033_"/>
  <Shape xmlns="" ID="LHHf+RwRapDiFD8IV5Dx2uKh+aM=" pdftag="P" isBookmarkSet="no" bookmark="no" Order="_x0034_"/>
  <Shape xmlns="" ID="rBRlX+kueVSZitCzNngTPz2LcHU=" formula="no" pdftag="Figure" artifact="_x0030_" inline="no" isBookmarkSet="no" Lang="" bookmark="no" validate="yes" Order="_x0032_"/>
  <Shape xmlns="" ID="R/Elk5AfMfuHin1yZ656l6EKjY4=" pdftag="P" isBookmarkSet="no" bookmark="no" Order="_x0033_"/>
  <Shape xmlns="" ID="eDCUHBguOcfCo1p3YA7UuJDUReo=" pdftag="P" isBookmarkSet="no" bookmark="no" Order="_x0034_"/>
  <Shape xmlns="" ID="CiNslQJX6cBWPP2izniHboOgumc=" formula="no" artifact="_x0030_" inline="no" pdftag="Figure" isBookmarkSet="no" Lang="" bookmark="no" validate="yes" Order="_x0031_"/>
  <Shape xmlns="" ID="FsJzst0Nu2UxikqyrgInSkm8ynA=" pdftag="P" isBookmarkSet="no" bookmark="no" Order="_x0034_"/>
  <Shape xmlns="" ID="KzlEX8cwsscoLMoIukf4qCLQalI=" pdftag="P" isBookmarkSet="no" bookmark="no" Order="_x0033_"/>
  <Shape xmlns="" ID="mph0gJ/i/xH6CBSkeL5a3WR0qpA=" pdftag="P" isBookmarkSet="no" bookmark="no" Order="_x0032_"/>
  <Shape xmlns="" ID="2oE9NjjBRgiRuklSI2knGIZvXl4=" pdftag="H2" isBookmarkSet="no" bookmark="yes" Order="_x0031_"/>
  <Shape xmlns="" ID="ni28GLdYdb8xmPsI0eBVwCF/wis=" pdftag="P" isBookmarkSet="no" bookmark="no" Order="_x0033_"/>
  <Shape xmlns="" ID="KNFCrS/p9CgBcNpiWnGIkzgAD/g=" formula="no" artifact="_x0030_" inline="no" pdftag="Figure" isBookmarkSet="no" Lang="" bookmark="no" validate="yes" Order="_x0032_"/>
  <Shape xmlns="" ID="1MsWcTouShrLr++Gwxru8Kggar0=" pdftag="P" isBookmarkSet="no" bookmark="no" Order="_x0033_"/>
  <Shape xmlns="" ID="32i15HNcTromTwVevuKlJXqd1+U=" pdftag="P" isBookmarkSet="no" bookmark="no" Order="_x0032_"/>
  <Shape xmlns="" ID="m8SKJe/GervTaDfmfl+43Fy3+48=" pdftag="P" isBookmarkSet="no" bookmark="no" Order="_x0032_"/>
  <Shape xmlns="" ID="Nbc5GHW6GFBq5jVUMrJ+EU8l8cM=" pdftag="P" isBookmarkSet="no" bookmark="no" Order="_x0032_"/>
  <Shape xmlns="" ID="LRW3xdY+Jmjv9xU+IkFNURPTZOw=" formula="no" artifact="_x0030_" inline="no" pdftag="Figure" isBookmarkSet="no" Lang="" bookmark="no" validate="yes" Order="_x0032_"/>
  <Shape xmlns="" ID="8273MRaaYFIeUer4n3VYSlnXAtw=" pdftag="P" isBookmarkSet="no" bookmark="no" Order="_x0032_"/>
  <Shape xmlns="" ID="RGVeH+lCjXzy/sSvSB+96Ndcsro=" pdftag="P" isBookmarkSet="no" bookmark="no" Order="_x0032_"/>
  <Shape xmlns="" ID="o69VAg70QkpzQFATN+z8UtQwEjo=" pdftag="P" isBookmarkSet="no" bookmark="no" Order="_x0033_"/>
  <Shape xmlns="" ID="1SPp2nysvwWV3L/ph5+fbwv/1WA=" pdftag="P" isBookmarkSet="no" bookmark="no" Order="_x0032_"/>
  <Shape xmlns="" ID="b5iTW/K9mSGxHt5dBimUiz7yLpk=" pdftag="P" isBookmarkSet="no" bookmark="no" Order="_x0033_"/>
  <Shape xmlns="" ID="tfPgtBk5oR4iFqqGKW4O9f2G6QI=" Order="_x0031_" artifact="_x0031_" pdftag="_x005B_Artifact_x005D_" formula="no" inline="no" isBookmarkSet="no" Lang="" validate="no"/>
  <Shape xmlns="" ID="Z2si0G7Y8Zd58Sfc8LUb9LnAd/g=" pdftag="P" isBookmarkSet="no" bookmark="no" Order="_x0033_"/>
  <Shape xmlns="" ID="SF8Up6g5eSzhbjRVavNHq/E5qNU=" pdftag="H1" isBookmarkSet="no" bookmark="yes" Order="_x0031_"/>
  <Shape xmlns="" ID="anaoNj0RmVBWkNHoDGnNhDaX9QE=" pdftag="P" isBookmarkSet="no" bookmark="no" Order="_x0032_"/>
  <Shape xmlns="" ID="vBi6rWb3gq8ZIrBOmLkrCa3xPGQ=" artifact="_x0031_" formula="no" inline="no" pdftag="Figure" isBookmarkSet="no" validate="no" Order="_x0032_6"/>
  <Shape xmlns="" ID="jDfJKx6BGy7Wr1XPw0HkGk0YCHY=" artifact="_x0031_" formula="no" inline="no" pdftag="Figure" isBookmarkSet="no" validate="no" Order="_x0032_5"/>
  <Shape xmlns="" ID="N0kNsC+CwS5v2WRdxKkcwEmh6q0=" artifact="_x0031_" formula="no" inline="no" pdftag="Figure" isBookmarkSet="no" validate="no" Order="_x0031_7"/>
  <Shape xmlns="" ID="u5/a8pug5g8XjxTbuJMMl9y/8q4=" artifact="_x0031_" formula="no" inline="no" pdftag="Figure" isBookmarkSet="no" validate="no" Order="_x0031_8"/>
  <Shape xmlns="" ID="6FGiWwOJN/KKxt7rVY/ajio39XA=" Order="_x0031_" pdftag="_x005B_Artifact_x005D_" isBookmarkSet="no" bookmark="no"/>
  <Shape xmlns="" ID="X4pQLdqX4qCp93lNZA+a+DXx3Vg=" artifact="_x0031_" formula="no" inline="no" pdftag="Figure" isBookmarkSet="no" validate="no" Order="_x0037_"/>
  <Shape xmlns="" ID="xtZiXkkrpnCl3te/fwoda58JgDo=" artifact="_x0031_" formula="no" inline="no" pdftag="Figure" isBookmarkSet="no" validate="no" Order="_x0038_"/>
  <Shape xmlns="" ID="cvlK2OYEgwNIUEQgtkmiytYyoko=" artifact="_x0031_" formula="no" inline="no" pdftag="Figure" isBookmarkSet="no" validate="no" Order="_x0039_"/>
  <Shape xmlns="" ID="nre8+5ilrH9y83qxa/nr9iCwASA=" artifact="_x0031_" formula="no" inline="no" pdftag="Figure" isBookmarkSet="no" validate="no" Order="_x0032_2"/>
  <Shape xmlns="" ID="cL+CcuLXQe9+u0dMrIhXY+889XY=" artifact="_x0031_" formula="no" inline="no" pdftag="Figure" isBookmarkSet="no" validate="no" Order="_x0032_3"/>
  <Shape xmlns="" ID="YfBHlQwJJKXsuhaARW6DjUgEP0E=" artifact="_x0031_" formula="no" inline="no" pdftag="Figure" isBookmarkSet="no" validate="no" Order="_x0033_0"/>
  <Shape xmlns="" ID="a4F281pua/IRMBD3Yk4AcPAQMQM=" artifact="_x0031_" formula="no" inline="no" pdftag="Figure" isBookmarkSet="no" validate="no" Order="_x0033_1"/>
  <Shape xmlns="" ID="yIinIcPSJr0SZN/K0tEOaHRT4wI=" artifact="_x0031_" formula="no" inline="no" pdftag="Figure" isBookmarkSet="no" validate="no" Order="_x0033_3"/>
  <Shape xmlns="" ID="kiquccmC6B3yBodDXjkA1NNWymg=" pdftag="P" isBookmarkSet="no" bookmark="no" Order="_x0031_2"/>
  <Shape xmlns="" ID="N1dVY4SP8RBOszuIbqB90tch4Ik=" pdftag="P" isBookmarkSet="no" bookmark="no" Order="_x0031_0"/>
  <Shape xmlns="" ID="uxRDf9tVKVrDwRM4KxTNnwRlsYw=" pdftag="P" isBookmarkSet="no" bookmark="no" Order="_x0031_1"/>
  <Shape xmlns="" ID="vZe8rUqVxpy77GvwVx9OI+FqWao=" pdftag="P" isBookmarkSet="no" bookmark="no" Order="_x0032_1"/>
  <Shape xmlns="" ID="sxtd3hTwzZA4OqTgz83E6Ra53qo=" pdftag="P" isBookmarkSet="no" bookmark="no" Order="_x0032_4"/>
  <Shape xmlns="" ID="p5CmGKslqNe5QCnD1Of4MKyxjUo=" pdftag="P" isBookmarkSet="no" bookmark="no" Order="_x0032_9"/>
  <Shape xmlns="" ID="/PHodiee17JU8YLHZoAft8goEiY=" pdftag="P" isBookmarkSet="no" bookmark="no" Order="_x0032_8"/>
  <Shape xmlns="" ID="RgPbcdM2mNB6/fjcQKtPXhb6dQY=" pdftag="P" isBookmarkSet="no" bookmark="no" Order="_x0033_5"/>
  <Shape xmlns="" ID="BuEYCA3gaRZyl5hp06iowA0nxVI=" artifact="_x0031_" formula="no" inline="no" pdftag="Figure" isBookmarkSet="no" validate="no" Order="_x0031_3"/>
  <Shape xmlns="" ID="m6AcT+Bccy++Bt5yX78iF5k5+6U=" artifact="_x0031_" formula="no" inline="no" pdftag="Figure" isBookmarkSet="no" validate="no" Order="_x0031_4"/>
  <Shape xmlns="" ID="eX1CtbAjlzs6YgarhzpLMspT2WM=" artifact="_x0031_" formula="no" inline="no" pdftag="Figure" isBookmarkSet="no" validate="no" Order="_x0033_7"/>
  <Shape xmlns="" ID="jFSS6TYwLkzcRDc2S+hiEcVLFRM=" artifact="_x0031_" formula="no" inline="no" pdftag="Figure" isBookmarkSet="no" validate="no" Order="_x0033_6"/>
  <Shape xmlns="" ID="gbsAAUBUJRjQeehmVRQKdhLQiDA=" artifact="_x0031_" formula="no" inline="no" pdftag="Figure" isBookmarkSet="no" validate="no" Order="_x0036_"/>
  <Shape xmlns="" ID="W1Y+DNi+9lAXM2SBCKFQX/OFLZY=" artifact="_x0031_" formula="no" inline="no" pdftag="Figure" isBookmarkSet="no" validate="no" Order="_x0031_5"/>
  <Shape xmlns="" ID="l4nKQe+ZJ9GfgbFBU+wfiQhZ3Rc=" pdftag="P" isBookmarkSet="no" bookmark="no" Order="_x0031_6"/>
  <Shape xmlns="" ID="Q7OIuUylkr/7d898GHhkIaGf/nc=" artifact="_x0031_" formula="no" inline="no" pdftag="Figure" isBookmarkSet="no" Lang="" validate="no" Order="_x0032_"/>
  <Shape xmlns="" ID="e+MYcJ88MIVLdwHGZ3v7FIrLsQ4=" artifact="_x0031_" formula="no" inline="no" pdftag="Figure" isBookmarkSet="no" Lang="" validate="no" Order="_x0034_"/>
  <Shape xmlns="" ID="7FhwC/ExxmbxXyzLzr6qS0et+m0=" artifact="_x0031_" formula="no" inline="no" pdftag="Figure" isBookmarkSet="no" Lang="" validate="no" Order="_x0035_"/>
  <Shape xmlns="" ID="rPXvoMQYLxNgpqQ5Nux/PZGDGCM=" artifact="_x0031_" formula="no" inline="no" pdftag="Figure" isBookmarkSet="no" Lang="" validate="no" Order="_x0033_"/>
  <Shape xmlns="" ID="7dGywLjykbTTIE1xtOR6o5fUZ7Y=" artifact="_x0031_" formula="no" inline="no" pdftag="Figure" isBookmarkSet="no" Lang="" validate="no" Order="_x0031_9"/>
  <Shape xmlns="" ID="k1WVOAoCEy5Y1F9uJSMRZ2Wt4yM=" artifact="_x0031_" formula="no" inline="no" pdftag="Figure" isBookmarkSet="no" Lang="" validate="no" Order="_x0032_0"/>
  <Shape xmlns="" ID="caGc3QnZAVYgq8fb3S5XaS/MPUc=" artifact="_x0031_" formula="no" inline="no" pdftag="Figure" isBookmarkSet="no" Lang="" validate="no" Order="_x0032_7"/>
  <Shape xmlns="" ID="540Akh6s3Sr89mDEYl98F92cUHE=" artifact="_x0031_" formula="no" inline="no" pdftag="Figure" isBookmarkSet="no" Lang="" validate="no" Order="_x0033_2"/>
  <Shape xmlns="" ID="HySJO25q3yEMUHdaJN6CodJJuSY=" artifact="_x0031_" formula="no" inline="no" pdftag="Figure" isBookmarkSet="no" Lang="" validate="no" Order="_x0033_4"/>
  <Shape xmlns="" ID="irhJTeHvndrYq79TqzSDfNAl9gQ=" pdftag="P" isBookmarkSet="no" bookmark="no" Order="_x0033_8"/>
  <Shape xmlns="" ID="e+Clfuf/0yzVSIRJ+61Jrlol7vc=" Order="_x0031_" pdftag="_x005B_Artifact_x005D_" isBookmarkSet="no" bookmark="no"/>
  <Shape xmlns="" ID="13bRd2XIbH2irxwb7RhVTAVfweE=" pdftag="P" isBookmarkSet="no" bookmark="no" Order="_x0039_"/>
  <Shape xmlns="" ID="nPwgfbqx9iW+VPx8arlfrHmgip4=" artifact="_x0031_" formula="no" inline="no" pdftag="Figure" isBookmarkSet="no" validate="no" Order="_x0032_"/>
  <Shape xmlns="" ID="1sF/8Hedu8rzP/ARSnon4c0Cogc=" pdftag="P" isBookmarkSet="no" bookmark="no" Order="_x0033_"/>
  <Shape xmlns="" ID="GG/TMpcay/7p38wJWN0G9rsCg9A=" artifact="_x0031_" formula="no" inline="no" pdftag="Figure" isBookmarkSet="no" validate="no" Order="_x0037_"/>
  <Shape xmlns="" ID="vzdeZRPfas4QCtro+S3Hrk+hRqU=" pdftag="P" isBookmarkSet="no" bookmark="no" Order="_x0038_"/>
  <Shape xmlns="" ID="AwsPjFZoyvTdFgBLG1FpccVlnYY=" artifact="_x0031_" formula="no" inline="no" pdftag="Figure" isBookmarkSet="no" Lang="" validate="no" Order="_x0034_"/>
  <Shape xmlns="" ID="CtFAN1/FBoapH+gFYsTMPsulx8s=" artifact="_x0031_" formula="no" inline="no" pdftag="Figure" isBookmarkSet="no" validate="no" Order="_x0035_"/>
  <Shape xmlns="" ID="kZ1UboZxhOKW1tyzJxpPl9SKoi8=" artifact="_x0031_" formula="no" inline="no" pdftag="Figure" isBookmarkSet="no" Lang="" validate="no" Order="_x0036_"/>
  <Shape xmlns="" ID="NCLAXzDMOVPht6rA1kNxsxOQVAk=" pdftag="P" isBookmarkSet="no" bookmark="no" Order="_x0031_0"/>
  <Shape xmlns="" ID="tMH57Z+pdEB1X1YdrBwgLnOfD6w=" pdftag="H2" isBookmarkSet="no" bookmark="yes" Order="_x0031_"/>
  <Shape xmlns="" ID="CK+49ddDLqkToRsMcBfZPHCb/+4=" Order="_x0031_" pdftag="_x005B_Artifact_x005D_" isBookmarkSet="no" bookmark="no"/>
  <Shape xmlns="" ID="Gd/iuCZfuLuJQpN0IWEvw/QxnHE=" artifact="_x0031_" formula="no" inline="no" pdftag="Figure" isBookmarkSet="no" Lang="" validate="no" Order="_x0034_2"/>
  <Shape xmlns="" ID="Xr9mbNOWi/hQ/YKgHKzcZjy604o=" artifact="_x0031_" formula="no" inline="no" pdftag="Figure" isBookmarkSet="no" validate="no" Order="_x0039_"/>
  <Shape xmlns="" ID="H1tlkmu0K+in+wm2RoYWVyNEt/U=" artifact="_x0031_" formula="no" inline="no" pdftag="Figure" isBookmarkSet="no" validate="no" Order="_x0032_"/>
  <Shape xmlns="" ID="U3oF3VI+3cI4jHv0uQFB9V+gQw4=" pdftag="P" isBookmarkSet="no" bookmark="no" Order="_x0035_"/>
  <Shape xmlns="" ID="pPTp8m6zlnpKH2X0FpouN6elLaI=" pdftag="P" isBookmarkSet="no" bookmark="no" Order="_x0031_2"/>
  <Shape xmlns="" ID="YX0Tf5wJjPoVGFWI+PNvi6wjaPA=" pdftag="P" isBookmarkSet="no" bookmark="no" Order="_x0034_4"/>
  <Shape xmlns="" ID="igWRTlAC8zNxpHs7jP7MAxQZyRY=" pdftag="P" isBookmarkSet="no" bookmark="no" Order="_x0032_3"/>
  <Shape xmlns="" ID="Lu5gaj8sFwps8uLMf6d8AblVxgI=" artifact="_x0031_" formula="no" inline="no" pdftag="Figure" isBookmarkSet="no" validate="no" Order="_x0031_0"/>
  <Shape xmlns="" ID="PIQI+8xe32MzHtZG0r97l9JR+ek=" artifact="_x0031_" formula="no" inline="no" pdftag="Figure" isBookmarkSet="no" validate="no" Order="_x0033_"/>
  <Shape xmlns="" ID="bIkreBNIYJmlocry842zti5kgSA=" pdftag="P" isBookmarkSet="no" bookmark="no" Order="_x0036_"/>
  <Shape xmlns="" ID="xrycCv75A026ahWqqsLtyVT2pvQ=" pdftag="P" isBookmarkSet="no" bookmark="no" Order="_x0031_3"/>
  <Shape xmlns="" ID="IBREolPDviPMg2R/HVdcyQOYKqs=" artifact="_x0031_" formula="no" inline="no" pdftag="Figure" isBookmarkSet="no" validate="no" Order="_x0031_1"/>
  <Shape xmlns="" ID="omL07yYi/ZYfXbLeklYCzb093Ek=" artifact="_x0031_" formula="no" inline="no" pdftag="Figure" isBookmarkSet="no" validate="no" Order="_x0034_"/>
  <Shape xmlns="" ID="U5GymQ23Z3aBkgD+RTNd2ijTaQw=" pdftag="P" isBookmarkSet="no" bookmark="no" Order="_x0037_"/>
  <Shape xmlns="" ID="BlJ84lhO3baCFTX5HzPPspKYyZQ=" pdftag="P" isBookmarkSet="no" bookmark="no" Order="_x0038_"/>
  <Shape xmlns="" ID="R6UtDjUrCOlCfi6wUQX1EwkiUiI=" artifact="_x0031_" formula="no" inline="no" pdftag="Figure" isBookmarkSet="no" Lang="" validate="no" Order="_x0032_1"/>
  <Shape xmlns="" ID="LngPmlsygZ7+FWDwYe6koo0lC4s=" artifact="_x0031_" formula="no" inline="no" pdftag="Figure" isBookmarkSet="no" Lang="" validate="no" Order="_x0033_3"/>
  <Shape xmlns="" ID="ovJTGCIbwbf5SMAnoODqQ2e2KB4=" artifact="_x0031_" formula="no" inline="no" pdftag="Figure" isBookmarkSet="no" Lang="" validate="no" Order="_x0032_4"/>
  <Shape xmlns="" ID="hK2002uqljrjd9tSw4+XaZVkxm0=" artifact="_x0031_" formula="no" inline="no" pdftag="Figure" isBookmarkSet="no" Lang="" validate="no" Order="_x0035_0"/>
  <Shape xmlns="" ID="uUugCceNhcu9XBHi96BsYJ4PTMA=" artifact="_x0031_" formula="no" inline="no" pdftag="Figure" isBookmarkSet="no" Lang="" validate="no" Order="_x0034_0"/>
  <Shape xmlns="" ID="aDyLYkM/NSByy4uSpMg9t4tn3oI=" artifact="_x0031_" formula="no" inline="no" pdftag="Figure" isBookmarkSet="no" validate="no" Order="_x0031_8"/>
  <Shape xmlns="" ID="/oNUwIB6X/RacxP/AmxTl6DDdrU=" artifact="_x0031_" formula="no" inline="no" pdftag="Figure" isBookmarkSet="no" validate="no" Order="_x0032_0"/>
  <Shape xmlns="" ID="H/GW5hck/WZLmb9VFxG4/v+Iv74=" pdftag="P" isBookmarkSet="no" bookmark="no" Order="_x0031_7"/>
  <Shape xmlns="" ID="H1drgUbH9S3xC0pJetEwk6TGC+w=" artifact="_x0031_" formula="no" inline="no" pdftag="Figure" isBookmarkSet="no" validate="no" Order="_x0032_9"/>
  <Shape xmlns="" ID="Qa/xBRTWSz111TvnjTALjowGHj4=" artifact="_x0031_" formula="no" inline="no" pdftag="Figure" isBookmarkSet="no" validate="no" Order="_x0033_2"/>
  <Shape xmlns="" ID="EeqXADrCF3RfgdEecQiRDlJG8kQ=" pdftag="P" isBookmarkSet="no" bookmark="no" Order="_x0032_8"/>
  <Shape xmlns="" ID="cQtIN8cKJd4ffIypEx+TTXdtEsk=" artifact="_x0031_" formula="no" inline="no" pdftag="Figure" isBookmarkSet="no" validate="no" Order="_x0033_6"/>
  <Shape xmlns="" ID="JEdMPeCtVUFjrYGJYE66iHGbHwo=" artifact="_x0031_" formula="no" inline="no" pdftag="Figure" isBookmarkSet="no" validate="no" Order="_x0033_9"/>
  <Shape xmlns="" ID="O3WjrVok7/ynuruE0GWlO8sETe0=" pdftag="P" isBookmarkSet="no" bookmark="no" Order="_x0033_5"/>
  <Shape xmlns="" ID="byAlmH1osht6yv+/WLR8Lo9y9Us=" artifact="_x0031_" formula="no" inline="no" pdftag="Figure" isBookmarkSet="no" validate="no" Order="_x0034_7"/>
  <Shape xmlns="" ID="yncQYovpyQYDbNOnYuXksyhCjvA=" artifact="_x0031_" formula="no" inline="no" pdftag="Figure" isBookmarkSet="no" validate="no" Order="_x0034_8"/>
  <Shape xmlns="" ID="Y2oQc1qOayw7DR90D07rBI1jZAM=" pdftag="P" isBookmarkSet="no" bookmark="no" Order="_x0034_6"/>
  <Shape xmlns="" ID="/fcSUAsEvfYUTkmqlHppb8DdaG4=" artifact="_x0031_" formula="no" inline="no" pdftag="Figure" isBookmarkSet="no" validate="no" Order="_x0035_5"/>
  <Shape xmlns="" ID="4kaDpEV33yCAk2EufB757rjC4TM=" artifact="_x0031_" formula="no" inline="no" pdftag="Figure" isBookmarkSet="no" validate="no" Order="_x0035_6"/>
  <Shape xmlns="" ID="OkEHoBVblLLxW20W84Uq3i879Z8=" pdftag="P" isBookmarkSet="no" bookmark="no" Order="_x0035_4"/>
  <Shape xmlns="" ID="uBR+a9sESJ3mdLdUXGVrebQSLFI=" artifact="_x0031_" formula="no" inline="no" pdftag="Figure" isBookmarkSet="no" validate="no" Order="_x0032_7"/>
  <Shape xmlns="" ID="it8dofp1kTk/SkRUrHSd0tEKUaE=" artifact="_x0031_" formula="no" inline="no" pdftag="Figure" isBookmarkSet="no" validate="no" Order="_x0032_6"/>
  <Shape xmlns="" ID="rUg8JXvfhCY9w0ayTWnOu+dRPKE=" artifact="_x0031_" formula="no" inline="no" pdftag="Figure" isBookmarkSet="no" Lang="" validate="no" Order="_x0033_1"/>
  <Shape xmlns="" ID="5AC5rhQGSHmf3Lmr7Y5ENNdsGHw=" pdftag="P" isBookmarkSet="no" bookmark="no" Order="_x0031_5"/>
  <Shape xmlns="" ID="bEU4WOa+y5Mz49NoEncVYa/byWs=" pdftag="P" isBookmarkSet="no" bookmark="no" Order="_x0035_2"/>
  <Shape xmlns="" ID="yiB1A6M/q66OruK8FyM8WUkEb1c=" artifact="_x0031_" formula="no" inline="no" pdftag="Figure" isBookmarkSet="no" Lang="" validate="no" Order="_x0031_9"/>
  <Shape xmlns="" ID="MMM/Avbqrc3aCQOV2aLLI4FDmh0=" artifact="_x0031_" formula="no" inline="no" pdftag="Figure" isBookmarkSet="no" Lang="" validate="no" Order="_x0033_0"/>
  <Shape xmlns="" ID="r6BDtuxd5fKJC4AYCBcf/X1hnyo=" artifact="_x0031_" formula="no" inline="no" pdftag="Figure" isBookmarkSet="no" Lang="" validate="no" Order="_x0033_7"/>
  <Shape xmlns="" ID="E2oIs3o5UNp6HMrj+F9zrd4JniQ=" artifact="_x0031_" formula="no" inline="no" pdftag="Figure" isBookmarkSet="no" Lang="" validate="no" Order="_x0034_5"/>
  <Shape xmlns="" ID="kcP2KVUk8Wl12STZXhdDGW3azcQ=" artifact="_x0031_" formula="no" inline="no" pdftag="Figure" isBookmarkSet="no" Lang="" validate="no" Order="_x0035_3"/>
  <Shape xmlns="" ID="0b/RNteKsNTRrFKSWhmxgDdjhPI=" artifact="_x0031_" formula="no" inline="no" pdftag="Figure" isBookmarkSet="no" Lang="" validate="no" Order="_x0032_5"/>
  <Shape xmlns="" ID="4dP4RRWnbE7k5oiaXgSXNqkdKUA=" artifact="_x0031_" formula="no" inline="no" pdftag="Figure" isBookmarkSet="no" Lang="" validate="no" Order="_x0034_3"/>
  <Shape xmlns="" ID="P6ju0vCVaKqQWgUPI7CkuW6IAVA=" artifact="_x0031_" formula="no" inline="no" pdftag="Figure" isBookmarkSet="no" Lang="" validate="no" Order="_x0033_8"/>
  <Shape xmlns="" ID="TwbiUamiUFBCP390uQ7wafUB4zw=" artifact="_x0031_" formula="no" inline="no" pdftag="Figure" isBookmarkSet="no" Lang="" validate="no" Order="_x0031_4"/>
  <Shape xmlns="" ID="cqPDaOSUTJJNO7DIJHJHzUzcqsc=" artifact="_x0031_" formula="no" inline="no" pdftag="Figure" isBookmarkSet="no" Lang="" validate="no" Order="_x0032_2"/>
  <Shape xmlns="" ID="Ony+tk7GEJXms2uo19m87aIMgqk=" artifact="_x0031_" formula="no" inline="no" pdftag="Figure" isBookmarkSet="no" Lang="" validate="no" Order="_x0034_1"/>
  <Shape xmlns="" ID="qUb71MWAIHXhgp422T/50n9dR/M=" artifact="_x0031_" formula="no" inline="no" pdftag="Figure" isBookmarkSet="no" Lang="" validate="no" Order="_x0034_9"/>
  <Shape xmlns="" ID="hU54bK2zrab9uQridC3b88q88rQ=" artifact="_x0031_" formula="no" inline="no" pdftag="Figure" isBookmarkSet="no" Lang="" validate="no" Order="_x0031_6"/>
  <Shape xmlns="" ID="IftaAPOfNwjAEt/Ir3M81RhLDzQ=" artifact="_x0031_" formula="no" inline="no" pdftag="Figure" isBookmarkSet="no" validate="no" Order="_x0033_4"/>
  <Shape xmlns="" ID="9Ond932LB/BxCUM92paW6eYWR64=" artifact="_x0031_" formula="no" inline="no" pdftag="Figure" isBookmarkSet="no" validate="no" Order="_x0035_1"/>
  <Shape xmlns="" ID="oegK+kS4Bdd8Uw9CwsmSTYleJpk=" pdftag="P" isBookmarkSet="no" bookmark="no" Order="_x0035_7"/>
  <Shape xmlns="" ID="G/db140afm9Kb6kVTsTu2vgq0EY=" pdftag="H2" isBookmarkSet="no" bookmark="yes" Order="_x0031_"/>
  <Shape xmlns="" ID="JWDfKSrtJIBXIU2sqOCtclEnGrs=" Order="_x0031_" pdftag="_x005B_Artifact_x005D_" isBookmarkSet="no" bookmark="no"/>
  <Shape xmlns="" ID="WrVa5fdGZ0pyks84crS7kYiNtC0=" artifact="_x0031_" formula="no" inline="no" pdftag="Figure" isBookmarkSet="no" Lang="" validate="no" Order="_x0031_4"/>
  <Shape xmlns="" ID="slVSY5tQzgnaNA7zCatvwlyOhzY=" artifact="_x0031_" formula="no" inline="no" pdftag="Figure" isBookmarkSet="no" validate="no" Order="_x0035_"/>
  <Shape xmlns="" ID="I/a4vtSno55ZU5M6tghYa09+qBU=" artifact="_x0031_" formula="no" inline="no" pdftag="Figure" isBookmarkSet="no" validate="no" Order="_x0032_"/>
  <Shape xmlns="" ID="gtndT057PmUg5oWKjS7bFFhyYRI=" pdftag="P" isBookmarkSet="no" bookmark="no" Order="_x0033_"/>
  <Shape xmlns="" ID="fk6PAjm8VqYwnEHhZ48jyVOox+o=" pdftag="P" isBookmarkSet="no" bookmark="no" Order="_x0034_"/>
  <Shape xmlns="" ID="KV4ZSd1emENOxZZ7bpMCUcIyTv8=" artifact="_x0031_" formula="no" inline="no" pdftag="Figure" isBookmarkSet="no" Lang="" validate="no" Order="_x0031_5"/>
  <Shape xmlns="" ID="z1oFLcVYYGryxZBNuQLp7FN1fMM=" pdftag="P" isBookmarkSet="no" bookmark="no" Order="_x0037_"/>
  <Shape xmlns="" ID="XYpqZW14bjc9A9r5J2NCgVrlJAk=" pdftag="P" isBookmarkSet="no" bookmark="no" Order="_x0039_"/>
  <Shape xmlns="" ID="aAjZ1MvkvNw4D6bHUE5I2OV4iTQ=" pdftag="P" isBookmarkSet="no" bookmark="no" Order="_x0038_"/>
  <Shape xmlns="" ID="qUO6CkXk3xMFFAsxyhFRpYBFugg=" pdftag="P" isBookmarkSet="no" bookmark="no" Order="_x0031_6"/>
  <Shape xmlns="" ID="QXGbGleQhb1S4+kMawh5dtqy1rE=" pdftag="P" isBookmarkSet="no" bookmark="no" Order="_x0031_7"/>
  <Shape xmlns="" ID="YFkWWTzWd7R7zyugbqyhJM/+9Pc=" pdftag="P" isBookmarkSet="no" bookmark="no" Order="_x0031_8"/>
  <Shape xmlns="" ID="Io8C/Qky2Mspurn6NzR8liwHsHQ=" artifact="_x0031_" formula="no" inline="no" pdftag="Figure" isBookmarkSet="no" validate="no" Order="_x0031_0"/>
  <Shape xmlns="" ID="w3SCk5q96Q0Pq2DYEqXOSj93RfY=" artifact="_x0031_" formula="no" inline="no" pdftag="Figure" isBookmarkSet="no" validate="no" Order="_x0031_1"/>
  <Shape xmlns="" ID="TRt9HFhRHYwbdbVOBMv20y/1MOs=" artifact="_x0031_" formula="no" inline="no" pdftag="Figure" isBookmarkSet="no" validate="no" Order="_x0031_2"/>
  <Shape xmlns="" ID="z9ZfCh/vB2+h3V+sg+QPLVwGLmI=" artifact="_x0031_" pdftag="Figure" isBookmarkSet="no" validate="no" Order="_x0031_9"/>
  <Shape xmlns="" ID="IkFrgkZ7qLj9OdAlaoy5OmyYRio=" artifact="_x0031_" pdftag="Figure" isBookmarkSet="no" validate="no" Order="_x0032_0"/>
  <Shape xmlns="" ID="sknmNFRTbv6F19RB/+UsG7H2kvU=" artifact="_x0031_" pdftag="Figure" isBookmarkSet="no" validate="no" Order="_x0032_1"/>
  <Shape xmlns="" ID="B+2+Csy/AOgRs34Wdi3fieMBsWI=" pdftag="P" isBookmarkSet="no" bookmark="no" Order="_x0032_2"/>
  <Shape xmlns="" ID="WMf/AbgYpc8yvPYnqTnPCK+I56I=" pdftag="P" isBookmarkSet="no" bookmark="no" Order="_x0031_3"/>
  <Shape xmlns="" ID="zNMSLK017wzuvUHWynxZq2cNsGs=" artifact="_x0031_" pdftag="Figure" isBookmarkSet="no" formula="no" Lang="" validate="no" Order="_x0036_"/>
  <Shape xmlns="" ID="nWMGciDmGpRH9EydLr+Ous5Y9wg=" pdftag="P" isBookmarkSet="no" bookmark="no" Order="_x0032_3"/>
  <Shape xmlns="" ID="EUh3nJnJBkWOot64kLyI5z0jpYE=" pdftag="H2" isBookmarkSet="no" bookmark="yes" Order="_x0031_"/>
  <Shape xmlns="" ID="Jhv90oaRLQk0y7FCdhrNXukhgCQ=" Order="_x0031_" pdftag="_x005B_Artifact_x005D_" isBookmarkSet="no" bookmark="no"/>
  <Shape xmlns="" ID="fJBcZiI8gq/sDt3Y6ZGug12+wDM=" pdftag="H2" isBookmarkSet="no" bookmark="yes" Order="_x0032_"/>
  <Shape xmlns="" ID="cML+yx69wyEEfFeJVuf2+RJJAhg=" pdftag="P" isBookmarkSet="no" bookmark="no" Order="_x0033_"/>
  <Shape xmlns="" ID="gFsPqjJO0DkZDdaKiZOQ2z4zJSY=" pdftag="P" isBookmarkSet="no" bookmark="no" Order="_x0034_"/>
  <Shape xmlns="" ID="MooyFfXk8k3Obqm+1io2YGXg974=" pdftag="P" isBookmarkSet="no" bookmark="no" Order="_x0035_"/>
  <Shape xmlns="" ID="a11MJpbB9+zo7Tpc74CoZTrasyA=" pdftag="H2" isBookmarkSet="no" bookmark="yes" Order="_x0031_"/>
  <Shape xmlns="" ID="ItfJa9OaMW7o/PsMMG/d0K3Zptk=" Order="_x0031_" pdftag="_x005B_Artifact_x005D_" isBookmarkSet="no" bookmark="no"/>
  <Shape xmlns="" ID="uIi8Xcrwdfy8SfK/u9fj5shC/Sw=" pdftag="P" isBookmarkSet="no" bookmark="no" Order="_x0034_"/>
  <Shape xmlns="" ID="Rn2wH0ZMf0rGwsD4tkNL4kiyzTM=" artifact="_x0031_" pdftag="Figure" isBookmarkSet="no" formula="no" Lang="" validate="no" Order="_x0033_"/>
  <Shape xmlns="" ID="EZnN9d1LQyhvnxGOVK/Om1R0xtk=" pdftag="P" isBookmarkSet="no" bookmark="no" Order="_x0039_"/>
  <Shape xmlns="" ID="B+irypBXM70ICXWla/DhqY/cZR8=" artifact="_x0031_" pdftag="Figure" isBookmarkSet="no" formula="no" Lang="" validate="no" Order="_x0032_"/>
  <Shape xmlns="" ID="MNWfXq8IxromKqlUTJo7qAMBIe8=" artifact="_x0031_" pdftag="Figure" isBookmarkSet="no" validate="no" Order="_x0035_"/>
  <Shape xmlns="" ID="XpclWUT6xEN1KihxL2ESC4z95a0=" artifact="_x0031_" pdftag="Figure" isBookmarkSet="no" validate="no" Order="_x0038_"/>
  <Shape xmlns="" ID="zznR6ACTFmNakMpgV1U1UIRa21A=" pdftag="P" isBookmarkSet="no" bookmark="no" Order="_x0036_"/>
  <Shape xmlns="" ID="EV9UIKjQ125Q5EJFfxN3THXlyxc=" pdftag="P" isBookmarkSet="no" bookmark="no" Order="_x0037_"/>
  <Shape xmlns="" ID="j3DlCii5Fq1KThNoQigSrQ5P7V8=" pdftag="P" isBookmarkSet="no" bookmark="no" Order="_x0031_0"/>
  <Shape xmlns="" ID="NKQyWshZa8S1zO4+ymURcAKl+X8=" pdftag="H2" isBookmarkSet="no" bookmark="yes" Order="_x0031_"/>
  <Shape xmlns="" ID="cFts/qcXX9zO7e88EkZzGm10LSc=" Order="_x0031_" pdftag="_x005B_Artifact_x005D_" isBookmarkSet="no" bookmark="no"/>
  <Shape xmlns="" ID="VXBxg7uzT3rNCA+HAqSs05Uuac0=" pdftag="P" isBookmarkSet="no" bookmark="no" Order="_x0034_"/>
  <Shape xmlns="" ID="/zBbTXMtVmvcGRSNcZc8rprRS5w=" artifact="_x0031_" pdftag="Figure" isBookmarkSet="no" formula="no" Lang="" validate="no" Order="_x0033_"/>
  <Shape xmlns="" ID="WV0yGSTRYAcHJZdHoyvy1ZpJLEE=" pdftag="P" isBookmarkSet="no" bookmark="no" Order="_x0031_2"/>
  <Shape xmlns="" ID="311ykHpaTzBzI1wrZ7riuBJ+nXE=" artifact="_x0031_" pdftag="Figure" isBookmarkSet="no" formula="no" Lang="" validate="no" Order="_x0032_"/>
  <Shape xmlns="" ID="x5NfwGhDeJ/TckShBR8tcbNNL9o=" artifact="_x0031_" pdftag="Figure" isBookmarkSet="no" validate="no" Order="_x0038_"/>
  <Shape xmlns="" ID="17JwTu0CrSJz8uI3jIJ9VlDqmHw=" pdftag="P" isBookmarkSet="no" bookmark="no" Order="_x0035_"/>
  <Shape xmlns="" ID="ps+8loMJlOI0f+s7jYmpIp2q2gk=" artifact="_x0031_" pdftag="Figure" isBookmarkSet="no" formula="no" Lang="" validate="no" Order="_x0036_"/>
  <Shape xmlns="" ID="HmBLdnEQudelBtoiAn34twBT7Dg=" artifact="_x0031_" pdftag="Figure" isBookmarkSet="no" formula="no" Lang="" validate="no" Order="_x0039_"/>
  <Shape xmlns="" ID="7c6lu6gCSYVS7uCUdwamI3oBbJw=" artifact="_x0031_" pdftag="Figure" isBookmarkSet="no" validate="no" Order="_x0037_"/>
  <Shape xmlns="" ID="kBG9Pnz0M0kUSkrl0vn4VqidRyA=" artifact="_x0031_" pdftag="Figure" isBookmarkSet="no" validate="no" Order="_x0031_0"/>
  <Shape xmlns="" ID="/xJdUWnGjJHysxkIzGCXy6/CymU=" pdftag="P" isBookmarkSet="no" bookmark="no" Order="_x0031_1"/>
  <Shape xmlns="" ID="xtdnKNNqHO2bEEnnwnTQ85DV+L4=" pdftag="P" isBookmarkSet="no" bookmark="no" Order="_x0031_3"/>
  <Shape xmlns="" ID="TdC78LOCPJ91ZmmmfGiyfV8QMSo=" pdftag="H2" isBookmarkSet="no" bookmark="yes" Order="_x0031_"/>
  <Shape xmlns="" ID="1m2jOtOTWR19TXYOZF94LgidBoE=" Order="_x0031_" pdftag="_x005B_Artifact_x005D_" isBookmarkSet="no" bookmark="no"/>
  <Shape xmlns="" ID="1E1l3067Hqf3TcS2sZGpu9oIgkY=" artifact="_x0031_" pdftag="Figure" isBookmarkSet="no" formula="no" Lang="" validate="no" Order="_x0033_"/>
  <Shape xmlns="" ID="FmdHW4Fy1GKKCuqTwRzRwZYR1Os=" pdftag="P" isBookmarkSet="no" bookmark="no" Order="_x0031_2"/>
  <Shape xmlns="" ID="pKA09EjRHunzmLj5pNG9r/FgiW8=" artifact="_x0031_" pdftag="Figure" isBookmarkSet="no" formula="no" Lang="" validate="no" Order="_x0032_"/>
  <Shape xmlns="" ID="6TW6HXOZcLuuLmbc7FGtHq82Das=" artifact="_x0031_" pdftag="Figure" isBookmarkSet="no" validate="no" Order="_x0039_"/>
  <Shape xmlns="" ID="ceEWJtMQKXMPPC2I7R0LEOSyeRM=" artifact="_x0031_" pdftag="Figure" isBookmarkSet="no" formula="no" Lang="" validate="no" Order="_x0036_"/>
  <Shape xmlns="" ID="eBKheSkjBZhpxXise1V1nia4I48=" artifact="_x0031_" pdftag="Figure" isBookmarkSet="no" formula="no" Lang="" validate="no" Order="_x0031_0"/>
  <Shape xmlns="" ID="FOfAIFJGz92r2gt16b+riZrQd9M=" artifact="_x0031_" pdftag="Figure" isBookmarkSet="no" validate="no" Order="_x0037_"/>
  <Shape xmlns="" ID="2mnfl80d0inbQOBMz3qnqe7br70=" artifact="_x0031_" pdftag="Figure" isBookmarkSet="no" validate="no" Order="_x0031_1"/>
  <Shape xmlns="" ID="VPZxhOyhLGSA90lsz7XaWfhpN6U=" artifact="_x0031_" pdftag="Figure" isBookmarkSet="no" formula="no" Lang="" validate="no" Order="_x0035_"/>
  <Shape xmlns="" ID="ZqqOFuWF/Pm5UDjImWKFfE4FGvc=" pdftag="P" isBookmarkSet="no" bookmark="no" Order="_x0038_"/>
  <Shape xmlns="" ID="GlZ7s2ftDnFOg7OnS4yXAuVS1VE=" pdftag="P" isBookmarkSet="no" bookmark="no" Order="_x0031_3"/>
  <Shape xmlns="" ID="prc8QyJ5BjmNjiiPk/Y7vHjCLiQ=" pdftag="P" isBookmarkSet="no" bookmark="no" Order="_x0031_4"/>
  <Shape xmlns="" ID="8KdDk8DLID6n4BdRpeaXeP8Gk/0=" pdftag="P" isBookmarkSet="no" bookmark="no" Order="_x0034_"/>
  <Shape xmlns="" ID="gbYibtv/uJLuj/kfkr6S5cSlPnU=" pdftag="P" isBookmarkSet="no" bookmark="no" Order="_x0031_5"/>
  <Shape xmlns="" ID="TCSiATwvZnOaQepl/3wCVjQnR08=" pdftag="H2" isBookmarkSet="no" bookmark="yes" Order="_x0031_"/>
  <Shape xmlns="" ID="N2Dp8jBQ9R9rGvIES/8W7AhNmQs=" Order="_x0032_" pdftag="_x005B_Artifact_x005D_" isBookmarkSet="no" bookmark="no"/>
  <Shape xmlns="" ID="bx0kE7oRXbmxu6wFVH1SnYWm3Sk=" artifact="_x0031_" pdftag="Figure" isBookmarkSet="no" formula="no" Lang="" validate="no" Order="_x0033_"/>
  <Shape xmlns="" ID="7zaTyqLjDWI8AsKUJG9VvyrBsp8=" pdftag="P" isBookmarkSet="no" bookmark="no" Order="_x0031_1"/>
  <Shape xmlns="" ID="lcrenXvQdyJnyO8ty8i2EVq9CIs=" artifact="_x0031_" pdftag="Figure" isBookmarkSet="no" validate="no" Order="_x0031_0"/>
  <Shape xmlns="" ID="/e1tpvO1NqVnXwePASzbTnb+jUQ=" pdftag="P" isBookmarkSet="no" bookmark="no" Order="_x0039_"/>
  <Shape xmlns="" ID="o9u/d6OrLIr7eAc/RaaB29Ru94w=" pdftag="Figure" artifact="_x0031_" isBookmarkSet="no" Lang="" validate="no" Order="_x0031_"/>
  <Shape xmlns="" ID="CaT1kwgM1u7FQfgnxOvdC3jNPzY=" pdftag="P" isBookmarkSet="no" bookmark="no" Order="_x0031_2"/>
  <Shape xmlns="" ID="GHKzQ2WXMl9rHwgj8w4zK2Fzi8k=" artifact="_x0031_" pdftag="Figure" isBookmarkSet="no" validate="no" Order="_x0037_"/>
  <Shape xmlns="" ID="eE+J0cG4Z9blXhrdzYJcuLtUDdg=" pdftag="P" isBookmarkSet="no" bookmark="no" Order="_x0038_"/>
  <Shape xmlns="" ID="mVpoU/zAlSNhhrU2VQ4RYX6c4zA=" artifact="_x0031_" pdftag="Figure" isBookmarkSet="no" validate="no" Order="_x0034_"/>
  <Shape xmlns="" ID="IpzcfJoRYzQyXyb93doqv3JSUMA=" pdftag="P" isBookmarkSet="no" bookmark="no" Order="_x0035_"/>
  <Shape xmlns="" ID="EHnckXWXu0UHdvX4epUFnogk3bA=" pdftag="P" isBookmarkSet="no" bookmark="no" Order="_x0036_"/>
  <Shape xmlns="" ID="9cu0Ul4aeCqD8kJajQd1fQlpatw=" pdftag="P" isBookmarkSet="no" bookmark="no" Order="_x0031_3"/>
  <Shape xmlns="" ID="1Up8AZm04qpJgC22aRGxOriLOuc=" pdftag="H2" isBookmarkSet="no" bookmark="yes" Order="_x0032_"/>
  <Shape xmlns="" ID="foSmOygYSrGrqTb7p8mnQhXk//M=" Order="_x0031_" pdftag="_x005B_Artifact_x005D_" isBookmarkSet="no" bookmark="no"/>
  <Shape xmlns="" ID="Dberr3D0sDLrAkZm7rY6qXXnf64=" pdftag="P" isBookmarkSet="no" bookmark="no" Order="_x0032_"/>
  <Shape xmlns="" ID="1m/JAiUGsQELVY/Y1Y7h9gUCFF8=" pdftag="P" isBookmarkSet="no" bookmark="no" Order="_x0033_"/>
  <Shape xmlns="" ID="JuYqDxl4IYFRZYyR10V93cUM5w4=" pdftag="P" isBookmarkSet="no" bookmark="no" Order="_x0034_"/>
  <Shape xmlns="" ID="lwwqJv44WsyUon41w0VytEsQEEM=" pdftag="H2" isBookmarkSet="no" bookmark="yes" Order="_x0031_"/>
  <Shape xmlns="" ID="myEfgziAO/bjK2FPX8CRDeExdlc=" Order="_x0031_" pdftag="_x005B_Artifact_x005D_" isBookmarkSet="no" bookmark="no"/>
  <Shape xmlns="" ID="CNqSdASyXaXEabHqH200Dm5qbBU=" pdftag="P" isBookmarkSet="no" bookmark="no" Order="_x0032_"/>
  <Shape xmlns="" ID="PM8VEKOgeK92iEBhmW5GXPKSFLc=" pdftag="Figure" artifact="_x0031_" isBookmarkSet="no" Lang="" validate="no" Order="_x0033_"/>
  <Shape xmlns="" ID="P2ED16rX+0EmKHWnVsfJOP2IRvM=" pdftag="P" isBookmarkSet="no" bookmark="no" Order="_x0034_"/>
  <Shape xmlns="" ID="uYoxOTbVJ2GU6qTS/ZIoydE9Qyg=" pdftag="H2" isBookmarkSet="no" bookmark="yes" Order="_x0031_"/>
  <Shape xmlns="" ID="S6rC9gqicHiH1IGAEijlfKPuHCo=" pdftag="Figure" artifact="_x0031_" isBookmarkSet="no" Lang="" validate="no" Order="_x0032_"/>
  <Shape xmlns="" ID="uan/MYw18qeNB3DXo6UfEQRJHi4=" Order="_x0031_" pdftag="_x005B_Artifact_x005D_" isBookmarkSet="no" bookmark="no"/>
  <Shape xmlns="" ID="DiWNT/QaIHI0ymt7YmcC4Ydv89Y=" pdftag="P" isBookmarkSet="no" bookmark="no" Order="_x0033_"/>
  <Shape xmlns="" ID="YcqoXt7v3dfu9aVtDCYtlINegZU=" pdftag="H2" isBookmarkSet="no" bookmark="yes" Order="_x0031_"/>
  <Shape xmlns="" ID="zPQdzLryGXoxPoD2F0IVVZITAGI=" artifact="_x0031_" pdftag="Figure" isBookmarkSet="no" validate="no" Order="_x0031_1"/>
  <Shape xmlns="" ID="GHweg0kCr3U4pM0v1kYQCtsXvAo=" pdftag="Figure" artifact="_x0031_" isBookmarkSet="no" Lang="" validate="no" Order="_x0039_"/>
  <Shape xmlns="" ID="QvW5I6UzQkwfWHND6ABKyaTIXFA=" artifact="_x0031_" pdftag="Figure" isBookmarkSet="no" validate="no" Order="_x0031_9"/>
  <Shape xmlns="" ID="ok+bbm60she20uQIUCOdf0wY0ls=" artifact="_x0031_" pdftag="Figure" isBookmarkSet="no" validate="no" Order="_x0031_8"/>
  <Shape xmlns="" ID="fIVQluP3Irr4mIbCqdlIQ8XvPWg=" pdftag="P" isBookmarkSet="no" bookmark="no" Order="_x0036_"/>
  <Shape xmlns="" ID="jfCAg02hzczJBZMWOYH3aUHak8Q=" artifact="_x0031_" pdftag="Figure" isBookmarkSet="no" validate="no" Order="_x0034_"/>
  <Shape xmlns="" ID="68Uc87tHqmCuwMl0BzkJKxZ4vjY=" artifact="_x0031_" pdftag="Figure" isBookmarkSet="no" validate="no" Order="_x0032_"/>
  <Shape xmlns="" ID="dtT6izNI8stkHAKlDklA+1WakaU=" pdftag="P" isBookmarkSet="no" bookmark="no" Order="_x0033_"/>
  <Shape xmlns="" ID="dmuHj4EIvRoICD76c3NCpA3M7Io=" pdftag="P" isBookmarkSet="no" bookmark="no" Order="_x0035_"/>
  <Shape xmlns="" ID="DNX6j2K4bwM8FV34TKmqoheAdnA=" artifact="_x0031_" pdftag="Figure" isBookmarkSet="no" validate="no" Order="_x0032_8"/>
  <Shape xmlns="" ID="XqjtmmNImIcsAeqHyET15FaCoRc=" artifact="_x0031_" pdftag="Figure" isBookmarkSet="no" validate="no" Order="_x0033_2"/>
  <Shape xmlns="" ID="2N7sfaMHewZuRXe9unV3YJ5n1ls=" pdftag="P" isBookmarkSet="no" bookmark="no" Order="_x0032_4"/>
  <Shape xmlns="" ID="0uvLIflcqLwS5v44dBWJEJaSKks=" artifact="_x0031_" pdftag="Figure" isBookmarkSet="no" validate="no" Order="_x0033_5"/>
  <Shape xmlns="" ID="7nSrZtRg0n05ho/LbZry1L3yCaM=" artifact="_x0031_" pdftag="Figure" isBookmarkSet="no" validate="no" Order="_x0033_9"/>
  <Shape xmlns="" ID="sNoVD735FCF/TKe2L09mXnR6ATE=" pdftag="P" isBookmarkSet="no" bookmark="no" Order="_x0033_7"/>
  <Shape xmlns="" ID="MIwxPTKfWRhJGvUaEtTJAUCP9q4=" artifact="_x0031_" pdftag="Figure" isBookmarkSet="no" validate="no" Order="_x0034_6"/>
  <Shape xmlns="" ID="YuQAIGxZywQAgDM13SMghB026jE=" artifact="_x0031_" pdftag="Figure" isBookmarkSet="no" validate="no" Order="_x0034_8"/>
  <Shape xmlns="" ID="OP3eGLTt0RNjtTZz+ABm3Z5EHKc=" pdftag="P" isBookmarkSet="no" bookmark="no" Order="_x0034_2"/>
  <Shape xmlns="" ID="Mmtl+qCxo7TXhdyop9KtYgRbmeY=" pdftag="P" isBookmarkSet="no" bookmark="no" Order="_x0031_6"/>
  <Shape xmlns="" ID="+jVwRDfI0XUklQN6MYiDEM1lnEs=" pdftag="P" isBookmarkSet="no" bookmark="no" Order="_x0034_4"/>
  <Shape xmlns="" ID="JK6Daszg8D79kvO0P2ga9JZKgK0=" artifact="_x0031_" pdftag="Figure" isBookmarkSet="no" validate="no" Order="_x0032_9"/>
  <Shape xmlns="" ID="mvhi13ij7vkOWxW1+/dnut3fMOQ=" artifact="_x0031_" pdftag="Figure" isBookmarkSet="no" validate="no" Order="_x0033_3"/>
  <Shape xmlns="" ID="F4auaPOH4ShmaahDVhXSy4rbEHo=" pdftag="P" isBookmarkSet="no" bookmark="no" Order="_x0032_5"/>
  <Shape xmlns="" ID="wXsdwExPuW0Z0+02KrXtQIQfs1A=" artifact="_x0031_" pdftag="Figure" isBookmarkSet="no" validate="no" Order="_x0033_6"/>
  <Shape xmlns="" ID="lcpM24GlgkfLZj2na5+07GSH84k=" artifact="_x0031_" pdftag="Figure" isBookmarkSet="no" validate="no" Order="_x0034_0"/>
  <Shape xmlns="" ID="oQidi/3QYk8CnvkRfXwzexHvINU=" pdftag="P" isBookmarkSet="no" bookmark="no" Order="_x0033_8"/>
  <Shape xmlns="" ID="wY+jbH0/DihBiiD1iCmRURjQI5g=" artifact="_x0031_" pdftag="Figure" isBookmarkSet="no" validate="no" Order="_x0034_7"/>
  <Shape xmlns="" ID="6po7/uCyW/TFCppZgda+JYukniA=" artifact="_x0031_" pdftag="Figure" isBookmarkSet="no" validate="no" Order="_x0034_9"/>
  <Shape xmlns="" ID="qhnTJayZ4QxjBE70mUBu1dX2pg0=" pdftag="P" isBookmarkSet="no" bookmark="no" Order="_x0034_3"/>
  <Shape xmlns="" ID="bmyFdnSPB5Uy9ME81l5snifZdAo=" pdftag="P" isBookmarkSet="no" bookmark="no" Order="_x0031_7"/>
  <Shape xmlns="" ID="eTlt7iwH8lGk5Iaxd+zMMJ/6BNA=" artifact="_x0031_" pdftag="Figure" isBookmarkSet="no" validate="no" Order="_x0031_0"/>
  <Shape xmlns="" ID="RuBTcdBDIKJn5NqNY93uTFeb7xQ=" artifact="_x0031_" pdftag="Figure" isBookmarkSet="no" validate="no" Order="_x0032_2"/>
  <Shape xmlns="" ID="R/mHjB7y7/c+kYtuYxwSH09v4pg=" artifact="_x0031_" pdftag="Figure" isBookmarkSet="no" formula="no" Lang="" validate="no" Order="_x0032_6"/>
  <Shape xmlns="" ID="ObHZRR5ZWCiEwVVVaeViEWXQJWw=" artifact="_x0031_" pdftag="Figure" isBookmarkSet="no" formula="no" Lang="" validate="no" Order="_x0032_0"/>
  <Shape xmlns="" ID="uQvNxs/oCksbtrQ9ceiuFnVHCz4=" artifact="_x0031_" pdftag="Figure" isBookmarkSet="no" formula="no" Lang="" validate="no" Order="_x0033_4"/>
  <Shape xmlns="" ID="pUwoDpl/7a6aNooaeboJUXF175s=" artifact="_x0031_" pdftag="Figure" isBookmarkSet="no" formula="no" Lang="" validate="no" Order="_x0033_0"/>
  <Shape xmlns="" ID="EEbRPakLlD4ssiAvSXr/uN8C19o=" artifact="_x0031_" pdftag="Figure" isBookmarkSet="no" formula="no" Lang="" validate="no" Order="_x0031_4"/>
  <Shape xmlns="" ID="TCVObES6cE1CZ7tC1gNovVx6oP0=" pdftag="P" isBookmarkSet="no" bookmark="no" Order="_x0031_2"/>
  <Shape xmlns="" ID="y9K+hYqhsIK1onO2l/U+kefpjfU=" pdftag="Figure" artifact="_x0031_" isBookmarkSet="no" Lang="" validate="no" Order="_x0037_"/>
  <Shape xmlns="" ID="9Qa9W86p3ZUOWWkZkBorgNQHOF0=" pdftag="P" isBookmarkSet="no" bookmark="no" Order="_x0034_5"/>
  <Shape xmlns="" ID="nctESI97QV4TfysBwVkp9JP4XiY=" artifact="_x0031_" pdftag="Figure" isBookmarkSet="no" validate="no" Order="_x0032_3"/>
  <Shape xmlns="" ID="GqOx74ErwUxiYiPMvv1Lrri8Fio=" artifact="_x0031_" pdftag="Figure" isBookmarkSet="no" formula="no" Lang="" validate="no" Order="_x0032_7"/>
  <Shape xmlns="" ID="7zt+M1rjE9k4K7s0hDZffzB0QxA=" artifact="_x0031_" pdftag="Figure" isBookmarkSet="no" formula="no" Lang="" validate="no" Order="_x0032_1"/>
  <Shape xmlns="" ID="gTnoM07dQnJ+JNOgIEH98jxzqvM=" artifact="_x0031_" pdftag="Figure" isBookmarkSet="no" formula="no" Lang="" validate="no" Order="_x0034_1"/>
  <Shape xmlns="" ID="XeiwiBE5A0df59XN8GHL7i7Ld+M=" artifact="_x0031_" pdftag="Figure" isBookmarkSet="no" formula="no" Lang="" validate="no" Order="_x0033_1"/>
  <Shape xmlns="" ID="65kFQSIx2SaPVIOAoHJ56fEEpnw=" artifact="_x0031_" pdftag="Figure" isBookmarkSet="no" formula="no" Lang="" validate="no" Order="_x0031_5"/>
  <Shape xmlns="" ID="fxZeey1F6t1bAf7x7LRGxo82/+8=" pdftag="P" isBookmarkSet="no" bookmark="no" Order="_x0031_3"/>
  <Shape xmlns="" ID="VbAmvqfXri8rZLNLdHbnaRsv49A=" pdftag="Figure" artifact="_x0031_" isBookmarkSet="no" Lang="" validate="no" Order="_x0038_"/>
  <Shape xmlns="" ID="mYbK/KPpZ9lYUQ/GiCUAC+bsjwI=" Order="_x0031_" pdftag="_x005B_Artifact_x005D_" isBookmarkSet="no" bookmark="no"/>
  <Shape xmlns="" ID="IR8T8wjrPxVUZYAJOAV1Iu+v1CE=" pdftag="P" isBookmarkSet="no" bookmark="no" Order="_x0035_0"/>
  <Shape xmlns="" ID="X8nGFYHvbAlbKKw6dw8QNQi9SBc=" pdftag="H2" isBookmarkSet="no" bookmark="yes" Order="_x0031_"/>
  <Shape xmlns="" ID="98p0G01Lkldu4AFTSxNp0Oac57M=" Order="_x0031_" pdftag="_x005B_Artifact_x005D_" isBookmarkSet="no" bookmark="no"/>
  <Shape xmlns="" ID="sdgb4NinSe8mnU0mY5pBatijdh8=" pdftag="P" isBookmarkSet="no" bookmark="no" Order="_x0033_"/>
  <Shape xmlns="" ID="Y8y78ZdBfrmKbe7EHxulF7SXwDM=" artifact="_x0030_" pdftag="Figure" isBookmarkSet="no" formula="no" Lang="" bookmark="no" validate="yes" Order="_x0032_"/>
  <Shape xmlns="" ID="Qf9/KJIXoZm0mUDv3z0Pp1xBTHo=" pdftag="P" isBookmarkSet="no" bookmark="no" Order="_x0034_"/>
  <Shape xmlns="" ID="zwtnciAPnIuIStR3YgOrLlAb5rs=" pdftag="H2" isBookmarkSet="no" bookmark="yes" Order="_x0031_"/>
  <Shape xmlns="" ID="YU6Mh+3x6fKOuic58R2hm2Msp20=" Order="_x0031_" pdftag="_x005B_Artifact_x005D_" isBookmarkSet="no" bookmark="no"/>
  <Shape xmlns="" ID="fooLb0s0sPNf5nBGNSoy7//+ilE=" pdftag="P" isBookmarkSet="no" bookmark="no" Order="_x0032_"/>
  <Shape xmlns="" ID="5ebFSz9mXD6qA6L/Jb7nx78aN5g=" pdftag="P" isBookmarkSet="no" bookmark="no" Order="_x0033_"/>
  <Shape xmlns="" ID="rVip7k8wxee6m4MUMFGgENUJc9I=" pdftag="H2" isBookmarkSet="no" bookmark="yes" Order="_x0031_"/>
  <Shape xmlns="" ID="37xEuG07Aryy5iuLTNvpjtohllc=" pdftag="H2" isBookmarkSet="no" bookmark="yes" Order="_x0031_"/>
  <Shape xmlns="" ID="c65OAyn2PwiI5uy3RtumNUkOYz4=" Order="_x0032_" pdftag="_x005B_Artifact_x005D_" isBookmarkSet="no" bookmark="no"/>
  <Shape xmlns="" ID="O9gvZ2ImZi6rIB4YXw0Bmia4d0Y=" artifact="_x0030_" pdftag="Figure" isBookmarkSet="no" formula="no" Lang="" bookmark="no" validate="yes" Order="_x0033_"/>
  <Shape xmlns="" ID="YunKEbpsH1N1kn3EWGKl04mygo8=" pdftag="P" isBookmarkSet="no" bookmark="no" Order="_x0032_"/>
  <Shape xmlns="" ID="qSD+q00GUBgnDXD3ghwzppWE2Do=" artifact="_x0031_" pdftag="Figure" isBookmarkSet="no" formula="no" Lang="" validate="no" Order="_x0031_"/>
  <Shape xmlns="" ID="TdDKUH816bwLnkx89He3B3PTFS4=" pdftag="P" isBookmarkSet="no" bookmark="no" Order="_x0034_"/>
  <Shape xmlns="" ID="jYAiANUEdjuYAsKLPLoSgY6rdww=" pdftag="H1" isBookmarkSet="no" bookmark="yes" Order="_x0032_"/>
  <Shape xmlns="" ID="66BbbxsTLf3+vqzKZ2vYVQVZSic=" pdftag="P" isBookmarkSet="no" bookmark="no" Order="_x0033_"/>
  <Shape xmlns="" ID="NYEJKwE0QxhMCNNXFU2e9uy9cfI=" Order="_x0032_" pdftag="_x005B_Artifact_x005D_" isBookmarkSet="no" bookmark="no"/>
  <Shape xmlns="" ID="qjGoWwNoRwczqApo3BTsLLwpfHw=" pdftag="P" isBookmarkSet="no" bookmark="no" Order="_x0033_"/>
  <Shape xmlns="" ID="6MKKe7RNRwze9WJUywdyOSuPdB8=" artifact="_x0031_" pdftag="Figure" isBookmarkSet="no" formula="no" Lang="" validate="no" Order="_x0031_"/>
  <Shape xmlns="" ID="Saq0jyVa27BYl0DSsqFubNRtaO4=" pdftag="P" isBookmarkSet="no" bookmark="no" Order="_x0034_"/>
  <Shape xmlns="" ID="Mm3VzNTWgD21PDOVlkrWEw2EXmA=" pdftag="H2" isBookmarkSet="no" bookmark="yes" Order="_x0032_"/>
  <Shape xmlns="" ID="SV6fglU+9/AzfFHPaIBcqs90p1w=" Order="_x0031_" pdftag="_x005B_Artifact_x005D_" isBookmarkSet="no" bookmark="no"/>
  <Shape xmlns="" ID="uw4/m3HAsv9KXW4wC8hwPjal2nI=" artifact="_x0030_" pdftag="Figure" isBookmarkSet="no" formula="no" Lang="" bookmark="no" validate="yes" Order="_x0032_"/>
  <Shape xmlns="" ID="k/thCbYb02YFvJ0dmhskgN3D/C4=" pdftag="P" isBookmarkSet="no" bookmark="no" Order="_x0033_"/>
  <Shape xmlns="" ID="z30xzsuuMFJ9QuK14+GTs7+R13c=" pdftag="P" isBookmarkSet="no" bookmark="no" Order="_x0034_"/>
  <Shape xmlns="" ID="MvjbJHIVD0Gc9fXqWhj7SiMd1SE=" pdftag="H2" isBookmarkSet="no" bookmark="yes" Order="_x0031_"/>
  <Shape xmlns="" ID="UsuPuImWJTStOvZaNY1HrlLwkag=" Order="_x0031_" pdftag="_x005B_Artifact_x005D_" isBookmarkSet="no" bookmark="no"/>
  <Shape xmlns="" ID="OprFElPqeMe9sOPMVhcyf96BcHg=" pdftag="P" isBookmarkSet="no" bookmark="no" Order="_x0032_"/>
  <Shape xmlns="" ID="Bh3/z30MkRbdv0P+P18zbdXJnig=" pdftag="P" isBookmarkSet="no" bookmark="no" Order="_x0033_"/>
  <Shape xmlns="" ID="FT3DqG76QK4fcvRtL49O8PcTUNg=" pdftag="H2" isBookmarkSet="no" bookmark="yes" Order="_x0031_"/>
  <Shape xmlns="" ID="+MT96MEHVfIdY75bIpjAR+acHmI=" Order="_x0031_" pdftag="_x005B_Artifact_x005D_" isBookmarkSet="no" bookmark="no"/>
  <Shape xmlns="" ID="2oM81YuBbJv8pxFTyX6yY8SeN4M=" pdftag="P" isBookmarkSet="no" bookmark="no" Order="_x0033_"/>
  <Shape xmlns="" ID="BjqsuUvqzG/KdQQySUungJpLLUA=" pdftag="P" isBookmarkSet="no" bookmark="no" Order="_x0032_"/>
  <Shape xmlns="" ID="B+tqvMu8HsEZXnsOLltXPbh2s5U=" pdftag="P" isBookmarkSet="no" bookmark="no" Order="_x0034_"/>
  <Shape xmlns="" ID="lL7WYi4H9fWkwzYZSXSWXePtucc=" pdftag="H2" isBookmarkSet="no" bookmark="yes" Order="_x0031_"/>
  <Shape xmlns="" ID="IwmOxayvWrEy1yUeiOJj8ENwOGg=" Order="_x0031_" pdftag="_x005B_Artifact_x005D_" isBookmarkSet="no" bookmark="no"/>
  <Shape xmlns="" ID="QSl/NjfEkfjeK7AcMoQ3K6Z3mPg=" artifact="_x0030_" pdftag="Figure" isBookmarkSet="no" formula="no" Lang="" bookmark="no" validate="yes" Order="_x0032_"/>
  <Shape xmlns="" ID="qr5wSl89NTNijBWrwfe4JVwrZD0=" pdftag="P" isBookmarkSet="no" bookmark="no" Order="_x0033_"/>
  <Shape xmlns="" ID="S9X7/qJMCk4efJxHDbYAwzb9DOk=" pdftag="P" isBookmarkSet="no" bookmark="no" Order="_x0034_"/>
  <Shape xmlns="" ID="CjxzH3/5mYIkth0u0rYDdFMeU7A=" pdftag="P" isBookmarkSet="no" bookmark="no" Order="_x0035_"/>
  <Shape xmlns="" ID="lc+co8nXf668OKFYY7RfFdYtyis=" pdftag="P" isBookmarkSet="no" bookmark="no" Order="_x0036_"/>
  <Shape xmlns="" ID="gmja0vclzXzPCPT2LcL0gK3nEQY=" pdftag="P" isBookmarkSet="no" bookmark="no" Order="_x0038_"/>
  <Shape xmlns="" ID="CEdxMCA+L8LSBzkKj4DQIpnstxI=" pdftag="P" isBookmarkSet="no" bookmark="no" Order="_x0037_"/>
  <Shape xmlns="" ID="+cL7WqXsZOCplfqTU3w5fRADTyw=" pdftag="P" isBookmarkSet="no" bookmark="no" Order="_x0039_"/>
  <Shape xmlns="" ID="6MmO1bQd6cbWhCkC2NaVaNjZUBg=" pdftag="H2" isBookmarkSet="no" bookmark="yes" Order="_x0031_"/>
  <Shape xmlns="" ID="h6OtuL8T8B5fRHUXFvuyIkEijzw=" artifact="_x0030_" pdftag="Figure" isBookmarkSet="no" formula="no" Lang="" bookmark="no" validate="yes" Order="_x0033_"/>
  <Shape xmlns="" ID="4OPPnfP6BFjJKk2fF6HdqsYnFkA=" pdftag="H2" isBookmarkSet="no" bookmark="yes" Order="_x0031_"/>
  <Shape xmlns="" ID="+uTm321JK9SWnypVrl4OJZ5aX5g=" pdftag="P" isBookmarkSet="no" bookmark="no" Order="_x0034_"/>
  <Shape xmlns="" ID="AN4ZK9Xh743GemhImhzq2QW5BOY=" Order="_x0031_" pdftag="_x005B_Artifact_x005D_" isBookmarkSet="no" bookmark="no"/>
  <Shape xmlns="" ID="sWtCqrWCliaXe7RkMqtMqNP8L+E=" pdftag="Figure" artifact="_x0031_" isBookmarkSet="no" Lang="" validate="no" Order="_x0032_"/>
  <Shape xmlns="" ID="gs0qdq9o16MYJRxmXae36Gc4tmA=" pdftag="P" isBookmarkSet="no" bookmark="no" Order="_x0035_"/>
  <Shape xmlns="" ID="GFidssNYQH6F3LZvpOFgFTNw3Lg=" pdftag="H2" isBookmarkSet="no" bookmark="yes" Order="_x0031_"/>
  <Shape xmlns="" ID="3GoktQsSIVh/je7CH6BsvWtpNgk=" pdftag="P" isBookmarkSet="no" bookmark="no" Order="_x0033_"/>
  <Shape xmlns="" ID="wkk6io6R7j8LWwkAgAU0ppUlpOw=" Order="_x0031_" pdftag="_x005B_Artifact_x005D_" isBookmarkSet="no" bookmark="no"/>
  <Shape xmlns="" ID="RcmW+7KkotNPy1jTs3LtMkze4Xo=" artifact="_x0031_" pdftag="Figure" isBookmarkSet="no" formula="no" Lang="" validate="no" Order="_x0032_"/>
  <Shape xmlns="" ID="7+X/5ECJ3B3BQBY41efre9xFAJM=" pdftag="P" isBookmarkSet="no" bookmark="no" Order="_x0034_"/>
  <Shape xmlns="" ID="rA6VVlO5FzexmHyvEo2TaNSXxco=" artifact="_x0031_" pdftag="Figure" isBookmarkSet="no" formula="no" Lang="" validate="no" Order="_x0031_"/>
  <Shape xmlns="" ID="DuqCxZu8KLBjFAN1UaYnBBhaBjs=" pdftag="P" isBookmarkSet="no" bookmark="no" Order="_x0033_"/>
  <Shape xmlns="" ID="gQshqdxNj26APDpV9APl87deT9k=" pdftag="H2" isBookmarkSet="no" bookmark="yes" Order="_x0032_"/>
  <Shape xmlns="" ID="MxudZ8cWjBxivSsfZLHyvOjIz1E=" Order="_x0031_" pdftag="_x005B_Artifact_x005D_" isBookmarkSet="no" bookmark="no"/>
  <Shape xmlns="" ID="UoFuk+aSlO2JHAgG6pa8ZXhZuEk=" artifact="_x0030_" pdftag="Figure" isBookmarkSet="no" formula="no" Lang="" bookmark="no" validate="yes" Order="_x0032_"/>
  <Shape xmlns="" ID="vMXLhhjrZFLT4yMRHJ58qWSf99E=" pdftag="P" isBookmarkSet="no" bookmark="no" Order="_x0033_"/>
  <Shape xmlns="" ID="1f4p66BP57/ujmDcfq5KWhcpSRI=" pdftag="P" isBookmarkSet="no" bookmark="no" Order="_x0034_"/>
  <Shape xmlns="" ID="6upY0RkQU+Wmq1Z7CdFwpTOWSXI=" pdftag="H2" isBookmarkSet="no" bookmark="yes" Order="_x0031_"/>
  <Shape xmlns="" ID="InTBvGp6t1gj2E7qHJjUfDSE9fo=" Order="_x0031_" pdftag="_x005B_Artifact_x005D_" isBookmarkSet="no" bookmark="no"/>
  <Shape xmlns="" ID="6qlhMk/+4lAtvf4c8qOTMH3FP4I=" artifact="_x0030_" pdftag="Figure" isBookmarkSet="no" formula="no" Lang="" bookmark="no" validate="yes" Order="_x0032_"/>
  <Shape xmlns="" ID="JlrwbrGYBPNDUsreeucQlV6NHCU=" pdftag="P" isBookmarkSet="no" bookmark="no" Order="_x0033_"/>
  <Shape xmlns="" ID="E70fxfisRPMJ4fSQTk1qbabwbTI=" pdftag="P" isBookmarkSet="no" bookmark="no" Order="_x0034_"/>
  <Shape xmlns="" ID="lpnCQcg8mwLCOzarBALbjaWG1rY=" pdftag="H2" isBookmarkSet="no" bookmark="yes" Order="_x0031_"/>
  <Shape xmlns="" ID="PcCUgIT3WQVnrEwdZNeTEKqEm54=" artifact="_x0031_" pdftag="Figure" isBookmarkSet="no" formula="no" Lang="" validate="no" Order="_x0031_"/>
  <Shape xmlns="" ID="vV0ccmcHrCvAcPIsYnbS4GW3hNU=" pdftag="P" isBookmarkSet="no" bookmark="no" Order="_x0033_"/>
  <Shape xmlns="" ID="ErKFWVc7X1tbxt8vDAhDwB6FoaQ=" pdftag="H2" isBookmarkSet="no" bookmark="yes" Order="_x0032_"/>
  <Shape xmlns="" ID="jx6M6PP+MmOtr43c/xYX1Rud05E=" pdftag="H2" isBookmarkSet="no" bookmark="yes" Order="_x0031_"/>
  <Shape xmlns="" ID="ZYOjnGjKfPMPuAAM8ZA3Wa9OltA=" Order="_x0031_" pdftag="_x005B_Artifact_x005D_" isBookmarkSet="no" bookmark="no"/>
  <Shape xmlns="" ID="oe1P+rArxNroNF9EzGsAVVcNYDQ=" pdftag="P" isBookmarkSet="no" bookmark="no" Order="_x0039_"/>
  <Shape xmlns="" ID="Dqd+ZE+Dw4Bxpi+5K/LMn/0jhyw=" pdftag="P" isBookmarkSet="no" bookmark="no" Order="_x0034_"/>
  <Shape xmlns="" ID="BDVyBjr2vc5wR/Q/0Y3eZMBaovQ=" pdftag="P" isBookmarkSet="no" bookmark="no" Order="_x0033_"/>
  <Shape xmlns="" ID="zbjq5CURzm51Y6Cna7JWRQmfmE0=" pdftag="P" isBookmarkSet="no" bookmark="no" Order="_x0032_"/>
  <Shape xmlns="" ID="b7gpxD+XF+KJJ5XVh6BE3PYbAP0=" pdftag="P" isBookmarkSet="no" bookmark="no" Order="_x0035_"/>
  <Shape xmlns="" ID="LOeufDozK2O93P1iNmiZlCR2KeE=" pdftag="P" isBookmarkSet="no" bookmark="no" Order="_x0036_"/>
  <Shape xmlns="" ID="EQIp5dsBhFSeZDjjYqo0YNl2cfQ=" pdftag="P" isBookmarkSet="no" bookmark="no" Order="_x0037_"/>
  <Shape xmlns="" ID="TEMm6Lz9mGrvZSYPqoK07dYqfXk=" pdftag="P" isBookmarkSet="no" bookmark="no" Order="_x0038_"/>
  <Shape xmlns="" ID="eKcBv6Kz3PuNSNvKRxjU3CsHu5Y=" pdftag="H2" isBookmarkSet="no" bookmark="yes" Order="_x0031_"/>
  <Shape xmlns="" ID="qWgyBwY7MjH2/3SlA8OpxCnKn78=" pdftag="P" isBookmarkSet="no" bookmark="no" Order="_x0032_"/>
  <Shape xmlns="" ID="ELsfS6y1LStlZxrec/Fz+wF7VVU=" Order="_x0031_" pdftag="_x005B_Artifact_x005D_" isBookmarkSet="no" bookmark="no"/>
  <Shape xmlns="" ID="rgQ0kHrBlR3Ujj23kWM6pdKlxrU=" pdftag="P" isBookmarkSet="no" bookmark="no" Order="_x0033_"/>
  <Shape xmlns="" ID="XehoagoU23VWCam91mQ9kmTVea0=" pdftag="H2" isBookmarkSet="no" bookmark="yes" Order="_x0031_"/>
  <Shape xmlns="" ID="we3aGRs7evczV/FmJltgH6oQ7ak=" pdftag="P" isBookmarkSet="no" bookmark="no" Order="_x0032_"/>
  <Shape xmlns="" ID="OpFSaUNhMuVD9CWpkAN89d9Dp3s=" Order="_x0031_" pdftag="_x005B_Artifact_x005D_" isBookmarkSet="no" bookmark="no"/>
  <Shape xmlns="" ID="p1HDgx4pDmKplLbXeiYOp8913rM=" pdftag="P" isBookmarkSet="no" bookmark="no" Order="_x0033_"/>
  <Shape xmlns="" ID="EsflXYwkB1njzVdKPkg/HAFnAKM=" pdftag="H2" isBookmarkSet="no" bookmark="yes" Order="_x0031_"/>
  <Shape xmlns="" ID="dgyXvXr78k+dI/n7lHmSw2OdSt4=" Order="_x0032_" pdftag="_x005B_Artifact_x005D_" isBookmarkSet="no" bookmark="no"/>
  <Shape xmlns="" ID="K8jFq1WG/JeGeADiZ6Bvta+RQ2o=" artifact="_x0030_" pdftag="Figure" isBookmarkSet="no" formula="no" Lang="" bookmark="no" validate="yes" Order="_x0033_"/>
  <Shape xmlns="" ID="D/Arq6cz6hLl3RTWPg+bNKE0Kq4=" pdftag="P" isBookmarkSet="no" bookmark="no" Order="_x0032_"/>
  <Shape xmlns="" ID="b8dbyAAo0aqTP6vquYNmbTPTNKg=" artifact="_x0031_" pdftag="Figure" isBookmarkSet="no" formula="no" Lang="" validate="no" Order="_x0031_"/>
  <Shape xmlns="" ID="2K1RSjvY3xoMR8xVuucBWcxEUPg=" pdftag="P" isBookmarkSet="no" bookmark="no" Order="_x0033_"/>
  <Shape xmlns="" ID="LOSQC/jqosetMXB85JHHOHTYliU=" pdftag="H2" isBookmarkSet="no" bookmark="yes" Order="_x0032_"/>
  <SubText xmlns="" ID="Dbxx/DniWj9vIliV+2tMJDC8f3U=" ActualText=""/>
  <SubText xmlns="" ID="/GYr8y4cDIR6LRpOBlYas8Q3z8Q=" ActualText=""/>
  <SubText xmlns="" ID="pPYZpOkIW35xTmg9ZwB2oETFXAk=" ActualText=""/>
  <SubText xmlns="" ID="F2LItKMz+48gGV5Skd5yWsGkd2Y=" ActualText=""/>
  <SubText xmlns="" ID="RR4FGeetYNK7NDKr4q/31AWQDgM=" ActualText=""/>
  <SubText xmlns="" ID="5egoPi1ryke7odAXhVVW4uFXHvw=" ActualText=""/>
  <SubText xmlns="" ID="BJNoZ3j4KBupnRKJefMBPU73jMk=" ActualText=""/>
  <SubText xmlns="" ID="Ay+XtYcFogCe4cnY4HEX6zUN1i4=" ActualText=""/>
  <SubText xmlns="" ID="5P+de3W+IXlnW0YxaLIXxyPwwEQ=" ActualText=""/>
  <SubText xmlns="" ID="RvTNezDZxmAmdXtbsU4FahAB5us=" ActualText=""/>
  <SubText xmlns="" ID="5yoD5bD12XNcPDjS4O/VyT7m6bw=" ActualText=""/>
  <SubText xmlns="" ID="YCwiYgbLyxKM7q4Km+YzWxYlbCQ=" ActualText=""/>
  <SubText xmlns="" ID="eNR5lLMNlFJk9E41UOLSU7A0vd0=" ActualText=""/>
  <SubText xmlns="" ID="F5sNAmtgjqdNvmflCK0C6yFuzzw=" ActualText=""/>
  <SubText xmlns="" ID="IWi4rnm3RAt85xBV6k73B8vmyPw=" ActualText=""/>
  <SubText xmlns="" ID="cPBbIcnN4bQfLYEHkCpwkEItJqE=" ActualText=""/>
  <SubText xmlns="" ID="3ohFfop31VILIoqUBP0J4RrZFzM=" ActualText=""/>
  <SubText xmlns="" ID="pJVgpxPyarJad23Fjhsn1le8o5s=" ActualText=""/>
  <SubText xmlns="" ID="kdcLDVEozgKcqJUgDLrCtGktcWs=" ActualText=""/>
  <SubText xmlns="" ID="nQnMI5vUu9oPD+dfo2a4R73O1vo=" ActualText=""/>
  <SubText xmlns="" ID="FXVFuCRY2r8zJ/l/B42ZsKG4JBI=" ActualText=""/>
  <SubText xmlns="" ID="RMT70to4U6o4S39U10YPuTVyMKg=" ActualText=""/>
  <SubText xmlns="" ID="9to6/QLNJ+c4CcWJWaLk37zgOac=" ActualText=""/>
  <SubText xmlns="" ID="E4+xVsgMPNHcELbGfLTQiKv0jio=" ActualText=""/>
  <SubText xmlns="" ID="ir0UF5AHhUDQJi3bHlhQjvzwL5I=" ActualText=""/>
  <SubText xmlns="" ID="TuMUUGsFpR15MqiVsduhS073lcg=" ActualText=""/>
  <SubText xmlns="" ID="0jz1Hf5fTMphKVcXKnHr9ulubCs=" ActualText=""/>
  <SubText xmlns="" ID="Q2mMOFzKIjNc/Gag7xRYeti4lHw=" ActualText=""/>
  <SubText xmlns="" ID="rBRlX+kueVSZitCzNngTPz2LcHU=" ActualText=""/>
  <SubText xmlns="" ID="CiNslQJX6cBWPP2izniHboOgumc=" ActualText=""/>
  <SubText xmlns="" ID="KNFCrS/p9CgBcNpiWnGIkzgAD/g=" ActualText=""/>
  <SubText xmlns="" ID="LRW3xdY+Jmjv9xU+IkFNURPTZOw=" ActualText=""/>
  <SubText xmlns="" ID="Y8y78ZdBfrmKbe7EHxulF7SXwDM=" ActualText=""/>
  <SubText xmlns="" ID="O9gvZ2ImZi6rIB4YXw0Bmia4d0Y=" ActualText=""/>
  <SubText xmlns="" ID="uw4/m3HAsv9KXW4wC8hwPjal2nI=" ActualText=""/>
  <SubText xmlns="" ID="QSl/NjfEkfjeK7AcMoQ3K6Z3mPg=" ActualText=""/>
  <SubText xmlns="" ID="h6OtuL8T8B5fRHUXFvuyIkEijzw=" ActualText=""/>
  <SubText xmlns="" ID="UoFuk+aSlO2JHAgG6pa8ZXhZuEk=" ActualText=""/>
  <SubText xmlns="" ID="6qlhMk/+4lAtvf4c8qOTMH3FP4I=" ActualText=""/>
  <SubText xmlns="" ID="K8jFq1WG/JeGeADiZ6Bvta+RQ2o=" ActualText=""/>
  <SubText xmlns="" ID="oJJAoSD8qGIT9YDWCUuQfOc8+9k=" ActualText=""/>
  <SubText xmlns="" ID="0aQmTGrjWN15/qqQo7K8k58aIo4=" ActualText=""/>
  <SubText xmlns="" ID="fcfDUmDB8n5HH57AbXfi8HDJLgc=" ActualText=""/>
  <SubText xmlns="" ID="dJOQptPPQVyLbKC8m8Sfdker9Wk=" ActualText=""/>
  <SubText xmlns="" ID="MqHLBabZVzLQB2zrMiOw7a9+CLs=" ActualText=""/>
  <SubText xmlns="" ID="qVG9bH9pIj9QxpJUwt/oOlKl/vY=" ActualText=""/>
  <SubText xmlns="" ID="YhDPXJV5N1EpBtvR1zT7Jr3AE3I=" ActualText=""/>
  <SubText xmlns="" ID="PcxnlVk094MqXCaxaDqX8V6cREA=" ActualText=""/>
  <SubText xmlns="" ID="DCghrBe3t7wdsmi0jfgTrDwKNoY=" ActualText=""/>
  <SubText xmlns="" ID="fjEygauF0YcRMtqLkPz5SJpxve0=" ActualText=""/>
  <SubText xmlns="" ID="ndyv5WPHMCcpFcvXCaRlK8DY/9U=" ActualText=""/>
  <SubText xmlns="" ID="tfPgtBk5oR4iFqqGKW4O9f2G6QI=" ActualText=""/>
  <table xmlns="" ID="GkQL/gmQR2lp9WoKN61a6jJ/kjg=" Header="no" Caption="no" Exclude="no" LinkedHeaders="" Scope="" type="_x0030_" HRows="_x0030_" HCols="_x0030_" Summary="" TableLinerizing="H"/>
  <table xmlns="" ID="2487SFUtJcJMt/NBFKPJqDMLdtE=" Header="no" Caption="no" Exclude="no" LinkedHeaders="" Scope=""/>
  <table xmlns="" ID="gpD8EL4iBGLTq1FATepUH6sRmko=" Header="no" Caption="no" Exclude="no" LinkedHeaders="" Scope=""/>
  <table xmlns="" ID="A+Sp+lBcv6kPJWCaC+GeL/gTRW0=" Header="no" Caption="no" Exclude="no" LinkedHeaders="" Scope=""/>
  <table xmlns="" ID="Kh8bFIymkOchksS+MGg38bIGw1Q=" Header="no" Caption="no" Exclude="no" LinkedHeaders="" Scope=""/>
  <table xmlns="" ID="gDBQCkcZTsGvKQBgHeILqhzizgs=" Header="no" Caption="no" Exclude="no" LinkedHeaders="" Scope=""/>
  <table xmlns="" ID="Jfm6VZPogoVVX7iVv24OCqQH9B4=" Header="no" Caption="no" Exclude="no" LinkedHeaders="" Scope=""/>
  <table xmlns="" ID="R6VQaB5osotPCqhQddh8UqB2erk=" Header="no" Caption="no" Exclude="no" LinkedHeaders="" Scope=""/>
  <table xmlns="" ID="CTAbjy5kRsxQJhOR2Ghltwi6ld0=" Header="no" Caption="no" Exclude="no" LinkedHeaders="" Scope=""/>
  <table xmlns="" ID="lqTQgHB732y+dVNNXci4sNtZhpA=" Header="no" Caption="no" Exclude="no" LinkedHeaders="" Scope=""/>
  <table xmlns="" ID="SIoBgW7oV/CkwNqeBoSEPxowL/4=" Header="no" Caption="no" Exclude="no" LinkedHeaders="" Scope=""/>
  <table xmlns="" ID="YAbVlMJ/JWzVHZ5peGXP/eLXGgk=" Header="no" Caption="no" Exclude="no" LinkedHeaders="" Scope=""/>
  <table xmlns="" ID="fAo9oaKY+04er2tN7bT/pH5G5ac=" Header="no" Caption="no" Exclude="no" LinkedHeaders="" Scope=""/>
  <table xmlns="" ID="yvGK3zT0sbSodLBUr+/dIK7FFEs=" Header="no" Caption="no" Exclude="no" LinkedHeaders="" Scope=""/>
  <table xmlns="" ID="uI4jKOhCDjgj3T1jzJ2mHj6dbTM=" Header="no" Caption="no" Exclude="no" LinkedHeaders="" Scope=""/>
  <table xmlns="" ID="URIIOU/vgkDhAAHXuOoDMPn7+6k=" Header="no" Caption="no" Exclude="no" LinkedHeaders="" Scope=""/>
  <table xmlns="" ID="FZ7aCwLyNCDe8L87JXeP6i7yWO0=" Header="no" Caption="no" Exclude="no" LinkedHeaders="" Scope=""/>
  <table xmlns="" ID="Kc8zaeVMwkHgEZJJjW7vhVX958Q=" Header="no" Caption="no" Exclude="no" LinkedHeaders="" Scope=""/>
  <table xmlns="" ID="EYhihDEk5qq6O+Kn7rn4paQvQVY=" type="_x0030_" HCols="_x0030_" HRows="_x0030_" TableLinerizing="H" Summary="" Header="no" Caption="no" Exclude="no" LinkedHeaders="" Scope=""/>
  <table xmlns="" ID="T/vjtXwHNuCouM+gXEpvmtiirqw=" Header="no" Caption="no" Exclude="no" LinkedHeaders="" Scope=""/>
  <table xmlns="" ID="Gukv7x2Ue/gXTcVfk6nV1hE1Dss=" Header="no" Caption="no" Exclude="no" LinkedHeaders="" Scope=""/>
  <table xmlns="" ID="hIivaNzNI/rItOZTJ+eA1tc+z80=" Header="no" Caption="no" Exclude="no" LinkedHeaders="" Scope=""/>
  <table xmlns="" ID="nSvqkLhj+jyFF7K5rYzAY0ZT0D0=" Header="no" Caption="no" Exclude="no" LinkedHeaders="" Scope=""/>
  <table xmlns="" ID="9f7kFUi9VDZwXPOvOta1PjtqsAg=" Header="no" Caption="no" Exclude="no" LinkedHeaders="" Scope=""/>
  <table xmlns="" ID="VyW2jTtvOBkz3bY8KQFtdNwVd78=" Header="no" Caption="no" Exclude="no" LinkedHeaders="" Scope=""/>
  <table xmlns="" ID="B8owZcwQfnsRmutHhJ3USw52BS0=" Header="no" Caption="no" Exclude="no" LinkedHeaders="" Scope=""/>
  <table xmlns="" ID="za8NhMcCdC3MUwYzozHvXXpd+AI=" Header="no" Caption="no" Exclude="no" LinkedHeaders="" Scope=""/>
  <table xmlns="" ID="AfT2ewVlvLea3GU7HOoOjc3p2No=" Header="no" Caption="no" Exclude="no" LinkedHeaders="" Scope=""/>
  <table xmlns="" ID="VFP+yXoieCfWdznPYmaYosdalsE=" Header="no" Caption="no" Exclude="no" LinkedHeaders="" Scope=""/>
  <table xmlns="" ID="IQG170mzqelb6ElxsYdEC/9sAh0=" Header="no" Caption="no" Exclude="no" LinkedHeaders="" Scope=""/>
  <table xmlns="" ID="6FoXuH/MjfF6LxbSvKbbPfLw7Mg=" Header="no" Caption="no" Exclude="no" LinkedHeaders="" Scope=""/>
  <table xmlns="" ID="qs+os4yU596vfOHuh4PUAUrCjjQ=" Header="no" Caption="no" Exclude="no" LinkedHeaders="" Scope=""/>
  <table xmlns="" ID="89JVngBaga+tYPauhKEL3PVo8Rc=" Header="no" Caption="no" Exclude="no" LinkedHeaders="" Scope=""/>
  <table xmlns="" ID="SVXtBLB/2Kln6hcf18TS9B1wiFQ=" Header="no" Caption="no" Exclude="no" LinkedHeaders="" Scope=""/>
  <table xmlns="" ID="VYaliUwxM5QWNyKINHheFFji+tM=" Header="no" Caption="no" Exclude="no" LinkedHeaders="" Scope=""/>
  <table xmlns="" ID="Nvugx7dVIV6kfc/LXf6tJN+R9AM=" Header="no" Caption="no" Exclude="no" LinkedHeaders="" Scope=""/>
  <table xmlns="" ID="fCzWI0smlN2vDU3hKjmWnSxnQis=" Header="no" Caption="no" Exclude="no" LinkedHeaders="" Scope=""/>
  <table xmlns="" ID="/esYPLBhC2H9PfaHHaEcorGnQFo=" Header="no" Caption="no" Exclude="no" LinkedHeaders="" Scope=""/>
  <table xmlns="" ID="EL6HTjQUwNC3mjOR3VoxwtwhAoo=" Header="no" Caption="no" Exclude="no" LinkedHeaders="" Scope=""/>
  <table xmlns="" ID="6Q1DAE1fw3aD49RSWZTG6uFBD/c=" Header="no" Caption="no" Exclude="no" LinkedHeaders="" Scope=""/>
  <table xmlns="" ID="vIUaAgwa/D+s65limzORCOw/I2Y=" Header="no" Caption="no" Exclude="no" LinkedHeaders="" Scope=""/>
  <table xmlns="" ID="JIDxWN17TkvP7x7U6LlfRVszqvg=" Header="no" Caption="no" Exclude="no" LinkedHeaders="" Scope=""/>
  <table xmlns="" ID="qK9jUk4+G2zTJZZ6a5BdggWhZ5Q=" Header="no" Caption="no" Exclude="no" LinkedHeaders="" Scope=""/>
  <table xmlns="" ID="t34XOaAGw22vOqMqxCV0nknHNKo=" Header="no" Caption="no" Exclude="no" LinkedHeaders="" Scope=""/>
  <table xmlns="" ID="jnYmxReBcu6HQjYih7vAWynJx8E=" Header="no" Caption="no" Exclude="no" LinkedHeaders="" Scope=""/>
  <table xmlns="" ID="C/AroOjqcZjHLqtSL0PkaEfA2Bs=" Header="no" Caption="no" Exclude="no" LinkedHeaders="" Scope=""/>
  <table xmlns="" ID="UJVG5xJ2w+nu8yv38/KfsGr02+o=" Header="no" Caption="no" Exclude="no" LinkedHeaders="" Scope=""/>
  <table xmlns="" ID="ltznVUMtgPCNh4U564L9Ey3Ro7k=" Header="no" Caption="no" Exclude="no" LinkedHeaders="" Scope=""/>
  <table xmlns="" ID="JiN4+8Eo8pZSV1bBx4yjfkUwuPo=" type="_x0030_" HCols="_x0030_" HRows="_x0030_" TableLinerizing="H" Summary="" Header="no" Caption="no" Exclude="no" LinkedHeaders="" Scope=""/>
  <table xmlns="" ID="2TfEBxCqnBMOMyjwF2VkqdNPMNo=" Header="no" Caption="no" Exclude="no" LinkedHeaders="" Scope=""/>
  <table xmlns="" ID="zMsR45eb1iRpS0dd+6LgbR0BtOQ=" Header="no" Caption="no" Exclude="no" LinkedHeaders="" Scope=""/>
  <table xmlns="" ID="yE7YqO3ASlDHDSjyKtcDRSGXT+0=" Header="no" Caption="no" Exclude="no" LinkedHeaders="" Scope=""/>
  <table xmlns="" ID="ukYOsjlIn1FPON0nk6AVJBbn6yo=" Header="no" Caption="no" Exclude="no" LinkedHeaders="" Scope=""/>
  <table xmlns="" ID="ixWXvvfzT0ziYIDYR72PUz3Ua88=" Header="no" Caption="no" Exclude="no" LinkedHeaders="" Scope=""/>
  <table xmlns="" ID="qCWpbZAcl+W4RpbHPbJ6mzNyB/k=" type="_x0030_" HCols="_x0030_" HRows="_x0030_" TableLinerizing="H" Summary="" Header="no" Caption="no" Exclude="no" LinkedHeaders="" Scope=""/>
  <table xmlns="" ID="WoDzrJW+63zJfuT38o5GbkE0WOA=" Header="no" Caption="no" Exclude="no" LinkedHeaders="" Scope=""/>
  <table xmlns="" ID="jJ0+M6VHt11Zbkk3Ragf8WdBVmI=" Header="no" Caption="no" Exclude="no" LinkedHeaders="" Scope=""/>
  <table xmlns="" ID="FPXKLluvnn6qlMpI8IpOOMxUFEE=" Header="no" Caption="no" Exclude="no" LinkedHeaders="" Scope=""/>
  <table xmlns="" ID="ieHvt4F8G4HBioLbMDG1CGJV17c=" Header="no" Caption="no" Exclude="no" LinkedHeaders="" Scope=""/>
  <table xmlns="" ID="KyWBu08OJuBfeZZgts8JGVGhldA=" type="_x0030_" HCols="_x0030_" HRows="_x0030_" TableLinerizing="H" Summary="" Header="no" Caption="no" Exclude="no" LinkedHeaders="" Scope=""/>
  <table xmlns="" ID="DKaRlDEUrlMUM8GENDF6xdEpAR8=" Header="no" Caption="no" Exclude="no" LinkedHeaders="" Scope=""/>
  <table xmlns="" ID="fYxljNGOgnB7LXHP3CZgPnSfiPc=" Header="no" Caption="no" Exclude="no" LinkedHeaders="" Scope=""/>
  <table xmlns="" ID="vDStZmpE7UiUqVA1XlX92AdPf0w=" type="_x0030_" HCols="_x0030_" HRows="_x0030_" TableLinerizing="H" Summary="" Header="no" Caption="no" Exclude="no" LinkedHeaders="" Scope=""/>
  <table xmlns="" ID="X5nfZ7PVPP4t4zBd6Umn7EcAoJE=" Header="no" Caption="no" Exclude="no" LinkedHeaders="" Scope=""/>
  <table xmlns="" ID="1V6tK4UjQ0UJRJh/EiE2njrfAMs=" Header="no" Caption="no" Exclude="no" LinkedHeaders="" Scope=""/>
  <table xmlns="" ID="bFNeHpbHyRnald137Q5H6HE0dgY=" Header="no" Caption="no" Exclude="no" LinkedHeaders="" Scope=""/>
  <table xmlns="" ID="vUB51IqOukuawY+nPb5BhriEBGs=" Header="no" Caption="no" Exclude="no" LinkedHeaders="" Scope=""/>
  <table xmlns="" ID="jytoNe9uIr3/07hmN43M1VIvdtU=" type="_x0030_" HCols="_x0030_" HRows="_x0030_" TableLinerizing="H" Summary="" Header="no" Caption="no" Exclude="no" LinkedHeaders="" Scope=""/>
  <table xmlns="" ID="kAcwFc2AyczyJ/LkUfWaAdv436Y=" Header="no" Caption="no" Exclude="no" LinkedHeaders="" Scope=""/>
  <table xmlns="" ID="jLnWjHPaLXej+eyV+nQHMqDPmTw=" Header="no" Caption="no" Exclude="no" LinkedHeaders="" Scope=""/>
  <table xmlns="" ID="kd3KnqVcTIxlnbv2nQ1IEY9ny3Q=" Header="no" Caption="no" Exclude="no" LinkedHeaders="" Scope=""/>
  <table xmlns="" ID="YxQEGUUyapssfytUj1/RSzppR4I=" Header="no" Caption="no" Exclude="no" LinkedHeaders="" Scope=""/>
  <table xmlns="" ID="zxeMUpSQJnNvkEN/Y5pc4XHj8+E=" Header="no" Caption="no" Exclude="no" LinkedHeaders="" Scope=""/>
  <table xmlns="" ID="kIakM3jmqIGEFGK07Sy9fd0E0dU=" Header="no" Caption="no" Exclude="no" LinkedHeaders="" Scope=""/>
  <table xmlns="" ID="UERwIXbJE8eLIy0f0VyZ8AsPm5U=" Header="no" Caption="no" Exclude="no" LinkedHeaders="" Scope=""/>
  <table xmlns="" ID="JBeU1JujGiSJOA3K5qs7T4sWfSI=" Header="no" Caption="no" Exclude="no" LinkedHeaders="" Scope=""/>
  <table xmlns="" ID="/x2qMlB6Bw6/DzwpbkrhqhJ+w9M=" Header="no" Caption="no" Exclude="no" LinkedHeaders="" Scope=""/>
  <table xmlns="" ID="vP6qT9nqz6bvGkbKHwbQB0m2w/o=" Header="no" Caption="no" Exclude="no" LinkedHeaders="" Scope=""/>
  <table xmlns="" ID="ChcatmKRvoVzXJI3gFcBJNc4n/I=" Header="no" Caption="no" Exclude="no" LinkedHeaders="" Scope=""/>
  <table xmlns="" ID="YrH2T/khlNnwAhJjklVYCRx3nz8=" Header="no" Caption="no" Exclude="no" LinkedHeaders="" Scope=""/>
  <table xmlns="" ID="ptomfqYry9MHnCnsfOeM0QpH6J0=" Header="no" Caption="no" Exclude="no" LinkedHeaders="" Scope=""/>
  <table xmlns="" ID="PclrOLT1uUFXEqdnwpXGJ7xVOJ4=" Header="no" Caption="no" Exclude="no" LinkedHeaders="" Scope=""/>
  <table xmlns="" ID="vPJRk64hqY4DY226F43iZfNK5tQ=" Header="no" Caption="no" Exclude="no" LinkedHeaders="" Scope=""/>
  <table xmlns="" ID="Ie1SGiX5BwBWtCHFHIFBMHIS3Mk=" Header="no" Caption="no" Exclude="no" LinkedHeaders="" Scope=""/>
  <table xmlns="" ID="7EyAG5RRvuyIQTpz8oKAvVYm0ew=" Header="no" Caption="no" Exclude="no" LinkedHeaders="" Scope=""/>
  <table xmlns="" ID="YcCsUje8pYsEAPXzbUphW4fHHU4=" Header="no" Caption="no" Exclude="no" LinkedHeaders="" Scope=""/>
  <table xmlns="" ID="McCcqNUdrj/2qc/lBzswQbiVnH4=" Header="no" Caption="no" Exclude="no" LinkedHeaders="" Scope=""/>
  <table xmlns="" ID="5RRCH/+uPwdouRJ11tBpA4SntW4=" Header="no" Caption="no" Exclude="no" LinkedHeaders="" Scope=""/>
  <table xmlns="" ID="HysC3NolOFKbcVecMWsUAofN7Bk=" Header="no" Caption="no" Exclude="no" LinkedHeaders="" Scope=""/>
  <table xmlns="" ID="/Q6lErrH9jpzlNOVuQFG/Vm8vKI=" type="_x0030_" HCols="_x0030_" HRows="_x0030_" TableLinerizing="H" Summary="" Header="no" Caption="no" Exclude="no" LinkedHeaders="" Scope=""/>
  <table xmlns="" ID="QjczR/X2RiWBGwxydC+bjoAyc6g=" Header="no" Caption="no" Exclude="no" LinkedHeaders="" Scope=""/>
  <table xmlns="" ID="JEcaHstzpnHi93utsaZwNawLIMs=" Header="no" Caption="no" Exclude="no" LinkedHeaders="" Scope=""/>
  <table xmlns="" ID="Q4Sj/+CRX8vAUVwF6QkcFqkbcaE=" Header="no" Caption="no" Exclude="no" LinkedHeaders="" Scope=""/>
  <table xmlns="" ID="Q4SCTN87l8N1684Mvi8IjT0aXRc=" Header="no" Caption="no" Exclude="no" LinkedHeaders="" Scope=""/>
  <table xmlns="" ID="cCXqlFvvxAuT8mEcRfDMJdyMQsI=" Header="no" Caption="no" Exclude="no" LinkedHeaders="" Scope=""/>
  <table xmlns="" ID="7Xy11lO4nwmBs309MU1cszuUuoc=" Header="no" Caption="no" Exclude="no" LinkedHeaders="" Scope=""/>
  <table xmlns="" ID="nG5VOykFV6WUybNMNpp0Ab1GAzc=" Header="no" Caption="no" Exclude="no" LinkedHeaders="" Scope=""/>
  <table xmlns="" ID="KfK9t0rlUijVhX7d2flr3UsSKKg=" Header="no" Caption="no" Exclude="no" LinkedHeaders="" Scope=""/>
  <table xmlns="" ID="6GFMWvLqaMEFYeJlGeldaNZQQWs=" Header="no" Caption="no" Exclude="no" LinkedHeaders="" Scope=""/>
  <table xmlns="" ID="63sDWMYs0hD8FM0bLDMISGYLVBg=" Header="no" Caption="no" Exclude="no" LinkedHeaders="" Scope=""/>
  <table xmlns="" ID="RL52+5O4VZ/TvdzTDZSK8LbshW0=" Header="no" Caption="no" Exclude="no" LinkedHeaders="" Scope=""/>
  <table xmlns="" ID="jPQBoKxM49UVe2zMtrWPXT8TNcY=" Header="no" Caption="no" Exclude="no" LinkedHeaders="" Scope=""/>
  <table xmlns="" ID="oDBOHB3Hgc/JfLpLsP7nvwB7mEI=" Header="no" Caption="no" Exclude="no" LinkedHeaders="" Scope=""/>
  <table xmlns="" ID="cs12fHVGsxHIYKmrDkAyP+SQOHY=" Header="no" Caption="no" Exclude="no" LinkedHeaders="" Scope=""/>
  <table xmlns="" ID="q35QeXozCz5mxWLt5P1IZALLlJY=" Header="no" Caption="no" Exclude="no" LinkedHeaders="" Scope=""/>
  <table xmlns="" ID="8vqpYWFo/BzuwE66PEDo8tjUvXc=" type="_x0030_" HCols="_x0030_" HRows="_x0030_" TableLinerizing="H" Summary="" Header="no" Caption="no" Exclude="no" LinkedHeaders="" Scope=""/>
  <table xmlns="" ID="WsavdIHxtenK+2q2+nXsmvYrp7k=" Header="no" Caption="no" Exclude="no" LinkedHeaders="" Scope=""/>
  <table xmlns="" ID="Cf7zS6gLzIlrHPgO2Q0vchJKq8k=" Header="no" Caption="no" Exclude="no" LinkedHeaders="" Scope=""/>
  <table xmlns="" ID="AhsTlVx1EG5Lv2K5SI8dsfY/1IQ=" Header="no" Caption="no" Exclude="no" LinkedHeaders="" Scope=""/>
  <table xmlns="" ID="h5rUA6eCg1giT7mGtfFD6XCaXsI=" Header="no" Caption="no" Exclude="no" LinkedHeaders="" Scope=""/>
  <table xmlns="" ID="zdqtDnNoJGSMXUlLRHeE5X0fhK8=" Header="no" Caption="no" Exclude="no" LinkedHeaders="" Scope=""/>
  <table xmlns="" ID="2kVPpCxqCePkxcjfoOhMo/TgEio=" Header="no" Caption="no" Exclude="no" LinkedHeaders="" Scope=""/>
  <table xmlns="" ID="YtVkyVpQuKNPwnFzxsnKfNJlsLo=" Header="no" Caption="no" Exclude="no" LinkedHeaders="" Scope=""/>
  <table xmlns="" ID="Z57WGyaNBUrHk+7sTC8Qn3cLUTw=" Header="no" Caption="no" Exclude="no" LinkedHeaders="" Scope=""/>
  <table xmlns="" ID="0iC0ivGXUhN1PydCcyhwHAaYnuE=" Header="no" Caption="no" Exclude="no" LinkedHeaders="" Scope=""/>
  <table xmlns="" ID="rahKUTKuD3Q8hof1fE4xsFg3utw=" Header="no" Caption="no" Exclude="no" LinkedHeaders="" Scope=""/>
  <table xmlns="" ID="LeNs1mPxUE7YVtq8kI9vm4Kz8A8=" Header="no" Caption="no" Exclude="no" LinkedHeaders="" Scope=""/>
  <table xmlns="" ID="nK7pB6ps3knb0E7R0oMm9Ki0qSk=" Header="no" Caption="no" Exclude="no" LinkedHeaders="" Scope=""/>
  <table xmlns="" ID="D3hofK/vsELp+5j5rsDFf5bHj9w=" Header="no" Caption="no" Exclude="no" LinkedHeaders="" Scope=""/>
  <table xmlns="" ID="q/sLublKmDXn3hLHxOw3zXHNVOk=" Header="no" Caption="no" Exclude="no" LinkedHeaders="" Scope=""/>
  <table xmlns="" ID="09sPHK6wT0eYDnh7EoJgFx16dL4=" Header="no" Caption="no" Exclude="no" LinkedHeaders="" Scope=""/>
  <table xmlns="" ID="WfUSojcUjj2+1z7EMcLfS2uNqc4=" type="_x0030_" HCols="_x0030_" HRows="_x0030_" TableLinerizing="H" Summary="" Header="no" Caption="no" Exclude="no" LinkedHeaders="" Scope=""/>
  <table xmlns="" ID="PHH6I1YdThHUr4LlHrSElKnj9uE=" Header="no" Caption="no" Exclude="no" LinkedHeaders="" Scope=""/>
  <table xmlns="" ID="0Q226jSXXWX1OfHyCLhU8iloeZk=" Header="no" Caption="no" Exclude="no" LinkedHeaders="" Scope=""/>
  <table xmlns="" ID="WkW1lodTI/GQWZgiP/kHTHSC8mM=" Header="no" Caption="no" Exclude="no" LinkedHeaders="" Scope=""/>
  <table xmlns="" ID="XpgMUfcAvQ1XY8zpv2AfGpKCymg=" Header="no" Caption="no" Exclude="no" LinkedHeaders="" Scope=""/>
  <table xmlns="" ID="2S16varRQkq0vL4FiIwovnDCSsM=" Header="no" Caption="no" Exclude="no" LinkedHeaders="" Scope=""/>
  <table xmlns="" ID="6aZ1snDyH2xs8xwK5n4JAOmrcu8=" Header="no" Caption="no" Exclude="no" LinkedHeaders="" Scope=""/>
  <table xmlns="" ID="qk22YBbT5Ce/LQkS/+3ot3xQvE8=" Header="no" Caption="no" Exclude="no" LinkedHeaders="" Scope=""/>
  <table xmlns="" ID="lhQ8JemDcg1y96WzdYSXLXJS06E=" Header="no" Caption="no" Exclude="no" LinkedHeaders="" Scope=""/>
  <table xmlns="" ID="4UKfOddlC7ilJeZ4wBDNV4YsaZM=" Header="no" Caption="no" Exclude="no" LinkedHeaders="" Scope=""/>
  <table xmlns="" ID="nGIGRTaE+v9Xh6qneDmYDnKNlas=" Header="no" Caption="no" Exclude="no" LinkedHeaders="" Scope=""/>
  <table xmlns="" ID="WB6iGwZ2NJlkvqCFQIi73BuPKuk=" Header="no" Caption="no" Exclude="no" LinkedHeaders="" Scope=""/>
  <table xmlns="" ID="Bkwj4/r0oRtmky9gtc9zkcSKDWk=" Header="no" Caption="no" Exclude="no" LinkedHeaders="" Scope=""/>
  <table xmlns="" ID="TovoC+R+JYWimJVAORoYjOJKns8=" Header="no" Caption="no" Exclude="no" LinkedHeaders="" Scope=""/>
  <table xmlns="" ID="tJ1EFV/vioeFFV4xrck8/5nyhNM=" Header="no" Caption="no" Exclude="no" LinkedHeaders="" Scope=""/>
  <table xmlns="" ID="mph0gJ/i/xH6CBSkeL5a3WR0qpA=" type="_x0030_" HCols="_x0030_" HRows="_x0030_" TableLinerizing="H" Summary="" Header="no" Caption="no" Exclude="no" LinkedHeaders="" Scope=""/>
  <table xmlns="" ID="BhkkatY4EYfOPHQgqhoOU+HYjBg=" Header="no" Caption="no" Exclude="no" LinkedHeaders="" Scope=""/>
  <table xmlns="" ID="+pcddfhtLkJ3OxhDNQiWvIFNT5Y=" Header="no" Caption="no" Exclude="no" LinkedHeaders="" Scope=""/>
  <table xmlns="" ID="sS67LMr0TPR7lJ574xjezX3Gwp4=" Header="no" Caption="no" Exclude="no" LinkedHeaders="" Scope=""/>
  <table xmlns="" ID="LNMczv+qrnImUMuWsylhbTTXXSI=" Header="no" Caption="no" Exclude="no" LinkedHeaders="" Scope=""/>
  <table xmlns="" ID="6EVwLvWQ6i3s0f1PAKrHGMrtbLc=" Header="no" Caption="no" Exclude="no" LinkedHeaders="" Scope=""/>
  <table xmlns="" ID="gQ5XANuv++diDW6+eYM45lnHzHQ=" Header="no" Caption="no" Exclude="no" LinkedHeaders="" Scope=""/>
  <table xmlns="" ID="DNQYjidwgXwnnf1LXaNy825WEms=" Header="no" Caption="no" Exclude="no" LinkedHeaders="" Scope=""/>
  <table xmlns="" ID="7mLQyiuxyVBwbGwZfHRTwEPY2Qo=" Header="no" Caption="no" Exclude="no" LinkedHeaders="" Scope=""/>
  <table xmlns="" ID="VREFtf0C4xanoQnhq/ytMMn6Qas=" Header="no" Caption="no" Exclude="no" LinkedHeaders="" Scope=""/>
  <table xmlns="" ID="x0u1zIlAb3tYry/cWi552hp72TA=" Header="no" Caption="no" Exclude="no" LinkedHeaders="" Scope=""/>
  <table xmlns="" ID="36DAnm/4SmAsoJ2nKQmm7jrSe8E=" Header="no" Caption="no" Exclude="no" LinkedHeaders="" Scope=""/>
  <table xmlns="" ID="Dz2Hd6wqcdf2MEW1C0v8xlERjWc=" Header="no" Caption="no" Exclude="no" LinkedHeaders="" Scope=""/>
  <table xmlns="" ID="7rvvBzTDbwrzYAYXiyxGF8lhxT8=" Header="no" Caption="no" Exclude="no" LinkedHeaders="" Scope=""/>
  <table xmlns="" ID="hU4TjVxFd21TCglbWrfCs+adjTc=" Header="no" Caption="no" Exclude="no" LinkedHeaders="" Scope=""/>
  <table xmlns="" ID="1A+afmju4rVpGvco7qJHZyCveg4=" Header="no" Caption="no" Exclude="no" LinkedHeaders="" Scope=""/>
  <table xmlns="" ID="AlFi0segGkZcxqjUif97+GuXdHI=" Header="no" Caption="no" Exclude="no" LinkedHeaders="" Scope=""/>
  <table xmlns="" ID="ukzIg4D4PdLp6R8DrZZtMYAOL24=" Header="no" Caption="no" Exclude="no" LinkedHeaders="" Scope=""/>
  <table xmlns="" ID="vkoZj4jOVU3NTtKA5N7JhBdlL40=" Header="no" Caption="no" Exclude="no" LinkedHeaders="" Scope=""/>
  <table xmlns="" ID="JyXtCsamBzfOPzCDjT12DEB/zBo=" Header="no" Caption="no" Exclude="no" LinkedHeaders="" Scope=""/>
  <table xmlns="" ID="himMjNBREpZr8CwFb7h3qro0eHg=" Header="no" Caption="no" Exclude="no" LinkedHeaders="" Scope=""/>
  <table xmlns="" ID="AVdhQHtTpSwAlWZ/kKHlg3EtmKE=" Header="no" Caption="no" Exclude="no" LinkedHeaders="" Scope=""/>
  <table xmlns="" ID="gxJRZwaQdqVQcX0d2EHqAN2P3PA=" Header="no" Caption="no" Exclude="no" LinkedHeaders="" Scope=""/>
  <table xmlns="" ID="PENmp1ziUTXBfqBrWRD6S/jsMEM=" Header="no" Caption="no" Exclude="no" LinkedHeaders="" Scope=""/>
  <table xmlns="" ID="hwd+147wPIiv3lgRf2bXQiaab0w=" Header="no" Caption="no" Exclude="no" LinkedHeaders="" Scope=""/>
  <table xmlns="" ID="fmkIwqPf/Hr8rUvMQdm4pBNE1Vc=" Header="no" Caption="no" Exclude="no" LinkedHeaders="" Scope=""/>
  <table xmlns="" ID="P+jWWSGg6Lv13+iuSBqYCoY92p4=" Header="no" Caption="no" Exclude="no" LinkedHeaders="" Scope=""/>
  <table xmlns="" ID="E++RPD/P1hkriRL3unE5BA6Y+x8=" Header="no" Caption="no" Exclude="no" LinkedHeaders="" Scope=""/>
  <table xmlns="" ID="8ni/aIyJ09ZqmSINLFgmfvnt8js=" Header="no" Caption="no" Exclude="no" LinkedHeaders="" Scope=""/>
  <table xmlns="" ID="dd/lG6UVlLBew8iJRYtl8jiFsok=" Header="no" Caption="no" Exclude="no" LinkedHeaders="" Scope=""/>
  <table xmlns="" ID="32i15HNcTromTwVevuKlJXqd1+U=" type="_x0030_" HCols="_x0030_" HRows="_x0030_" TableLinerizing="H" Summary="" Header="no" Caption="no" Exclude="no" LinkedHeaders="" Scope=""/>
  <table xmlns="" ID="AuIE9MMYkRFn49Esmuf9Leoa4gA=" Header="no" Caption="no" Exclude="no" LinkedHeaders="" Scope=""/>
  <table xmlns="" ID="D2ZCF0aVjmcXcnxHFLPhqu5V9Fw=" Header="no" Caption="no" Exclude="no" LinkedHeaders="" Scope=""/>
  <table xmlns="" ID="8kbpwoQtsuv32XsrxgNeO7C0aaY=" Header="no" Caption="no" Exclude="no" LinkedHeaders="" Scope=""/>
  <table xmlns="" ID="GLeFLEAjpemxdreTStjOuBmRMU0=" Header="no" Caption="no" Exclude="no" LinkedHeaders="" Scope=""/>
  <table xmlns="" ID="DFdq9ZMzVWybQzjKA7+jDSbrMRc=" Header="no" Caption="no" Exclude="no" LinkedHeaders="" Scope=""/>
  <table xmlns="" ID="he9Ky+dF/k+dZ41MRB2p38Hnuic=" Header="no" Caption="no" Exclude="no" LinkedHeaders="" Scope=""/>
  <table xmlns="" ID="SnX3HTcBOWr7rvEpE7dBeHgjNTw=" Header="no" Caption="no" Exclude="no" LinkedHeaders="" Scope=""/>
  <table xmlns="" ID="U0okwo4s9M0BGUiOs8AlZvl8f7M=" Header="no" Caption="no" Exclude="no" LinkedHeaders="" Scope=""/>
  <table xmlns="" ID="Fd5hZulBLmMgBsO8zyOFEc6CQlo=" Header="no" Caption="no" Exclude="no" LinkedHeaders="" Scope=""/>
  <table xmlns="" ID="m1eej26oJac5ehtkbb6nBaV+1WI=" Header="no" Caption="no" Exclude="no" LinkedHeaders="" Scope=""/>
  <table xmlns="" ID="FOY3ExJi4S7/3pZK2qc/rd7BMZI=" Header="no" Caption="no" Exclude="no" LinkedHeaders="" Scope=""/>
  <table xmlns="" ID="mlhr+MNo1fFr1i4xmn5aNsrJr4o=" Header="no" Caption="no" Exclude="no" LinkedHeaders="" Scope=""/>
  <table xmlns="" ID="gbraV2XBNJpj6HzV3AGEzlnceBM=" Header="no" Caption="no" Exclude="no" LinkedHeaders="" Scope=""/>
  <table xmlns="" ID="CR79zZR0Kop9uR7t1TbCyfBnQ+U=" Header="no" Caption="no" Exclude="no" LinkedHeaders="" Scope=""/>
  <table xmlns="" ID="+IMa+Mjc8a6xL2Pg2xh7yF8ecGc=" Header="no" Caption="no" Exclude="no" LinkedHeaders="" Scope=""/>
  <table xmlns="" ID="UvgOmGi8TQY/h+sFNN9Ot0vDCvA=" Header="no" Caption="no" Exclude="no" LinkedHeaders="" Scope=""/>
  <table xmlns="" ID="7Ko0HdZmq+fLjfo5li7G7Vo9GeM=" Header="no" Caption="no" Exclude="no" LinkedHeaders="" Scope=""/>
  <table xmlns="" ID="wYfuNytVXR1oBAXU7vQaPy1OAaw=" Header="no" Caption="no" Exclude="no" LinkedHeaders="" Scope=""/>
  <table xmlns="" ID="t6MWX2V9UbCbobvmhfxZFgGxx58=" Header="no" Caption="no" Exclude="no" LinkedHeaders="" Scope=""/>
  <table xmlns="" ID="yNKEdOGK6QRjEAGIiSNcoa8IQow=" Header="no" Caption="no" Exclude="no" LinkedHeaders="" Scope=""/>
  <table xmlns="" ID="R6fTnJPMD7omVOkigNuZJZ8VGxs=" Header="no" Caption="no" Exclude="no" LinkedHeaders="" Scope=""/>
  <table xmlns="" ID="jva+N3WOJR8ynolYkS2oqpz86Jg=" Header="no" Caption="no" Exclude="no" LinkedHeaders="" Scope=""/>
  <table xmlns="" ID="ElcrBPojjle6I62X2zeh7HzsWsc=" Header="no" Caption="no" Exclude="no" LinkedHeaders="" Scope=""/>
  <table xmlns="" ID="x7IumSjMuA3Qa+/izUcNHfWsL7I=" Header="no" Caption="no" Exclude="no" LinkedHeaders="" Scope=""/>
  <table xmlns="" ID="uG1/7pTPrB/uAQORtKCzTsOokXc=" Header="no" Caption="no" Exclude="no" LinkedHeaders="" Scope=""/>
  <table xmlns="" ID="Ye/9clpsqefthBTN4hN0w8cN9Xk=" Header="no" Caption="no" Exclude="no" LinkedHeaders="" Scope=""/>
  <table xmlns="" ID="0s2Y6IxxVnJrB/sZUJjgzVmIdRs=" Header="no" Caption="no" Exclude="no" LinkedHeaders="" Scope=""/>
  <table xmlns="" ID="Y0e8VhDzt9Auh41RbatQZp5FVe8=" Header="no" Caption="no" Exclude="no" LinkedHeaders="" Scope=""/>
  <table xmlns="" ID="tlOG70kpw4rG7/zQnRW4A66ofac=" Header="no" Caption="no" Exclude="no" LinkedHeaders="" Scope=""/>
  <table xmlns="" ID="YD4RPdwGtc8slSJsB//D7FicPdc=" Header="no" Caption="no" Exclude="no" LinkedHeaders="" Scope=""/>
  <table xmlns="" ID="6egAqJ3HCUxK07WVS8cDMZM3nu8=" Header="no" Caption="no" Exclude="no" LinkedHeaders="" Scope=""/>
  <table xmlns="" ID="juEe9sMjVc3zGhXMupPhJpMBC8o=" Header="no" Caption="no" Exclude="no" LinkedHeaders="" Scope=""/>
  <table xmlns="" ID="hVW9sEDZkq1RDy/5GMN2x9h7GjM=" Header="no" Caption="no" Exclude="no" LinkedHeaders="" Scope=""/>
  <table xmlns="" ID="lZ//y7W9Sh9sgGg8A33/6yzW41I=" Header="no" Caption="no" Exclude="no" LinkedHeaders="" Scope=""/>
  <table xmlns="" ID="m8SKJe/GervTaDfmfl+43Fy3+48=" type="_x0030_" HCols="_x0030_" HRows="_x0030_" TableLinerizing="H" Summary="" Header="no" Caption="no" Exclude="no" LinkedHeaders="" Scope=""/>
  <table xmlns="" ID="d3gLxYKYCNevyQRZ2VojeXAi6U4=" Header="no" Caption="no" Exclude="no" LinkedHeaders="" Scope=""/>
  <table xmlns="" ID="A/E0QrWI/UlnRZ910PpSyWFk/mI=" Header="no" Caption="no" Exclude="no" LinkedHeaders="" Scope=""/>
  <table xmlns="" ID="9jxMSny9zy/Mag4aBJiLeclhIr8=" Header="no" Caption="no" Exclude="no" LinkedHeaders="" Scope=""/>
  <table xmlns="" ID="rbj5UNw8M+BiS287Fz42ku3EfVY=" Header="no" Caption="no" Exclude="no" LinkedHeaders="" Scope=""/>
  <table xmlns="" ID="ifhlU7faDKCwdAdCSGmycV4p1Tg=" Header="no" Caption="no" Exclude="no" LinkedHeaders="" Scope=""/>
  <table xmlns="" ID="5VRecKOmMjU72PXxUGPgg+Lb0G8=" Header="no" Caption="no" Exclude="no" LinkedHeaders="" Scope=""/>
  <table xmlns="" ID="Trk/G3tdffs1zhJk+fkS34RZK8k=" Header="no" Caption="no" Exclude="no" LinkedHeaders="" Scope=""/>
  <table xmlns="" ID="R2ZDHifC9BEslPfqBNe3/9Q9c+k=" Header="no" Caption="no" Exclude="no" LinkedHeaders="" Scope=""/>
  <table xmlns="" ID="RIC9ODP/wI9B52/624TCkNi29pc=" Header="no" Caption="no" Exclude="no" LinkedHeaders="" Scope=""/>
  <table xmlns="" ID="6KuBbsfQ4/PJW0lHhO+6kKjjR0I=" Header="no" Caption="no" Exclude="no" LinkedHeaders="" Scope=""/>
  <table xmlns="" ID="KVDVoovXhoUHGfOPxMe2YTATORI=" Header="no" Caption="no" Exclude="no" LinkedHeaders="" Scope=""/>
  <table xmlns="" ID="jOjRooc/uADipXwHgfn75iWFIic=" Header="no" Caption="no" Exclude="no" LinkedHeaders="" Scope=""/>
  <table xmlns="" ID="hsll0+BF++PK2XOxqTO77NCm5jo=" Header="no" Caption="no" Exclude="no" LinkedHeaders="" Scope=""/>
  <table xmlns="" ID="g61qiGGxjn9F0c22bqIz7uGcFDE=" Header="no" Caption="no" Exclude="no" LinkedHeaders="" Scope=""/>
  <table xmlns="" ID="plhkiO1hr4uIHtY7Wb5x9EO7IyQ=" Header="no" Caption="no" Exclude="no" LinkedHeaders="" Scope=""/>
  <table xmlns="" ID="ScfSaBpTR7gHeEQaF6FZd15RcBU=" Header="no" Caption="no" Exclude="no" LinkedHeaders="" Scope=""/>
  <table xmlns="" ID="0qM7evimP9CtAJHN7qGXNBhQHcY=" Header="no" Caption="no" Exclude="no" LinkedHeaders="" Scope=""/>
  <table xmlns="" ID="Nbc5GHW6GFBq5jVUMrJ+EU8l8cM=" type="_x0030_" HCols="_x0030_" HRows="_x0030_" TableLinerizing="H" Summary="" Header="no" Caption="no" Exclude="no" LinkedHeaders="" Scope=""/>
  <table xmlns="" ID="DXVpjV1NeNzfP9Fn6JA8GejSKzU=" Header="no" Caption="no" Exclude="no" LinkedHeaders="" Scope=""/>
  <table xmlns="" ID="U+tKr6uHfEzphf99RAZjhgCaqMs=" Header="no" Caption="no" Exclude="no" LinkedHeaders="" Scope=""/>
  <table xmlns="" ID="69w8SLkz1IpvI14N0wn/Hhv+/sw=" Header="no" Caption="no" Exclude="no" LinkedHeaders="" Scope=""/>
  <table xmlns="" ID="qiqi3162HP/4K+0J75wnt5ijh+Q=" Header="no" Caption="no" Exclude="no" LinkedHeaders="" Scope=""/>
  <table xmlns="" ID="l/LFjZQRKZF9No5xHRnd4F8Bg1U=" Header="no" Caption="no" Exclude="no" LinkedHeaders="" Scope=""/>
  <table xmlns="" ID="HNG1G6gsWMnqEWEJJdJUuoxTwLw=" Header="no" Caption="no" Exclude="no" LinkedHeaders="" Scope=""/>
  <table xmlns="" ID="SYjZX0/QZFbvgJ/9l5PoQqzxlbc=" Header="no" Caption="no" Exclude="no" LinkedHeaders="" Scope=""/>
  <table xmlns="" ID="zdvfu1yKENABihXaOR5p0yxfe2Q=" Header="no" Caption="no" Exclude="no" LinkedHeaders="" Scope=""/>
  <table xmlns="" ID="wimpKfWh4QmwAkhosMvUWCDdDzw=" Header="no" Caption="no" Exclude="no" LinkedHeaders="" Scope=""/>
  <table xmlns="" ID="yS5W69LcAEGcvRk8ltUHiL4j0PE=" Header="no" Caption="no" Exclude="no" LinkedHeaders="" Scope=""/>
  <table xmlns="" ID="5SxttR3HS/0srIId57DnoOsNGn0=" Header="no" Caption="no" Exclude="no" LinkedHeaders="" Scope=""/>
  <table xmlns="" ID="QyILHMkDmT+qeJ4vqJalpl0r2zw=" Header="no" Caption="no" Exclude="no" LinkedHeaders="" Scope=""/>
  <table xmlns="" ID="E1qOTBlX4v7bs8zYsFZ69k+ZheI=" Header="no" Caption="no" Exclude="no" LinkedHeaders="" Scope=""/>
  <table xmlns="" ID="1Ca0WT+csRUUTdQbpCip4FQESP4=" Header="no" Caption="no" Exclude="no" LinkedHeaders="" Scope=""/>
  <table xmlns="" ID="DyXPmkkI8VvEYfq7mg4D2g25/a8=" Header="no" Caption="no" Exclude="no" LinkedHeaders="" Scope=""/>
  <table xmlns="" ID="bSWtnwlnJB00HaREx6FBjv7ATZo=" Header="no" Caption="no" Exclude="no" LinkedHeaders="" Scope=""/>
  <table xmlns="" ID="4J8Zk4vBLOc/nXC3fI4WBsmvIGY=" Header="no" Caption="no" Exclude="no" LinkedHeaders="" Scope=""/>
  <table xmlns="" ID="8273MRaaYFIeUer4n3VYSlnXAtw=" type="_x0030_" HCols="_x0030_" HRows="_x0030_" TableLinerizing="H" Summary="" Header="no" Caption="no" Exclude="no" LinkedHeaders="" Scope=""/>
  <table xmlns="" ID="guOxrEC57Ta6hM1HYsvpz6Gtdk4=" Header="no" Caption="no" Exclude="no" LinkedHeaders="" Scope=""/>
  <table xmlns="" ID="UGnNgWSlIoMPixloBjJlb/aP6Ew=" Header="no" Caption="no" Exclude="no" LinkedHeaders="" Scope=""/>
  <table xmlns="" ID="m+xHqpuWGIEsSMcXigXedxMamC0=" Header="no" Caption="no" Exclude="no" LinkedHeaders="" Scope=""/>
  <table xmlns="" ID="UvxGY9iN0DCNiu7ZJ+TQVfTl+t8=" Header="no" Caption="no" Exclude="no" LinkedHeaders="" Scope=""/>
  <table xmlns="" ID="9jtDbi4hcjE3gVcsstdS35nTUlw=" Header="no" Caption="no" Exclude="no" LinkedHeaders="" Scope=""/>
  <table xmlns="" ID="JpETt3USgGWOgmv6w8YTo0+G25c=" Header="no" Caption="no" Exclude="no" LinkedHeaders="" Scope=""/>
  <table xmlns="" ID="/Sr6gzY3BZUTLoRMhD02UH3I1Xo=" Header="no" Caption="no" Exclude="no" LinkedHeaders="" Scope=""/>
  <table xmlns="" ID="AXpUBmMU8U2OjF+5Ms6YNdjd+LY=" Header="no" Caption="no" Exclude="no" LinkedHeaders="" Scope=""/>
  <table xmlns="" ID="/CbnouD2RJTLHC0ld23WgpU7LBw=" Header="no" Caption="no" Exclude="no" LinkedHeaders="" Scope=""/>
  <table xmlns="" ID="m9R1+EVLffq8vLKy+PvI8HxqcM8=" Header="no" Caption="no" Exclude="no" LinkedHeaders="" Scope=""/>
  <table xmlns="" ID="uknjRyb4JDpg0KPbxI3eF9ErQHc=" Header="no" Caption="no" Exclude="no" LinkedHeaders="" Scope=""/>
  <table xmlns="" ID="4YzOjuYVOQ5UHC6jeu6oPp8XlOk=" Header="no" Caption="no" Exclude="no" LinkedHeaders="" Scope=""/>
  <table xmlns="" ID="mLdLTjYPoPc4elmzzyLokLUZrm0=" Header="no" Caption="no" Exclude="no" LinkedHeaders="" Scope=""/>
  <table xmlns="" ID="zhOu7qI3Kgf1HEtDgsIP+bm2Hrc=" Header="no" Caption="no" Exclude="no" LinkedHeaders="" Scope=""/>
  <table xmlns="" ID="RGVeH+lCjXzy/sSvSB+96Ndcsro=" type="_x0030_" HCols="_x0030_" HRows="_x0030_" TableLinerizing="H" Summary="" Header="no" Caption="no" Exclude="no" LinkedHeaders="" Scope=""/>
  <table xmlns="" ID="XIh/VbDUGdM1gdJAwJFpDw1oh/M=" Header="no" Caption="no" Exclude="no" LinkedHeaders="" Scope=""/>
  <table xmlns="" ID="NodD1TUjKWMAmRZ0l+yWV6BPzCM=" Header="no" Caption="no" Exclude="no" LinkedHeaders="" Scope=""/>
  <table xmlns="" ID="QQZqdHag+zcfwr7hXnBs3DJUQHw=" Header="no" Caption="no" Exclude="no" LinkedHeaders="" Scope=""/>
  <table xmlns="" ID="PT8+phkOwfi2i9etA8C+AiWCtac=" Header="no" Caption="no" Exclude="no" LinkedHeaders="" Scope=""/>
  <table xmlns="" ID="LbED85y/EsJUf6zZyRcgvetPGUQ=" Header="no" Caption="no" Exclude="no" LinkedHeaders="" Scope=""/>
  <table xmlns="" ID="i1ZL4jwYEQTGYk9rQkLWDbGLOl8=" Header="no" Caption="no" Exclude="no" LinkedHeaders="" Scope=""/>
  <table xmlns="" ID="cHNDu62hUy/Doz3bnj4poO7RqUg=" Header="no" Caption="no" Exclude="no" LinkedHeaders="" Scope=""/>
  <table xmlns="" ID="XvQwqV/iDCe2IQ7xtXDU1Pagnv4=" Header="no" Caption="no" Exclude="no" LinkedHeaders="" Scope=""/>
  <table xmlns="" ID="kK/Kla2sD6shgCCfVPkM4wYowKU=" Header="no" Caption="no" Exclude="no" LinkedHeaders="" Scope=""/>
  <table xmlns="" ID="qDnt6j/8iqfqCzwwjwIMj1PRH+A=" Header="no" Caption="no" Exclude="no" LinkedHeaders="" Scope=""/>
  <table xmlns="" ID="KK+jfgCVm2/bCuD8JqFPYcf4aeE=" Header="no" Caption="no" Exclude="no" LinkedHeaders="" Scope=""/>
  <table xmlns="" ID="Rd9bSWjZgCx1UkqtxvgUqbmeuWI=" Header="no" Caption="no" Exclude="no" LinkedHeaders="" Scope=""/>
  <table xmlns="" ID="Kp14RBlO1skfcNIz25LxUgmCf5Q=" Header="no" Caption="no" Exclude="no" LinkedHeaders="" Scope=""/>
  <table xmlns="" ID="QSXCqZJoFpzTlis4kdyxZbgCk20=" Header="no" Caption="no" Exclude="no" LinkedHeaders="" Scope=""/>
  <table xmlns="" ID="8EuT5dkOlYPMWOIbXBshtvfTlH4=" Header="no" Caption="no" Exclude="no" LinkedHeaders="" Scope=""/>
  <table xmlns="" ID="p2zFLLenCAeJCKISv34db4KI2/U=" Header="no" Caption="no" Exclude="no" LinkedHeaders="" Scope=""/>
  <table xmlns="" ID="pcLBtAM9xIHObt4NpUYHuTXt3bI=" Header="no" Caption="no" Exclude="no" LinkedHeaders="" Scope=""/>
  <table xmlns="" ID="6gOKhVNraivxPLnCKq97jXYZvRQ=" Header="no" Caption="no" Exclude="no" LinkedHeaders="" Scope=""/>
  <table xmlns="" ID="n5682jqdUnEqF7yr2EEskDdaE60=" Header="no" Caption="no" Exclude="no" LinkedHeaders="" Scope=""/>
  <table xmlns="" ID="cML+yx69wyEEfFeJVuf2+RJJAhg=" type="_x0030_" HCols="_x0030_" HRows="_x0030_" TableLinerizing="H" Summary="" Header="no" Caption="no" Exclude="no" LinkedHeaders="" Scope=""/>
  <table xmlns="" ID="ETLsqtbadErHmdMvpekcEFI/VjM=" Header="no" Caption="no" Exclude="no" LinkedHeaders="" Scope=""/>
  <table xmlns="" ID="GAVZkSiZ5KlVYVKZla9pczdOgDw=" Header="no" Caption="no" Exclude="no" LinkedHeaders="" Scope=""/>
  <table xmlns="" ID="yMYLG3s3+wImfa0pYRV5dxYHBRg=" Header="no" Caption="no" Exclude="no" LinkedHeaders="" Scope=""/>
  <table xmlns="" ID="ZlxdXEsc0i+uBbzOwZJ27b4cO6c=" Header="no" Caption="no" Exclude="no" LinkedHeaders="" Scope=""/>
  <table xmlns="" ID="IA5jGUJbDfpOA1R5KIREQIw7934=" Header="no" Caption="no" Exclude="no" LinkedHeaders="" Scope=""/>
  <table xmlns="" ID="xOQ/0NccGk/zv3FvUJ9KTEN5Hu8=" Header="no" Caption="no" Exclude="no" LinkedHeaders="" Scope=""/>
  <table xmlns="" ID="cwy22/MDpH+xJc7CE5hrgr2/Vag=" Header="no" Caption="no" Exclude="no" LinkedHeaders="" Scope=""/>
  <table xmlns="" ID="UTw3JPnBEppvfP8xa0aOdUMKAQc=" Header="no" Caption="no" Exclude="no" LinkedHeaders="" Scope=""/>
  <table xmlns="" ID="KGp/kUP8UlhkhGx36cebvTYw8Zg=" Header="no" Caption="no" Exclude="no" LinkedHeaders="" Scope=""/>
  <table xmlns="" ID="5IQz7b9dDsvnwJqAB1W0k9MwMEU=" Header="no" Caption="no" Exclude="no" LinkedHeaders="" Scope=""/>
  <table xmlns="" ID="zJW/SaVVHSdlKRrhEfV0JkW69IM=" Header="no" Caption="no" Exclude="no" LinkedHeaders="" Scope=""/>
  <table xmlns="" ID="snCpLYXFCCrSH1BAITyPirQtIZ0=" Header="no" Caption="no" Exclude="no" LinkedHeaders="" Scope=""/>
  <table xmlns="" ID="ZAfHyKUpd/yRn9qbPDXfTMWhf6A=" Header="no" Caption="no" Exclude="no" LinkedHeaders="" Scope=""/>
  <table xmlns="" ID="1H1dv/RWdBIYLKI+nDd5oqbHhiQ=" Header="no" Caption="no" Exclude="no" LinkedHeaders="" Scope=""/>
  <table xmlns="" ID="Dberr3D0sDLrAkZm7rY6qXXnf64=" type="_x0030_" HCols="_x0030_" HRows="_x0030_" TableLinerizing="H" Summary="" Header="no" Caption="no" Exclude="no" LinkedHeaders="" Scope=""/>
  <table xmlns="" ID="hFg0ZaYCeQexcCYcbaa2RK7JdVI=" Header="no" Caption="no" Exclude="no" LinkedHeaders="" Scope=""/>
  <table xmlns="" ID="MfhhREF92X5v9MczWfhPNbMY4Ok=" Header="no" Caption="no" Exclude="no" LinkedHeaders="" Scope=""/>
  <table xmlns="" ID="IiQOa36yt6WTiFk8bVVhlw+pdSY=" Header="no" Caption="no" Exclude="no" LinkedHeaders="" Scope=""/>
  <table xmlns="" ID="RFBpNTs5EyaP5P3NdPu7C37g9P4=" Header="no" Caption="no" Exclude="no" LinkedHeaders="" Scope=""/>
  <table xmlns="" ID="vGcZ6R3Xl59slrW9SW+i5wGI7RM=" Header="no" Caption="no" Exclude="no" LinkedHeaders="" Scope=""/>
  <table xmlns="" ID="iCFLvTCL2jrkvPSnm3SVYNJFpbU=" Header="no" Caption="no" Exclude="no" LinkedHeaders="" Scope=""/>
  <table xmlns="" ID="Tun6RQwMUl4+oeXHYg2ZOY5wV+4=" Header="no" Caption="no" Exclude="no" LinkedHeaders="" Scope=""/>
  <table xmlns="" ID="f5O2LCQfasDG+lQcuZdilH2kCIA=" Header="no" Caption="no" Exclude="no" LinkedHeaders="" Scope=""/>
  <table xmlns="" ID="3SGX0lMAg7W8muFOJovQ8VE4XJA=" Header="no" Caption="no" Exclude="no" LinkedHeaders="" Scope=""/>
  <table xmlns="" ID="1zGFC7QEK9andBTg0gfQJCcPRxA=" Header="no" Caption="no" Exclude="no" LinkedHeaders="" Scope=""/>
  <table xmlns="" ID="Td5Ad+nTIIQcwvysb1ErbbxsNWs=" Header="no" Caption="no" Exclude="no" LinkedHeaders="" Scope=""/>
  <table xmlns="" ID="3gYE30c1HaMfSDU3X0GJ6YzDzNE=" Header="no" Caption="no" Exclude="no" LinkedHeaders="" Scope=""/>
  <table xmlns="" ID="hOooV09xBONntfi4NxBcw+sK9V8=" Header="no" Caption="no" Exclude="no" LinkedHeaders="" Scope=""/>
  <table xmlns="" ID="y6zYV3ifK0S3cknfa6+4SIKsGm0=" Header="no" Caption="no" Exclude="no" LinkedHeaders="" Scope=""/>
  <table xmlns="" ID="m9ttqt15iT8yr9UqNyYHe3E4IkU=" Header="no" Caption="no" Exclude="no" LinkedHeaders="" Scope=""/>
  <table xmlns="" ID="Z1DqyjX4LRoiWzYgcth8/D8VVoo=" Header="no" Caption="no" Exclude="no" LinkedHeaders="" Scope=""/>
  <table xmlns="" ID="6St9c1b1cCBFWyATuU78g+5sAWo=" Header="no" Caption="no" Exclude="no" LinkedHeaders="" Scope=""/>
  <table xmlns="" ID="wy/vmPrXRGQWz0G7TEczuNUBDok=" Header="no" Caption="no" Exclude="no" LinkedHeaders="" Scope=""/>
  <table xmlns="" ID="Ev2oaIRMR8a4BheqTT4wg6kyBPo=" Header="no" Caption="no" Exclude="no" LinkedHeaders="" Scope=""/>
  <table xmlns="" ID="GVBoZqMGD0ylrCZcgmnvZ691jWQ=" Header="no" Caption="no" Exclude="no" LinkedHeaders="" Scope=""/>
  <table xmlns="" ID="1Pc1wODZscAB61NYxxvSZnGcsZs=" Header="no" Caption="no" Exclude="no" LinkedHeaders="" Scope=""/>
  <table xmlns="" ID="ckZR/QpyQ9gypwoQ/HtWZUM2Eug=" Header="no" Caption="no" Exclude="no" LinkedHeaders="" Scope=""/>
  <table xmlns="" ID="Ju+J6UEU3VcH9/oBvcAyc51kFC0=" Header="no" Caption="no" Exclude="no" LinkedHeaders="" Scope=""/>
  <table xmlns="" ID="qkEFs1I8dJloCrhnEEm9IHo6z1U=" Header="no" Caption="no" Exclude="no" LinkedHeaders="" Scope=""/>
  <table xmlns="" ID="EHDV9wKdbZ2Up/6WX+qwt+4X4es=" Header="no" Caption="no" Exclude="no" LinkedHeaders="" Scope=""/>
  <table xmlns="" ID="LdZcj/a5muFj7I8QiEcl2Z3w7xI=" Header="no" Caption="no" Exclude="no" LinkedHeaders="" Scope=""/>
  <table xmlns="" ID="BjqsuUvqzG/KdQQySUungJpLLUA=" type="_x0030_" HCols="_x0030_" HRows="_x0030_" TableLinerizing="H" Summary="" Header="no" Caption="no" Exclude="no" LinkedHeaders="" Scope=""/>
  <table xmlns="" ID="r+EuSaZNDHXwa5ZE/Bz42cJFjBk=" Header="no" Caption="no" Exclude="no" LinkedHeaders="" Scope=""/>
  <table xmlns="" ID="G08FDzUOkoQdEXNFlvGbLaUZGZk=" Header="no" Caption="no" Exclude="no" LinkedHeaders="" Scope=""/>
  <table xmlns="" ID="1lsWlLZB2lXVgBS2qa/K2tMZjS8=" Header="no" Caption="no" Exclude="no" LinkedHeaders="" Scope=""/>
  <table xmlns="" ID="CCw4Iirpxvg8ld1n3+m+IzTEYJE=" Header="no" Caption="no" Exclude="no" LinkedHeaders="" Scope=""/>
  <table xmlns="" ID="iLKUKuixmbHVlTfmADXitosQ7fk=" Header="no" Caption="no" Exclude="no" LinkedHeaders="" Scope=""/>
  <table xmlns="" ID="TfNyDGkc+nxz+gcfQBuUwblHh84=" Header="no" Caption="no" Exclude="no" LinkedHeaders="" Scope=""/>
  <table xmlns="" ID="y3iPdPBQToMtbbyMqbim9n86eg4=" Header="no" Caption="no" Exclude="no" LinkedHeaders="" Scope=""/>
  <table xmlns="" ID="4fe9tiddfe3iaa5tE0sjnwcTRSM=" Header="no" Caption="no" Exclude="no" LinkedHeaders="" Scope=""/>
  <table xmlns="" ID="xhfVFPKlzj54UHkVJqftOoO+rt0=" Header="no" Caption="no" Exclude="no" LinkedHeaders="" Scope=""/>
  <table xmlns="" ID="Se3N5yf3PBTXjdGE0GPn5SLdq8A=" Header="no" Caption="no" Exclude="no" LinkedHeaders="" Scope=""/>
  <table xmlns="" ID="AqMwcKHpec2SsbkqPkDxy+xlyK0=" Header="no" Caption="no" Exclude="no" LinkedHeaders="" Scope=""/>
  <table xmlns="" ID="ST/0enu0gYtYrPvJGpWnjDJBAhs=" Header="no" Caption="no" Exclude="no" LinkedHeaders="" Scope=""/>
  <table xmlns="" ID="CJII+q08z32UUaVJomDwDPDxjcI=" Header="no" Caption="no" Exclude="no" LinkedHeaders="" Scope=""/>
  <table xmlns="" ID="bC79IUn3vE4xArl49EGS7wqwyKo=" Header="no" Caption="no" Exclude="no" LinkedHeaders="" Scope=""/>
  <Shape xmlns="" ID="aMlFtItvs+jH+2MgNqpEeM8nB9Y=" artifact="_x0031_" pdftag="Figure" isBookmarkSet="no" validate="no" Order="_x0031_7"/>
  <Shape xmlns="" ID="AezlEJfBxhFjMlCKrlDREuhbwzo=" pdftag="P" isBookmarkSet="no" Order="_x0031_8"/>
  <Shape xmlns="" ID="fPJ9nUs0QeHSoLZdyZVanjXBpBE=" artifact="_x0030_" pdftag="Figure" isBookmarkSet="no" validate="yes" Order="_x0032_"/>
  <Shape xmlns="" ID="WiPxRFWYUNjYWYq0dMOluZlm6yg=" artifact="_x0030_" pdftag="Figure" isBookmarkSet="no" validate="yes" Order="_x0032_"/>
  <Shape xmlns="" ID="oTL0//eXNR5mrNllI7Au0bxLiqM=" artifact="_x0030_" pdftag="Figure" isBookmarkSet="no" validate="yes" Order="_x0032_"/>
  <SubText xmlns="" ID="fPJ9nUs0QeHSoLZdyZVanjXBpBE=" ActualText=""/>
  <SubText xmlns="" ID="WiPxRFWYUNjYWYq0dMOluZlm6yg=" ActualText=""/>
  <SubText xmlns="" ID="oTL0//eXNR5mrNllI7Au0bxLiqM=" ActualText=""/>
</PAW>
</file>

<file path=customXml/item3.xml><?xml version="1.0" encoding="utf-8"?>
<ct:contentTypeSchema xmlns:ct="http://schemas.microsoft.com/office/2006/metadata/contentType" xmlns:ma="http://schemas.microsoft.com/office/2006/metadata/properties/metaAttributes" ct:_="" ma:_="" ma:contentTypeName="Document" ma:contentTypeID="0x010100FB180C8793D2124E9FA1DC67DBF8C8B3" ma:contentTypeVersion="11" ma:contentTypeDescription="Create a new document." ma:contentTypeScope="" ma:versionID="5d399ad5131ee77cc0050f2e5b297307">
  <xsd:schema xmlns:xsd="http://www.w3.org/2001/XMLSchema" xmlns:xs="http://www.w3.org/2001/XMLSchema" xmlns:p="http://schemas.microsoft.com/office/2006/metadata/properties" xmlns:ns2="da4d3d48-d55f-4c21-8b58-7967dad2c966" xmlns:ns3="5d2d8f29-78a3-4e97-a4b2-e073c8607483" targetNamespace="http://schemas.microsoft.com/office/2006/metadata/properties" ma:root="true" ma:fieldsID="607981a9e185ed832556cce14ae2e7b9" ns2:_="" ns3:_="">
    <xsd:import namespace="da4d3d48-d55f-4c21-8b58-7967dad2c966"/>
    <xsd:import namespace="5d2d8f29-78a3-4e97-a4b2-e073c86074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4d3d48-d55f-4c21-8b58-7967dad2c9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2d8f29-78a3-4e97-a4b2-e073c860748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004839-E2F1-49FC-8156-5DCA2FD3B9F3}">
  <ds:schemaRefs>
    <ds:schemaRef ds:uri="http://purl.org/dc/terms/"/>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5d2d8f29-78a3-4e97-a4b2-e073c8607483"/>
    <ds:schemaRef ds:uri="da4d3d48-d55f-4c21-8b58-7967dad2c966"/>
    <ds:schemaRef ds:uri="http://www.w3.org/XML/1998/namespace"/>
  </ds:schemaRefs>
</ds:datastoreItem>
</file>

<file path=customXml/itemProps2.xml><?xml version="1.0" encoding="utf-8"?>
<ds:datastoreItem xmlns:ds="http://schemas.openxmlformats.org/officeDocument/2006/customXml" ds:itemID="{35FDB1DD-A2D8-42FE-A576-CB00F184EA51}">
  <ds:schemaRefs>
    <ds:schemaRef ds:uri=""/>
    <ds:schemaRef ds:uri="http://www.net-centric.com/PAWPP"/>
  </ds:schemaRefs>
</ds:datastoreItem>
</file>

<file path=customXml/itemProps3.xml><?xml version="1.0" encoding="utf-8"?>
<ds:datastoreItem xmlns:ds="http://schemas.openxmlformats.org/officeDocument/2006/customXml" ds:itemID="{1AE29C45-4FA1-4F45-86A3-59AC490B5197}">
  <ds:schemaRefs>
    <ds:schemaRef ds:uri="5d2d8f29-78a3-4e97-a4b2-e073c8607483"/>
    <ds:schemaRef ds:uri="da4d3d48-d55f-4c21-8b58-7967dad2c9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332B7F2-C835-42DA-B8BC-DE88D9F97F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Black .thmx</Template>
  <TotalTime>73427</TotalTime>
  <Words>7416</Words>
  <Application>Microsoft Office PowerPoint</Application>
  <PresentationFormat>Widescreen</PresentationFormat>
  <Paragraphs>1268</Paragraphs>
  <Slides>104</Slides>
  <Notes>71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Arial</vt:lpstr>
      <vt:lpstr>Calibri</vt:lpstr>
      <vt:lpstr>Myriad</vt:lpstr>
      <vt:lpstr>Times New Roman</vt:lpstr>
      <vt:lpstr>Office Theme</vt:lpstr>
      <vt:lpstr>SAFER: 2021 Drinking Water Needs Assessment Results</vt:lpstr>
      <vt:lpstr>Meeting Logistics</vt:lpstr>
      <vt:lpstr>Water Board’s Mission Statement</vt:lpstr>
      <vt:lpstr>Ways to Participate-</vt:lpstr>
      <vt:lpstr>Needs Assessment Overview</vt:lpstr>
      <vt:lpstr>Presentation Outline</vt:lpstr>
      <vt:lpstr>Audience Poll Question 1</vt:lpstr>
      <vt:lpstr>Audience Poll Question 2</vt:lpstr>
      <vt:lpstr>2012 - Human Right to Water (HR2W)</vt:lpstr>
      <vt:lpstr>Failing Water Systems: HR2W List</vt:lpstr>
      <vt:lpstr>SB 200 and the SAFER Program</vt:lpstr>
      <vt:lpstr>SAFER Program</vt:lpstr>
      <vt:lpstr>Safe and Affordable Drinking Water Fund</vt:lpstr>
      <vt:lpstr>Needs Assessment Components</vt:lpstr>
      <vt:lpstr>SAFER Program Priority Systems</vt:lpstr>
      <vt:lpstr>Needs Assessment Uses</vt:lpstr>
      <vt:lpstr>Needs Assessment Development</vt:lpstr>
      <vt:lpstr>Needs Assessment Numbers and Dates</vt:lpstr>
      <vt:lpstr>Failing Water Systems: HR2W List</vt:lpstr>
      <vt:lpstr>Expanded Criteria for Failing Water Systems: HR2W List </vt:lpstr>
      <vt:lpstr>HR2W Map (4.12.2021)</vt:lpstr>
      <vt:lpstr>Providing Assistance to HR2W List Systems</vt:lpstr>
      <vt:lpstr>The Challenge</vt:lpstr>
      <vt:lpstr>Risk Assessment Results:  Public Water Systems </vt:lpstr>
      <vt:lpstr>Public Water Systems Analyzed in the Risk Assessment</vt:lpstr>
      <vt:lpstr>Risk Assessment for Public Water Systems</vt:lpstr>
      <vt:lpstr>Risk Indicators </vt:lpstr>
      <vt:lpstr>Aggregated Risk Assessment with Indicator &amp; Category Weights</vt:lpstr>
      <vt:lpstr>Risk Indicator Thresholds, Scores, and Weights (pg. 150)</vt:lpstr>
      <vt:lpstr>Aggregated Risk Assessment Calculation Methodology</vt:lpstr>
      <vt:lpstr>Adjusting for Missing Risk Indicator Data</vt:lpstr>
      <vt:lpstr>Risk Assessment: Aggregated Distribution of Weighted Scores</vt:lpstr>
      <vt:lpstr>Risk Assessment Results (n=2,779)</vt:lpstr>
      <vt:lpstr>HR2W List &amp; At-Risk Equivalent Tribal Water Systems</vt:lpstr>
      <vt:lpstr>Risk Assessment Results by County, Proportional to All Systems</vt:lpstr>
      <vt:lpstr>Risk Assessment Results by County</vt:lpstr>
      <vt:lpstr>Population Served by At-Risk Water Systems  (3,300 service connections or less)*</vt:lpstr>
      <vt:lpstr>Distribution of the Number of Risk Indicator Thresholds Exceeded</vt:lpstr>
      <vt:lpstr>Access the At-Risk List and Raw Data</vt:lpstr>
      <vt:lpstr>Water System Data Change Requests</vt:lpstr>
      <vt:lpstr>Risk Assessment Results:  State Small Water Systems &amp; Domestic Wells</vt:lpstr>
      <vt:lpstr>Summary of Risk Assessment Methodology for State Small Water Systems &amp; Domestic Wells</vt:lpstr>
      <vt:lpstr>Data Processing</vt:lpstr>
      <vt:lpstr>Depth Filter</vt:lpstr>
      <vt:lpstr>Risk Map Components – Water Quality and Domestic Well/State Small Water System Density</vt:lpstr>
      <vt:lpstr>Risk Map for State Small Water Systems &amp; Domestic Wells</vt:lpstr>
      <vt:lpstr>Top Contaminants</vt:lpstr>
      <vt:lpstr>Risk Assessment Results for State Small Water Systems &amp; Domestic Wells</vt:lpstr>
      <vt:lpstr>Results by County, State Small Water Systems</vt:lpstr>
      <vt:lpstr>Results by County, Domestic Wells</vt:lpstr>
      <vt:lpstr>Check out the Aquifer Risk Map Tool</vt:lpstr>
      <vt:lpstr>Discussion Topic: Risk Assessment</vt:lpstr>
      <vt:lpstr>5 Minute Break</vt:lpstr>
      <vt:lpstr>Cost Assessment Model Results</vt:lpstr>
      <vt:lpstr>Cost Assessment Model Process Diagram (pg. 235)</vt:lpstr>
      <vt:lpstr>Cost Assessment Model Process for HR2W List Systems</vt:lpstr>
      <vt:lpstr>Cost Assessment Model Process for At-Risk Public Water Systems</vt:lpstr>
      <vt:lpstr>Cost Assessment Model Process for At-Risk State Small Water Systems (SSWS) and Domestic Wells</vt:lpstr>
      <vt:lpstr>Potential Model Solutions Considered for HR2W List Systems</vt:lpstr>
      <vt:lpstr>Physical Consolidation Modeling</vt:lpstr>
      <vt:lpstr>Potential Consolidation Map</vt:lpstr>
      <vt:lpstr>Number of Potential Solutions Considered by System Type</vt:lpstr>
      <vt:lpstr>Selecting the Best Potential Model Solution for HR2W List Systems (pg. 270)</vt:lpstr>
      <vt:lpstr>Number of Selected Model Solutions by System Type</vt:lpstr>
      <vt:lpstr>Estimated Capital Costs by System Type</vt:lpstr>
      <vt:lpstr>Estimated HR2W Capital Costs by System Size (number of service connections)</vt:lpstr>
      <vt:lpstr>Total Long-Term Capital Costs by County</vt:lpstr>
      <vt:lpstr>Annual Long-Term O&amp;M for HR2W List Systems</vt:lpstr>
      <vt:lpstr>Estimated Interim Assistance Costs</vt:lpstr>
      <vt:lpstr>Tribal Water System Cost Estimate</vt:lpstr>
      <vt:lpstr>Funding &amp; Financing Gap Analysis</vt:lpstr>
      <vt:lpstr>Cost Assessment Model Process for HR2W Systems: Step 7</vt:lpstr>
      <vt:lpstr>Funding Gap Analysis Objectives</vt:lpstr>
      <vt:lpstr>Overview of the Funding Gap Analysis Methodology </vt:lpstr>
      <vt:lpstr>Funding Gap Analysis Methodology: Step 1</vt:lpstr>
      <vt:lpstr>Cumulative Projected Number of Systems</vt:lpstr>
      <vt:lpstr>Developing Refined 5-Year Cost Estimates (1/4)</vt:lpstr>
      <vt:lpstr>Developing Refined 5-Year Cost Estimates (2/4)</vt:lpstr>
      <vt:lpstr>Developing Refined 5-Year Cost Estimates (3/4)</vt:lpstr>
      <vt:lpstr>Developing Refined 5-Year Cost Estimates (4/4)</vt:lpstr>
      <vt:lpstr>5-Year Funding and Financing Availability ($ in Millions)</vt:lpstr>
      <vt:lpstr>Estimating Funding Availability: Non-SWRCB Funds</vt:lpstr>
      <vt:lpstr>Funding Gap Analysis Methodology: Step 2</vt:lpstr>
      <vt:lpstr>Funding Gap Analysis Methodology: Step 3</vt:lpstr>
      <vt:lpstr>5-Year Cumulative Grant Funding Needs &amp; Funding Availability</vt:lpstr>
      <vt:lpstr>Funding and Financing Gap Analysis Results Summary</vt:lpstr>
      <vt:lpstr>Discussion Topic: Cost Assessment &amp; Gap Analysis</vt:lpstr>
      <vt:lpstr>Affordability Assessment Results</vt:lpstr>
      <vt:lpstr>Affordability Assessment Purpose</vt:lpstr>
      <vt:lpstr>Nexus of Affordability Definitions</vt:lpstr>
      <vt:lpstr>Affordability Indicators and Thresholds</vt:lpstr>
      <vt:lpstr>Water Systems Assessed: Community Water Systems</vt:lpstr>
      <vt:lpstr>Results per Affordability Indicator, Exceeding Min. Affordability Threshold</vt:lpstr>
      <vt:lpstr>Access the Affordability Assessment Results and Raw Data</vt:lpstr>
      <vt:lpstr>Water System Data Change Request</vt:lpstr>
      <vt:lpstr>Conclusions</vt:lpstr>
      <vt:lpstr>Future Iterations of the Needs Assessment</vt:lpstr>
      <vt:lpstr>Needs Assessment Refinement Opportunities</vt:lpstr>
      <vt:lpstr>Next Steps and Announcements</vt:lpstr>
      <vt:lpstr>SAFER Timeline*</vt:lpstr>
      <vt:lpstr>Immediate Next Steps</vt:lpstr>
      <vt:lpstr>Audience Poll Question 3</vt:lpstr>
      <vt:lpstr>Discussion Topic: Open Q&amp;A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2021 Drinking Water Needs Assessment Results</dc:title>
  <dc:creator>SWRCB</dc:creator>
  <cp:lastModifiedBy>Tailor, Bansari N.@Waterboards</cp:lastModifiedBy>
  <cp:revision>481</cp:revision>
  <dcterms:created xsi:type="dcterms:W3CDTF">2020-06-02T21:26:42Z</dcterms:created>
  <dcterms:modified xsi:type="dcterms:W3CDTF">2021-04-21T16:43:32Z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0x010100FB180C8793D2124E9FA1DC67DBF8C8B3</vt:lpwstr>
  </property>
</Properties>
</file>