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8"/>
  </p:notesMasterIdLst>
  <p:sldIdLst>
    <p:sldId id="256" r:id="rId2"/>
    <p:sldId id="337" r:id="rId3"/>
    <p:sldId id="258" r:id="rId4"/>
    <p:sldId id="315" r:id="rId5"/>
    <p:sldId id="257" r:id="rId6"/>
    <p:sldId id="262" r:id="rId7"/>
    <p:sldId id="263" r:id="rId8"/>
    <p:sldId id="259" r:id="rId9"/>
    <p:sldId id="349" r:id="rId10"/>
    <p:sldId id="314" r:id="rId11"/>
    <p:sldId id="347" r:id="rId12"/>
    <p:sldId id="339" r:id="rId13"/>
    <p:sldId id="346" r:id="rId14"/>
    <p:sldId id="261" r:id="rId15"/>
    <p:sldId id="350" r:id="rId16"/>
    <p:sldId id="322" r:id="rId17"/>
    <p:sldId id="265" r:id="rId18"/>
    <p:sldId id="351" r:id="rId19"/>
    <p:sldId id="311" r:id="rId20"/>
    <p:sldId id="312" r:id="rId21"/>
    <p:sldId id="354" r:id="rId22"/>
    <p:sldId id="260" r:id="rId23"/>
    <p:sldId id="326" r:id="rId24"/>
    <p:sldId id="327" r:id="rId25"/>
    <p:sldId id="328" r:id="rId26"/>
    <p:sldId id="267" r:id="rId27"/>
    <p:sldId id="353" r:id="rId28"/>
    <p:sldId id="268" r:id="rId29"/>
    <p:sldId id="270" r:id="rId30"/>
    <p:sldId id="271" r:id="rId31"/>
    <p:sldId id="285" r:id="rId32"/>
    <p:sldId id="286" r:id="rId33"/>
    <p:sldId id="287" r:id="rId34"/>
    <p:sldId id="352" r:id="rId35"/>
    <p:sldId id="342" r:id="rId36"/>
    <p:sldId id="344" r:id="rId37"/>
    <p:sldId id="343" r:id="rId38"/>
    <p:sldId id="324" r:id="rId39"/>
    <p:sldId id="345" r:id="rId40"/>
    <p:sldId id="330" r:id="rId41"/>
    <p:sldId id="331" r:id="rId42"/>
    <p:sldId id="332" r:id="rId43"/>
    <p:sldId id="334" r:id="rId44"/>
    <p:sldId id="335" r:id="rId45"/>
    <p:sldId id="333" r:id="rId46"/>
    <p:sldId id="329" r:id="rId47"/>
    <p:sldId id="264" r:id="rId48"/>
    <p:sldId id="300" r:id="rId49"/>
    <p:sldId id="301" r:id="rId50"/>
    <p:sldId id="317" r:id="rId51"/>
    <p:sldId id="303" r:id="rId52"/>
    <p:sldId id="304" r:id="rId53"/>
    <p:sldId id="305" r:id="rId54"/>
    <p:sldId id="272" r:id="rId55"/>
    <p:sldId id="273" r:id="rId56"/>
    <p:sldId id="275" r:id="rId57"/>
    <p:sldId id="276" r:id="rId58"/>
    <p:sldId id="277" r:id="rId59"/>
    <p:sldId id="278" r:id="rId60"/>
    <p:sldId id="279" r:id="rId61"/>
    <p:sldId id="280" r:id="rId62"/>
    <p:sldId id="281" r:id="rId63"/>
    <p:sldId id="283" r:id="rId64"/>
    <p:sldId id="284" r:id="rId65"/>
    <p:sldId id="288" r:id="rId66"/>
    <p:sldId id="316" r:id="rId67"/>
    <p:sldId id="290" r:id="rId68"/>
    <p:sldId id="291" r:id="rId69"/>
    <p:sldId id="292" r:id="rId70"/>
    <p:sldId id="293" r:id="rId71"/>
    <p:sldId id="294" r:id="rId72"/>
    <p:sldId id="295" r:id="rId73"/>
    <p:sldId id="296" r:id="rId74"/>
    <p:sldId id="297" r:id="rId75"/>
    <p:sldId id="298" r:id="rId76"/>
    <p:sldId id="299" r:id="rId7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826" autoAdjust="0"/>
    <p:restoredTop sz="66892" autoAdjust="0"/>
  </p:normalViewPr>
  <p:slideViewPr>
    <p:cSldViewPr snapToGrid="0">
      <p:cViewPr>
        <p:scale>
          <a:sx n="70" d="100"/>
          <a:sy n="70" d="100"/>
        </p:scale>
        <p:origin x="-138" y="-336"/>
      </p:cViewPr>
      <p:guideLst>
        <p:guide orient="horz" pos="2160"/>
        <p:guide pos="3840"/>
      </p:guideLst>
    </p:cSldViewPr>
  </p:slideViewPr>
  <p:notesTextViewPr>
    <p:cViewPr>
      <p:scale>
        <a:sx n="1" d="1"/>
        <a:sy n="1" d="1"/>
      </p:scale>
      <p:origin x="0" y="0"/>
    </p:cViewPr>
  </p:notesTextViewPr>
  <p:sorterViewPr>
    <p:cViewPr>
      <p:scale>
        <a:sx n="100" d="100"/>
        <a:sy n="100" d="100"/>
      </p:scale>
      <p:origin x="0" y="-4104"/>
    </p:cViewPr>
  </p:sorterViewPr>
  <p:notesViewPr>
    <p:cSldViewPr snapToGrid="0">
      <p:cViewPr varScale="1">
        <p:scale>
          <a:sx n="59" d="100"/>
          <a:sy n="59" d="100"/>
        </p:scale>
        <p:origin x="2634"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78BF8D3-3360-4829-B3C2-67DB5EA63D56}" type="datetimeFigureOut">
              <a:rPr lang="en-US" smtClean="0"/>
              <a:t>5/26/2021</a:t>
            </a:fld>
            <a:endParaRPr lang="en-US" dirty="0"/>
          </a:p>
        </p:txBody>
      </p:sp>
      <p:sp>
        <p:nvSpPr>
          <p:cNvPr id="4" name="Slide Image Placeholder 3"/>
          <p:cNvSpPr>
            <a:spLocks noGrp="1" noRot="1" noChangeAspect="1"/>
          </p:cNvSpPr>
          <p:nvPr>
            <p:ph type="sldImg" idx="2"/>
          </p:nvPr>
        </p:nvSpPr>
        <p:spPr>
          <a:xfrm>
            <a:off x="717550" y="675175"/>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070142"/>
            <a:ext cx="5608320" cy="4729474"/>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1040E69-5105-4E2B-9718-BD85254474A2}" type="slidenum">
              <a:rPr lang="en-US" smtClean="0"/>
              <a:t>‹#›</a:t>
            </a:fld>
            <a:endParaRPr lang="en-US" dirty="0"/>
          </a:p>
        </p:txBody>
      </p:sp>
    </p:spTree>
    <p:extLst>
      <p:ext uri="{BB962C8B-B14F-4D97-AF65-F5344CB8AC3E}">
        <p14:creationId xmlns:p14="http://schemas.microsoft.com/office/powerpoint/2010/main" val="986987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r>
              <a:rPr lang="en-US" dirty="0"/>
              <a:t>Good morning.</a:t>
            </a:r>
          </a:p>
        </p:txBody>
      </p:sp>
      <p:sp>
        <p:nvSpPr>
          <p:cNvPr id="4" name="Slide Number Placeholder 3"/>
          <p:cNvSpPr>
            <a:spLocks noGrp="1"/>
          </p:cNvSpPr>
          <p:nvPr>
            <p:ph type="sldNum" sz="quarter" idx="5"/>
          </p:nvPr>
        </p:nvSpPr>
        <p:spPr/>
        <p:txBody>
          <a:bodyPr/>
          <a:lstStyle/>
          <a:p>
            <a:fld id="{31040E69-5105-4E2B-9718-BD85254474A2}" type="slidenum">
              <a:rPr lang="en-US" smtClean="0"/>
              <a:t>1</a:t>
            </a:fld>
            <a:endParaRPr lang="en-US" dirty="0"/>
          </a:p>
        </p:txBody>
      </p:sp>
    </p:spTree>
    <p:extLst>
      <p:ext uri="{BB962C8B-B14F-4D97-AF65-F5344CB8AC3E}">
        <p14:creationId xmlns:p14="http://schemas.microsoft.com/office/powerpoint/2010/main" val="34100447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r>
              <a:rPr lang="en-US" dirty="0"/>
              <a:t>The vast majority of the regulations being proposed here are the same as those already included in the federal</a:t>
            </a:r>
            <a:r>
              <a:rPr lang="en-US" baseline="0" dirty="0"/>
              <a:t> </a:t>
            </a:r>
            <a:r>
              <a:rPr lang="en-US" baseline="0" dirty="0" err="1"/>
              <a:t>RTCR</a:t>
            </a:r>
            <a:r>
              <a:rPr lang="en-US" baseline="0" dirty="0"/>
              <a:t>.  </a:t>
            </a:r>
          </a:p>
          <a:p>
            <a:endParaRPr lang="en-US" baseline="0" dirty="0"/>
          </a:p>
          <a:p>
            <a:r>
              <a:rPr lang="en-US" baseline="0" dirty="0"/>
              <a:t>For the remainder of this presentation, I’ll be focusing on the California-only requirements that we’re proposing.</a:t>
            </a:r>
          </a:p>
        </p:txBody>
      </p:sp>
      <p:sp>
        <p:nvSpPr>
          <p:cNvPr id="4" name="Slide Number Placeholder 3"/>
          <p:cNvSpPr>
            <a:spLocks noGrp="1"/>
          </p:cNvSpPr>
          <p:nvPr>
            <p:ph type="sldNum" sz="quarter" idx="5"/>
          </p:nvPr>
        </p:nvSpPr>
        <p:spPr/>
        <p:txBody>
          <a:bodyPr/>
          <a:lstStyle/>
          <a:p>
            <a:fld id="{31040E69-5105-4E2B-9718-BD85254474A2}" type="slidenum">
              <a:rPr lang="en-US" smtClean="0"/>
              <a:t>10</a:t>
            </a:fld>
            <a:endParaRPr lang="en-US" dirty="0"/>
          </a:p>
        </p:txBody>
      </p:sp>
    </p:spTree>
    <p:extLst>
      <p:ext uri="{BB962C8B-B14F-4D97-AF65-F5344CB8AC3E}">
        <p14:creationId xmlns:p14="http://schemas.microsoft.com/office/powerpoint/2010/main" val="23727617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pPr defTabSz="931774">
              <a:defRPr/>
            </a:pPr>
            <a:r>
              <a:rPr lang="en-US" dirty="0"/>
              <a:t>Show another way, here are all of the Title</a:t>
            </a:r>
            <a:r>
              <a:rPr lang="en-US" baseline="0" dirty="0"/>
              <a:t> 22 sections out of the California Code of Regulations that would be affected in the proposed regulations. </a:t>
            </a:r>
            <a:endParaRPr lang="en-US" dirty="0"/>
          </a:p>
          <a:p>
            <a:pPr defTabSz="931774">
              <a:defRPr/>
            </a:pPr>
            <a:endParaRPr lang="en-US" dirty="0"/>
          </a:p>
          <a:p>
            <a:pPr defTabSz="931774">
              <a:defRPr/>
            </a:pPr>
            <a:endParaRPr lang="en-US" dirty="0"/>
          </a:p>
          <a:p>
            <a:endParaRPr lang="en-US" dirty="0"/>
          </a:p>
        </p:txBody>
      </p:sp>
      <p:sp>
        <p:nvSpPr>
          <p:cNvPr id="4" name="Slide Number Placeholder 3"/>
          <p:cNvSpPr>
            <a:spLocks noGrp="1"/>
          </p:cNvSpPr>
          <p:nvPr>
            <p:ph type="sldNum" sz="quarter" idx="5"/>
          </p:nvPr>
        </p:nvSpPr>
        <p:spPr/>
        <p:txBody>
          <a:bodyPr/>
          <a:lstStyle/>
          <a:p>
            <a:fld id="{31040E69-5105-4E2B-9718-BD85254474A2}" type="slidenum">
              <a:rPr lang="en-US" smtClean="0"/>
              <a:t>11</a:t>
            </a:fld>
            <a:endParaRPr lang="en-US" dirty="0"/>
          </a:p>
        </p:txBody>
      </p:sp>
    </p:spTree>
    <p:extLst>
      <p:ext uri="{BB962C8B-B14F-4D97-AF65-F5344CB8AC3E}">
        <p14:creationId xmlns:p14="http://schemas.microsoft.com/office/powerpoint/2010/main" val="11148908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pPr defTabSz="931774">
              <a:defRPr/>
            </a:pPr>
            <a:r>
              <a:rPr lang="en-US" dirty="0"/>
              <a:t>These highlighted sections are those that contain the ‘state-only’ requirements.  </a:t>
            </a:r>
          </a:p>
          <a:p>
            <a:endParaRPr lang="en-US" dirty="0"/>
          </a:p>
        </p:txBody>
      </p:sp>
      <p:sp>
        <p:nvSpPr>
          <p:cNvPr id="4" name="Slide Number Placeholder 3"/>
          <p:cNvSpPr>
            <a:spLocks noGrp="1"/>
          </p:cNvSpPr>
          <p:nvPr>
            <p:ph type="sldNum" sz="quarter" idx="5"/>
          </p:nvPr>
        </p:nvSpPr>
        <p:spPr/>
        <p:txBody>
          <a:bodyPr/>
          <a:lstStyle/>
          <a:p>
            <a:fld id="{31040E69-5105-4E2B-9718-BD85254474A2}" type="slidenum">
              <a:rPr lang="en-US" smtClean="0"/>
              <a:t>12</a:t>
            </a:fld>
            <a:endParaRPr lang="en-US" dirty="0"/>
          </a:p>
        </p:txBody>
      </p:sp>
    </p:spTree>
    <p:extLst>
      <p:ext uri="{BB962C8B-B14F-4D97-AF65-F5344CB8AC3E}">
        <p14:creationId xmlns:p14="http://schemas.microsoft.com/office/powerpoint/2010/main" val="4051719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pPr defTabSz="931774">
              <a:defRPr/>
            </a:pPr>
            <a:r>
              <a:rPr lang="en-US" dirty="0"/>
              <a:t>And the highlighted sections with dollar signs after</a:t>
            </a:r>
            <a:r>
              <a:rPr lang="en-US" baseline="0" dirty="0"/>
              <a:t> them are the proposed </a:t>
            </a:r>
            <a:r>
              <a:rPr lang="en-US" dirty="0"/>
              <a:t>‘state-only’ requirements</a:t>
            </a:r>
            <a:r>
              <a:rPr lang="en-US" baseline="0" dirty="0"/>
              <a:t> that have quantifiable cost impacts.</a:t>
            </a:r>
            <a:endParaRPr lang="en-US" dirty="0"/>
          </a:p>
          <a:p>
            <a:pPr defTabSz="931774">
              <a:defRPr/>
            </a:pPr>
            <a:endParaRPr lang="en-US" dirty="0"/>
          </a:p>
          <a:p>
            <a:pPr defTabSz="931774">
              <a:defRPr/>
            </a:pPr>
            <a:r>
              <a:rPr lang="en-US" dirty="0"/>
              <a:t>We’ve already talked about the federal regulation highlights.  Now we’re going to focus on those</a:t>
            </a:r>
            <a:r>
              <a:rPr lang="en-US" baseline="0" dirty="0"/>
              <a:t> provisions that are unique to California, with an additional emphasis on those with cost impacts.</a:t>
            </a:r>
            <a:endParaRPr lang="en-US" dirty="0"/>
          </a:p>
          <a:p>
            <a:endParaRPr lang="en-US" dirty="0"/>
          </a:p>
        </p:txBody>
      </p:sp>
      <p:sp>
        <p:nvSpPr>
          <p:cNvPr id="4" name="Slide Number Placeholder 3"/>
          <p:cNvSpPr>
            <a:spLocks noGrp="1"/>
          </p:cNvSpPr>
          <p:nvPr>
            <p:ph type="sldNum" sz="quarter" idx="5"/>
          </p:nvPr>
        </p:nvSpPr>
        <p:spPr/>
        <p:txBody>
          <a:bodyPr/>
          <a:lstStyle/>
          <a:p>
            <a:fld id="{31040E69-5105-4E2B-9718-BD85254474A2}" type="slidenum">
              <a:rPr lang="en-US" smtClean="0"/>
              <a:t>13</a:t>
            </a:fld>
            <a:endParaRPr lang="en-US" dirty="0"/>
          </a:p>
        </p:txBody>
      </p:sp>
    </p:spTree>
    <p:extLst>
      <p:ext uri="{BB962C8B-B14F-4D97-AF65-F5344CB8AC3E}">
        <p14:creationId xmlns:p14="http://schemas.microsoft.com/office/powerpoint/2010/main" val="40517192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Requirements for bacteriological monitoring of a groundwater (not Ground Water Under the Direct Influence of Surface Water (</a:t>
            </a:r>
            <a:r>
              <a:rPr lang="en-US" dirty="0" err="1">
                <a:latin typeface="Arial" panose="020B0604020202020204" pitchFamily="34" charset="0"/>
                <a:cs typeface="Arial" panose="020B0604020202020204" pitchFamily="34" charset="0"/>
              </a:rPr>
              <a:t>GWUDI</a:t>
            </a:r>
            <a:r>
              <a:rPr lang="en-US" dirty="0">
                <a:latin typeface="Arial" panose="020B0604020202020204" pitchFamily="34" charset="0"/>
                <a:cs typeface="Arial" panose="020B0604020202020204" pitchFamily="34" charset="0"/>
              </a:rPr>
              <a:t>)) source that is treated with a primary or residual disinfectant on a continuous basis and for revising bacteriological sample siting plans to include the source sample sites; </a:t>
            </a:r>
          </a:p>
          <a:p>
            <a:r>
              <a:rPr lang="en-US" dirty="0">
                <a:latin typeface="Arial" panose="020B0604020202020204" pitchFamily="34" charset="0"/>
                <a:cs typeface="Arial" panose="020B0604020202020204" pitchFamily="34" charset="0"/>
              </a:rPr>
              <a:t>Requirements for public water systems on reduced bacteriological monitoring to return to routine bacteriological monitoring; </a:t>
            </a:r>
          </a:p>
          <a:p>
            <a:r>
              <a:rPr lang="en-US" dirty="0">
                <a:latin typeface="Arial" panose="020B0604020202020204" pitchFamily="34" charset="0"/>
                <a:cs typeface="Arial" panose="020B0604020202020204" pitchFamily="34" charset="0"/>
              </a:rPr>
              <a:t>Requirements for coliform density determinations of total coliforms and </a:t>
            </a:r>
            <a:r>
              <a:rPr lang="en-US" i="1" dirty="0">
                <a:latin typeface="Arial" panose="020B0604020202020204" pitchFamily="34" charset="0"/>
                <a:cs typeface="Arial" panose="020B0604020202020204" pitchFamily="34" charset="0"/>
              </a:rPr>
              <a:t>E. coli</a:t>
            </a:r>
            <a:r>
              <a:rPr lang="en-US" dirty="0">
                <a:latin typeface="Arial" panose="020B0604020202020204" pitchFamily="34" charset="0"/>
                <a:cs typeface="Arial" panose="020B0604020202020204" pitchFamily="34" charset="0"/>
              </a:rPr>
              <a:t>, if directed by the State Water Board; </a:t>
            </a:r>
          </a:p>
        </p:txBody>
      </p:sp>
      <p:sp>
        <p:nvSpPr>
          <p:cNvPr id="4" name="Slide Number Placeholder 3"/>
          <p:cNvSpPr>
            <a:spLocks noGrp="1"/>
          </p:cNvSpPr>
          <p:nvPr>
            <p:ph type="sldNum" sz="quarter" idx="5"/>
          </p:nvPr>
        </p:nvSpPr>
        <p:spPr/>
        <p:txBody>
          <a:bodyPr/>
          <a:lstStyle/>
          <a:p>
            <a:fld id="{31040E69-5105-4E2B-9718-BD85254474A2}" type="slidenum">
              <a:rPr lang="en-US" smtClean="0"/>
              <a:t>14</a:t>
            </a:fld>
            <a:endParaRPr lang="en-US" dirty="0"/>
          </a:p>
        </p:txBody>
      </p:sp>
    </p:spTree>
    <p:extLst>
      <p:ext uri="{BB962C8B-B14F-4D97-AF65-F5344CB8AC3E}">
        <p14:creationId xmlns:p14="http://schemas.microsoft.com/office/powerpoint/2010/main" val="2173180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We’re proposing</a:t>
            </a:r>
            <a:r>
              <a:rPr lang="en-US" baseline="0" dirty="0">
                <a:latin typeface="Arial" panose="020B0604020202020204" pitchFamily="34" charset="0"/>
                <a:cs typeface="Arial" panose="020B0604020202020204" pitchFamily="34" charset="0"/>
              </a:rPr>
              <a:t> to eliminate the monthly bacteriological result summary for systems </a:t>
            </a:r>
            <a:r>
              <a:rPr lang="en-US" dirty="0">
                <a:latin typeface="Arial" panose="020B0604020202020204" pitchFamily="34" charset="0"/>
                <a:cs typeface="Arial" panose="020B0604020202020204" pitchFamily="34" charset="0"/>
              </a:rPr>
              <a:t>collecting only one sample per month, and to clarify the minimum monthly summary elements for public water systems collecting more than one sample per month; </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We’re proposing requirements for a report and corrective action when monitoring results indicate a possible significant rise in bacterial count; and </a:t>
            </a:r>
          </a:p>
          <a:p>
            <a:r>
              <a:rPr lang="en-US" dirty="0">
                <a:latin typeface="Arial" panose="020B0604020202020204" pitchFamily="34" charset="0"/>
                <a:cs typeface="Arial" panose="020B0604020202020204" pitchFamily="34" charset="0"/>
              </a:rPr>
              <a:t>Requirements for seasonal system start-up procedure components, actions to be taken prior to serving water to the public, and a provision allowing an alternative to certain start-up procedure components.</a:t>
            </a:r>
          </a:p>
          <a:p>
            <a:endParaRPr lang="en-US" dirty="0"/>
          </a:p>
        </p:txBody>
      </p:sp>
      <p:sp>
        <p:nvSpPr>
          <p:cNvPr id="4" name="Slide Number Placeholder 3"/>
          <p:cNvSpPr>
            <a:spLocks noGrp="1"/>
          </p:cNvSpPr>
          <p:nvPr>
            <p:ph type="sldNum" sz="quarter" idx="5"/>
          </p:nvPr>
        </p:nvSpPr>
        <p:spPr/>
        <p:txBody>
          <a:bodyPr/>
          <a:lstStyle/>
          <a:p>
            <a:fld id="{31040E69-5105-4E2B-9718-BD85254474A2}" type="slidenum">
              <a:rPr lang="en-US" smtClean="0"/>
              <a:t>15</a:t>
            </a:fld>
            <a:endParaRPr lang="en-US" dirty="0"/>
          </a:p>
        </p:txBody>
      </p:sp>
    </p:spTree>
    <p:extLst>
      <p:ext uri="{BB962C8B-B14F-4D97-AF65-F5344CB8AC3E}">
        <p14:creationId xmlns:p14="http://schemas.microsoft.com/office/powerpoint/2010/main" val="2173180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r>
              <a:rPr lang="en-US" dirty="0"/>
              <a:t>Mostly definitions</a:t>
            </a:r>
          </a:p>
          <a:p>
            <a:endParaRPr lang="en-US" dirty="0"/>
          </a:p>
          <a:p>
            <a:endParaRPr lang="en-US" dirty="0"/>
          </a:p>
          <a:p>
            <a:r>
              <a:rPr lang="en-US" dirty="0" err="1"/>
              <a:t>GWUDI</a:t>
            </a:r>
            <a:r>
              <a:rPr lang="en-US" dirty="0"/>
              <a:t> – same as we have elsewhere in the regulations</a:t>
            </a:r>
          </a:p>
        </p:txBody>
      </p:sp>
      <p:sp>
        <p:nvSpPr>
          <p:cNvPr id="4" name="Slide Number Placeholder 3"/>
          <p:cNvSpPr>
            <a:spLocks noGrp="1"/>
          </p:cNvSpPr>
          <p:nvPr>
            <p:ph type="sldNum" sz="quarter" idx="10"/>
          </p:nvPr>
        </p:nvSpPr>
        <p:spPr/>
        <p:txBody>
          <a:bodyPr/>
          <a:lstStyle/>
          <a:p>
            <a:fld id="{31040E69-5105-4E2B-9718-BD85254474A2}" type="slidenum">
              <a:rPr lang="en-US" smtClean="0"/>
              <a:t>16</a:t>
            </a:fld>
            <a:endParaRPr lang="en-US" dirty="0"/>
          </a:p>
        </p:txBody>
      </p:sp>
    </p:spTree>
    <p:extLst>
      <p:ext uri="{BB962C8B-B14F-4D97-AF65-F5344CB8AC3E}">
        <p14:creationId xmlns:p14="http://schemas.microsoft.com/office/powerpoint/2010/main" val="25663348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We’re proposing that for a groundwater (not </a:t>
            </a:r>
            <a:r>
              <a:rPr lang="en-US" dirty="0" err="1">
                <a:latin typeface="Arial" panose="020B0604020202020204" pitchFamily="34" charset="0"/>
                <a:cs typeface="Arial" panose="020B0604020202020204" pitchFamily="34" charset="0"/>
              </a:rPr>
              <a:t>GWUDI</a:t>
            </a:r>
            <a:r>
              <a:rPr lang="en-US" dirty="0">
                <a:latin typeface="Arial" panose="020B0604020202020204" pitchFamily="34" charset="0"/>
                <a:cs typeface="Arial" panose="020B0604020202020204" pitchFamily="34" charset="0"/>
              </a:rPr>
              <a:t>) that is continuously disinfected and not monitored under the Surface Water Treatment Rule, water systems must collect at least one (1) raw water sample per quarter and</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If the sample result is total coliform positive, then monthly sampling is required</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After three consecutive months of no coliform detections, the public water system may request a return to quarterly sampling </a:t>
            </a:r>
          </a:p>
          <a:p>
            <a:endParaRPr lang="en-US" dirty="0"/>
          </a:p>
        </p:txBody>
      </p:sp>
      <p:sp>
        <p:nvSpPr>
          <p:cNvPr id="4" name="Slide Number Placeholder 3"/>
          <p:cNvSpPr>
            <a:spLocks noGrp="1"/>
          </p:cNvSpPr>
          <p:nvPr>
            <p:ph type="sldNum" sz="quarter" idx="10"/>
          </p:nvPr>
        </p:nvSpPr>
        <p:spPr/>
        <p:txBody>
          <a:bodyPr/>
          <a:lstStyle/>
          <a:p>
            <a:fld id="{31040E69-5105-4E2B-9718-BD85254474A2}" type="slidenum">
              <a:rPr lang="en-US" smtClean="0"/>
              <a:t>17</a:t>
            </a:fld>
            <a:endParaRPr lang="en-US" dirty="0"/>
          </a:p>
        </p:txBody>
      </p:sp>
    </p:spTree>
    <p:extLst>
      <p:ext uri="{BB962C8B-B14F-4D97-AF65-F5344CB8AC3E}">
        <p14:creationId xmlns:p14="http://schemas.microsoft.com/office/powerpoint/2010/main" val="15860604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Water systems must maintain training documentation for personnel performing sample collection and/or field tests Plans, procedures, </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and requests must be made in writing to the State Board/LPA and include basis and supporting documentation [64421(d)]</a:t>
            </a:r>
          </a:p>
          <a:p>
            <a:endParaRPr lang="en-US" dirty="0"/>
          </a:p>
        </p:txBody>
      </p:sp>
      <p:sp>
        <p:nvSpPr>
          <p:cNvPr id="4" name="Slide Number Placeholder 3"/>
          <p:cNvSpPr>
            <a:spLocks noGrp="1"/>
          </p:cNvSpPr>
          <p:nvPr>
            <p:ph type="sldNum" sz="quarter" idx="10"/>
          </p:nvPr>
        </p:nvSpPr>
        <p:spPr/>
        <p:txBody>
          <a:bodyPr/>
          <a:lstStyle/>
          <a:p>
            <a:fld id="{31040E69-5105-4E2B-9718-BD85254474A2}" type="slidenum">
              <a:rPr lang="en-US" smtClean="0"/>
              <a:t>18</a:t>
            </a:fld>
            <a:endParaRPr lang="en-US" dirty="0"/>
          </a:p>
        </p:txBody>
      </p:sp>
    </p:spTree>
    <p:extLst>
      <p:ext uri="{BB962C8B-B14F-4D97-AF65-F5344CB8AC3E}">
        <p14:creationId xmlns:p14="http://schemas.microsoft.com/office/powerpoint/2010/main" val="15860604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dirty="0">
                <a:latin typeface="Arial" panose="020B0604020202020204" pitchFamily="34" charset="0"/>
                <a:cs typeface="Arial" panose="020B0604020202020204" pitchFamily="34" charset="0"/>
              </a:rPr>
              <a:t>If directed by the State Water Board, new Bacteriological Sample Siting Plans (</a:t>
            </a:r>
            <a:r>
              <a:rPr lang="en-US" dirty="0" err="1">
                <a:latin typeface="Arial" panose="020B0604020202020204" pitchFamily="34" charset="0"/>
                <a:cs typeface="Arial" panose="020B0604020202020204" pitchFamily="34" charset="0"/>
              </a:rPr>
              <a:t>BSSP</a:t>
            </a:r>
            <a:r>
              <a:rPr lang="en-US" dirty="0">
                <a:latin typeface="Arial" panose="020B0604020202020204" pitchFamily="34" charset="0"/>
                <a:cs typeface="Arial" panose="020B0604020202020204" pitchFamily="34" charset="0"/>
              </a:rPr>
              <a:t>) are required to be developed &amp; submitted to the State Board/LPA 3 months after the </a:t>
            </a:r>
            <a:r>
              <a:rPr lang="en-US" dirty="0" err="1">
                <a:latin typeface="Arial" panose="020B0604020202020204" pitchFamily="34" charset="0"/>
                <a:cs typeface="Arial" panose="020B0604020202020204" pitchFamily="34" charset="0"/>
              </a:rPr>
              <a:t>RTCR</a:t>
            </a:r>
            <a:r>
              <a:rPr lang="en-US" dirty="0">
                <a:latin typeface="Arial" panose="020B0604020202020204" pitchFamily="34" charset="0"/>
                <a:cs typeface="Arial" panose="020B0604020202020204" pitchFamily="34" charset="0"/>
              </a:rPr>
              <a:t> effective date for review and approval</a:t>
            </a:r>
          </a:p>
          <a:p>
            <a:pPr lvl="1">
              <a:buFont typeface="Courier New" panose="02070309020205020404" pitchFamily="49" charset="0"/>
              <a:buChar char="o"/>
            </a:pPr>
            <a:r>
              <a:rPr lang="en-US" dirty="0" err="1">
                <a:latin typeface="Arial" panose="020B0604020202020204" pitchFamily="34" charset="0"/>
                <a:cs typeface="Arial" panose="020B0604020202020204" pitchFamily="34" charset="0"/>
              </a:rPr>
              <a:t>BSSP</a:t>
            </a:r>
            <a:r>
              <a:rPr lang="en-US" dirty="0">
                <a:latin typeface="Arial" panose="020B0604020202020204" pitchFamily="34" charset="0"/>
                <a:cs typeface="Arial" panose="020B0604020202020204" pitchFamily="34" charset="0"/>
              </a:rPr>
              <a:t> must include:</a:t>
            </a:r>
          </a:p>
          <a:p>
            <a:pPr lvl="2">
              <a:spcAft>
                <a:spcPts val="300"/>
              </a:spcAft>
              <a:buFont typeface="Wingdings" panose="05000000000000000000" pitchFamily="2" charset="2"/>
              <a:buChar char="§"/>
            </a:pPr>
            <a:r>
              <a:rPr lang="en-US" dirty="0">
                <a:latin typeface="Arial" panose="020B0604020202020204" pitchFamily="34" charset="0"/>
                <a:cs typeface="Arial" panose="020B0604020202020204" pitchFamily="34" charset="0"/>
              </a:rPr>
              <a:t>Physical location of routine, repeat, and groundwater rule sample points</a:t>
            </a:r>
          </a:p>
          <a:p>
            <a:pPr lvl="2">
              <a:buFont typeface="Wingdings" panose="05000000000000000000" pitchFamily="2" charset="2"/>
              <a:buChar char="§"/>
            </a:pPr>
            <a:r>
              <a:rPr lang="en-US" dirty="0">
                <a:latin typeface="Arial" panose="020B0604020202020204" pitchFamily="34" charset="0"/>
                <a:cs typeface="Arial" panose="020B0604020202020204" pitchFamily="34" charset="0"/>
              </a:rPr>
              <a:t>Routine/repeat sample sites representative of distribution system (including pressure zones, water source(s), and/or reservoir</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Routine samples can be rotated, if the number of </a:t>
            </a:r>
            <a:r>
              <a:rPr lang="en-US" dirty="0" err="1">
                <a:latin typeface="Arial" panose="020B0604020202020204" pitchFamily="34" charset="0"/>
                <a:cs typeface="Arial" panose="020B0604020202020204" pitchFamily="34" charset="0"/>
              </a:rPr>
              <a:t>BSSP</a:t>
            </a:r>
            <a:r>
              <a:rPr lang="en-US" dirty="0">
                <a:latin typeface="Arial" panose="020B0604020202020204" pitchFamily="34" charset="0"/>
                <a:cs typeface="Arial" panose="020B0604020202020204" pitchFamily="34" charset="0"/>
              </a:rPr>
              <a:t> sites exceeds the monthly sampling requirement</a:t>
            </a:r>
          </a:p>
          <a:p>
            <a:pPr lvl="2">
              <a:buFont typeface="Wingdings" panose="05000000000000000000" pitchFamily="2" charset="2"/>
              <a:buChar char="§"/>
            </a:pPr>
            <a:endParaRPr lang="en-US" dirty="0"/>
          </a:p>
        </p:txBody>
      </p:sp>
      <p:sp>
        <p:nvSpPr>
          <p:cNvPr id="4" name="Slide Number Placeholder 3"/>
          <p:cNvSpPr>
            <a:spLocks noGrp="1"/>
          </p:cNvSpPr>
          <p:nvPr>
            <p:ph type="sldNum" sz="quarter" idx="5"/>
          </p:nvPr>
        </p:nvSpPr>
        <p:spPr/>
        <p:txBody>
          <a:bodyPr/>
          <a:lstStyle/>
          <a:p>
            <a:fld id="{31040E69-5105-4E2B-9718-BD85254474A2}" type="slidenum">
              <a:rPr lang="en-US" smtClean="0"/>
              <a:t>19</a:t>
            </a:fld>
            <a:endParaRPr lang="en-US" dirty="0"/>
          </a:p>
        </p:txBody>
      </p:sp>
    </p:spTree>
    <p:extLst>
      <p:ext uri="{BB962C8B-B14F-4D97-AF65-F5344CB8AC3E}">
        <p14:creationId xmlns:p14="http://schemas.microsoft.com/office/powerpoint/2010/main" val="1963467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r>
              <a:rPr lang="en-US" dirty="0"/>
              <a:t>We’re going to start</a:t>
            </a:r>
            <a:r>
              <a:rPr lang="en-US" baseline="0" dirty="0"/>
              <a:t> by going over the </a:t>
            </a:r>
            <a:r>
              <a:rPr lang="en-US" baseline="0" dirty="0" err="1"/>
              <a:t>RTCR</a:t>
            </a:r>
            <a:r>
              <a:rPr lang="en-US" baseline="0" dirty="0"/>
              <a:t> regulations timeline and hearing plan for this morning</a:t>
            </a:r>
          </a:p>
          <a:p>
            <a:endParaRPr lang="en-US" baseline="0" dirty="0"/>
          </a:p>
          <a:p>
            <a:r>
              <a:rPr lang="en-US" baseline="0" dirty="0"/>
              <a:t>Followed by an overview of the purpose and benefits of the existing federal regulations and proposed state regulations</a:t>
            </a:r>
          </a:p>
          <a:p>
            <a:endParaRPr lang="en-US" baseline="0" dirty="0"/>
          </a:p>
          <a:p>
            <a:r>
              <a:rPr lang="en-US" baseline="0" dirty="0"/>
              <a:t>Before getting into the key provisions and highlights of the California-specific requirements</a:t>
            </a:r>
          </a:p>
          <a:p>
            <a:endParaRPr lang="en-US" baseline="0" dirty="0"/>
          </a:p>
          <a:p>
            <a:r>
              <a:rPr lang="en-US" baseline="0" dirty="0"/>
              <a:t>And finishing up with a summary of the projected costs</a:t>
            </a:r>
          </a:p>
          <a:p>
            <a:endParaRPr lang="en-US" baseline="0" dirty="0"/>
          </a:p>
          <a:p>
            <a:r>
              <a:rPr lang="en-US" baseline="0" dirty="0"/>
              <a:t>Before we go to public comments.</a:t>
            </a:r>
            <a:endParaRPr lang="en-US" dirty="0"/>
          </a:p>
        </p:txBody>
      </p:sp>
      <p:sp>
        <p:nvSpPr>
          <p:cNvPr id="4" name="Slide Number Placeholder 3"/>
          <p:cNvSpPr>
            <a:spLocks noGrp="1"/>
          </p:cNvSpPr>
          <p:nvPr>
            <p:ph type="sldNum" sz="quarter" idx="5"/>
          </p:nvPr>
        </p:nvSpPr>
        <p:spPr/>
        <p:txBody>
          <a:bodyPr/>
          <a:lstStyle/>
          <a:p>
            <a:fld id="{31040E69-5105-4E2B-9718-BD85254474A2}" type="slidenum">
              <a:rPr lang="en-US" smtClean="0"/>
              <a:t>2</a:t>
            </a:fld>
            <a:endParaRPr lang="en-US" dirty="0"/>
          </a:p>
        </p:txBody>
      </p:sp>
    </p:spTree>
    <p:extLst>
      <p:ext uri="{BB962C8B-B14F-4D97-AF65-F5344CB8AC3E}">
        <p14:creationId xmlns:p14="http://schemas.microsoft.com/office/powerpoint/2010/main" val="14929180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dirty="0">
                <a:latin typeface="Arial" panose="020B0604020202020204" pitchFamily="34" charset="0"/>
                <a:cs typeface="Arial" panose="020B0604020202020204" pitchFamily="34" charset="0"/>
              </a:rPr>
              <a:t>Sampling must be done in accordance with approved Bacteriological Sample</a:t>
            </a:r>
            <a:r>
              <a:rPr lang="en-US" baseline="0" dirty="0">
                <a:latin typeface="Arial" panose="020B0604020202020204" pitchFamily="34" charset="0"/>
                <a:cs typeface="Arial" panose="020B0604020202020204" pitchFamily="34" charset="0"/>
              </a:rPr>
              <a:t> Siting Plan that has been approved either by the State Board or the LPA.  </a:t>
            </a:r>
            <a:endParaRPr lang="en-US" dirty="0">
              <a:latin typeface="Arial" panose="020B0604020202020204" pitchFamily="34" charset="0"/>
              <a:cs typeface="Arial" panose="020B0604020202020204" pitchFamily="34" charset="0"/>
            </a:endParaRPr>
          </a:p>
          <a:p>
            <a:pPr>
              <a:buFont typeface="Arial" panose="020B0604020202020204" pitchFamily="34" charset="0"/>
              <a:buChar char="•"/>
            </a:pPr>
            <a:r>
              <a:rPr lang="en-US" dirty="0">
                <a:latin typeface="Arial" panose="020B0604020202020204" pitchFamily="34" charset="0"/>
                <a:cs typeface="Arial" panose="020B0604020202020204" pitchFamily="34" charset="0"/>
              </a:rPr>
              <a:t>Updated </a:t>
            </a:r>
            <a:r>
              <a:rPr lang="en-US" dirty="0" err="1">
                <a:latin typeface="Arial" panose="020B0604020202020204" pitchFamily="34" charset="0"/>
                <a:cs typeface="Arial" panose="020B0604020202020204" pitchFamily="34" charset="0"/>
              </a:rPr>
              <a:t>BSSP</a:t>
            </a:r>
            <a:r>
              <a:rPr lang="en-US" dirty="0">
                <a:latin typeface="Arial" panose="020B0604020202020204" pitchFamily="34" charset="0"/>
                <a:cs typeface="Arial" panose="020B0604020202020204" pitchFamily="34" charset="0"/>
              </a:rPr>
              <a:t> is required:</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At least once every 10 years</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Within 30 days when the </a:t>
            </a:r>
            <a:r>
              <a:rPr lang="en-US" dirty="0" err="1">
                <a:latin typeface="Arial" panose="020B0604020202020204" pitchFamily="34" charset="0"/>
                <a:cs typeface="Arial" panose="020B0604020202020204" pitchFamily="34" charset="0"/>
              </a:rPr>
              <a:t>PWS</a:t>
            </a:r>
            <a:r>
              <a:rPr lang="en-US" dirty="0">
                <a:latin typeface="Arial" panose="020B0604020202020204" pitchFamily="34" charset="0"/>
                <a:cs typeface="Arial" panose="020B0604020202020204" pitchFamily="34" charset="0"/>
              </a:rPr>
              <a:t> or State Board/LPA determines the </a:t>
            </a:r>
            <a:r>
              <a:rPr lang="en-US" dirty="0" err="1">
                <a:latin typeface="Arial" panose="020B0604020202020204" pitchFamily="34" charset="0"/>
                <a:cs typeface="Arial" panose="020B0604020202020204" pitchFamily="34" charset="0"/>
              </a:rPr>
              <a:t>BSSP</a:t>
            </a:r>
            <a:r>
              <a:rPr lang="en-US" dirty="0">
                <a:latin typeface="Arial" panose="020B0604020202020204" pitchFamily="34" charset="0"/>
                <a:cs typeface="Arial" panose="020B0604020202020204" pitchFamily="34" charset="0"/>
              </a:rPr>
              <a:t> is no longer representative of </a:t>
            </a:r>
            <a:r>
              <a:rPr lang="en-US" dirty="0" err="1">
                <a:latin typeface="Arial" panose="020B0604020202020204" pitchFamily="34" charset="0"/>
                <a:cs typeface="Arial" panose="020B0604020202020204" pitchFamily="34" charset="0"/>
              </a:rPr>
              <a:t>PWS</a:t>
            </a:r>
            <a:endParaRPr lang="en-US" dirty="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Within 30 days when the </a:t>
            </a:r>
            <a:r>
              <a:rPr lang="en-US" dirty="0" err="1">
                <a:latin typeface="Arial" panose="020B0604020202020204" pitchFamily="34" charset="0"/>
                <a:cs typeface="Arial" panose="020B0604020202020204" pitchFamily="34" charset="0"/>
              </a:rPr>
              <a:t>PWS</a:t>
            </a:r>
            <a:r>
              <a:rPr lang="en-US" dirty="0">
                <a:latin typeface="Arial" panose="020B0604020202020204" pitchFamily="34" charset="0"/>
                <a:cs typeface="Arial" panose="020B0604020202020204" pitchFamily="34" charset="0"/>
              </a:rPr>
              <a:t> determines an alternate location or the standard operating procedure for repeat sites or dual purpose sample sites need revisions.</a:t>
            </a:r>
          </a:p>
          <a:p>
            <a:endParaRPr lang="en-US" dirty="0"/>
          </a:p>
        </p:txBody>
      </p:sp>
      <p:sp>
        <p:nvSpPr>
          <p:cNvPr id="4" name="Slide Number Placeholder 3"/>
          <p:cNvSpPr>
            <a:spLocks noGrp="1"/>
          </p:cNvSpPr>
          <p:nvPr>
            <p:ph type="sldNum" sz="quarter" idx="5"/>
          </p:nvPr>
        </p:nvSpPr>
        <p:spPr/>
        <p:txBody>
          <a:bodyPr/>
          <a:lstStyle/>
          <a:p>
            <a:fld id="{31040E69-5105-4E2B-9718-BD85254474A2}" type="slidenum">
              <a:rPr lang="en-US" smtClean="0"/>
              <a:t>20</a:t>
            </a:fld>
            <a:endParaRPr lang="en-US" dirty="0"/>
          </a:p>
        </p:txBody>
      </p:sp>
    </p:spTree>
    <p:extLst>
      <p:ext uri="{BB962C8B-B14F-4D97-AF65-F5344CB8AC3E}">
        <p14:creationId xmlns:p14="http://schemas.microsoft.com/office/powerpoint/2010/main" val="28609906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dirty="0"/>
          </a:p>
          <a:p>
            <a:endParaRPr lang="en-US" dirty="0"/>
          </a:p>
          <a:p>
            <a:r>
              <a:rPr lang="en-US" dirty="0"/>
              <a:t>For any quarter the system serves 1000 or fewer persons in each month and uses only groundwater (not </a:t>
            </a:r>
            <a:r>
              <a:rPr lang="en-US" dirty="0" err="1"/>
              <a:t>GWUDI</a:t>
            </a:r>
            <a:r>
              <a:rPr lang="en-US" dirty="0"/>
              <a:t>), and if the criteria in subsections (c)(2)(A) and (B) are met, the system may submit a request to the State Board to monitor in accordance with paragraph (3). The request shall include: (A) Historical data that demonstrates the system has served 1000 or fewer persons in each month of the calendar quarter for which the request is being made; and (B) A revised bacteriological sample siting plan with an updated sampling schedule; </a:t>
            </a:r>
          </a:p>
        </p:txBody>
      </p:sp>
      <p:sp>
        <p:nvSpPr>
          <p:cNvPr id="4" name="Slide Number Placeholder 3"/>
          <p:cNvSpPr>
            <a:spLocks noGrp="1"/>
          </p:cNvSpPr>
          <p:nvPr>
            <p:ph type="sldNum" sz="quarter" idx="5"/>
          </p:nvPr>
        </p:nvSpPr>
        <p:spPr/>
        <p:txBody>
          <a:bodyPr/>
          <a:lstStyle/>
          <a:p>
            <a:fld id="{31040E69-5105-4E2B-9718-BD85254474A2}" type="slidenum">
              <a:rPr lang="en-US" smtClean="0"/>
              <a:t>21</a:t>
            </a:fld>
            <a:endParaRPr lang="en-US" dirty="0"/>
          </a:p>
        </p:txBody>
      </p:sp>
    </p:spTree>
    <p:extLst>
      <p:ext uri="{BB962C8B-B14F-4D97-AF65-F5344CB8AC3E}">
        <p14:creationId xmlns:p14="http://schemas.microsoft.com/office/powerpoint/2010/main" val="1697321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pPr>
              <a:spcAft>
                <a:spcPts val="600"/>
              </a:spcAft>
            </a:pPr>
            <a:r>
              <a:rPr lang="en-US" sz="2300" dirty="0">
                <a:latin typeface="Arial" panose="020B0604020202020204" pitchFamily="34" charset="0"/>
                <a:cs typeface="Arial" panose="020B0604020202020204" pitchFamily="34" charset="0"/>
              </a:rPr>
              <a:t>Unfiltered surface water systems would</a:t>
            </a:r>
            <a:r>
              <a:rPr lang="en-US" sz="2300" baseline="0" dirty="0">
                <a:latin typeface="Arial" panose="020B0604020202020204" pitchFamily="34" charset="0"/>
                <a:cs typeface="Arial" panose="020B0604020202020204" pitchFamily="34" charset="0"/>
              </a:rPr>
              <a:t> sample at least once sample per day at or before service connection—that’s the California-specific element—for each day on which the turbidity level of source water—rather than the delivered water—exceeds 1 </a:t>
            </a:r>
            <a:r>
              <a:rPr lang="en-US" sz="2300" baseline="0" dirty="0" err="1">
                <a:latin typeface="Arial" panose="020B0604020202020204" pitchFamily="34" charset="0"/>
                <a:cs typeface="Arial" panose="020B0604020202020204" pitchFamily="34" charset="0"/>
              </a:rPr>
              <a:t>NTU</a:t>
            </a:r>
            <a:r>
              <a:rPr lang="en-US" sz="2300" baseline="0" dirty="0">
                <a:latin typeface="Arial" panose="020B0604020202020204" pitchFamily="34" charset="0"/>
                <a:cs typeface="Arial" panose="020B0604020202020204" pitchFamily="34" charset="0"/>
              </a:rPr>
              <a:t>.  </a:t>
            </a:r>
          </a:p>
          <a:p>
            <a:endParaRPr lang="en-US" dirty="0"/>
          </a:p>
        </p:txBody>
      </p:sp>
      <p:sp>
        <p:nvSpPr>
          <p:cNvPr id="4" name="Slide Number Placeholder 3"/>
          <p:cNvSpPr>
            <a:spLocks noGrp="1"/>
          </p:cNvSpPr>
          <p:nvPr>
            <p:ph type="sldNum" sz="quarter" idx="5"/>
          </p:nvPr>
        </p:nvSpPr>
        <p:spPr/>
        <p:txBody>
          <a:bodyPr/>
          <a:lstStyle/>
          <a:p>
            <a:fld id="{31040E69-5105-4E2B-9718-BD85254474A2}" type="slidenum">
              <a:rPr lang="en-US" smtClean="0"/>
              <a:t>22</a:t>
            </a:fld>
            <a:endParaRPr lang="en-US" dirty="0"/>
          </a:p>
        </p:txBody>
      </p:sp>
    </p:spTree>
    <p:extLst>
      <p:ext uri="{BB962C8B-B14F-4D97-AF65-F5344CB8AC3E}">
        <p14:creationId xmlns:p14="http://schemas.microsoft.com/office/powerpoint/2010/main" val="42434237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r>
              <a:rPr lang="en-US" dirty="0"/>
              <a:t>Do not forget to add in your script: </a:t>
            </a:r>
          </a:p>
          <a:p>
            <a:endParaRPr lang="en-US" dirty="0"/>
          </a:p>
          <a:p>
            <a:r>
              <a:rPr lang="en-US" dirty="0"/>
              <a:t>If directed by the State Board, based on an identified sanitary defect, exceedance of a Level 1 or Level 2 coliform treatment technique trigger, history of total coliform-positive samples within the past 12 consecutive months, or determination of a possible significant rise in bacterial count in accordance with Section 64426, the analytical results shall be reported in terms of coliform density of total coliforms and E. coli, in the sample, whichever is appropriate.</a:t>
            </a:r>
          </a:p>
          <a:p>
            <a:endParaRPr lang="en-US" dirty="0"/>
          </a:p>
          <a:p>
            <a:r>
              <a:rPr lang="en-US" dirty="0"/>
              <a:t>Water systems would be required to provide their laboratory with name and contact information  to facilitate compliance with existing notification requirements  </a:t>
            </a:r>
          </a:p>
        </p:txBody>
      </p:sp>
      <p:sp>
        <p:nvSpPr>
          <p:cNvPr id="4" name="Slide Number Placeholder 3"/>
          <p:cNvSpPr>
            <a:spLocks noGrp="1"/>
          </p:cNvSpPr>
          <p:nvPr>
            <p:ph type="sldNum" sz="quarter" idx="5"/>
          </p:nvPr>
        </p:nvSpPr>
        <p:spPr/>
        <p:txBody>
          <a:bodyPr/>
          <a:lstStyle/>
          <a:p>
            <a:fld id="{31040E69-5105-4E2B-9718-BD85254474A2}" type="slidenum">
              <a:rPr lang="en-US" smtClean="0"/>
              <a:t>23</a:t>
            </a:fld>
            <a:endParaRPr lang="en-US" dirty="0"/>
          </a:p>
        </p:txBody>
      </p:sp>
    </p:spTree>
    <p:extLst>
      <p:ext uri="{BB962C8B-B14F-4D97-AF65-F5344CB8AC3E}">
        <p14:creationId xmlns:p14="http://schemas.microsoft.com/office/powerpoint/2010/main" val="36370656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dirty="0">
                <a:latin typeface="Arial" panose="020B0604020202020204" pitchFamily="34" charset="0"/>
                <a:cs typeface="Arial" panose="020B0604020202020204" pitchFamily="34" charset="0"/>
              </a:rPr>
              <a:t>All analytical results must be reported to State Board/LPA by 10th day of the following month</a:t>
            </a:r>
          </a:p>
          <a:p>
            <a:pPr>
              <a:buFont typeface="Arial" panose="020B0604020202020204" pitchFamily="34" charset="0"/>
              <a:buChar char="•"/>
            </a:pPr>
            <a:r>
              <a:rPr lang="en-US" dirty="0" err="1">
                <a:latin typeface="Arial" panose="020B0604020202020204" pitchFamily="34" charset="0"/>
                <a:cs typeface="Arial" panose="020B0604020202020204" pitchFamily="34" charset="0"/>
              </a:rPr>
              <a:t>PWS</a:t>
            </a:r>
            <a:r>
              <a:rPr lang="en-US" dirty="0">
                <a:latin typeface="Arial" panose="020B0604020202020204" pitchFamily="34" charset="0"/>
                <a:cs typeface="Arial" panose="020B0604020202020204" pitchFamily="34" charset="0"/>
              </a:rPr>
              <a:t> serving &gt; 400 service connections</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shall submit a monthly summary of the bacteriological results to the State Board/LPA</a:t>
            </a:r>
          </a:p>
          <a:p>
            <a:pPr lvl="2">
              <a:buFont typeface="Courier New" panose="02070309020205020404" pitchFamily="49" charset="0"/>
              <a:buChar char="o"/>
            </a:pPr>
            <a:r>
              <a:rPr lang="en-US" dirty="0">
                <a:latin typeface="Arial" panose="020B0604020202020204" pitchFamily="34" charset="0"/>
                <a:cs typeface="Arial" panose="020B0604020202020204" pitchFamily="34" charset="0"/>
              </a:rPr>
              <a:t>We’re proposing to no longer require monthly summary reports  for small water systems serving ≤ 400 service connections (one sample per month or less) and</a:t>
            </a:r>
          </a:p>
          <a:p>
            <a:pPr lvl="2">
              <a:buFont typeface="Courier New" panose="02070309020205020404" pitchFamily="49" charset="0"/>
              <a:buChar char="o"/>
            </a:pPr>
            <a:r>
              <a:rPr lang="en-US" dirty="0">
                <a:solidFill>
                  <a:srgbClr val="FF0000"/>
                </a:solidFill>
                <a:latin typeface="Arial" panose="020B0604020202020204" pitchFamily="34" charset="0"/>
                <a:cs typeface="Arial" panose="020B0604020202020204" pitchFamily="34" charset="0"/>
              </a:rPr>
              <a:t>Have specified the minimum content for those systems still required to submit the monthly summary</a:t>
            </a:r>
          </a:p>
          <a:p>
            <a:pPr>
              <a:buFont typeface="Arial" panose="020B0604020202020204" pitchFamily="34" charset="0"/>
              <a:buChar char="•"/>
            </a:pPr>
            <a:r>
              <a:rPr lang="en-US" dirty="0" err="1">
                <a:latin typeface="Arial" panose="020B0604020202020204" pitchFamily="34" charset="0"/>
                <a:cs typeface="Arial" panose="020B0604020202020204" pitchFamily="34" charset="0"/>
              </a:rPr>
              <a:t>PWS</a:t>
            </a:r>
            <a:r>
              <a:rPr lang="en-US" dirty="0">
                <a:latin typeface="Arial" panose="020B0604020202020204" pitchFamily="34" charset="0"/>
                <a:cs typeface="Arial" panose="020B0604020202020204" pitchFamily="34" charset="0"/>
              </a:rPr>
              <a:t> serving &lt;10,000 </a:t>
            </a:r>
            <a:r>
              <a:rPr lang="en-US" dirty="0" err="1">
                <a:latin typeface="Arial" panose="020B0604020202020204" pitchFamily="34" charset="0"/>
                <a:cs typeface="Arial" panose="020B0604020202020204" pitchFamily="34" charset="0"/>
              </a:rPr>
              <a:t>s.c.</a:t>
            </a:r>
            <a:r>
              <a:rPr lang="en-US" dirty="0">
                <a:latin typeface="Arial" panose="020B0604020202020204" pitchFamily="34" charset="0"/>
                <a:cs typeface="Arial" panose="020B0604020202020204" pitchFamily="34" charset="0"/>
              </a:rPr>
              <a:t> or 33,000 pop.  </a:t>
            </a:r>
          </a:p>
          <a:p>
            <a:pPr lvl="2">
              <a:buFont typeface="Courier New" panose="02070309020205020404" pitchFamily="49" charset="0"/>
              <a:buChar char="o"/>
            </a:pPr>
            <a:r>
              <a:rPr lang="en-US" dirty="0">
                <a:latin typeface="Arial" panose="020B0604020202020204" pitchFamily="34" charset="0"/>
                <a:cs typeface="Arial" panose="020B0604020202020204" pitchFamily="34" charset="0"/>
              </a:rPr>
              <a:t>Require lab to submit copies of </a:t>
            </a:r>
            <a:r>
              <a:rPr lang="en-US" u="sng" dirty="0">
                <a:latin typeface="Arial" panose="020B0604020202020204" pitchFamily="34" charset="0"/>
                <a:cs typeface="Arial" panose="020B0604020202020204" pitchFamily="34" charset="0"/>
              </a:rPr>
              <a:t>all</a:t>
            </a:r>
            <a:r>
              <a:rPr lang="en-US" dirty="0">
                <a:latin typeface="Arial" panose="020B0604020202020204" pitchFamily="34" charset="0"/>
                <a:cs typeface="Arial" panose="020B0604020202020204" pitchFamily="34" charset="0"/>
              </a:rPr>
              <a:t> required bacteriological results directly to the State Board/LPA</a:t>
            </a:r>
          </a:p>
          <a:p>
            <a:pPr>
              <a:buFont typeface="Arial" panose="020B0604020202020204" pitchFamily="34" charset="0"/>
              <a:buChar char="•"/>
            </a:pPr>
            <a:r>
              <a:rPr lang="en-US" dirty="0" err="1">
                <a:latin typeface="Arial" panose="020B0604020202020204" pitchFamily="34" charset="0"/>
                <a:cs typeface="Arial" panose="020B0604020202020204" pitchFamily="34" charset="0"/>
              </a:rPr>
              <a:t>PWS</a:t>
            </a:r>
            <a:r>
              <a:rPr lang="en-US" dirty="0">
                <a:latin typeface="Arial" panose="020B0604020202020204" pitchFamily="34" charset="0"/>
                <a:cs typeface="Arial" panose="020B0604020202020204" pitchFamily="34" charset="0"/>
              </a:rPr>
              <a:t> serving ≥ 10,000 </a:t>
            </a:r>
            <a:r>
              <a:rPr lang="en-US" dirty="0" err="1">
                <a:latin typeface="Arial" panose="020B0604020202020204" pitchFamily="34" charset="0"/>
                <a:cs typeface="Arial" panose="020B0604020202020204" pitchFamily="34" charset="0"/>
              </a:rPr>
              <a:t>s.c.</a:t>
            </a:r>
            <a:r>
              <a:rPr lang="en-US" dirty="0">
                <a:latin typeface="Arial" panose="020B0604020202020204" pitchFamily="34" charset="0"/>
                <a:cs typeface="Arial" panose="020B0604020202020204" pitchFamily="34" charset="0"/>
              </a:rPr>
              <a:t> or ≥ 33,000 pop.</a:t>
            </a:r>
          </a:p>
          <a:p>
            <a:pPr lvl="2">
              <a:buFont typeface="Courier New" panose="02070309020205020404" pitchFamily="49" charset="0"/>
              <a:buChar char="o"/>
            </a:pPr>
            <a:r>
              <a:rPr lang="en-US" dirty="0">
                <a:latin typeface="Arial" panose="020B0604020202020204" pitchFamily="34" charset="0"/>
                <a:cs typeface="Arial" panose="020B0604020202020204" pitchFamily="34" charset="0"/>
              </a:rPr>
              <a:t>Require lab to submit copies of </a:t>
            </a:r>
            <a:r>
              <a:rPr lang="en-US" u="sng" dirty="0">
                <a:latin typeface="Arial" panose="020B0604020202020204" pitchFamily="34" charset="0"/>
                <a:cs typeface="Arial" panose="020B0604020202020204" pitchFamily="34" charset="0"/>
              </a:rPr>
              <a:t>all positive</a:t>
            </a:r>
            <a:r>
              <a:rPr lang="en-US" dirty="0">
                <a:latin typeface="Arial" panose="020B0604020202020204" pitchFamily="34" charset="0"/>
                <a:cs typeface="Arial" panose="020B0604020202020204" pitchFamily="34" charset="0"/>
              </a:rPr>
              <a:t> </a:t>
            </a:r>
            <a:r>
              <a:rPr lang="en-US" dirty="0"/>
              <a:t>routine and repeat sample results directly to the State Board/LPA</a:t>
            </a:r>
          </a:p>
        </p:txBody>
      </p:sp>
      <p:sp>
        <p:nvSpPr>
          <p:cNvPr id="4" name="Slide Number Placeholder 3"/>
          <p:cNvSpPr>
            <a:spLocks noGrp="1"/>
          </p:cNvSpPr>
          <p:nvPr>
            <p:ph type="sldNum" sz="quarter" idx="10"/>
          </p:nvPr>
        </p:nvSpPr>
        <p:spPr/>
        <p:txBody>
          <a:bodyPr/>
          <a:lstStyle/>
          <a:p>
            <a:fld id="{8B9871B3-FAC1-4FC7-9BBD-EBA57CC67264}" type="slidenum">
              <a:rPr lang="en-US" smtClean="0"/>
              <a:t>24</a:t>
            </a:fld>
            <a:endParaRPr lang="en-US" dirty="0"/>
          </a:p>
        </p:txBody>
      </p:sp>
    </p:spTree>
    <p:extLst>
      <p:ext uri="{BB962C8B-B14F-4D97-AF65-F5344CB8AC3E}">
        <p14:creationId xmlns:p14="http://schemas.microsoft.com/office/powerpoint/2010/main" val="27583812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25</a:t>
            </a:fld>
            <a:endParaRPr lang="en-US" dirty="0"/>
          </a:p>
        </p:txBody>
      </p:sp>
    </p:spTree>
    <p:extLst>
      <p:ext uri="{BB962C8B-B14F-4D97-AF65-F5344CB8AC3E}">
        <p14:creationId xmlns:p14="http://schemas.microsoft.com/office/powerpoint/2010/main" val="21335609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While the </a:t>
            </a:r>
            <a:r>
              <a:rPr lang="en-US" dirty="0" err="1">
                <a:latin typeface="Arial" panose="020B0604020202020204" pitchFamily="34" charset="0"/>
                <a:cs typeface="Arial" panose="020B0604020202020204" pitchFamily="34" charset="0"/>
              </a:rPr>
              <a:t>RTCR</a:t>
            </a:r>
            <a:r>
              <a:rPr lang="en-US" dirty="0">
                <a:latin typeface="Arial" panose="020B0604020202020204" pitchFamily="34" charset="0"/>
                <a:cs typeface="Arial" panose="020B0604020202020204" pitchFamily="34" charset="0"/>
              </a:rPr>
              <a:t> replaces the total coliform MCL and public notification with assessment and correction, there will still be cases that will indicate a Possible Significant Rise in Bacterial Count.</a:t>
            </a:r>
          </a:p>
          <a:p>
            <a:endParaRPr lang="en-US" dirty="0"/>
          </a:p>
          <a:p>
            <a:r>
              <a:rPr lang="en-US" dirty="0"/>
              <a:t>Then read slide</a:t>
            </a:r>
          </a:p>
        </p:txBody>
      </p:sp>
      <p:sp>
        <p:nvSpPr>
          <p:cNvPr id="4" name="Slide Number Placeholder 3"/>
          <p:cNvSpPr>
            <a:spLocks noGrp="1"/>
          </p:cNvSpPr>
          <p:nvPr>
            <p:ph type="sldNum" sz="quarter" idx="5"/>
          </p:nvPr>
        </p:nvSpPr>
        <p:spPr/>
        <p:txBody>
          <a:bodyPr/>
          <a:lstStyle/>
          <a:p>
            <a:fld id="{31040E69-5105-4E2B-9718-BD85254474A2}" type="slidenum">
              <a:rPr lang="en-US" smtClean="0"/>
              <a:t>26</a:t>
            </a:fld>
            <a:endParaRPr lang="en-US" dirty="0"/>
          </a:p>
        </p:txBody>
      </p:sp>
    </p:spTree>
    <p:extLst>
      <p:ext uri="{BB962C8B-B14F-4D97-AF65-F5344CB8AC3E}">
        <p14:creationId xmlns:p14="http://schemas.microsoft.com/office/powerpoint/2010/main" val="41151125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r>
              <a:rPr lang="en-US" sz="1400" dirty="0">
                <a:latin typeface="Arial" panose="020B0604020202020204" pitchFamily="34" charset="0"/>
                <a:cs typeface="Arial" panose="020B0604020202020204" pitchFamily="34" charset="0"/>
              </a:rPr>
              <a:t>A Possible Significant Rise condition will require the </a:t>
            </a:r>
            <a:r>
              <a:rPr lang="en-US" sz="1400" dirty="0" err="1">
                <a:latin typeface="Arial" panose="020B0604020202020204" pitchFamily="34" charset="0"/>
                <a:cs typeface="Arial" panose="020B0604020202020204" pitchFamily="34" charset="0"/>
              </a:rPr>
              <a:t>PWS</a:t>
            </a:r>
            <a:r>
              <a:rPr lang="en-US" sz="1400" dirty="0">
                <a:latin typeface="Arial" panose="020B0604020202020204" pitchFamily="34" charset="0"/>
                <a:cs typeface="Arial" panose="020B0604020202020204" pitchFamily="34" charset="0"/>
              </a:rPr>
              <a:t> to </a:t>
            </a:r>
          </a:p>
          <a:p>
            <a:pPr lvl="1">
              <a:buFont typeface="Courier New" panose="02070309020205020404" pitchFamily="49" charset="0"/>
              <a:buChar char="o"/>
            </a:pPr>
            <a:r>
              <a:rPr lang="en-US" sz="1400" dirty="0">
                <a:latin typeface="Arial" panose="020B0604020202020204" pitchFamily="34" charset="0"/>
                <a:cs typeface="Arial" panose="020B0604020202020204" pitchFamily="34" charset="0"/>
              </a:rPr>
              <a:t>Conduct an investigation of possible causes within 24 hours of test result notification and submit status information to State Board/LPA [64426(c)(2)]</a:t>
            </a:r>
          </a:p>
          <a:p>
            <a:pPr lvl="1">
              <a:buFont typeface="Courier New" panose="02070309020205020404" pitchFamily="49" charset="0"/>
              <a:buChar char="o"/>
            </a:pPr>
            <a:r>
              <a:rPr lang="en-US" sz="1400" dirty="0">
                <a:latin typeface="Arial" panose="020B0604020202020204" pitchFamily="34" charset="0"/>
                <a:cs typeface="Arial" panose="020B0604020202020204" pitchFamily="34" charset="0"/>
              </a:rPr>
              <a:t>Submit an investigation report within 30 days identifying sanitary defects with timelines for corrective actions not completed [64426(e)]</a:t>
            </a:r>
          </a:p>
          <a:p>
            <a:pPr>
              <a:spcAft>
                <a:spcPts val="600"/>
              </a:spcAft>
            </a:pPr>
            <a:r>
              <a:rPr lang="en-US" sz="1400" dirty="0">
                <a:latin typeface="Arial" panose="020B0604020202020204" pitchFamily="34" charset="0"/>
                <a:cs typeface="Arial" panose="020B0604020202020204" pitchFamily="34" charset="0"/>
              </a:rPr>
              <a:t>Public</a:t>
            </a:r>
            <a:r>
              <a:rPr lang="en-US" sz="1400" baseline="0" dirty="0">
                <a:latin typeface="Arial" panose="020B0604020202020204" pitchFamily="34" charset="0"/>
                <a:cs typeface="Arial" panose="020B0604020202020204" pitchFamily="34" charset="0"/>
              </a:rPr>
              <a:t> w</a:t>
            </a:r>
            <a:r>
              <a:rPr lang="en-US" sz="1400" dirty="0">
                <a:latin typeface="Arial" panose="020B0604020202020204" pitchFamily="34" charset="0"/>
                <a:cs typeface="Arial" panose="020B0604020202020204" pitchFamily="34" charset="0"/>
              </a:rPr>
              <a:t>ater systems must determine whether a possible significant rise in bacterial count has occurred for each month in which it is required to monitor for total coliforms.  </a:t>
            </a:r>
          </a:p>
          <a:p>
            <a:pPr>
              <a:spcAft>
                <a:spcPts val="600"/>
              </a:spcAft>
            </a:pPr>
            <a:endParaRPr lang="en-US" sz="1400" dirty="0">
              <a:latin typeface="Arial" panose="020B0604020202020204" pitchFamily="34" charset="0"/>
              <a:cs typeface="Arial" panose="020B0604020202020204" pitchFamily="34" charset="0"/>
            </a:endParaRPr>
          </a:p>
          <a:p>
            <a:pPr>
              <a:spcAft>
                <a:spcPts val="600"/>
              </a:spcAft>
            </a:pPr>
            <a:r>
              <a:rPr lang="en-US" sz="1400" dirty="0">
                <a:latin typeface="Arial" panose="020B0604020202020204" pitchFamily="34" charset="0"/>
                <a:cs typeface="Arial" panose="020B0604020202020204" pitchFamily="34" charset="0"/>
              </a:rPr>
              <a:t>All samples that are not invalidated by the State Water Board or the laboratory must be included in determining whether a possible significant rise in bacterial count has occurred.  </a:t>
            </a:r>
          </a:p>
          <a:p>
            <a:endParaRPr lang="en-US" sz="1400" dirty="0"/>
          </a:p>
        </p:txBody>
      </p:sp>
      <p:sp>
        <p:nvSpPr>
          <p:cNvPr id="4" name="Slide Number Placeholder 3"/>
          <p:cNvSpPr>
            <a:spLocks noGrp="1"/>
          </p:cNvSpPr>
          <p:nvPr>
            <p:ph type="sldNum" sz="quarter" idx="5"/>
          </p:nvPr>
        </p:nvSpPr>
        <p:spPr/>
        <p:txBody>
          <a:bodyPr/>
          <a:lstStyle/>
          <a:p>
            <a:fld id="{31040E69-5105-4E2B-9718-BD85254474A2}" type="slidenum">
              <a:rPr lang="en-US" smtClean="0"/>
              <a:t>27</a:t>
            </a:fld>
            <a:endParaRPr lang="en-US" dirty="0"/>
          </a:p>
        </p:txBody>
      </p:sp>
    </p:spTree>
    <p:extLst>
      <p:ext uri="{BB962C8B-B14F-4D97-AF65-F5344CB8AC3E}">
        <p14:creationId xmlns:p14="http://schemas.microsoft.com/office/powerpoint/2010/main" val="41151125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r>
              <a:rPr lang="en-US" dirty="0"/>
              <a:t>Can’t find 3</a:t>
            </a:r>
            <a:r>
              <a:rPr lang="en-US" baseline="30000" dirty="0"/>
              <a:t>rd</a:t>
            </a:r>
            <a:r>
              <a:rPr lang="en-US" baseline="0" dirty="0"/>
              <a:t> item</a:t>
            </a:r>
            <a:endParaRPr lang="en-US" dirty="0"/>
          </a:p>
        </p:txBody>
      </p:sp>
      <p:sp>
        <p:nvSpPr>
          <p:cNvPr id="4" name="Slide Number Placeholder 3"/>
          <p:cNvSpPr>
            <a:spLocks noGrp="1"/>
          </p:cNvSpPr>
          <p:nvPr>
            <p:ph type="sldNum" sz="quarter" idx="5"/>
          </p:nvPr>
        </p:nvSpPr>
        <p:spPr/>
        <p:txBody>
          <a:bodyPr/>
          <a:lstStyle/>
          <a:p>
            <a:fld id="{31040E69-5105-4E2B-9718-BD85254474A2}" type="slidenum">
              <a:rPr lang="en-US" smtClean="0"/>
              <a:t>28</a:t>
            </a:fld>
            <a:endParaRPr lang="en-US" dirty="0"/>
          </a:p>
        </p:txBody>
      </p:sp>
    </p:spTree>
    <p:extLst>
      <p:ext uri="{BB962C8B-B14F-4D97-AF65-F5344CB8AC3E}">
        <p14:creationId xmlns:p14="http://schemas.microsoft.com/office/powerpoint/2010/main" val="20796055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9871B3-FAC1-4FC7-9BBD-EBA57CC67264}" type="slidenum">
              <a:rPr lang="en-US" smtClean="0"/>
              <a:t>29</a:t>
            </a:fld>
            <a:endParaRPr lang="en-US" dirty="0"/>
          </a:p>
        </p:txBody>
      </p:sp>
    </p:spTree>
    <p:extLst>
      <p:ext uri="{BB962C8B-B14F-4D97-AF65-F5344CB8AC3E}">
        <p14:creationId xmlns:p14="http://schemas.microsoft.com/office/powerpoint/2010/main" val="298721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pPr defTabSz="931774">
              <a:defRPr/>
            </a:pPr>
            <a:r>
              <a:rPr lang="en-US" dirty="0">
                <a:latin typeface="Arial" panose="020B0604020202020204" pitchFamily="34" charset="0"/>
                <a:cs typeface="Arial" panose="020B0604020202020204" pitchFamily="34" charset="0"/>
              </a:rPr>
              <a:t>February 13, 2013 - U.S. EPA promulgated the Revisions to the Total Coliform Rule (</a:t>
            </a:r>
            <a:r>
              <a:rPr lang="en-US" dirty="0" err="1">
                <a:latin typeface="Arial" panose="020B0604020202020204" pitchFamily="34" charset="0"/>
                <a:cs typeface="Arial" panose="020B0604020202020204" pitchFamily="34" charset="0"/>
              </a:rPr>
              <a:t>RTCR</a:t>
            </a:r>
            <a:r>
              <a:rPr lang="en-US" dirty="0">
                <a:latin typeface="Arial" panose="020B0604020202020204" pitchFamily="34" charset="0"/>
                <a:cs typeface="Arial" panose="020B0604020202020204" pitchFamily="34" charset="0"/>
              </a:rPr>
              <a:t>), as required by the Safe Drinking Water Act Amendments of 1996.</a:t>
            </a:r>
          </a:p>
          <a:p>
            <a:pPr defTabSz="931774">
              <a:defRPr/>
            </a:pPr>
            <a:endParaRPr lang="en-US" dirty="0">
              <a:latin typeface="Arial" panose="020B0604020202020204" pitchFamily="34" charset="0"/>
              <a:cs typeface="Arial" panose="020B0604020202020204" pitchFamily="34" charset="0"/>
            </a:endParaRPr>
          </a:p>
          <a:p>
            <a:pPr defTabSz="931774">
              <a:defRPr/>
            </a:pPr>
            <a:r>
              <a:rPr lang="en-US" dirty="0">
                <a:latin typeface="Arial" panose="020B0604020202020204" pitchFamily="34" charset="0"/>
                <a:cs typeface="Arial" panose="020B0604020202020204" pitchFamily="34" charset="0"/>
              </a:rPr>
              <a:t>Those regulations included</a:t>
            </a:r>
            <a:r>
              <a:rPr lang="en-US" baseline="0" dirty="0">
                <a:latin typeface="Arial" panose="020B0604020202020204" pitchFamily="34" charset="0"/>
                <a:cs typeface="Arial" panose="020B0604020202020204" pitchFamily="34" charset="0"/>
              </a:rPr>
              <a:t> an April 1</a:t>
            </a:r>
            <a:r>
              <a:rPr lang="en-US" baseline="30000" dirty="0">
                <a:latin typeface="Arial" panose="020B0604020202020204" pitchFamily="34" charset="0"/>
                <a:cs typeface="Arial" panose="020B0604020202020204" pitchFamily="34" charset="0"/>
              </a:rPr>
              <a:t>st</a:t>
            </a:r>
            <a:r>
              <a:rPr lang="en-US" baseline="0" dirty="0">
                <a:latin typeface="Arial" panose="020B0604020202020204" pitchFamily="34" charset="0"/>
                <a:cs typeface="Arial" panose="020B0604020202020204" pitchFamily="34" charset="0"/>
              </a:rPr>
              <a:t> of 2016 deadline for public water systems across the country to comply with the new requirements.  At that deadline, and today, California’s Total Coliform Rule was still in effect.  Since then, California </a:t>
            </a:r>
            <a:r>
              <a:rPr lang="en-US" dirty="0">
                <a:latin typeface="Arial" panose="020B0604020202020204" pitchFamily="34" charset="0"/>
                <a:cs typeface="Arial" panose="020B0604020202020204" pitchFamily="34" charset="0"/>
              </a:rPr>
              <a:t>public water systems have been working to comply with both the federal </a:t>
            </a:r>
            <a:r>
              <a:rPr lang="en-US" dirty="0" err="1">
                <a:latin typeface="Arial" panose="020B0604020202020204" pitchFamily="34" charset="0"/>
                <a:cs typeface="Arial" panose="020B0604020202020204" pitchFamily="34" charset="0"/>
              </a:rPr>
              <a:t>RTCR</a:t>
            </a:r>
            <a:r>
              <a:rPr lang="en-US" dirty="0">
                <a:latin typeface="Arial" panose="020B0604020202020204" pitchFamily="34" charset="0"/>
                <a:cs typeface="Arial" panose="020B0604020202020204" pitchFamily="34" charset="0"/>
              </a:rPr>
              <a:t>, subject to federal enforcement, and California’s Total Coliform Rule.</a:t>
            </a:r>
          </a:p>
          <a:p>
            <a:pPr defTabSz="931774">
              <a:defRPr/>
            </a:pPr>
            <a:endParaRPr lang="en-US" dirty="0">
              <a:latin typeface="Arial" panose="020B0604020202020204" pitchFamily="34" charset="0"/>
              <a:cs typeface="Arial" panose="020B0604020202020204" pitchFamily="34" charset="0"/>
            </a:endParaRPr>
          </a:p>
          <a:p>
            <a:pPr defTabSz="931774">
              <a:defRPr/>
            </a:pPr>
            <a:r>
              <a:rPr lang="en-US" dirty="0">
                <a:latin typeface="Arial" panose="020B0604020202020204" pitchFamily="34" charset="0"/>
                <a:cs typeface="Arial" panose="020B0604020202020204" pitchFamily="34" charset="0"/>
              </a:rPr>
              <a:t>In February 2017, State Water Board staff released a draft regulation text for California’s revisions to its Total Coliform Rule and held six public workshops to receive public input.</a:t>
            </a:r>
          </a:p>
          <a:p>
            <a:pPr defTabSz="931774">
              <a:defRPr/>
            </a:pPr>
            <a:endParaRPr lang="en-US" dirty="0">
              <a:latin typeface="Arial" panose="020B0604020202020204" pitchFamily="34" charset="0"/>
              <a:cs typeface="Arial" panose="020B0604020202020204" pitchFamily="34" charset="0"/>
            </a:endParaRPr>
          </a:p>
          <a:p>
            <a:pPr defTabSz="931774">
              <a:defRPr/>
            </a:pPr>
            <a:r>
              <a:rPr lang="en-US" dirty="0">
                <a:latin typeface="Arial" panose="020B0604020202020204" pitchFamily="34" charset="0"/>
                <a:cs typeface="Arial" panose="020B0604020202020204" pitchFamily="34" charset="0"/>
              </a:rPr>
              <a:t>On October 30</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 of this year,</a:t>
            </a:r>
            <a:r>
              <a:rPr lang="en-US" baseline="0" dirty="0">
                <a:latin typeface="Arial" panose="020B0604020202020204" pitchFamily="34" charset="0"/>
                <a:cs typeface="Arial" panose="020B0604020202020204" pitchFamily="34" charset="0"/>
              </a:rPr>
              <a:t> a notice of proposed rulemaking was published for our proposed revised Total Coliform Rule.</a:t>
            </a:r>
          </a:p>
          <a:p>
            <a:pPr defTabSz="931774">
              <a:defRPr/>
            </a:pPr>
            <a:endParaRPr lang="en-US" baseline="0" dirty="0">
              <a:latin typeface="Arial" panose="020B0604020202020204" pitchFamily="34" charset="0"/>
              <a:cs typeface="Arial" panose="020B0604020202020204" pitchFamily="34" charset="0"/>
            </a:endParaRPr>
          </a:p>
          <a:p>
            <a:pPr defTabSz="931774">
              <a:defRPr/>
            </a:pPr>
            <a:r>
              <a:rPr lang="en-US" baseline="0" dirty="0">
                <a:latin typeface="Arial" panose="020B0604020202020204" pitchFamily="34" charset="0"/>
                <a:cs typeface="Arial" panose="020B0604020202020204" pitchFamily="34" charset="0"/>
              </a:rPr>
              <a:t>We’re holding an Administrative Procedure Act public hearing today to receive oral comments, and are closing the written comment period tomorrow at noon.</a:t>
            </a:r>
          </a:p>
          <a:p>
            <a:pPr defTabSz="931774">
              <a:defRPr/>
            </a:pPr>
            <a:endParaRPr lang="en-US" baseline="0" dirty="0">
              <a:latin typeface="Arial" panose="020B0604020202020204" pitchFamily="34" charset="0"/>
              <a:cs typeface="Arial" panose="020B0604020202020204" pitchFamily="34" charset="0"/>
            </a:endParaRPr>
          </a:p>
          <a:p>
            <a:pPr defTabSz="931774">
              <a:defRPr/>
            </a:pPr>
            <a:r>
              <a:rPr lang="en-US" baseline="0" dirty="0">
                <a:latin typeface="Arial" panose="020B0604020202020204" pitchFamily="34" charset="0"/>
                <a:cs typeface="Arial" panose="020B0604020202020204" pitchFamily="34" charset="0"/>
              </a:rPr>
              <a:t>Staff anticipate State Water Board consideration for adoption in early 2021, with the regulations taking effect in spring of next year.  </a:t>
            </a:r>
            <a:endParaRPr lang="en-US"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31040E69-5105-4E2B-9718-BD85254474A2}" type="slidenum">
              <a:rPr lang="en-US" smtClean="0"/>
              <a:t>3</a:t>
            </a:fld>
            <a:endParaRPr lang="en-US" dirty="0"/>
          </a:p>
        </p:txBody>
      </p:sp>
    </p:spTree>
    <p:extLst>
      <p:ext uri="{BB962C8B-B14F-4D97-AF65-F5344CB8AC3E}">
        <p14:creationId xmlns:p14="http://schemas.microsoft.com/office/powerpoint/2010/main" val="422491237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30</a:t>
            </a:fld>
            <a:endParaRPr lang="en-US" dirty="0"/>
          </a:p>
        </p:txBody>
      </p:sp>
    </p:spTree>
    <p:extLst>
      <p:ext uri="{BB962C8B-B14F-4D97-AF65-F5344CB8AC3E}">
        <p14:creationId xmlns:p14="http://schemas.microsoft.com/office/powerpoint/2010/main" val="27042106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pPr lvl="1">
              <a:buFont typeface="Courier New" panose="02070309020205020404" pitchFamily="49" charset="0"/>
              <a:buChar char="o"/>
            </a:pPr>
            <a:r>
              <a:rPr lang="en-US" sz="1400" dirty="0">
                <a:latin typeface="Arial" panose="020B0604020202020204" pitchFamily="34" charset="0"/>
                <a:cs typeface="Arial" panose="020B0604020202020204" pitchFamily="34" charset="0"/>
              </a:rPr>
              <a:t>Due 3 months after effective date of the regulation and if directed by State Board/LPA</a:t>
            </a:r>
          </a:p>
          <a:p>
            <a:pPr lvl="1">
              <a:buFont typeface="Courier New" panose="02070309020205020404" pitchFamily="49" charset="0"/>
              <a:buChar char="o"/>
            </a:pPr>
            <a:r>
              <a:rPr lang="en-US" sz="1400" dirty="0">
                <a:latin typeface="Arial" panose="020B0604020202020204" pitchFamily="34" charset="0"/>
                <a:cs typeface="Arial" panose="020B0604020202020204" pitchFamily="34" charset="0"/>
              </a:rPr>
              <a:t>Includes</a:t>
            </a:r>
          </a:p>
          <a:p>
            <a:pPr marL="1084263" lvl="2" indent="-457200">
              <a:buFont typeface="+mj-lt"/>
              <a:buAutoNum type="arabicParenR"/>
            </a:pPr>
            <a:r>
              <a:rPr lang="en-US" sz="1400" dirty="0">
                <a:latin typeface="Arial" panose="020B0604020202020204" pitchFamily="34" charset="0"/>
                <a:cs typeface="Arial" panose="020B0604020202020204" pitchFamily="34" charset="0"/>
              </a:rPr>
              <a:t>Notification to State Board/LPA of system shutdown and prior to serving water to the public</a:t>
            </a:r>
          </a:p>
          <a:p>
            <a:pPr marL="1084263" lvl="2" indent="-457200">
              <a:buFont typeface="+mj-lt"/>
              <a:buAutoNum type="arabicParenR"/>
            </a:pPr>
            <a:r>
              <a:rPr lang="en-US" sz="1400" dirty="0">
                <a:latin typeface="Arial" panose="020B0604020202020204" pitchFamily="34" charset="0"/>
                <a:cs typeface="Arial" panose="020B0604020202020204" pitchFamily="34" charset="0"/>
              </a:rPr>
              <a:t>Inspection of water system components</a:t>
            </a:r>
          </a:p>
          <a:p>
            <a:pPr marL="1084263" lvl="2" indent="-457200">
              <a:buFont typeface="+mj-lt"/>
              <a:buAutoNum type="arabicParenR"/>
            </a:pPr>
            <a:r>
              <a:rPr lang="en-US" sz="1400" dirty="0">
                <a:latin typeface="Arial" panose="020B0604020202020204" pitchFamily="34" charset="0"/>
                <a:cs typeface="Arial" panose="020B0604020202020204" pitchFamily="34" charset="0"/>
              </a:rPr>
              <a:t>Disinfection and flushing procedures</a:t>
            </a:r>
          </a:p>
          <a:p>
            <a:pPr marL="1084263" lvl="2" indent="-457200">
              <a:buFont typeface="+mj-lt"/>
              <a:buAutoNum type="arabicParenR"/>
            </a:pPr>
            <a:r>
              <a:rPr lang="en-US" sz="1400" dirty="0">
                <a:latin typeface="Arial" panose="020B0604020202020204" pitchFamily="34" charset="0"/>
                <a:cs typeface="Arial" panose="020B0604020202020204" pitchFamily="34" charset="0"/>
              </a:rPr>
              <a:t>Bacteriological and chlorine residual sampling plan</a:t>
            </a:r>
          </a:p>
          <a:p>
            <a:pPr marL="1084263" lvl="2" indent="-457200">
              <a:buFont typeface="+mj-lt"/>
              <a:buAutoNum type="arabicParenR"/>
            </a:pPr>
            <a:r>
              <a:rPr lang="en-US" sz="1400" dirty="0">
                <a:latin typeface="Arial" panose="020B0604020202020204" pitchFamily="34" charset="0"/>
                <a:cs typeface="Arial" panose="020B0604020202020204" pitchFamily="34" charset="0"/>
              </a:rPr>
              <a:t>Use of certified operator for startup procedures</a:t>
            </a:r>
          </a:p>
          <a:p>
            <a:pPr lvl="1">
              <a:buFont typeface="Courier New" panose="02070309020205020404" pitchFamily="49" charset="0"/>
              <a:buChar char="o"/>
            </a:pPr>
            <a:r>
              <a:rPr lang="en-US" sz="1400" dirty="0">
                <a:latin typeface="Arial" panose="020B0604020202020204" pitchFamily="34" charset="0"/>
                <a:cs typeface="Arial" panose="020B0604020202020204" pitchFamily="34" charset="0"/>
              </a:rPr>
              <a:t>Failure to notify State Board/LPA and/or submit start up sampling results requires public notification</a:t>
            </a:r>
          </a:p>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31040E69-5105-4E2B-9718-BD85254474A2}" type="slidenum">
              <a:rPr lang="en-US" smtClean="0"/>
              <a:t>31</a:t>
            </a:fld>
            <a:endParaRPr lang="en-US" dirty="0"/>
          </a:p>
        </p:txBody>
      </p:sp>
    </p:spTree>
    <p:extLst>
      <p:ext uri="{BB962C8B-B14F-4D97-AF65-F5344CB8AC3E}">
        <p14:creationId xmlns:p14="http://schemas.microsoft.com/office/powerpoint/2010/main" val="210077512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32</a:t>
            </a:fld>
            <a:endParaRPr lang="en-US" dirty="0"/>
          </a:p>
        </p:txBody>
      </p:sp>
    </p:spTree>
    <p:extLst>
      <p:ext uri="{BB962C8B-B14F-4D97-AF65-F5344CB8AC3E}">
        <p14:creationId xmlns:p14="http://schemas.microsoft.com/office/powerpoint/2010/main" val="332223605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r>
              <a:rPr lang="en-US" dirty="0"/>
              <a:t>Final California-only slide</a:t>
            </a:r>
          </a:p>
        </p:txBody>
      </p:sp>
      <p:sp>
        <p:nvSpPr>
          <p:cNvPr id="4" name="Slide Number Placeholder 3"/>
          <p:cNvSpPr>
            <a:spLocks noGrp="1"/>
          </p:cNvSpPr>
          <p:nvPr>
            <p:ph type="sldNum" sz="quarter" idx="10"/>
          </p:nvPr>
        </p:nvSpPr>
        <p:spPr/>
        <p:txBody>
          <a:bodyPr/>
          <a:lstStyle/>
          <a:p>
            <a:fld id="{31040E69-5105-4E2B-9718-BD85254474A2}" type="slidenum">
              <a:rPr lang="en-US" smtClean="0"/>
              <a:t>33</a:t>
            </a:fld>
            <a:endParaRPr lang="en-US" dirty="0"/>
          </a:p>
        </p:txBody>
      </p:sp>
    </p:spTree>
    <p:extLst>
      <p:ext uri="{BB962C8B-B14F-4D97-AF65-F5344CB8AC3E}">
        <p14:creationId xmlns:p14="http://schemas.microsoft.com/office/powerpoint/2010/main" val="303772655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34</a:t>
            </a:fld>
            <a:endParaRPr lang="en-US" dirty="0"/>
          </a:p>
        </p:txBody>
      </p:sp>
    </p:spTree>
    <p:extLst>
      <p:ext uri="{BB962C8B-B14F-4D97-AF65-F5344CB8AC3E}">
        <p14:creationId xmlns:p14="http://schemas.microsoft.com/office/powerpoint/2010/main" val="390291165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r>
              <a:rPr lang="en-US" dirty="0"/>
              <a:t>All assumptions</a:t>
            </a:r>
            <a:r>
              <a:rPr lang="en-US" baseline="0" dirty="0"/>
              <a:t>, data sources, and methodology used in estimating costs associated with the non-federal elements of the proposed regulation are described in detail in the Cost Estimating Methodology available on our rulemaking web site.</a:t>
            </a:r>
            <a:endParaRPr lang="en-US" dirty="0"/>
          </a:p>
          <a:p>
            <a:endParaRPr lang="en-US" dirty="0"/>
          </a:p>
          <a:p>
            <a:r>
              <a:rPr lang="en-US" dirty="0"/>
              <a:t>The table shown here is taken from Table 22 of the Cost Estimating Methodology and summarizes the estimated total costs of the proposed regulations.  </a:t>
            </a:r>
          </a:p>
        </p:txBody>
      </p:sp>
      <p:sp>
        <p:nvSpPr>
          <p:cNvPr id="4" name="Slide Number Placeholder 3"/>
          <p:cNvSpPr>
            <a:spLocks noGrp="1"/>
          </p:cNvSpPr>
          <p:nvPr>
            <p:ph type="sldNum" sz="quarter" idx="5"/>
          </p:nvPr>
        </p:nvSpPr>
        <p:spPr/>
        <p:txBody>
          <a:bodyPr/>
          <a:lstStyle/>
          <a:p>
            <a:fld id="{9C310BA5-74B9-4665-B8F8-64D50601CA14}" type="slidenum">
              <a:rPr lang="en-US" smtClean="0"/>
              <a:t>35</a:t>
            </a:fld>
            <a:endParaRPr lang="en-US"/>
          </a:p>
        </p:txBody>
      </p:sp>
    </p:spTree>
    <p:extLst>
      <p:ext uri="{BB962C8B-B14F-4D97-AF65-F5344CB8AC3E}">
        <p14:creationId xmlns:p14="http://schemas.microsoft.com/office/powerpoint/2010/main" val="264385550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040E69-5105-4E2B-9718-BD85254474A2}" type="slidenum">
              <a:rPr lang="en-US" smtClean="0"/>
              <a:t>36</a:t>
            </a:fld>
            <a:endParaRPr lang="en-US" dirty="0"/>
          </a:p>
        </p:txBody>
      </p:sp>
    </p:spTree>
    <p:extLst>
      <p:ext uri="{BB962C8B-B14F-4D97-AF65-F5344CB8AC3E}">
        <p14:creationId xmlns:p14="http://schemas.microsoft.com/office/powerpoint/2010/main" val="401272858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040E69-5105-4E2B-9718-BD85254474A2}" type="slidenum">
              <a:rPr lang="en-US" smtClean="0"/>
              <a:t>37</a:t>
            </a:fld>
            <a:endParaRPr lang="en-US" dirty="0"/>
          </a:p>
        </p:txBody>
      </p:sp>
    </p:spTree>
    <p:extLst>
      <p:ext uri="{BB962C8B-B14F-4D97-AF65-F5344CB8AC3E}">
        <p14:creationId xmlns:p14="http://schemas.microsoft.com/office/powerpoint/2010/main" val="351501543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38</a:t>
            </a:fld>
            <a:endParaRPr lang="en-US" dirty="0"/>
          </a:p>
        </p:txBody>
      </p:sp>
    </p:spTree>
    <p:extLst>
      <p:ext uri="{BB962C8B-B14F-4D97-AF65-F5344CB8AC3E}">
        <p14:creationId xmlns:p14="http://schemas.microsoft.com/office/powerpoint/2010/main" val="390291165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r>
              <a:rPr lang="en-US" dirty="0"/>
              <a:t>Should we put sample calculations for Table 17? </a:t>
            </a:r>
          </a:p>
        </p:txBody>
      </p:sp>
      <p:sp>
        <p:nvSpPr>
          <p:cNvPr id="4" name="Slide Number Placeholder 3"/>
          <p:cNvSpPr>
            <a:spLocks noGrp="1"/>
          </p:cNvSpPr>
          <p:nvPr>
            <p:ph type="sldNum" sz="quarter" idx="5"/>
          </p:nvPr>
        </p:nvSpPr>
        <p:spPr/>
        <p:txBody>
          <a:bodyPr/>
          <a:lstStyle/>
          <a:p>
            <a:fld id="{31040E69-5105-4E2B-9718-BD85254474A2}" type="slidenum">
              <a:rPr lang="en-US" smtClean="0"/>
              <a:t>40</a:t>
            </a:fld>
            <a:endParaRPr lang="en-US" dirty="0"/>
          </a:p>
        </p:txBody>
      </p:sp>
    </p:spTree>
    <p:extLst>
      <p:ext uri="{BB962C8B-B14F-4D97-AF65-F5344CB8AC3E}">
        <p14:creationId xmlns:p14="http://schemas.microsoft.com/office/powerpoint/2010/main" val="307423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r>
              <a:rPr lang="en-US" dirty="0"/>
              <a:t>For today’s hearing, the State Water Board will not be taking any action on the proposed regulations.  </a:t>
            </a:r>
          </a:p>
          <a:p>
            <a:endParaRPr lang="en-US" dirty="0"/>
          </a:p>
          <a:p>
            <a:r>
              <a:rPr lang="en-US" dirty="0"/>
              <a:t>The purpose of</a:t>
            </a:r>
            <a:r>
              <a:rPr lang="en-US" baseline="0" dirty="0"/>
              <a:t> this hearing is to receive oral comments from the public.</a:t>
            </a:r>
          </a:p>
          <a:p>
            <a:endParaRPr lang="en-US" baseline="0" dirty="0"/>
          </a:p>
          <a:p>
            <a:r>
              <a:rPr lang="en-US" baseline="0" dirty="0"/>
              <a:t>As I mentioned earlier, written comments are due tomorrow by noon.</a:t>
            </a:r>
          </a:p>
          <a:p>
            <a:endParaRPr lang="en-US" baseline="0" dirty="0"/>
          </a:p>
          <a:p>
            <a:r>
              <a:rPr lang="en-US" baseline="0" dirty="0"/>
              <a:t>Written responses to all comments received will be provided in the final statement of reasons.  </a:t>
            </a:r>
            <a:r>
              <a:rPr lang="en-US" dirty="0"/>
              <a:t>  </a:t>
            </a:r>
          </a:p>
        </p:txBody>
      </p:sp>
      <p:sp>
        <p:nvSpPr>
          <p:cNvPr id="4" name="Slide Number Placeholder 3"/>
          <p:cNvSpPr>
            <a:spLocks noGrp="1"/>
          </p:cNvSpPr>
          <p:nvPr>
            <p:ph type="sldNum" sz="quarter" idx="5"/>
          </p:nvPr>
        </p:nvSpPr>
        <p:spPr/>
        <p:txBody>
          <a:bodyPr/>
          <a:lstStyle/>
          <a:p>
            <a:fld id="{31040E69-5105-4E2B-9718-BD85254474A2}" type="slidenum">
              <a:rPr lang="en-US" smtClean="0"/>
              <a:t>4</a:t>
            </a:fld>
            <a:endParaRPr lang="en-US" dirty="0"/>
          </a:p>
        </p:txBody>
      </p:sp>
    </p:spTree>
    <p:extLst>
      <p:ext uri="{BB962C8B-B14F-4D97-AF65-F5344CB8AC3E}">
        <p14:creationId xmlns:p14="http://schemas.microsoft.com/office/powerpoint/2010/main" val="269992380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41</a:t>
            </a:fld>
            <a:endParaRPr lang="en-US" dirty="0"/>
          </a:p>
        </p:txBody>
      </p:sp>
    </p:spTree>
    <p:extLst>
      <p:ext uri="{BB962C8B-B14F-4D97-AF65-F5344CB8AC3E}">
        <p14:creationId xmlns:p14="http://schemas.microsoft.com/office/powerpoint/2010/main" val="300196610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1040E69-5105-4E2B-9718-BD85254474A2}" type="slidenum">
              <a:rPr lang="en-US" smtClean="0"/>
              <a:t>42</a:t>
            </a:fld>
            <a:endParaRPr lang="en-US" dirty="0"/>
          </a:p>
        </p:txBody>
      </p:sp>
    </p:spTree>
    <p:extLst>
      <p:ext uri="{BB962C8B-B14F-4D97-AF65-F5344CB8AC3E}">
        <p14:creationId xmlns:p14="http://schemas.microsoft.com/office/powerpoint/2010/main" val="137783681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43</a:t>
            </a:fld>
            <a:endParaRPr lang="en-US" dirty="0"/>
          </a:p>
        </p:txBody>
      </p:sp>
    </p:spTree>
    <p:extLst>
      <p:ext uri="{BB962C8B-B14F-4D97-AF65-F5344CB8AC3E}">
        <p14:creationId xmlns:p14="http://schemas.microsoft.com/office/powerpoint/2010/main" val="320572432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44</a:t>
            </a:fld>
            <a:endParaRPr lang="en-US" dirty="0"/>
          </a:p>
        </p:txBody>
      </p:sp>
    </p:spTree>
    <p:extLst>
      <p:ext uri="{BB962C8B-B14F-4D97-AF65-F5344CB8AC3E}">
        <p14:creationId xmlns:p14="http://schemas.microsoft.com/office/powerpoint/2010/main" val="228802055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45</a:t>
            </a:fld>
            <a:endParaRPr lang="en-US" dirty="0"/>
          </a:p>
        </p:txBody>
      </p:sp>
    </p:spTree>
    <p:extLst>
      <p:ext uri="{BB962C8B-B14F-4D97-AF65-F5344CB8AC3E}">
        <p14:creationId xmlns:p14="http://schemas.microsoft.com/office/powerpoint/2010/main" val="388281589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1040E69-5105-4E2B-9718-BD85254474A2}" type="slidenum">
              <a:rPr lang="en-US" smtClean="0"/>
              <a:t>46</a:t>
            </a:fld>
            <a:endParaRPr lang="en-US" dirty="0"/>
          </a:p>
        </p:txBody>
      </p:sp>
    </p:spTree>
    <p:extLst>
      <p:ext uri="{BB962C8B-B14F-4D97-AF65-F5344CB8AC3E}">
        <p14:creationId xmlns:p14="http://schemas.microsoft.com/office/powerpoint/2010/main" val="232866230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1040E69-5105-4E2B-9718-BD85254474A2}" type="slidenum">
              <a:rPr lang="en-US" smtClean="0"/>
              <a:t>47</a:t>
            </a:fld>
            <a:endParaRPr lang="en-US" dirty="0"/>
          </a:p>
        </p:txBody>
      </p:sp>
    </p:spTree>
    <p:extLst>
      <p:ext uri="{BB962C8B-B14F-4D97-AF65-F5344CB8AC3E}">
        <p14:creationId xmlns:p14="http://schemas.microsoft.com/office/powerpoint/2010/main" val="263867821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48</a:t>
            </a:fld>
            <a:endParaRPr lang="en-US" dirty="0"/>
          </a:p>
        </p:txBody>
      </p:sp>
    </p:spTree>
    <p:extLst>
      <p:ext uri="{BB962C8B-B14F-4D97-AF65-F5344CB8AC3E}">
        <p14:creationId xmlns:p14="http://schemas.microsoft.com/office/powerpoint/2010/main" val="75124141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49</a:t>
            </a:fld>
            <a:endParaRPr lang="en-US" dirty="0"/>
          </a:p>
        </p:txBody>
      </p:sp>
    </p:spTree>
    <p:extLst>
      <p:ext uri="{BB962C8B-B14F-4D97-AF65-F5344CB8AC3E}">
        <p14:creationId xmlns:p14="http://schemas.microsoft.com/office/powerpoint/2010/main" val="54774254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50</a:t>
            </a:fld>
            <a:endParaRPr lang="en-US" dirty="0"/>
          </a:p>
        </p:txBody>
      </p:sp>
    </p:spTree>
    <p:extLst>
      <p:ext uri="{BB962C8B-B14F-4D97-AF65-F5344CB8AC3E}">
        <p14:creationId xmlns:p14="http://schemas.microsoft.com/office/powerpoint/2010/main" val="780194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The primary purpose of the proposed regulations is to maintain primary enforcement authority (“primacy”) over the federal </a:t>
            </a:r>
            <a:r>
              <a:rPr lang="en-US" dirty="0" err="1">
                <a:latin typeface="Arial" panose="020B0604020202020204" pitchFamily="34" charset="0"/>
                <a:cs typeface="Arial" panose="020B0604020202020204" pitchFamily="34" charset="0"/>
              </a:rPr>
              <a:t>RTCR</a:t>
            </a:r>
            <a:r>
              <a:rPr lang="en-US" dirty="0">
                <a:latin typeface="Arial" panose="020B0604020202020204" pitchFamily="34" charset="0"/>
                <a:cs typeface="Arial" panose="020B0604020202020204" pitchFamily="34" charset="0"/>
              </a:rPr>
              <a:t> regulations through adoption of California drinking water regulations that are no less stringent than those promulgated by U.S. EPA.</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In addition to</a:t>
            </a:r>
            <a:r>
              <a:rPr lang="en-US" baseline="0" dirty="0">
                <a:latin typeface="Arial" panose="020B0604020202020204" pitchFamily="34" charset="0"/>
                <a:cs typeface="Arial" panose="020B0604020202020204" pitchFamily="34" charset="0"/>
              </a:rPr>
              <a:t> the increased health protection afforded by the federal regulations</a:t>
            </a:r>
            <a:r>
              <a:rPr lang="en-US" dirty="0">
                <a:latin typeface="Arial" panose="020B0604020202020204" pitchFamily="34" charset="0"/>
                <a:cs typeface="Arial" panose="020B0604020202020204" pitchFamily="34" charset="0"/>
              </a:rPr>
              <a:t>, the California-only elements of the proposed</a:t>
            </a:r>
            <a:r>
              <a:rPr lang="en-US" baseline="0" dirty="0">
                <a:latin typeface="Arial" panose="020B0604020202020204" pitchFamily="34" charset="0"/>
                <a:cs typeface="Arial" panose="020B0604020202020204" pitchFamily="34" charset="0"/>
              </a:rPr>
              <a:t> regulations are intended to enhance and more fully protect public health by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latin typeface="Arial" panose="020B0604020202020204" pitchFamily="34" charset="0"/>
                <a:cs typeface="Arial" panose="020B0604020202020204" pitchFamily="34" charset="0"/>
              </a:rPr>
              <a:t>Ensuring the integrity </a:t>
            </a:r>
            <a:r>
              <a:rPr lang="en-US" dirty="0">
                <a:latin typeface="Arial" panose="020B0604020202020204" pitchFamily="34" charset="0"/>
                <a:cs typeface="Arial" panose="020B0604020202020204" pitchFamily="34" charset="0"/>
              </a:rPr>
              <a:t>of the drinking water distribution system and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monitoring for the presence of microbial contamination.</a:t>
            </a:r>
            <a:endParaRPr lang="en-US" dirty="0"/>
          </a:p>
        </p:txBody>
      </p:sp>
      <p:sp>
        <p:nvSpPr>
          <p:cNvPr id="4" name="Slide Number Placeholder 3"/>
          <p:cNvSpPr>
            <a:spLocks noGrp="1"/>
          </p:cNvSpPr>
          <p:nvPr>
            <p:ph type="sldNum" sz="quarter" idx="10"/>
          </p:nvPr>
        </p:nvSpPr>
        <p:spPr/>
        <p:txBody>
          <a:bodyPr/>
          <a:lstStyle/>
          <a:p>
            <a:fld id="{31040E69-5105-4E2B-9718-BD85254474A2}" type="slidenum">
              <a:rPr lang="en-US" smtClean="0"/>
              <a:t>5</a:t>
            </a:fld>
            <a:endParaRPr lang="en-US" dirty="0"/>
          </a:p>
        </p:txBody>
      </p:sp>
    </p:spTree>
    <p:extLst>
      <p:ext uri="{BB962C8B-B14F-4D97-AF65-F5344CB8AC3E}">
        <p14:creationId xmlns:p14="http://schemas.microsoft.com/office/powerpoint/2010/main" val="252832535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51</a:t>
            </a:fld>
            <a:endParaRPr lang="en-US" dirty="0"/>
          </a:p>
        </p:txBody>
      </p:sp>
    </p:spTree>
    <p:extLst>
      <p:ext uri="{BB962C8B-B14F-4D97-AF65-F5344CB8AC3E}">
        <p14:creationId xmlns:p14="http://schemas.microsoft.com/office/powerpoint/2010/main" val="123228356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52</a:t>
            </a:fld>
            <a:endParaRPr lang="en-US" dirty="0"/>
          </a:p>
        </p:txBody>
      </p:sp>
    </p:spTree>
    <p:extLst>
      <p:ext uri="{BB962C8B-B14F-4D97-AF65-F5344CB8AC3E}">
        <p14:creationId xmlns:p14="http://schemas.microsoft.com/office/powerpoint/2010/main" val="209607552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53</a:t>
            </a:fld>
            <a:endParaRPr lang="en-US" dirty="0"/>
          </a:p>
        </p:txBody>
      </p:sp>
    </p:spTree>
    <p:extLst>
      <p:ext uri="{BB962C8B-B14F-4D97-AF65-F5344CB8AC3E}">
        <p14:creationId xmlns:p14="http://schemas.microsoft.com/office/powerpoint/2010/main" val="189595572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54</a:t>
            </a:fld>
            <a:endParaRPr lang="en-US" dirty="0"/>
          </a:p>
        </p:txBody>
      </p:sp>
    </p:spTree>
    <p:extLst>
      <p:ext uri="{BB962C8B-B14F-4D97-AF65-F5344CB8AC3E}">
        <p14:creationId xmlns:p14="http://schemas.microsoft.com/office/powerpoint/2010/main" val="89199192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55</a:t>
            </a:fld>
            <a:endParaRPr lang="en-US" dirty="0"/>
          </a:p>
        </p:txBody>
      </p:sp>
    </p:spTree>
    <p:extLst>
      <p:ext uri="{BB962C8B-B14F-4D97-AF65-F5344CB8AC3E}">
        <p14:creationId xmlns:p14="http://schemas.microsoft.com/office/powerpoint/2010/main" val="12855698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56</a:t>
            </a:fld>
            <a:endParaRPr lang="en-US" dirty="0"/>
          </a:p>
        </p:txBody>
      </p:sp>
    </p:spTree>
    <p:extLst>
      <p:ext uri="{BB962C8B-B14F-4D97-AF65-F5344CB8AC3E}">
        <p14:creationId xmlns:p14="http://schemas.microsoft.com/office/powerpoint/2010/main" val="273698151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57</a:t>
            </a:fld>
            <a:endParaRPr lang="en-US" dirty="0"/>
          </a:p>
        </p:txBody>
      </p:sp>
    </p:spTree>
    <p:extLst>
      <p:ext uri="{BB962C8B-B14F-4D97-AF65-F5344CB8AC3E}">
        <p14:creationId xmlns:p14="http://schemas.microsoft.com/office/powerpoint/2010/main" val="179239737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58</a:t>
            </a:fld>
            <a:endParaRPr lang="en-US" dirty="0"/>
          </a:p>
        </p:txBody>
      </p:sp>
    </p:spTree>
    <p:extLst>
      <p:ext uri="{BB962C8B-B14F-4D97-AF65-F5344CB8AC3E}">
        <p14:creationId xmlns:p14="http://schemas.microsoft.com/office/powerpoint/2010/main" val="358883405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59</a:t>
            </a:fld>
            <a:endParaRPr lang="en-US" dirty="0"/>
          </a:p>
        </p:txBody>
      </p:sp>
    </p:spTree>
    <p:extLst>
      <p:ext uri="{BB962C8B-B14F-4D97-AF65-F5344CB8AC3E}">
        <p14:creationId xmlns:p14="http://schemas.microsoft.com/office/powerpoint/2010/main" val="295729904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60</a:t>
            </a:fld>
            <a:endParaRPr lang="en-US" dirty="0"/>
          </a:p>
        </p:txBody>
      </p:sp>
    </p:spTree>
    <p:extLst>
      <p:ext uri="{BB962C8B-B14F-4D97-AF65-F5344CB8AC3E}">
        <p14:creationId xmlns:p14="http://schemas.microsoft.com/office/powerpoint/2010/main" val="5157243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The overall benefits of the proposed regulations</a:t>
            </a:r>
            <a:r>
              <a:rPr lang="en-US" baseline="0" dirty="0">
                <a:latin typeface="Arial" panose="020B0604020202020204" pitchFamily="34" charset="0"/>
                <a:cs typeface="Arial" panose="020B0604020202020204" pitchFamily="34" charset="0"/>
              </a:rPr>
              <a:t> include </a:t>
            </a:r>
          </a:p>
          <a:p>
            <a:r>
              <a:rPr lang="en-US" baseline="0" dirty="0">
                <a:latin typeface="Arial" panose="020B0604020202020204" pitchFamily="34" charset="0"/>
                <a:cs typeface="Arial" panose="020B0604020202020204" pitchFamily="34" charset="0"/>
              </a:rPr>
              <a:t>Improving clarity of requirements for water systems </a:t>
            </a:r>
            <a:r>
              <a:rPr lang="en-US" dirty="0">
                <a:latin typeface="Arial" panose="020B0604020202020204" pitchFamily="34" charset="0"/>
                <a:cs typeface="Arial" panose="020B0604020202020204" pitchFamily="34" charset="0"/>
              </a:rPr>
              <a:t>through increased specificity and reduced redundancy; </a:t>
            </a:r>
          </a:p>
          <a:p>
            <a:r>
              <a:rPr lang="en-US" dirty="0">
                <a:latin typeface="Arial" panose="020B0604020202020204" pitchFamily="34" charset="0"/>
                <a:cs typeface="Arial" panose="020B0604020202020204" pitchFamily="34" charset="0"/>
              </a:rPr>
              <a:t>Enhancing public awareness of water quality served by requiring public notification when an </a:t>
            </a:r>
            <a:r>
              <a:rPr lang="en-US" i="1" dirty="0">
                <a:latin typeface="Arial" panose="020B0604020202020204" pitchFamily="34" charset="0"/>
                <a:cs typeface="Arial" panose="020B0604020202020204" pitchFamily="34" charset="0"/>
              </a:rPr>
              <a:t>E. coli </a:t>
            </a:r>
            <a:r>
              <a:rPr lang="en-US" dirty="0">
                <a:latin typeface="Arial" panose="020B0604020202020204" pitchFamily="34" charset="0"/>
                <a:cs typeface="Arial" panose="020B0604020202020204" pitchFamily="34" charset="0"/>
              </a:rPr>
              <a:t>MCL violation occurs, and when a public water system fails to conduct a required assessment or corrective action to prevent microbial contamination; </a:t>
            </a:r>
          </a:p>
          <a:p>
            <a:r>
              <a:rPr lang="en-US" dirty="0">
                <a:latin typeface="Arial" panose="020B0604020202020204" pitchFamily="34" charset="0"/>
                <a:cs typeface="Arial" panose="020B0604020202020204" pitchFamily="34" charset="0"/>
              </a:rPr>
              <a:t>Increasing consumer confidence in the safety of their potable water supply; </a:t>
            </a:r>
          </a:p>
          <a:p>
            <a:r>
              <a:rPr lang="en-US" dirty="0">
                <a:latin typeface="Arial" panose="020B0604020202020204" pitchFamily="34" charset="0"/>
                <a:cs typeface="Arial" panose="020B0604020202020204" pitchFamily="34" charset="0"/>
              </a:rPr>
              <a:t>Improving clarity and understanding of existing regulations regarding a significant rise in bacterial count; </a:t>
            </a:r>
          </a:p>
          <a:p>
            <a:r>
              <a:rPr lang="en-US" dirty="0">
                <a:latin typeface="Arial" panose="020B0604020202020204" pitchFamily="34" charset="0"/>
                <a:cs typeface="Arial" panose="020B0604020202020204" pitchFamily="34" charset="0"/>
              </a:rPr>
              <a:t>Providing relief for public water systems from the burden of tracking compliance with two different sets of regulations with similar purposes; and </a:t>
            </a:r>
          </a:p>
          <a:p>
            <a:r>
              <a:rPr lang="en-US" dirty="0">
                <a:latin typeface="Arial" panose="020B0604020202020204" pitchFamily="34" charset="0"/>
                <a:cs typeface="Arial" panose="020B0604020202020204" pitchFamily="34" charset="0"/>
              </a:rPr>
              <a:t>Improving</a:t>
            </a:r>
            <a:r>
              <a:rPr lang="en-US" baseline="0" dirty="0">
                <a:latin typeface="Arial" panose="020B0604020202020204" pitchFamily="34" charset="0"/>
                <a:cs typeface="Arial" panose="020B0604020202020204" pitchFamily="34" charset="0"/>
              </a:rPr>
              <a:t> overall </a:t>
            </a:r>
            <a:r>
              <a:rPr lang="en-US" dirty="0">
                <a:latin typeface="Arial" panose="020B0604020202020204" pitchFamily="34" charset="0"/>
                <a:cs typeface="Arial" panose="020B0604020202020204" pitchFamily="34" charset="0"/>
              </a:rPr>
              <a:t>public health and welfare.</a:t>
            </a:r>
          </a:p>
          <a:p>
            <a:endParaRPr lang="en-US" dirty="0"/>
          </a:p>
        </p:txBody>
      </p:sp>
      <p:sp>
        <p:nvSpPr>
          <p:cNvPr id="4" name="Slide Number Placeholder 3"/>
          <p:cNvSpPr>
            <a:spLocks noGrp="1"/>
          </p:cNvSpPr>
          <p:nvPr>
            <p:ph type="sldNum" sz="quarter" idx="5"/>
          </p:nvPr>
        </p:nvSpPr>
        <p:spPr/>
        <p:txBody>
          <a:bodyPr/>
          <a:lstStyle/>
          <a:p>
            <a:fld id="{31040E69-5105-4E2B-9718-BD85254474A2}" type="slidenum">
              <a:rPr lang="en-US" smtClean="0"/>
              <a:t>6</a:t>
            </a:fld>
            <a:endParaRPr lang="en-US" dirty="0"/>
          </a:p>
        </p:txBody>
      </p:sp>
    </p:spTree>
    <p:extLst>
      <p:ext uri="{BB962C8B-B14F-4D97-AF65-F5344CB8AC3E}">
        <p14:creationId xmlns:p14="http://schemas.microsoft.com/office/powerpoint/2010/main" val="89485114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61</a:t>
            </a:fld>
            <a:endParaRPr lang="en-US" dirty="0"/>
          </a:p>
        </p:txBody>
      </p:sp>
    </p:spTree>
    <p:extLst>
      <p:ext uri="{BB962C8B-B14F-4D97-AF65-F5344CB8AC3E}">
        <p14:creationId xmlns:p14="http://schemas.microsoft.com/office/powerpoint/2010/main" val="387287738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62</a:t>
            </a:fld>
            <a:endParaRPr lang="en-US" dirty="0"/>
          </a:p>
        </p:txBody>
      </p:sp>
    </p:spTree>
    <p:extLst>
      <p:ext uri="{BB962C8B-B14F-4D97-AF65-F5344CB8AC3E}">
        <p14:creationId xmlns:p14="http://schemas.microsoft.com/office/powerpoint/2010/main" val="322993719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1040E69-5105-4E2B-9718-BD85254474A2}" type="slidenum">
              <a:rPr lang="en-US" smtClean="0"/>
              <a:t>63</a:t>
            </a:fld>
            <a:endParaRPr lang="en-US" dirty="0"/>
          </a:p>
        </p:txBody>
      </p:sp>
    </p:spTree>
    <p:extLst>
      <p:ext uri="{BB962C8B-B14F-4D97-AF65-F5344CB8AC3E}">
        <p14:creationId xmlns:p14="http://schemas.microsoft.com/office/powerpoint/2010/main" val="289365514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64</a:t>
            </a:fld>
            <a:endParaRPr lang="en-US" dirty="0"/>
          </a:p>
        </p:txBody>
      </p:sp>
    </p:spTree>
    <p:extLst>
      <p:ext uri="{BB962C8B-B14F-4D97-AF65-F5344CB8AC3E}">
        <p14:creationId xmlns:p14="http://schemas.microsoft.com/office/powerpoint/2010/main" val="80630850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65</a:t>
            </a:fld>
            <a:endParaRPr lang="en-US" dirty="0"/>
          </a:p>
        </p:txBody>
      </p:sp>
    </p:spTree>
    <p:extLst>
      <p:ext uri="{BB962C8B-B14F-4D97-AF65-F5344CB8AC3E}">
        <p14:creationId xmlns:p14="http://schemas.microsoft.com/office/powerpoint/2010/main" val="189677568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66</a:t>
            </a:fld>
            <a:endParaRPr lang="en-US" dirty="0"/>
          </a:p>
        </p:txBody>
      </p:sp>
    </p:spTree>
    <p:extLst>
      <p:ext uri="{BB962C8B-B14F-4D97-AF65-F5344CB8AC3E}">
        <p14:creationId xmlns:p14="http://schemas.microsoft.com/office/powerpoint/2010/main" val="3856448530"/>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r>
              <a:rPr lang="en-US" dirty="0"/>
              <a:t>Appropriate pipe replacement and repair procedures</a:t>
            </a:r>
            <a:r>
              <a:rPr lang="en-US" baseline="0" dirty="0"/>
              <a:t>, main flushing programs, proper operation and maintenance of storage tanks and reservoirs, cross-connection control, and continual maintenance of positive water pressure in all parts of the distribution system</a:t>
            </a:r>
            <a:endParaRPr lang="en-US" dirty="0"/>
          </a:p>
        </p:txBody>
      </p:sp>
      <p:sp>
        <p:nvSpPr>
          <p:cNvPr id="4" name="Slide Number Placeholder 3"/>
          <p:cNvSpPr>
            <a:spLocks noGrp="1"/>
          </p:cNvSpPr>
          <p:nvPr>
            <p:ph type="sldNum" sz="quarter" idx="10"/>
          </p:nvPr>
        </p:nvSpPr>
        <p:spPr/>
        <p:txBody>
          <a:bodyPr/>
          <a:lstStyle/>
          <a:p>
            <a:fld id="{E620F204-2233-4C6D-A332-128410FBC3A2}" type="slidenum">
              <a:rPr lang="en-US" smtClean="0"/>
              <a:t>67</a:t>
            </a:fld>
            <a:endParaRPr lang="en-US" dirty="0"/>
          </a:p>
        </p:txBody>
      </p:sp>
    </p:spTree>
    <p:extLst>
      <p:ext uri="{BB962C8B-B14F-4D97-AF65-F5344CB8AC3E}">
        <p14:creationId xmlns:p14="http://schemas.microsoft.com/office/powerpoint/2010/main" val="1959288758"/>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r>
              <a:rPr lang="en-US" dirty="0"/>
              <a:t>Appropriate pipe replacement and repair procedures</a:t>
            </a:r>
            <a:r>
              <a:rPr lang="en-US" baseline="0" dirty="0"/>
              <a:t>, main flushing programs, proper operation and maintenance of storage tanks and reservoirs, cross-connection control, and continual maintenance of positive water pressure in all parts of the distribution system</a:t>
            </a:r>
            <a:endParaRPr lang="en-US" dirty="0"/>
          </a:p>
        </p:txBody>
      </p:sp>
      <p:sp>
        <p:nvSpPr>
          <p:cNvPr id="4" name="Slide Number Placeholder 3"/>
          <p:cNvSpPr>
            <a:spLocks noGrp="1"/>
          </p:cNvSpPr>
          <p:nvPr>
            <p:ph type="sldNum" sz="quarter" idx="10"/>
          </p:nvPr>
        </p:nvSpPr>
        <p:spPr/>
        <p:txBody>
          <a:bodyPr/>
          <a:lstStyle/>
          <a:p>
            <a:fld id="{E620F204-2233-4C6D-A332-128410FBC3A2}" type="slidenum">
              <a:rPr lang="en-US" smtClean="0"/>
              <a:t>68</a:t>
            </a:fld>
            <a:endParaRPr lang="en-US" dirty="0"/>
          </a:p>
        </p:txBody>
      </p:sp>
    </p:spTree>
    <p:extLst>
      <p:ext uri="{BB962C8B-B14F-4D97-AF65-F5344CB8AC3E}">
        <p14:creationId xmlns:p14="http://schemas.microsoft.com/office/powerpoint/2010/main" val="1959288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69</a:t>
            </a:fld>
            <a:endParaRPr lang="en-US" dirty="0"/>
          </a:p>
        </p:txBody>
      </p:sp>
    </p:spTree>
    <p:extLst>
      <p:ext uri="{BB962C8B-B14F-4D97-AF65-F5344CB8AC3E}">
        <p14:creationId xmlns:p14="http://schemas.microsoft.com/office/powerpoint/2010/main" val="139013488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70</a:t>
            </a:fld>
            <a:endParaRPr lang="en-US" dirty="0"/>
          </a:p>
        </p:txBody>
      </p:sp>
    </p:spTree>
    <p:extLst>
      <p:ext uri="{BB962C8B-B14F-4D97-AF65-F5344CB8AC3E}">
        <p14:creationId xmlns:p14="http://schemas.microsoft.com/office/powerpoint/2010/main" val="18168706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pPr defTabSz="931774">
              <a:defRPr/>
            </a:pPr>
            <a:r>
              <a:rPr lang="en-US" dirty="0"/>
              <a:t>As</a:t>
            </a:r>
            <a:r>
              <a:rPr lang="en-US" baseline="0" dirty="0"/>
              <a:t> described in the Cost Estimating Methodology that accompanied the notice of Proposed Rulemaking and the Initial Statement of Reasons, the proposed regulations can be divided into three categories.</a:t>
            </a:r>
          </a:p>
          <a:p>
            <a:pPr defTabSz="931774">
              <a:defRPr/>
            </a:pPr>
            <a:endParaRPr lang="en-US" baseline="0" dirty="0"/>
          </a:p>
          <a:p>
            <a:pPr defTabSz="931774">
              <a:defRPr/>
            </a:pPr>
            <a:r>
              <a:rPr lang="en-US" dirty="0"/>
              <a:t>The first category includes those regulations that are substantively identical</a:t>
            </a:r>
            <a:r>
              <a:rPr lang="en-US" baseline="0" dirty="0"/>
              <a:t> to existing federal requirements.  For these, </a:t>
            </a:r>
            <a:r>
              <a:rPr lang="en-US" dirty="0"/>
              <a:t>any associated costs are already being incurred by California public water systems because they are required to comply with the federal regulation regardless of whether California adopts a parallel regulation.</a:t>
            </a:r>
          </a:p>
          <a:p>
            <a:pPr defTabSz="931774">
              <a:defRPr/>
            </a:pPr>
            <a:endParaRPr lang="en-US" dirty="0"/>
          </a:p>
          <a:p>
            <a:pPr defTabSz="931774">
              <a:defRPr/>
            </a:pPr>
            <a:r>
              <a:rPr lang="en-US" dirty="0"/>
              <a:t>The second category includes California-only</a:t>
            </a:r>
            <a:r>
              <a:rPr lang="en-US" baseline="0" dirty="0"/>
              <a:t> requirements that have the potential for cost impacts.  This includes requirements with cost impacts that we could quantify—which I’ll summarize later—and changes with negligible or non-quantifiable cost impacts.</a:t>
            </a:r>
            <a:endParaRPr lang="en-US" dirty="0"/>
          </a:p>
          <a:p>
            <a:endParaRPr lang="en-US" dirty="0"/>
          </a:p>
          <a:p>
            <a:r>
              <a:rPr lang="en-US" dirty="0"/>
              <a:t>The third category</a:t>
            </a:r>
            <a:r>
              <a:rPr lang="en-US" baseline="0" dirty="0"/>
              <a:t> includes state-only requirements or changes with no cost impacts.  For this category</a:t>
            </a:r>
            <a:r>
              <a:rPr lang="en-US" dirty="0"/>
              <a:t>, the proposed regulations amend existing state regulations for the purpose of making nonsubstantive changes, such as use of upper/lower case, plurals, and taxonomy (italics); correcting grammar and punctuation; adding clarifying language; deleting obsolete references and requirements; and deleting redundant requirements. None of these result in additional costs to the regulated community</a:t>
            </a:r>
            <a:r>
              <a:rPr lang="en-US" baseline="0" dirty="0"/>
              <a:t>.</a:t>
            </a:r>
          </a:p>
          <a:p>
            <a:endParaRPr lang="en-US" dirty="0"/>
          </a:p>
          <a:p>
            <a:r>
              <a:rPr lang="en-US" dirty="0"/>
              <a:t>Because water systems have</a:t>
            </a:r>
            <a:r>
              <a:rPr lang="en-US" baseline="0" dirty="0"/>
              <a:t> already been subject to federal RTCR requirements for a few years now, I’m going to briefly go over the highlights of those, before focusing on the state-only requirements and especially those with potential cost impacts.  </a:t>
            </a:r>
            <a:endParaRPr lang="en-US" dirty="0"/>
          </a:p>
          <a:p>
            <a:endParaRPr lang="en-US" dirty="0"/>
          </a:p>
        </p:txBody>
      </p:sp>
      <p:sp>
        <p:nvSpPr>
          <p:cNvPr id="4" name="Slide Number Placeholder 3"/>
          <p:cNvSpPr>
            <a:spLocks noGrp="1"/>
          </p:cNvSpPr>
          <p:nvPr>
            <p:ph type="sldNum" sz="quarter" idx="5"/>
          </p:nvPr>
        </p:nvSpPr>
        <p:spPr/>
        <p:txBody>
          <a:bodyPr/>
          <a:lstStyle/>
          <a:p>
            <a:fld id="{31040E69-5105-4E2B-9718-BD85254474A2}" type="slidenum">
              <a:rPr lang="en-US" smtClean="0"/>
              <a:t>7</a:t>
            </a:fld>
            <a:endParaRPr lang="en-US" dirty="0"/>
          </a:p>
        </p:txBody>
      </p:sp>
    </p:spTree>
    <p:extLst>
      <p:ext uri="{BB962C8B-B14F-4D97-AF65-F5344CB8AC3E}">
        <p14:creationId xmlns:p14="http://schemas.microsoft.com/office/powerpoint/2010/main" val="1114890890"/>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71</a:t>
            </a:fld>
            <a:endParaRPr lang="en-US" dirty="0"/>
          </a:p>
        </p:txBody>
      </p:sp>
    </p:spTree>
    <p:extLst>
      <p:ext uri="{BB962C8B-B14F-4D97-AF65-F5344CB8AC3E}">
        <p14:creationId xmlns:p14="http://schemas.microsoft.com/office/powerpoint/2010/main" val="2644368112"/>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72</a:t>
            </a:fld>
            <a:endParaRPr lang="en-US" dirty="0"/>
          </a:p>
        </p:txBody>
      </p:sp>
    </p:spTree>
    <p:extLst>
      <p:ext uri="{BB962C8B-B14F-4D97-AF65-F5344CB8AC3E}">
        <p14:creationId xmlns:p14="http://schemas.microsoft.com/office/powerpoint/2010/main" val="3271785816"/>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73</a:t>
            </a:fld>
            <a:endParaRPr lang="en-US" dirty="0"/>
          </a:p>
        </p:txBody>
      </p:sp>
    </p:spTree>
    <p:extLst>
      <p:ext uri="{BB962C8B-B14F-4D97-AF65-F5344CB8AC3E}">
        <p14:creationId xmlns:p14="http://schemas.microsoft.com/office/powerpoint/2010/main" val="3343372188"/>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74</a:t>
            </a:fld>
            <a:endParaRPr lang="en-US" dirty="0"/>
          </a:p>
        </p:txBody>
      </p:sp>
    </p:spTree>
    <p:extLst>
      <p:ext uri="{BB962C8B-B14F-4D97-AF65-F5344CB8AC3E}">
        <p14:creationId xmlns:p14="http://schemas.microsoft.com/office/powerpoint/2010/main" val="210111571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75</a:t>
            </a:fld>
            <a:endParaRPr lang="en-US" dirty="0"/>
          </a:p>
        </p:txBody>
      </p:sp>
    </p:spTree>
    <p:extLst>
      <p:ext uri="{BB962C8B-B14F-4D97-AF65-F5344CB8AC3E}">
        <p14:creationId xmlns:p14="http://schemas.microsoft.com/office/powerpoint/2010/main" val="1219046382"/>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040E69-5105-4E2B-9718-BD85254474A2}" type="slidenum">
              <a:rPr lang="en-US" smtClean="0"/>
              <a:t>76</a:t>
            </a:fld>
            <a:endParaRPr lang="en-US" dirty="0"/>
          </a:p>
        </p:txBody>
      </p:sp>
    </p:spTree>
    <p:extLst>
      <p:ext uri="{BB962C8B-B14F-4D97-AF65-F5344CB8AC3E}">
        <p14:creationId xmlns:p14="http://schemas.microsoft.com/office/powerpoint/2010/main" val="27623231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So, here are some of the key provisions of the federal Revised Total Coliform Rule.</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The rule </a:t>
            </a:r>
          </a:p>
          <a:p>
            <a:r>
              <a:rPr lang="en-US" dirty="0">
                <a:latin typeface="Arial" panose="020B0604020202020204" pitchFamily="34" charset="0"/>
                <a:cs typeface="Arial" panose="020B0604020202020204" pitchFamily="34" charset="0"/>
              </a:rPr>
              <a:t>established an E. Coli maximum contaminant level (MCL) for </a:t>
            </a:r>
            <a:r>
              <a:rPr lang="en-US" i="1" dirty="0">
                <a:latin typeface="Arial" panose="020B0604020202020204" pitchFamily="34" charset="0"/>
                <a:cs typeface="Arial" panose="020B0604020202020204" pitchFamily="34" charset="0"/>
              </a:rPr>
              <a:t>E. coli </a:t>
            </a:r>
            <a:r>
              <a:rPr lang="en-US" dirty="0">
                <a:latin typeface="Arial" panose="020B0604020202020204" pitchFamily="34" charset="0"/>
                <a:cs typeface="Arial" panose="020B0604020202020204" pitchFamily="34" charset="0"/>
              </a:rPr>
              <a:t>for protection against potential fecal contamination; </a:t>
            </a:r>
          </a:p>
          <a:p>
            <a:r>
              <a:rPr lang="en-US" dirty="0">
                <a:latin typeface="Arial" panose="020B0604020202020204" pitchFamily="34" charset="0"/>
                <a:cs typeface="Arial" panose="020B0604020202020204" pitchFamily="34" charset="0"/>
              </a:rPr>
              <a:t>Set a coliform treatment technique requirement; </a:t>
            </a:r>
          </a:p>
          <a:p>
            <a:r>
              <a:rPr lang="en-US" dirty="0">
                <a:latin typeface="Arial" panose="020B0604020202020204" pitchFamily="34" charset="0"/>
                <a:cs typeface="Arial" panose="020B0604020202020204" pitchFamily="34" charset="0"/>
              </a:rPr>
              <a:t>Established requirements for monitoring total coliforms and </a:t>
            </a:r>
            <a:r>
              <a:rPr lang="en-US" i="1" dirty="0">
                <a:latin typeface="Arial" panose="020B0604020202020204" pitchFamily="34" charset="0"/>
                <a:cs typeface="Arial" panose="020B0604020202020204" pitchFamily="34" charset="0"/>
              </a:rPr>
              <a:t>E. coli </a:t>
            </a:r>
            <a:r>
              <a:rPr lang="en-US" dirty="0">
                <a:latin typeface="Arial" panose="020B0604020202020204" pitchFamily="34" charset="0"/>
                <a:cs typeface="Arial" panose="020B0604020202020204" pitchFamily="34" charset="0"/>
              </a:rPr>
              <a:t>according to a bacteriological sample siting plan and schedule specific to the public water system; </a:t>
            </a:r>
          </a:p>
          <a:p>
            <a:r>
              <a:rPr lang="en-US" dirty="0">
                <a:latin typeface="Arial" panose="020B0604020202020204" pitchFamily="34" charset="0"/>
                <a:cs typeface="Arial" panose="020B0604020202020204" pitchFamily="34" charset="0"/>
              </a:rPr>
              <a:t>Set provisions allowing public water systems to transition to the federal </a:t>
            </a:r>
            <a:r>
              <a:rPr lang="en-US" dirty="0" err="1">
                <a:latin typeface="Arial" panose="020B0604020202020204" pitchFamily="34" charset="0"/>
                <a:cs typeface="Arial" panose="020B0604020202020204" pitchFamily="34" charset="0"/>
              </a:rPr>
              <a:t>RTCR</a:t>
            </a:r>
            <a:r>
              <a:rPr lang="en-US" dirty="0">
                <a:latin typeface="Arial" panose="020B0604020202020204" pitchFamily="34" charset="0"/>
                <a:cs typeface="Arial" panose="020B0604020202020204" pitchFamily="34" charset="0"/>
              </a:rPr>
              <a:t> using their existing Total Coliform Rule monitoring frequency, including public water systems on reduced monitoring under the existing </a:t>
            </a:r>
            <a:r>
              <a:rPr lang="en-US" dirty="0" err="1">
                <a:latin typeface="Arial" panose="020B0604020202020204" pitchFamily="34" charset="0"/>
                <a:cs typeface="Arial" panose="020B0604020202020204" pitchFamily="34" charset="0"/>
              </a:rPr>
              <a:t>TCR</a:t>
            </a:r>
            <a:r>
              <a:rPr lang="en-US" dirty="0">
                <a:latin typeface="Arial" panose="020B0604020202020204" pitchFamily="34" charset="0"/>
                <a:cs typeface="Arial" panose="020B0604020202020204" pitchFamily="34" charset="0"/>
              </a:rPr>
              <a:t>; </a:t>
            </a:r>
          </a:p>
        </p:txBody>
      </p:sp>
      <p:sp>
        <p:nvSpPr>
          <p:cNvPr id="4" name="Slide Number Placeholder 3"/>
          <p:cNvSpPr>
            <a:spLocks noGrp="1"/>
          </p:cNvSpPr>
          <p:nvPr>
            <p:ph type="sldNum" sz="quarter" idx="5"/>
          </p:nvPr>
        </p:nvSpPr>
        <p:spPr/>
        <p:txBody>
          <a:bodyPr/>
          <a:lstStyle/>
          <a:p>
            <a:fld id="{31040E69-5105-4E2B-9718-BD85254474A2}" type="slidenum">
              <a:rPr lang="en-US" smtClean="0"/>
              <a:t>8</a:t>
            </a:fld>
            <a:endParaRPr lang="en-US" dirty="0"/>
          </a:p>
        </p:txBody>
      </p:sp>
    </p:spTree>
    <p:extLst>
      <p:ext uri="{BB962C8B-B14F-4D97-AF65-F5344CB8AC3E}">
        <p14:creationId xmlns:p14="http://schemas.microsoft.com/office/powerpoint/2010/main" val="2155941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674688"/>
            <a:ext cx="5575300" cy="3136900"/>
          </a:xfrm>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Additional provisions of the federal </a:t>
            </a:r>
            <a:r>
              <a:rPr lang="en-US" dirty="0" err="1">
                <a:latin typeface="Arial" panose="020B0604020202020204" pitchFamily="34" charset="0"/>
                <a:cs typeface="Arial" panose="020B0604020202020204" pitchFamily="34" charset="0"/>
              </a:rPr>
              <a:t>RTCR</a:t>
            </a:r>
            <a:r>
              <a:rPr lang="en-US" dirty="0">
                <a:latin typeface="Arial" panose="020B0604020202020204" pitchFamily="34" charset="0"/>
                <a:cs typeface="Arial" panose="020B0604020202020204" pitchFamily="34" charset="0"/>
              </a:rPr>
              <a:t> include </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Requirements for seasonal systems to monitor and certify the completion of state-approved start-up procedures; </a:t>
            </a:r>
          </a:p>
          <a:p>
            <a:r>
              <a:rPr lang="en-US" dirty="0">
                <a:latin typeface="Arial" panose="020B0604020202020204" pitchFamily="34" charset="0"/>
                <a:cs typeface="Arial" panose="020B0604020202020204" pitchFamily="34" charset="0"/>
              </a:rPr>
              <a:t>Requirements for assessments and corrective action when monitoring results show that public water systems may be vulnerable to contamination; </a:t>
            </a:r>
          </a:p>
          <a:p>
            <a:r>
              <a:rPr lang="en-US" dirty="0">
                <a:latin typeface="Arial" panose="020B0604020202020204" pitchFamily="34" charset="0"/>
                <a:cs typeface="Arial" panose="020B0604020202020204" pitchFamily="34" charset="0"/>
              </a:rPr>
              <a:t>Public notification requirements for violations; and </a:t>
            </a:r>
          </a:p>
          <a:p>
            <a:r>
              <a:rPr lang="en-US" dirty="0">
                <a:latin typeface="Arial" panose="020B0604020202020204" pitchFamily="34" charset="0"/>
                <a:cs typeface="Arial" panose="020B0604020202020204" pitchFamily="34" charset="0"/>
              </a:rPr>
              <a:t>Specific language for community water systems to include in their Consumer Confidence Reports when they must conduct an assessment or if they incur an </a:t>
            </a:r>
            <a:r>
              <a:rPr lang="en-US" i="1" dirty="0">
                <a:latin typeface="Arial" panose="020B0604020202020204" pitchFamily="34" charset="0"/>
                <a:cs typeface="Arial" panose="020B0604020202020204" pitchFamily="34" charset="0"/>
              </a:rPr>
              <a:t>E. coli </a:t>
            </a:r>
            <a:r>
              <a:rPr lang="en-US" dirty="0">
                <a:latin typeface="Arial" panose="020B0604020202020204" pitchFamily="34" charset="0"/>
                <a:cs typeface="Arial" panose="020B0604020202020204" pitchFamily="34" charset="0"/>
              </a:rPr>
              <a:t>MCL violation.</a:t>
            </a:r>
          </a:p>
          <a:p>
            <a:endParaRPr lang="en-US" dirty="0"/>
          </a:p>
        </p:txBody>
      </p:sp>
      <p:sp>
        <p:nvSpPr>
          <p:cNvPr id="4" name="Slide Number Placeholder 3"/>
          <p:cNvSpPr>
            <a:spLocks noGrp="1"/>
          </p:cNvSpPr>
          <p:nvPr>
            <p:ph type="sldNum" sz="quarter" idx="5"/>
          </p:nvPr>
        </p:nvSpPr>
        <p:spPr/>
        <p:txBody>
          <a:bodyPr/>
          <a:lstStyle/>
          <a:p>
            <a:fld id="{31040E69-5105-4E2B-9718-BD85254474A2}" type="slidenum">
              <a:rPr lang="en-US" smtClean="0"/>
              <a:t>9</a:t>
            </a:fld>
            <a:endParaRPr lang="en-US" dirty="0"/>
          </a:p>
        </p:txBody>
      </p:sp>
    </p:spTree>
    <p:extLst>
      <p:ext uri="{BB962C8B-B14F-4D97-AF65-F5344CB8AC3E}">
        <p14:creationId xmlns:p14="http://schemas.microsoft.com/office/powerpoint/2010/main" val="2155941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1613A-26B7-493B-9728-26C89D2D408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7224801-7FA3-4861-A4C3-B8B1A91A6B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BDD3F1C-F5C5-45B5-8A35-2C494DF0B2C5}"/>
              </a:ext>
            </a:extLst>
          </p:cNvPr>
          <p:cNvSpPr>
            <a:spLocks noGrp="1"/>
          </p:cNvSpPr>
          <p:nvPr>
            <p:ph type="dt" sz="half" idx="10"/>
          </p:nvPr>
        </p:nvSpPr>
        <p:spPr/>
        <p:txBody>
          <a:bodyPr/>
          <a:lstStyle/>
          <a:p>
            <a:fld id="{45B033A9-C74D-4940-A767-9EA1A0F21EA0}" type="datetimeFigureOut">
              <a:rPr lang="en-US" smtClean="0"/>
              <a:t>5/26/2021</a:t>
            </a:fld>
            <a:endParaRPr lang="en-US" dirty="0"/>
          </a:p>
        </p:txBody>
      </p:sp>
      <p:sp>
        <p:nvSpPr>
          <p:cNvPr id="5" name="Footer Placeholder 4">
            <a:extLst>
              <a:ext uri="{FF2B5EF4-FFF2-40B4-BE49-F238E27FC236}">
                <a16:creationId xmlns:a16="http://schemas.microsoft.com/office/drawing/2014/main" id="{E8F9AD11-2630-4C0E-95CE-5427F67387F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BB89A96-1015-4BF3-9B68-65E3E6573331}"/>
              </a:ext>
            </a:extLst>
          </p:cNvPr>
          <p:cNvSpPr>
            <a:spLocks noGrp="1"/>
          </p:cNvSpPr>
          <p:nvPr>
            <p:ph type="sldNum" sz="quarter" idx="12"/>
          </p:nvPr>
        </p:nvSpPr>
        <p:spPr/>
        <p:txBody>
          <a:bodyPr/>
          <a:lstStyle/>
          <a:p>
            <a:fld id="{411B0ED9-3CAD-46EF-A1E3-CBFA663C63F7}" type="slidenum">
              <a:rPr lang="en-US" smtClean="0"/>
              <a:t>‹#›</a:t>
            </a:fld>
            <a:endParaRPr lang="en-US" dirty="0"/>
          </a:p>
        </p:txBody>
      </p:sp>
    </p:spTree>
    <p:extLst>
      <p:ext uri="{BB962C8B-B14F-4D97-AF65-F5344CB8AC3E}">
        <p14:creationId xmlns:p14="http://schemas.microsoft.com/office/powerpoint/2010/main" val="2195977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306C5-6EA6-4E23-9DCA-5B116AD6881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28053B6-7F96-43A7-8A90-A6D398A9DC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27B0BD-C7D3-40F5-95CA-C80A8072E989}"/>
              </a:ext>
            </a:extLst>
          </p:cNvPr>
          <p:cNvSpPr>
            <a:spLocks noGrp="1"/>
          </p:cNvSpPr>
          <p:nvPr>
            <p:ph type="dt" sz="half" idx="10"/>
          </p:nvPr>
        </p:nvSpPr>
        <p:spPr/>
        <p:txBody>
          <a:bodyPr/>
          <a:lstStyle/>
          <a:p>
            <a:fld id="{45B033A9-C74D-4940-A767-9EA1A0F21EA0}" type="datetimeFigureOut">
              <a:rPr lang="en-US" smtClean="0"/>
              <a:t>5/26/2021</a:t>
            </a:fld>
            <a:endParaRPr lang="en-US" dirty="0"/>
          </a:p>
        </p:txBody>
      </p:sp>
      <p:sp>
        <p:nvSpPr>
          <p:cNvPr id="5" name="Footer Placeholder 4">
            <a:extLst>
              <a:ext uri="{FF2B5EF4-FFF2-40B4-BE49-F238E27FC236}">
                <a16:creationId xmlns:a16="http://schemas.microsoft.com/office/drawing/2014/main" id="{6C7966A3-84C0-4DA0-90A7-B73669BD655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E88F3F8-D46D-400D-A238-475CDE0058A2}"/>
              </a:ext>
            </a:extLst>
          </p:cNvPr>
          <p:cNvSpPr>
            <a:spLocks noGrp="1"/>
          </p:cNvSpPr>
          <p:nvPr>
            <p:ph type="sldNum" sz="quarter" idx="12"/>
          </p:nvPr>
        </p:nvSpPr>
        <p:spPr/>
        <p:txBody>
          <a:bodyPr/>
          <a:lstStyle/>
          <a:p>
            <a:fld id="{411B0ED9-3CAD-46EF-A1E3-CBFA663C63F7}" type="slidenum">
              <a:rPr lang="en-US" smtClean="0"/>
              <a:t>‹#›</a:t>
            </a:fld>
            <a:endParaRPr lang="en-US" dirty="0"/>
          </a:p>
        </p:txBody>
      </p:sp>
    </p:spTree>
    <p:extLst>
      <p:ext uri="{BB962C8B-B14F-4D97-AF65-F5344CB8AC3E}">
        <p14:creationId xmlns:p14="http://schemas.microsoft.com/office/powerpoint/2010/main" val="332772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0FF317-8C72-488C-BDAB-E1CCBB59BF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471BEFF-442D-4C83-A682-AAFE38826CB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2C8433-F704-432D-90D6-BBEED7775D66}"/>
              </a:ext>
            </a:extLst>
          </p:cNvPr>
          <p:cNvSpPr>
            <a:spLocks noGrp="1"/>
          </p:cNvSpPr>
          <p:nvPr>
            <p:ph type="dt" sz="half" idx="10"/>
          </p:nvPr>
        </p:nvSpPr>
        <p:spPr/>
        <p:txBody>
          <a:bodyPr/>
          <a:lstStyle/>
          <a:p>
            <a:fld id="{45B033A9-C74D-4940-A767-9EA1A0F21EA0}" type="datetimeFigureOut">
              <a:rPr lang="en-US" smtClean="0"/>
              <a:t>5/26/2021</a:t>
            </a:fld>
            <a:endParaRPr lang="en-US" dirty="0"/>
          </a:p>
        </p:txBody>
      </p:sp>
      <p:sp>
        <p:nvSpPr>
          <p:cNvPr id="5" name="Footer Placeholder 4">
            <a:extLst>
              <a:ext uri="{FF2B5EF4-FFF2-40B4-BE49-F238E27FC236}">
                <a16:creationId xmlns:a16="http://schemas.microsoft.com/office/drawing/2014/main" id="{8F216C12-F064-424A-A011-C45E26776B8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808B8DA-A457-40E5-A870-16E5B5B1D414}"/>
              </a:ext>
            </a:extLst>
          </p:cNvPr>
          <p:cNvSpPr>
            <a:spLocks noGrp="1"/>
          </p:cNvSpPr>
          <p:nvPr>
            <p:ph type="sldNum" sz="quarter" idx="12"/>
          </p:nvPr>
        </p:nvSpPr>
        <p:spPr/>
        <p:txBody>
          <a:bodyPr/>
          <a:lstStyle/>
          <a:p>
            <a:fld id="{411B0ED9-3CAD-46EF-A1E3-CBFA663C63F7}" type="slidenum">
              <a:rPr lang="en-US" smtClean="0"/>
              <a:t>‹#›</a:t>
            </a:fld>
            <a:endParaRPr lang="en-US" dirty="0"/>
          </a:p>
        </p:txBody>
      </p:sp>
    </p:spTree>
    <p:extLst>
      <p:ext uri="{BB962C8B-B14F-4D97-AF65-F5344CB8AC3E}">
        <p14:creationId xmlns:p14="http://schemas.microsoft.com/office/powerpoint/2010/main" val="629970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CB584-0B1B-46F2-AF98-DB0FAD2E18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84AE3A-E2F9-4338-8EBA-68C8DF7346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938D37-7B58-480A-B91E-C762844D4AF2}"/>
              </a:ext>
            </a:extLst>
          </p:cNvPr>
          <p:cNvSpPr>
            <a:spLocks noGrp="1"/>
          </p:cNvSpPr>
          <p:nvPr>
            <p:ph type="dt" sz="half" idx="10"/>
          </p:nvPr>
        </p:nvSpPr>
        <p:spPr/>
        <p:txBody>
          <a:bodyPr/>
          <a:lstStyle/>
          <a:p>
            <a:r>
              <a:rPr lang="en-US"/>
              <a:t>17 December 2020</a:t>
            </a:r>
            <a:endParaRPr lang="en-US" dirty="0"/>
          </a:p>
        </p:txBody>
      </p:sp>
      <p:sp>
        <p:nvSpPr>
          <p:cNvPr id="5" name="Footer Placeholder 4">
            <a:extLst>
              <a:ext uri="{FF2B5EF4-FFF2-40B4-BE49-F238E27FC236}">
                <a16:creationId xmlns:a16="http://schemas.microsoft.com/office/drawing/2014/main" id="{64CEAE93-F191-4898-A243-AC1824C7D48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F56DBD8-0D39-42A7-8CDA-334DC2F0F87C}"/>
              </a:ext>
            </a:extLst>
          </p:cNvPr>
          <p:cNvSpPr>
            <a:spLocks noGrp="1"/>
          </p:cNvSpPr>
          <p:nvPr>
            <p:ph type="sldNum" sz="quarter" idx="12"/>
          </p:nvPr>
        </p:nvSpPr>
        <p:spPr/>
        <p:txBody>
          <a:bodyPr/>
          <a:lstStyle/>
          <a:p>
            <a:fld id="{411B0ED9-3CAD-46EF-A1E3-CBFA663C63F7}" type="slidenum">
              <a:rPr lang="en-US" smtClean="0"/>
              <a:t>‹#›</a:t>
            </a:fld>
            <a:endParaRPr lang="en-US" dirty="0"/>
          </a:p>
        </p:txBody>
      </p:sp>
    </p:spTree>
    <p:extLst>
      <p:ext uri="{BB962C8B-B14F-4D97-AF65-F5344CB8AC3E}">
        <p14:creationId xmlns:p14="http://schemas.microsoft.com/office/powerpoint/2010/main" val="2935370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13C2D-B488-4CAF-ADAA-70570B6376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FCDF59E-150C-4B00-BCF6-CC829E0579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94928A-701E-4A8E-9FB6-C5CDF0010009}"/>
              </a:ext>
            </a:extLst>
          </p:cNvPr>
          <p:cNvSpPr>
            <a:spLocks noGrp="1"/>
          </p:cNvSpPr>
          <p:nvPr>
            <p:ph type="dt" sz="half" idx="10"/>
          </p:nvPr>
        </p:nvSpPr>
        <p:spPr/>
        <p:txBody>
          <a:bodyPr/>
          <a:lstStyle/>
          <a:p>
            <a:fld id="{45B033A9-C74D-4940-A767-9EA1A0F21EA0}" type="datetimeFigureOut">
              <a:rPr lang="en-US" smtClean="0"/>
              <a:t>5/26/2021</a:t>
            </a:fld>
            <a:endParaRPr lang="en-US" dirty="0"/>
          </a:p>
        </p:txBody>
      </p:sp>
      <p:sp>
        <p:nvSpPr>
          <p:cNvPr id="5" name="Footer Placeholder 4">
            <a:extLst>
              <a:ext uri="{FF2B5EF4-FFF2-40B4-BE49-F238E27FC236}">
                <a16:creationId xmlns:a16="http://schemas.microsoft.com/office/drawing/2014/main" id="{409EDA2B-3602-4AE7-973A-D67984CB042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253167C-112F-439E-9A13-B558FFC7AF02}"/>
              </a:ext>
            </a:extLst>
          </p:cNvPr>
          <p:cNvSpPr>
            <a:spLocks noGrp="1"/>
          </p:cNvSpPr>
          <p:nvPr>
            <p:ph type="sldNum" sz="quarter" idx="12"/>
          </p:nvPr>
        </p:nvSpPr>
        <p:spPr/>
        <p:txBody>
          <a:bodyPr/>
          <a:lstStyle/>
          <a:p>
            <a:fld id="{411B0ED9-3CAD-46EF-A1E3-CBFA663C63F7}" type="slidenum">
              <a:rPr lang="en-US" smtClean="0"/>
              <a:t>‹#›</a:t>
            </a:fld>
            <a:endParaRPr lang="en-US" dirty="0"/>
          </a:p>
        </p:txBody>
      </p:sp>
    </p:spTree>
    <p:extLst>
      <p:ext uri="{BB962C8B-B14F-4D97-AF65-F5344CB8AC3E}">
        <p14:creationId xmlns:p14="http://schemas.microsoft.com/office/powerpoint/2010/main" val="1778429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140CA-526F-4B88-8A1B-AC972970E1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8495D35-DB8E-470F-BE91-BCA3D658C4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389ADCA-D2F6-4CCE-81B1-E0F3EA4D8F6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B5788EC-44BD-4A91-99EE-05438F6A395D}"/>
              </a:ext>
            </a:extLst>
          </p:cNvPr>
          <p:cNvSpPr>
            <a:spLocks noGrp="1"/>
          </p:cNvSpPr>
          <p:nvPr>
            <p:ph type="dt" sz="half" idx="10"/>
          </p:nvPr>
        </p:nvSpPr>
        <p:spPr/>
        <p:txBody>
          <a:bodyPr/>
          <a:lstStyle/>
          <a:p>
            <a:fld id="{45B033A9-C74D-4940-A767-9EA1A0F21EA0}" type="datetimeFigureOut">
              <a:rPr lang="en-US" smtClean="0"/>
              <a:t>5/26/2021</a:t>
            </a:fld>
            <a:endParaRPr lang="en-US" dirty="0"/>
          </a:p>
        </p:txBody>
      </p:sp>
      <p:sp>
        <p:nvSpPr>
          <p:cNvPr id="6" name="Footer Placeholder 5">
            <a:extLst>
              <a:ext uri="{FF2B5EF4-FFF2-40B4-BE49-F238E27FC236}">
                <a16:creationId xmlns:a16="http://schemas.microsoft.com/office/drawing/2014/main" id="{F1B4F83E-B7FC-4F3F-ADDF-ED2695D95E0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51CDAAB-5BA1-489E-8C46-408278DD61FD}"/>
              </a:ext>
            </a:extLst>
          </p:cNvPr>
          <p:cNvSpPr>
            <a:spLocks noGrp="1"/>
          </p:cNvSpPr>
          <p:nvPr>
            <p:ph type="sldNum" sz="quarter" idx="12"/>
          </p:nvPr>
        </p:nvSpPr>
        <p:spPr/>
        <p:txBody>
          <a:bodyPr/>
          <a:lstStyle/>
          <a:p>
            <a:fld id="{411B0ED9-3CAD-46EF-A1E3-CBFA663C63F7}" type="slidenum">
              <a:rPr lang="en-US" smtClean="0"/>
              <a:t>‹#›</a:t>
            </a:fld>
            <a:endParaRPr lang="en-US" dirty="0"/>
          </a:p>
        </p:txBody>
      </p:sp>
    </p:spTree>
    <p:extLst>
      <p:ext uri="{BB962C8B-B14F-4D97-AF65-F5344CB8AC3E}">
        <p14:creationId xmlns:p14="http://schemas.microsoft.com/office/powerpoint/2010/main" val="2722130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3388F-7C3B-4E9C-B110-35FE8ED9CAA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A0A2828-9CC6-41C2-B213-3520691022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A09A0A1-8255-4FB9-8B79-E4DA875CDB7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D403E41-F9B1-41DF-B976-CB68CE9341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7A41DC8-ED96-4D77-9714-D770CA226EE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9AD4942-3032-4DEC-B9B4-D79EBD05B97D}"/>
              </a:ext>
            </a:extLst>
          </p:cNvPr>
          <p:cNvSpPr>
            <a:spLocks noGrp="1"/>
          </p:cNvSpPr>
          <p:nvPr>
            <p:ph type="dt" sz="half" idx="10"/>
          </p:nvPr>
        </p:nvSpPr>
        <p:spPr/>
        <p:txBody>
          <a:bodyPr/>
          <a:lstStyle/>
          <a:p>
            <a:fld id="{45B033A9-C74D-4940-A767-9EA1A0F21EA0}" type="datetimeFigureOut">
              <a:rPr lang="en-US" smtClean="0"/>
              <a:t>5/26/2021</a:t>
            </a:fld>
            <a:endParaRPr lang="en-US" dirty="0"/>
          </a:p>
        </p:txBody>
      </p:sp>
      <p:sp>
        <p:nvSpPr>
          <p:cNvPr id="8" name="Footer Placeholder 7">
            <a:extLst>
              <a:ext uri="{FF2B5EF4-FFF2-40B4-BE49-F238E27FC236}">
                <a16:creationId xmlns:a16="http://schemas.microsoft.com/office/drawing/2014/main" id="{61FEEE7A-3D75-4E38-A5BF-391D62759C7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FB31763-E881-480A-92DD-26906D2C253F}"/>
              </a:ext>
            </a:extLst>
          </p:cNvPr>
          <p:cNvSpPr>
            <a:spLocks noGrp="1"/>
          </p:cNvSpPr>
          <p:nvPr>
            <p:ph type="sldNum" sz="quarter" idx="12"/>
          </p:nvPr>
        </p:nvSpPr>
        <p:spPr/>
        <p:txBody>
          <a:bodyPr/>
          <a:lstStyle/>
          <a:p>
            <a:fld id="{411B0ED9-3CAD-46EF-A1E3-CBFA663C63F7}" type="slidenum">
              <a:rPr lang="en-US" smtClean="0"/>
              <a:t>‹#›</a:t>
            </a:fld>
            <a:endParaRPr lang="en-US" dirty="0"/>
          </a:p>
        </p:txBody>
      </p:sp>
    </p:spTree>
    <p:extLst>
      <p:ext uri="{BB962C8B-B14F-4D97-AF65-F5344CB8AC3E}">
        <p14:creationId xmlns:p14="http://schemas.microsoft.com/office/powerpoint/2010/main" val="1895079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41911-7D0F-4EED-B219-D99142F89E8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8D0CC46-29B7-410A-83F4-ACC73CE73BC7}"/>
              </a:ext>
            </a:extLst>
          </p:cNvPr>
          <p:cNvSpPr>
            <a:spLocks noGrp="1"/>
          </p:cNvSpPr>
          <p:nvPr>
            <p:ph type="dt" sz="half" idx="10"/>
          </p:nvPr>
        </p:nvSpPr>
        <p:spPr/>
        <p:txBody>
          <a:bodyPr/>
          <a:lstStyle/>
          <a:p>
            <a:fld id="{45B033A9-C74D-4940-A767-9EA1A0F21EA0}" type="datetimeFigureOut">
              <a:rPr lang="en-US" smtClean="0"/>
              <a:t>5/26/2021</a:t>
            </a:fld>
            <a:endParaRPr lang="en-US" dirty="0"/>
          </a:p>
        </p:txBody>
      </p:sp>
      <p:sp>
        <p:nvSpPr>
          <p:cNvPr id="4" name="Footer Placeholder 3">
            <a:extLst>
              <a:ext uri="{FF2B5EF4-FFF2-40B4-BE49-F238E27FC236}">
                <a16:creationId xmlns:a16="http://schemas.microsoft.com/office/drawing/2014/main" id="{55B81910-47E9-472A-AE7A-E3A0C25B949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2B48FBA-8059-4308-BCCB-39AB1258FA8B}"/>
              </a:ext>
            </a:extLst>
          </p:cNvPr>
          <p:cNvSpPr>
            <a:spLocks noGrp="1"/>
          </p:cNvSpPr>
          <p:nvPr>
            <p:ph type="sldNum" sz="quarter" idx="12"/>
          </p:nvPr>
        </p:nvSpPr>
        <p:spPr/>
        <p:txBody>
          <a:bodyPr/>
          <a:lstStyle/>
          <a:p>
            <a:fld id="{411B0ED9-3CAD-46EF-A1E3-CBFA663C63F7}" type="slidenum">
              <a:rPr lang="en-US" smtClean="0"/>
              <a:t>‹#›</a:t>
            </a:fld>
            <a:endParaRPr lang="en-US" dirty="0"/>
          </a:p>
        </p:txBody>
      </p:sp>
    </p:spTree>
    <p:extLst>
      <p:ext uri="{BB962C8B-B14F-4D97-AF65-F5344CB8AC3E}">
        <p14:creationId xmlns:p14="http://schemas.microsoft.com/office/powerpoint/2010/main" val="4207784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CA7591-1957-4155-B87C-8222D8AA066E}"/>
              </a:ext>
            </a:extLst>
          </p:cNvPr>
          <p:cNvSpPr>
            <a:spLocks noGrp="1"/>
          </p:cNvSpPr>
          <p:nvPr>
            <p:ph type="dt" sz="half" idx="10"/>
          </p:nvPr>
        </p:nvSpPr>
        <p:spPr/>
        <p:txBody>
          <a:bodyPr/>
          <a:lstStyle/>
          <a:p>
            <a:fld id="{45B033A9-C74D-4940-A767-9EA1A0F21EA0}" type="datetimeFigureOut">
              <a:rPr lang="en-US" smtClean="0"/>
              <a:t>5/26/2021</a:t>
            </a:fld>
            <a:endParaRPr lang="en-US" dirty="0"/>
          </a:p>
        </p:txBody>
      </p:sp>
      <p:sp>
        <p:nvSpPr>
          <p:cNvPr id="3" name="Footer Placeholder 2">
            <a:extLst>
              <a:ext uri="{FF2B5EF4-FFF2-40B4-BE49-F238E27FC236}">
                <a16:creationId xmlns:a16="http://schemas.microsoft.com/office/drawing/2014/main" id="{3FD0A3A9-A8B1-4F3B-A7EA-C0D45A730E0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C3CAE45-62EB-46B4-BB73-8A14E13F7D04}"/>
              </a:ext>
            </a:extLst>
          </p:cNvPr>
          <p:cNvSpPr>
            <a:spLocks noGrp="1"/>
          </p:cNvSpPr>
          <p:nvPr>
            <p:ph type="sldNum" sz="quarter" idx="12"/>
          </p:nvPr>
        </p:nvSpPr>
        <p:spPr/>
        <p:txBody>
          <a:bodyPr/>
          <a:lstStyle/>
          <a:p>
            <a:fld id="{411B0ED9-3CAD-46EF-A1E3-CBFA663C63F7}" type="slidenum">
              <a:rPr lang="en-US" smtClean="0"/>
              <a:t>‹#›</a:t>
            </a:fld>
            <a:endParaRPr lang="en-US" dirty="0"/>
          </a:p>
        </p:txBody>
      </p:sp>
    </p:spTree>
    <p:extLst>
      <p:ext uri="{BB962C8B-B14F-4D97-AF65-F5344CB8AC3E}">
        <p14:creationId xmlns:p14="http://schemas.microsoft.com/office/powerpoint/2010/main" val="2166596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764E2-D173-41FB-ADB4-388ED54E8D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F619AA5-36A7-4EF3-9CFB-D539D97381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2F4148A-27DE-4919-9A0C-BD4FCA6258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801953-1C73-4C58-A572-1A1E123DAC96}"/>
              </a:ext>
            </a:extLst>
          </p:cNvPr>
          <p:cNvSpPr>
            <a:spLocks noGrp="1"/>
          </p:cNvSpPr>
          <p:nvPr>
            <p:ph type="dt" sz="half" idx="10"/>
          </p:nvPr>
        </p:nvSpPr>
        <p:spPr/>
        <p:txBody>
          <a:bodyPr/>
          <a:lstStyle/>
          <a:p>
            <a:fld id="{45B033A9-C74D-4940-A767-9EA1A0F21EA0}" type="datetimeFigureOut">
              <a:rPr lang="en-US" smtClean="0"/>
              <a:t>5/26/2021</a:t>
            </a:fld>
            <a:endParaRPr lang="en-US" dirty="0"/>
          </a:p>
        </p:txBody>
      </p:sp>
      <p:sp>
        <p:nvSpPr>
          <p:cNvPr id="6" name="Footer Placeholder 5">
            <a:extLst>
              <a:ext uri="{FF2B5EF4-FFF2-40B4-BE49-F238E27FC236}">
                <a16:creationId xmlns:a16="http://schemas.microsoft.com/office/drawing/2014/main" id="{D8837C8B-86F0-49D5-A805-485CAE738D8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36DAE32-CF7B-4F82-AC0F-3827F128225A}"/>
              </a:ext>
            </a:extLst>
          </p:cNvPr>
          <p:cNvSpPr>
            <a:spLocks noGrp="1"/>
          </p:cNvSpPr>
          <p:nvPr>
            <p:ph type="sldNum" sz="quarter" idx="12"/>
          </p:nvPr>
        </p:nvSpPr>
        <p:spPr/>
        <p:txBody>
          <a:bodyPr/>
          <a:lstStyle/>
          <a:p>
            <a:fld id="{411B0ED9-3CAD-46EF-A1E3-CBFA663C63F7}" type="slidenum">
              <a:rPr lang="en-US" smtClean="0"/>
              <a:t>‹#›</a:t>
            </a:fld>
            <a:endParaRPr lang="en-US" dirty="0"/>
          </a:p>
        </p:txBody>
      </p:sp>
    </p:spTree>
    <p:extLst>
      <p:ext uri="{BB962C8B-B14F-4D97-AF65-F5344CB8AC3E}">
        <p14:creationId xmlns:p14="http://schemas.microsoft.com/office/powerpoint/2010/main" val="1070838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2337E-F8EF-4F28-B2A0-3C48365138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B4B1C3-AC6C-4B7A-B623-3474FD5582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3B7A360-0DA5-447B-BDE3-0869FB3962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819DBA-DE17-433F-B993-3C85C3E6BC74}"/>
              </a:ext>
            </a:extLst>
          </p:cNvPr>
          <p:cNvSpPr>
            <a:spLocks noGrp="1"/>
          </p:cNvSpPr>
          <p:nvPr>
            <p:ph type="dt" sz="half" idx="10"/>
          </p:nvPr>
        </p:nvSpPr>
        <p:spPr/>
        <p:txBody>
          <a:bodyPr/>
          <a:lstStyle/>
          <a:p>
            <a:fld id="{45B033A9-C74D-4940-A767-9EA1A0F21EA0}" type="datetimeFigureOut">
              <a:rPr lang="en-US" smtClean="0"/>
              <a:t>5/26/2021</a:t>
            </a:fld>
            <a:endParaRPr lang="en-US" dirty="0"/>
          </a:p>
        </p:txBody>
      </p:sp>
      <p:sp>
        <p:nvSpPr>
          <p:cNvPr id="6" name="Footer Placeholder 5">
            <a:extLst>
              <a:ext uri="{FF2B5EF4-FFF2-40B4-BE49-F238E27FC236}">
                <a16:creationId xmlns:a16="http://schemas.microsoft.com/office/drawing/2014/main" id="{336AC629-A93C-4AFA-BFE8-683CB71F4DF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BAB397C-2F60-4380-9268-C181E077DEAB}"/>
              </a:ext>
            </a:extLst>
          </p:cNvPr>
          <p:cNvSpPr>
            <a:spLocks noGrp="1"/>
          </p:cNvSpPr>
          <p:nvPr>
            <p:ph type="sldNum" sz="quarter" idx="12"/>
          </p:nvPr>
        </p:nvSpPr>
        <p:spPr/>
        <p:txBody>
          <a:bodyPr/>
          <a:lstStyle/>
          <a:p>
            <a:fld id="{411B0ED9-3CAD-46EF-A1E3-CBFA663C63F7}" type="slidenum">
              <a:rPr lang="en-US" smtClean="0"/>
              <a:t>‹#›</a:t>
            </a:fld>
            <a:endParaRPr lang="en-US" dirty="0"/>
          </a:p>
        </p:txBody>
      </p:sp>
    </p:spTree>
    <p:extLst>
      <p:ext uri="{BB962C8B-B14F-4D97-AF65-F5344CB8AC3E}">
        <p14:creationId xmlns:p14="http://schemas.microsoft.com/office/powerpoint/2010/main" val="2913236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1091639-3FE4-46F3-98D5-E29B711CCC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4D97512-224F-4272-B4B9-A5E6825A55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98809F-EF0C-44DB-8E88-1CE4C447F2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B033A9-C74D-4940-A767-9EA1A0F21EA0}" type="datetimeFigureOut">
              <a:rPr lang="en-US" smtClean="0"/>
              <a:t>5/26/2021</a:t>
            </a:fld>
            <a:endParaRPr lang="en-US" dirty="0"/>
          </a:p>
        </p:txBody>
      </p:sp>
      <p:sp>
        <p:nvSpPr>
          <p:cNvPr id="5" name="Footer Placeholder 4">
            <a:extLst>
              <a:ext uri="{FF2B5EF4-FFF2-40B4-BE49-F238E27FC236}">
                <a16:creationId xmlns:a16="http://schemas.microsoft.com/office/drawing/2014/main" id="{EC670165-9764-435B-878C-2F1E0D586C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F2D7180-76D7-405D-95F9-A5650C419E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1B0ED9-3CAD-46EF-A1E3-CBFA663C63F7}" type="slidenum">
              <a:rPr lang="en-US" smtClean="0"/>
              <a:t>‹#›</a:t>
            </a:fld>
            <a:endParaRPr lang="en-US" dirty="0"/>
          </a:p>
        </p:txBody>
      </p:sp>
    </p:spTree>
    <p:extLst>
      <p:ext uri="{BB962C8B-B14F-4D97-AF65-F5344CB8AC3E}">
        <p14:creationId xmlns:p14="http://schemas.microsoft.com/office/powerpoint/2010/main" val="40014973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waterboards.ca.gov/drinking_water/certlic/drinkingwater/sbddw_20_002_rtcr.html"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hyperlink" Target="mailto:melissa.hall@waterboards.ca.gov" TargetMode="Externa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BC832-90CE-4610-B820-6217008880E6}"/>
              </a:ext>
            </a:extLst>
          </p:cNvPr>
          <p:cNvSpPr>
            <a:spLocks noGrp="1"/>
          </p:cNvSpPr>
          <p:nvPr>
            <p:ph type="ctrTitle"/>
          </p:nvPr>
        </p:nvSpPr>
        <p:spPr>
          <a:xfrm>
            <a:off x="1371600" y="417648"/>
            <a:ext cx="9481930" cy="2387600"/>
          </a:xfrm>
        </p:spPr>
        <p:txBody>
          <a:bodyPr/>
          <a:lstStyle/>
          <a:p>
            <a:r>
              <a:rPr lang="en-US" b="1" dirty="0">
                <a:latin typeface="Arial" panose="020B0604020202020204" pitchFamily="34" charset="0"/>
                <a:cs typeface="Arial" panose="020B0604020202020204" pitchFamily="34" charset="0"/>
              </a:rPr>
              <a:t>Revised Total Coliform Rule </a:t>
            </a:r>
          </a:p>
        </p:txBody>
      </p:sp>
      <p:sp>
        <p:nvSpPr>
          <p:cNvPr id="3" name="Subtitle 2">
            <a:extLst>
              <a:ext uri="{FF2B5EF4-FFF2-40B4-BE49-F238E27FC236}">
                <a16:creationId xmlns:a16="http://schemas.microsoft.com/office/drawing/2014/main" id="{22BC92B2-1105-4D2E-96A3-B03CFAED039C}"/>
              </a:ext>
            </a:extLst>
          </p:cNvPr>
          <p:cNvSpPr>
            <a:spLocks noGrp="1"/>
          </p:cNvSpPr>
          <p:nvPr>
            <p:ph type="subTitle" idx="1"/>
          </p:nvPr>
        </p:nvSpPr>
        <p:spPr>
          <a:xfrm>
            <a:off x="1524000" y="3648635"/>
            <a:ext cx="9144000" cy="2347304"/>
          </a:xfrm>
        </p:spPr>
        <p:txBody>
          <a:bodyPr>
            <a:normAutofit/>
          </a:bodyPr>
          <a:lstStyle/>
          <a:p>
            <a:pPr algn="ctr"/>
            <a:r>
              <a:rPr lang="en-US" sz="2400" dirty="0">
                <a:latin typeface="Arial" panose="020B0604020202020204" pitchFamily="34" charset="0"/>
                <a:cs typeface="Arial" panose="020B0604020202020204" pitchFamily="34" charset="0"/>
              </a:rPr>
              <a:t>State Water Resources Control Board </a:t>
            </a:r>
          </a:p>
          <a:p>
            <a:pPr algn="ctr"/>
            <a:r>
              <a:rPr lang="en-US" dirty="0">
                <a:latin typeface="Arial" panose="020B0604020202020204" pitchFamily="34" charset="0"/>
                <a:cs typeface="Arial" panose="020B0604020202020204" pitchFamily="34" charset="0"/>
              </a:rPr>
              <a:t>Division of Drinking Water</a:t>
            </a:r>
          </a:p>
          <a:p>
            <a:pPr algn="ctr"/>
            <a:r>
              <a:rPr lang="en-US" sz="2000" dirty="0">
                <a:latin typeface="Arial" panose="020B0604020202020204" pitchFamily="34" charset="0"/>
                <a:cs typeface="Arial" panose="020B0604020202020204" pitchFamily="34" charset="0"/>
              </a:rPr>
              <a:t>Melissa Hall, P.E.</a:t>
            </a:r>
          </a:p>
          <a:p>
            <a:pPr algn="ctr"/>
            <a:r>
              <a:rPr lang="en-US" sz="2000" dirty="0">
                <a:latin typeface="Arial" panose="020B0604020202020204" pitchFamily="34" charset="0"/>
                <a:cs typeface="Arial" panose="020B0604020202020204" pitchFamily="34" charset="0"/>
              </a:rPr>
              <a:t>APA Hearing </a:t>
            </a:r>
          </a:p>
          <a:p>
            <a:pPr algn="ctr"/>
            <a:r>
              <a:rPr lang="en-US" sz="2000" dirty="0">
                <a:latin typeface="Arial" panose="020B0604020202020204" pitchFamily="34" charset="0"/>
                <a:cs typeface="Arial" panose="020B0604020202020204" pitchFamily="34" charset="0"/>
              </a:rPr>
              <a:t>17 December 2020</a:t>
            </a:r>
          </a:p>
          <a:p>
            <a:pPr algn="ctr"/>
            <a:endParaRPr lang="en-US" sz="2000" dirty="0"/>
          </a:p>
        </p:txBody>
      </p:sp>
    </p:spTree>
    <p:extLst>
      <p:ext uri="{BB962C8B-B14F-4D97-AF65-F5344CB8AC3E}">
        <p14:creationId xmlns:p14="http://schemas.microsoft.com/office/powerpoint/2010/main" val="511230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C183D7F6-B498-43B3-948B-1728B52AA6E4}">
                <adec:decorative xmlns:adec="http://schemas.microsoft.com/office/drawing/2017/decorative" val="1"/>
              </a:ext>
            </a:extLst>
          </p:cNvPr>
          <p:cNvSpPr/>
          <p:nvPr/>
        </p:nvSpPr>
        <p:spPr>
          <a:xfrm>
            <a:off x="4601817" y="2684104"/>
            <a:ext cx="2895600" cy="2590800"/>
          </a:xfrm>
          <a:prstGeom prst="ellipse">
            <a:avLst/>
          </a:prstGeom>
          <a:pattFill prst="wdDnDiag">
            <a:fgClr>
              <a:srgbClr val="00B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C183D7F6-B498-43B3-948B-1728B52AA6E4}">
                <adec:decorative xmlns:adec="http://schemas.microsoft.com/office/drawing/2017/decorative" val="1"/>
              </a:ext>
            </a:extLst>
          </p:cNvPr>
          <p:cNvSpPr/>
          <p:nvPr/>
        </p:nvSpPr>
        <p:spPr>
          <a:xfrm>
            <a:off x="4297017" y="2684105"/>
            <a:ext cx="2895600" cy="2590800"/>
          </a:xfrm>
          <a:prstGeom prst="ellipse">
            <a:avLst/>
          </a:prstGeom>
          <a:gradFill>
            <a:gsLst>
              <a:gs pos="0">
                <a:schemeClr val="accent1">
                  <a:tint val="66000"/>
                  <a:satMod val="160000"/>
                </a:schemeClr>
              </a:gs>
              <a:gs pos="51000">
                <a:schemeClr val="accent1">
                  <a:tint val="44500"/>
                  <a:satMod val="160000"/>
                  <a:alpha val="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a:extLst>
              <a:ext uri="{C183D7F6-B498-43B3-948B-1728B52AA6E4}">
                <adec:decorative xmlns:adec="http://schemas.microsoft.com/office/drawing/2017/decorative" val="1"/>
              </a:ext>
            </a:extLst>
          </p:cNvPr>
          <p:cNvSpPr/>
          <p:nvPr/>
        </p:nvSpPr>
        <p:spPr>
          <a:xfrm>
            <a:off x="6944967" y="2019300"/>
            <a:ext cx="457200" cy="457200"/>
          </a:xfrm>
          <a:prstGeom prst="ellipse">
            <a:avLst/>
          </a:prstGeom>
          <a:pattFill prst="wdDnDiag">
            <a:fgClr>
              <a:srgbClr val="00B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a:extLst>
              <a:ext uri="{C183D7F6-B498-43B3-948B-1728B52AA6E4}">
                <adec:decorative xmlns:adec="http://schemas.microsoft.com/office/drawing/2017/decorative" val="1"/>
              </a:ext>
            </a:extLst>
          </p:cNvPr>
          <p:cNvSpPr/>
          <p:nvPr/>
        </p:nvSpPr>
        <p:spPr>
          <a:xfrm>
            <a:off x="2304422" y="1981200"/>
            <a:ext cx="457200" cy="457200"/>
          </a:xfrm>
          <a:prstGeom prst="ellipse">
            <a:avLst/>
          </a:prstGeom>
          <a:gradFill>
            <a:gsLst>
              <a:gs pos="0">
                <a:schemeClr val="accent1">
                  <a:tint val="66000"/>
                  <a:satMod val="160000"/>
                </a:schemeClr>
              </a:gs>
              <a:gs pos="51000">
                <a:schemeClr val="accent1">
                  <a:tint val="44500"/>
                  <a:satMod val="160000"/>
                  <a:alpha val="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itle 1">
            <a:extLst>
              <a:ext uri="{FF2B5EF4-FFF2-40B4-BE49-F238E27FC236}">
                <a16:creationId xmlns:a16="http://schemas.microsoft.com/office/drawing/2014/main" id="{5838BA28-A4B3-46DF-A4C0-A0242334B671}"/>
              </a:ext>
            </a:extLst>
          </p:cNvPr>
          <p:cNvSpPr>
            <a:spLocks noGrp="1"/>
          </p:cNvSpPr>
          <p:nvPr>
            <p:ph type="title"/>
          </p:nvPr>
        </p:nvSpPr>
        <p:spPr>
          <a:xfrm>
            <a:off x="642139" y="510459"/>
            <a:ext cx="10515600" cy="1325563"/>
          </a:xfrm>
        </p:spPr>
        <p:txBody>
          <a:bodyPr>
            <a:normAutofit/>
          </a:bodyPr>
          <a:lstStyle/>
          <a:p>
            <a:pPr algn="ctr"/>
            <a:r>
              <a:rPr lang="en-US" sz="4000" dirty="0">
                <a:latin typeface="Arial" panose="020B0604020202020204" pitchFamily="34" charset="0"/>
                <a:cs typeface="Arial" panose="020B0604020202020204" pitchFamily="34" charset="0"/>
              </a:rPr>
              <a:t>Proposed California </a:t>
            </a:r>
            <a:r>
              <a:rPr lang="en-US" sz="4000" dirty="0" err="1">
                <a:latin typeface="Arial" panose="020B0604020202020204" pitchFamily="34" charset="0"/>
                <a:cs typeface="Arial" panose="020B0604020202020204" pitchFamily="34" charset="0"/>
              </a:rPr>
              <a:t>RTCR</a:t>
            </a:r>
            <a:r>
              <a:rPr lang="en-US" sz="4000" dirty="0">
                <a:latin typeface="Arial" panose="020B0604020202020204" pitchFamily="34" charset="0"/>
                <a:cs typeface="Arial" panose="020B0604020202020204" pitchFamily="34" charset="0"/>
              </a:rPr>
              <a:t> </a:t>
            </a:r>
            <a:br>
              <a:rPr lang="en-US" sz="4000" dirty="0">
                <a:latin typeface="Arial" panose="020B0604020202020204" pitchFamily="34" charset="0"/>
                <a:cs typeface="Arial" panose="020B0604020202020204" pitchFamily="34" charset="0"/>
              </a:rPr>
            </a:br>
            <a:r>
              <a:rPr lang="en-US" sz="4000" i="1" dirty="0">
                <a:latin typeface="Arial" panose="020B0604020202020204" pitchFamily="34" charset="0"/>
                <a:cs typeface="Arial" panose="020B0604020202020204" pitchFamily="34" charset="0"/>
              </a:rPr>
              <a:t>vs</a:t>
            </a:r>
            <a:r>
              <a:rPr lang="en-US" sz="4000" dirty="0">
                <a:latin typeface="Arial" panose="020B0604020202020204" pitchFamily="34" charset="0"/>
                <a:cs typeface="Arial" panose="020B0604020202020204" pitchFamily="34" charset="0"/>
              </a:rPr>
              <a:t>. Federal RTCR</a:t>
            </a:r>
          </a:p>
        </p:txBody>
      </p:sp>
      <p:sp>
        <p:nvSpPr>
          <p:cNvPr id="8" name="TextBox 7"/>
          <p:cNvSpPr txBox="1"/>
          <p:nvPr/>
        </p:nvSpPr>
        <p:spPr>
          <a:xfrm>
            <a:off x="2977428" y="1929800"/>
            <a:ext cx="2508973" cy="523220"/>
          </a:xfrm>
          <a:prstGeom prst="rect">
            <a:avLst/>
          </a:prstGeom>
          <a:noFill/>
        </p:spPr>
        <p:txBody>
          <a:bodyPr wrap="square" rtlCol="0">
            <a:spAutoFit/>
          </a:bodyPr>
          <a:lstStyle/>
          <a:p>
            <a:r>
              <a:rPr lang="en-US" sz="2800" b="1" dirty="0"/>
              <a:t>CA Draft RTCR</a:t>
            </a:r>
          </a:p>
        </p:txBody>
      </p:sp>
      <p:sp>
        <p:nvSpPr>
          <p:cNvPr id="9" name="TextBox 8"/>
          <p:cNvSpPr txBox="1"/>
          <p:nvPr/>
        </p:nvSpPr>
        <p:spPr>
          <a:xfrm>
            <a:off x="7612213" y="1954935"/>
            <a:ext cx="2362036" cy="523220"/>
          </a:xfrm>
          <a:prstGeom prst="rect">
            <a:avLst/>
          </a:prstGeom>
          <a:noFill/>
        </p:spPr>
        <p:txBody>
          <a:bodyPr wrap="square" rtlCol="0">
            <a:spAutoFit/>
          </a:bodyPr>
          <a:lstStyle/>
          <a:p>
            <a:r>
              <a:rPr lang="en-US" sz="2800" b="1" dirty="0"/>
              <a:t>Federal RCTR</a:t>
            </a:r>
          </a:p>
        </p:txBody>
      </p:sp>
      <p:cxnSp>
        <p:nvCxnSpPr>
          <p:cNvPr id="11" name="Straight Arrow Connector 10">
            <a:extLst>
              <a:ext uri="{C183D7F6-B498-43B3-948B-1728B52AA6E4}">
                <adec:decorative xmlns:adec="http://schemas.microsoft.com/office/drawing/2017/decorative" val="1"/>
              </a:ext>
            </a:extLst>
          </p:cNvPr>
          <p:cNvCxnSpPr/>
          <p:nvPr/>
        </p:nvCxnSpPr>
        <p:spPr>
          <a:xfrm>
            <a:off x="3033663" y="3141304"/>
            <a:ext cx="1415754" cy="60960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C183D7F6-B498-43B3-948B-1728B52AA6E4}">
                <adec:decorative xmlns:adec="http://schemas.microsoft.com/office/drawing/2017/decorative" val="1"/>
              </a:ext>
            </a:extLst>
          </p:cNvPr>
          <p:cNvCxnSpPr>
            <a:cxnSpLocks/>
          </p:cNvCxnSpPr>
          <p:nvPr/>
        </p:nvCxnSpPr>
        <p:spPr>
          <a:xfrm flipH="1">
            <a:off x="1082040" y="3160268"/>
            <a:ext cx="1951624" cy="2051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C183D7F6-B498-43B3-948B-1728B52AA6E4}">
                <adec:decorative xmlns:adec="http://schemas.microsoft.com/office/drawing/2017/decorative" val="1"/>
              </a:ext>
            </a:extLst>
          </p:cNvPr>
          <p:cNvCxnSpPr/>
          <p:nvPr/>
        </p:nvCxnSpPr>
        <p:spPr>
          <a:xfrm>
            <a:off x="1082040" y="3160268"/>
            <a:ext cx="0" cy="3114164"/>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173996" y="3255411"/>
            <a:ext cx="3121667" cy="2923877"/>
          </a:xfrm>
          <a:prstGeom prst="rect">
            <a:avLst/>
          </a:prstGeom>
          <a:noFill/>
        </p:spPr>
        <p:txBody>
          <a:bodyPr wrap="square" rtlCol="0">
            <a:spAutoFit/>
          </a:bodyPr>
          <a:lstStyle/>
          <a:p>
            <a:pPr marL="342900" indent="-342900">
              <a:buFontTx/>
              <a:buChar char="-"/>
            </a:pPr>
            <a:r>
              <a:rPr lang="en-US" sz="2300" dirty="0">
                <a:latin typeface="Arial" panose="020B0604020202020204" pitchFamily="34" charset="0"/>
                <a:cs typeface="Arial" panose="020B0604020202020204" pitchFamily="34" charset="0"/>
              </a:rPr>
              <a:t>Current more stringent CA TCR requirements</a:t>
            </a:r>
          </a:p>
          <a:p>
            <a:pPr marL="342900" indent="-342900">
              <a:buFontTx/>
              <a:buChar char="-"/>
            </a:pPr>
            <a:r>
              <a:rPr lang="en-US" sz="2300" dirty="0">
                <a:latin typeface="Arial" panose="020B0604020202020204" pitchFamily="34" charset="0"/>
                <a:cs typeface="Arial" panose="020B0604020202020204" pitchFamily="34" charset="0"/>
              </a:rPr>
              <a:t>Requirements left to States by federal RTCR</a:t>
            </a:r>
          </a:p>
          <a:p>
            <a:pPr marL="342900" indent="-342900">
              <a:buFontTx/>
              <a:buChar char="-"/>
            </a:pPr>
            <a:r>
              <a:rPr lang="en-US" sz="2300" dirty="0">
                <a:latin typeface="Arial" panose="020B0604020202020204" pitchFamily="34" charset="0"/>
                <a:cs typeface="Arial" panose="020B0604020202020204" pitchFamily="34" charset="0"/>
              </a:rPr>
              <a:t>Additional CA requirements</a:t>
            </a:r>
          </a:p>
        </p:txBody>
      </p:sp>
      <p:sp>
        <p:nvSpPr>
          <p:cNvPr id="33" name="TextBox 32"/>
          <p:cNvSpPr txBox="1"/>
          <p:nvPr/>
        </p:nvSpPr>
        <p:spPr>
          <a:xfrm>
            <a:off x="7916516" y="3141304"/>
            <a:ext cx="3619810" cy="1154162"/>
          </a:xfrm>
          <a:prstGeom prst="rect">
            <a:avLst/>
          </a:prstGeom>
          <a:noFill/>
        </p:spPr>
        <p:txBody>
          <a:bodyPr wrap="square" rtlCol="0">
            <a:spAutoFit/>
          </a:bodyPr>
          <a:lstStyle/>
          <a:p>
            <a:r>
              <a:rPr lang="en-US" sz="2300" dirty="0">
                <a:latin typeface="Arial" panose="020B0604020202020204" pitchFamily="34" charset="0"/>
                <a:cs typeface="Arial" panose="020B0604020202020204" pitchFamily="34" charset="0"/>
              </a:rPr>
              <a:t>Parts of the federal RTCR less stringent than the proposed CA RTCR</a:t>
            </a:r>
          </a:p>
        </p:txBody>
      </p:sp>
      <p:cxnSp>
        <p:nvCxnSpPr>
          <p:cNvPr id="35" name="Straight Arrow Connector 34">
            <a:extLst>
              <a:ext uri="{C183D7F6-B498-43B3-948B-1728B52AA6E4}">
                <adec:decorative xmlns:adec="http://schemas.microsoft.com/office/drawing/2017/decorative" val="1"/>
              </a:ext>
            </a:extLst>
          </p:cNvPr>
          <p:cNvCxnSpPr>
            <a:stCxn id="33" idx="1"/>
          </p:cNvCxnSpPr>
          <p:nvPr/>
        </p:nvCxnSpPr>
        <p:spPr>
          <a:xfrm flipH="1">
            <a:off x="7345020" y="3718385"/>
            <a:ext cx="571496" cy="10872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5029200" y="3349552"/>
            <a:ext cx="1828800" cy="1200329"/>
          </a:xfrm>
          <a:prstGeom prst="rect">
            <a:avLst/>
          </a:prstGeom>
          <a:solidFill>
            <a:schemeClr val="bg1"/>
          </a:solidFill>
        </p:spPr>
        <p:txBody>
          <a:bodyPr wrap="square" rtlCol="0">
            <a:spAutoFit/>
          </a:bodyPr>
          <a:lstStyle/>
          <a:p>
            <a:r>
              <a:rPr lang="en-US" b="1" dirty="0"/>
              <a:t>MAJORITY OF CA RTCR IS THE SAME AS THE FEDERAL RTCR</a:t>
            </a:r>
          </a:p>
        </p:txBody>
      </p:sp>
      <p:sp>
        <p:nvSpPr>
          <p:cNvPr id="27" name="Date Placeholder 3">
            <a:extLst>
              <a:ext uri="{FF2B5EF4-FFF2-40B4-BE49-F238E27FC236}">
                <a16:creationId xmlns:a16="http://schemas.microsoft.com/office/drawing/2014/main" id="{4BA06F0F-F816-4CA9-93C5-DDA12901FE27}"/>
              </a:ext>
            </a:extLst>
          </p:cNvPr>
          <p:cNvSpPr>
            <a:spLocks noGrp="1"/>
          </p:cNvSpPr>
          <p:nvPr>
            <p:ph type="dt" sz="half" idx="10"/>
          </p:nvPr>
        </p:nvSpPr>
        <p:spPr/>
        <p:txBody>
          <a:bodyPr/>
          <a:lstStyle/>
          <a:p>
            <a:r>
              <a:rPr lang="en-US" dirty="0"/>
              <a:t>17 December 2020</a:t>
            </a:r>
          </a:p>
        </p:txBody>
      </p:sp>
      <p:sp>
        <p:nvSpPr>
          <p:cNvPr id="3" name="Slide Number Placeholder 2"/>
          <p:cNvSpPr>
            <a:spLocks noGrp="1"/>
          </p:cNvSpPr>
          <p:nvPr>
            <p:ph type="sldNum" sz="quarter" idx="12"/>
          </p:nvPr>
        </p:nvSpPr>
        <p:spPr/>
        <p:txBody>
          <a:bodyPr/>
          <a:lstStyle/>
          <a:p>
            <a:fld id="{7FB9C470-7EC4-4C75-AF4B-7CDBDF44545F}" type="slidenum">
              <a:rPr lang="en-US" smtClean="0">
                <a:solidFill>
                  <a:srgbClr val="073E87"/>
                </a:solidFill>
              </a:rPr>
              <a:pPr/>
              <a:t>10</a:t>
            </a:fld>
            <a:endParaRPr lang="en-US" dirty="0">
              <a:solidFill>
                <a:srgbClr val="073E87"/>
              </a:solidFill>
            </a:endParaRPr>
          </a:p>
        </p:txBody>
      </p:sp>
    </p:spTree>
    <p:extLst>
      <p:ext uri="{BB962C8B-B14F-4D97-AF65-F5344CB8AC3E}">
        <p14:creationId xmlns:p14="http://schemas.microsoft.com/office/powerpoint/2010/main" val="1047271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BDC1B11D-56AA-42DD-A515-761171C92975}"/>
              </a:ext>
            </a:extLst>
          </p:cNvPr>
          <p:cNvSpPr>
            <a:spLocks noGrp="1"/>
          </p:cNvSpPr>
          <p:nvPr>
            <p:ph type="title"/>
          </p:nvPr>
        </p:nvSpPr>
        <p:spPr>
          <a:xfrm>
            <a:off x="342406" y="240142"/>
            <a:ext cx="11507189" cy="1325563"/>
          </a:xfrm>
        </p:spPr>
        <p:txBody>
          <a:bodyPr>
            <a:normAutofit/>
          </a:bodyPr>
          <a:lstStyle/>
          <a:p>
            <a:pPr algn="ctr">
              <a:lnSpc>
                <a:spcPct val="85000"/>
              </a:lnSpc>
            </a:pPr>
            <a:r>
              <a:rPr lang="en-US" sz="3600" dirty="0">
                <a:latin typeface="Arial" panose="020B0604020202020204" pitchFamily="34" charset="0"/>
                <a:cs typeface="Arial" panose="020B0604020202020204" pitchFamily="34" charset="0"/>
              </a:rPr>
              <a:t>Regulation Sections Affected </a:t>
            </a:r>
            <a:br>
              <a:rPr lang="en-US"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California Code of Regulations Title 22</a:t>
            </a:r>
            <a:endParaRPr lang="en-US" dirty="0">
              <a:latin typeface="Arial" panose="020B0604020202020204" pitchFamily="34" charset="0"/>
              <a:cs typeface="Arial" panose="020B0604020202020204" pitchFamily="34" charset="0"/>
            </a:endParaRPr>
          </a:p>
        </p:txBody>
      </p:sp>
      <p:sp>
        <p:nvSpPr>
          <p:cNvPr id="6" name="Date Placeholder 3">
            <a:extLst>
              <a:ext uri="{FF2B5EF4-FFF2-40B4-BE49-F238E27FC236}">
                <a16:creationId xmlns:a16="http://schemas.microsoft.com/office/drawing/2014/main" id="{4BA06F0F-F816-4CA9-93C5-DDA12901FE27}"/>
              </a:ext>
            </a:extLst>
          </p:cNvPr>
          <p:cNvSpPr>
            <a:spLocks noGrp="1"/>
          </p:cNvSpPr>
          <p:nvPr>
            <p:ph type="dt" sz="half" idx="10"/>
          </p:nvPr>
        </p:nvSpPr>
        <p:spPr/>
        <p:txBody>
          <a:bodyPr/>
          <a:lstStyle/>
          <a:p>
            <a:r>
              <a:rPr lang="en-US" dirty="0"/>
              <a:t>17 December 2020</a:t>
            </a:r>
          </a:p>
        </p:txBody>
      </p:sp>
      <p:sp>
        <p:nvSpPr>
          <p:cNvPr id="9" name="Slide Number Placeholder 7"/>
          <p:cNvSpPr>
            <a:spLocks noGrp="1"/>
          </p:cNvSpPr>
          <p:nvPr>
            <p:ph type="sldNum" sz="quarter" idx="12"/>
          </p:nvPr>
        </p:nvSpPr>
        <p:spPr/>
        <p:txBody>
          <a:bodyPr/>
          <a:lstStyle/>
          <a:p>
            <a:fld id="{7FB9C470-7EC4-4C75-AF4B-7CDBDF44545F}" type="slidenum">
              <a:rPr lang="en-US" smtClean="0">
                <a:solidFill>
                  <a:srgbClr val="073E87"/>
                </a:solidFill>
              </a:rPr>
              <a:pPr/>
              <a:t>11</a:t>
            </a:fld>
            <a:endParaRPr lang="en-US" dirty="0">
              <a:solidFill>
                <a:srgbClr val="073E87"/>
              </a:solidFill>
            </a:endParaRPr>
          </a:p>
        </p:txBody>
      </p:sp>
      <p:graphicFrame>
        <p:nvGraphicFramePr>
          <p:cNvPr id="7" name="Table 4">
            <a:extLst>
              <a:ext uri="{FF2B5EF4-FFF2-40B4-BE49-F238E27FC236}">
                <a16:creationId xmlns:a16="http://schemas.microsoft.com/office/drawing/2014/main" id="{D7F9DE16-45BA-425C-A9BE-90B64C5AB1E3}"/>
              </a:ext>
            </a:extLst>
          </p:cNvPr>
          <p:cNvGraphicFramePr>
            <a:graphicFrameLocks noGrp="1"/>
          </p:cNvGraphicFramePr>
          <p:nvPr>
            <p:extLst>
              <p:ext uri="{D42A27DB-BD31-4B8C-83A1-F6EECF244321}">
                <p14:modId xmlns:p14="http://schemas.microsoft.com/office/powerpoint/2010/main" val="840429327"/>
              </p:ext>
            </p:extLst>
          </p:nvPr>
        </p:nvGraphicFramePr>
        <p:xfrm>
          <a:off x="2291432" y="1565705"/>
          <a:ext cx="8234801" cy="5151120"/>
        </p:xfrm>
        <a:graphic>
          <a:graphicData uri="http://schemas.openxmlformats.org/drawingml/2006/table">
            <a:tbl>
              <a:tblPr firstRow="1" bandRow="1">
                <a:tableStyleId>{5940675A-B579-460E-94D1-54222C63F5DA}</a:tableStyleId>
              </a:tblPr>
              <a:tblGrid>
                <a:gridCol w="2759458">
                  <a:extLst>
                    <a:ext uri="{9D8B030D-6E8A-4147-A177-3AD203B41FA5}">
                      <a16:colId xmlns:a16="http://schemas.microsoft.com/office/drawing/2014/main" val="904933180"/>
                    </a:ext>
                  </a:extLst>
                </a:gridCol>
                <a:gridCol w="2599598">
                  <a:extLst>
                    <a:ext uri="{9D8B030D-6E8A-4147-A177-3AD203B41FA5}">
                      <a16:colId xmlns:a16="http://schemas.microsoft.com/office/drawing/2014/main" val="2431171137"/>
                    </a:ext>
                  </a:extLst>
                </a:gridCol>
                <a:gridCol w="2875745">
                  <a:extLst>
                    <a:ext uri="{9D8B030D-6E8A-4147-A177-3AD203B41FA5}">
                      <a16:colId xmlns:a16="http://schemas.microsoft.com/office/drawing/2014/main" val="3947595027"/>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64400.02</a:t>
                      </a:r>
                    </a:p>
                  </a:txBody>
                  <a:tcPr marL="7315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64423</a:t>
                      </a:r>
                    </a:p>
                  </a:txBody>
                  <a:tcPr marL="7315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64463.1</a:t>
                      </a:r>
                    </a:p>
                  </a:txBody>
                  <a:tcPr marL="914400"/>
                </a:tc>
                <a:extLst>
                  <a:ext uri="{0D108BD9-81ED-4DB2-BD59-A6C34878D82A}">
                    <a16:rowId xmlns:a16="http://schemas.microsoft.com/office/drawing/2014/main" val="279591742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64400.03</a:t>
                      </a:r>
                    </a:p>
                  </a:txBody>
                  <a:tcPr marL="7315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64423.1</a:t>
                      </a:r>
                    </a:p>
                  </a:txBody>
                  <a:tcPr marL="7315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64463.4</a:t>
                      </a:r>
                    </a:p>
                  </a:txBody>
                  <a:tcPr marL="914400"/>
                </a:tc>
                <a:extLst>
                  <a:ext uri="{0D108BD9-81ED-4DB2-BD59-A6C34878D82A}">
                    <a16:rowId xmlns:a16="http://schemas.microsoft.com/office/drawing/2014/main" val="14445402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64400.47 </a:t>
                      </a:r>
                    </a:p>
                  </a:txBody>
                  <a:tcPr marL="7315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64424</a:t>
                      </a:r>
                    </a:p>
                  </a:txBody>
                  <a:tcPr marL="7315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64463.7</a:t>
                      </a:r>
                    </a:p>
                  </a:txBody>
                  <a:tcPr marL="914400"/>
                </a:tc>
                <a:extLst>
                  <a:ext uri="{0D108BD9-81ED-4DB2-BD59-A6C34878D82A}">
                    <a16:rowId xmlns:a16="http://schemas.microsoft.com/office/drawing/2014/main" val="20837438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64400.49 </a:t>
                      </a:r>
                    </a:p>
                  </a:txBody>
                  <a:tcPr marL="7315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64425</a:t>
                      </a:r>
                    </a:p>
                  </a:txBody>
                  <a:tcPr marL="7315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64465</a:t>
                      </a:r>
                    </a:p>
                  </a:txBody>
                  <a:tcPr marL="914400"/>
                </a:tc>
                <a:extLst>
                  <a:ext uri="{0D108BD9-81ED-4DB2-BD59-A6C34878D82A}">
                    <a16:rowId xmlns:a16="http://schemas.microsoft.com/office/drawing/2014/main" val="25817633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64400.62</a:t>
                      </a:r>
                    </a:p>
                  </a:txBody>
                  <a:tcPr marL="7315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64426</a:t>
                      </a:r>
                    </a:p>
                  </a:txBody>
                  <a:tcPr marL="731520"/>
                </a:tc>
                <a:tc>
                  <a:txBody>
                    <a:bodyPr/>
                    <a:lstStyle/>
                    <a:p>
                      <a:pPr algn="l"/>
                      <a:r>
                        <a:rPr lang="en-US" sz="2000" dirty="0">
                          <a:latin typeface="Arial" panose="020B0604020202020204" pitchFamily="34" charset="0"/>
                          <a:cs typeface="Arial" panose="020B0604020202020204" pitchFamily="34" charset="0"/>
                        </a:rPr>
                        <a:t>64470</a:t>
                      </a:r>
                    </a:p>
                  </a:txBody>
                  <a:tcPr marL="914400"/>
                </a:tc>
                <a:extLst>
                  <a:ext uri="{0D108BD9-81ED-4DB2-BD59-A6C34878D82A}">
                    <a16:rowId xmlns:a16="http://schemas.microsoft.com/office/drawing/2014/main" val="283585619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64400.63</a:t>
                      </a:r>
                    </a:p>
                  </a:txBody>
                  <a:tcPr marL="731520"/>
                </a:tc>
                <a:tc>
                  <a:txBody>
                    <a:bodyPr/>
                    <a:lstStyle/>
                    <a:p>
                      <a:pPr algn="l"/>
                      <a:r>
                        <a:rPr lang="en-US" sz="2000" dirty="0">
                          <a:latin typeface="Arial" panose="020B0604020202020204" pitchFamily="34" charset="0"/>
                          <a:cs typeface="Arial" panose="020B0604020202020204" pitchFamily="34" charset="0"/>
                        </a:rPr>
                        <a:t>64426.1</a:t>
                      </a:r>
                    </a:p>
                  </a:txBody>
                  <a:tcPr marL="731520"/>
                </a:tc>
                <a:tc>
                  <a:txBody>
                    <a:bodyPr/>
                    <a:lstStyle/>
                    <a:p>
                      <a:pPr algn="l"/>
                      <a:r>
                        <a:rPr lang="en-US" sz="2000" dirty="0">
                          <a:latin typeface="Arial" panose="020B0604020202020204" pitchFamily="34" charset="0"/>
                          <a:cs typeface="Arial" panose="020B0604020202020204" pitchFamily="34" charset="0"/>
                        </a:rPr>
                        <a:t>64481</a:t>
                      </a:r>
                    </a:p>
                  </a:txBody>
                  <a:tcPr marL="914400"/>
                </a:tc>
                <a:extLst>
                  <a:ext uri="{0D108BD9-81ED-4DB2-BD59-A6C34878D82A}">
                    <a16:rowId xmlns:a16="http://schemas.microsoft.com/office/drawing/2014/main" val="415582381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64400.64</a:t>
                      </a:r>
                    </a:p>
                  </a:txBody>
                  <a:tcPr marL="731520"/>
                </a:tc>
                <a:tc>
                  <a:txBody>
                    <a:bodyPr/>
                    <a:lstStyle/>
                    <a:p>
                      <a:pPr algn="l"/>
                      <a:r>
                        <a:rPr lang="en-US" sz="2000" dirty="0">
                          <a:latin typeface="Arial" panose="020B0604020202020204" pitchFamily="34" charset="0"/>
                          <a:cs typeface="Arial" panose="020B0604020202020204" pitchFamily="34" charset="0"/>
                        </a:rPr>
                        <a:t>64426.5</a:t>
                      </a:r>
                    </a:p>
                  </a:txBody>
                  <a:tcPr marL="731520"/>
                </a:tc>
                <a:tc>
                  <a:txBody>
                    <a:bodyPr/>
                    <a:lstStyle/>
                    <a:p>
                      <a:pPr algn="l"/>
                      <a:r>
                        <a:rPr lang="en-US" sz="2000" dirty="0">
                          <a:latin typeface="Arial" panose="020B0604020202020204" pitchFamily="34" charset="0"/>
                          <a:cs typeface="Arial" panose="020B0604020202020204" pitchFamily="34" charset="0"/>
                        </a:rPr>
                        <a:t>64534.4</a:t>
                      </a:r>
                    </a:p>
                  </a:txBody>
                  <a:tcPr marL="914400"/>
                </a:tc>
                <a:extLst>
                  <a:ext uri="{0D108BD9-81ED-4DB2-BD59-A6C34878D82A}">
                    <a16:rowId xmlns:a16="http://schemas.microsoft.com/office/drawing/2014/main" val="3375349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64400.95</a:t>
                      </a:r>
                    </a:p>
                  </a:txBody>
                  <a:tcPr marL="731520"/>
                </a:tc>
                <a:tc>
                  <a:txBody>
                    <a:bodyPr/>
                    <a:lstStyle/>
                    <a:p>
                      <a:pPr algn="l"/>
                      <a:r>
                        <a:rPr lang="en-US" sz="2000" dirty="0">
                          <a:latin typeface="Arial" panose="020B0604020202020204" pitchFamily="34" charset="0"/>
                          <a:cs typeface="Arial" panose="020B0604020202020204" pitchFamily="34" charset="0"/>
                        </a:rPr>
                        <a:t>64426.6</a:t>
                      </a:r>
                    </a:p>
                  </a:txBody>
                  <a:tcPr marL="731520"/>
                </a:tc>
                <a:tc>
                  <a:txBody>
                    <a:bodyPr/>
                    <a:lstStyle/>
                    <a:p>
                      <a:pPr algn="l"/>
                      <a:r>
                        <a:rPr lang="en-US" sz="2000" dirty="0">
                          <a:latin typeface="Arial" panose="020B0604020202020204" pitchFamily="34" charset="0"/>
                          <a:cs typeface="Arial" panose="020B0604020202020204" pitchFamily="34" charset="0"/>
                        </a:rPr>
                        <a:t>64650</a:t>
                      </a:r>
                    </a:p>
                  </a:txBody>
                  <a:tcPr marL="914400"/>
                </a:tc>
                <a:extLst>
                  <a:ext uri="{0D108BD9-81ED-4DB2-BD59-A6C34878D82A}">
                    <a16:rowId xmlns:a16="http://schemas.microsoft.com/office/drawing/2014/main" val="410675601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64401.35</a:t>
                      </a:r>
                    </a:p>
                  </a:txBody>
                  <a:tcPr marL="731520"/>
                </a:tc>
                <a:tc>
                  <a:txBody>
                    <a:bodyPr/>
                    <a:lstStyle/>
                    <a:p>
                      <a:pPr algn="l"/>
                      <a:r>
                        <a:rPr lang="en-US" sz="2000" dirty="0">
                          <a:latin typeface="Arial" panose="020B0604020202020204" pitchFamily="34" charset="0"/>
                          <a:cs typeface="Arial" panose="020B0604020202020204" pitchFamily="34" charset="0"/>
                        </a:rPr>
                        <a:t>64426.7</a:t>
                      </a:r>
                    </a:p>
                  </a:txBody>
                  <a:tcPr marL="731520"/>
                </a:tc>
                <a:tc>
                  <a:txBody>
                    <a:bodyPr/>
                    <a:lstStyle/>
                    <a:p>
                      <a:pPr algn="l"/>
                      <a:r>
                        <a:rPr lang="en-US" sz="2000" dirty="0">
                          <a:latin typeface="Arial" panose="020B0604020202020204" pitchFamily="34" charset="0"/>
                          <a:cs typeface="Arial" panose="020B0604020202020204" pitchFamily="34" charset="0"/>
                        </a:rPr>
                        <a:t>64652.5</a:t>
                      </a:r>
                    </a:p>
                  </a:txBody>
                  <a:tcPr marL="914400"/>
                </a:tc>
                <a:extLst>
                  <a:ext uri="{0D108BD9-81ED-4DB2-BD59-A6C34878D82A}">
                    <a16:rowId xmlns:a16="http://schemas.microsoft.com/office/drawing/2014/main" val="146373394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64401.45</a:t>
                      </a:r>
                    </a:p>
                  </a:txBody>
                  <a:tcPr marL="731520"/>
                </a:tc>
                <a:tc>
                  <a:txBody>
                    <a:bodyPr/>
                    <a:lstStyle/>
                    <a:p>
                      <a:pPr algn="l"/>
                      <a:r>
                        <a:rPr lang="en-US" sz="2000" dirty="0">
                          <a:latin typeface="Arial" panose="020B0604020202020204" pitchFamily="34" charset="0"/>
                          <a:cs typeface="Arial" panose="020B0604020202020204" pitchFamily="34" charset="0"/>
                        </a:rPr>
                        <a:t>64426.8</a:t>
                      </a:r>
                    </a:p>
                  </a:txBody>
                  <a:tcPr marL="731520"/>
                </a:tc>
                <a:tc>
                  <a:txBody>
                    <a:bodyPr/>
                    <a:lstStyle/>
                    <a:p>
                      <a:pPr algn="l"/>
                      <a:r>
                        <a:rPr lang="en-US" sz="2000" dirty="0">
                          <a:latin typeface="Arial" panose="020B0604020202020204" pitchFamily="34" charset="0"/>
                          <a:cs typeface="Arial" panose="020B0604020202020204" pitchFamily="34" charset="0"/>
                        </a:rPr>
                        <a:t>64653</a:t>
                      </a:r>
                    </a:p>
                  </a:txBody>
                  <a:tcPr marL="914400"/>
                </a:tc>
                <a:extLst>
                  <a:ext uri="{0D108BD9-81ED-4DB2-BD59-A6C34878D82A}">
                    <a16:rowId xmlns:a16="http://schemas.microsoft.com/office/drawing/2014/main" val="161436235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64415</a:t>
                      </a:r>
                    </a:p>
                  </a:txBody>
                  <a:tcPr marL="7315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64426.9</a:t>
                      </a:r>
                    </a:p>
                  </a:txBody>
                  <a:tcPr marL="731520"/>
                </a:tc>
                <a:tc>
                  <a:txBody>
                    <a:bodyPr/>
                    <a:lstStyle/>
                    <a:p>
                      <a:pPr algn="l"/>
                      <a:r>
                        <a:rPr lang="en-US" sz="2000" dirty="0">
                          <a:latin typeface="Arial" panose="020B0604020202020204" pitchFamily="34" charset="0"/>
                          <a:cs typeface="Arial" panose="020B0604020202020204" pitchFamily="34" charset="0"/>
                        </a:rPr>
                        <a:t>64656</a:t>
                      </a:r>
                    </a:p>
                  </a:txBody>
                  <a:tcPr marL="914400"/>
                </a:tc>
                <a:extLst>
                  <a:ext uri="{0D108BD9-81ED-4DB2-BD59-A6C34878D82A}">
                    <a16:rowId xmlns:a16="http://schemas.microsoft.com/office/drawing/2014/main" val="38273864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64421</a:t>
                      </a:r>
                    </a:p>
                  </a:txBody>
                  <a:tcPr marL="731520"/>
                </a:tc>
                <a:tc>
                  <a:txBody>
                    <a:bodyPr/>
                    <a:lstStyle/>
                    <a:p>
                      <a:pPr algn="l"/>
                      <a:r>
                        <a:rPr lang="en-US" sz="2000" dirty="0">
                          <a:latin typeface="Arial" panose="020B0604020202020204" pitchFamily="34" charset="0"/>
                          <a:cs typeface="Arial" panose="020B0604020202020204" pitchFamily="34" charset="0"/>
                        </a:rPr>
                        <a:t>64430</a:t>
                      </a:r>
                    </a:p>
                  </a:txBody>
                  <a:tcPr marL="73152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dirty="0">
                        <a:latin typeface="Arial" panose="020B0604020202020204" pitchFamily="34" charset="0"/>
                        <a:cs typeface="Arial" panose="020B0604020202020204" pitchFamily="34" charset="0"/>
                      </a:endParaRPr>
                    </a:p>
                  </a:txBody>
                  <a:tcPr marL="45720"/>
                </a:tc>
                <a:extLst>
                  <a:ext uri="{0D108BD9-81ED-4DB2-BD59-A6C34878D82A}">
                    <a16:rowId xmlns:a16="http://schemas.microsoft.com/office/drawing/2014/main" val="19004063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64422</a:t>
                      </a:r>
                    </a:p>
                  </a:txBody>
                  <a:tcPr marL="731520"/>
                </a:tc>
                <a:tc>
                  <a:txBody>
                    <a:bodyPr/>
                    <a:lstStyle/>
                    <a:p>
                      <a:pPr algn="l"/>
                      <a:r>
                        <a:rPr lang="en-US" sz="2000" dirty="0">
                          <a:latin typeface="Arial" panose="020B0604020202020204" pitchFamily="34" charset="0"/>
                          <a:cs typeface="Arial" panose="020B0604020202020204" pitchFamily="34" charset="0"/>
                        </a:rPr>
                        <a:t>64447</a:t>
                      </a:r>
                    </a:p>
                  </a:txBody>
                  <a:tcPr marL="73152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972399848"/>
                  </a:ext>
                </a:extLst>
              </a:tr>
            </a:tbl>
          </a:graphicData>
        </a:graphic>
      </p:graphicFrame>
    </p:spTree>
    <p:extLst>
      <p:ext uri="{BB962C8B-B14F-4D97-AF65-F5344CB8AC3E}">
        <p14:creationId xmlns:p14="http://schemas.microsoft.com/office/powerpoint/2010/main" val="1624168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DC1B11D-56AA-42DD-A515-761171C92975}"/>
              </a:ext>
            </a:extLst>
          </p:cNvPr>
          <p:cNvSpPr>
            <a:spLocks noGrp="1"/>
          </p:cNvSpPr>
          <p:nvPr>
            <p:ph type="title"/>
          </p:nvPr>
        </p:nvSpPr>
        <p:spPr>
          <a:xfrm>
            <a:off x="342406" y="240142"/>
            <a:ext cx="11507189" cy="1325563"/>
          </a:xfrm>
        </p:spPr>
        <p:txBody>
          <a:bodyPr>
            <a:normAutofit/>
          </a:bodyPr>
          <a:lstStyle/>
          <a:p>
            <a:pPr algn="ctr">
              <a:lnSpc>
                <a:spcPct val="85000"/>
              </a:lnSpc>
            </a:pPr>
            <a:r>
              <a:rPr lang="en-US" sz="3600" dirty="0">
                <a:latin typeface="Arial" panose="020B0604020202020204" pitchFamily="34" charset="0"/>
                <a:cs typeface="Arial" panose="020B0604020202020204" pitchFamily="34" charset="0"/>
              </a:rPr>
              <a:t>Regulation Sections Affected </a:t>
            </a:r>
            <a:br>
              <a:rPr lang="en-US"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California Code of Regulations Title 22</a:t>
            </a:r>
            <a:endParaRPr lang="en-US" dirty="0">
              <a:latin typeface="Arial" panose="020B0604020202020204" pitchFamily="34" charset="0"/>
              <a:cs typeface="Arial" panose="020B0604020202020204" pitchFamily="34" charset="0"/>
            </a:endParaRPr>
          </a:p>
        </p:txBody>
      </p:sp>
      <p:sp>
        <p:nvSpPr>
          <p:cNvPr id="7" name="Date Placeholder 3">
            <a:extLst>
              <a:ext uri="{FF2B5EF4-FFF2-40B4-BE49-F238E27FC236}">
                <a16:creationId xmlns:a16="http://schemas.microsoft.com/office/drawing/2014/main" id="{4BA06F0F-F816-4CA9-93C5-DDA12901FE27}"/>
              </a:ext>
            </a:extLst>
          </p:cNvPr>
          <p:cNvSpPr>
            <a:spLocks noGrp="1"/>
          </p:cNvSpPr>
          <p:nvPr>
            <p:ph type="dt" sz="half" idx="10"/>
          </p:nvPr>
        </p:nvSpPr>
        <p:spPr/>
        <p:txBody>
          <a:bodyPr/>
          <a:lstStyle/>
          <a:p>
            <a:r>
              <a:rPr lang="en-US" dirty="0"/>
              <a:t>17 December 2020</a:t>
            </a:r>
          </a:p>
        </p:txBody>
      </p:sp>
      <p:sp>
        <p:nvSpPr>
          <p:cNvPr id="9" name="Slide Number Placeholder 7"/>
          <p:cNvSpPr>
            <a:spLocks noGrp="1"/>
          </p:cNvSpPr>
          <p:nvPr>
            <p:ph type="sldNum" sz="quarter" idx="12"/>
          </p:nvPr>
        </p:nvSpPr>
        <p:spPr/>
        <p:txBody>
          <a:bodyPr/>
          <a:lstStyle/>
          <a:p>
            <a:fld id="{7FB9C470-7EC4-4C75-AF4B-7CDBDF44545F}" type="slidenum">
              <a:rPr lang="en-US" smtClean="0">
                <a:solidFill>
                  <a:srgbClr val="073E87"/>
                </a:solidFill>
              </a:rPr>
              <a:pPr/>
              <a:t>12</a:t>
            </a:fld>
            <a:endParaRPr lang="en-US" dirty="0">
              <a:solidFill>
                <a:srgbClr val="073E87"/>
              </a:solidFill>
            </a:endParaRPr>
          </a:p>
        </p:txBody>
      </p:sp>
      <p:graphicFrame>
        <p:nvGraphicFramePr>
          <p:cNvPr id="8" name="Table 4">
            <a:extLst>
              <a:ext uri="{FF2B5EF4-FFF2-40B4-BE49-F238E27FC236}">
                <a16:creationId xmlns:a16="http://schemas.microsoft.com/office/drawing/2014/main" id="{D7F9DE16-45BA-425C-A9BE-90B64C5AB1E3}"/>
              </a:ext>
            </a:extLst>
          </p:cNvPr>
          <p:cNvGraphicFramePr>
            <a:graphicFrameLocks noGrp="1"/>
          </p:cNvGraphicFramePr>
          <p:nvPr>
            <p:extLst>
              <p:ext uri="{D42A27DB-BD31-4B8C-83A1-F6EECF244321}">
                <p14:modId xmlns:p14="http://schemas.microsoft.com/office/powerpoint/2010/main" val="782610256"/>
              </p:ext>
            </p:extLst>
          </p:nvPr>
        </p:nvGraphicFramePr>
        <p:xfrm>
          <a:off x="2291432" y="1565705"/>
          <a:ext cx="8234801" cy="5151120"/>
        </p:xfrm>
        <a:graphic>
          <a:graphicData uri="http://schemas.openxmlformats.org/drawingml/2006/table">
            <a:tbl>
              <a:tblPr firstRow="1" bandRow="1">
                <a:tableStyleId>{5940675A-B579-460E-94D1-54222C63F5DA}</a:tableStyleId>
              </a:tblPr>
              <a:tblGrid>
                <a:gridCol w="2759458">
                  <a:extLst>
                    <a:ext uri="{9D8B030D-6E8A-4147-A177-3AD203B41FA5}">
                      <a16:colId xmlns:a16="http://schemas.microsoft.com/office/drawing/2014/main" val="904933180"/>
                    </a:ext>
                  </a:extLst>
                </a:gridCol>
                <a:gridCol w="2599598">
                  <a:extLst>
                    <a:ext uri="{9D8B030D-6E8A-4147-A177-3AD203B41FA5}">
                      <a16:colId xmlns:a16="http://schemas.microsoft.com/office/drawing/2014/main" val="2431171137"/>
                    </a:ext>
                  </a:extLst>
                </a:gridCol>
                <a:gridCol w="2875745">
                  <a:extLst>
                    <a:ext uri="{9D8B030D-6E8A-4147-A177-3AD203B41FA5}">
                      <a16:colId xmlns:a16="http://schemas.microsoft.com/office/drawing/2014/main" val="3947595027"/>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highlight>
                            <a:srgbClr val="FFFF00"/>
                          </a:highlight>
                          <a:latin typeface="Arial" panose="020B0604020202020204" pitchFamily="34" charset="0"/>
                          <a:cs typeface="Arial" panose="020B0604020202020204" pitchFamily="34" charset="0"/>
                        </a:rPr>
                        <a:t>64400.02</a:t>
                      </a:r>
                      <a:endParaRPr lang="en-US" sz="2000" dirty="0">
                        <a:latin typeface="Arial" panose="020B0604020202020204" pitchFamily="34" charset="0"/>
                        <a:cs typeface="Arial" panose="020B0604020202020204" pitchFamily="34" charset="0"/>
                      </a:endParaRPr>
                    </a:p>
                  </a:txBody>
                  <a:tcPr marL="7315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highlight>
                            <a:srgbClr val="FFFF00"/>
                          </a:highlight>
                          <a:latin typeface="Arial" panose="020B0604020202020204" pitchFamily="34" charset="0"/>
                          <a:cs typeface="Arial" panose="020B0604020202020204" pitchFamily="34" charset="0"/>
                        </a:rPr>
                        <a:t>64423</a:t>
                      </a:r>
                      <a:endParaRPr lang="en-US" sz="2000" dirty="0">
                        <a:latin typeface="Arial" panose="020B0604020202020204" pitchFamily="34" charset="0"/>
                        <a:cs typeface="Arial" panose="020B0604020202020204" pitchFamily="34" charset="0"/>
                      </a:endParaRPr>
                    </a:p>
                  </a:txBody>
                  <a:tcPr marL="7315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64463.1</a:t>
                      </a:r>
                    </a:p>
                  </a:txBody>
                  <a:tcPr marL="914400"/>
                </a:tc>
                <a:extLst>
                  <a:ext uri="{0D108BD9-81ED-4DB2-BD59-A6C34878D82A}">
                    <a16:rowId xmlns:a16="http://schemas.microsoft.com/office/drawing/2014/main" val="279591742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64400.03</a:t>
                      </a:r>
                    </a:p>
                  </a:txBody>
                  <a:tcPr marL="7315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highlight>
                            <a:srgbClr val="FFFF00"/>
                          </a:highlight>
                          <a:latin typeface="Arial" panose="020B0604020202020204" pitchFamily="34" charset="0"/>
                          <a:cs typeface="Arial" panose="020B0604020202020204" pitchFamily="34" charset="0"/>
                        </a:rPr>
                        <a:t>64423.1</a:t>
                      </a:r>
                      <a:endParaRPr lang="en-US" sz="2000" dirty="0">
                        <a:latin typeface="Arial" panose="020B0604020202020204" pitchFamily="34" charset="0"/>
                        <a:cs typeface="Arial" panose="020B0604020202020204" pitchFamily="34" charset="0"/>
                      </a:endParaRPr>
                    </a:p>
                  </a:txBody>
                  <a:tcPr marL="7315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64463.4</a:t>
                      </a:r>
                    </a:p>
                  </a:txBody>
                  <a:tcPr marL="914400"/>
                </a:tc>
                <a:extLst>
                  <a:ext uri="{0D108BD9-81ED-4DB2-BD59-A6C34878D82A}">
                    <a16:rowId xmlns:a16="http://schemas.microsoft.com/office/drawing/2014/main" val="14445402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highlight>
                            <a:srgbClr val="FFFF00"/>
                          </a:highlight>
                          <a:latin typeface="Arial" panose="020B0604020202020204" pitchFamily="34" charset="0"/>
                          <a:cs typeface="Arial" panose="020B0604020202020204" pitchFamily="34" charset="0"/>
                        </a:rPr>
                        <a:t>64400.47 </a:t>
                      </a:r>
                    </a:p>
                  </a:txBody>
                  <a:tcPr marL="7315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64424</a:t>
                      </a:r>
                    </a:p>
                  </a:txBody>
                  <a:tcPr marL="7315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64463.7</a:t>
                      </a:r>
                    </a:p>
                  </a:txBody>
                  <a:tcPr marL="914400"/>
                </a:tc>
                <a:extLst>
                  <a:ext uri="{0D108BD9-81ED-4DB2-BD59-A6C34878D82A}">
                    <a16:rowId xmlns:a16="http://schemas.microsoft.com/office/drawing/2014/main" val="20837438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64400.49 </a:t>
                      </a:r>
                    </a:p>
                  </a:txBody>
                  <a:tcPr marL="7315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64425</a:t>
                      </a:r>
                    </a:p>
                  </a:txBody>
                  <a:tcPr marL="7315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64465</a:t>
                      </a:r>
                    </a:p>
                  </a:txBody>
                  <a:tcPr marL="914400"/>
                </a:tc>
                <a:extLst>
                  <a:ext uri="{0D108BD9-81ED-4DB2-BD59-A6C34878D82A}">
                    <a16:rowId xmlns:a16="http://schemas.microsoft.com/office/drawing/2014/main" val="25817633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64400.62</a:t>
                      </a:r>
                    </a:p>
                  </a:txBody>
                  <a:tcPr marL="731520"/>
                </a:tc>
                <a:tc>
                  <a:txBody>
                    <a:bodyPr/>
                    <a:lstStyle/>
                    <a:p>
                      <a:pPr algn="l"/>
                      <a:r>
                        <a:rPr lang="en-US" sz="2000" dirty="0">
                          <a:highlight>
                            <a:srgbClr val="FFFF00"/>
                          </a:highlight>
                          <a:latin typeface="Arial" panose="020B0604020202020204" pitchFamily="34" charset="0"/>
                          <a:cs typeface="Arial" panose="020B0604020202020204" pitchFamily="34" charset="0"/>
                        </a:rPr>
                        <a:t>64426</a:t>
                      </a:r>
                    </a:p>
                  </a:txBody>
                  <a:tcPr marL="731520"/>
                </a:tc>
                <a:tc>
                  <a:txBody>
                    <a:bodyPr/>
                    <a:lstStyle/>
                    <a:p>
                      <a:pPr algn="l"/>
                      <a:r>
                        <a:rPr lang="en-US" sz="2000" dirty="0">
                          <a:latin typeface="Arial" panose="020B0604020202020204" pitchFamily="34" charset="0"/>
                          <a:cs typeface="Arial" panose="020B0604020202020204" pitchFamily="34" charset="0"/>
                        </a:rPr>
                        <a:t>64470</a:t>
                      </a:r>
                    </a:p>
                  </a:txBody>
                  <a:tcPr marL="914400"/>
                </a:tc>
                <a:extLst>
                  <a:ext uri="{0D108BD9-81ED-4DB2-BD59-A6C34878D82A}">
                    <a16:rowId xmlns:a16="http://schemas.microsoft.com/office/drawing/2014/main" val="283585619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64400.63</a:t>
                      </a:r>
                    </a:p>
                  </a:txBody>
                  <a:tcPr marL="731520"/>
                </a:tc>
                <a:tc>
                  <a:txBody>
                    <a:bodyPr/>
                    <a:lstStyle/>
                    <a:p>
                      <a:pPr algn="l"/>
                      <a:r>
                        <a:rPr lang="en-US" sz="2000" dirty="0">
                          <a:latin typeface="Arial" panose="020B0604020202020204" pitchFamily="34" charset="0"/>
                          <a:cs typeface="Arial" panose="020B0604020202020204" pitchFamily="34" charset="0"/>
                        </a:rPr>
                        <a:t>64426.1</a:t>
                      </a:r>
                    </a:p>
                  </a:txBody>
                  <a:tcPr marL="731520"/>
                </a:tc>
                <a:tc>
                  <a:txBody>
                    <a:bodyPr/>
                    <a:lstStyle/>
                    <a:p>
                      <a:pPr algn="l"/>
                      <a:r>
                        <a:rPr lang="en-US" sz="2000" dirty="0">
                          <a:latin typeface="Arial" panose="020B0604020202020204" pitchFamily="34" charset="0"/>
                          <a:cs typeface="Arial" panose="020B0604020202020204" pitchFamily="34" charset="0"/>
                        </a:rPr>
                        <a:t>64481</a:t>
                      </a:r>
                    </a:p>
                  </a:txBody>
                  <a:tcPr marL="914400"/>
                </a:tc>
                <a:extLst>
                  <a:ext uri="{0D108BD9-81ED-4DB2-BD59-A6C34878D82A}">
                    <a16:rowId xmlns:a16="http://schemas.microsoft.com/office/drawing/2014/main" val="415582381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64400.64</a:t>
                      </a:r>
                    </a:p>
                  </a:txBody>
                  <a:tcPr marL="731520"/>
                </a:tc>
                <a:tc>
                  <a:txBody>
                    <a:bodyPr/>
                    <a:lstStyle/>
                    <a:p>
                      <a:pPr algn="l"/>
                      <a:r>
                        <a:rPr lang="en-US" sz="2000" dirty="0">
                          <a:latin typeface="Arial" panose="020B0604020202020204" pitchFamily="34" charset="0"/>
                          <a:cs typeface="Arial" panose="020B0604020202020204" pitchFamily="34" charset="0"/>
                        </a:rPr>
                        <a:t>64426.5</a:t>
                      </a:r>
                    </a:p>
                  </a:txBody>
                  <a:tcPr marL="731520"/>
                </a:tc>
                <a:tc>
                  <a:txBody>
                    <a:bodyPr/>
                    <a:lstStyle/>
                    <a:p>
                      <a:pPr algn="l"/>
                      <a:r>
                        <a:rPr lang="en-US" sz="2000" dirty="0">
                          <a:latin typeface="Arial" panose="020B0604020202020204" pitchFamily="34" charset="0"/>
                          <a:cs typeface="Arial" panose="020B0604020202020204" pitchFamily="34" charset="0"/>
                        </a:rPr>
                        <a:t>64534.4</a:t>
                      </a:r>
                    </a:p>
                  </a:txBody>
                  <a:tcPr marL="914400"/>
                </a:tc>
                <a:extLst>
                  <a:ext uri="{0D108BD9-81ED-4DB2-BD59-A6C34878D82A}">
                    <a16:rowId xmlns:a16="http://schemas.microsoft.com/office/drawing/2014/main" val="3375349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highlight>
                            <a:srgbClr val="FFFF00"/>
                          </a:highlight>
                          <a:latin typeface="Arial" panose="020B0604020202020204" pitchFamily="34" charset="0"/>
                          <a:cs typeface="Arial" panose="020B0604020202020204" pitchFamily="34" charset="0"/>
                        </a:rPr>
                        <a:t>64400.95</a:t>
                      </a:r>
                    </a:p>
                  </a:txBody>
                  <a:tcPr marL="731520"/>
                </a:tc>
                <a:tc>
                  <a:txBody>
                    <a:bodyPr/>
                    <a:lstStyle/>
                    <a:p>
                      <a:pPr algn="l"/>
                      <a:r>
                        <a:rPr lang="en-US" sz="2000" dirty="0">
                          <a:latin typeface="Arial" panose="020B0604020202020204" pitchFamily="34" charset="0"/>
                          <a:cs typeface="Arial" panose="020B0604020202020204" pitchFamily="34" charset="0"/>
                        </a:rPr>
                        <a:t>64426.6</a:t>
                      </a:r>
                    </a:p>
                  </a:txBody>
                  <a:tcPr marL="731520"/>
                </a:tc>
                <a:tc>
                  <a:txBody>
                    <a:bodyPr/>
                    <a:lstStyle/>
                    <a:p>
                      <a:pPr algn="l"/>
                      <a:r>
                        <a:rPr lang="en-US" sz="2000" dirty="0">
                          <a:latin typeface="Arial" panose="020B0604020202020204" pitchFamily="34" charset="0"/>
                          <a:cs typeface="Arial" panose="020B0604020202020204" pitchFamily="34" charset="0"/>
                        </a:rPr>
                        <a:t>64650</a:t>
                      </a:r>
                    </a:p>
                  </a:txBody>
                  <a:tcPr marL="914400"/>
                </a:tc>
                <a:extLst>
                  <a:ext uri="{0D108BD9-81ED-4DB2-BD59-A6C34878D82A}">
                    <a16:rowId xmlns:a16="http://schemas.microsoft.com/office/drawing/2014/main" val="410675601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64401.35</a:t>
                      </a:r>
                    </a:p>
                  </a:txBody>
                  <a:tcPr marL="731520"/>
                </a:tc>
                <a:tc>
                  <a:txBody>
                    <a:bodyPr/>
                    <a:lstStyle/>
                    <a:p>
                      <a:pPr algn="l"/>
                      <a:r>
                        <a:rPr lang="en-US" sz="2000" dirty="0">
                          <a:latin typeface="Arial" panose="020B0604020202020204" pitchFamily="34" charset="0"/>
                          <a:cs typeface="Arial" panose="020B0604020202020204" pitchFamily="34" charset="0"/>
                        </a:rPr>
                        <a:t>64426.7</a:t>
                      </a:r>
                    </a:p>
                  </a:txBody>
                  <a:tcPr marL="731520"/>
                </a:tc>
                <a:tc>
                  <a:txBody>
                    <a:bodyPr/>
                    <a:lstStyle/>
                    <a:p>
                      <a:pPr algn="l"/>
                      <a:r>
                        <a:rPr lang="en-US" sz="2000" dirty="0">
                          <a:latin typeface="Arial" panose="020B0604020202020204" pitchFamily="34" charset="0"/>
                          <a:cs typeface="Arial" panose="020B0604020202020204" pitchFamily="34" charset="0"/>
                        </a:rPr>
                        <a:t>64652.5</a:t>
                      </a:r>
                    </a:p>
                  </a:txBody>
                  <a:tcPr marL="914400"/>
                </a:tc>
                <a:extLst>
                  <a:ext uri="{0D108BD9-81ED-4DB2-BD59-A6C34878D82A}">
                    <a16:rowId xmlns:a16="http://schemas.microsoft.com/office/drawing/2014/main" val="146373394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64401.45</a:t>
                      </a:r>
                    </a:p>
                  </a:txBody>
                  <a:tcPr marL="731520"/>
                </a:tc>
                <a:tc>
                  <a:txBody>
                    <a:bodyPr/>
                    <a:lstStyle/>
                    <a:p>
                      <a:pPr algn="l"/>
                      <a:r>
                        <a:rPr lang="en-US" sz="2000" dirty="0">
                          <a:latin typeface="Arial" panose="020B0604020202020204" pitchFamily="34" charset="0"/>
                          <a:cs typeface="Arial" panose="020B0604020202020204" pitchFamily="34" charset="0"/>
                        </a:rPr>
                        <a:t>64426.8</a:t>
                      </a:r>
                    </a:p>
                  </a:txBody>
                  <a:tcPr marL="731520"/>
                </a:tc>
                <a:tc>
                  <a:txBody>
                    <a:bodyPr/>
                    <a:lstStyle/>
                    <a:p>
                      <a:pPr algn="l"/>
                      <a:r>
                        <a:rPr lang="en-US" sz="2000" dirty="0">
                          <a:latin typeface="Arial" panose="020B0604020202020204" pitchFamily="34" charset="0"/>
                          <a:cs typeface="Arial" panose="020B0604020202020204" pitchFamily="34" charset="0"/>
                        </a:rPr>
                        <a:t>64653</a:t>
                      </a:r>
                    </a:p>
                  </a:txBody>
                  <a:tcPr marL="914400"/>
                </a:tc>
                <a:extLst>
                  <a:ext uri="{0D108BD9-81ED-4DB2-BD59-A6C34878D82A}">
                    <a16:rowId xmlns:a16="http://schemas.microsoft.com/office/drawing/2014/main" val="161436235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64415</a:t>
                      </a:r>
                    </a:p>
                  </a:txBody>
                  <a:tcPr marL="731520"/>
                </a:tc>
                <a:tc>
                  <a:txBody>
                    <a:bodyPr/>
                    <a:lstStyle/>
                    <a:p>
                      <a:pPr algn="l"/>
                      <a:r>
                        <a:rPr lang="en-US" sz="2000" dirty="0">
                          <a:highlight>
                            <a:srgbClr val="FFFF00"/>
                          </a:highlight>
                          <a:latin typeface="Arial" panose="020B0604020202020204" pitchFamily="34" charset="0"/>
                          <a:cs typeface="Arial" panose="020B0604020202020204" pitchFamily="34" charset="0"/>
                        </a:rPr>
                        <a:t>64426.9</a:t>
                      </a:r>
                    </a:p>
                  </a:txBody>
                  <a:tcPr marL="731520"/>
                </a:tc>
                <a:tc>
                  <a:txBody>
                    <a:bodyPr/>
                    <a:lstStyle/>
                    <a:p>
                      <a:pPr algn="l"/>
                      <a:r>
                        <a:rPr lang="en-US" sz="2000" dirty="0">
                          <a:latin typeface="Arial" panose="020B0604020202020204" pitchFamily="34" charset="0"/>
                          <a:cs typeface="Arial" panose="020B0604020202020204" pitchFamily="34" charset="0"/>
                        </a:rPr>
                        <a:t>64656</a:t>
                      </a:r>
                    </a:p>
                  </a:txBody>
                  <a:tcPr marL="914400"/>
                </a:tc>
                <a:extLst>
                  <a:ext uri="{0D108BD9-81ED-4DB2-BD59-A6C34878D82A}">
                    <a16:rowId xmlns:a16="http://schemas.microsoft.com/office/drawing/2014/main" val="38273864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highlight>
                            <a:srgbClr val="FFFF00"/>
                          </a:highlight>
                          <a:latin typeface="Arial" panose="020B0604020202020204" pitchFamily="34" charset="0"/>
                          <a:cs typeface="Arial" panose="020B0604020202020204" pitchFamily="34" charset="0"/>
                        </a:rPr>
                        <a:t>64421</a:t>
                      </a:r>
                      <a:endParaRPr lang="en-US" sz="2000" dirty="0">
                        <a:latin typeface="Arial" panose="020B0604020202020204" pitchFamily="34" charset="0"/>
                        <a:cs typeface="Arial" panose="020B0604020202020204" pitchFamily="34" charset="0"/>
                      </a:endParaRPr>
                    </a:p>
                  </a:txBody>
                  <a:tcPr marL="731520"/>
                </a:tc>
                <a:tc>
                  <a:txBody>
                    <a:bodyPr/>
                    <a:lstStyle/>
                    <a:p>
                      <a:pPr algn="l"/>
                      <a:r>
                        <a:rPr lang="en-US" sz="2000" dirty="0">
                          <a:latin typeface="Arial" panose="020B0604020202020204" pitchFamily="34" charset="0"/>
                          <a:cs typeface="Arial" panose="020B0604020202020204" pitchFamily="34" charset="0"/>
                        </a:rPr>
                        <a:t>64430</a:t>
                      </a:r>
                    </a:p>
                  </a:txBody>
                  <a:tcPr marL="73152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highlight>
                            <a:srgbClr val="FFFF00"/>
                          </a:highlight>
                          <a:latin typeface="Arial" panose="020B0604020202020204" pitchFamily="34" charset="0"/>
                          <a:cs typeface="Arial" panose="020B0604020202020204" pitchFamily="34" charset="0"/>
                        </a:rPr>
                        <a:t>California-only elements</a:t>
                      </a:r>
                      <a:endParaRPr lang="en-US" sz="2000" dirty="0">
                        <a:latin typeface="Arial" panose="020B0604020202020204" pitchFamily="34" charset="0"/>
                        <a:cs typeface="Arial" panose="020B0604020202020204" pitchFamily="34" charset="0"/>
                      </a:endParaRPr>
                    </a:p>
                  </a:txBody>
                  <a:tcPr marL="45720"/>
                </a:tc>
                <a:extLst>
                  <a:ext uri="{0D108BD9-81ED-4DB2-BD59-A6C34878D82A}">
                    <a16:rowId xmlns:a16="http://schemas.microsoft.com/office/drawing/2014/main" val="19004063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highlight>
                            <a:srgbClr val="FFFF00"/>
                          </a:highlight>
                          <a:latin typeface="Arial" panose="020B0604020202020204" pitchFamily="34" charset="0"/>
                          <a:cs typeface="Arial" panose="020B0604020202020204" pitchFamily="34" charset="0"/>
                        </a:rPr>
                        <a:t>64422</a:t>
                      </a:r>
                    </a:p>
                  </a:txBody>
                  <a:tcPr marL="731520"/>
                </a:tc>
                <a:tc>
                  <a:txBody>
                    <a:bodyPr/>
                    <a:lstStyle/>
                    <a:p>
                      <a:pPr algn="l"/>
                      <a:r>
                        <a:rPr lang="en-US" sz="2000" dirty="0">
                          <a:latin typeface="Arial" panose="020B0604020202020204" pitchFamily="34" charset="0"/>
                          <a:cs typeface="Arial" panose="020B0604020202020204" pitchFamily="34" charset="0"/>
                        </a:rPr>
                        <a:t>64447</a:t>
                      </a:r>
                    </a:p>
                  </a:txBody>
                  <a:tcPr marL="73152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972399848"/>
                  </a:ext>
                </a:extLst>
              </a:tr>
            </a:tbl>
          </a:graphicData>
        </a:graphic>
      </p:graphicFrame>
    </p:spTree>
    <p:extLst>
      <p:ext uri="{BB962C8B-B14F-4D97-AF65-F5344CB8AC3E}">
        <p14:creationId xmlns:p14="http://schemas.microsoft.com/office/powerpoint/2010/main" val="2413253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DC1B11D-56AA-42DD-A515-761171C92975}"/>
              </a:ext>
            </a:extLst>
          </p:cNvPr>
          <p:cNvSpPr>
            <a:spLocks noGrp="1"/>
          </p:cNvSpPr>
          <p:nvPr>
            <p:ph type="title"/>
          </p:nvPr>
        </p:nvSpPr>
        <p:spPr>
          <a:xfrm>
            <a:off x="342406" y="240142"/>
            <a:ext cx="11507189" cy="1325563"/>
          </a:xfrm>
        </p:spPr>
        <p:txBody>
          <a:bodyPr>
            <a:normAutofit/>
          </a:bodyPr>
          <a:lstStyle/>
          <a:p>
            <a:pPr algn="ctr">
              <a:lnSpc>
                <a:spcPct val="85000"/>
              </a:lnSpc>
            </a:pPr>
            <a:r>
              <a:rPr lang="en-US" sz="3600" dirty="0">
                <a:latin typeface="Arial" panose="020B0604020202020204" pitchFamily="34" charset="0"/>
                <a:cs typeface="Arial" panose="020B0604020202020204" pitchFamily="34" charset="0"/>
              </a:rPr>
              <a:t>Regulation Sections Affected </a:t>
            </a:r>
            <a:br>
              <a:rPr lang="en-US"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California Code of Regulations Title 22</a:t>
            </a:r>
            <a:endParaRPr lang="en-US" dirty="0">
              <a:latin typeface="Arial" panose="020B0604020202020204" pitchFamily="34" charset="0"/>
              <a:cs typeface="Arial" panose="020B0604020202020204" pitchFamily="34" charset="0"/>
            </a:endParaRPr>
          </a:p>
        </p:txBody>
      </p:sp>
      <p:graphicFrame>
        <p:nvGraphicFramePr>
          <p:cNvPr id="4" name="Table 4">
            <a:extLst>
              <a:ext uri="{FF2B5EF4-FFF2-40B4-BE49-F238E27FC236}">
                <a16:creationId xmlns:a16="http://schemas.microsoft.com/office/drawing/2014/main" id="{D7F9DE16-45BA-425C-A9BE-90B64C5AB1E3}"/>
              </a:ext>
            </a:extLst>
          </p:cNvPr>
          <p:cNvGraphicFramePr>
            <a:graphicFrameLocks noGrp="1"/>
          </p:cNvGraphicFramePr>
          <p:nvPr>
            <p:extLst>
              <p:ext uri="{D42A27DB-BD31-4B8C-83A1-F6EECF244321}">
                <p14:modId xmlns:p14="http://schemas.microsoft.com/office/powerpoint/2010/main" val="2429387188"/>
              </p:ext>
            </p:extLst>
          </p:nvPr>
        </p:nvGraphicFramePr>
        <p:xfrm>
          <a:off x="2291432" y="1565705"/>
          <a:ext cx="8234801" cy="5151120"/>
        </p:xfrm>
        <a:graphic>
          <a:graphicData uri="http://schemas.openxmlformats.org/drawingml/2006/table">
            <a:tbl>
              <a:tblPr firstRow="1" bandRow="1">
                <a:tableStyleId>{5940675A-B579-460E-94D1-54222C63F5DA}</a:tableStyleId>
              </a:tblPr>
              <a:tblGrid>
                <a:gridCol w="2759458">
                  <a:extLst>
                    <a:ext uri="{9D8B030D-6E8A-4147-A177-3AD203B41FA5}">
                      <a16:colId xmlns:a16="http://schemas.microsoft.com/office/drawing/2014/main" val="904933180"/>
                    </a:ext>
                  </a:extLst>
                </a:gridCol>
                <a:gridCol w="2599598">
                  <a:extLst>
                    <a:ext uri="{9D8B030D-6E8A-4147-A177-3AD203B41FA5}">
                      <a16:colId xmlns:a16="http://schemas.microsoft.com/office/drawing/2014/main" val="2431171137"/>
                    </a:ext>
                  </a:extLst>
                </a:gridCol>
                <a:gridCol w="2875745">
                  <a:extLst>
                    <a:ext uri="{9D8B030D-6E8A-4147-A177-3AD203B41FA5}">
                      <a16:colId xmlns:a16="http://schemas.microsoft.com/office/drawing/2014/main" val="3947595027"/>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highlight>
                            <a:srgbClr val="FFFF00"/>
                          </a:highlight>
                          <a:latin typeface="Arial" panose="020B0604020202020204" pitchFamily="34" charset="0"/>
                          <a:cs typeface="Arial" panose="020B0604020202020204" pitchFamily="34" charset="0"/>
                        </a:rPr>
                        <a:t>64400.02</a:t>
                      </a:r>
                      <a:endParaRPr lang="en-US" sz="2000" dirty="0">
                        <a:latin typeface="Arial" panose="020B0604020202020204" pitchFamily="34" charset="0"/>
                        <a:cs typeface="Arial" panose="020B0604020202020204" pitchFamily="34" charset="0"/>
                      </a:endParaRPr>
                    </a:p>
                  </a:txBody>
                  <a:tcPr marL="7315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highlight>
                            <a:srgbClr val="FFFF00"/>
                          </a:highlight>
                          <a:latin typeface="Arial" panose="020B0604020202020204" pitchFamily="34" charset="0"/>
                          <a:cs typeface="Arial" panose="020B0604020202020204" pitchFamily="34" charset="0"/>
                        </a:rPr>
                        <a:t>64423</a:t>
                      </a:r>
                      <a:r>
                        <a:rPr lang="en-US" sz="2000" dirty="0">
                          <a:latin typeface="Arial" panose="020B0604020202020204" pitchFamily="34" charset="0"/>
                          <a:cs typeface="Arial" panose="020B0604020202020204" pitchFamily="34" charset="0"/>
                        </a:rPr>
                        <a:t>  ($)</a:t>
                      </a:r>
                    </a:p>
                  </a:txBody>
                  <a:tcPr marL="7315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64463.1</a:t>
                      </a:r>
                    </a:p>
                  </a:txBody>
                  <a:tcPr marL="914400"/>
                </a:tc>
                <a:extLst>
                  <a:ext uri="{0D108BD9-81ED-4DB2-BD59-A6C34878D82A}">
                    <a16:rowId xmlns:a16="http://schemas.microsoft.com/office/drawing/2014/main" val="279591742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64400.03 ($)</a:t>
                      </a:r>
                    </a:p>
                  </a:txBody>
                  <a:tcPr marL="7315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highlight>
                            <a:srgbClr val="FFFF00"/>
                          </a:highlight>
                          <a:latin typeface="Arial" panose="020B0604020202020204" pitchFamily="34" charset="0"/>
                          <a:cs typeface="Arial" panose="020B0604020202020204" pitchFamily="34" charset="0"/>
                        </a:rPr>
                        <a:t>64423.1</a:t>
                      </a:r>
                      <a:r>
                        <a:rPr lang="en-US" sz="2000" dirty="0">
                          <a:latin typeface="Arial" panose="020B0604020202020204" pitchFamily="34" charset="0"/>
                          <a:cs typeface="Arial" panose="020B0604020202020204" pitchFamily="34" charset="0"/>
                        </a:rPr>
                        <a:t> ($)</a:t>
                      </a:r>
                    </a:p>
                  </a:txBody>
                  <a:tcPr marL="7315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64463.4</a:t>
                      </a:r>
                    </a:p>
                  </a:txBody>
                  <a:tcPr marL="914400"/>
                </a:tc>
                <a:extLst>
                  <a:ext uri="{0D108BD9-81ED-4DB2-BD59-A6C34878D82A}">
                    <a16:rowId xmlns:a16="http://schemas.microsoft.com/office/drawing/2014/main" val="14445402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highlight>
                            <a:srgbClr val="FFFF00"/>
                          </a:highlight>
                          <a:latin typeface="Arial" panose="020B0604020202020204" pitchFamily="34" charset="0"/>
                          <a:cs typeface="Arial" panose="020B0604020202020204" pitchFamily="34" charset="0"/>
                        </a:rPr>
                        <a:t>64400.47 </a:t>
                      </a:r>
                    </a:p>
                  </a:txBody>
                  <a:tcPr marL="7315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64424</a:t>
                      </a:r>
                    </a:p>
                  </a:txBody>
                  <a:tcPr marL="7315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64463.7</a:t>
                      </a:r>
                    </a:p>
                  </a:txBody>
                  <a:tcPr marL="914400"/>
                </a:tc>
                <a:extLst>
                  <a:ext uri="{0D108BD9-81ED-4DB2-BD59-A6C34878D82A}">
                    <a16:rowId xmlns:a16="http://schemas.microsoft.com/office/drawing/2014/main" val="20837438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64400.49 </a:t>
                      </a:r>
                    </a:p>
                  </a:txBody>
                  <a:tcPr marL="7315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64425</a:t>
                      </a:r>
                    </a:p>
                  </a:txBody>
                  <a:tcPr marL="7315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64465</a:t>
                      </a:r>
                    </a:p>
                  </a:txBody>
                  <a:tcPr marL="914400"/>
                </a:tc>
                <a:extLst>
                  <a:ext uri="{0D108BD9-81ED-4DB2-BD59-A6C34878D82A}">
                    <a16:rowId xmlns:a16="http://schemas.microsoft.com/office/drawing/2014/main" val="25817633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64400.62</a:t>
                      </a:r>
                    </a:p>
                  </a:txBody>
                  <a:tcPr marL="731520"/>
                </a:tc>
                <a:tc>
                  <a:txBody>
                    <a:bodyPr/>
                    <a:lstStyle/>
                    <a:p>
                      <a:pPr algn="l"/>
                      <a:r>
                        <a:rPr lang="en-US" sz="2000" dirty="0">
                          <a:highlight>
                            <a:srgbClr val="FFFF00"/>
                          </a:highlight>
                          <a:latin typeface="Arial" panose="020B0604020202020204" pitchFamily="34" charset="0"/>
                          <a:cs typeface="Arial" panose="020B0604020202020204" pitchFamily="34" charset="0"/>
                        </a:rPr>
                        <a:t>64426</a:t>
                      </a:r>
                    </a:p>
                  </a:txBody>
                  <a:tcPr marL="731520"/>
                </a:tc>
                <a:tc>
                  <a:txBody>
                    <a:bodyPr/>
                    <a:lstStyle/>
                    <a:p>
                      <a:pPr algn="l"/>
                      <a:r>
                        <a:rPr lang="en-US" sz="2000" dirty="0">
                          <a:latin typeface="Arial" panose="020B0604020202020204" pitchFamily="34" charset="0"/>
                          <a:cs typeface="Arial" panose="020B0604020202020204" pitchFamily="34" charset="0"/>
                        </a:rPr>
                        <a:t>64470</a:t>
                      </a:r>
                    </a:p>
                  </a:txBody>
                  <a:tcPr marL="914400"/>
                </a:tc>
                <a:extLst>
                  <a:ext uri="{0D108BD9-81ED-4DB2-BD59-A6C34878D82A}">
                    <a16:rowId xmlns:a16="http://schemas.microsoft.com/office/drawing/2014/main" val="283585619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64400.63</a:t>
                      </a:r>
                    </a:p>
                  </a:txBody>
                  <a:tcPr marL="731520"/>
                </a:tc>
                <a:tc>
                  <a:txBody>
                    <a:bodyPr/>
                    <a:lstStyle/>
                    <a:p>
                      <a:pPr algn="l"/>
                      <a:r>
                        <a:rPr lang="en-US" sz="2000" dirty="0">
                          <a:latin typeface="Arial" panose="020B0604020202020204" pitchFamily="34" charset="0"/>
                          <a:cs typeface="Arial" panose="020B0604020202020204" pitchFamily="34" charset="0"/>
                        </a:rPr>
                        <a:t>64426.1</a:t>
                      </a:r>
                    </a:p>
                  </a:txBody>
                  <a:tcPr marL="731520"/>
                </a:tc>
                <a:tc>
                  <a:txBody>
                    <a:bodyPr/>
                    <a:lstStyle/>
                    <a:p>
                      <a:pPr algn="l"/>
                      <a:r>
                        <a:rPr lang="en-US" sz="2000" dirty="0">
                          <a:latin typeface="Arial" panose="020B0604020202020204" pitchFamily="34" charset="0"/>
                          <a:cs typeface="Arial" panose="020B0604020202020204" pitchFamily="34" charset="0"/>
                        </a:rPr>
                        <a:t>64481</a:t>
                      </a:r>
                    </a:p>
                  </a:txBody>
                  <a:tcPr marL="914400"/>
                </a:tc>
                <a:extLst>
                  <a:ext uri="{0D108BD9-81ED-4DB2-BD59-A6C34878D82A}">
                    <a16:rowId xmlns:a16="http://schemas.microsoft.com/office/drawing/2014/main" val="415582381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64400.64</a:t>
                      </a:r>
                    </a:p>
                  </a:txBody>
                  <a:tcPr marL="731520"/>
                </a:tc>
                <a:tc>
                  <a:txBody>
                    <a:bodyPr/>
                    <a:lstStyle/>
                    <a:p>
                      <a:pPr algn="l"/>
                      <a:r>
                        <a:rPr lang="en-US" sz="2000" dirty="0">
                          <a:latin typeface="Arial" panose="020B0604020202020204" pitchFamily="34" charset="0"/>
                          <a:cs typeface="Arial" panose="020B0604020202020204" pitchFamily="34" charset="0"/>
                        </a:rPr>
                        <a:t>64426.5</a:t>
                      </a:r>
                    </a:p>
                  </a:txBody>
                  <a:tcPr marL="731520"/>
                </a:tc>
                <a:tc>
                  <a:txBody>
                    <a:bodyPr/>
                    <a:lstStyle/>
                    <a:p>
                      <a:pPr algn="l"/>
                      <a:r>
                        <a:rPr lang="en-US" sz="2000" dirty="0">
                          <a:latin typeface="Arial" panose="020B0604020202020204" pitchFamily="34" charset="0"/>
                          <a:cs typeface="Arial" panose="020B0604020202020204" pitchFamily="34" charset="0"/>
                        </a:rPr>
                        <a:t>64534.4</a:t>
                      </a:r>
                    </a:p>
                  </a:txBody>
                  <a:tcPr marL="914400"/>
                </a:tc>
                <a:extLst>
                  <a:ext uri="{0D108BD9-81ED-4DB2-BD59-A6C34878D82A}">
                    <a16:rowId xmlns:a16="http://schemas.microsoft.com/office/drawing/2014/main" val="3375349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highlight>
                            <a:srgbClr val="FFFF00"/>
                          </a:highlight>
                          <a:latin typeface="Arial" panose="020B0604020202020204" pitchFamily="34" charset="0"/>
                          <a:cs typeface="Arial" panose="020B0604020202020204" pitchFamily="34" charset="0"/>
                        </a:rPr>
                        <a:t>64400.95</a:t>
                      </a:r>
                    </a:p>
                  </a:txBody>
                  <a:tcPr marL="731520"/>
                </a:tc>
                <a:tc>
                  <a:txBody>
                    <a:bodyPr/>
                    <a:lstStyle/>
                    <a:p>
                      <a:pPr algn="l"/>
                      <a:r>
                        <a:rPr lang="en-US" sz="2000" dirty="0">
                          <a:latin typeface="Arial" panose="020B0604020202020204" pitchFamily="34" charset="0"/>
                          <a:cs typeface="Arial" panose="020B0604020202020204" pitchFamily="34" charset="0"/>
                        </a:rPr>
                        <a:t>64426.6</a:t>
                      </a:r>
                    </a:p>
                  </a:txBody>
                  <a:tcPr marL="731520"/>
                </a:tc>
                <a:tc>
                  <a:txBody>
                    <a:bodyPr/>
                    <a:lstStyle/>
                    <a:p>
                      <a:pPr algn="l"/>
                      <a:r>
                        <a:rPr lang="en-US" sz="2000" dirty="0">
                          <a:latin typeface="Arial" panose="020B0604020202020204" pitchFamily="34" charset="0"/>
                          <a:cs typeface="Arial" panose="020B0604020202020204" pitchFamily="34" charset="0"/>
                        </a:rPr>
                        <a:t>64650</a:t>
                      </a:r>
                    </a:p>
                  </a:txBody>
                  <a:tcPr marL="914400"/>
                </a:tc>
                <a:extLst>
                  <a:ext uri="{0D108BD9-81ED-4DB2-BD59-A6C34878D82A}">
                    <a16:rowId xmlns:a16="http://schemas.microsoft.com/office/drawing/2014/main" val="410675601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64401.35</a:t>
                      </a:r>
                    </a:p>
                  </a:txBody>
                  <a:tcPr marL="731520"/>
                </a:tc>
                <a:tc>
                  <a:txBody>
                    <a:bodyPr/>
                    <a:lstStyle/>
                    <a:p>
                      <a:pPr algn="l"/>
                      <a:r>
                        <a:rPr lang="en-US" sz="2000" dirty="0">
                          <a:latin typeface="Arial" panose="020B0604020202020204" pitchFamily="34" charset="0"/>
                          <a:cs typeface="Arial" panose="020B0604020202020204" pitchFamily="34" charset="0"/>
                        </a:rPr>
                        <a:t>64426.7</a:t>
                      </a:r>
                    </a:p>
                  </a:txBody>
                  <a:tcPr marL="731520"/>
                </a:tc>
                <a:tc>
                  <a:txBody>
                    <a:bodyPr/>
                    <a:lstStyle/>
                    <a:p>
                      <a:pPr algn="l"/>
                      <a:r>
                        <a:rPr lang="en-US" sz="2000" dirty="0">
                          <a:latin typeface="Arial" panose="020B0604020202020204" pitchFamily="34" charset="0"/>
                          <a:cs typeface="Arial" panose="020B0604020202020204" pitchFamily="34" charset="0"/>
                        </a:rPr>
                        <a:t>64652.5</a:t>
                      </a:r>
                    </a:p>
                  </a:txBody>
                  <a:tcPr marL="914400"/>
                </a:tc>
                <a:extLst>
                  <a:ext uri="{0D108BD9-81ED-4DB2-BD59-A6C34878D82A}">
                    <a16:rowId xmlns:a16="http://schemas.microsoft.com/office/drawing/2014/main" val="146373394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64401.45</a:t>
                      </a:r>
                    </a:p>
                  </a:txBody>
                  <a:tcPr marL="731520"/>
                </a:tc>
                <a:tc>
                  <a:txBody>
                    <a:bodyPr/>
                    <a:lstStyle/>
                    <a:p>
                      <a:pPr algn="l"/>
                      <a:r>
                        <a:rPr lang="en-US" sz="2000" dirty="0">
                          <a:latin typeface="Arial" panose="020B0604020202020204" pitchFamily="34" charset="0"/>
                          <a:cs typeface="Arial" panose="020B0604020202020204" pitchFamily="34" charset="0"/>
                        </a:rPr>
                        <a:t>64426.8</a:t>
                      </a:r>
                    </a:p>
                  </a:txBody>
                  <a:tcPr marL="731520"/>
                </a:tc>
                <a:tc>
                  <a:txBody>
                    <a:bodyPr/>
                    <a:lstStyle/>
                    <a:p>
                      <a:pPr algn="l"/>
                      <a:r>
                        <a:rPr lang="en-US" sz="2000" dirty="0">
                          <a:latin typeface="Arial" panose="020B0604020202020204" pitchFamily="34" charset="0"/>
                          <a:cs typeface="Arial" panose="020B0604020202020204" pitchFamily="34" charset="0"/>
                        </a:rPr>
                        <a:t>64653</a:t>
                      </a:r>
                    </a:p>
                  </a:txBody>
                  <a:tcPr marL="914400"/>
                </a:tc>
                <a:extLst>
                  <a:ext uri="{0D108BD9-81ED-4DB2-BD59-A6C34878D82A}">
                    <a16:rowId xmlns:a16="http://schemas.microsoft.com/office/drawing/2014/main" val="161436235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64415</a:t>
                      </a:r>
                    </a:p>
                  </a:txBody>
                  <a:tcPr marL="731520"/>
                </a:tc>
                <a:tc>
                  <a:txBody>
                    <a:bodyPr/>
                    <a:lstStyle/>
                    <a:p>
                      <a:pPr algn="l"/>
                      <a:r>
                        <a:rPr lang="en-US" sz="2000" dirty="0">
                          <a:highlight>
                            <a:srgbClr val="FFFF00"/>
                          </a:highlight>
                          <a:latin typeface="Arial" panose="020B0604020202020204" pitchFamily="34" charset="0"/>
                          <a:cs typeface="Arial" panose="020B0604020202020204" pitchFamily="34" charset="0"/>
                        </a:rPr>
                        <a:t>64426.9</a:t>
                      </a:r>
                    </a:p>
                  </a:txBody>
                  <a:tcPr marL="731520"/>
                </a:tc>
                <a:tc>
                  <a:txBody>
                    <a:bodyPr/>
                    <a:lstStyle/>
                    <a:p>
                      <a:pPr algn="l"/>
                      <a:r>
                        <a:rPr lang="en-US" sz="2000" dirty="0">
                          <a:latin typeface="Arial" panose="020B0604020202020204" pitchFamily="34" charset="0"/>
                          <a:cs typeface="Arial" panose="020B0604020202020204" pitchFamily="34" charset="0"/>
                        </a:rPr>
                        <a:t>64656</a:t>
                      </a:r>
                    </a:p>
                  </a:txBody>
                  <a:tcPr marL="914400"/>
                </a:tc>
                <a:extLst>
                  <a:ext uri="{0D108BD9-81ED-4DB2-BD59-A6C34878D82A}">
                    <a16:rowId xmlns:a16="http://schemas.microsoft.com/office/drawing/2014/main" val="38273864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highlight>
                            <a:srgbClr val="FFFF00"/>
                          </a:highlight>
                          <a:latin typeface="Arial" panose="020B0604020202020204" pitchFamily="34" charset="0"/>
                          <a:cs typeface="Arial" panose="020B0604020202020204" pitchFamily="34" charset="0"/>
                        </a:rPr>
                        <a:t>64421</a:t>
                      </a:r>
                      <a:r>
                        <a:rPr lang="en-US" sz="2000" dirty="0">
                          <a:latin typeface="Arial" panose="020B0604020202020204" pitchFamily="34" charset="0"/>
                          <a:cs typeface="Arial" panose="020B0604020202020204" pitchFamily="34" charset="0"/>
                        </a:rPr>
                        <a:t> ($)</a:t>
                      </a:r>
                    </a:p>
                  </a:txBody>
                  <a:tcPr marL="731520"/>
                </a:tc>
                <a:tc>
                  <a:txBody>
                    <a:bodyPr/>
                    <a:lstStyle/>
                    <a:p>
                      <a:pPr algn="l"/>
                      <a:r>
                        <a:rPr lang="en-US" sz="2000" dirty="0">
                          <a:latin typeface="Arial" panose="020B0604020202020204" pitchFamily="34" charset="0"/>
                          <a:cs typeface="Arial" panose="020B0604020202020204" pitchFamily="34" charset="0"/>
                        </a:rPr>
                        <a:t>64430</a:t>
                      </a:r>
                    </a:p>
                  </a:txBody>
                  <a:tcPr marL="73152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highlight>
                            <a:srgbClr val="FFFF00"/>
                          </a:highlight>
                          <a:latin typeface="Arial" panose="020B0604020202020204" pitchFamily="34" charset="0"/>
                          <a:cs typeface="Arial" panose="020B0604020202020204" pitchFamily="34" charset="0"/>
                        </a:rPr>
                        <a:t>California-only elements</a:t>
                      </a:r>
                      <a:endParaRPr lang="en-US" sz="2000" dirty="0">
                        <a:latin typeface="Arial" panose="020B0604020202020204" pitchFamily="34" charset="0"/>
                        <a:cs typeface="Arial" panose="020B0604020202020204" pitchFamily="34" charset="0"/>
                      </a:endParaRPr>
                    </a:p>
                  </a:txBody>
                  <a:tcPr marL="45720"/>
                </a:tc>
                <a:extLst>
                  <a:ext uri="{0D108BD9-81ED-4DB2-BD59-A6C34878D82A}">
                    <a16:rowId xmlns:a16="http://schemas.microsoft.com/office/drawing/2014/main" val="19004063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highlight>
                            <a:srgbClr val="FFFF00"/>
                          </a:highlight>
                          <a:latin typeface="Arial" panose="020B0604020202020204" pitchFamily="34" charset="0"/>
                          <a:cs typeface="Arial" panose="020B0604020202020204" pitchFamily="34" charset="0"/>
                        </a:rPr>
                        <a:t>64422</a:t>
                      </a:r>
                      <a:r>
                        <a:rPr lang="en-US" sz="2000" dirty="0">
                          <a:latin typeface="Arial" panose="020B0604020202020204" pitchFamily="34" charset="0"/>
                          <a:cs typeface="Arial" panose="020B0604020202020204" pitchFamily="34" charset="0"/>
                        </a:rPr>
                        <a:t> ($)</a:t>
                      </a:r>
                      <a:endParaRPr lang="en-US" sz="2000" dirty="0">
                        <a:highlight>
                          <a:srgbClr val="FFFF00"/>
                        </a:highlight>
                        <a:latin typeface="Arial" panose="020B0604020202020204" pitchFamily="34" charset="0"/>
                        <a:cs typeface="Arial" panose="020B0604020202020204" pitchFamily="34" charset="0"/>
                      </a:endParaRPr>
                    </a:p>
                  </a:txBody>
                  <a:tcPr marL="731520"/>
                </a:tc>
                <a:tc>
                  <a:txBody>
                    <a:bodyPr/>
                    <a:lstStyle/>
                    <a:p>
                      <a:pPr algn="l"/>
                      <a:r>
                        <a:rPr lang="en-US" sz="2000" dirty="0">
                          <a:latin typeface="Arial" panose="020B0604020202020204" pitchFamily="34" charset="0"/>
                          <a:cs typeface="Arial" panose="020B0604020202020204" pitchFamily="34" charset="0"/>
                        </a:rPr>
                        <a:t>64447</a:t>
                      </a:r>
                    </a:p>
                  </a:txBody>
                  <a:tcPr marL="73152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 - Costs</a:t>
                      </a:r>
                    </a:p>
                  </a:txBody>
                  <a:tcPr/>
                </a:tc>
                <a:extLst>
                  <a:ext uri="{0D108BD9-81ED-4DB2-BD59-A6C34878D82A}">
                    <a16:rowId xmlns:a16="http://schemas.microsoft.com/office/drawing/2014/main" val="972399848"/>
                  </a:ext>
                </a:extLst>
              </a:tr>
            </a:tbl>
          </a:graphicData>
        </a:graphic>
      </p:graphicFrame>
      <p:sp>
        <p:nvSpPr>
          <p:cNvPr id="6" name="Date Placeholder 3">
            <a:extLst>
              <a:ext uri="{FF2B5EF4-FFF2-40B4-BE49-F238E27FC236}">
                <a16:creationId xmlns:a16="http://schemas.microsoft.com/office/drawing/2014/main" id="{4BA06F0F-F816-4CA9-93C5-DDA12901FE27}"/>
              </a:ext>
            </a:extLst>
          </p:cNvPr>
          <p:cNvSpPr>
            <a:spLocks noGrp="1"/>
          </p:cNvSpPr>
          <p:nvPr>
            <p:ph type="dt" sz="half" idx="10"/>
          </p:nvPr>
        </p:nvSpPr>
        <p:spPr/>
        <p:txBody>
          <a:bodyPr/>
          <a:lstStyle/>
          <a:p>
            <a:r>
              <a:rPr lang="en-US" dirty="0"/>
              <a:t>17 December 2020</a:t>
            </a:r>
          </a:p>
        </p:txBody>
      </p:sp>
      <p:sp>
        <p:nvSpPr>
          <p:cNvPr id="7" name="Slide Number Placeholder 7"/>
          <p:cNvSpPr>
            <a:spLocks noGrp="1"/>
          </p:cNvSpPr>
          <p:nvPr>
            <p:ph type="sldNum" sz="quarter" idx="12"/>
          </p:nvPr>
        </p:nvSpPr>
        <p:spPr/>
        <p:txBody>
          <a:bodyPr/>
          <a:lstStyle/>
          <a:p>
            <a:fld id="{7FB9C470-7EC4-4C75-AF4B-7CDBDF44545F}" type="slidenum">
              <a:rPr lang="en-US" smtClean="0">
                <a:solidFill>
                  <a:srgbClr val="073E87"/>
                </a:solidFill>
              </a:rPr>
              <a:pPr/>
              <a:t>13</a:t>
            </a:fld>
            <a:endParaRPr lang="en-US" dirty="0">
              <a:solidFill>
                <a:srgbClr val="073E87"/>
              </a:solidFill>
            </a:endParaRPr>
          </a:p>
        </p:txBody>
      </p:sp>
    </p:spTree>
    <p:extLst>
      <p:ext uri="{BB962C8B-B14F-4D97-AF65-F5344CB8AC3E}">
        <p14:creationId xmlns:p14="http://schemas.microsoft.com/office/powerpoint/2010/main" val="3298265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0F604-5C56-4CBA-897A-EDB2BC01BFE2}"/>
              </a:ext>
            </a:extLst>
          </p:cNvPr>
          <p:cNvSpPr>
            <a:spLocks noGrp="1"/>
          </p:cNvSpPr>
          <p:nvPr>
            <p:ph type="title"/>
          </p:nvPr>
        </p:nvSpPr>
        <p:spPr>
          <a:xfrm>
            <a:off x="268184" y="255319"/>
            <a:ext cx="11310258" cy="1325563"/>
          </a:xfrm>
        </p:spPr>
        <p:txBody>
          <a:bodyPr>
            <a:normAutofit/>
          </a:bodyPr>
          <a:lstStyle/>
          <a:p>
            <a:pPr algn="ctr"/>
            <a:r>
              <a:rPr lang="en-US" sz="3200" dirty="0">
                <a:latin typeface="Arial" panose="020B0604020202020204" pitchFamily="34" charset="0"/>
                <a:cs typeface="Arial" panose="020B0604020202020204" pitchFamily="34" charset="0"/>
              </a:rPr>
              <a:t>Key Provisions of Proposed California Requirements</a:t>
            </a:r>
          </a:p>
        </p:txBody>
      </p:sp>
      <p:sp>
        <p:nvSpPr>
          <p:cNvPr id="3" name="Content Placeholder 2">
            <a:extLst>
              <a:ext uri="{FF2B5EF4-FFF2-40B4-BE49-F238E27FC236}">
                <a16:creationId xmlns:a16="http://schemas.microsoft.com/office/drawing/2014/main" id="{90E1C275-550C-4A2E-84B3-3C535C0088EB}"/>
              </a:ext>
            </a:extLst>
          </p:cNvPr>
          <p:cNvSpPr>
            <a:spLocks noGrp="1"/>
          </p:cNvSpPr>
          <p:nvPr>
            <p:ph idx="1"/>
          </p:nvPr>
        </p:nvSpPr>
        <p:spPr>
          <a:xfrm>
            <a:off x="838200" y="1825625"/>
            <a:ext cx="10515600" cy="4777056"/>
          </a:xfrm>
        </p:spPr>
        <p:txBody>
          <a:bodyPr>
            <a:normAutofit/>
          </a:bodyPr>
          <a:lstStyle/>
          <a:p>
            <a:pPr>
              <a:spcBef>
                <a:spcPts val="0"/>
              </a:spcBef>
              <a:spcAft>
                <a:spcPts val="800"/>
              </a:spcAft>
            </a:pPr>
            <a:r>
              <a:rPr lang="en-US" dirty="0">
                <a:latin typeface="Arial" panose="020B0604020202020204" pitchFamily="34" charset="0"/>
                <a:cs typeface="Arial" panose="020B0604020202020204" pitchFamily="34" charset="0"/>
              </a:rPr>
              <a:t>Requirements for bacteriological monitoring of continuously disinfected groundwater (not Ground Water Under the Direct Influence of Surface Water (GWUDI)) sources </a:t>
            </a:r>
          </a:p>
          <a:p>
            <a:pPr>
              <a:spcBef>
                <a:spcPts val="0"/>
              </a:spcBef>
              <a:spcAft>
                <a:spcPts val="800"/>
              </a:spcAft>
            </a:pPr>
            <a:r>
              <a:rPr lang="en-US" dirty="0">
                <a:latin typeface="Arial" panose="020B0604020202020204" pitchFamily="34" charset="0"/>
                <a:cs typeface="Arial" panose="020B0604020202020204" pitchFamily="34" charset="0"/>
              </a:rPr>
              <a:t>Requirements for revising bacteriological sample siting plans to include the source sample sites </a:t>
            </a:r>
          </a:p>
          <a:p>
            <a:pPr>
              <a:spcBef>
                <a:spcPts val="0"/>
              </a:spcBef>
              <a:spcAft>
                <a:spcPts val="800"/>
              </a:spcAft>
            </a:pPr>
            <a:r>
              <a:rPr lang="en-US" dirty="0">
                <a:latin typeface="Arial" panose="020B0604020202020204" pitchFamily="34" charset="0"/>
                <a:cs typeface="Arial" panose="020B0604020202020204" pitchFamily="34" charset="0"/>
              </a:rPr>
              <a:t>Requirements for water systems on reduced bacteriological monitoring to return to routine bacteriological monitoring </a:t>
            </a:r>
          </a:p>
          <a:p>
            <a:pPr>
              <a:spcBef>
                <a:spcPts val="0"/>
              </a:spcBef>
              <a:spcAft>
                <a:spcPts val="800"/>
              </a:spcAft>
            </a:pPr>
            <a:r>
              <a:rPr lang="en-US" dirty="0">
                <a:latin typeface="Arial" panose="020B0604020202020204" pitchFamily="34" charset="0"/>
                <a:cs typeface="Arial" panose="020B0604020202020204" pitchFamily="34" charset="0"/>
              </a:rPr>
              <a:t>Requirements for coliform density determinations of total coliforms and </a:t>
            </a:r>
            <a:r>
              <a:rPr lang="en-US" i="1" dirty="0">
                <a:latin typeface="Arial" panose="020B0604020202020204" pitchFamily="34" charset="0"/>
                <a:cs typeface="Arial" panose="020B0604020202020204" pitchFamily="34" charset="0"/>
              </a:rPr>
              <a:t>E. coli</a:t>
            </a:r>
            <a:r>
              <a:rPr lang="en-US" dirty="0">
                <a:latin typeface="Arial" panose="020B0604020202020204" pitchFamily="34" charset="0"/>
                <a:cs typeface="Arial" panose="020B0604020202020204" pitchFamily="34" charset="0"/>
              </a:rPr>
              <a:t>, if directed by the State Water Board </a:t>
            </a:r>
          </a:p>
        </p:txBody>
      </p:sp>
      <p:sp>
        <p:nvSpPr>
          <p:cNvPr id="4" name="Date Placeholder 3">
            <a:extLst>
              <a:ext uri="{FF2B5EF4-FFF2-40B4-BE49-F238E27FC236}">
                <a16:creationId xmlns:a16="http://schemas.microsoft.com/office/drawing/2014/main" id="{4BA06F0F-F816-4CA9-93C5-DDA12901FE27}"/>
              </a:ext>
            </a:extLst>
          </p:cNvPr>
          <p:cNvSpPr>
            <a:spLocks noGrp="1"/>
          </p:cNvSpPr>
          <p:nvPr>
            <p:ph type="dt" sz="half" idx="10"/>
          </p:nvPr>
        </p:nvSpPr>
        <p:spPr/>
        <p:txBody>
          <a:bodyPr/>
          <a:lstStyle/>
          <a:p>
            <a:r>
              <a:rPr lang="en-US" dirty="0"/>
              <a:t>17 December 2020</a:t>
            </a:r>
          </a:p>
        </p:txBody>
      </p:sp>
      <p:sp>
        <p:nvSpPr>
          <p:cNvPr id="5" name="Slide Number Placeholder 7"/>
          <p:cNvSpPr>
            <a:spLocks noGrp="1"/>
          </p:cNvSpPr>
          <p:nvPr>
            <p:ph type="sldNum" sz="quarter" idx="12"/>
          </p:nvPr>
        </p:nvSpPr>
        <p:spPr/>
        <p:txBody>
          <a:bodyPr/>
          <a:lstStyle/>
          <a:p>
            <a:fld id="{7FB9C470-7EC4-4C75-AF4B-7CDBDF44545F}" type="slidenum">
              <a:rPr lang="en-US" smtClean="0">
                <a:solidFill>
                  <a:srgbClr val="073E87"/>
                </a:solidFill>
              </a:rPr>
              <a:pPr/>
              <a:t>14</a:t>
            </a:fld>
            <a:endParaRPr lang="en-US" dirty="0">
              <a:solidFill>
                <a:srgbClr val="073E87"/>
              </a:solidFill>
            </a:endParaRPr>
          </a:p>
        </p:txBody>
      </p:sp>
    </p:spTree>
    <p:extLst>
      <p:ext uri="{BB962C8B-B14F-4D97-AF65-F5344CB8AC3E}">
        <p14:creationId xmlns:p14="http://schemas.microsoft.com/office/powerpoint/2010/main" val="3461487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0F604-5C56-4CBA-897A-EDB2BC01BFE2}"/>
              </a:ext>
            </a:extLst>
          </p:cNvPr>
          <p:cNvSpPr>
            <a:spLocks noGrp="1"/>
          </p:cNvSpPr>
          <p:nvPr>
            <p:ph type="title"/>
          </p:nvPr>
        </p:nvSpPr>
        <p:spPr>
          <a:xfrm>
            <a:off x="268184" y="255319"/>
            <a:ext cx="11310258" cy="1325563"/>
          </a:xfrm>
        </p:spPr>
        <p:txBody>
          <a:bodyPr>
            <a:normAutofit/>
          </a:bodyPr>
          <a:lstStyle/>
          <a:p>
            <a:pPr algn="ctr"/>
            <a:r>
              <a:rPr lang="en-US" sz="3200" dirty="0">
                <a:latin typeface="Arial" panose="020B0604020202020204" pitchFamily="34" charset="0"/>
                <a:cs typeface="Arial" panose="020B0604020202020204" pitchFamily="34" charset="0"/>
              </a:rPr>
              <a:t>Key Provisions of Proposed California Requirements (</a:t>
            </a:r>
            <a:r>
              <a:rPr lang="en-US" sz="3200" dirty="0" err="1">
                <a:latin typeface="Arial" panose="020B0604020202020204" pitchFamily="34" charset="0"/>
                <a:cs typeface="Arial" panose="020B0604020202020204" pitchFamily="34" charset="0"/>
              </a:rPr>
              <a:t>con’t</a:t>
            </a:r>
            <a:r>
              <a:rPr lang="en-US" sz="3200" dirty="0">
                <a:latin typeface="Arial" panose="020B0604020202020204" pitchFamily="34" charset="0"/>
                <a:cs typeface="Arial" panose="020B0604020202020204" pitchFamily="34" charset="0"/>
              </a:rPr>
              <a:t>)</a:t>
            </a:r>
          </a:p>
        </p:txBody>
      </p:sp>
      <p:sp>
        <p:nvSpPr>
          <p:cNvPr id="3" name="Content Placeholder 2">
            <a:extLst>
              <a:ext uri="{FF2B5EF4-FFF2-40B4-BE49-F238E27FC236}">
                <a16:creationId xmlns:a16="http://schemas.microsoft.com/office/drawing/2014/main" id="{90E1C275-550C-4A2E-84B3-3C535C0088EB}"/>
              </a:ext>
            </a:extLst>
          </p:cNvPr>
          <p:cNvSpPr>
            <a:spLocks noGrp="1"/>
          </p:cNvSpPr>
          <p:nvPr>
            <p:ph idx="1"/>
          </p:nvPr>
        </p:nvSpPr>
        <p:spPr>
          <a:xfrm>
            <a:off x="838200" y="1825625"/>
            <a:ext cx="10515600" cy="4777056"/>
          </a:xfrm>
        </p:spPr>
        <p:txBody>
          <a:bodyPr>
            <a:normAutofit/>
          </a:bodyPr>
          <a:lstStyle/>
          <a:p>
            <a:pPr>
              <a:spcBef>
                <a:spcPts val="0"/>
              </a:spcBef>
              <a:spcAft>
                <a:spcPts val="800"/>
              </a:spcAft>
            </a:pPr>
            <a:r>
              <a:rPr lang="en-US" dirty="0">
                <a:latin typeface="Arial" panose="020B0604020202020204" pitchFamily="34" charset="0"/>
                <a:cs typeface="Arial" panose="020B0604020202020204" pitchFamily="34" charset="0"/>
              </a:rPr>
              <a:t>No monthly bacteriological result summary for systems collecting one sample per month </a:t>
            </a:r>
          </a:p>
          <a:p>
            <a:pPr>
              <a:spcBef>
                <a:spcPts val="0"/>
              </a:spcBef>
              <a:spcAft>
                <a:spcPts val="800"/>
              </a:spcAft>
            </a:pPr>
            <a:r>
              <a:rPr lang="en-US" dirty="0">
                <a:latin typeface="Arial" panose="020B0604020202020204" pitchFamily="34" charset="0"/>
                <a:cs typeface="Arial" panose="020B0604020202020204" pitchFamily="34" charset="0"/>
              </a:rPr>
              <a:t>Clarification of the minimum monthly summary elements</a:t>
            </a:r>
          </a:p>
          <a:p>
            <a:pPr>
              <a:spcBef>
                <a:spcPts val="0"/>
              </a:spcBef>
              <a:spcAft>
                <a:spcPts val="800"/>
              </a:spcAft>
            </a:pPr>
            <a:r>
              <a:rPr lang="en-US" dirty="0">
                <a:latin typeface="Arial" panose="020B0604020202020204" pitchFamily="34" charset="0"/>
                <a:cs typeface="Arial" panose="020B0604020202020204" pitchFamily="34" charset="0"/>
              </a:rPr>
              <a:t>Report and corrective action requirements when results indicate possible significant rise in bacterial count </a:t>
            </a:r>
          </a:p>
          <a:p>
            <a:pPr>
              <a:spcBef>
                <a:spcPts val="0"/>
              </a:spcBef>
              <a:spcAft>
                <a:spcPts val="800"/>
              </a:spcAft>
            </a:pPr>
            <a:r>
              <a:rPr lang="en-US" dirty="0">
                <a:latin typeface="Arial" panose="020B0604020202020204" pitchFamily="34" charset="0"/>
                <a:cs typeface="Arial" panose="020B0604020202020204" pitchFamily="34" charset="0"/>
              </a:rPr>
              <a:t>Requirements for seasonal system start-up procedure components </a:t>
            </a:r>
          </a:p>
          <a:p>
            <a:pPr lvl="1">
              <a:lnSpc>
                <a:spcPct val="105000"/>
              </a:lnSpc>
              <a:spcBef>
                <a:spcPts val="0"/>
              </a:spcBef>
              <a:spcAft>
                <a:spcPts val="600"/>
              </a:spcAft>
              <a:buFont typeface="Courier New" panose="02070309020205020404" pitchFamily="49" charset="0"/>
              <a:buChar char="o"/>
            </a:pPr>
            <a:r>
              <a:rPr lang="en-US" dirty="0">
                <a:latin typeface="Arial" panose="020B0604020202020204" pitchFamily="34" charset="0"/>
                <a:cs typeface="Arial" panose="020B0604020202020204" pitchFamily="34" charset="0"/>
              </a:rPr>
              <a:t>Actions to be taken prior to serving water to the public</a:t>
            </a:r>
          </a:p>
          <a:p>
            <a:pPr lvl="1">
              <a:lnSpc>
                <a:spcPct val="105000"/>
              </a:lnSpc>
              <a:spcBef>
                <a:spcPts val="0"/>
              </a:spcBef>
              <a:spcAft>
                <a:spcPts val="600"/>
              </a:spcAft>
              <a:buFont typeface="Courier New" panose="02070309020205020404" pitchFamily="49" charset="0"/>
              <a:buChar char="o"/>
            </a:pPr>
            <a:r>
              <a:rPr lang="en-US" dirty="0">
                <a:latin typeface="Arial" panose="020B0604020202020204" pitchFamily="34" charset="0"/>
                <a:cs typeface="Arial" panose="020B0604020202020204" pitchFamily="34" charset="0"/>
              </a:rPr>
              <a:t>Provision allowing an alternative to certain start-up procedure components</a:t>
            </a:r>
          </a:p>
        </p:txBody>
      </p:sp>
      <p:sp>
        <p:nvSpPr>
          <p:cNvPr id="4" name="Date Placeholder 3">
            <a:extLst>
              <a:ext uri="{FF2B5EF4-FFF2-40B4-BE49-F238E27FC236}">
                <a16:creationId xmlns:a16="http://schemas.microsoft.com/office/drawing/2014/main" id="{4BA06F0F-F816-4CA9-93C5-DDA12901FE27}"/>
              </a:ext>
            </a:extLst>
          </p:cNvPr>
          <p:cNvSpPr>
            <a:spLocks noGrp="1"/>
          </p:cNvSpPr>
          <p:nvPr>
            <p:ph type="dt" sz="half" idx="10"/>
          </p:nvPr>
        </p:nvSpPr>
        <p:spPr/>
        <p:txBody>
          <a:bodyPr/>
          <a:lstStyle/>
          <a:p>
            <a:r>
              <a:rPr lang="en-US" dirty="0"/>
              <a:t>17 December 2020</a:t>
            </a:r>
          </a:p>
        </p:txBody>
      </p:sp>
      <p:sp>
        <p:nvSpPr>
          <p:cNvPr id="5" name="Slide Number Placeholder 7"/>
          <p:cNvSpPr>
            <a:spLocks noGrp="1"/>
          </p:cNvSpPr>
          <p:nvPr>
            <p:ph type="sldNum" sz="quarter" idx="12"/>
          </p:nvPr>
        </p:nvSpPr>
        <p:spPr/>
        <p:txBody>
          <a:bodyPr/>
          <a:lstStyle/>
          <a:p>
            <a:fld id="{7FB9C470-7EC4-4C75-AF4B-7CDBDF44545F}" type="slidenum">
              <a:rPr lang="en-US" smtClean="0">
                <a:solidFill>
                  <a:srgbClr val="073E87"/>
                </a:solidFill>
              </a:rPr>
              <a:pPr/>
              <a:t>15</a:t>
            </a:fld>
            <a:endParaRPr lang="en-US" dirty="0">
              <a:solidFill>
                <a:srgbClr val="073E87"/>
              </a:solidFill>
            </a:endParaRPr>
          </a:p>
        </p:txBody>
      </p:sp>
    </p:spTree>
    <p:extLst>
      <p:ext uri="{BB962C8B-B14F-4D97-AF65-F5344CB8AC3E}">
        <p14:creationId xmlns:p14="http://schemas.microsoft.com/office/powerpoint/2010/main" val="2613318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0BD88-DF09-4622-AD53-90E9227D9804}"/>
              </a:ext>
            </a:extLst>
          </p:cNvPr>
          <p:cNvSpPr>
            <a:spLocks noGrp="1"/>
          </p:cNvSpPr>
          <p:nvPr>
            <p:ph type="title"/>
          </p:nvPr>
        </p:nvSpPr>
        <p:spPr>
          <a:xfrm>
            <a:off x="609600" y="802703"/>
            <a:ext cx="10972800" cy="1143000"/>
          </a:xfrm>
        </p:spPr>
        <p:txBody>
          <a:bodyPr>
            <a:normAutofit fontScale="90000"/>
          </a:bodyPr>
          <a:lstStyle/>
          <a:p>
            <a:pPr algn="ctr">
              <a:lnSpc>
                <a:spcPct val="85000"/>
              </a:lnSpc>
            </a:pPr>
            <a:r>
              <a:rPr lang="en-US" sz="4000" dirty="0">
                <a:latin typeface="Arial" panose="020B0604020202020204" pitchFamily="34" charset="0"/>
                <a:cs typeface="Arial" panose="020B0604020202020204" pitchFamily="34" charset="0"/>
              </a:rPr>
              <a:t>Sections 64400.xx</a:t>
            </a:r>
            <a:br>
              <a:rPr lang="en-US" sz="4000" dirty="0">
                <a:latin typeface="Arial" panose="020B0604020202020204" pitchFamily="34" charset="0"/>
                <a:cs typeface="Arial" panose="020B0604020202020204" pitchFamily="34" charset="0"/>
              </a:rPr>
            </a:br>
            <a:r>
              <a:rPr lang="en-US" sz="4400" dirty="0">
                <a:latin typeface="Arial" panose="020B0604020202020204" pitchFamily="34" charset="0"/>
                <a:cs typeface="Arial" panose="020B0604020202020204" pitchFamily="34" charset="0"/>
              </a:rPr>
              <a:t>Definitions</a:t>
            </a:r>
          </a:p>
        </p:txBody>
      </p:sp>
      <p:sp>
        <p:nvSpPr>
          <p:cNvPr id="3" name="Content Placeholder 2">
            <a:extLst>
              <a:ext uri="{FF2B5EF4-FFF2-40B4-BE49-F238E27FC236}">
                <a16:creationId xmlns:a16="http://schemas.microsoft.com/office/drawing/2014/main" id="{42B6B4FE-5244-49B0-B1CC-C5ECFA5B5F22}"/>
              </a:ext>
            </a:extLst>
          </p:cNvPr>
          <p:cNvSpPr>
            <a:spLocks noGrp="1"/>
          </p:cNvSpPr>
          <p:nvPr>
            <p:ph idx="1"/>
          </p:nvPr>
        </p:nvSpPr>
        <p:spPr>
          <a:xfrm>
            <a:off x="609600" y="2258220"/>
            <a:ext cx="10972800" cy="2797882"/>
          </a:xfrm>
        </p:spPr>
        <p:txBody>
          <a:bodyPr>
            <a:normAutofit/>
          </a:bodyPr>
          <a:lstStyle/>
          <a:p>
            <a:pPr>
              <a:spcAft>
                <a:spcPts val="600"/>
              </a:spcAft>
            </a:pPr>
            <a:r>
              <a:rPr lang="en-US" dirty="0">
                <a:latin typeface="Arial" panose="020B0604020202020204" pitchFamily="34" charset="0"/>
                <a:cs typeface="Arial" panose="020B0604020202020204" pitchFamily="34" charset="0"/>
              </a:rPr>
              <a:t>64400.02 – Approved Surface Water</a:t>
            </a:r>
          </a:p>
          <a:p>
            <a:pPr>
              <a:lnSpc>
                <a:spcPct val="85000"/>
              </a:lnSpc>
              <a:spcAft>
                <a:spcPts val="600"/>
              </a:spcAft>
              <a:tabLst>
                <a:tab pos="1998663" algn="l"/>
              </a:tabLst>
            </a:pPr>
            <a:r>
              <a:rPr lang="en-US" dirty="0">
                <a:latin typeface="Arial" panose="020B0604020202020204" pitchFamily="34" charset="0"/>
                <a:cs typeface="Arial" panose="020B0604020202020204" pitchFamily="34" charset="0"/>
              </a:rPr>
              <a:t>64400.47 – Groundwater Under the Direct Influence of Surface Water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or </a:t>
            </a:r>
            <a:r>
              <a:rPr lang="en-US" dirty="0" err="1">
                <a:latin typeface="Arial" panose="020B0604020202020204" pitchFamily="34" charset="0"/>
                <a:cs typeface="Arial" panose="020B0604020202020204" pitchFamily="34" charset="0"/>
              </a:rPr>
              <a:t>GWUDI</a:t>
            </a:r>
            <a:endParaRPr lang="en-US" dirty="0">
              <a:latin typeface="Arial" panose="020B0604020202020204" pitchFamily="34" charset="0"/>
              <a:cs typeface="Arial" panose="020B0604020202020204" pitchFamily="34" charset="0"/>
            </a:endParaRPr>
          </a:p>
          <a:p>
            <a:pPr>
              <a:spcAft>
                <a:spcPts val="600"/>
              </a:spcAft>
            </a:pPr>
            <a:r>
              <a:rPr lang="en-US" dirty="0">
                <a:latin typeface="Arial" panose="020B0604020202020204" pitchFamily="34" charset="0"/>
                <a:cs typeface="Arial" panose="020B0604020202020204" pitchFamily="34" charset="0"/>
              </a:rPr>
              <a:t>64400.95 – Protected Water Source</a:t>
            </a:r>
          </a:p>
        </p:txBody>
      </p:sp>
      <p:sp>
        <p:nvSpPr>
          <p:cNvPr id="4" name="Date Placeholder 3">
            <a:extLst>
              <a:ext uri="{FF2B5EF4-FFF2-40B4-BE49-F238E27FC236}">
                <a16:creationId xmlns:a16="http://schemas.microsoft.com/office/drawing/2014/main" id="{4BA06F0F-F816-4CA9-93C5-DDA12901FE27}"/>
              </a:ext>
            </a:extLst>
          </p:cNvPr>
          <p:cNvSpPr>
            <a:spLocks noGrp="1"/>
          </p:cNvSpPr>
          <p:nvPr>
            <p:ph type="dt" sz="half" idx="10"/>
          </p:nvPr>
        </p:nvSpPr>
        <p:spPr/>
        <p:txBody>
          <a:bodyPr/>
          <a:lstStyle/>
          <a:p>
            <a:r>
              <a:rPr lang="en-US" dirty="0"/>
              <a:t>17 December 2020</a:t>
            </a:r>
          </a:p>
        </p:txBody>
      </p:sp>
      <p:sp>
        <p:nvSpPr>
          <p:cNvPr id="5" name="Slide Number Placeholder 7"/>
          <p:cNvSpPr>
            <a:spLocks noGrp="1"/>
          </p:cNvSpPr>
          <p:nvPr>
            <p:ph type="sldNum" sz="quarter" idx="12"/>
          </p:nvPr>
        </p:nvSpPr>
        <p:spPr/>
        <p:txBody>
          <a:bodyPr/>
          <a:lstStyle/>
          <a:p>
            <a:fld id="{7FB9C470-7EC4-4C75-AF4B-7CDBDF44545F}" type="slidenum">
              <a:rPr lang="en-US" smtClean="0">
                <a:solidFill>
                  <a:srgbClr val="073E87"/>
                </a:solidFill>
              </a:rPr>
              <a:pPr/>
              <a:t>16</a:t>
            </a:fld>
            <a:endParaRPr lang="en-US" dirty="0">
              <a:solidFill>
                <a:srgbClr val="073E87"/>
              </a:solidFill>
            </a:endParaRPr>
          </a:p>
        </p:txBody>
      </p:sp>
    </p:spTree>
    <p:extLst>
      <p:ext uri="{BB962C8B-B14F-4D97-AF65-F5344CB8AC3E}">
        <p14:creationId xmlns:p14="http://schemas.microsoft.com/office/powerpoint/2010/main" val="459118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87814-E818-48DF-8941-5755FAD2074C}"/>
              </a:ext>
            </a:extLst>
          </p:cNvPr>
          <p:cNvSpPr>
            <a:spLocks noGrp="1"/>
          </p:cNvSpPr>
          <p:nvPr>
            <p:ph type="title"/>
          </p:nvPr>
        </p:nvSpPr>
        <p:spPr>
          <a:xfrm>
            <a:off x="609600" y="773316"/>
            <a:ext cx="10972800" cy="1143000"/>
          </a:xfrm>
        </p:spPr>
        <p:txBody>
          <a:bodyPr>
            <a:normAutofit/>
          </a:bodyPr>
          <a:lstStyle/>
          <a:p>
            <a:pPr algn="ctr">
              <a:lnSpc>
                <a:spcPct val="85000"/>
              </a:lnSpc>
            </a:pPr>
            <a:r>
              <a:rPr lang="en-US" sz="3600" dirty="0">
                <a:latin typeface="Arial" panose="020B0604020202020204" pitchFamily="34" charset="0"/>
                <a:cs typeface="Arial" panose="020B0604020202020204" pitchFamily="34" charset="0"/>
              </a:rPr>
              <a:t>Section 64421  </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General Requirements</a:t>
            </a:r>
          </a:p>
        </p:txBody>
      </p:sp>
      <p:sp>
        <p:nvSpPr>
          <p:cNvPr id="3" name="Content Placeholder 2">
            <a:extLst>
              <a:ext uri="{FF2B5EF4-FFF2-40B4-BE49-F238E27FC236}">
                <a16:creationId xmlns:a16="http://schemas.microsoft.com/office/drawing/2014/main" id="{20EC8F74-4EA8-410F-A5DE-9BFD2FC7A6C1}"/>
              </a:ext>
            </a:extLst>
          </p:cNvPr>
          <p:cNvSpPr>
            <a:spLocks noGrp="1"/>
          </p:cNvSpPr>
          <p:nvPr>
            <p:ph idx="1"/>
          </p:nvPr>
        </p:nvSpPr>
        <p:spPr>
          <a:xfrm>
            <a:off x="838200" y="2077739"/>
            <a:ext cx="10515600" cy="4351338"/>
          </a:xfrm>
        </p:spPr>
        <p:txBody>
          <a:bodyPr>
            <a:normAutofit/>
          </a:bodyPr>
          <a:lstStyle/>
          <a:p>
            <a:r>
              <a:rPr lang="en-US" dirty="0">
                <a:latin typeface="Arial" panose="020B0604020202020204" pitchFamily="34" charset="0"/>
                <a:cs typeface="Arial" panose="020B0604020202020204" pitchFamily="34" charset="0"/>
              </a:rPr>
              <a:t>For a groundwater (not </a:t>
            </a:r>
            <a:r>
              <a:rPr lang="en-US" dirty="0" err="1">
                <a:latin typeface="Arial" panose="020B0604020202020204" pitchFamily="34" charset="0"/>
                <a:cs typeface="Arial" panose="020B0604020202020204" pitchFamily="34" charset="0"/>
              </a:rPr>
              <a:t>GWUDI</a:t>
            </a:r>
            <a:r>
              <a:rPr lang="en-US" dirty="0">
                <a:latin typeface="Arial" panose="020B0604020202020204" pitchFamily="34" charset="0"/>
                <a:cs typeface="Arial" panose="020B0604020202020204" pitchFamily="34" charset="0"/>
              </a:rPr>
              <a:t>) that is continuously disinfected and not monitored under the Surface Water Treatment Rule, water systems must collect at least one (1) raw water sample per quarter [64421(b)(2) and (2)(A)]</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If sample result is TC+, then monthly sampling is required</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After three consecutive months of no coliform detections, water system may request return to quarterly sampling [64421(b)(2)(B)]</a:t>
            </a:r>
          </a:p>
          <a:p>
            <a:endParaRPr lang="en-US" dirty="0"/>
          </a:p>
        </p:txBody>
      </p:sp>
      <p:sp>
        <p:nvSpPr>
          <p:cNvPr id="5" name="Date Placeholder 3">
            <a:extLst>
              <a:ext uri="{FF2B5EF4-FFF2-40B4-BE49-F238E27FC236}">
                <a16:creationId xmlns:a16="http://schemas.microsoft.com/office/drawing/2014/main" id="{4BA06F0F-F816-4CA9-93C5-DDA12901FE27}"/>
              </a:ext>
            </a:extLst>
          </p:cNvPr>
          <p:cNvSpPr>
            <a:spLocks noGrp="1"/>
          </p:cNvSpPr>
          <p:nvPr>
            <p:ph type="dt" sz="half" idx="10"/>
          </p:nvPr>
        </p:nvSpPr>
        <p:spPr/>
        <p:txBody>
          <a:bodyPr/>
          <a:lstStyle/>
          <a:p>
            <a:r>
              <a:rPr lang="en-US" dirty="0"/>
              <a:t>17 December 2020</a:t>
            </a:r>
          </a:p>
        </p:txBody>
      </p:sp>
      <p:sp>
        <p:nvSpPr>
          <p:cNvPr id="4" name="Rectangle 3">
            <a:extLst>
              <a:ext uri="{FF2B5EF4-FFF2-40B4-BE49-F238E27FC236}">
                <a16:creationId xmlns:a16="http://schemas.microsoft.com/office/drawing/2014/main" id="{C2F03FE0-6AC3-409D-9A81-A7267F554CB1}"/>
              </a:ext>
            </a:extLst>
          </p:cNvPr>
          <p:cNvSpPr/>
          <p:nvPr/>
        </p:nvSpPr>
        <p:spPr>
          <a:xfrm>
            <a:off x="4799050" y="6392656"/>
            <a:ext cx="3001719"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LPA – local primacy agency</a:t>
            </a:r>
          </a:p>
        </p:txBody>
      </p:sp>
      <p:sp>
        <p:nvSpPr>
          <p:cNvPr id="6" name="Slide Number Placeholder 7"/>
          <p:cNvSpPr>
            <a:spLocks noGrp="1"/>
          </p:cNvSpPr>
          <p:nvPr>
            <p:ph type="sldNum" sz="quarter" idx="12"/>
          </p:nvPr>
        </p:nvSpPr>
        <p:spPr/>
        <p:txBody>
          <a:bodyPr/>
          <a:lstStyle/>
          <a:p>
            <a:fld id="{7FB9C470-7EC4-4C75-AF4B-7CDBDF44545F}" type="slidenum">
              <a:rPr lang="en-US" smtClean="0">
                <a:solidFill>
                  <a:srgbClr val="073E87"/>
                </a:solidFill>
              </a:rPr>
              <a:pPr/>
              <a:t>17</a:t>
            </a:fld>
            <a:endParaRPr lang="en-US" dirty="0">
              <a:solidFill>
                <a:srgbClr val="073E87"/>
              </a:solidFill>
            </a:endParaRPr>
          </a:p>
        </p:txBody>
      </p:sp>
    </p:spTree>
    <p:extLst>
      <p:ext uri="{BB962C8B-B14F-4D97-AF65-F5344CB8AC3E}">
        <p14:creationId xmlns:p14="http://schemas.microsoft.com/office/powerpoint/2010/main" val="37579808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87814-E818-48DF-8941-5755FAD2074C}"/>
              </a:ext>
            </a:extLst>
          </p:cNvPr>
          <p:cNvSpPr>
            <a:spLocks noGrp="1"/>
          </p:cNvSpPr>
          <p:nvPr>
            <p:ph type="title"/>
          </p:nvPr>
        </p:nvSpPr>
        <p:spPr>
          <a:xfrm>
            <a:off x="609600" y="773316"/>
            <a:ext cx="10972800" cy="1143000"/>
          </a:xfrm>
        </p:spPr>
        <p:txBody>
          <a:bodyPr>
            <a:normAutofit/>
          </a:bodyPr>
          <a:lstStyle/>
          <a:p>
            <a:pPr algn="ctr">
              <a:lnSpc>
                <a:spcPct val="85000"/>
              </a:lnSpc>
            </a:pPr>
            <a:r>
              <a:rPr lang="en-US" sz="3600" dirty="0">
                <a:latin typeface="Arial" panose="020B0604020202020204" pitchFamily="34" charset="0"/>
                <a:cs typeface="Arial" panose="020B0604020202020204" pitchFamily="34" charset="0"/>
              </a:rPr>
              <a:t>Section 64421  </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General Requirements (</a:t>
            </a:r>
            <a:r>
              <a:rPr lang="en-US" sz="4000" dirty="0" err="1">
                <a:latin typeface="Arial" panose="020B0604020202020204" pitchFamily="34" charset="0"/>
                <a:cs typeface="Arial" panose="020B0604020202020204" pitchFamily="34" charset="0"/>
              </a:rPr>
              <a:t>con’t</a:t>
            </a:r>
            <a:r>
              <a:rPr lang="en-US" sz="4000" dirty="0">
                <a:latin typeface="Arial" panose="020B0604020202020204" pitchFamily="34" charset="0"/>
                <a:cs typeface="Arial" panose="020B0604020202020204" pitchFamily="34" charset="0"/>
              </a:rPr>
              <a:t>)</a:t>
            </a:r>
          </a:p>
        </p:txBody>
      </p:sp>
      <p:sp>
        <p:nvSpPr>
          <p:cNvPr id="3" name="Content Placeholder 2">
            <a:extLst>
              <a:ext uri="{FF2B5EF4-FFF2-40B4-BE49-F238E27FC236}">
                <a16:creationId xmlns:a16="http://schemas.microsoft.com/office/drawing/2014/main" id="{20EC8F74-4EA8-410F-A5DE-9BFD2FC7A6C1}"/>
              </a:ext>
            </a:extLst>
          </p:cNvPr>
          <p:cNvSpPr>
            <a:spLocks noGrp="1"/>
          </p:cNvSpPr>
          <p:nvPr>
            <p:ph idx="1"/>
          </p:nvPr>
        </p:nvSpPr>
        <p:spPr>
          <a:xfrm>
            <a:off x="838200" y="2077739"/>
            <a:ext cx="10515600" cy="4351338"/>
          </a:xfrm>
        </p:spPr>
        <p:txBody>
          <a:bodyPr>
            <a:normAutofit/>
          </a:bodyPr>
          <a:lstStyle/>
          <a:p>
            <a:r>
              <a:rPr lang="en-US" dirty="0">
                <a:latin typeface="Arial" panose="020B0604020202020204" pitchFamily="34" charset="0"/>
                <a:cs typeface="Arial" panose="020B0604020202020204" pitchFamily="34" charset="0"/>
              </a:rPr>
              <a:t>Water systems must maintain training documentation for personnel performing sample collection and/or field tests </a:t>
            </a:r>
            <a:r>
              <a:rPr lang="en-US" sz="2400" dirty="0">
                <a:latin typeface="Arial" panose="020B0604020202020204" pitchFamily="34" charset="0"/>
                <a:cs typeface="Arial" panose="020B0604020202020204" pitchFamily="34" charset="0"/>
              </a:rPr>
              <a:t>[64421(c)]</a:t>
            </a:r>
          </a:p>
          <a:p>
            <a:r>
              <a:rPr lang="en-US" dirty="0">
                <a:latin typeface="Arial" panose="020B0604020202020204" pitchFamily="34" charset="0"/>
                <a:cs typeface="Arial" panose="020B0604020202020204" pitchFamily="34" charset="0"/>
              </a:rPr>
              <a:t>Plans, procedures, and requests must be made in writing to the State Board/LPA and include basis and supporting documentation [64421(d)]</a:t>
            </a:r>
          </a:p>
          <a:p>
            <a:endParaRPr lang="en-US" dirty="0"/>
          </a:p>
        </p:txBody>
      </p:sp>
      <p:sp>
        <p:nvSpPr>
          <p:cNvPr id="5" name="Date Placeholder 3">
            <a:extLst>
              <a:ext uri="{FF2B5EF4-FFF2-40B4-BE49-F238E27FC236}">
                <a16:creationId xmlns:a16="http://schemas.microsoft.com/office/drawing/2014/main" id="{4BA06F0F-F816-4CA9-93C5-DDA12901FE27}"/>
              </a:ext>
            </a:extLst>
          </p:cNvPr>
          <p:cNvSpPr>
            <a:spLocks noGrp="1"/>
          </p:cNvSpPr>
          <p:nvPr>
            <p:ph type="dt" sz="half" idx="10"/>
          </p:nvPr>
        </p:nvSpPr>
        <p:spPr/>
        <p:txBody>
          <a:bodyPr/>
          <a:lstStyle/>
          <a:p>
            <a:r>
              <a:rPr lang="en-US" dirty="0"/>
              <a:t>17 December 2020</a:t>
            </a:r>
          </a:p>
        </p:txBody>
      </p:sp>
      <p:sp>
        <p:nvSpPr>
          <p:cNvPr id="4" name="Rectangle 3">
            <a:extLst>
              <a:ext uri="{FF2B5EF4-FFF2-40B4-BE49-F238E27FC236}">
                <a16:creationId xmlns:a16="http://schemas.microsoft.com/office/drawing/2014/main" id="{C2F03FE0-6AC3-409D-9A81-A7267F554CB1}"/>
              </a:ext>
            </a:extLst>
          </p:cNvPr>
          <p:cNvSpPr/>
          <p:nvPr/>
        </p:nvSpPr>
        <p:spPr>
          <a:xfrm>
            <a:off x="4799050" y="6392656"/>
            <a:ext cx="3001719"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LPA – local primacy agency</a:t>
            </a:r>
          </a:p>
        </p:txBody>
      </p:sp>
      <p:sp>
        <p:nvSpPr>
          <p:cNvPr id="6" name="Slide Number Placeholder 7"/>
          <p:cNvSpPr>
            <a:spLocks noGrp="1"/>
          </p:cNvSpPr>
          <p:nvPr>
            <p:ph type="sldNum" sz="quarter" idx="12"/>
          </p:nvPr>
        </p:nvSpPr>
        <p:spPr/>
        <p:txBody>
          <a:bodyPr/>
          <a:lstStyle/>
          <a:p>
            <a:fld id="{7FB9C470-7EC4-4C75-AF4B-7CDBDF44545F}" type="slidenum">
              <a:rPr lang="en-US" smtClean="0">
                <a:solidFill>
                  <a:srgbClr val="073E87"/>
                </a:solidFill>
              </a:rPr>
              <a:pPr/>
              <a:t>18</a:t>
            </a:fld>
            <a:endParaRPr lang="en-US" dirty="0">
              <a:solidFill>
                <a:srgbClr val="073E87"/>
              </a:solidFill>
            </a:endParaRPr>
          </a:p>
        </p:txBody>
      </p:sp>
    </p:spTree>
    <p:extLst>
      <p:ext uri="{BB962C8B-B14F-4D97-AF65-F5344CB8AC3E}">
        <p14:creationId xmlns:p14="http://schemas.microsoft.com/office/powerpoint/2010/main" val="42144948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90338"/>
            <a:ext cx="10972800" cy="1143000"/>
          </a:xfrm>
        </p:spPr>
        <p:txBody>
          <a:bodyPr>
            <a:noAutofit/>
          </a:bodyPr>
          <a:lstStyle/>
          <a:p>
            <a:pPr algn="ctr">
              <a:lnSpc>
                <a:spcPct val="85000"/>
              </a:lnSpc>
            </a:pPr>
            <a:r>
              <a:rPr lang="en-US" sz="3600" dirty="0">
                <a:latin typeface="Arial" panose="020B0604020202020204" pitchFamily="34" charset="0"/>
                <a:cs typeface="Arial" panose="020B0604020202020204" pitchFamily="34" charset="0"/>
              </a:rPr>
              <a:t>Section 64422</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Bacteriological Sample Siting Plan</a:t>
            </a:r>
          </a:p>
        </p:txBody>
      </p:sp>
      <p:sp>
        <p:nvSpPr>
          <p:cNvPr id="3" name="Content Placeholder 2"/>
          <p:cNvSpPr>
            <a:spLocks noGrp="1"/>
          </p:cNvSpPr>
          <p:nvPr>
            <p:ph idx="1"/>
          </p:nvPr>
        </p:nvSpPr>
        <p:spPr>
          <a:xfrm>
            <a:off x="609600" y="1989270"/>
            <a:ext cx="10972800" cy="4389120"/>
          </a:xfrm>
        </p:spPr>
        <p:txBody>
          <a:bodyPr>
            <a:normAutofit/>
          </a:bodyPr>
          <a:lstStyle/>
          <a:p>
            <a:pPr>
              <a:buFont typeface="Arial" panose="020B0604020202020204" pitchFamily="34" charset="0"/>
              <a:buChar char="•"/>
            </a:pPr>
            <a:r>
              <a:rPr lang="en-US" dirty="0">
                <a:latin typeface="Arial" panose="020B0604020202020204" pitchFamily="34" charset="0"/>
                <a:cs typeface="Arial" panose="020B0604020202020204" pitchFamily="34" charset="0"/>
              </a:rPr>
              <a:t>New Bacteriological Sample Siting Plans (BSSP) due 3 months after the RTCR effective date [64422(a)]</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Only if directed by State Board/LPA</a:t>
            </a:r>
          </a:p>
          <a:p>
            <a:pPr lvl="1">
              <a:buFont typeface="Courier New" panose="02070309020205020404" pitchFamily="49" charset="0"/>
              <a:buChar char="o"/>
            </a:pPr>
            <a:r>
              <a:rPr lang="en-US" dirty="0" err="1">
                <a:latin typeface="Arial" panose="020B0604020202020204" pitchFamily="34" charset="0"/>
                <a:cs typeface="Arial" panose="020B0604020202020204" pitchFamily="34" charset="0"/>
              </a:rPr>
              <a:t>BSSP</a:t>
            </a:r>
            <a:r>
              <a:rPr lang="en-US" dirty="0">
                <a:latin typeface="Arial" panose="020B0604020202020204" pitchFamily="34" charset="0"/>
                <a:cs typeface="Arial" panose="020B0604020202020204" pitchFamily="34" charset="0"/>
              </a:rPr>
              <a:t> must include sample sites for continuously disinfected groundwater (not </a:t>
            </a:r>
            <a:r>
              <a:rPr lang="en-US" dirty="0" err="1">
                <a:latin typeface="Arial" panose="020B0604020202020204" pitchFamily="34" charset="0"/>
                <a:cs typeface="Arial" panose="020B0604020202020204" pitchFamily="34" charset="0"/>
              </a:rPr>
              <a:t>GWUDI</a:t>
            </a:r>
            <a:r>
              <a:rPr lang="en-US" dirty="0">
                <a:latin typeface="Arial" panose="020B0604020202020204" pitchFamily="34" charset="0"/>
                <a:cs typeface="Arial" panose="020B0604020202020204" pitchFamily="34" charset="0"/>
              </a:rPr>
              <a:t>) [64422(a)(5)]</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Routine samples can be rotated, if number of BSSP sites exceeds the monthly sampling requirement [64422(a)(2)]</a:t>
            </a:r>
          </a:p>
          <a:p>
            <a:pPr lvl="2">
              <a:buFont typeface="Wingdings" panose="05000000000000000000" pitchFamily="2" charset="2"/>
              <a:buChar char="§"/>
            </a:pPr>
            <a:endParaRPr lang="en-US" dirty="0"/>
          </a:p>
          <a:p>
            <a:pPr lvl="2">
              <a:buFont typeface="Wingdings" panose="05000000000000000000" pitchFamily="2" charset="2"/>
              <a:buChar char="§"/>
            </a:pPr>
            <a:endParaRPr lang="en-US" dirty="0"/>
          </a:p>
          <a:p>
            <a:pPr>
              <a:buFont typeface="Wingdings" panose="05000000000000000000" pitchFamily="2" charset="2"/>
              <a:buChar char="§"/>
            </a:pPr>
            <a:endParaRPr lang="en-US" dirty="0"/>
          </a:p>
        </p:txBody>
      </p:sp>
      <p:sp>
        <p:nvSpPr>
          <p:cNvPr id="6" name="Date Placeholder 3">
            <a:extLst>
              <a:ext uri="{FF2B5EF4-FFF2-40B4-BE49-F238E27FC236}">
                <a16:creationId xmlns:a16="http://schemas.microsoft.com/office/drawing/2014/main" id="{4BA06F0F-F816-4CA9-93C5-DDA12901FE27}"/>
              </a:ext>
            </a:extLst>
          </p:cNvPr>
          <p:cNvSpPr>
            <a:spLocks noGrp="1"/>
          </p:cNvSpPr>
          <p:nvPr>
            <p:ph type="dt" sz="half" idx="10"/>
          </p:nvPr>
        </p:nvSpPr>
        <p:spPr/>
        <p:txBody>
          <a:bodyPr/>
          <a:lstStyle/>
          <a:p>
            <a:r>
              <a:rPr lang="en-US" dirty="0"/>
              <a:t>17 December 2020</a:t>
            </a:r>
          </a:p>
        </p:txBody>
      </p:sp>
      <p:sp>
        <p:nvSpPr>
          <p:cNvPr id="8" name="Slide Number Placeholder 7"/>
          <p:cNvSpPr>
            <a:spLocks noGrp="1"/>
          </p:cNvSpPr>
          <p:nvPr>
            <p:ph type="sldNum" sz="quarter" idx="12"/>
          </p:nvPr>
        </p:nvSpPr>
        <p:spPr/>
        <p:txBody>
          <a:bodyPr/>
          <a:lstStyle/>
          <a:p>
            <a:fld id="{7FB9C470-7EC4-4C75-AF4B-7CDBDF44545F}" type="slidenum">
              <a:rPr lang="en-US" smtClean="0">
                <a:solidFill>
                  <a:srgbClr val="073E87"/>
                </a:solidFill>
              </a:rPr>
              <a:pPr/>
              <a:t>19</a:t>
            </a:fld>
            <a:endParaRPr lang="en-US" dirty="0">
              <a:solidFill>
                <a:srgbClr val="073E87"/>
              </a:solidFill>
            </a:endParaRPr>
          </a:p>
        </p:txBody>
      </p:sp>
    </p:spTree>
    <p:extLst>
      <p:ext uri="{BB962C8B-B14F-4D97-AF65-F5344CB8AC3E}">
        <p14:creationId xmlns:p14="http://schemas.microsoft.com/office/powerpoint/2010/main" val="4207554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EB12F-DDF6-4B67-8665-E1A58992042E}"/>
              </a:ext>
            </a:extLst>
          </p:cNvPr>
          <p:cNvSpPr>
            <a:spLocks noGrp="1"/>
          </p:cNvSpPr>
          <p:nvPr>
            <p:ph type="title"/>
          </p:nvPr>
        </p:nvSpPr>
        <p:spPr>
          <a:xfrm>
            <a:off x="609600" y="824753"/>
            <a:ext cx="10972800" cy="1022335"/>
          </a:xfrm>
        </p:spPr>
        <p:txBody>
          <a:bodyPr>
            <a:normAutofit/>
          </a:bodyPr>
          <a:lstStyle/>
          <a:p>
            <a:r>
              <a:rPr lang="en-US" dirty="0"/>
              <a:t>Outline</a:t>
            </a:r>
          </a:p>
        </p:txBody>
      </p:sp>
      <p:sp>
        <p:nvSpPr>
          <p:cNvPr id="3" name="Content Placeholder 2">
            <a:extLst>
              <a:ext uri="{FF2B5EF4-FFF2-40B4-BE49-F238E27FC236}">
                <a16:creationId xmlns:a16="http://schemas.microsoft.com/office/drawing/2014/main" id="{7D598453-D297-490E-A2B6-0DBCBE8B67DF}"/>
              </a:ext>
            </a:extLst>
          </p:cNvPr>
          <p:cNvSpPr>
            <a:spLocks noGrp="1"/>
          </p:cNvSpPr>
          <p:nvPr>
            <p:ph idx="1"/>
          </p:nvPr>
        </p:nvSpPr>
        <p:spPr>
          <a:xfrm>
            <a:off x="1143450" y="2262941"/>
            <a:ext cx="9852545" cy="3929138"/>
          </a:xfrm>
        </p:spPr>
        <p:txBody>
          <a:bodyPr>
            <a:normAutofit/>
          </a:bodyPr>
          <a:lstStyle/>
          <a:p>
            <a:r>
              <a:rPr lang="en-US" dirty="0"/>
              <a:t>Timeline and hearing plan</a:t>
            </a:r>
          </a:p>
          <a:p>
            <a:r>
              <a:rPr lang="en-US" dirty="0"/>
              <a:t>Purpose and benefits</a:t>
            </a:r>
          </a:p>
          <a:p>
            <a:r>
              <a:rPr lang="en-US" dirty="0"/>
              <a:t>Key provisions/highlights</a:t>
            </a:r>
          </a:p>
          <a:p>
            <a:r>
              <a:rPr lang="en-US" dirty="0"/>
              <a:t>Costs</a:t>
            </a:r>
          </a:p>
          <a:p>
            <a:r>
              <a:rPr lang="en-US" dirty="0"/>
              <a:t>Public comments</a:t>
            </a:r>
          </a:p>
        </p:txBody>
      </p:sp>
      <p:sp>
        <p:nvSpPr>
          <p:cNvPr id="4" name="Date Placeholder 3">
            <a:extLst>
              <a:ext uri="{FF2B5EF4-FFF2-40B4-BE49-F238E27FC236}">
                <a16:creationId xmlns:a16="http://schemas.microsoft.com/office/drawing/2014/main" id="{4BA06F0F-F816-4CA9-93C5-DDA12901FE27}"/>
              </a:ext>
            </a:extLst>
          </p:cNvPr>
          <p:cNvSpPr>
            <a:spLocks noGrp="1"/>
          </p:cNvSpPr>
          <p:nvPr>
            <p:ph type="dt" sz="half" idx="10"/>
          </p:nvPr>
        </p:nvSpPr>
        <p:spPr/>
        <p:txBody>
          <a:bodyPr/>
          <a:lstStyle/>
          <a:p>
            <a:r>
              <a:rPr lang="en-US" dirty="0"/>
              <a:t>17 December 2020</a:t>
            </a:r>
          </a:p>
        </p:txBody>
      </p:sp>
      <p:sp>
        <p:nvSpPr>
          <p:cNvPr id="5" name="Slide Number Placeholder 4">
            <a:extLst>
              <a:ext uri="{FF2B5EF4-FFF2-40B4-BE49-F238E27FC236}">
                <a16:creationId xmlns:a16="http://schemas.microsoft.com/office/drawing/2014/main" id="{E4729831-B84D-445C-8240-C9001BF2B645}"/>
              </a:ext>
            </a:extLst>
          </p:cNvPr>
          <p:cNvSpPr>
            <a:spLocks noGrp="1"/>
          </p:cNvSpPr>
          <p:nvPr>
            <p:ph type="sldNum" sz="quarter" idx="12"/>
          </p:nvPr>
        </p:nvSpPr>
        <p:spPr>
          <a:xfrm>
            <a:off x="10759397" y="6492875"/>
            <a:ext cx="1016000" cy="365125"/>
          </a:xfrm>
        </p:spPr>
        <p:txBody>
          <a:bodyPr/>
          <a:lstStyle/>
          <a:p>
            <a:fld id="{E50636F3-EABE-4D2E-99FD-0A1370BE4986}" type="slidenum">
              <a:rPr lang="en-US" smtClean="0"/>
              <a:t>2</a:t>
            </a:fld>
            <a:endParaRPr lang="en-US"/>
          </a:p>
        </p:txBody>
      </p:sp>
      <p:pic>
        <p:nvPicPr>
          <p:cNvPr id="9" name="Picture 8">
            <a:extLst>
              <a:ext uri="{FF2B5EF4-FFF2-40B4-BE49-F238E27FC236}">
                <a16:creationId xmlns:a16="http://schemas.microsoft.com/office/drawing/2014/main" id="{C0547BD6-3890-4CA7-9013-3B0B60024CA0}"/>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08068" y="-27248"/>
            <a:ext cx="2251329" cy="6011791"/>
          </a:xfrm>
          <a:prstGeom prst="rect">
            <a:avLst/>
          </a:prstGeom>
        </p:spPr>
      </p:pic>
    </p:spTree>
    <p:extLst>
      <p:ext uri="{BB962C8B-B14F-4D97-AF65-F5344CB8AC3E}">
        <p14:creationId xmlns:p14="http://schemas.microsoft.com/office/powerpoint/2010/main" val="34846571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95528"/>
            <a:ext cx="10972800" cy="1143000"/>
          </a:xfrm>
        </p:spPr>
        <p:txBody>
          <a:bodyPr>
            <a:normAutofit fontScale="90000"/>
          </a:bodyPr>
          <a:lstStyle/>
          <a:p>
            <a:pPr algn="ctr">
              <a:lnSpc>
                <a:spcPct val="85000"/>
              </a:lnSpc>
            </a:pPr>
            <a:br>
              <a:rPr lang="en-US" sz="4000" dirty="0"/>
            </a:br>
            <a:r>
              <a:rPr lang="en-US" sz="4000" dirty="0">
                <a:latin typeface="Arial" panose="020B0604020202020204" pitchFamily="34" charset="0"/>
                <a:cs typeface="Arial" panose="020B0604020202020204" pitchFamily="34" charset="0"/>
              </a:rPr>
              <a:t>Section 64422</a:t>
            </a:r>
            <a:br>
              <a:rPr lang="en-US" sz="4400" dirty="0">
                <a:latin typeface="Arial" panose="020B0604020202020204" pitchFamily="34" charset="0"/>
                <a:cs typeface="Arial" panose="020B0604020202020204" pitchFamily="34" charset="0"/>
              </a:rPr>
            </a:br>
            <a:r>
              <a:rPr lang="en-US" sz="4400" dirty="0">
                <a:latin typeface="Arial" panose="020B0604020202020204" pitchFamily="34" charset="0"/>
                <a:cs typeface="Arial" panose="020B0604020202020204" pitchFamily="34" charset="0"/>
              </a:rPr>
              <a:t>Bacteriological Sample Siting Plan </a:t>
            </a:r>
            <a:r>
              <a:rPr lang="en-US" sz="4000" dirty="0">
                <a:latin typeface="Arial" panose="020B0604020202020204" pitchFamily="34" charset="0"/>
                <a:cs typeface="Arial" panose="020B0604020202020204" pitchFamily="34" charset="0"/>
              </a:rPr>
              <a:t>(</a:t>
            </a:r>
            <a:r>
              <a:rPr lang="en-US" sz="4000" dirty="0" err="1">
                <a:latin typeface="Arial" panose="020B0604020202020204" pitchFamily="34" charset="0"/>
                <a:cs typeface="Arial" panose="020B0604020202020204" pitchFamily="34" charset="0"/>
              </a:rPr>
              <a:t>con’t</a:t>
            </a:r>
            <a:r>
              <a:rPr lang="en-US" sz="4000" dirty="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2134912"/>
            <a:ext cx="9666514" cy="4251373"/>
          </a:xfrm>
        </p:spPr>
        <p:txBody>
          <a:bodyPr>
            <a:normAutofit/>
          </a:bodyPr>
          <a:lstStyle/>
          <a:p>
            <a:pPr>
              <a:buFont typeface="Arial" panose="020B0604020202020204" pitchFamily="34" charset="0"/>
              <a:buChar char="•"/>
            </a:pPr>
            <a:r>
              <a:rPr lang="en-US" dirty="0">
                <a:latin typeface="Arial" panose="020B0604020202020204" pitchFamily="34" charset="0"/>
                <a:cs typeface="Arial" panose="020B0604020202020204" pitchFamily="34" charset="0"/>
              </a:rPr>
              <a:t>Sampling must be done in accordance with </a:t>
            </a:r>
            <a:r>
              <a:rPr lang="en-US" dirty="0" err="1">
                <a:latin typeface="Arial" panose="020B0604020202020204" pitchFamily="34" charset="0"/>
                <a:cs typeface="Arial" panose="020B0604020202020204" pitchFamily="34" charset="0"/>
              </a:rPr>
              <a:t>BSSP</a:t>
            </a:r>
            <a:endParaRPr lang="en-US" dirty="0">
              <a:latin typeface="Arial" panose="020B0604020202020204" pitchFamily="34" charset="0"/>
              <a:cs typeface="Arial" panose="020B0604020202020204" pitchFamily="34" charset="0"/>
            </a:endParaRPr>
          </a:p>
          <a:p>
            <a:pPr>
              <a:buFont typeface="Arial" panose="020B0604020202020204" pitchFamily="34" charset="0"/>
              <a:buChar char="•"/>
            </a:pPr>
            <a:r>
              <a:rPr lang="en-US" dirty="0">
                <a:latin typeface="Arial" panose="020B0604020202020204" pitchFamily="34" charset="0"/>
                <a:cs typeface="Arial" panose="020B0604020202020204" pitchFamily="34" charset="0"/>
              </a:rPr>
              <a:t>Updated BSSP is required:</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Still at least once every 10 years</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Within 30 days of determination that </a:t>
            </a:r>
          </a:p>
          <a:p>
            <a:pPr lvl="2">
              <a:buFont typeface="Wingdings" panose="05000000000000000000" pitchFamily="2" charset="2"/>
              <a:buChar char="§"/>
            </a:pPr>
            <a:r>
              <a:rPr lang="en-US" sz="2200" dirty="0" err="1">
                <a:latin typeface="Arial" panose="020B0604020202020204" pitchFamily="34" charset="0"/>
                <a:cs typeface="Arial" panose="020B0604020202020204" pitchFamily="34" charset="0"/>
              </a:rPr>
              <a:t>BSSP</a:t>
            </a:r>
            <a:r>
              <a:rPr lang="en-US" sz="2200" dirty="0">
                <a:latin typeface="Arial" panose="020B0604020202020204" pitchFamily="34" charset="0"/>
                <a:cs typeface="Arial" panose="020B0604020202020204" pitchFamily="34" charset="0"/>
              </a:rPr>
              <a:t> is no longer representative</a:t>
            </a:r>
          </a:p>
          <a:p>
            <a:pPr lvl="2">
              <a:buFont typeface="Wingdings" panose="05000000000000000000" pitchFamily="2" charset="2"/>
              <a:buChar char="§"/>
            </a:pPr>
            <a:r>
              <a:rPr lang="en-US" sz="2200" dirty="0">
                <a:latin typeface="Arial" panose="020B0604020202020204" pitchFamily="34" charset="0"/>
                <a:cs typeface="Arial" panose="020B0604020202020204" pitchFamily="34" charset="0"/>
              </a:rPr>
              <a:t>Alternate location or the standard operating procedure for repeat sites or dual purpose sample sites need revisions</a:t>
            </a:r>
          </a:p>
          <a:p>
            <a:pPr>
              <a:buFont typeface="Wingdings" panose="05000000000000000000" pitchFamily="2" charset="2"/>
              <a:buChar char="§"/>
            </a:pPr>
            <a:endParaRPr lang="en-US" dirty="0"/>
          </a:p>
        </p:txBody>
      </p:sp>
      <p:sp>
        <p:nvSpPr>
          <p:cNvPr id="7" name="Date Placeholder 3">
            <a:extLst>
              <a:ext uri="{FF2B5EF4-FFF2-40B4-BE49-F238E27FC236}">
                <a16:creationId xmlns:a16="http://schemas.microsoft.com/office/drawing/2014/main" id="{4BA06F0F-F816-4CA9-93C5-DDA12901FE27}"/>
              </a:ext>
            </a:extLst>
          </p:cNvPr>
          <p:cNvSpPr>
            <a:spLocks noGrp="1"/>
          </p:cNvSpPr>
          <p:nvPr>
            <p:ph type="dt" sz="half" idx="10"/>
          </p:nvPr>
        </p:nvSpPr>
        <p:spPr/>
        <p:txBody>
          <a:bodyPr/>
          <a:lstStyle/>
          <a:p>
            <a:r>
              <a:rPr lang="en-US" dirty="0"/>
              <a:t>17 December 2020</a:t>
            </a:r>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20</a:t>
            </a:fld>
            <a:endParaRPr lang="en-US" dirty="0">
              <a:solidFill>
                <a:srgbClr val="073E87"/>
              </a:solidFill>
            </a:endParaRPr>
          </a:p>
        </p:txBody>
      </p:sp>
    </p:spTree>
    <p:extLst>
      <p:ext uri="{BB962C8B-B14F-4D97-AF65-F5344CB8AC3E}">
        <p14:creationId xmlns:p14="http://schemas.microsoft.com/office/powerpoint/2010/main" val="21829848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709" y="627439"/>
            <a:ext cx="11094583" cy="1143000"/>
          </a:xfrm>
        </p:spPr>
        <p:txBody>
          <a:bodyPr>
            <a:normAutofit fontScale="90000"/>
          </a:bodyPr>
          <a:lstStyle/>
          <a:p>
            <a:pPr algn="ctr">
              <a:lnSpc>
                <a:spcPct val="85000"/>
              </a:lnSpc>
            </a:pPr>
            <a:r>
              <a:rPr lang="en-US" sz="4000" dirty="0">
                <a:latin typeface="Arial" panose="020B0604020202020204" pitchFamily="34" charset="0"/>
                <a:cs typeface="Arial" panose="020B0604020202020204" pitchFamily="34" charset="0"/>
              </a:rPr>
              <a:t>Section 64423</a:t>
            </a:r>
            <a:br>
              <a:rPr lang="en-US" sz="4000" dirty="0">
                <a:latin typeface="Arial" panose="020B0604020202020204" pitchFamily="34" charset="0"/>
                <a:cs typeface="Arial" panose="020B0604020202020204" pitchFamily="34" charset="0"/>
              </a:rPr>
            </a:br>
            <a:r>
              <a:rPr lang="en-US" sz="4400" dirty="0">
                <a:latin typeface="Arial" panose="020B0604020202020204" pitchFamily="34" charset="0"/>
                <a:cs typeface="Arial" panose="020B0604020202020204" pitchFamily="34" charset="0"/>
              </a:rPr>
              <a:t>Routine Sampling – </a:t>
            </a:r>
            <a:r>
              <a:rPr lang="en-US" sz="4000" dirty="0">
                <a:latin typeface="Arial" panose="020B0604020202020204" pitchFamily="34" charset="0"/>
                <a:cs typeface="Arial" panose="020B0604020202020204" pitchFamily="34" charset="0"/>
              </a:rPr>
              <a:t>Reduced Sample Frequency</a:t>
            </a:r>
            <a:endParaRPr lang="en-US" sz="4000"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2185588"/>
            <a:ext cx="10241478" cy="4154252"/>
          </a:xfrm>
        </p:spPr>
        <p:txBody>
          <a:bodyPr>
            <a:noAutofit/>
          </a:bodyPr>
          <a:lstStyle/>
          <a:p>
            <a:pPr>
              <a:lnSpc>
                <a:spcPct val="90000"/>
              </a:lnSpc>
              <a:spcAft>
                <a:spcPts val="1200"/>
              </a:spcAft>
            </a:pPr>
            <a:r>
              <a:rPr lang="en-US" sz="2700" dirty="0">
                <a:latin typeface="Arial" panose="020B0604020202020204" pitchFamily="34" charset="0"/>
                <a:cs typeface="Arial" panose="020B0604020202020204" pitchFamily="34" charset="0"/>
              </a:rPr>
              <a:t>Community and </a:t>
            </a:r>
            <a:r>
              <a:rPr lang="en-US" sz="2700" dirty="0" err="1">
                <a:latin typeface="Arial" panose="020B0604020202020204" pitchFamily="34" charset="0"/>
                <a:cs typeface="Arial" panose="020B0604020202020204" pitchFamily="34" charset="0"/>
              </a:rPr>
              <a:t>Nontransient-Noncommunity</a:t>
            </a:r>
            <a:r>
              <a:rPr lang="en-US" sz="2700" dirty="0">
                <a:latin typeface="Arial" panose="020B0604020202020204" pitchFamily="34" charset="0"/>
                <a:cs typeface="Arial" panose="020B0604020202020204" pitchFamily="34" charset="0"/>
              </a:rPr>
              <a:t> Water Systems</a:t>
            </a:r>
          </a:p>
          <a:p>
            <a:pPr lvl="1">
              <a:lnSpc>
                <a:spcPct val="90000"/>
              </a:lnSpc>
              <a:spcAft>
                <a:spcPts val="1200"/>
              </a:spcAft>
              <a:buFont typeface="Courier New" panose="02070309020205020404" pitchFamily="49" charset="0"/>
              <a:buChar char="o"/>
            </a:pPr>
            <a:r>
              <a:rPr lang="en-US" sz="2500" dirty="0">
                <a:latin typeface="Arial" panose="020B0604020202020204" pitchFamily="34" charset="0"/>
                <a:cs typeface="Arial" panose="020B0604020202020204" pitchFamily="34" charset="0"/>
              </a:rPr>
              <a:t>Deleted reduced monitoring provision for systems using </a:t>
            </a:r>
            <a:r>
              <a:rPr lang="en-US" sz="2500" dirty="0" err="1">
                <a:latin typeface="Arial" panose="020B0604020202020204" pitchFamily="34" charset="0"/>
                <a:cs typeface="Arial" panose="020B0604020202020204" pitchFamily="34" charset="0"/>
              </a:rPr>
              <a:t>GW</a:t>
            </a:r>
            <a:r>
              <a:rPr lang="en-US" sz="2500" dirty="0">
                <a:latin typeface="Arial" panose="020B0604020202020204" pitchFamily="34" charset="0"/>
                <a:cs typeface="Arial" panose="020B0604020202020204" pitchFamily="34" charset="0"/>
              </a:rPr>
              <a:t> (not </a:t>
            </a:r>
            <a:r>
              <a:rPr lang="en-US" sz="2500" dirty="0" err="1">
                <a:latin typeface="Arial" panose="020B0604020202020204" pitchFamily="34" charset="0"/>
                <a:cs typeface="Arial" panose="020B0604020202020204" pitchFamily="34" charset="0"/>
              </a:rPr>
              <a:t>GWUDI</a:t>
            </a:r>
            <a:r>
              <a:rPr lang="en-US" sz="2500" dirty="0">
                <a:latin typeface="Arial" panose="020B0604020202020204" pitchFamily="34" charset="0"/>
                <a:cs typeface="Arial" panose="020B0604020202020204" pitchFamily="34" charset="0"/>
              </a:rPr>
              <a:t>) and serving 25 – 1,000 persons [64423(a)(1) and (2)]</a:t>
            </a:r>
          </a:p>
          <a:p>
            <a:pPr>
              <a:lnSpc>
                <a:spcPct val="90000"/>
              </a:lnSpc>
              <a:spcAft>
                <a:spcPts val="1200"/>
              </a:spcAft>
            </a:pPr>
            <a:r>
              <a:rPr lang="en-US" sz="2700" dirty="0">
                <a:latin typeface="Arial" panose="020B0604020202020204" pitchFamily="34" charset="0"/>
                <a:cs typeface="Arial" panose="020B0604020202020204" pitchFamily="34" charset="0"/>
              </a:rPr>
              <a:t>Transient-</a:t>
            </a:r>
            <a:r>
              <a:rPr lang="en-US" sz="2700" dirty="0" err="1">
                <a:latin typeface="Arial" panose="020B0604020202020204" pitchFamily="34" charset="0"/>
                <a:cs typeface="Arial" panose="020B0604020202020204" pitchFamily="34" charset="0"/>
              </a:rPr>
              <a:t>Noncommunity</a:t>
            </a:r>
            <a:r>
              <a:rPr lang="en-US" sz="2700" dirty="0">
                <a:latin typeface="Arial" panose="020B0604020202020204" pitchFamily="34" charset="0"/>
                <a:cs typeface="Arial" panose="020B0604020202020204" pitchFamily="34" charset="0"/>
              </a:rPr>
              <a:t> Water Systems</a:t>
            </a:r>
          </a:p>
          <a:p>
            <a:pPr lvl="1">
              <a:lnSpc>
                <a:spcPct val="90000"/>
              </a:lnSpc>
              <a:spcAft>
                <a:spcPts val="1200"/>
              </a:spcAft>
              <a:buFont typeface="Courier New" panose="02070309020205020404" pitchFamily="49" charset="0"/>
              <a:buChar char="o"/>
            </a:pPr>
            <a:r>
              <a:rPr lang="en-US" sz="2500" dirty="0">
                <a:latin typeface="Arial" panose="020B0604020202020204" pitchFamily="34" charset="0"/>
                <a:cs typeface="Arial" panose="020B0604020202020204" pitchFamily="34" charset="0"/>
              </a:rPr>
              <a:t>New reduced monitoring request conditions for systems serving 1,000 persons or fewer</a:t>
            </a:r>
          </a:p>
          <a:p>
            <a:pPr lvl="2">
              <a:lnSpc>
                <a:spcPct val="90000"/>
              </a:lnSpc>
              <a:spcAft>
                <a:spcPts val="1200"/>
              </a:spcAft>
              <a:buFont typeface="Wingdings" panose="05000000000000000000" pitchFamily="2" charset="2"/>
              <a:buChar char="§"/>
            </a:pPr>
            <a:r>
              <a:rPr lang="en-US" sz="2400" dirty="0">
                <a:latin typeface="Arial" panose="020B0604020202020204" pitchFamily="34" charset="0"/>
                <a:cs typeface="Arial" panose="020B0604020202020204" pitchFamily="34" charset="0"/>
              </a:rPr>
              <a:t>Historical data demonstrating service population [64423(a)(4)A)]</a:t>
            </a:r>
          </a:p>
          <a:p>
            <a:pPr lvl="2">
              <a:lnSpc>
                <a:spcPct val="90000"/>
              </a:lnSpc>
              <a:spcAft>
                <a:spcPts val="1200"/>
              </a:spcAft>
              <a:buFont typeface="Wingdings" panose="05000000000000000000" pitchFamily="2" charset="2"/>
              <a:buChar char="§"/>
            </a:pPr>
            <a:r>
              <a:rPr lang="en-US" sz="2400" dirty="0">
                <a:latin typeface="Arial" panose="020B0604020202020204" pitchFamily="34" charset="0"/>
                <a:cs typeface="Arial" panose="020B0604020202020204" pitchFamily="34" charset="0"/>
              </a:rPr>
              <a:t>Revised bacteriological sample siting plan with updated sampling schedule [64423(a)(4)(B)]</a:t>
            </a:r>
          </a:p>
          <a:p>
            <a:pPr lvl="1">
              <a:lnSpc>
                <a:spcPct val="90000"/>
              </a:lnSpc>
              <a:spcAft>
                <a:spcPts val="1200"/>
              </a:spcAft>
              <a:buFont typeface="Courier New" panose="02070309020205020404" pitchFamily="49" charset="0"/>
              <a:buChar char="o"/>
            </a:pPr>
            <a:endParaRPr lang="en-US" sz="2000" dirty="0">
              <a:solidFill>
                <a:srgbClr val="FF0000"/>
              </a:solidFill>
              <a:latin typeface="Arial" panose="020B0604020202020204" pitchFamily="34" charset="0"/>
              <a:cs typeface="Arial" panose="020B0604020202020204" pitchFamily="34" charset="0"/>
            </a:endParaRPr>
          </a:p>
        </p:txBody>
      </p:sp>
      <p:sp>
        <p:nvSpPr>
          <p:cNvPr id="6" name="Date Placeholder 3">
            <a:extLst>
              <a:ext uri="{FF2B5EF4-FFF2-40B4-BE49-F238E27FC236}">
                <a16:creationId xmlns:a16="http://schemas.microsoft.com/office/drawing/2014/main" id="{4BA06F0F-F816-4CA9-93C5-DDA12901FE27}"/>
              </a:ext>
            </a:extLst>
          </p:cNvPr>
          <p:cNvSpPr>
            <a:spLocks noGrp="1"/>
          </p:cNvSpPr>
          <p:nvPr>
            <p:ph type="dt" sz="half" idx="10"/>
          </p:nvPr>
        </p:nvSpPr>
        <p:spPr/>
        <p:txBody>
          <a:bodyPr/>
          <a:lstStyle/>
          <a:p>
            <a:r>
              <a:rPr lang="en-US" dirty="0"/>
              <a:t>17 December 2020</a:t>
            </a:r>
          </a:p>
        </p:txBody>
      </p:sp>
      <p:sp>
        <p:nvSpPr>
          <p:cNvPr id="8" name="Slide Number Placeholder 7"/>
          <p:cNvSpPr>
            <a:spLocks noGrp="1"/>
          </p:cNvSpPr>
          <p:nvPr>
            <p:ph type="sldNum" sz="quarter" idx="12"/>
          </p:nvPr>
        </p:nvSpPr>
        <p:spPr/>
        <p:txBody>
          <a:bodyPr/>
          <a:lstStyle/>
          <a:p>
            <a:fld id="{7FB9C470-7EC4-4C75-AF4B-7CDBDF44545F}" type="slidenum">
              <a:rPr lang="en-US" smtClean="0">
                <a:solidFill>
                  <a:srgbClr val="073E87"/>
                </a:solidFill>
              </a:rPr>
              <a:pPr/>
              <a:t>21</a:t>
            </a:fld>
            <a:endParaRPr lang="en-US" dirty="0">
              <a:solidFill>
                <a:srgbClr val="073E87"/>
              </a:solidFill>
            </a:endParaRPr>
          </a:p>
        </p:txBody>
      </p:sp>
    </p:spTree>
    <p:extLst>
      <p:ext uri="{BB962C8B-B14F-4D97-AF65-F5344CB8AC3E}">
        <p14:creationId xmlns:p14="http://schemas.microsoft.com/office/powerpoint/2010/main" val="9195867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35589"/>
            <a:ext cx="10515600" cy="1325563"/>
          </a:xfrm>
        </p:spPr>
        <p:txBody>
          <a:bodyPr>
            <a:normAutofit/>
          </a:bodyPr>
          <a:lstStyle/>
          <a:p>
            <a:pPr algn="ctr">
              <a:lnSpc>
                <a:spcPct val="85000"/>
              </a:lnSpc>
            </a:pPr>
            <a:r>
              <a:rPr lang="en-US" sz="3600" dirty="0">
                <a:latin typeface="Arial" panose="020B0604020202020204" pitchFamily="34" charset="0"/>
                <a:cs typeface="Arial" panose="020B0604020202020204" pitchFamily="34" charset="0"/>
              </a:rPr>
              <a:t>Section 64423</a:t>
            </a:r>
            <a:br>
              <a:rPr lang="en-US" sz="3600" dirty="0">
                <a:latin typeface="Arial" panose="020B0604020202020204" pitchFamily="34" charset="0"/>
                <a:cs typeface="Arial" panose="020B0604020202020204" pitchFamily="34" charset="0"/>
              </a:rPr>
            </a:br>
            <a:r>
              <a:rPr lang="en-US" sz="4000" dirty="0">
                <a:solidFill>
                  <a:srgbClr val="000000"/>
                </a:solidFill>
                <a:latin typeface="Arial" panose="020B0604020202020204" pitchFamily="34" charset="0"/>
                <a:cs typeface="Arial" panose="020B0604020202020204" pitchFamily="34" charset="0"/>
              </a:rPr>
              <a:t>Routine Sampling </a:t>
            </a:r>
            <a:r>
              <a:rPr lang="en-US" sz="3600" dirty="0">
                <a:solidFill>
                  <a:srgbClr val="000000"/>
                </a:solidFill>
                <a:latin typeface="Arial" panose="020B0604020202020204" pitchFamily="34" charset="0"/>
                <a:cs typeface="Arial" panose="020B0604020202020204" pitchFamily="34" charset="0"/>
              </a:rPr>
              <a:t>– Special </a:t>
            </a:r>
            <a:r>
              <a:rPr lang="en-US" sz="3600" dirty="0" err="1">
                <a:solidFill>
                  <a:srgbClr val="000000"/>
                </a:solidFill>
                <a:latin typeface="Arial" panose="020B0604020202020204" pitchFamily="34" charset="0"/>
                <a:cs typeface="Arial" panose="020B0604020202020204" pitchFamily="34" charset="0"/>
              </a:rPr>
              <a:t>RTCR</a:t>
            </a:r>
            <a:r>
              <a:rPr lang="en-US" sz="3600" dirty="0">
                <a:solidFill>
                  <a:srgbClr val="000000"/>
                </a:solidFill>
                <a:latin typeface="Arial" panose="020B0604020202020204" pitchFamily="34" charset="0"/>
                <a:cs typeface="Arial" panose="020B0604020202020204" pitchFamily="34" charset="0"/>
              </a:rPr>
              <a:t> Conditions</a:t>
            </a:r>
            <a:endParaRPr lang="en-US" sz="2400" u="sng" dirty="0">
              <a:solidFill>
                <a:srgbClr val="00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015999" y="2357119"/>
            <a:ext cx="10302241" cy="3956591"/>
          </a:xfrm>
        </p:spPr>
        <p:txBody>
          <a:bodyPr>
            <a:normAutofit/>
          </a:bodyPr>
          <a:lstStyle/>
          <a:p>
            <a:pPr>
              <a:spcAft>
                <a:spcPts val="600"/>
              </a:spcAft>
            </a:pPr>
            <a:r>
              <a:rPr lang="en-US" dirty="0">
                <a:latin typeface="Arial" panose="020B0604020202020204" pitchFamily="34" charset="0"/>
                <a:cs typeface="Arial" panose="020B0604020202020204" pitchFamily="34" charset="0"/>
              </a:rPr>
              <a:t>Unfiltered surface water systems continue to collect 1 sample/day </a:t>
            </a:r>
            <a:r>
              <a:rPr lang="en-US" u="sng" dirty="0">
                <a:latin typeface="Arial" panose="020B0604020202020204" pitchFamily="34" charset="0"/>
                <a:cs typeface="Arial" panose="020B0604020202020204" pitchFamily="34" charset="0"/>
              </a:rPr>
              <a:t>before service connection</a:t>
            </a:r>
            <a:r>
              <a:rPr lang="en-US" dirty="0">
                <a:latin typeface="Arial" panose="020B0604020202020204" pitchFamily="34" charset="0"/>
                <a:cs typeface="Arial" panose="020B0604020202020204" pitchFamily="34" charset="0"/>
              </a:rPr>
              <a:t> when </a:t>
            </a:r>
            <a:r>
              <a:rPr lang="en-US" u="sng" dirty="0">
                <a:latin typeface="Arial" panose="020B0604020202020204" pitchFamily="34" charset="0"/>
                <a:cs typeface="Arial" panose="020B0604020202020204" pitchFamily="34" charset="0"/>
              </a:rPr>
              <a:t>source water </a:t>
            </a:r>
            <a:r>
              <a:rPr lang="en-US" dirty="0">
                <a:latin typeface="Arial" panose="020B0604020202020204" pitchFamily="34" charset="0"/>
                <a:cs typeface="Arial" panose="020B0604020202020204" pitchFamily="34" charset="0"/>
              </a:rPr>
              <a:t>exceeds 1 </a:t>
            </a:r>
            <a:r>
              <a:rPr lang="en-US" dirty="0" err="1">
                <a:latin typeface="Arial" panose="020B0604020202020204" pitchFamily="34" charset="0"/>
                <a:cs typeface="Arial" panose="020B0604020202020204" pitchFamily="34" charset="0"/>
              </a:rPr>
              <a:t>NTU</a:t>
            </a:r>
            <a:r>
              <a:rPr lang="en-US" dirty="0">
                <a:latin typeface="Arial" panose="020B0604020202020204" pitchFamily="34" charset="0"/>
                <a:cs typeface="Arial" panose="020B0604020202020204" pitchFamily="34" charset="0"/>
              </a:rPr>
              <a:t> [64423(b)]</a:t>
            </a:r>
          </a:p>
          <a:p>
            <a:pPr marL="0" indent="0">
              <a:buNone/>
            </a:pPr>
            <a:endParaRPr lang="en-US" sz="2400" b="1" dirty="0">
              <a:solidFill>
                <a:srgbClr val="FF0000"/>
              </a:solidFill>
            </a:endParaRPr>
          </a:p>
          <a:p>
            <a:pPr marL="0" indent="0">
              <a:buNone/>
            </a:pPr>
            <a:endParaRPr lang="en-US" sz="2400" b="1" dirty="0">
              <a:solidFill>
                <a:srgbClr val="FF0000"/>
              </a:solidFill>
            </a:endParaRPr>
          </a:p>
          <a:p>
            <a:endParaRPr lang="en-US" sz="2400" dirty="0"/>
          </a:p>
        </p:txBody>
      </p:sp>
      <p:sp>
        <p:nvSpPr>
          <p:cNvPr id="6" name="Date Placeholder 3">
            <a:extLst>
              <a:ext uri="{FF2B5EF4-FFF2-40B4-BE49-F238E27FC236}">
                <a16:creationId xmlns:a16="http://schemas.microsoft.com/office/drawing/2014/main" id="{4BA06F0F-F816-4CA9-93C5-DDA12901FE27}"/>
              </a:ext>
            </a:extLst>
          </p:cNvPr>
          <p:cNvSpPr>
            <a:spLocks noGrp="1"/>
          </p:cNvSpPr>
          <p:nvPr>
            <p:ph type="dt" sz="half" idx="10"/>
          </p:nvPr>
        </p:nvSpPr>
        <p:spPr/>
        <p:txBody>
          <a:bodyPr/>
          <a:lstStyle/>
          <a:p>
            <a:r>
              <a:rPr lang="en-US" dirty="0"/>
              <a:t>17 December 2020</a:t>
            </a:r>
          </a:p>
        </p:txBody>
      </p:sp>
      <p:sp>
        <p:nvSpPr>
          <p:cNvPr id="8" name="Slide Number Placeholder 7"/>
          <p:cNvSpPr>
            <a:spLocks noGrp="1"/>
          </p:cNvSpPr>
          <p:nvPr>
            <p:ph type="sldNum" sz="quarter" idx="12"/>
          </p:nvPr>
        </p:nvSpPr>
        <p:spPr/>
        <p:txBody>
          <a:bodyPr/>
          <a:lstStyle/>
          <a:p>
            <a:fld id="{7FB9C470-7EC4-4C75-AF4B-7CDBDF44545F}" type="slidenum">
              <a:rPr lang="en-US" smtClean="0">
                <a:solidFill>
                  <a:srgbClr val="073E87"/>
                </a:solidFill>
              </a:rPr>
              <a:pPr/>
              <a:t>22</a:t>
            </a:fld>
            <a:endParaRPr lang="en-US" dirty="0">
              <a:solidFill>
                <a:srgbClr val="073E87"/>
              </a:solidFill>
            </a:endParaRPr>
          </a:p>
        </p:txBody>
      </p:sp>
    </p:spTree>
    <p:extLst>
      <p:ext uri="{BB962C8B-B14F-4D97-AF65-F5344CB8AC3E}">
        <p14:creationId xmlns:p14="http://schemas.microsoft.com/office/powerpoint/2010/main" val="23630796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00645"/>
            <a:ext cx="8229600" cy="1143000"/>
          </a:xfrm>
        </p:spPr>
        <p:txBody>
          <a:bodyPr>
            <a:noAutofit/>
          </a:bodyPr>
          <a:lstStyle/>
          <a:p>
            <a:pPr algn="ctr">
              <a:lnSpc>
                <a:spcPct val="85000"/>
              </a:lnSpc>
            </a:pPr>
            <a:r>
              <a:rPr lang="en-US" sz="3600" dirty="0">
                <a:latin typeface="Arial" panose="020B0604020202020204" pitchFamily="34" charset="0"/>
                <a:cs typeface="Arial" panose="020B0604020202020204" pitchFamily="34" charset="0"/>
              </a:rPr>
              <a:t>Section 64423.1</a:t>
            </a:r>
            <a:br>
              <a:rPr lang="en-US" sz="3600" dirty="0">
                <a:latin typeface="Arial" panose="020B0604020202020204" pitchFamily="34" charset="0"/>
                <a:cs typeface="Arial" panose="020B0604020202020204" pitchFamily="34" charset="0"/>
              </a:rPr>
            </a:br>
            <a:r>
              <a:rPr lang="en-US" sz="4000" dirty="0">
                <a:solidFill>
                  <a:srgbClr val="000000"/>
                </a:solidFill>
                <a:latin typeface="Arial" panose="020B0604020202020204" pitchFamily="34" charset="0"/>
                <a:cs typeface="Arial" panose="020B0604020202020204" pitchFamily="34" charset="0"/>
              </a:rPr>
              <a:t>Sample Analysis and Reporting</a:t>
            </a:r>
          </a:p>
        </p:txBody>
      </p:sp>
      <p:sp>
        <p:nvSpPr>
          <p:cNvPr id="3" name="Content Placeholder 2"/>
          <p:cNvSpPr>
            <a:spLocks noGrp="1"/>
          </p:cNvSpPr>
          <p:nvPr>
            <p:ph idx="1"/>
          </p:nvPr>
        </p:nvSpPr>
        <p:spPr>
          <a:xfrm>
            <a:off x="654425" y="1854201"/>
            <a:ext cx="10963834" cy="4525963"/>
          </a:xfrm>
        </p:spPr>
        <p:txBody>
          <a:bodyPr>
            <a:noAutofit/>
          </a:bodyPr>
          <a:lstStyle/>
          <a:p>
            <a:pPr>
              <a:lnSpc>
                <a:spcPct val="90000"/>
              </a:lnSpc>
              <a:spcBef>
                <a:spcPts val="400"/>
              </a:spcBef>
              <a:spcAft>
                <a:spcPts val="600"/>
              </a:spcAft>
              <a:buFont typeface="Arial" panose="020B0604020202020204" pitchFamily="34" charset="0"/>
              <a:buChar char="•"/>
            </a:pPr>
            <a:r>
              <a:rPr lang="en-US" dirty="0">
                <a:solidFill>
                  <a:srgbClr val="000000"/>
                </a:solidFill>
                <a:latin typeface="Arial" panose="020B0604020202020204" pitchFamily="34" charset="0"/>
                <a:cs typeface="Arial" panose="020B0604020202020204" pitchFamily="34" charset="0"/>
              </a:rPr>
              <a:t>All routine and “other” samples reported as presence/absence (coliform density also acceptable)</a:t>
            </a:r>
          </a:p>
          <a:p>
            <a:pPr>
              <a:lnSpc>
                <a:spcPct val="90000"/>
              </a:lnSpc>
              <a:spcBef>
                <a:spcPts val="400"/>
              </a:spcBef>
              <a:spcAft>
                <a:spcPts val="600"/>
              </a:spcAft>
              <a:buFont typeface="Arial" panose="020B0604020202020204" pitchFamily="34" charset="0"/>
              <a:buChar char="•"/>
            </a:pPr>
            <a:r>
              <a:rPr lang="en-US" dirty="0">
                <a:latin typeface="Arial" panose="020B0604020202020204" pitchFamily="34" charset="0"/>
                <a:cs typeface="Arial" panose="020B0604020202020204" pitchFamily="34" charset="0"/>
              </a:rPr>
              <a:t>If directed by State Board, analytical results must be reported in terms of coliform density [64423.1(a)]</a:t>
            </a:r>
          </a:p>
          <a:p>
            <a:pPr>
              <a:lnSpc>
                <a:spcPct val="90000"/>
              </a:lnSpc>
              <a:spcBef>
                <a:spcPts val="400"/>
              </a:spcBef>
              <a:spcAft>
                <a:spcPts val="600"/>
              </a:spcAft>
              <a:buFont typeface="Arial" panose="020B0604020202020204" pitchFamily="34" charset="0"/>
              <a:buChar char="•"/>
            </a:pPr>
            <a:r>
              <a:rPr lang="en-US" dirty="0" err="1">
                <a:solidFill>
                  <a:srgbClr val="000000"/>
                </a:solidFill>
                <a:latin typeface="Arial" panose="020B0604020202020204" pitchFamily="34" charset="0"/>
                <a:cs typeface="Arial" panose="020B0604020202020204" pitchFamily="34" charset="0"/>
              </a:rPr>
              <a:t>PWS</a:t>
            </a:r>
            <a:r>
              <a:rPr lang="en-US" dirty="0">
                <a:solidFill>
                  <a:srgbClr val="000000"/>
                </a:solidFill>
                <a:latin typeface="Arial" panose="020B0604020202020204" pitchFamily="34" charset="0"/>
                <a:cs typeface="Arial" panose="020B0604020202020204" pitchFamily="34" charset="0"/>
              </a:rPr>
              <a:t> must provide lab with name and contact information for existing notification requirements [64423.1(b)]</a:t>
            </a:r>
          </a:p>
        </p:txBody>
      </p:sp>
      <p:sp>
        <p:nvSpPr>
          <p:cNvPr id="6" name="Date Placeholder 3">
            <a:extLst>
              <a:ext uri="{FF2B5EF4-FFF2-40B4-BE49-F238E27FC236}">
                <a16:creationId xmlns:a16="http://schemas.microsoft.com/office/drawing/2014/main" id="{4BA06F0F-F816-4CA9-93C5-DDA12901FE27}"/>
              </a:ext>
            </a:extLst>
          </p:cNvPr>
          <p:cNvSpPr>
            <a:spLocks noGrp="1"/>
          </p:cNvSpPr>
          <p:nvPr>
            <p:ph type="dt" sz="half" idx="10"/>
          </p:nvPr>
        </p:nvSpPr>
        <p:spPr/>
        <p:txBody>
          <a:bodyPr/>
          <a:lstStyle/>
          <a:p>
            <a:r>
              <a:rPr lang="en-US" dirty="0"/>
              <a:t>17 December 2020</a:t>
            </a:r>
          </a:p>
        </p:txBody>
      </p:sp>
      <p:sp>
        <p:nvSpPr>
          <p:cNvPr id="9" name="Slide Number Placeholder 8"/>
          <p:cNvSpPr>
            <a:spLocks noGrp="1"/>
          </p:cNvSpPr>
          <p:nvPr>
            <p:ph type="sldNum" sz="quarter" idx="12"/>
          </p:nvPr>
        </p:nvSpPr>
        <p:spPr/>
        <p:txBody>
          <a:bodyPr/>
          <a:lstStyle/>
          <a:p>
            <a:fld id="{7FB9C470-7EC4-4C75-AF4B-7CDBDF44545F}" type="slidenum">
              <a:rPr lang="en-US" smtClean="0">
                <a:solidFill>
                  <a:srgbClr val="073E87"/>
                </a:solidFill>
              </a:rPr>
              <a:pPr/>
              <a:t>23</a:t>
            </a:fld>
            <a:endParaRPr lang="en-US" dirty="0">
              <a:solidFill>
                <a:srgbClr val="073E87"/>
              </a:solidFill>
            </a:endParaRPr>
          </a:p>
        </p:txBody>
      </p:sp>
    </p:spTree>
    <p:extLst>
      <p:ext uri="{BB962C8B-B14F-4D97-AF65-F5344CB8AC3E}">
        <p14:creationId xmlns:p14="http://schemas.microsoft.com/office/powerpoint/2010/main" val="21662801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53621"/>
            <a:ext cx="10515600" cy="1325563"/>
          </a:xfrm>
        </p:spPr>
        <p:txBody>
          <a:bodyPr>
            <a:normAutofit fontScale="90000"/>
          </a:bodyPr>
          <a:lstStyle/>
          <a:p>
            <a:pPr algn="ctr">
              <a:lnSpc>
                <a:spcPct val="85000"/>
              </a:lnSpc>
            </a:pPr>
            <a:r>
              <a:rPr lang="en-US" sz="4000" dirty="0">
                <a:latin typeface="Arial" panose="020B0604020202020204" pitchFamily="34" charset="0"/>
                <a:cs typeface="Arial" panose="020B0604020202020204" pitchFamily="34" charset="0"/>
              </a:rPr>
              <a:t>Section 64423.1</a:t>
            </a:r>
            <a:br>
              <a:rPr lang="en-US" sz="4400" dirty="0">
                <a:latin typeface="Arial" panose="020B0604020202020204" pitchFamily="34" charset="0"/>
                <a:cs typeface="Arial" panose="020B0604020202020204" pitchFamily="34" charset="0"/>
              </a:rPr>
            </a:br>
            <a:r>
              <a:rPr lang="en-US" sz="4400" dirty="0">
                <a:latin typeface="Arial" panose="020B0604020202020204" pitchFamily="34" charset="0"/>
                <a:cs typeface="Arial" panose="020B0604020202020204" pitchFamily="34" charset="0"/>
              </a:rPr>
              <a:t>Sample Analysis and Reporting</a:t>
            </a:r>
            <a:br>
              <a:rPr lang="en-US" b="1" dirty="0">
                <a:solidFill>
                  <a:schemeClr val="bg1"/>
                </a:solidFill>
              </a:rPr>
            </a:br>
            <a:endParaRPr lang="en-US" sz="1800" b="1" u="sng" dirty="0">
              <a:solidFill>
                <a:schemeClr val="bg1"/>
              </a:solidFill>
            </a:endParaRPr>
          </a:p>
        </p:txBody>
      </p:sp>
      <p:sp>
        <p:nvSpPr>
          <p:cNvPr id="3" name="Content Placeholder 2"/>
          <p:cNvSpPr>
            <a:spLocks noGrp="1"/>
          </p:cNvSpPr>
          <p:nvPr>
            <p:ph idx="1"/>
          </p:nvPr>
        </p:nvSpPr>
        <p:spPr>
          <a:xfrm>
            <a:off x="568960" y="1739154"/>
            <a:ext cx="11074400" cy="5118845"/>
          </a:xfrm>
        </p:spPr>
        <p:txBody>
          <a:bodyPr>
            <a:normAutofit lnSpcReduction="10000"/>
          </a:bodyPr>
          <a:lstStyle/>
          <a:p>
            <a:pPr>
              <a:buFont typeface="Arial" panose="020B0604020202020204" pitchFamily="34" charset="0"/>
              <a:buChar char="•"/>
            </a:pPr>
            <a:r>
              <a:rPr lang="en-US" dirty="0">
                <a:latin typeface="Arial" panose="020B0604020202020204" pitchFamily="34" charset="0"/>
                <a:cs typeface="Arial" panose="020B0604020202020204" pitchFamily="34" charset="0"/>
              </a:rPr>
              <a:t>All analytical results must be reported by 10th day of following month</a:t>
            </a:r>
          </a:p>
          <a:p>
            <a:pPr>
              <a:buFont typeface="Arial" panose="020B0604020202020204" pitchFamily="34" charset="0"/>
              <a:buChar char="•"/>
            </a:pPr>
            <a:r>
              <a:rPr lang="en-US" dirty="0">
                <a:latin typeface="Arial" panose="020B0604020202020204" pitchFamily="34" charset="0"/>
                <a:cs typeface="Arial" panose="020B0604020202020204" pitchFamily="34" charset="0"/>
              </a:rPr>
              <a:t>PWS serving &gt; 400 service connections, &gt;1,000 persons, or a wholesaler</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must submit monthly summary of the bacteriological results [64423.1(c)(1)]</a:t>
            </a:r>
          </a:p>
          <a:p>
            <a:pPr lvl="2">
              <a:buFont typeface="Courier New" panose="02070309020205020404" pitchFamily="49" charset="0"/>
              <a:buChar char="o"/>
            </a:pPr>
            <a:r>
              <a:rPr lang="en-US" dirty="0">
                <a:latin typeface="Arial" panose="020B0604020202020204" pitchFamily="34" charset="0"/>
                <a:cs typeface="Arial" panose="020B0604020202020204" pitchFamily="34" charset="0"/>
              </a:rPr>
              <a:t>No monthly summary reports required for small water systems serving ≤ 400 service connections (one sample per month or less)</a:t>
            </a:r>
          </a:p>
          <a:p>
            <a:pPr lvl="2">
              <a:buFont typeface="Courier New" panose="02070309020205020404" pitchFamily="49" charset="0"/>
              <a:buChar char="o"/>
            </a:pPr>
            <a:r>
              <a:rPr lang="en-US" dirty="0">
                <a:latin typeface="Arial" panose="020B0604020202020204" pitchFamily="34" charset="0"/>
                <a:cs typeface="Arial" panose="020B0604020202020204" pitchFamily="34" charset="0"/>
              </a:rPr>
              <a:t>Report content</a:t>
            </a:r>
          </a:p>
          <a:p>
            <a:pPr>
              <a:buFont typeface="Arial" panose="020B0604020202020204" pitchFamily="34" charset="0"/>
              <a:buChar char="•"/>
            </a:pPr>
            <a:r>
              <a:rPr lang="en-US" dirty="0">
                <a:latin typeface="Arial" panose="020B0604020202020204" pitchFamily="34" charset="0"/>
                <a:cs typeface="Arial" panose="020B0604020202020204" pitchFamily="34" charset="0"/>
              </a:rPr>
              <a:t>PWS serving &lt;10,000 service connections</a:t>
            </a:r>
          </a:p>
          <a:p>
            <a:pPr lvl="2">
              <a:buFont typeface="Courier New" panose="02070309020205020404" pitchFamily="49" charset="0"/>
              <a:buChar char="o"/>
            </a:pPr>
            <a:r>
              <a:rPr lang="en-US" dirty="0">
                <a:latin typeface="Arial" panose="020B0604020202020204" pitchFamily="34" charset="0"/>
                <a:cs typeface="Arial" panose="020B0604020202020204" pitchFamily="34" charset="0"/>
              </a:rPr>
              <a:t>Labs must submit copies of </a:t>
            </a:r>
            <a:r>
              <a:rPr lang="en-US" u="sng" dirty="0">
                <a:latin typeface="Arial" panose="020B0604020202020204" pitchFamily="34" charset="0"/>
                <a:cs typeface="Arial" panose="020B0604020202020204" pitchFamily="34" charset="0"/>
              </a:rPr>
              <a:t>all</a:t>
            </a:r>
            <a:r>
              <a:rPr lang="en-US" dirty="0">
                <a:latin typeface="Arial" panose="020B0604020202020204" pitchFamily="34" charset="0"/>
                <a:cs typeface="Arial" panose="020B0604020202020204" pitchFamily="34" charset="0"/>
              </a:rPr>
              <a:t> required bacteriological results directly to the State Board/LPA [64423.1(c)(2)]</a:t>
            </a:r>
          </a:p>
          <a:p>
            <a:pPr>
              <a:buFont typeface="Arial" panose="020B0604020202020204" pitchFamily="34" charset="0"/>
              <a:buChar char="•"/>
            </a:pPr>
            <a:r>
              <a:rPr lang="en-US" dirty="0">
                <a:latin typeface="Arial" panose="020B0604020202020204" pitchFamily="34" charset="0"/>
                <a:cs typeface="Arial" panose="020B0604020202020204" pitchFamily="34" charset="0"/>
              </a:rPr>
              <a:t>PWS serving ≥ 10,000 service connections</a:t>
            </a:r>
          </a:p>
          <a:p>
            <a:pPr lvl="2">
              <a:buFont typeface="Courier New" panose="02070309020205020404" pitchFamily="49" charset="0"/>
              <a:buChar char="o"/>
            </a:pPr>
            <a:r>
              <a:rPr lang="en-US" dirty="0">
                <a:latin typeface="Arial" panose="020B0604020202020204" pitchFamily="34" charset="0"/>
                <a:cs typeface="Arial" panose="020B0604020202020204" pitchFamily="34" charset="0"/>
              </a:rPr>
              <a:t>Labs must submit copies of </a:t>
            </a:r>
            <a:r>
              <a:rPr lang="en-US" u="sng" dirty="0">
                <a:latin typeface="Arial" panose="020B0604020202020204" pitchFamily="34" charset="0"/>
                <a:cs typeface="Arial" panose="020B0604020202020204" pitchFamily="34" charset="0"/>
              </a:rPr>
              <a:t>all positive</a:t>
            </a:r>
            <a:r>
              <a:rPr lang="en-US" dirty="0">
                <a:latin typeface="Arial" panose="020B0604020202020204" pitchFamily="34" charset="0"/>
                <a:cs typeface="Arial" panose="020B0604020202020204" pitchFamily="34" charset="0"/>
              </a:rPr>
              <a:t> routine and repeat sample results directly to the State Board/LPA [64423.1(c)(3)]</a:t>
            </a:r>
          </a:p>
        </p:txBody>
      </p:sp>
      <p:sp>
        <p:nvSpPr>
          <p:cNvPr id="5" name="Date Placeholder 3">
            <a:extLst>
              <a:ext uri="{FF2B5EF4-FFF2-40B4-BE49-F238E27FC236}">
                <a16:creationId xmlns:a16="http://schemas.microsoft.com/office/drawing/2014/main" id="{4BA06F0F-F816-4CA9-93C5-DDA12901FE27}"/>
              </a:ext>
            </a:extLst>
          </p:cNvPr>
          <p:cNvSpPr>
            <a:spLocks noGrp="1"/>
          </p:cNvSpPr>
          <p:nvPr>
            <p:ph type="dt" sz="half" idx="10"/>
          </p:nvPr>
        </p:nvSpPr>
        <p:spPr/>
        <p:txBody>
          <a:bodyPr/>
          <a:lstStyle/>
          <a:p>
            <a:r>
              <a:rPr lang="en-US" dirty="0"/>
              <a:t>17 December 2020</a:t>
            </a:r>
          </a:p>
        </p:txBody>
      </p:sp>
      <p:sp>
        <p:nvSpPr>
          <p:cNvPr id="8" name="Slide Number Placeholder 7"/>
          <p:cNvSpPr>
            <a:spLocks noGrp="1"/>
          </p:cNvSpPr>
          <p:nvPr>
            <p:ph type="sldNum" sz="quarter" idx="12"/>
          </p:nvPr>
        </p:nvSpPr>
        <p:spPr>
          <a:xfrm>
            <a:off x="10916427" y="6368904"/>
            <a:ext cx="1161826" cy="365125"/>
          </a:xfrm>
        </p:spPr>
        <p:txBody>
          <a:bodyPr/>
          <a:lstStyle/>
          <a:p>
            <a:fld id="{7FB9C470-7EC4-4C75-AF4B-7CDBDF44545F}" type="slidenum">
              <a:rPr lang="en-US" smtClean="0">
                <a:solidFill>
                  <a:srgbClr val="073E87"/>
                </a:solidFill>
              </a:rPr>
              <a:pPr/>
              <a:t>24</a:t>
            </a:fld>
            <a:endParaRPr lang="en-US" dirty="0">
              <a:solidFill>
                <a:srgbClr val="073E87"/>
              </a:solidFill>
            </a:endParaRPr>
          </a:p>
        </p:txBody>
      </p:sp>
    </p:spTree>
    <p:extLst>
      <p:ext uri="{BB962C8B-B14F-4D97-AF65-F5344CB8AC3E}">
        <p14:creationId xmlns:p14="http://schemas.microsoft.com/office/powerpoint/2010/main" val="17612673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8913"/>
            <a:ext cx="10972800" cy="1143000"/>
          </a:xfrm>
        </p:spPr>
        <p:txBody>
          <a:bodyPr>
            <a:normAutofit/>
          </a:bodyPr>
          <a:lstStyle/>
          <a:p>
            <a:pPr algn="ctr">
              <a:lnSpc>
                <a:spcPct val="85000"/>
              </a:lnSpc>
            </a:pPr>
            <a:r>
              <a:rPr lang="en-US" sz="3600" dirty="0">
                <a:latin typeface="Arial" panose="020B0604020202020204" pitchFamily="34" charset="0"/>
                <a:cs typeface="Arial" panose="020B0604020202020204" pitchFamily="34" charset="0"/>
              </a:rPr>
              <a:t>Section 64423.1</a:t>
            </a:r>
            <a:br>
              <a:rPr lang="en-US" sz="4400" dirty="0">
                <a:latin typeface="Arial" panose="020B0604020202020204" pitchFamily="34" charset="0"/>
                <a:cs typeface="Arial" panose="020B0604020202020204" pitchFamily="34" charset="0"/>
              </a:rPr>
            </a:br>
            <a:r>
              <a:rPr lang="en-US" sz="4400" dirty="0">
                <a:latin typeface="Arial" panose="020B0604020202020204" pitchFamily="34" charset="0"/>
                <a:cs typeface="Arial" panose="020B0604020202020204" pitchFamily="34" charset="0"/>
              </a:rPr>
              <a:t>Sample Analysis and Reporting</a:t>
            </a:r>
            <a:endParaRPr lang="en-US" sz="2700" u="sng" dirty="0">
              <a:solidFill>
                <a:schemeClr val="bg1"/>
              </a:solidFill>
            </a:endParaRPr>
          </a:p>
        </p:txBody>
      </p:sp>
      <p:sp>
        <p:nvSpPr>
          <p:cNvPr id="3" name="Content Placeholder 2"/>
          <p:cNvSpPr>
            <a:spLocks noGrp="1"/>
          </p:cNvSpPr>
          <p:nvPr>
            <p:ph idx="1"/>
          </p:nvPr>
        </p:nvSpPr>
        <p:spPr>
          <a:xfrm>
            <a:off x="973777" y="2103079"/>
            <a:ext cx="10295906" cy="4610894"/>
          </a:xfrm>
        </p:spPr>
        <p:txBody>
          <a:bodyPr>
            <a:normAutofit/>
          </a:bodyPr>
          <a:lstStyle/>
          <a:p>
            <a:pPr>
              <a:lnSpc>
                <a:spcPct val="90000"/>
              </a:lnSpc>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PWS failing to test the same sample for </a:t>
            </a:r>
            <a:r>
              <a:rPr lang="en-US" i="1" dirty="0">
                <a:latin typeface="Arial" panose="020B0604020202020204" pitchFamily="34" charset="0"/>
                <a:cs typeface="Arial" panose="020B0604020202020204" pitchFamily="34" charset="0"/>
              </a:rPr>
              <a:t>E. coli </a:t>
            </a:r>
            <a:r>
              <a:rPr lang="en-US" dirty="0">
                <a:latin typeface="Arial" panose="020B0604020202020204" pitchFamily="34" charset="0"/>
                <a:cs typeface="Arial" panose="020B0604020202020204" pitchFamily="34" charset="0"/>
              </a:rPr>
              <a:t>following TC+ routine sample shall notify State Board/LPA within 10 days after learning of the monitoring violation and conduct Tier 3 </a:t>
            </a:r>
            <a:r>
              <a:rPr lang="en-US" dirty="0" err="1">
                <a:latin typeface="Arial" panose="020B0604020202020204" pitchFamily="34" charset="0"/>
                <a:cs typeface="Arial" panose="020B0604020202020204" pitchFamily="34" charset="0"/>
              </a:rPr>
              <a:t>PN</a:t>
            </a:r>
            <a:endParaRPr lang="en-US" dirty="0">
              <a:latin typeface="Arial" panose="020B0604020202020204" pitchFamily="34" charset="0"/>
              <a:cs typeface="Arial" panose="020B0604020202020204" pitchFamily="34" charset="0"/>
            </a:endParaRPr>
          </a:p>
          <a:p>
            <a:pPr>
              <a:lnSpc>
                <a:spcPct val="90000"/>
              </a:lnSpc>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Failure to report to the State Board/LPA within 10 days is a reporting violation, and the PWS must conduct Tier 3 </a:t>
            </a:r>
            <a:r>
              <a:rPr lang="en-US" dirty="0" err="1">
                <a:latin typeface="Arial" panose="020B0604020202020204" pitchFamily="34" charset="0"/>
                <a:cs typeface="Arial" panose="020B0604020202020204" pitchFamily="34" charset="0"/>
              </a:rPr>
              <a:t>PN</a:t>
            </a:r>
            <a:endParaRPr lang="en-US" dirty="0"/>
          </a:p>
          <a:p>
            <a:endParaRPr lang="en-US" dirty="0"/>
          </a:p>
          <a:p>
            <a:endParaRPr lang="en-US" dirty="0"/>
          </a:p>
        </p:txBody>
      </p:sp>
      <p:sp>
        <p:nvSpPr>
          <p:cNvPr id="5" name="Date Placeholder 3">
            <a:extLst>
              <a:ext uri="{FF2B5EF4-FFF2-40B4-BE49-F238E27FC236}">
                <a16:creationId xmlns:a16="http://schemas.microsoft.com/office/drawing/2014/main" id="{4BA06F0F-F816-4CA9-93C5-DDA12901FE27}"/>
              </a:ext>
            </a:extLst>
          </p:cNvPr>
          <p:cNvSpPr>
            <a:spLocks noGrp="1"/>
          </p:cNvSpPr>
          <p:nvPr>
            <p:ph type="dt" sz="half" idx="10"/>
          </p:nvPr>
        </p:nvSpPr>
        <p:spPr/>
        <p:txBody>
          <a:bodyPr/>
          <a:lstStyle/>
          <a:p>
            <a:r>
              <a:rPr lang="en-US" dirty="0"/>
              <a:t>17 December 2020</a:t>
            </a:r>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25</a:t>
            </a:fld>
            <a:endParaRPr lang="en-US" dirty="0">
              <a:solidFill>
                <a:srgbClr val="073E87"/>
              </a:solidFill>
            </a:endParaRPr>
          </a:p>
        </p:txBody>
      </p:sp>
    </p:spTree>
    <p:extLst>
      <p:ext uri="{BB962C8B-B14F-4D97-AF65-F5344CB8AC3E}">
        <p14:creationId xmlns:p14="http://schemas.microsoft.com/office/powerpoint/2010/main" val="6808913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1106" y="760967"/>
            <a:ext cx="9389789" cy="1384995"/>
          </a:xfrm>
          <a:prstGeom prst="rect">
            <a:avLst/>
          </a:prstGeom>
          <a:noFill/>
        </p:spPr>
        <p:txBody>
          <a:bodyPr wrap="square" rtlCol="0">
            <a:spAutoFit/>
          </a:bodyPr>
          <a:lstStyle/>
          <a:p>
            <a:pPr algn="ctr">
              <a:lnSpc>
                <a:spcPct val="85000"/>
              </a:lnSpc>
            </a:pPr>
            <a:r>
              <a:rPr lang="en-US" sz="3600" dirty="0">
                <a:solidFill>
                  <a:schemeClr val="tx2"/>
                </a:solidFill>
                <a:latin typeface="Arial" panose="020B0604020202020204" pitchFamily="34" charset="0"/>
                <a:cs typeface="Arial" panose="020B0604020202020204" pitchFamily="34" charset="0"/>
              </a:rPr>
              <a:t>Section 64426</a:t>
            </a:r>
          </a:p>
          <a:p>
            <a:pPr algn="ctr">
              <a:lnSpc>
                <a:spcPct val="85000"/>
              </a:lnSpc>
            </a:pPr>
            <a:r>
              <a:rPr lang="en-US" sz="4000" dirty="0">
                <a:solidFill>
                  <a:schemeClr val="tx2"/>
                </a:solidFill>
                <a:latin typeface="Arial" panose="020B0604020202020204" pitchFamily="34" charset="0"/>
                <a:cs typeface="Arial" panose="020B0604020202020204" pitchFamily="34" charset="0"/>
              </a:rPr>
              <a:t>Significant Rise in Bacterial Count</a:t>
            </a:r>
          </a:p>
          <a:p>
            <a:pPr algn="ctr"/>
            <a:endParaRPr lang="en-US" sz="1600" dirty="0"/>
          </a:p>
        </p:txBody>
      </p:sp>
      <p:sp>
        <p:nvSpPr>
          <p:cNvPr id="3" name="Content Placeholder 2">
            <a:extLst>
              <a:ext uri="{C183D7F6-B498-43B3-948B-1728B52AA6E4}">
                <adec:decorative xmlns:adec="http://schemas.microsoft.com/office/drawing/2017/decorative" val="0"/>
              </a:ext>
            </a:extLst>
          </p:cNvPr>
          <p:cNvSpPr>
            <a:spLocks noGrp="1"/>
          </p:cNvSpPr>
          <p:nvPr>
            <p:ph idx="1"/>
          </p:nvPr>
        </p:nvSpPr>
        <p:spPr>
          <a:xfrm>
            <a:off x="711200" y="1925568"/>
            <a:ext cx="10749280" cy="4771072"/>
          </a:xfrm>
        </p:spPr>
        <p:txBody>
          <a:bodyPr>
            <a:noAutofit/>
          </a:bodyPr>
          <a:lstStyle/>
          <a:p>
            <a:r>
              <a:rPr lang="en-US" dirty="0">
                <a:latin typeface="Arial" panose="020B0604020202020204" pitchFamily="34" charset="0"/>
                <a:cs typeface="Arial" panose="020B0604020202020204" pitchFamily="34" charset="0"/>
              </a:rPr>
              <a:t>A possible Significant Rise condition will require the </a:t>
            </a:r>
            <a:r>
              <a:rPr lang="en-US" dirty="0" err="1">
                <a:latin typeface="Arial" panose="020B0604020202020204" pitchFamily="34" charset="0"/>
                <a:cs typeface="Arial" panose="020B0604020202020204" pitchFamily="34" charset="0"/>
              </a:rPr>
              <a:t>PWS</a:t>
            </a:r>
            <a:r>
              <a:rPr lang="en-US" dirty="0">
                <a:latin typeface="Arial" panose="020B0604020202020204" pitchFamily="34" charset="0"/>
                <a:cs typeface="Arial" panose="020B0604020202020204" pitchFamily="34" charset="0"/>
              </a:rPr>
              <a:t> to </a:t>
            </a:r>
          </a:p>
          <a:p>
            <a:pPr lvl="1">
              <a:lnSpc>
                <a:spcPct val="90000"/>
              </a:lnSpc>
              <a:spcAft>
                <a:spcPts val="1200"/>
              </a:spcAft>
              <a:buFont typeface="Courier New" panose="02070309020205020404" pitchFamily="49" charset="0"/>
              <a:buChar char="o"/>
            </a:pPr>
            <a:r>
              <a:rPr lang="en-US" dirty="0">
                <a:latin typeface="Arial" panose="020B0604020202020204" pitchFamily="34" charset="0"/>
                <a:cs typeface="Arial" panose="020B0604020202020204" pitchFamily="34" charset="0"/>
              </a:rPr>
              <a:t>Conduct an investigation of possible causes within 24 hours of test result notification and submit status information to State Board/LPA [64426(c)(2)]</a:t>
            </a:r>
          </a:p>
          <a:p>
            <a:pPr lvl="1">
              <a:lnSpc>
                <a:spcPct val="90000"/>
              </a:lnSpc>
              <a:spcAft>
                <a:spcPts val="1200"/>
              </a:spcAft>
              <a:buFont typeface="Courier New" panose="02070309020205020404" pitchFamily="49" charset="0"/>
              <a:buChar char="o"/>
            </a:pPr>
            <a:r>
              <a:rPr lang="en-US" dirty="0">
                <a:latin typeface="Arial" panose="020B0604020202020204" pitchFamily="34" charset="0"/>
                <a:cs typeface="Arial" panose="020B0604020202020204" pitchFamily="34" charset="0"/>
              </a:rPr>
              <a:t>Submit an investigation report within 30 days identifying sanitary defects with timelines for corrective actions not completed [64426(e)]</a:t>
            </a:r>
          </a:p>
        </p:txBody>
      </p:sp>
      <p:sp>
        <p:nvSpPr>
          <p:cNvPr id="5" name="Date Placeholder 3">
            <a:extLst>
              <a:ext uri="{FF2B5EF4-FFF2-40B4-BE49-F238E27FC236}">
                <a16:creationId xmlns:a16="http://schemas.microsoft.com/office/drawing/2014/main" id="{4BA06F0F-F816-4CA9-93C5-DDA12901FE27}"/>
              </a:ext>
              <a:ext uri="{C183D7F6-B498-43B3-948B-1728B52AA6E4}">
                <adec:decorative xmlns:adec="http://schemas.microsoft.com/office/drawing/2017/decorative" val="0"/>
              </a:ext>
            </a:extLst>
          </p:cNvPr>
          <p:cNvSpPr>
            <a:spLocks noGrp="1"/>
          </p:cNvSpPr>
          <p:nvPr>
            <p:ph type="dt" sz="half" idx="10"/>
          </p:nvPr>
        </p:nvSpPr>
        <p:spPr/>
        <p:txBody>
          <a:bodyPr/>
          <a:lstStyle/>
          <a:p>
            <a:r>
              <a:rPr lang="en-US" dirty="0"/>
              <a:t>17 December 2020</a:t>
            </a:r>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26</a:t>
            </a:fld>
            <a:endParaRPr lang="en-US" dirty="0">
              <a:solidFill>
                <a:srgbClr val="073E87"/>
              </a:solidFill>
            </a:endParaRPr>
          </a:p>
        </p:txBody>
      </p:sp>
    </p:spTree>
    <p:extLst>
      <p:ext uri="{BB962C8B-B14F-4D97-AF65-F5344CB8AC3E}">
        <p14:creationId xmlns:p14="http://schemas.microsoft.com/office/powerpoint/2010/main" val="1915739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1106" y="760967"/>
            <a:ext cx="9389789" cy="1384995"/>
          </a:xfrm>
          <a:prstGeom prst="rect">
            <a:avLst/>
          </a:prstGeom>
          <a:noFill/>
        </p:spPr>
        <p:txBody>
          <a:bodyPr wrap="square" rtlCol="0">
            <a:spAutoFit/>
          </a:bodyPr>
          <a:lstStyle/>
          <a:p>
            <a:pPr algn="ctr">
              <a:lnSpc>
                <a:spcPct val="85000"/>
              </a:lnSpc>
            </a:pPr>
            <a:r>
              <a:rPr lang="en-US" sz="3600" dirty="0">
                <a:solidFill>
                  <a:schemeClr val="tx2"/>
                </a:solidFill>
                <a:latin typeface="Arial" panose="020B0604020202020204" pitchFamily="34" charset="0"/>
                <a:cs typeface="Arial" panose="020B0604020202020204" pitchFamily="34" charset="0"/>
              </a:rPr>
              <a:t>Section 64426</a:t>
            </a:r>
          </a:p>
          <a:p>
            <a:pPr algn="ctr">
              <a:lnSpc>
                <a:spcPct val="85000"/>
              </a:lnSpc>
            </a:pPr>
            <a:r>
              <a:rPr lang="en-US" sz="4000" dirty="0">
                <a:solidFill>
                  <a:schemeClr val="tx2"/>
                </a:solidFill>
                <a:latin typeface="Arial" panose="020B0604020202020204" pitchFamily="34" charset="0"/>
                <a:cs typeface="Arial" panose="020B0604020202020204" pitchFamily="34" charset="0"/>
              </a:rPr>
              <a:t>Significant Rise in Bacterial Count</a:t>
            </a:r>
          </a:p>
          <a:p>
            <a:pPr algn="ctr"/>
            <a:endParaRPr lang="en-US" sz="1600" dirty="0"/>
          </a:p>
        </p:txBody>
      </p:sp>
      <p:sp>
        <p:nvSpPr>
          <p:cNvPr id="3" name="Content Placeholder 2"/>
          <p:cNvSpPr>
            <a:spLocks noGrp="1"/>
          </p:cNvSpPr>
          <p:nvPr>
            <p:ph idx="1"/>
          </p:nvPr>
        </p:nvSpPr>
        <p:spPr>
          <a:xfrm>
            <a:off x="711200" y="1925568"/>
            <a:ext cx="10749280" cy="4771072"/>
          </a:xfrm>
        </p:spPr>
        <p:txBody>
          <a:bodyPr>
            <a:noAutofit/>
          </a:bodyPr>
          <a:lstStyle/>
          <a:p>
            <a:pPr marL="274320" lvl="1" indent="-274320">
              <a:spcAft>
                <a:spcPts val="600"/>
              </a:spcAft>
              <a:buClr>
                <a:schemeClr val="accent3"/>
              </a:buClr>
              <a:buSzPct val="95000"/>
            </a:pPr>
            <a:r>
              <a:rPr lang="en-US" sz="2500" dirty="0">
                <a:latin typeface="Arial" panose="020B0604020202020204" pitchFamily="34" charset="0"/>
                <a:cs typeface="Arial" panose="020B0604020202020204" pitchFamily="34" charset="0"/>
              </a:rPr>
              <a:t>Water systems must determine whether a possible significant rise in bacterial count has occurred in each month of required total coliform monitoring </a:t>
            </a:r>
            <a:r>
              <a:rPr lang="en-US" sz="2300" dirty="0">
                <a:latin typeface="Arial" panose="020B0604020202020204" pitchFamily="34" charset="0"/>
                <a:cs typeface="Arial" panose="020B0604020202020204" pitchFamily="34" charset="0"/>
              </a:rPr>
              <a:t>[64426(a)]</a:t>
            </a:r>
            <a:endParaRPr lang="en-US" sz="2500" dirty="0">
              <a:latin typeface="Arial" panose="020B0604020202020204" pitchFamily="34" charset="0"/>
              <a:cs typeface="Arial" panose="020B0604020202020204" pitchFamily="34" charset="0"/>
            </a:endParaRPr>
          </a:p>
          <a:p>
            <a:pPr marL="274320" lvl="1" indent="-274320">
              <a:spcAft>
                <a:spcPts val="600"/>
              </a:spcAft>
              <a:buClr>
                <a:schemeClr val="accent3"/>
              </a:buClr>
              <a:buSzPct val="95000"/>
            </a:pPr>
            <a:r>
              <a:rPr lang="en-US" sz="2500" dirty="0">
                <a:latin typeface="Arial" panose="020B0604020202020204" pitchFamily="34" charset="0"/>
                <a:cs typeface="Arial" panose="020B0604020202020204" pitchFamily="34" charset="0"/>
              </a:rPr>
              <a:t>All samples not invalidated must be included in the determination  </a:t>
            </a:r>
            <a:r>
              <a:rPr lang="en-US" sz="2300" dirty="0">
                <a:latin typeface="Arial" panose="020B0604020202020204" pitchFamily="34" charset="0"/>
                <a:cs typeface="Arial" panose="020B0604020202020204" pitchFamily="34" charset="0"/>
              </a:rPr>
              <a:t>[64426(a)]</a:t>
            </a:r>
            <a:endParaRPr lang="en-US" sz="2500" dirty="0">
              <a:latin typeface="Arial" panose="020B0604020202020204" pitchFamily="34" charset="0"/>
              <a:cs typeface="Arial" panose="020B0604020202020204" pitchFamily="34" charset="0"/>
            </a:endParaRPr>
          </a:p>
        </p:txBody>
      </p:sp>
      <p:sp>
        <p:nvSpPr>
          <p:cNvPr id="5" name="Date Placeholder 3">
            <a:extLst>
              <a:ext uri="{FF2B5EF4-FFF2-40B4-BE49-F238E27FC236}">
                <a16:creationId xmlns:a16="http://schemas.microsoft.com/office/drawing/2014/main" id="{4BA06F0F-F816-4CA9-93C5-DDA12901FE27}"/>
              </a:ext>
            </a:extLst>
          </p:cNvPr>
          <p:cNvSpPr>
            <a:spLocks noGrp="1"/>
          </p:cNvSpPr>
          <p:nvPr>
            <p:ph type="dt" sz="half" idx="10"/>
          </p:nvPr>
        </p:nvSpPr>
        <p:spPr/>
        <p:txBody>
          <a:bodyPr/>
          <a:lstStyle/>
          <a:p>
            <a:r>
              <a:rPr lang="en-US" dirty="0"/>
              <a:t>17 December 2020</a:t>
            </a:r>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27</a:t>
            </a:fld>
            <a:endParaRPr lang="en-US" dirty="0">
              <a:solidFill>
                <a:srgbClr val="073E87"/>
              </a:solidFill>
            </a:endParaRPr>
          </a:p>
        </p:txBody>
      </p:sp>
    </p:spTree>
    <p:extLst>
      <p:ext uri="{BB962C8B-B14F-4D97-AF65-F5344CB8AC3E}">
        <p14:creationId xmlns:p14="http://schemas.microsoft.com/office/powerpoint/2010/main" val="26656514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0417" y="719411"/>
            <a:ext cx="10191166" cy="1295739"/>
          </a:xfrm>
          <a:prstGeom prst="rect">
            <a:avLst/>
          </a:prstGeom>
          <a:noFill/>
        </p:spPr>
        <p:txBody>
          <a:bodyPr wrap="square" rtlCol="0">
            <a:spAutoFit/>
          </a:bodyPr>
          <a:lstStyle/>
          <a:p>
            <a:pPr algn="ctr">
              <a:lnSpc>
                <a:spcPct val="85000"/>
              </a:lnSpc>
            </a:pPr>
            <a:r>
              <a:rPr lang="en-US" sz="3600" dirty="0">
                <a:solidFill>
                  <a:schemeClr val="tx2"/>
                </a:solidFill>
                <a:latin typeface="Arial" panose="020B0604020202020204" pitchFamily="34" charset="0"/>
                <a:cs typeface="Arial" panose="020B0604020202020204" pitchFamily="34" charset="0"/>
              </a:rPr>
              <a:t>Section 64426</a:t>
            </a:r>
          </a:p>
          <a:p>
            <a:pPr algn="ctr">
              <a:lnSpc>
                <a:spcPct val="85000"/>
              </a:lnSpc>
            </a:pPr>
            <a:r>
              <a:rPr lang="en-US" sz="4000" dirty="0">
                <a:solidFill>
                  <a:schemeClr val="tx2"/>
                </a:solidFill>
                <a:latin typeface="Arial" panose="020B0604020202020204" pitchFamily="34" charset="0"/>
                <a:cs typeface="Arial" panose="020B0604020202020204" pitchFamily="34" charset="0"/>
              </a:rPr>
              <a:t>Significant Rise in Bacterial Count</a:t>
            </a:r>
          </a:p>
          <a:p>
            <a:pPr>
              <a:lnSpc>
                <a:spcPct val="85000"/>
              </a:lnSpc>
            </a:pPr>
            <a:endParaRPr lang="en-US" sz="1600" dirty="0"/>
          </a:p>
        </p:txBody>
      </p:sp>
      <p:sp>
        <p:nvSpPr>
          <p:cNvPr id="3" name="Content Placeholder 2"/>
          <p:cNvSpPr>
            <a:spLocks noGrp="1"/>
          </p:cNvSpPr>
          <p:nvPr>
            <p:ph idx="1"/>
          </p:nvPr>
        </p:nvSpPr>
        <p:spPr>
          <a:xfrm>
            <a:off x="1293263" y="1784349"/>
            <a:ext cx="9376873" cy="4572001"/>
          </a:xfrm>
        </p:spPr>
        <p:txBody>
          <a:bodyPr>
            <a:normAutofit/>
          </a:bodyPr>
          <a:lstStyle/>
          <a:p>
            <a:pPr marL="0" indent="0">
              <a:buNone/>
            </a:pPr>
            <a:endParaRPr lang="en-US" sz="2000" dirty="0"/>
          </a:p>
          <a:p>
            <a:pPr marL="0" indent="0">
              <a:spcAft>
                <a:spcPts val="1200"/>
              </a:spcAft>
              <a:buNone/>
            </a:pPr>
            <a:r>
              <a:rPr lang="en-US" b="1" i="1" dirty="0">
                <a:latin typeface="Arial" panose="020B0604020202020204" pitchFamily="34" charset="0"/>
                <a:cs typeface="Arial" panose="020B0604020202020204" pitchFamily="34" charset="0"/>
              </a:rPr>
              <a:t>Three Cases Trigger a Possible Significant Rise.</a:t>
            </a:r>
          </a:p>
          <a:p>
            <a:pPr marL="630238" indent="-406400">
              <a:spcAft>
                <a:spcPts val="600"/>
              </a:spcAft>
              <a:buNone/>
            </a:pPr>
            <a:r>
              <a:rPr lang="en-US" dirty="0">
                <a:latin typeface="Arial" panose="020B0604020202020204" pitchFamily="34" charset="0"/>
                <a:cs typeface="Arial" panose="020B0604020202020204" pitchFamily="34" charset="0"/>
              </a:rPr>
              <a:t>1) For PWS collecting 40 or more routine samples per month, a routine total coliform positive sample is followed by 2 positive repeat samples</a:t>
            </a:r>
          </a:p>
          <a:p>
            <a:pPr marL="630238" indent="-406400">
              <a:spcAft>
                <a:spcPts val="600"/>
              </a:spcAft>
              <a:buNone/>
            </a:pPr>
            <a:r>
              <a:rPr lang="en-US" dirty="0">
                <a:latin typeface="Arial" panose="020B0604020202020204" pitchFamily="34" charset="0"/>
                <a:cs typeface="Arial" panose="020B0604020202020204" pitchFamily="34" charset="0"/>
              </a:rPr>
              <a:t>2) A water system has a sample that is positive for </a:t>
            </a:r>
            <a:r>
              <a:rPr lang="en-US" i="1" dirty="0">
                <a:latin typeface="Arial" panose="020B0604020202020204" pitchFamily="34" charset="0"/>
                <a:cs typeface="Arial" panose="020B0604020202020204" pitchFamily="34" charset="0"/>
              </a:rPr>
              <a:t>E. coli</a:t>
            </a:r>
            <a:endParaRPr lang="en-US" dirty="0">
              <a:latin typeface="Arial" panose="020B0604020202020204" pitchFamily="34" charset="0"/>
              <a:cs typeface="Arial" panose="020B0604020202020204" pitchFamily="34" charset="0"/>
            </a:endParaRPr>
          </a:p>
          <a:p>
            <a:pPr marL="630238" indent="-406400">
              <a:spcAft>
                <a:spcPts val="600"/>
              </a:spcAft>
              <a:buNone/>
            </a:pPr>
            <a:r>
              <a:rPr lang="en-US" dirty="0">
                <a:latin typeface="Arial" panose="020B0604020202020204" pitchFamily="34" charset="0"/>
                <a:cs typeface="Arial" panose="020B0604020202020204" pitchFamily="34" charset="0"/>
              </a:rPr>
              <a:t>3) A water system fails the </a:t>
            </a:r>
            <a:r>
              <a:rPr lang="en-US" i="1" dirty="0">
                <a:latin typeface="Arial" panose="020B0604020202020204" pitchFamily="34" charset="0"/>
                <a:cs typeface="Arial" panose="020B0604020202020204" pitchFamily="34" charset="0"/>
              </a:rPr>
              <a:t>E. coli </a:t>
            </a:r>
            <a:r>
              <a:rPr lang="en-US" dirty="0">
                <a:latin typeface="Arial" panose="020B0604020202020204" pitchFamily="34" charset="0"/>
                <a:cs typeface="Arial" panose="020B0604020202020204" pitchFamily="34" charset="0"/>
              </a:rPr>
              <a:t>MCL</a:t>
            </a:r>
          </a:p>
        </p:txBody>
      </p:sp>
      <p:sp>
        <p:nvSpPr>
          <p:cNvPr id="6" name="Date Placeholder 3">
            <a:extLst>
              <a:ext uri="{FF2B5EF4-FFF2-40B4-BE49-F238E27FC236}">
                <a16:creationId xmlns:a16="http://schemas.microsoft.com/office/drawing/2014/main" id="{4BA06F0F-F816-4CA9-93C5-DDA12901FE27}"/>
              </a:ext>
            </a:extLst>
          </p:cNvPr>
          <p:cNvSpPr>
            <a:spLocks noGrp="1"/>
          </p:cNvSpPr>
          <p:nvPr>
            <p:ph type="dt" sz="half" idx="10"/>
          </p:nvPr>
        </p:nvSpPr>
        <p:spPr/>
        <p:txBody>
          <a:bodyPr/>
          <a:lstStyle/>
          <a:p>
            <a:r>
              <a:rPr lang="en-US" dirty="0"/>
              <a:t>17 December 2020</a:t>
            </a:r>
          </a:p>
        </p:txBody>
      </p:sp>
      <p:sp>
        <p:nvSpPr>
          <p:cNvPr id="5" name="Slide Number Placeholder 4"/>
          <p:cNvSpPr>
            <a:spLocks noGrp="1"/>
          </p:cNvSpPr>
          <p:nvPr>
            <p:ph type="sldNum" sz="quarter" idx="12"/>
          </p:nvPr>
        </p:nvSpPr>
        <p:spPr/>
        <p:txBody>
          <a:bodyPr/>
          <a:lstStyle/>
          <a:p>
            <a:fld id="{7FB9C470-7EC4-4C75-AF4B-7CDBDF44545F}" type="slidenum">
              <a:rPr lang="en-US" smtClean="0">
                <a:solidFill>
                  <a:srgbClr val="073E87"/>
                </a:solidFill>
              </a:rPr>
              <a:pPr/>
              <a:t>28</a:t>
            </a:fld>
            <a:endParaRPr lang="en-US" dirty="0">
              <a:solidFill>
                <a:srgbClr val="073E87"/>
              </a:solidFill>
            </a:endParaRPr>
          </a:p>
        </p:txBody>
      </p:sp>
    </p:spTree>
    <p:extLst>
      <p:ext uri="{BB962C8B-B14F-4D97-AF65-F5344CB8AC3E}">
        <p14:creationId xmlns:p14="http://schemas.microsoft.com/office/powerpoint/2010/main" val="30458930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33600" y="787570"/>
            <a:ext cx="7924800" cy="1086451"/>
          </a:xfrm>
          <a:prstGeom prst="rect">
            <a:avLst/>
          </a:prstGeom>
          <a:noFill/>
        </p:spPr>
        <p:txBody>
          <a:bodyPr wrap="square" rtlCol="0">
            <a:spAutoFit/>
          </a:bodyPr>
          <a:lstStyle/>
          <a:p>
            <a:pPr algn="ctr">
              <a:lnSpc>
                <a:spcPct val="85000"/>
              </a:lnSpc>
            </a:pPr>
            <a:r>
              <a:rPr lang="en-US" sz="3600" dirty="0">
                <a:solidFill>
                  <a:schemeClr val="tx2"/>
                </a:solidFill>
                <a:latin typeface="Arial" panose="020B0604020202020204" pitchFamily="34" charset="0"/>
                <a:cs typeface="Arial" panose="020B0604020202020204" pitchFamily="34" charset="0"/>
              </a:rPr>
              <a:t>Section 64426</a:t>
            </a:r>
          </a:p>
          <a:p>
            <a:pPr algn="ctr">
              <a:lnSpc>
                <a:spcPct val="85000"/>
              </a:lnSpc>
            </a:pPr>
            <a:r>
              <a:rPr lang="en-US" sz="4000" dirty="0">
                <a:solidFill>
                  <a:schemeClr val="tx2"/>
                </a:solidFill>
                <a:latin typeface="Arial" panose="020B0604020202020204" pitchFamily="34" charset="0"/>
                <a:cs typeface="Arial" panose="020B0604020202020204" pitchFamily="34" charset="0"/>
              </a:rPr>
              <a:t>Significant Rise in Bacterial Count</a:t>
            </a:r>
          </a:p>
        </p:txBody>
      </p:sp>
      <p:sp>
        <p:nvSpPr>
          <p:cNvPr id="3" name="Content Placeholder 2"/>
          <p:cNvSpPr>
            <a:spLocks noGrp="1"/>
          </p:cNvSpPr>
          <p:nvPr>
            <p:ph idx="1"/>
          </p:nvPr>
        </p:nvSpPr>
        <p:spPr>
          <a:xfrm>
            <a:off x="764967" y="1915082"/>
            <a:ext cx="9720943" cy="4267200"/>
          </a:xfrm>
        </p:spPr>
        <p:txBody>
          <a:bodyPr>
            <a:noAutofit/>
          </a:bodyPr>
          <a:lstStyle/>
          <a:p>
            <a:pPr marL="0" indent="0">
              <a:buNone/>
            </a:pPr>
            <a:r>
              <a:rPr lang="en-US" dirty="0">
                <a:latin typeface="Arial" panose="020B0604020202020204" pitchFamily="34" charset="0"/>
                <a:cs typeface="Arial" panose="020B0604020202020204" pitchFamily="34" charset="0"/>
              </a:rPr>
              <a:t>Investigations must include the following:</a:t>
            </a:r>
          </a:p>
          <a:p>
            <a:pPr marL="514350" indent="-514350">
              <a:buAutoNum type="arabicParenR"/>
            </a:pPr>
            <a:r>
              <a:rPr lang="en-US" dirty="0">
                <a:latin typeface="Arial" panose="020B0604020202020204" pitchFamily="34" charset="0"/>
                <a:cs typeface="Arial" panose="020B0604020202020204" pitchFamily="34" charset="0"/>
              </a:rPr>
              <a:t>Current operating procedures and records</a:t>
            </a:r>
          </a:p>
          <a:p>
            <a:pPr marL="514350" indent="-514350">
              <a:buAutoNum type="arabicParenR"/>
            </a:pPr>
            <a:r>
              <a:rPr lang="en-US" dirty="0">
                <a:latin typeface="Arial" panose="020B0604020202020204" pitchFamily="34" charset="0"/>
                <a:cs typeface="Arial" panose="020B0604020202020204" pitchFamily="34" charset="0"/>
              </a:rPr>
              <a:t>Interruptions in the treatment process</a:t>
            </a:r>
          </a:p>
          <a:p>
            <a:pPr marL="514350" indent="-514350">
              <a:buAutoNum type="arabicParenR"/>
            </a:pPr>
            <a:r>
              <a:rPr lang="en-US" dirty="0">
                <a:latin typeface="Arial" panose="020B0604020202020204" pitchFamily="34" charset="0"/>
                <a:cs typeface="Arial" panose="020B0604020202020204" pitchFamily="34" charset="0"/>
              </a:rPr>
              <a:t>System pressure loss to less than 5 psi</a:t>
            </a:r>
          </a:p>
          <a:p>
            <a:pPr marL="514350" indent="-514350">
              <a:buAutoNum type="arabicParenR"/>
            </a:pPr>
            <a:r>
              <a:rPr lang="en-US" dirty="0">
                <a:latin typeface="Arial" panose="020B0604020202020204" pitchFamily="34" charset="0"/>
                <a:cs typeface="Arial" panose="020B0604020202020204" pitchFamily="34" charset="0"/>
              </a:rPr>
              <a:t>Vandalism and/or unauthorized access</a:t>
            </a:r>
          </a:p>
          <a:p>
            <a:pPr marL="514350" indent="-514350">
              <a:buAutoNum type="arabicParenR"/>
            </a:pPr>
            <a:r>
              <a:rPr lang="en-US" dirty="0">
                <a:latin typeface="Arial" panose="020B0604020202020204" pitchFamily="34" charset="0"/>
                <a:cs typeface="Arial" panose="020B0604020202020204" pitchFamily="34" charset="0"/>
              </a:rPr>
              <a:t>Evidence indicating contamination</a:t>
            </a:r>
          </a:p>
          <a:p>
            <a:pPr marL="514350" indent="-514350">
              <a:buAutoNum type="arabicParenR"/>
            </a:pPr>
            <a:r>
              <a:rPr lang="en-US" dirty="0">
                <a:latin typeface="Arial" panose="020B0604020202020204" pitchFamily="34" charset="0"/>
                <a:cs typeface="Arial" panose="020B0604020202020204" pitchFamily="34" charset="0"/>
              </a:rPr>
              <a:t>Analytical results of additional sampling</a:t>
            </a:r>
          </a:p>
          <a:p>
            <a:pPr marL="514350" indent="-514350">
              <a:buAutoNum type="arabicParenR"/>
            </a:pPr>
            <a:r>
              <a:rPr lang="en-US" dirty="0">
                <a:latin typeface="Arial" panose="020B0604020202020204" pitchFamily="34" charset="0"/>
                <a:cs typeface="Arial" panose="020B0604020202020204" pitchFamily="34" charset="0"/>
              </a:rPr>
              <a:t>Community illness suspected (waterborne)</a:t>
            </a:r>
          </a:p>
        </p:txBody>
      </p:sp>
      <p:sp>
        <p:nvSpPr>
          <p:cNvPr id="6" name="Date Placeholder 3">
            <a:extLst>
              <a:ext uri="{FF2B5EF4-FFF2-40B4-BE49-F238E27FC236}">
                <a16:creationId xmlns:a16="http://schemas.microsoft.com/office/drawing/2014/main" id="{4BA06F0F-F816-4CA9-93C5-DDA12901FE27}"/>
              </a:ext>
            </a:extLst>
          </p:cNvPr>
          <p:cNvSpPr>
            <a:spLocks noGrp="1"/>
          </p:cNvSpPr>
          <p:nvPr>
            <p:ph type="dt" sz="half" idx="10"/>
          </p:nvPr>
        </p:nvSpPr>
        <p:spPr/>
        <p:txBody>
          <a:bodyPr/>
          <a:lstStyle/>
          <a:p>
            <a:r>
              <a:rPr lang="en-US" dirty="0"/>
              <a:t>17 December 2020</a:t>
            </a:r>
          </a:p>
        </p:txBody>
      </p:sp>
      <p:sp>
        <p:nvSpPr>
          <p:cNvPr id="5" name="Slide Number Placeholder 4"/>
          <p:cNvSpPr>
            <a:spLocks noGrp="1"/>
          </p:cNvSpPr>
          <p:nvPr>
            <p:ph type="sldNum" sz="quarter" idx="12"/>
          </p:nvPr>
        </p:nvSpPr>
        <p:spPr>
          <a:xfrm>
            <a:off x="5515088" y="6416676"/>
            <a:ext cx="1161826" cy="365125"/>
          </a:xfrm>
        </p:spPr>
        <p:txBody>
          <a:bodyPr/>
          <a:lstStyle/>
          <a:p>
            <a:fld id="{7FB9C470-7EC4-4C75-AF4B-7CDBDF44545F}" type="slidenum">
              <a:rPr lang="en-US" smtClean="0">
                <a:solidFill>
                  <a:srgbClr val="073E87"/>
                </a:solidFill>
              </a:rPr>
              <a:pPr/>
              <a:t>29</a:t>
            </a:fld>
            <a:endParaRPr lang="en-US" dirty="0">
              <a:solidFill>
                <a:srgbClr val="073E87"/>
              </a:solidFill>
            </a:endParaRPr>
          </a:p>
        </p:txBody>
      </p:sp>
    </p:spTree>
    <p:extLst>
      <p:ext uri="{BB962C8B-B14F-4D97-AF65-F5344CB8AC3E}">
        <p14:creationId xmlns:p14="http://schemas.microsoft.com/office/powerpoint/2010/main" val="768268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06B5F-84EC-4FDC-A7EB-75A195F49A8E}"/>
              </a:ext>
            </a:extLst>
          </p:cNvPr>
          <p:cNvSpPr>
            <a:spLocks noGrp="1"/>
          </p:cNvSpPr>
          <p:nvPr>
            <p:ph type="title"/>
          </p:nvPr>
        </p:nvSpPr>
        <p:spPr>
          <a:xfrm>
            <a:off x="268184" y="132361"/>
            <a:ext cx="11216244" cy="1325563"/>
          </a:xfrm>
        </p:spPr>
        <p:txBody>
          <a:bodyPr>
            <a:normAutofit/>
          </a:bodyPr>
          <a:lstStyle/>
          <a:p>
            <a:pPr algn="ctr"/>
            <a:r>
              <a:rPr lang="en-US" sz="4000" dirty="0">
                <a:latin typeface="Arial" panose="020B0604020202020204" pitchFamily="34" charset="0"/>
                <a:cs typeface="Arial" panose="020B0604020202020204" pitchFamily="34" charset="0"/>
              </a:rPr>
              <a:t>California </a:t>
            </a:r>
            <a:r>
              <a:rPr lang="en-US" sz="4000" dirty="0" err="1">
                <a:latin typeface="Arial" panose="020B0604020202020204" pitchFamily="34" charset="0"/>
                <a:cs typeface="Arial" panose="020B0604020202020204" pitchFamily="34" charset="0"/>
              </a:rPr>
              <a:t>RTCR</a:t>
            </a:r>
            <a:r>
              <a:rPr lang="en-US" sz="4000" dirty="0">
                <a:latin typeface="Arial" panose="020B0604020202020204" pitchFamily="34" charset="0"/>
                <a:cs typeface="Arial" panose="020B0604020202020204" pitchFamily="34" charset="0"/>
              </a:rPr>
              <a:t> Timeline</a:t>
            </a:r>
          </a:p>
        </p:txBody>
      </p:sp>
      <p:sp>
        <p:nvSpPr>
          <p:cNvPr id="3" name="Content Placeholder 2">
            <a:extLst>
              <a:ext uri="{FF2B5EF4-FFF2-40B4-BE49-F238E27FC236}">
                <a16:creationId xmlns:a16="http://schemas.microsoft.com/office/drawing/2014/main" id="{84E8A3AC-C6E8-4DB2-9223-367BA0AC9200}"/>
              </a:ext>
            </a:extLst>
          </p:cNvPr>
          <p:cNvSpPr>
            <a:spLocks noGrp="1"/>
          </p:cNvSpPr>
          <p:nvPr>
            <p:ph idx="1"/>
          </p:nvPr>
        </p:nvSpPr>
        <p:spPr>
          <a:xfrm>
            <a:off x="574158" y="1616149"/>
            <a:ext cx="11100391" cy="4976037"/>
          </a:xfrm>
        </p:spPr>
        <p:txBody>
          <a:bodyPr>
            <a:normAutofit fontScale="92500"/>
          </a:bodyPr>
          <a:lstStyle/>
          <a:p>
            <a:r>
              <a:rPr lang="en-US" sz="2400" dirty="0">
                <a:latin typeface="Arial" panose="020B0604020202020204" pitchFamily="34" charset="0"/>
                <a:cs typeface="Arial" panose="020B0604020202020204" pitchFamily="34" charset="0"/>
              </a:rPr>
              <a:t>February 13, 2013 – Revisions to federal Total Coliform Rule (</a:t>
            </a:r>
            <a:r>
              <a:rPr lang="en-US" sz="2400" dirty="0" err="1">
                <a:latin typeface="Arial" panose="020B0604020202020204" pitchFamily="34" charset="0"/>
                <a:cs typeface="Arial" panose="020B0604020202020204" pitchFamily="34" charset="0"/>
              </a:rPr>
              <a:t>RTCR</a:t>
            </a:r>
            <a:r>
              <a:rPr lang="en-US" sz="2400" dirty="0">
                <a:latin typeface="Arial" panose="020B0604020202020204" pitchFamily="34" charset="0"/>
                <a:cs typeface="Arial" panose="020B0604020202020204" pitchFamily="34" charset="0"/>
              </a:rPr>
              <a:t>) promulgated</a:t>
            </a:r>
          </a:p>
          <a:p>
            <a:r>
              <a:rPr lang="en-US" sz="2400" dirty="0">
                <a:latin typeface="Arial" panose="020B0604020202020204" pitchFamily="34" charset="0"/>
                <a:cs typeface="Arial" panose="020B0604020202020204" pitchFamily="34" charset="0"/>
              </a:rPr>
              <a:t>April 1, 2016 </a:t>
            </a:r>
          </a:p>
          <a:p>
            <a:pPr lvl="1">
              <a:lnSpc>
                <a:spcPct val="95000"/>
              </a:lnSpc>
              <a:buFont typeface="Courier New" panose="02070309020205020404" pitchFamily="49" charset="0"/>
              <a:buChar char="o"/>
            </a:pPr>
            <a:r>
              <a:rPr lang="en-US" sz="2200" dirty="0">
                <a:latin typeface="Arial" panose="020B0604020202020204" pitchFamily="34" charset="0"/>
                <a:cs typeface="Arial" panose="020B0604020202020204" pitchFamily="34" charset="0"/>
              </a:rPr>
              <a:t>Deadline for public water systems to comply with federal </a:t>
            </a:r>
            <a:r>
              <a:rPr lang="en-US" sz="2200" dirty="0" err="1">
                <a:latin typeface="Arial" panose="020B0604020202020204" pitchFamily="34" charset="0"/>
                <a:cs typeface="Arial" panose="020B0604020202020204" pitchFamily="34" charset="0"/>
              </a:rPr>
              <a:t>RTCR</a:t>
            </a:r>
            <a:endParaRPr lang="en-US" sz="2200" dirty="0">
              <a:latin typeface="Arial" panose="020B0604020202020204" pitchFamily="34" charset="0"/>
              <a:cs typeface="Arial" panose="020B0604020202020204" pitchFamily="34" charset="0"/>
            </a:endParaRPr>
          </a:p>
          <a:p>
            <a:pPr lvl="1">
              <a:lnSpc>
                <a:spcPct val="95000"/>
              </a:lnSpc>
              <a:buFont typeface="Courier New" panose="02070309020205020404" pitchFamily="49" charset="0"/>
              <a:buChar char="o"/>
            </a:pPr>
            <a:r>
              <a:rPr lang="en-US" sz="2200" dirty="0">
                <a:latin typeface="Arial" panose="020B0604020202020204" pitchFamily="34" charset="0"/>
                <a:cs typeface="Arial" panose="020B0604020202020204" pitchFamily="34" charset="0"/>
              </a:rPr>
              <a:t>California’s Total Coliform Rule still in effect</a:t>
            </a:r>
          </a:p>
          <a:p>
            <a:r>
              <a:rPr lang="en-US" sz="2400" dirty="0">
                <a:latin typeface="Arial" panose="020B0604020202020204" pitchFamily="34" charset="0"/>
                <a:cs typeface="Arial" panose="020B0604020202020204" pitchFamily="34" charset="0"/>
              </a:rPr>
              <a:t>February 2017</a:t>
            </a:r>
          </a:p>
          <a:p>
            <a:pPr lvl="1">
              <a:lnSpc>
                <a:spcPct val="95000"/>
              </a:lnSpc>
              <a:buFont typeface="Courier New" panose="02070309020205020404" pitchFamily="49" charset="0"/>
              <a:buChar char="o"/>
            </a:pPr>
            <a:r>
              <a:rPr lang="en-US" sz="2200" dirty="0">
                <a:latin typeface="Arial" panose="020B0604020202020204" pitchFamily="34" charset="0"/>
                <a:cs typeface="Arial" panose="020B0604020202020204" pitchFamily="34" charset="0"/>
              </a:rPr>
              <a:t>Draft of the planned regulation text for California’s Revised Total Coliform Rule released</a:t>
            </a:r>
          </a:p>
          <a:p>
            <a:pPr lvl="1">
              <a:lnSpc>
                <a:spcPct val="95000"/>
              </a:lnSpc>
              <a:buFont typeface="Courier New" panose="02070309020205020404" pitchFamily="49" charset="0"/>
              <a:buChar char="o"/>
            </a:pPr>
            <a:r>
              <a:rPr lang="en-US" sz="2200" dirty="0">
                <a:latin typeface="Arial" panose="020B0604020202020204" pitchFamily="34" charset="0"/>
                <a:cs typeface="Arial" panose="020B0604020202020204" pitchFamily="34" charset="0"/>
              </a:rPr>
              <a:t>Six public workshops held to receive public input</a:t>
            </a:r>
          </a:p>
          <a:p>
            <a:r>
              <a:rPr lang="en-US" sz="2400" dirty="0">
                <a:latin typeface="Arial" panose="020B0604020202020204" pitchFamily="34" charset="0"/>
                <a:cs typeface="Arial" panose="020B0604020202020204" pitchFamily="34" charset="0"/>
              </a:rPr>
              <a:t>October 30, 2020 – Notice of Proposed Rulemaking published</a:t>
            </a:r>
          </a:p>
          <a:p>
            <a:r>
              <a:rPr lang="en-US" sz="2400" dirty="0">
                <a:latin typeface="Arial" panose="020B0604020202020204" pitchFamily="34" charset="0"/>
                <a:cs typeface="Arial" panose="020B0604020202020204" pitchFamily="34" charset="0"/>
              </a:rPr>
              <a:t>December 17, 2020 – Administrative Procedure Act Hearing </a:t>
            </a:r>
          </a:p>
          <a:p>
            <a:r>
              <a:rPr lang="en-US" sz="2400" i="1" dirty="0">
                <a:latin typeface="Arial" panose="020B0604020202020204" pitchFamily="34" charset="0"/>
                <a:cs typeface="Arial" panose="020B0604020202020204" pitchFamily="34" charset="0"/>
              </a:rPr>
              <a:t>December 18, 2020 – Close of written comment period</a:t>
            </a:r>
          </a:p>
          <a:p>
            <a:r>
              <a:rPr lang="en-US" sz="2400" i="1" dirty="0">
                <a:latin typeface="Arial" panose="020B0604020202020204" pitchFamily="34" charset="0"/>
                <a:cs typeface="Arial" panose="020B0604020202020204" pitchFamily="34" charset="0"/>
              </a:rPr>
              <a:t>Anticipated Board Adoption: early 2021</a:t>
            </a:r>
          </a:p>
          <a:p>
            <a:r>
              <a:rPr lang="en-US" sz="2400" i="1" dirty="0">
                <a:latin typeface="Arial" panose="020B0604020202020204" pitchFamily="34" charset="0"/>
                <a:cs typeface="Arial" panose="020B0604020202020204" pitchFamily="34" charset="0"/>
              </a:rPr>
              <a:t>Effective Date of Regulations:  spring 2021</a:t>
            </a:r>
            <a:endParaRPr lang="en-US" sz="2400" i="1" dirty="0">
              <a:highlight>
                <a:srgbClr val="FFFF00"/>
              </a:highlight>
              <a:latin typeface="Arial" panose="020B0604020202020204" pitchFamily="34" charset="0"/>
              <a:cs typeface="Arial" panose="020B0604020202020204" pitchFamily="34" charset="0"/>
            </a:endParaRPr>
          </a:p>
          <a:p>
            <a:endParaRPr lang="en-US" dirty="0"/>
          </a:p>
          <a:p>
            <a:endParaRPr lang="en-US" dirty="0"/>
          </a:p>
        </p:txBody>
      </p:sp>
      <p:sp>
        <p:nvSpPr>
          <p:cNvPr id="4" name="Slide Number Placeholder 4">
            <a:extLst>
              <a:ext uri="{FF2B5EF4-FFF2-40B4-BE49-F238E27FC236}">
                <a16:creationId xmlns:a16="http://schemas.microsoft.com/office/drawing/2014/main" id="{E4729831-B84D-445C-8240-C9001BF2B645}"/>
              </a:ext>
            </a:extLst>
          </p:cNvPr>
          <p:cNvSpPr>
            <a:spLocks noGrp="1"/>
          </p:cNvSpPr>
          <p:nvPr>
            <p:ph type="sldNum" sz="quarter" idx="12"/>
          </p:nvPr>
        </p:nvSpPr>
        <p:spPr>
          <a:xfrm>
            <a:off x="10791296" y="6365279"/>
            <a:ext cx="1016000" cy="365125"/>
          </a:xfrm>
        </p:spPr>
        <p:txBody>
          <a:bodyPr/>
          <a:lstStyle/>
          <a:p>
            <a:fld id="{E50636F3-EABE-4D2E-99FD-0A1370BE4986}" type="slidenum">
              <a:rPr lang="en-US" smtClean="0"/>
              <a:t>3</a:t>
            </a:fld>
            <a:endParaRPr lang="en-US" dirty="0"/>
          </a:p>
        </p:txBody>
      </p:sp>
    </p:spTree>
    <p:extLst>
      <p:ext uri="{BB962C8B-B14F-4D97-AF65-F5344CB8AC3E}">
        <p14:creationId xmlns:p14="http://schemas.microsoft.com/office/powerpoint/2010/main" val="40200997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54745" y="793956"/>
            <a:ext cx="9482510" cy="1086451"/>
          </a:xfrm>
          <a:prstGeom prst="rect">
            <a:avLst/>
          </a:prstGeom>
          <a:noFill/>
        </p:spPr>
        <p:txBody>
          <a:bodyPr wrap="square" rtlCol="0">
            <a:spAutoFit/>
          </a:bodyPr>
          <a:lstStyle/>
          <a:p>
            <a:pPr algn="ctr">
              <a:lnSpc>
                <a:spcPct val="85000"/>
              </a:lnSpc>
            </a:pPr>
            <a:r>
              <a:rPr lang="en-US" sz="3600" dirty="0">
                <a:solidFill>
                  <a:schemeClr val="tx2"/>
                </a:solidFill>
                <a:latin typeface="Arial" panose="020B0604020202020204" pitchFamily="34" charset="0"/>
                <a:cs typeface="Arial" panose="020B0604020202020204" pitchFamily="34" charset="0"/>
              </a:rPr>
              <a:t>Section 64426</a:t>
            </a:r>
          </a:p>
          <a:p>
            <a:pPr algn="ctr">
              <a:lnSpc>
                <a:spcPct val="85000"/>
              </a:lnSpc>
            </a:pPr>
            <a:r>
              <a:rPr lang="en-US" sz="4000" dirty="0">
                <a:solidFill>
                  <a:schemeClr val="tx2"/>
                </a:solidFill>
                <a:latin typeface="Arial" panose="020B0604020202020204" pitchFamily="34" charset="0"/>
                <a:cs typeface="Arial" panose="020B0604020202020204" pitchFamily="34" charset="0"/>
              </a:rPr>
              <a:t>Significant Rise in Bacterial Count</a:t>
            </a:r>
            <a:endParaRPr lang="en-US" sz="3600" dirty="0">
              <a:solidFill>
                <a:schemeClr val="tx2"/>
              </a:solidFill>
            </a:endParaRPr>
          </a:p>
        </p:txBody>
      </p:sp>
      <p:sp>
        <p:nvSpPr>
          <p:cNvPr id="3" name="Content Placeholder 2"/>
          <p:cNvSpPr>
            <a:spLocks noGrp="1"/>
          </p:cNvSpPr>
          <p:nvPr>
            <p:ph idx="1"/>
          </p:nvPr>
        </p:nvSpPr>
        <p:spPr>
          <a:xfrm>
            <a:off x="1090967" y="2376054"/>
            <a:ext cx="10262833" cy="1752600"/>
          </a:xfrm>
        </p:spPr>
        <p:txBody>
          <a:bodyPr>
            <a:normAutofit/>
          </a:bodyPr>
          <a:lstStyle/>
          <a:p>
            <a:r>
              <a:rPr lang="en-US" sz="3000" dirty="0">
                <a:latin typeface="Arial" panose="020B0604020202020204" pitchFamily="34" charset="0"/>
                <a:cs typeface="Arial" panose="020B0604020202020204" pitchFamily="34" charset="0"/>
              </a:rPr>
              <a:t>Within 24 hours of receiving notification from the State Board/LPA of a significant rise in bacteriological count, the </a:t>
            </a:r>
            <a:r>
              <a:rPr lang="en-US" sz="3000" dirty="0" err="1">
                <a:latin typeface="Arial" panose="020B0604020202020204" pitchFamily="34" charset="0"/>
                <a:cs typeface="Arial" panose="020B0604020202020204" pitchFamily="34" charset="0"/>
              </a:rPr>
              <a:t>PWS</a:t>
            </a:r>
            <a:r>
              <a:rPr lang="en-US" sz="3000" dirty="0">
                <a:latin typeface="Arial" panose="020B0604020202020204" pitchFamily="34" charset="0"/>
                <a:cs typeface="Arial" panose="020B0604020202020204" pitchFamily="34" charset="0"/>
              </a:rPr>
              <a:t> must implement its emergency notification plan</a:t>
            </a:r>
            <a:r>
              <a:rPr lang="en-US" sz="3000" dirty="0"/>
              <a:t>.</a:t>
            </a:r>
          </a:p>
          <a:p>
            <a:pPr marL="0" indent="0">
              <a:buNone/>
            </a:pPr>
            <a:endParaRPr lang="en-US" dirty="0"/>
          </a:p>
          <a:p>
            <a:pPr marL="0" indent="0">
              <a:buNone/>
            </a:pPr>
            <a:endParaRPr lang="en-US" dirty="0"/>
          </a:p>
        </p:txBody>
      </p:sp>
      <p:sp>
        <p:nvSpPr>
          <p:cNvPr id="6" name="Date Placeholder 3">
            <a:extLst>
              <a:ext uri="{FF2B5EF4-FFF2-40B4-BE49-F238E27FC236}">
                <a16:creationId xmlns:a16="http://schemas.microsoft.com/office/drawing/2014/main" id="{4BA06F0F-F816-4CA9-93C5-DDA12901FE27}"/>
              </a:ext>
            </a:extLst>
          </p:cNvPr>
          <p:cNvSpPr>
            <a:spLocks noGrp="1"/>
          </p:cNvSpPr>
          <p:nvPr>
            <p:ph type="dt" sz="half" idx="10"/>
          </p:nvPr>
        </p:nvSpPr>
        <p:spPr/>
        <p:txBody>
          <a:bodyPr/>
          <a:lstStyle/>
          <a:p>
            <a:r>
              <a:rPr lang="en-US" dirty="0"/>
              <a:t>17 December 2020</a:t>
            </a:r>
          </a:p>
        </p:txBody>
      </p:sp>
      <p:sp>
        <p:nvSpPr>
          <p:cNvPr id="5" name="Slide Number Placeholder 4"/>
          <p:cNvSpPr>
            <a:spLocks noGrp="1"/>
          </p:cNvSpPr>
          <p:nvPr>
            <p:ph type="sldNum" sz="quarter" idx="12"/>
          </p:nvPr>
        </p:nvSpPr>
        <p:spPr/>
        <p:txBody>
          <a:bodyPr/>
          <a:lstStyle/>
          <a:p>
            <a:fld id="{7FB9C470-7EC4-4C75-AF4B-7CDBDF44545F}" type="slidenum">
              <a:rPr lang="en-US" smtClean="0">
                <a:solidFill>
                  <a:srgbClr val="073E87"/>
                </a:solidFill>
              </a:rPr>
              <a:pPr/>
              <a:t>30</a:t>
            </a:fld>
            <a:endParaRPr lang="en-US" dirty="0">
              <a:solidFill>
                <a:srgbClr val="073E87"/>
              </a:solidFill>
            </a:endParaRPr>
          </a:p>
        </p:txBody>
      </p:sp>
    </p:spTree>
    <p:extLst>
      <p:ext uri="{BB962C8B-B14F-4D97-AF65-F5344CB8AC3E}">
        <p14:creationId xmlns:p14="http://schemas.microsoft.com/office/powerpoint/2010/main" val="38913670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5103"/>
            <a:ext cx="10515600" cy="1511176"/>
          </a:xfrm>
        </p:spPr>
        <p:txBody>
          <a:bodyPr>
            <a:noAutofit/>
          </a:bodyPr>
          <a:lstStyle/>
          <a:p>
            <a:pPr algn="ctr">
              <a:lnSpc>
                <a:spcPct val="85000"/>
              </a:lnSpc>
            </a:pPr>
            <a:r>
              <a:rPr lang="en-US" sz="3600" dirty="0">
                <a:latin typeface="Arial" panose="020B0604020202020204" pitchFamily="34" charset="0"/>
                <a:cs typeface="Arial" panose="020B0604020202020204" pitchFamily="34" charset="0"/>
              </a:rPr>
              <a:t>Section 64426.9</a:t>
            </a:r>
            <a:br>
              <a:rPr lang="en-US" sz="36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Seasonal Systems – Start Up Plan</a:t>
            </a:r>
            <a:endParaRPr lang="en-US" sz="2800"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600" y="1882585"/>
            <a:ext cx="10871199" cy="4343400"/>
          </a:xfrm>
        </p:spPr>
        <p:txBody>
          <a:bodyPr>
            <a:noAutofit/>
          </a:bodyPr>
          <a:lstStyle/>
          <a:p>
            <a:pPr>
              <a:buFont typeface="Arial" panose="020B0604020202020204" pitchFamily="34" charset="0"/>
              <a:buChar char="•"/>
            </a:pPr>
            <a:r>
              <a:rPr lang="en-US" dirty="0">
                <a:latin typeface="Arial" panose="020B0604020202020204" pitchFamily="34" charset="0"/>
                <a:cs typeface="Arial" panose="020B0604020202020204" pitchFamily="34" charset="0"/>
              </a:rPr>
              <a:t>Start Up Plan</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Due 3 months after effective date of the regulation and if directed by State Board/LPA</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Includes</a:t>
            </a:r>
          </a:p>
          <a:p>
            <a:pPr marL="1084263" lvl="2" indent="-457200">
              <a:buFont typeface="+mj-lt"/>
              <a:buAutoNum type="arabicParenR"/>
            </a:pPr>
            <a:r>
              <a:rPr lang="en-US" sz="2400" dirty="0">
                <a:latin typeface="Arial" panose="020B0604020202020204" pitchFamily="34" charset="0"/>
                <a:cs typeface="Arial" panose="020B0604020202020204" pitchFamily="34" charset="0"/>
              </a:rPr>
              <a:t>Notification of system shutdown and prior to serving water to the public</a:t>
            </a:r>
          </a:p>
          <a:p>
            <a:pPr marL="1084263" lvl="2" indent="-457200">
              <a:buFont typeface="+mj-lt"/>
              <a:buAutoNum type="arabicParenR"/>
            </a:pPr>
            <a:r>
              <a:rPr lang="en-US" sz="2400" dirty="0">
                <a:latin typeface="Arial" panose="020B0604020202020204" pitchFamily="34" charset="0"/>
                <a:cs typeface="Arial" panose="020B0604020202020204" pitchFamily="34" charset="0"/>
              </a:rPr>
              <a:t>Inspection of water system components</a:t>
            </a:r>
          </a:p>
          <a:p>
            <a:pPr marL="1084263" lvl="2" indent="-457200">
              <a:buFont typeface="+mj-lt"/>
              <a:buAutoNum type="arabicParenR"/>
            </a:pPr>
            <a:r>
              <a:rPr lang="en-US" sz="2400" dirty="0">
                <a:latin typeface="Arial" panose="020B0604020202020204" pitchFamily="34" charset="0"/>
                <a:cs typeface="Arial" panose="020B0604020202020204" pitchFamily="34" charset="0"/>
              </a:rPr>
              <a:t>Disinfection and flushing procedures</a:t>
            </a:r>
          </a:p>
          <a:p>
            <a:pPr marL="1084263" lvl="2" indent="-457200">
              <a:buFont typeface="+mj-lt"/>
              <a:buAutoNum type="arabicParenR"/>
            </a:pPr>
            <a:r>
              <a:rPr lang="en-US" sz="2400" dirty="0">
                <a:latin typeface="Arial" panose="020B0604020202020204" pitchFamily="34" charset="0"/>
                <a:cs typeface="Arial" panose="020B0604020202020204" pitchFamily="34" charset="0"/>
              </a:rPr>
              <a:t>Bacteriological and chlorine residual sampling plan</a:t>
            </a:r>
          </a:p>
          <a:p>
            <a:pPr marL="1084263" lvl="2" indent="-457200">
              <a:buFont typeface="+mj-lt"/>
              <a:buAutoNum type="arabicParenR"/>
            </a:pPr>
            <a:r>
              <a:rPr lang="en-US" sz="2400" dirty="0">
                <a:latin typeface="Arial" panose="020B0604020202020204" pitchFamily="34" charset="0"/>
                <a:cs typeface="Arial" panose="020B0604020202020204" pitchFamily="34" charset="0"/>
              </a:rPr>
              <a:t>Use of certified distribution operator for startup procedure</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Failure to notify State Board/LPA and/or submit start up sampling results requires public notification</a:t>
            </a:r>
            <a:endParaRPr lang="en-US" dirty="0"/>
          </a:p>
        </p:txBody>
      </p:sp>
      <p:sp>
        <p:nvSpPr>
          <p:cNvPr id="5" name="Date Placeholder 3">
            <a:extLst>
              <a:ext uri="{FF2B5EF4-FFF2-40B4-BE49-F238E27FC236}">
                <a16:creationId xmlns:a16="http://schemas.microsoft.com/office/drawing/2014/main" id="{4BA06F0F-F816-4CA9-93C5-DDA12901FE27}"/>
              </a:ext>
            </a:extLst>
          </p:cNvPr>
          <p:cNvSpPr>
            <a:spLocks noGrp="1"/>
          </p:cNvSpPr>
          <p:nvPr>
            <p:ph type="dt" sz="half" idx="10"/>
          </p:nvPr>
        </p:nvSpPr>
        <p:spPr/>
        <p:txBody>
          <a:bodyPr/>
          <a:lstStyle/>
          <a:p>
            <a:r>
              <a:rPr lang="en-US" dirty="0"/>
              <a:t>17 December 2020</a:t>
            </a:r>
          </a:p>
        </p:txBody>
      </p:sp>
      <p:sp>
        <p:nvSpPr>
          <p:cNvPr id="11" name="Slide Number Placeholder 10"/>
          <p:cNvSpPr>
            <a:spLocks noGrp="1"/>
          </p:cNvSpPr>
          <p:nvPr>
            <p:ph type="sldNum" sz="quarter" idx="12"/>
          </p:nvPr>
        </p:nvSpPr>
        <p:spPr/>
        <p:txBody>
          <a:bodyPr/>
          <a:lstStyle/>
          <a:p>
            <a:fld id="{7FB9C470-7EC4-4C75-AF4B-7CDBDF44545F}" type="slidenum">
              <a:rPr lang="en-US" smtClean="0">
                <a:solidFill>
                  <a:srgbClr val="073E87"/>
                </a:solidFill>
              </a:rPr>
              <a:pPr/>
              <a:t>31</a:t>
            </a:fld>
            <a:endParaRPr lang="en-US" dirty="0">
              <a:solidFill>
                <a:srgbClr val="073E87"/>
              </a:solidFill>
            </a:endParaRPr>
          </a:p>
        </p:txBody>
      </p:sp>
    </p:spTree>
    <p:extLst>
      <p:ext uri="{BB962C8B-B14F-4D97-AF65-F5344CB8AC3E}">
        <p14:creationId xmlns:p14="http://schemas.microsoft.com/office/powerpoint/2010/main" val="31420816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38200" y="281998"/>
            <a:ext cx="10515600" cy="1511176"/>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lnSpc>
                <a:spcPct val="85000"/>
              </a:lnSpc>
            </a:pPr>
            <a:r>
              <a:rPr lang="en-US" sz="3600" dirty="0">
                <a:latin typeface="Arial" panose="020B0604020202020204" pitchFamily="34" charset="0"/>
                <a:cs typeface="Arial" panose="020B0604020202020204" pitchFamily="34" charset="0"/>
              </a:rPr>
              <a:t>Section 64426.9</a:t>
            </a:r>
            <a:br>
              <a:rPr lang="en-US" sz="36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Seasonal Systems – Alternative Start Up Plan</a:t>
            </a:r>
            <a:endParaRPr lang="en-US" sz="2800"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2289972"/>
            <a:ext cx="10704615" cy="3450696"/>
          </a:xfrm>
        </p:spPr>
        <p:txBody>
          <a:bodyPr/>
          <a:lstStyle/>
          <a:p>
            <a:pPr>
              <a:buFont typeface="Arial" panose="020B0604020202020204" pitchFamily="34" charset="0"/>
              <a:buChar char="•"/>
            </a:pPr>
            <a:r>
              <a:rPr lang="en-US" dirty="0">
                <a:latin typeface="Arial" panose="020B0604020202020204" pitchFamily="34" charset="0"/>
                <a:cs typeface="Arial" panose="020B0604020202020204" pitchFamily="34" charset="0"/>
              </a:rPr>
              <a:t>A water system may propose an alternative start up plan</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May be appropriate if entire distribution system remains pressurized during seasonal closure</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Water system may request exemption from some start up requirements</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Alternative must provide equivalent protection of public health and be approved by State Board/LPA</a:t>
            </a:r>
          </a:p>
        </p:txBody>
      </p:sp>
      <p:sp>
        <p:nvSpPr>
          <p:cNvPr id="8" name="Date Placeholder 3">
            <a:extLst>
              <a:ext uri="{FF2B5EF4-FFF2-40B4-BE49-F238E27FC236}">
                <a16:creationId xmlns:a16="http://schemas.microsoft.com/office/drawing/2014/main" id="{4BA06F0F-F816-4CA9-93C5-DDA12901FE27}"/>
              </a:ext>
            </a:extLst>
          </p:cNvPr>
          <p:cNvSpPr>
            <a:spLocks noGrp="1"/>
          </p:cNvSpPr>
          <p:nvPr>
            <p:ph type="dt" sz="half" idx="10"/>
          </p:nvPr>
        </p:nvSpPr>
        <p:spPr/>
        <p:txBody>
          <a:bodyPr/>
          <a:lstStyle/>
          <a:p>
            <a:r>
              <a:rPr lang="en-US" dirty="0"/>
              <a:t>17 December 2020</a:t>
            </a:r>
          </a:p>
        </p:txBody>
      </p:sp>
      <p:sp>
        <p:nvSpPr>
          <p:cNvPr id="7" name="Slide Number Placeholder 6"/>
          <p:cNvSpPr>
            <a:spLocks noGrp="1"/>
          </p:cNvSpPr>
          <p:nvPr>
            <p:ph type="sldNum" sz="quarter" idx="12"/>
          </p:nvPr>
        </p:nvSpPr>
        <p:spPr/>
        <p:txBody>
          <a:bodyPr/>
          <a:lstStyle/>
          <a:p>
            <a:fld id="{7FB9C470-7EC4-4C75-AF4B-7CDBDF44545F}" type="slidenum">
              <a:rPr lang="en-US" smtClean="0">
                <a:solidFill>
                  <a:srgbClr val="073E87"/>
                </a:solidFill>
              </a:rPr>
              <a:pPr/>
              <a:t>32</a:t>
            </a:fld>
            <a:endParaRPr lang="en-US" dirty="0">
              <a:solidFill>
                <a:srgbClr val="073E87"/>
              </a:solidFill>
            </a:endParaRPr>
          </a:p>
        </p:txBody>
      </p:sp>
    </p:spTree>
    <p:extLst>
      <p:ext uri="{BB962C8B-B14F-4D97-AF65-F5344CB8AC3E}">
        <p14:creationId xmlns:p14="http://schemas.microsoft.com/office/powerpoint/2010/main" val="11815805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838200" y="281998"/>
            <a:ext cx="10515600" cy="1511176"/>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lnSpc>
                <a:spcPct val="85000"/>
              </a:lnSpc>
            </a:pPr>
            <a:r>
              <a:rPr lang="en-US" sz="3600" dirty="0">
                <a:latin typeface="Arial" panose="020B0604020202020204" pitchFamily="34" charset="0"/>
                <a:cs typeface="Arial" panose="020B0604020202020204" pitchFamily="34" charset="0"/>
              </a:rPr>
              <a:t>Section 64426.9</a:t>
            </a:r>
            <a:br>
              <a:rPr lang="en-US" sz="36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Seasonal Systems – Start Up and Shutdown</a:t>
            </a:r>
            <a:endParaRPr lang="en-US" sz="2800"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22514" y="1792930"/>
            <a:ext cx="10949050" cy="4120190"/>
          </a:xfrm>
        </p:spPr>
        <p:txBody>
          <a:bodyPr>
            <a:noAutofit/>
          </a:bodyPr>
          <a:lstStyle/>
          <a:p>
            <a:endParaRPr lang="en-US" sz="2400" u="sng" dirty="0"/>
          </a:p>
          <a:p>
            <a:pPr>
              <a:buFont typeface="Arial" panose="020B0604020202020204" pitchFamily="34" charset="0"/>
              <a:buChar char="•"/>
            </a:pPr>
            <a:r>
              <a:rPr lang="en-US" u="sng" dirty="0">
                <a:latin typeface="Arial" panose="020B0604020202020204" pitchFamily="34" charset="0"/>
                <a:cs typeface="Arial" panose="020B0604020202020204" pitchFamily="34" charset="0"/>
              </a:rPr>
              <a:t>SEASONAL START UP</a:t>
            </a:r>
            <a:r>
              <a:rPr lang="en-US" dirty="0">
                <a:latin typeface="Arial" panose="020B0604020202020204" pitchFamily="34" charset="0"/>
                <a:cs typeface="Arial" panose="020B0604020202020204" pitchFamily="34" charset="0"/>
              </a:rPr>
              <a:t> - Prior to serving the public</a:t>
            </a:r>
          </a:p>
          <a:p>
            <a:pPr lvl="1">
              <a:buFont typeface="Courier New" panose="02070309020205020404" pitchFamily="49" charset="0"/>
              <a:buChar char="o"/>
            </a:pPr>
            <a:r>
              <a:rPr lang="en-US" sz="2500" dirty="0">
                <a:latin typeface="Arial" panose="020B0604020202020204" pitchFamily="34" charset="0"/>
                <a:cs typeface="Arial" panose="020B0604020202020204" pitchFamily="34" charset="0"/>
              </a:rPr>
              <a:t>Perform the actions described in the approved Start Up Plan</a:t>
            </a:r>
          </a:p>
          <a:p>
            <a:pPr lvl="1">
              <a:buFont typeface="Courier New" panose="02070309020205020404" pitchFamily="49" charset="0"/>
              <a:buChar char="o"/>
            </a:pPr>
            <a:r>
              <a:rPr lang="en-US" sz="2500" dirty="0">
                <a:latin typeface="Arial" panose="020B0604020202020204" pitchFamily="34" charset="0"/>
                <a:cs typeface="Arial" panose="020B0604020202020204" pitchFamily="34" charset="0"/>
              </a:rPr>
              <a:t>Certify to State Board/LPA the approved Start Up Plan has been completed</a:t>
            </a:r>
          </a:p>
          <a:p>
            <a:pPr lvl="2">
              <a:buFont typeface="Wingdings" panose="05000000000000000000" pitchFamily="2" charset="2"/>
              <a:buChar char="§"/>
            </a:pPr>
            <a:r>
              <a:rPr lang="en-US" sz="2400" dirty="0">
                <a:latin typeface="Arial" panose="020B0604020202020204" pitchFamily="34" charset="0"/>
                <a:cs typeface="Arial" panose="020B0604020202020204" pitchFamily="34" charset="0"/>
              </a:rPr>
              <a:t>Certification includes results of bacteriological and chlorine residual samples</a:t>
            </a:r>
          </a:p>
          <a:p>
            <a:pPr lvl="1">
              <a:buFont typeface="Courier New" panose="02070309020205020404" pitchFamily="49" charset="0"/>
              <a:buChar char="o"/>
            </a:pPr>
            <a:r>
              <a:rPr lang="en-US" sz="2500" dirty="0">
                <a:latin typeface="Arial" panose="020B0604020202020204" pitchFamily="34" charset="0"/>
                <a:cs typeface="Arial" panose="020B0604020202020204" pitchFamily="34" charset="0"/>
              </a:rPr>
              <a:t>Obtain Written approval from State Board/LPA to serve the public</a:t>
            </a:r>
          </a:p>
        </p:txBody>
      </p:sp>
      <p:sp>
        <p:nvSpPr>
          <p:cNvPr id="7" name="Date Placeholder 3">
            <a:extLst>
              <a:ext uri="{FF2B5EF4-FFF2-40B4-BE49-F238E27FC236}">
                <a16:creationId xmlns:a16="http://schemas.microsoft.com/office/drawing/2014/main" id="{4BA06F0F-F816-4CA9-93C5-DDA12901FE27}"/>
              </a:ext>
            </a:extLst>
          </p:cNvPr>
          <p:cNvSpPr>
            <a:spLocks noGrp="1"/>
          </p:cNvSpPr>
          <p:nvPr>
            <p:ph type="dt" sz="half" idx="10"/>
          </p:nvPr>
        </p:nvSpPr>
        <p:spPr/>
        <p:txBody>
          <a:bodyPr/>
          <a:lstStyle/>
          <a:p>
            <a:r>
              <a:rPr lang="en-US" dirty="0"/>
              <a:t>17 December 2020</a:t>
            </a:r>
          </a:p>
        </p:txBody>
      </p:sp>
      <p:sp>
        <p:nvSpPr>
          <p:cNvPr id="8" name="Slide Number Placeholder 7"/>
          <p:cNvSpPr>
            <a:spLocks noGrp="1"/>
          </p:cNvSpPr>
          <p:nvPr>
            <p:ph type="sldNum" sz="quarter" idx="12"/>
          </p:nvPr>
        </p:nvSpPr>
        <p:spPr/>
        <p:txBody>
          <a:bodyPr/>
          <a:lstStyle/>
          <a:p>
            <a:fld id="{7FB9C470-7EC4-4C75-AF4B-7CDBDF44545F}" type="slidenum">
              <a:rPr lang="en-US" smtClean="0">
                <a:solidFill>
                  <a:srgbClr val="073E87"/>
                </a:solidFill>
              </a:rPr>
              <a:pPr/>
              <a:t>33</a:t>
            </a:fld>
            <a:endParaRPr lang="en-US" dirty="0">
              <a:solidFill>
                <a:srgbClr val="073E87"/>
              </a:solidFill>
            </a:endParaRPr>
          </a:p>
        </p:txBody>
      </p:sp>
    </p:spTree>
    <p:extLst>
      <p:ext uri="{BB962C8B-B14F-4D97-AF65-F5344CB8AC3E}">
        <p14:creationId xmlns:p14="http://schemas.microsoft.com/office/powerpoint/2010/main" val="40266915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1568" y="1371600"/>
            <a:ext cx="10468864" cy="1828800"/>
          </a:xfrm>
        </p:spPr>
        <p:txBody>
          <a:bodyPr>
            <a:normAutofit/>
          </a:bodyPr>
          <a:lstStyle/>
          <a:p>
            <a:pPr algn="ctr"/>
            <a:r>
              <a:rPr lang="en-US" sz="6000" dirty="0">
                <a:solidFill>
                  <a:schemeClr val="tx2"/>
                </a:solidFill>
                <a:latin typeface="Arial" panose="020B0604020202020204" pitchFamily="34" charset="0"/>
                <a:cs typeface="Arial" panose="020B0604020202020204" pitchFamily="34" charset="0"/>
              </a:rPr>
              <a:t>Costs</a:t>
            </a:r>
          </a:p>
        </p:txBody>
      </p:sp>
    </p:spTree>
    <p:extLst>
      <p:ext uri="{BB962C8B-B14F-4D97-AF65-F5344CB8AC3E}">
        <p14:creationId xmlns:p14="http://schemas.microsoft.com/office/powerpoint/2010/main" val="32368806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826F735-DD5D-4539-BE11-5BD299395B54}"/>
              </a:ext>
            </a:extLst>
          </p:cNvPr>
          <p:cNvGraphicFramePr>
            <a:graphicFrameLocks noGrp="1"/>
          </p:cNvGraphicFramePr>
          <p:nvPr>
            <p:ph idx="1"/>
            <p:extLst>
              <p:ext uri="{D42A27DB-BD31-4B8C-83A1-F6EECF244321}">
                <p14:modId xmlns:p14="http://schemas.microsoft.com/office/powerpoint/2010/main" val="1806924534"/>
              </p:ext>
            </p:extLst>
          </p:nvPr>
        </p:nvGraphicFramePr>
        <p:xfrm>
          <a:off x="479611" y="1019615"/>
          <a:ext cx="11232778" cy="5042932"/>
        </p:xfrm>
        <a:graphic>
          <a:graphicData uri="http://schemas.openxmlformats.org/drawingml/2006/table">
            <a:tbl>
              <a:tblPr firstRow="1" firstCol="1" bandRow="1"/>
              <a:tblGrid>
                <a:gridCol w="3612777">
                  <a:extLst>
                    <a:ext uri="{9D8B030D-6E8A-4147-A177-3AD203B41FA5}">
                      <a16:colId xmlns:a16="http://schemas.microsoft.com/office/drawing/2014/main" val="4084604414"/>
                    </a:ext>
                  </a:extLst>
                </a:gridCol>
                <a:gridCol w="1815353">
                  <a:extLst>
                    <a:ext uri="{9D8B030D-6E8A-4147-A177-3AD203B41FA5}">
                      <a16:colId xmlns:a16="http://schemas.microsoft.com/office/drawing/2014/main" val="2131003696"/>
                    </a:ext>
                  </a:extLst>
                </a:gridCol>
                <a:gridCol w="1425388">
                  <a:extLst>
                    <a:ext uri="{9D8B030D-6E8A-4147-A177-3AD203B41FA5}">
                      <a16:colId xmlns:a16="http://schemas.microsoft.com/office/drawing/2014/main" val="3102456440"/>
                    </a:ext>
                  </a:extLst>
                </a:gridCol>
                <a:gridCol w="1470212">
                  <a:extLst>
                    <a:ext uri="{9D8B030D-6E8A-4147-A177-3AD203B41FA5}">
                      <a16:colId xmlns:a16="http://schemas.microsoft.com/office/drawing/2014/main" val="1309305614"/>
                    </a:ext>
                  </a:extLst>
                </a:gridCol>
                <a:gridCol w="1586753">
                  <a:extLst>
                    <a:ext uri="{9D8B030D-6E8A-4147-A177-3AD203B41FA5}">
                      <a16:colId xmlns:a16="http://schemas.microsoft.com/office/drawing/2014/main" val="1928784746"/>
                    </a:ext>
                  </a:extLst>
                </a:gridCol>
                <a:gridCol w="1322295">
                  <a:extLst>
                    <a:ext uri="{9D8B030D-6E8A-4147-A177-3AD203B41FA5}">
                      <a16:colId xmlns:a16="http://schemas.microsoft.com/office/drawing/2014/main" val="4144811252"/>
                    </a:ext>
                  </a:extLst>
                </a:gridCol>
              </a:tblGrid>
              <a:tr h="665765">
                <a:tc gridSpan="6">
                  <a:txBody>
                    <a:bodyPr/>
                    <a:lstStyle/>
                    <a:p>
                      <a:pPr marL="0" marR="0" algn="ctr">
                        <a:spcBef>
                          <a:spcPts val="200"/>
                        </a:spcBef>
                        <a:spcAft>
                          <a:spcPts val="200"/>
                        </a:spcAft>
                      </a:pPr>
                      <a:r>
                        <a:rPr lang="en-US" sz="2400" b="1"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Estimated Total Cost of the Proposed RTCR</a:t>
                      </a:r>
                      <a:endParaRPr lang="en-US" sz="2400" dirty="0">
                        <a:solidFill>
                          <a:schemeClr val="tx2"/>
                        </a:solidFill>
                        <a:effectLst/>
                        <a:latin typeface="Arial" panose="020B0604020202020204" pitchFamily="34" charset="0"/>
                        <a:ea typeface="Times New Roman" panose="02020603050405020304" pitchFamily="18" charset="0"/>
                        <a:cs typeface="Arial" panose="020B0604020202020204" pitchFamily="34" charset="0"/>
                      </a:endParaRP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77627187"/>
                  </a:ext>
                </a:extLst>
              </a:tr>
              <a:tr h="379254">
                <a:tc rowSpan="2">
                  <a:txBody>
                    <a:bodyPr/>
                    <a:lstStyle/>
                    <a:p>
                      <a:pPr marL="0" marR="0" algn="ctr">
                        <a:spcBef>
                          <a:spcPts val="200"/>
                        </a:spcBef>
                        <a:spcAft>
                          <a:spcPts val="200"/>
                        </a:spcAft>
                      </a:pPr>
                      <a:r>
                        <a:rPr lang="en-US" sz="1600" b="1" dirty="0">
                          <a:effectLst/>
                          <a:latin typeface="Arial" panose="020B0604020202020204" pitchFamily="34" charset="0"/>
                          <a:ea typeface="Times New Roman" panose="02020603050405020304" pitchFamily="18" charset="0"/>
                          <a:cs typeface="Arial" panose="020B0604020202020204" pitchFamily="34" charset="0"/>
                        </a:rPr>
                        <a:t>Regulatory Requirement</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200"/>
                        </a:spcBef>
                        <a:spcAft>
                          <a:spcPts val="200"/>
                        </a:spcAft>
                      </a:pPr>
                      <a:r>
                        <a:rPr lang="en-US" sz="1250" b="1" dirty="0">
                          <a:effectLst/>
                          <a:latin typeface="Arial" panose="020B0604020202020204" pitchFamily="34" charset="0"/>
                          <a:ea typeface="Times New Roman" panose="02020603050405020304" pitchFamily="18" charset="0"/>
                          <a:cs typeface="Arial" panose="020B0604020202020204" pitchFamily="34" charset="0"/>
                        </a:rPr>
                        <a:t>No. of Affected </a:t>
                      </a:r>
                    </a:p>
                    <a:p>
                      <a:pPr marL="0" marR="0" algn="ctr">
                        <a:spcBef>
                          <a:spcPts val="200"/>
                        </a:spcBef>
                        <a:spcAft>
                          <a:spcPts val="200"/>
                        </a:spcAft>
                      </a:pPr>
                      <a:r>
                        <a:rPr lang="en-US" sz="1250" b="1" dirty="0">
                          <a:effectLst/>
                          <a:latin typeface="Arial" panose="020B0604020202020204" pitchFamily="34" charset="0"/>
                          <a:ea typeface="Times New Roman" panose="02020603050405020304" pitchFamily="18" charset="0"/>
                          <a:cs typeface="Arial" panose="020B0604020202020204" pitchFamily="34" charset="0"/>
                        </a:rPr>
                        <a:t>Water Systems</a:t>
                      </a:r>
                    </a:p>
                    <a:p>
                      <a:pPr marL="0" marR="0" algn="ctr">
                        <a:spcBef>
                          <a:spcPts val="200"/>
                        </a:spcBef>
                        <a:spcAft>
                          <a:spcPts val="200"/>
                        </a:spcAft>
                      </a:pPr>
                      <a:r>
                        <a:rPr lang="en-US" sz="1250" b="1" dirty="0">
                          <a:effectLst/>
                          <a:latin typeface="Arial" panose="020B0604020202020204" pitchFamily="34" charset="0"/>
                          <a:ea typeface="Times New Roman" panose="02020603050405020304" pitchFamily="18" charset="0"/>
                          <a:cs typeface="Arial" panose="020B0604020202020204" pitchFamily="34" charset="0"/>
                        </a:rPr>
                        <a:t>(Sources) </a:t>
                      </a:r>
                    </a:p>
                    <a:p>
                      <a:pPr marL="0" marR="0" algn="ctr">
                        <a:spcBef>
                          <a:spcPts val="200"/>
                        </a:spcBef>
                        <a:spcAft>
                          <a:spcPts val="200"/>
                        </a:spcAft>
                      </a:pPr>
                      <a:r>
                        <a:rPr lang="en-US" sz="1250" b="1" dirty="0">
                          <a:effectLst/>
                          <a:latin typeface="Arial" panose="020B0604020202020204" pitchFamily="34" charset="0"/>
                          <a:ea typeface="Times New Roman" panose="02020603050405020304" pitchFamily="18" charset="0"/>
                          <a:cs typeface="Arial" panose="020B0604020202020204" pitchFamily="34" charset="0"/>
                        </a:rPr>
                        <a:t>[Service Connections]</a:t>
                      </a:r>
                      <a:endParaRPr lang="en-US" sz="1250" dirty="0">
                        <a:effectLst/>
                        <a:latin typeface="Arial" panose="020B0604020202020204" pitchFamily="34" charset="0"/>
                        <a:ea typeface="Times New Roman" panose="02020603050405020304" pitchFamily="18" charset="0"/>
                        <a:cs typeface="Arial" panose="020B0604020202020204" pitchFamily="34" charset="0"/>
                      </a:endParaRP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0" algn="ctr">
                        <a:spcBef>
                          <a:spcPts val="200"/>
                        </a:spcBef>
                        <a:spcAft>
                          <a:spcPts val="200"/>
                        </a:spcAft>
                      </a:pPr>
                      <a:r>
                        <a:rPr lang="en-US" sz="1600" b="1" dirty="0">
                          <a:effectLst/>
                          <a:latin typeface="Arial" panose="020B0604020202020204" pitchFamily="34" charset="0"/>
                          <a:ea typeface="Times New Roman" panose="02020603050405020304" pitchFamily="18" charset="0"/>
                          <a:cs typeface="Arial" panose="020B0604020202020204" pitchFamily="34" charset="0"/>
                        </a:rPr>
                        <a:t>Cost Type</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80079038"/>
                  </a:ext>
                </a:extLst>
              </a:tr>
              <a:tr h="624793">
                <a:tc vMerge="1">
                  <a:txBody>
                    <a:bodyPr/>
                    <a:lstStyle/>
                    <a:p>
                      <a:endParaRPr lang="en-US"/>
                    </a:p>
                  </a:txBody>
                  <a:tcPr/>
                </a:tc>
                <a:tc vMerge="1">
                  <a:txBody>
                    <a:bodyPr/>
                    <a:lstStyle/>
                    <a:p>
                      <a:endParaRPr lang="en-US"/>
                    </a:p>
                  </a:txBody>
                  <a:tcPr/>
                </a:tc>
                <a:tc>
                  <a:txBody>
                    <a:bodyPr/>
                    <a:lstStyle/>
                    <a:p>
                      <a:pPr marL="0" marR="0" algn="ctr">
                        <a:spcBef>
                          <a:spcPts val="200"/>
                        </a:spcBef>
                        <a:spcAft>
                          <a:spcPts val="200"/>
                        </a:spcAft>
                      </a:pPr>
                      <a:r>
                        <a:rPr lang="en-US" sz="1250" b="1" dirty="0">
                          <a:effectLst/>
                          <a:latin typeface="Arial" panose="020B0604020202020204" pitchFamily="34" charset="0"/>
                          <a:ea typeface="Times New Roman" panose="02020603050405020304" pitchFamily="18" charset="0"/>
                          <a:cs typeface="Arial" panose="020B0604020202020204" pitchFamily="34" charset="0"/>
                        </a:rPr>
                        <a:t>Annual Increase</a:t>
                      </a:r>
                      <a:endParaRPr lang="en-US" sz="1250" dirty="0">
                        <a:effectLst/>
                        <a:latin typeface="Arial" panose="020B0604020202020204" pitchFamily="34" charset="0"/>
                        <a:ea typeface="Times New Roman" panose="02020603050405020304" pitchFamily="18" charset="0"/>
                        <a:cs typeface="Arial" panose="020B0604020202020204" pitchFamily="34" charset="0"/>
                      </a:endParaRP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50" b="1" dirty="0">
                          <a:effectLst/>
                          <a:latin typeface="Arial" panose="020B0604020202020204" pitchFamily="34" charset="0"/>
                          <a:ea typeface="Times New Roman" panose="02020603050405020304" pitchFamily="18" charset="0"/>
                          <a:cs typeface="Arial" panose="020B0604020202020204" pitchFamily="34" charset="0"/>
                        </a:rPr>
                        <a:t>Annual Decrease</a:t>
                      </a:r>
                      <a:endParaRPr lang="en-US" sz="1250" dirty="0">
                        <a:effectLst/>
                        <a:latin typeface="Arial" panose="020B0604020202020204" pitchFamily="34" charset="0"/>
                        <a:ea typeface="Times New Roman" panose="02020603050405020304" pitchFamily="18" charset="0"/>
                        <a:cs typeface="Arial" panose="020B0604020202020204" pitchFamily="34" charset="0"/>
                      </a:endParaRP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50" b="1" dirty="0">
                          <a:effectLst/>
                          <a:latin typeface="Arial" panose="020B0604020202020204" pitchFamily="34" charset="0"/>
                          <a:ea typeface="Times New Roman" panose="02020603050405020304" pitchFamily="18" charset="0"/>
                          <a:cs typeface="Arial" panose="020B0604020202020204" pitchFamily="34" charset="0"/>
                        </a:rPr>
                        <a:t>Annual Loss of Previous Cost Savings</a:t>
                      </a:r>
                      <a:endParaRPr lang="en-US" sz="1250" dirty="0">
                        <a:effectLst/>
                        <a:latin typeface="Arial" panose="020B0604020202020204" pitchFamily="34" charset="0"/>
                        <a:ea typeface="Times New Roman" panose="02020603050405020304" pitchFamily="18" charset="0"/>
                        <a:cs typeface="Arial" panose="020B0604020202020204" pitchFamily="34" charset="0"/>
                      </a:endParaRP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50" b="1" dirty="0">
                          <a:effectLst/>
                          <a:latin typeface="Arial" panose="020B0604020202020204" pitchFamily="34" charset="0"/>
                          <a:ea typeface="Times New Roman" panose="02020603050405020304" pitchFamily="18" charset="0"/>
                          <a:cs typeface="Arial" panose="020B0604020202020204" pitchFamily="34" charset="0"/>
                        </a:rPr>
                        <a:t>One-Time</a:t>
                      </a:r>
                      <a:endParaRPr lang="en-US" sz="1250" dirty="0">
                        <a:effectLst/>
                        <a:latin typeface="Arial" panose="020B0604020202020204" pitchFamily="34" charset="0"/>
                        <a:ea typeface="Times New Roman" panose="02020603050405020304" pitchFamily="18" charset="0"/>
                        <a:cs typeface="Arial" panose="020B0604020202020204" pitchFamily="34" charset="0"/>
                      </a:endParaRP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3780467"/>
                  </a:ext>
                </a:extLst>
              </a:tr>
              <a:tr h="493162">
                <a:tc>
                  <a:txBody>
                    <a:bodyPr/>
                    <a:lstStyle/>
                    <a:p>
                      <a:pPr marL="0" marR="0">
                        <a:spcBef>
                          <a:spcPts val="200"/>
                        </a:spcBef>
                        <a:spcAft>
                          <a:spcPts val="200"/>
                        </a:spcAft>
                      </a:pPr>
                      <a:r>
                        <a:rPr lang="en-US" sz="1300" b="1" dirty="0">
                          <a:effectLst/>
                          <a:latin typeface="Arial" panose="020B0604020202020204" pitchFamily="34" charset="0"/>
                          <a:ea typeface="Times New Roman" panose="02020603050405020304" pitchFamily="18" charset="0"/>
                          <a:cs typeface="Arial" panose="020B0604020202020204" pitchFamily="34" charset="0"/>
                        </a:rPr>
                        <a:t>Raw Water Bacteriological Monitoring </a:t>
                      </a:r>
                    </a:p>
                    <a:p>
                      <a:pPr marL="0" marR="0">
                        <a:spcBef>
                          <a:spcPts val="200"/>
                        </a:spcBef>
                        <a:spcAft>
                          <a:spcPts val="200"/>
                        </a:spcAft>
                      </a:pPr>
                      <a:r>
                        <a:rPr lang="en-US" sz="1300" dirty="0">
                          <a:effectLst/>
                          <a:latin typeface="Arial" panose="020B0604020202020204" pitchFamily="34" charset="0"/>
                          <a:ea typeface="Times New Roman" panose="02020603050405020304" pitchFamily="18" charset="0"/>
                          <a:cs typeface="Arial" panose="020B0604020202020204" pitchFamily="34" charset="0"/>
                        </a:rPr>
                        <a:t>[§64421(b)(2)(A)]</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300" dirty="0">
                          <a:effectLst/>
                          <a:latin typeface="Arial" panose="020B0604020202020204" pitchFamily="34" charset="0"/>
                          <a:ea typeface="Times New Roman" panose="02020603050405020304" pitchFamily="18" charset="0"/>
                          <a:cs typeface="Arial" panose="020B0604020202020204" pitchFamily="34" charset="0"/>
                        </a:rPr>
                        <a:t>584</a:t>
                      </a:r>
                      <a:br>
                        <a:rPr lang="en-US" sz="1300" dirty="0">
                          <a:effectLst/>
                          <a:latin typeface="Arial" panose="020B0604020202020204" pitchFamily="34" charset="0"/>
                          <a:ea typeface="Times New Roman" panose="02020603050405020304" pitchFamily="18" charset="0"/>
                          <a:cs typeface="Arial" panose="020B0604020202020204" pitchFamily="34" charset="0"/>
                        </a:rPr>
                      </a:br>
                      <a:r>
                        <a:rPr lang="en-US" sz="1300" dirty="0">
                          <a:effectLst/>
                          <a:latin typeface="Arial" panose="020B0604020202020204" pitchFamily="34" charset="0"/>
                          <a:ea typeface="Times New Roman" panose="02020603050405020304" pitchFamily="18" charset="0"/>
                          <a:cs typeface="Arial" panose="020B0604020202020204" pitchFamily="34" charset="0"/>
                        </a:rPr>
                        <a:t>(1,191)</a:t>
                      </a:r>
                      <a:br>
                        <a:rPr lang="en-US" sz="1300" dirty="0">
                          <a:effectLst/>
                          <a:latin typeface="Arial" panose="020B0604020202020204" pitchFamily="34" charset="0"/>
                          <a:ea typeface="Times New Roman" panose="02020603050405020304" pitchFamily="18" charset="0"/>
                          <a:cs typeface="Arial" panose="020B0604020202020204" pitchFamily="34" charset="0"/>
                        </a:rPr>
                      </a:br>
                      <a:r>
                        <a:rPr lang="en-US" sz="1300" dirty="0">
                          <a:effectLst/>
                          <a:latin typeface="Arial" panose="020B0604020202020204" pitchFamily="34" charset="0"/>
                          <a:ea typeface="Times New Roman" panose="02020603050405020304" pitchFamily="18" charset="0"/>
                          <a:cs typeface="Arial" panose="020B0604020202020204" pitchFamily="34" charset="0"/>
                        </a:rPr>
                        <a:t>[1,157,498]</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300" b="1" dirty="0">
                          <a:effectLst/>
                          <a:latin typeface="Arial" panose="020B0604020202020204" pitchFamily="34" charset="0"/>
                          <a:ea typeface="Times New Roman" panose="02020603050405020304" pitchFamily="18" charset="0"/>
                          <a:cs typeface="Arial" panose="020B0604020202020204" pitchFamily="34" charset="0"/>
                        </a:rPr>
                        <a:t>$363,000</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300" dirty="0">
                          <a:effectLst/>
                          <a:latin typeface="Arial" panose="020B0604020202020204" pitchFamily="34" charset="0"/>
                          <a:ea typeface="Times New Roman" panose="02020603050405020304" pitchFamily="18" charset="0"/>
                          <a:cs typeface="Arial" panose="020B0604020202020204" pitchFamily="34" charset="0"/>
                        </a:rPr>
                        <a:t>Not applicable</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300" dirty="0">
                          <a:effectLst/>
                          <a:latin typeface="Arial" panose="020B0604020202020204" pitchFamily="34" charset="0"/>
                          <a:ea typeface="Times New Roman" panose="02020603050405020304" pitchFamily="18" charset="0"/>
                          <a:cs typeface="Arial" panose="020B0604020202020204" pitchFamily="34" charset="0"/>
                        </a:rPr>
                        <a:t>Not applicable</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300">
                          <a:effectLst/>
                          <a:latin typeface="Arial" panose="020B0604020202020204" pitchFamily="34" charset="0"/>
                          <a:ea typeface="Times New Roman" panose="02020603050405020304" pitchFamily="18" charset="0"/>
                          <a:cs typeface="Arial" panose="020B0604020202020204" pitchFamily="34" charset="0"/>
                        </a:rPr>
                        <a:t>Not applicable</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1302286"/>
                  </a:ext>
                </a:extLst>
              </a:tr>
              <a:tr h="200941">
                <a:tc rowSpan="2">
                  <a:txBody>
                    <a:bodyPr/>
                    <a:lstStyle/>
                    <a:p>
                      <a:pPr marL="0" marR="0">
                        <a:spcBef>
                          <a:spcPts val="200"/>
                        </a:spcBef>
                        <a:spcAft>
                          <a:spcPts val="200"/>
                        </a:spcAft>
                      </a:pPr>
                      <a:r>
                        <a:rPr lang="en-US" sz="1300" b="1" dirty="0">
                          <a:effectLst/>
                          <a:latin typeface="Arial" panose="020B0604020202020204" pitchFamily="34" charset="0"/>
                          <a:ea typeface="Times New Roman" panose="02020603050405020304" pitchFamily="18" charset="0"/>
                          <a:cs typeface="Arial" panose="020B0604020202020204" pitchFamily="34" charset="0"/>
                        </a:rPr>
                        <a:t>Return to Routine Bacteriological Monitoring </a:t>
                      </a:r>
                      <a:r>
                        <a:rPr lang="en-US" sz="1300" dirty="0">
                          <a:effectLst/>
                          <a:latin typeface="Arial" panose="020B0604020202020204" pitchFamily="34" charset="0"/>
                          <a:ea typeface="Times New Roman" panose="02020603050405020304" pitchFamily="18" charset="0"/>
                          <a:cs typeface="Arial" panose="020B0604020202020204" pitchFamily="34" charset="0"/>
                        </a:rPr>
                        <a:t>(</a:t>
                      </a:r>
                      <a:r>
                        <a:rPr lang="en-US" sz="1300" i="1" dirty="0">
                          <a:effectLst/>
                          <a:latin typeface="Arial" panose="020B0604020202020204" pitchFamily="34" charset="0"/>
                          <a:ea typeface="Times New Roman" panose="02020603050405020304" pitchFamily="18" charset="0"/>
                          <a:cs typeface="Arial" panose="020B0604020202020204" pitchFamily="34" charset="0"/>
                        </a:rPr>
                        <a:t>CWS, Using GW (not GWUDI), and Serving 25-1,000 Persons</a:t>
                      </a:r>
                      <a:r>
                        <a:rPr lang="en-US" sz="1300" dirty="0">
                          <a:effectLst/>
                          <a:latin typeface="Arial" panose="020B0604020202020204" pitchFamily="34" charset="0"/>
                          <a:ea typeface="Times New Roman" panose="02020603050405020304" pitchFamily="18" charset="0"/>
                          <a:cs typeface="Arial" panose="020B0604020202020204" pitchFamily="34" charset="0"/>
                        </a:rPr>
                        <a:t>)</a:t>
                      </a:r>
                    </a:p>
                    <a:p>
                      <a:pPr marL="0" marR="0" indent="0" algn="l" defTabSz="914400" rtl="0" eaLnBrk="1" fontAlgn="auto" latinLnBrk="0" hangingPunct="1">
                        <a:lnSpc>
                          <a:spcPct val="100000"/>
                        </a:lnSpc>
                        <a:spcBef>
                          <a:spcPts val="200"/>
                        </a:spcBef>
                        <a:spcAft>
                          <a:spcPts val="200"/>
                        </a:spcAft>
                        <a:buClrTx/>
                        <a:buSzTx/>
                        <a:buFontTx/>
                        <a:buNone/>
                        <a:tabLst/>
                        <a:defRPr/>
                      </a:pPr>
                      <a:r>
                        <a:rPr lang="en-US" sz="1300" dirty="0">
                          <a:effectLst/>
                          <a:latin typeface="Arial" panose="020B0604020202020204" pitchFamily="34" charset="0"/>
                          <a:ea typeface="Times New Roman" panose="02020603050405020304" pitchFamily="18" charset="0"/>
                          <a:cs typeface="Arial" panose="020B0604020202020204" pitchFamily="34" charset="0"/>
                        </a:rPr>
                        <a:t>[§64423(a)(1)]</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200"/>
                        </a:spcBef>
                        <a:spcAft>
                          <a:spcPts val="200"/>
                        </a:spcAft>
                      </a:pPr>
                      <a:r>
                        <a:rPr lang="en-US" sz="1300" dirty="0">
                          <a:effectLst/>
                          <a:latin typeface="Arial" panose="020B0604020202020204" pitchFamily="34" charset="0"/>
                          <a:ea typeface="Times New Roman" panose="02020603050405020304" pitchFamily="18" charset="0"/>
                          <a:cs typeface="Arial" panose="020B0604020202020204" pitchFamily="34" charset="0"/>
                        </a:rPr>
                        <a:t>6</a:t>
                      </a:r>
                      <a:br>
                        <a:rPr lang="en-US" sz="1300" dirty="0">
                          <a:effectLst/>
                          <a:latin typeface="Arial" panose="020B0604020202020204" pitchFamily="34" charset="0"/>
                          <a:ea typeface="Times New Roman" panose="02020603050405020304" pitchFamily="18" charset="0"/>
                          <a:cs typeface="Arial" panose="020B0604020202020204" pitchFamily="34" charset="0"/>
                        </a:rPr>
                      </a:br>
                      <a:r>
                        <a:rPr lang="en-US" sz="1300" dirty="0">
                          <a:effectLst/>
                          <a:latin typeface="Arial" panose="020B0604020202020204" pitchFamily="34" charset="0"/>
                          <a:ea typeface="Times New Roman" panose="02020603050405020304" pitchFamily="18" charset="0"/>
                          <a:cs typeface="Arial" panose="020B0604020202020204" pitchFamily="34" charset="0"/>
                        </a:rPr>
                        <a:t>[278]</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200"/>
                        </a:spcBef>
                        <a:spcAft>
                          <a:spcPts val="200"/>
                        </a:spcAft>
                      </a:pPr>
                      <a:r>
                        <a:rPr lang="en-US" sz="1300" dirty="0">
                          <a:effectLst/>
                          <a:latin typeface="Arial" panose="020B0604020202020204" pitchFamily="34" charset="0"/>
                          <a:ea typeface="Times New Roman" panose="02020603050405020304" pitchFamily="18" charset="0"/>
                          <a:cs typeface="Arial" panose="020B0604020202020204" pitchFamily="34" charset="0"/>
                        </a:rPr>
                        <a:t>Not applicable</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200"/>
                        </a:spcBef>
                        <a:spcAft>
                          <a:spcPts val="200"/>
                        </a:spcAft>
                      </a:pPr>
                      <a:r>
                        <a:rPr lang="en-US" sz="1300" dirty="0">
                          <a:effectLst/>
                          <a:latin typeface="Arial" panose="020B0604020202020204" pitchFamily="34" charset="0"/>
                          <a:ea typeface="Times New Roman" panose="02020603050405020304" pitchFamily="18" charset="0"/>
                          <a:cs typeface="Arial" panose="020B0604020202020204" pitchFamily="34" charset="0"/>
                        </a:rPr>
                        <a:t>Not applicable</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300" b="1" dirty="0">
                          <a:effectLst/>
                          <a:latin typeface="Arial" panose="020B0604020202020204" pitchFamily="34" charset="0"/>
                          <a:ea typeface="Times New Roman" panose="02020603050405020304" pitchFamily="18" charset="0"/>
                          <a:cs typeface="Arial" panose="020B0604020202020204" pitchFamily="34" charset="0"/>
                        </a:rPr>
                        <a:t>$3,600</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200"/>
                        </a:spcBef>
                        <a:spcAft>
                          <a:spcPts val="200"/>
                        </a:spcAft>
                      </a:pPr>
                      <a:r>
                        <a:rPr lang="en-US" sz="1300">
                          <a:effectLst/>
                          <a:latin typeface="Arial" panose="020B0604020202020204" pitchFamily="34" charset="0"/>
                          <a:ea typeface="Times New Roman" panose="02020603050405020304" pitchFamily="18" charset="0"/>
                          <a:cs typeface="Arial" panose="020B0604020202020204" pitchFamily="34" charset="0"/>
                        </a:rPr>
                        <a:t>Not applicable</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6988126"/>
                  </a:ext>
                </a:extLst>
              </a:tr>
              <a:tr h="620998">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200"/>
                        </a:spcBef>
                        <a:spcAft>
                          <a:spcPts val="200"/>
                        </a:spcAft>
                      </a:pPr>
                      <a:r>
                        <a:rPr lang="en-US" sz="1300" b="1" dirty="0">
                          <a:effectLst/>
                          <a:latin typeface="Arial" panose="020B0604020202020204" pitchFamily="34" charset="0"/>
                          <a:ea typeface="Times New Roman" panose="02020603050405020304" pitchFamily="18" charset="0"/>
                          <a:cs typeface="Arial" panose="020B0604020202020204" pitchFamily="34" charset="0"/>
                        </a:rPr>
                        <a:t>Net Cost = $0</a:t>
                      </a:r>
                      <a:r>
                        <a:rPr lang="en-US" sz="1300" b="1" baseline="30000" dirty="0">
                          <a:effectLst/>
                          <a:latin typeface="Arial" panose="020B0604020202020204" pitchFamily="34" charset="0"/>
                          <a:ea typeface="Times New Roman" panose="02020603050405020304" pitchFamily="18" charset="0"/>
                          <a:cs typeface="Arial" panose="020B0604020202020204" pitchFamily="34" charset="0"/>
                        </a:rPr>
                        <a:t>(a)</a:t>
                      </a:r>
                      <a:endParaRPr lang="en-US" sz="1300" b="1" dirty="0">
                        <a:effectLst/>
                        <a:latin typeface="Arial" panose="020B0604020202020204" pitchFamily="34" charset="0"/>
                        <a:ea typeface="Times New Roman" panose="02020603050405020304" pitchFamily="18" charset="0"/>
                        <a:cs typeface="Arial" panose="020B0604020202020204" pitchFamily="34" charset="0"/>
                      </a:endParaRP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4178174937"/>
                  </a:ext>
                </a:extLst>
              </a:tr>
              <a:tr h="239784">
                <a:tc rowSpan="2">
                  <a:txBody>
                    <a:bodyPr/>
                    <a:lstStyle/>
                    <a:p>
                      <a:pPr marL="0" marR="0">
                        <a:spcBef>
                          <a:spcPts val="200"/>
                        </a:spcBef>
                        <a:spcAft>
                          <a:spcPts val="200"/>
                        </a:spcAft>
                      </a:pPr>
                      <a:r>
                        <a:rPr lang="en-US" sz="1300" b="1" dirty="0">
                          <a:effectLst/>
                          <a:latin typeface="Arial" panose="020B0604020202020204" pitchFamily="34" charset="0"/>
                          <a:ea typeface="Times New Roman" panose="02020603050405020304" pitchFamily="18" charset="0"/>
                          <a:cs typeface="Arial" panose="020B0604020202020204" pitchFamily="34" charset="0"/>
                        </a:rPr>
                        <a:t>Return to Routine Bacteriological Monitoring </a:t>
                      </a:r>
                      <a:r>
                        <a:rPr lang="en-US" sz="1300" dirty="0">
                          <a:effectLst/>
                          <a:latin typeface="Arial" panose="020B0604020202020204" pitchFamily="34" charset="0"/>
                          <a:ea typeface="Times New Roman" panose="02020603050405020304" pitchFamily="18" charset="0"/>
                          <a:cs typeface="Arial" panose="020B0604020202020204" pitchFamily="34" charset="0"/>
                        </a:rPr>
                        <a:t>(</a:t>
                      </a:r>
                      <a:r>
                        <a:rPr lang="en-US" sz="1300" i="1" dirty="0">
                          <a:effectLst/>
                          <a:latin typeface="Arial" panose="020B0604020202020204" pitchFamily="34" charset="0"/>
                          <a:ea typeface="Times New Roman" panose="02020603050405020304" pitchFamily="18" charset="0"/>
                          <a:cs typeface="Arial" panose="020B0604020202020204" pitchFamily="34" charset="0"/>
                        </a:rPr>
                        <a:t>NTNCWS, Using GW (not GWUDI), and Serving 25-1,000 Persons</a:t>
                      </a:r>
                      <a:r>
                        <a:rPr lang="en-US" sz="1300" dirty="0">
                          <a:effectLst/>
                          <a:latin typeface="Arial" panose="020B0604020202020204" pitchFamily="34" charset="0"/>
                          <a:ea typeface="Times New Roman" panose="02020603050405020304" pitchFamily="18" charset="0"/>
                          <a:cs typeface="Arial" panose="020B0604020202020204" pitchFamily="34" charset="0"/>
                        </a:rPr>
                        <a:t>)</a:t>
                      </a:r>
                    </a:p>
                    <a:p>
                      <a:pPr marL="0" marR="0" indent="0" algn="l" defTabSz="914400" rtl="0" eaLnBrk="1" fontAlgn="auto" latinLnBrk="0" hangingPunct="1">
                        <a:lnSpc>
                          <a:spcPct val="100000"/>
                        </a:lnSpc>
                        <a:spcBef>
                          <a:spcPts val="200"/>
                        </a:spcBef>
                        <a:spcAft>
                          <a:spcPts val="200"/>
                        </a:spcAft>
                        <a:buClrTx/>
                        <a:buSzTx/>
                        <a:buFontTx/>
                        <a:buNone/>
                        <a:tabLst/>
                        <a:defRPr/>
                      </a:pPr>
                      <a:r>
                        <a:rPr lang="en-US" sz="1300" dirty="0">
                          <a:effectLst/>
                          <a:latin typeface="Arial" panose="020B0604020202020204" pitchFamily="34" charset="0"/>
                          <a:ea typeface="Times New Roman" panose="02020603050405020304" pitchFamily="18" charset="0"/>
                          <a:cs typeface="Arial" panose="020B0604020202020204" pitchFamily="34" charset="0"/>
                        </a:rPr>
                        <a:t>[§64423(a)(2)]</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200"/>
                        </a:spcBef>
                        <a:spcAft>
                          <a:spcPts val="200"/>
                        </a:spcAft>
                      </a:pPr>
                      <a:r>
                        <a:rPr lang="en-US" sz="1300" dirty="0">
                          <a:effectLst/>
                          <a:latin typeface="Arial" panose="020B0604020202020204" pitchFamily="34" charset="0"/>
                          <a:ea typeface="Times New Roman" panose="02020603050405020304" pitchFamily="18" charset="0"/>
                          <a:cs typeface="Arial" panose="020B0604020202020204" pitchFamily="34" charset="0"/>
                        </a:rPr>
                        <a:t>22</a:t>
                      </a:r>
                      <a:br>
                        <a:rPr lang="en-US" sz="1300" dirty="0">
                          <a:effectLst/>
                          <a:latin typeface="Arial" panose="020B0604020202020204" pitchFamily="34" charset="0"/>
                          <a:ea typeface="Times New Roman" panose="02020603050405020304" pitchFamily="18" charset="0"/>
                          <a:cs typeface="Arial" panose="020B0604020202020204" pitchFamily="34" charset="0"/>
                        </a:rPr>
                      </a:br>
                      <a:r>
                        <a:rPr lang="en-US" sz="1300" dirty="0">
                          <a:effectLst/>
                          <a:latin typeface="Arial" panose="020B0604020202020204" pitchFamily="34" charset="0"/>
                          <a:ea typeface="Times New Roman" panose="02020603050405020304" pitchFamily="18" charset="0"/>
                          <a:cs typeface="Arial" panose="020B0604020202020204" pitchFamily="34" charset="0"/>
                        </a:rPr>
                        <a:t>[122]</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200"/>
                        </a:spcBef>
                        <a:spcAft>
                          <a:spcPts val="200"/>
                        </a:spcAft>
                      </a:pPr>
                      <a:r>
                        <a:rPr lang="en-US" sz="1300" dirty="0">
                          <a:effectLst/>
                          <a:latin typeface="Arial" panose="020B0604020202020204" pitchFamily="34" charset="0"/>
                          <a:ea typeface="Times New Roman" panose="02020603050405020304" pitchFamily="18" charset="0"/>
                          <a:cs typeface="Arial" panose="020B0604020202020204" pitchFamily="34" charset="0"/>
                        </a:rPr>
                        <a:t>Not applicable</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200"/>
                        </a:spcBef>
                        <a:spcAft>
                          <a:spcPts val="200"/>
                        </a:spcAft>
                      </a:pPr>
                      <a:r>
                        <a:rPr lang="en-US" sz="1300" dirty="0">
                          <a:effectLst/>
                          <a:latin typeface="Arial" panose="020B0604020202020204" pitchFamily="34" charset="0"/>
                          <a:ea typeface="Times New Roman" panose="02020603050405020304" pitchFamily="18" charset="0"/>
                          <a:cs typeface="Arial" panose="020B0604020202020204" pitchFamily="34" charset="0"/>
                        </a:rPr>
                        <a:t>Not applicable</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300" b="1" dirty="0">
                          <a:effectLst/>
                          <a:latin typeface="Arial" panose="020B0604020202020204" pitchFamily="34" charset="0"/>
                          <a:ea typeface="Times New Roman" panose="02020603050405020304" pitchFamily="18" charset="0"/>
                          <a:cs typeface="Arial" panose="020B0604020202020204" pitchFamily="34" charset="0"/>
                        </a:rPr>
                        <a:t>$13,000</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200"/>
                        </a:spcBef>
                        <a:spcAft>
                          <a:spcPts val="200"/>
                        </a:spcAft>
                      </a:pPr>
                      <a:r>
                        <a:rPr lang="en-US" sz="1300">
                          <a:effectLst/>
                          <a:latin typeface="Arial" panose="020B0604020202020204" pitchFamily="34" charset="0"/>
                          <a:ea typeface="Times New Roman" panose="02020603050405020304" pitchFamily="18" charset="0"/>
                          <a:cs typeface="Arial" panose="020B0604020202020204" pitchFamily="34" charset="0"/>
                        </a:rPr>
                        <a:t>Not applicable</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6190064"/>
                  </a:ext>
                </a:extLst>
              </a:tr>
              <a:tr h="582154">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200"/>
                        </a:spcBef>
                        <a:spcAft>
                          <a:spcPts val="200"/>
                        </a:spcAft>
                      </a:pPr>
                      <a:r>
                        <a:rPr lang="en-US" sz="1300" b="1" dirty="0">
                          <a:effectLst/>
                          <a:latin typeface="Arial" panose="020B0604020202020204" pitchFamily="34" charset="0"/>
                          <a:ea typeface="Times New Roman" panose="02020603050405020304" pitchFamily="18" charset="0"/>
                          <a:cs typeface="Arial" panose="020B0604020202020204" pitchFamily="34" charset="0"/>
                        </a:rPr>
                        <a:t>Net Cost = $0</a:t>
                      </a:r>
                      <a:r>
                        <a:rPr lang="en-US" sz="1300" b="1" baseline="30000" dirty="0">
                          <a:effectLst/>
                          <a:latin typeface="Arial" panose="020B0604020202020204" pitchFamily="34" charset="0"/>
                          <a:ea typeface="Times New Roman" panose="02020603050405020304" pitchFamily="18" charset="0"/>
                          <a:cs typeface="Arial" panose="020B0604020202020204" pitchFamily="34" charset="0"/>
                        </a:rPr>
                        <a:t>(a)</a:t>
                      </a:r>
                      <a:endParaRPr lang="en-US" sz="1300" b="1" dirty="0">
                        <a:effectLst/>
                        <a:latin typeface="Arial" panose="020B0604020202020204" pitchFamily="34" charset="0"/>
                        <a:ea typeface="Times New Roman" panose="02020603050405020304" pitchFamily="18" charset="0"/>
                        <a:cs typeface="Arial" panose="020B0604020202020204" pitchFamily="34" charset="0"/>
                      </a:endParaRP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605160964"/>
                  </a:ext>
                </a:extLst>
              </a:tr>
              <a:tr h="328775">
                <a:tc>
                  <a:txBody>
                    <a:bodyPr/>
                    <a:lstStyle/>
                    <a:p>
                      <a:pPr marL="0" marR="0">
                        <a:spcBef>
                          <a:spcPts val="200"/>
                        </a:spcBef>
                        <a:spcAft>
                          <a:spcPts val="200"/>
                        </a:spcAft>
                      </a:pPr>
                      <a:r>
                        <a:rPr lang="en-US" sz="1300" b="1" dirty="0">
                          <a:effectLst/>
                          <a:latin typeface="Arial" panose="020B0604020202020204" pitchFamily="34" charset="0"/>
                          <a:ea typeface="Times New Roman" panose="02020603050405020304" pitchFamily="18" charset="0"/>
                          <a:cs typeface="Arial" panose="020B0604020202020204" pitchFamily="34" charset="0"/>
                        </a:rPr>
                        <a:t>Monthly Coliform Summary</a:t>
                      </a:r>
                    </a:p>
                    <a:p>
                      <a:pPr marL="0" marR="0" indent="0" algn="l" defTabSz="914400" rtl="0" eaLnBrk="1" fontAlgn="auto" latinLnBrk="0" hangingPunct="1">
                        <a:lnSpc>
                          <a:spcPct val="100000"/>
                        </a:lnSpc>
                        <a:spcBef>
                          <a:spcPts val="200"/>
                        </a:spcBef>
                        <a:spcAft>
                          <a:spcPts val="200"/>
                        </a:spcAft>
                        <a:buClrTx/>
                        <a:buSzTx/>
                        <a:buFontTx/>
                        <a:buNone/>
                        <a:tabLst/>
                        <a:defRPr/>
                      </a:pPr>
                      <a:r>
                        <a:rPr lang="en-US" sz="1300" dirty="0">
                          <a:effectLst/>
                          <a:latin typeface="Arial" panose="020B0604020202020204" pitchFamily="34" charset="0"/>
                          <a:ea typeface="Times New Roman" panose="02020603050405020304" pitchFamily="18" charset="0"/>
                          <a:cs typeface="Arial" panose="020B0604020202020204" pitchFamily="34" charset="0"/>
                        </a:rPr>
                        <a:t>[§64423.1(c)(1)]</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300" dirty="0">
                          <a:effectLst/>
                          <a:latin typeface="Arial" panose="020B0604020202020204" pitchFamily="34" charset="0"/>
                          <a:ea typeface="Times New Roman" panose="02020603050405020304" pitchFamily="18" charset="0"/>
                          <a:cs typeface="Arial" panose="020B0604020202020204" pitchFamily="34" charset="0"/>
                        </a:rPr>
                        <a:t>6,340</a:t>
                      </a:r>
                      <a:br>
                        <a:rPr lang="en-US" sz="1300" dirty="0">
                          <a:effectLst/>
                          <a:latin typeface="Arial" panose="020B0604020202020204" pitchFamily="34" charset="0"/>
                          <a:ea typeface="Times New Roman" panose="02020603050405020304" pitchFamily="18" charset="0"/>
                          <a:cs typeface="Arial" panose="020B0604020202020204" pitchFamily="34" charset="0"/>
                        </a:rPr>
                      </a:br>
                      <a:r>
                        <a:rPr lang="en-US" sz="1300" dirty="0">
                          <a:effectLst/>
                          <a:latin typeface="Arial" panose="020B0604020202020204" pitchFamily="34" charset="0"/>
                          <a:ea typeface="Times New Roman" panose="02020603050405020304" pitchFamily="18" charset="0"/>
                          <a:cs typeface="Arial" panose="020B0604020202020204" pitchFamily="34" charset="0"/>
                        </a:rPr>
                        <a:t>[191,507]</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300" dirty="0">
                          <a:effectLst/>
                          <a:latin typeface="Arial" panose="020B0604020202020204" pitchFamily="34" charset="0"/>
                          <a:ea typeface="Times New Roman" panose="02020603050405020304" pitchFamily="18" charset="0"/>
                          <a:cs typeface="Arial" panose="020B0604020202020204" pitchFamily="34" charset="0"/>
                        </a:rPr>
                        <a:t>Not applicable</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300" b="1" dirty="0">
                          <a:effectLst/>
                          <a:latin typeface="Arial" panose="020B0604020202020204" pitchFamily="34" charset="0"/>
                          <a:ea typeface="Times New Roman" panose="02020603050405020304" pitchFamily="18" charset="0"/>
                          <a:cs typeface="Arial" panose="020B0604020202020204" pitchFamily="34" charset="0"/>
                        </a:rPr>
                        <a:t>$154,000</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300" dirty="0">
                          <a:effectLst/>
                          <a:latin typeface="Arial" panose="020B0604020202020204" pitchFamily="34" charset="0"/>
                          <a:ea typeface="Times New Roman" panose="02020603050405020304" pitchFamily="18" charset="0"/>
                          <a:cs typeface="Arial" panose="020B0604020202020204" pitchFamily="34" charset="0"/>
                        </a:rPr>
                        <a:t>Not applicable</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300" dirty="0">
                          <a:effectLst/>
                          <a:latin typeface="Arial" panose="020B0604020202020204" pitchFamily="34" charset="0"/>
                          <a:ea typeface="Times New Roman" panose="02020603050405020304" pitchFamily="18" charset="0"/>
                          <a:cs typeface="Arial" panose="020B0604020202020204" pitchFamily="34" charset="0"/>
                        </a:rPr>
                        <a:t>Not applicable</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8822871"/>
                  </a:ext>
                </a:extLst>
              </a:tr>
              <a:tr h="328775">
                <a:tc>
                  <a:txBody>
                    <a:bodyPr/>
                    <a:lstStyle/>
                    <a:p>
                      <a:pPr marL="0" marR="0">
                        <a:spcBef>
                          <a:spcPts val="200"/>
                        </a:spcBef>
                        <a:spcAft>
                          <a:spcPts val="200"/>
                        </a:spcAft>
                      </a:pPr>
                      <a:r>
                        <a:rPr lang="en-US" sz="1300" b="1" dirty="0">
                          <a:effectLst/>
                          <a:latin typeface="Arial" panose="020B0604020202020204" pitchFamily="34" charset="0"/>
                          <a:ea typeface="Times New Roman" panose="02020603050405020304" pitchFamily="18" charset="0"/>
                          <a:cs typeface="Arial" panose="020B0604020202020204" pitchFamily="34" charset="0"/>
                        </a:rPr>
                        <a:t>Bacteriological Sample Siting Plan</a:t>
                      </a:r>
                    </a:p>
                    <a:p>
                      <a:pPr marL="0" marR="0" indent="0" algn="l" defTabSz="914400" rtl="0" eaLnBrk="1" fontAlgn="auto" latinLnBrk="0" hangingPunct="1">
                        <a:lnSpc>
                          <a:spcPct val="100000"/>
                        </a:lnSpc>
                        <a:spcBef>
                          <a:spcPts val="200"/>
                        </a:spcBef>
                        <a:spcAft>
                          <a:spcPts val="200"/>
                        </a:spcAft>
                        <a:buClrTx/>
                        <a:buSzTx/>
                        <a:buFontTx/>
                        <a:buNone/>
                        <a:tabLst/>
                        <a:defRPr/>
                      </a:pPr>
                      <a:r>
                        <a:rPr lang="en-US" sz="1300" dirty="0">
                          <a:effectLst/>
                          <a:latin typeface="Arial" panose="020B0604020202020204" pitchFamily="34" charset="0"/>
                          <a:ea typeface="Times New Roman" panose="02020603050405020304" pitchFamily="18" charset="0"/>
                          <a:cs typeface="Arial" panose="020B0604020202020204" pitchFamily="34" charset="0"/>
                        </a:rPr>
                        <a:t>[§64422(a)]</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300">
                          <a:effectLst/>
                          <a:latin typeface="Arial" panose="020B0604020202020204" pitchFamily="34" charset="0"/>
                          <a:ea typeface="Times New Roman" panose="02020603050405020304" pitchFamily="18" charset="0"/>
                          <a:cs typeface="Arial" panose="020B0604020202020204" pitchFamily="34" charset="0"/>
                        </a:rPr>
                        <a:t>612</a:t>
                      </a:r>
                      <a:br>
                        <a:rPr lang="en-US" sz="1300">
                          <a:effectLst/>
                          <a:latin typeface="Arial" panose="020B0604020202020204" pitchFamily="34" charset="0"/>
                          <a:ea typeface="Times New Roman" panose="02020603050405020304" pitchFamily="18" charset="0"/>
                          <a:cs typeface="Arial" panose="020B0604020202020204" pitchFamily="34" charset="0"/>
                        </a:rPr>
                      </a:br>
                      <a:r>
                        <a:rPr lang="en-US" sz="1300">
                          <a:effectLst/>
                          <a:latin typeface="Arial" panose="020B0604020202020204" pitchFamily="34" charset="0"/>
                          <a:ea typeface="Times New Roman" panose="02020603050405020304" pitchFamily="18" charset="0"/>
                          <a:cs typeface="Arial" panose="020B0604020202020204" pitchFamily="34" charset="0"/>
                        </a:rPr>
                        <a:t>[1,157,898]</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300">
                          <a:effectLst/>
                          <a:latin typeface="Arial" panose="020B0604020202020204" pitchFamily="34" charset="0"/>
                          <a:ea typeface="Times New Roman" panose="02020603050405020304" pitchFamily="18" charset="0"/>
                          <a:cs typeface="Arial" panose="020B0604020202020204" pitchFamily="34" charset="0"/>
                        </a:rPr>
                        <a:t>Not applicable</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300" dirty="0">
                          <a:effectLst/>
                          <a:latin typeface="Arial" panose="020B0604020202020204" pitchFamily="34" charset="0"/>
                          <a:ea typeface="Times New Roman" panose="02020603050405020304" pitchFamily="18" charset="0"/>
                          <a:cs typeface="Arial" panose="020B0604020202020204" pitchFamily="34" charset="0"/>
                        </a:rPr>
                        <a:t>Not applicable</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300" dirty="0">
                          <a:effectLst/>
                          <a:latin typeface="Arial" panose="020B0604020202020204" pitchFamily="34" charset="0"/>
                          <a:ea typeface="Times New Roman" panose="02020603050405020304" pitchFamily="18" charset="0"/>
                          <a:cs typeface="Arial" panose="020B0604020202020204" pitchFamily="34" charset="0"/>
                        </a:rPr>
                        <a:t>Not applicable</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300" dirty="0">
                          <a:effectLst/>
                          <a:latin typeface="Arial" panose="020B0604020202020204" pitchFamily="34" charset="0"/>
                          <a:ea typeface="Times New Roman" panose="02020603050405020304" pitchFamily="18" charset="0"/>
                          <a:cs typeface="Arial" panose="020B0604020202020204" pitchFamily="34" charset="0"/>
                        </a:rPr>
                        <a:t>$63,000</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1657943"/>
                  </a:ext>
                </a:extLst>
              </a:tr>
              <a:tr h="164388">
                <a:tc gridSpan="2">
                  <a:txBody>
                    <a:bodyPr/>
                    <a:lstStyle/>
                    <a:p>
                      <a:pPr marL="0" marR="0" algn="ctr">
                        <a:spcBef>
                          <a:spcPts val="200"/>
                        </a:spcBef>
                        <a:spcAft>
                          <a:spcPts val="200"/>
                        </a:spcAft>
                      </a:pPr>
                      <a:r>
                        <a:rPr lang="en-US" sz="1300" b="1" dirty="0">
                          <a:effectLst/>
                          <a:latin typeface="Arial" panose="020B0604020202020204" pitchFamily="34" charset="0"/>
                          <a:ea typeface="Times New Roman" panose="02020603050405020304" pitchFamily="18" charset="0"/>
                          <a:cs typeface="Arial" panose="020B0604020202020204" pitchFamily="34" charset="0"/>
                        </a:rPr>
                        <a:t>Net Cost</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spcBef>
                          <a:spcPts val="200"/>
                        </a:spcBef>
                        <a:spcAft>
                          <a:spcPts val="200"/>
                        </a:spcAft>
                      </a:pPr>
                      <a:r>
                        <a:rPr lang="en-US" sz="1300" b="1" dirty="0">
                          <a:effectLst/>
                          <a:latin typeface="Arial" panose="020B0604020202020204" pitchFamily="34" charset="0"/>
                          <a:ea typeface="Times New Roman" panose="02020603050405020304" pitchFamily="18" charset="0"/>
                          <a:cs typeface="Arial" panose="020B0604020202020204" pitchFamily="34" charset="0"/>
                        </a:rPr>
                        <a:t>$209,000</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spcBef>
                          <a:spcPts val="200"/>
                        </a:spcBef>
                        <a:spcAft>
                          <a:spcPts val="200"/>
                        </a:spcAft>
                      </a:pPr>
                      <a:r>
                        <a:rPr lang="en-US" sz="1300" b="1" dirty="0">
                          <a:effectLst/>
                          <a:latin typeface="Arial" panose="020B0604020202020204" pitchFamily="34" charset="0"/>
                          <a:ea typeface="Times New Roman" panose="02020603050405020304" pitchFamily="18" charset="0"/>
                          <a:cs typeface="Arial" panose="020B0604020202020204" pitchFamily="34" charset="0"/>
                        </a:rPr>
                        <a:t>$0</a:t>
                      </a:r>
                      <a:r>
                        <a:rPr lang="en-US" sz="1300" b="1" baseline="30000" dirty="0">
                          <a:effectLst/>
                          <a:latin typeface="Arial" panose="020B0604020202020204" pitchFamily="34" charset="0"/>
                          <a:ea typeface="Times New Roman" panose="02020603050405020304" pitchFamily="18" charset="0"/>
                          <a:cs typeface="Arial" panose="020B0604020202020204" pitchFamily="34" charset="0"/>
                        </a:rPr>
                        <a:t>(a)</a:t>
                      </a:r>
                      <a:endParaRPr lang="en-US" sz="1300" b="1" dirty="0">
                        <a:effectLst/>
                        <a:latin typeface="Arial" panose="020B0604020202020204" pitchFamily="34" charset="0"/>
                        <a:ea typeface="Times New Roman" panose="02020603050405020304" pitchFamily="18" charset="0"/>
                        <a:cs typeface="Arial" panose="020B0604020202020204" pitchFamily="34" charset="0"/>
                      </a:endParaRP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300" b="1" dirty="0">
                          <a:effectLst/>
                          <a:latin typeface="Arial" panose="020B0604020202020204" pitchFamily="34" charset="0"/>
                          <a:ea typeface="Times New Roman" panose="02020603050405020304" pitchFamily="18" charset="0"/>
                          <a:cs typeface="Arial" panose="020B0604020202020204" pitchFamily="34" charset="0"/>
                        </a:rPr>
                        <a:t>$63,000</a:t>
                      </a:r>
                    </a:p>
                  </a:txBody>
                  <a:tcPr marL="56702" marR="5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6333983"/>
                  </a:ext>
                </a:extLst>
              </a:tr>
            </a:tbl>
          </a:graphicData>
        </a:graphic>
      </p:graphicFrame>
      <p:sp>
        <p:nvSpPr>
          <p:cNvPr id="5" name="Rectangle 4">
            <a:extLst>
              <a:ext uri="{FF2B5EF4-FFF2-40B4-BE49-F238E27FC236}">
                <a16:creationId xmlns:a16="http://schemas.microsoft.com/office/drawing/2014/main" id="{BA9A430A-664E-439A-A220-0FCDCB37288A}"/>
              </a:ext>
            </a:extLst>
          </p:cNvPr>
          <p:cNvSpPr/>
          <p:nvPr/>
        </p:nvSpPr>
        <p:spPr>
          <a:xfrm>
            <a:off x="677485" y="6135060"/>
            <a:ext cx="10422906" cy="461665"/>
          </a:xfrm>
          <a:prstGeom prst="rect">
            <a:avLst/>
          </a:prstGeom>
        </p:spPr>
        <p:txBody>
          <a:bodyPr wrap="square">
            <a:spAutoFit/>
          </a:bodyPr>
          <a:lstStyle/>
          <a:p>
            <a:pPr marL="233363" marR="0" lvl="0" indent="-233363">
              <a:spcBef>
                <a:spcPts val="200"/>
              </a:spcBef>
              <a:spcAft>
                <a:spcPts val="0"/>
              </a:spcAft>
              <a:buFont typeface="+mj-lt"/>
              <a:buAutoNum type="alphaLcParenBoth"/>
            </a:pPr>
            <a:r>
              <a:rPr lang="en-US" sz="1200" dirty="0">
                <a:latin typeface="Arial" panose="020B0604020202020204" pitchFamily="34" charset="0"/>
                <a:ea typeface="Times New Roman" panose="02020603050405020304" pitchFamily="18" charset="0"/>
              </a:rPr>
              <a:t>Net cost is $0 because the cost of routine and reduced monitoring under the state TCR was captured under the federal TCR.  While the requirement to return to routine monitoring results in a loss of a previous cost saving, it does not result in an additional cost over existing state regulations.</a:t>
            </a:r>
            <a:endParaRPr lang="en-US" sz="1200" dirty="0">
              <a:effectLst/>
              <a:latin typeface="Times New Roman" panose="02020603050405020304" pitchFamily="18" charset="0"/>
              <a:ea typeface="Times New Roman" panose="02020603050405020304" pitchFamily="18" charset="0"/>
            </a:endParaRPr>
          </a:p>
        </p:txBody>
      </p:sp>
      <p:sp>
        <p:nvSpPr>
          <p:cNvPr id="6" name="Date Placeholder 3">
            <a:extLst>
              <a:ext uri="{FF2B5EF4-FFF2-40B4-BE49-F238E27FC236}">
                <a16:creationId xmlns:a16="http://schemas.microsoft.com/office/drawing/2014/main" id="{4BA06F0F-F816-4CA9-93C5-DDA12901FE27}"/>
              </a:ext>
            </a:extLst>
          </p:cNvPr>
          <p:cNvSpPr>
            <a:spLocks noGrp="1"/>
          </p:cNvSpPr>
          <p:nvPr>
            <p:ph type="dt" sz="half" idx="10"/>
          </p:nvPr>
        </p:nvSpPr>
        <p:spPr>
          <a:xfrm>
            <a:off x="450105" y="6398883"/>
            <a:ext cx="2844800" cy="365125"/>
          </a:xfrm>
        </p:spPr>
        <p:txBody>
          <a:bodyPr/>
          <a:lstStyle/>
          <a:p>
            <a:r>
              <a:rPr lang="en-US" dirty="0"/>
              <a:t>17 December 2020</a:t>
            </a:r>
          </a:p>
        </p:txBody>
      </p:sp>
      <p:sp>
        <p:nvSpPr>
          <p:cNvPr id="7" name="Slide Number Placeholder 4"/>
          <p:cNvSpPr>
            <a:spLocks noGrp="1"/>
          </p:cNvSpPr>
          <p:nvPr>
            <p:ph type="sldNum" sz="quarter" idx="12"/>
          </p:nvPr>
        </p:nvSpPr>
        <p:spPr/>
        <p:txBody>
          <a:bodyPr/>
          <a:lstStyle/>
          <a:p>
            <a:fld id="{7FB9C470-7EC4-4C75-AF4B-7CDBDF44545F}" type="slidenum">
              <a:rPr lang="en-US" smtClean="0">
                <a:solidFill>
                  <a:srgbClr val="073E87"/>
                </a:solidFill>
              </a:rPr>
              <a:pPr/>
              <a:t>35</a:t>
            </a:fld>
            <a:endParaRPr lang="en-US" dirty="0">
              <a:solidFill>
                <a:srgbClr val="073E87"/>
              </a:solidFill>
            </a:endParaRPr>
          </a:p>
        </p:txBody>
      </p:sp>
    </p:spTree>
    <p:extLst>
      <p:ext uri="{BB962C8B-B14F-4D97-AF65-F5344CB8AC3E}">
        <p14:creationId xmlns:p14="http://schemas.microsoft.com/office/powerpoint/2010/main" val="9283822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F6479D97-2030-4CEF-8282-4BA72CD3BE83}"/>
              </a:ext>
            </a:extLst>
          </p:cNvPr>
          <p:cNvSpPr>
            <a:spLocks noGrp="1"/>
          </p:cNvSpPr>
          <p:nvPr>
            <p:ph type="title"/>
          </p:nvPr>
        </p:nvSpPr>
        <p:spPr>
          <a:xfrm>
            <a:off x="609600" y="1424066"/>
            <a:ext cx="10972800" cy="1143000"/>
          </a:xfrm>
        </p:spPr>
        <p:txBody>
          <a:bodyPr>
            <a:normAutofit/>
          </a:bodyPr>
          <a:lstStyle/>
          <a:p>
            <a:pPr algn="ctr"/>
            <a:r>
              <a:rPr lang="en-US" sz="4500" b="1" dirty="0"/>
              <a:t>Estimated Statewide Costs</a:t>
            </a:r>
          </a:p>
        </p:txBody>
      </p:sp>
      <p:graphicFrame>
        <p:nvGraphicFramePr>
          <p:cNvPr id="4" name="Content Placeholder 3">
            <a:extLst>
              <a:ext uri="{FF2B5EF4-FFF2-40B4-BE49-F238E27FC236}">
                <a16:creationId xmlns:a16="http://schemas.microsoft.com/office/drawing/2014/main" id="{40CEFB1A-E2A5-42F1-A6A3-6A4D6E252E80}"/>
              </a:ext>
            </a:extLst>
          </p:cNvPr>
          <p:cNvGraphicFramePr>
            <a:graphicFrameLocks noGrp="1"/>
          </p:cNvGraphicFramePr>
          <p:nvPr>
            <p:ph idx="1"/>
            <p:extLst>
              <p:ext uri="{D42A27DB-BD31-4B8C-83A1-F6EECF244321}">
                <p14:modId xmlns:p14="http://schemas.microsoft.com/office/powerpoint/2010/main" val="582431151"/>
              </p:ext>
            </p:extLst>
          </p:nvPr>
        </p:nvGraphicFramePr>
        <p:xfrm>
          <a:off x="1335239" y="2763315"/>
          <a:ext cx="9521522" cy="2534827"/>
        </p:xfrm>
        <a:graphic>
          <a:graphicData uri="http://schemas.openxmlformats.org/drawingml/2006/table">
            <a:tbl>
              <a:tblPr firstRow="1" firstCol="1" bandRow="1"/>
              <a:tblGrid>
                <a:gridCol w="3269578">
                  <a:extLst>
                    <a:ext uri="{9D8B030D-6E8A-4147-A177-3AD203B41FA5}">
                      <a16:colId xmlns:a16="http://schemas.microsoft.com/office/drawing/2014/main" val="1516449442"/>
                    </a:ext>
                  </a:extLst>
                </a:gridCol>
                <a:gridCol w="1924493">
                  <a:extLst>
                    <a:ext uri="{9D8B030D-6E8A-4147-A177-3AD203B41FA5}">
                      <a16:colId xmlns:a16="http://schemas.microsoft.com/office/drawing/2014/main" val="2915427810"/>
                    </a:ext>
                  </a:extLst>
                </a:gridCol>
                <a:gridCol w="2169042">
                  <a:extLst>
                    <a:ext uri="{9D8B030D-6E8A-4147-A177-3AD203B41FA5}">
                      <a16:colId xmlns:a16="http://schemas.microsoft.com/office/drawing/2014/main" val="2589755630"/>
                    </a:ext>
                  </a:extLst>
                </a:gridCol>
                <a:gridCol w="2158409">
                  <a:extLst>
                    <a:ext uri="{9D8B030D-6E8A-4147-A177-3AD203B41FA5}">
                      <a16:colId xmlns:a16="http://schemas.microsoft.com/office/drawing/2014/main" val="1171678401"/>
                    </a:ext>
                  </a:extLst>
                </a:gridCol>
              </a:tblGrid>
              <a:tr h="1032707">
                <a:tc gridSpan="4">
                  <a:txBody>
                    <a:bodyPr/>
                    <a:lstStyle/>
                    <a:p>
                      <a:pPr marL="0" marR="0" algn="ctr">
                        <a:spcBef>
                          <a:spcPts val="200"/>
                        </a:spcBef>
                        <a:spcAft>
                          <a:spcPts val="200"/>
                        </a:spcAft>
                      </a:pPr>
                      <a:r>
                        <a:rPr lang="en-US" sz="2600" b="1" dirty="0">
                          <a:effectLst/>
                          <a:latin typeface="Arial" panose="020B0604020202020204" pitchFamily="34" charset="0"/>
                          <a:ea typeface="Times New Roman" panose="02020603050405020304" pitchFamily="18" charset="0"/>
                        </a:rPr>
                        <a:t>Estimated Total Cost for Years 1, 2, and 3</a:t>
                      </a:r>
                      <a:endParaRPr lang="en-US" sz="26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49518745"/>
                  </a:ext>
                </a:extLst>
              </a:tr>
              <a:tr h="375530">
                <a:tc>
                  <a:txBody>
                    <a:bodyPr/>
                    <a:lstStyle/>
                    <a:p>
                      <a:pPr marL="0" marR="0" algn="ctr">
                        <a:spcBef>
                          <a:spcPts val="200"/>
                        </a:spcBef>
                        <a:spcAft>
                          <a:spcPts val="200"/>
                        </a:spcAft>
                      </a:pPr>
                      <a:r>
                        <a:rPr lang="en-US" sz="2400" b="1" dirty="0">
                          <a:effectLst/>
                          <a:latin typeface="Arial" panose="020B0604020202020204" pitchFamily="34" charset="0"/>
                          <a:ea typeface="Times New Roman" panose="02020603050405020304" pitchFamily="18" charset="0"/>
                        </a:rPr>
                        <a:t>Net Cost Type</a:t>
                      </a:r>
                      <a:r>
                        <a:rPr lang="en-US" sz="2400" b="1" baseline="30000" dirty="0">
                          <a:effectLst/>
                          <a:latin typeface="Arial" panose="020B0604020202020204" pitchFamily="34" charset="0"/>
                          <a:ea typeface="Times New Roman" panose="02020603050405020304" pitchFamily="18" charset="0"/>
                        </a:rPr>
                        <a:t>(a)</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2400" b="1" dirty="0">
                          <a:effectLst/>
                          <a:latin typeface="Arial" panose="020B0604020202020204" pitchFamily="34" charset="0"/>
                          <a:ea typeface="Times New Roman" panose="02020603050405020304" pitchFamily="18" charset="0"/>
                        </a:rPr>
                        <a:t>Year 1</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2400" b="1" dirty="0">
                          <a:effectLst/>
                          <a:latin typeface="Arial" panose="020B0604020202020204" pitchFamily="34" charset="0"/>
                          <a:ea typeface="Times New Roman" panose="02020603050405020304" pitchFamily="18" charset="0"/>
                        </a:rPr>
                        <a:t>Year 2</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2400" b="1" dirty="0">
                          <a:effectLst/>
                          <a:latin typeface="Arial" panose="020B0604020202020204" pitchFamily="34" charset="0"/>
                          <a:ea typeface="Times New Roman" panose="02020603050405020304" pitchFamily="18" charset="0"/>
                        </a:rPr>
                        <a:t>Year 3</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2708807"/>
                  </a:ext>
                </a:extLst>
              </a:tr>
              <a:tr h="375530">
                <a:tc>
                  <a:txBody>
                    <a:bodyPr/>
                    <a:lstStyle/>
                    <a:p>
                      <a:pPr marL="0" marR="0" algn="ctr">
                        <a:spcBef>
                          <a:spcPts val="200"/>
                        </a:spcBef>
                        <a:spcAft>
                          <a:spcPts val="200"/>
                        </a:spcAft>
                      </a:pPr>
                      <a:r>
                        <a:rPr lang="en-US" sz="2400" dirty="0">
                          <a:effectLst/>
                          <a:latin typeface="Arial" panose="020B0604020202020204" pitchFamily="34" charset="0"/>
                          <a:ea typeface="Times New Roman" panose="02020603050405020304" pitchFamily="18" charset="0"/>
                        </a:rPr>
                        <a:t>Annual</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2400" dirty="0">
                          <a:effectLst/>
                          <a:latin typeface="Arial" panose="020B0604020202020204" pitchFamily="34" charset="0"/>
                          <a:ea typeface="Times New Roman" panose="02020603050405020304" pitchFamily="18" charset="0"/>
                        </a:rPr>
                        <a:t>$209,000</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2400" dirty="0">
                          <a:effectLst/>
                          <a:latin typeface="Arial" panose="020B0604020202020204" pitchFamily="34" charset="0"/>
                          <a:ea typeface="Times New Roman" panose="02020603050405020304" pitchFamily="18" charset="0"/>
                        </a:rPr>
                        <a:t>$209,000</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2400" dirty="0">
                          <a:effectLst/>
                          <a:latin typeface="Arial" panose="020B0604020202020204" pitchFamily="34" charset="0"/>
                          <a:ea typeface="Times New Roman" panose="02020603050405020304" pitchFamily="18" charset="0"/>
                        </a:rPr>
                        <a:t>$209,000</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9812510"/>
                  </a:ext>
                </a:extLst>
              </a:tr>
              <a:tr h="375530">
                <a:tc>
                  <a:txBody>
                    <a:bodyPr/>
                    <a:lstStyle/>
                    <a:p>
                      <a:pPr marL="0" marR="0" algn="ctr">
                        <a:spcBef>
                          <a:spcPts val="200"/>
                        </a:spcBef>
                        <a:spcAft>
                          <a:spcPts val="200"/>
                        </a:spcAft>
                      </a:pPr>
                      <a:r>
                        <a:rPr lang="en-US" sz="2400">
                          <a:effectLst/>
                          <a:latin typeface="Arial" panose="020B0604020202020204" pitchFamily="34" charset="0"/>
                          <a:ea typeface="Times New Roman" panose="02020603050405020304" pitchFamily="18" charset="0"/>
                        </a:rPr>
                        <a:t>One-Time</a:t>
                      </a:r>
                      <a:endParaRPr lang="en-US" sz="2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2400" dirty="0">
                          <a:effectLst/>
                          <a:latin typeface="Arial" panose="020B0604020202020204" pitchFamily="34" charset="0"/>
                          <a:ea typeface="Times New Roman" panose="02020603050405020304" pitchFamily="18" charset="0"/>
                        </a:rPr>
                        <a:t>$63,000</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2400" dirty="0">
                          <a:effectLst/>
                          <a:latin typeface="Arial" panose="020B0604020202020204" pitchFamily="34" charset="0"/>
                          <a:ea typeface="Times New Roman" panose="02020603050405020304" pitchFamily="18" charset="0"/>
                        </a:rPr>
                        <a:t>Not applicable</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2400" dirty="0">
                          <a:effectLst/>
                          <a:latin typeface="Arial" panose="020B0604020202020204" pitchFamily="34" charset="0"/>
                          <a:ea typeface="Times New Roman" panose="02020603050405020304" pitchFamily="18" charset="0"/>
                        </a:rPr>
                        <a:t>Not applicable</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149469"/>
                  </a:ext>
                </a:extLst>
              </a:tr>
              <a:tr h="375530">
                <a:tc>
                  <a:txBody>
                    <a:bodyPr/>
                    <a:lstStyle/>
                    <a:p>
                      <a:pPr marL="0" marR="0" algn="ctr">
                        <a:spcBef>
                          <a:spcPts val="200"/>
                        </a:spcBef>
                        <a:spcAft>
                          <a:spcPts val="200"/>
                        </a:spcAft>
                      </a:pPr>
                      <a:r>
                        <a:rPr lang="en-US" sz="2400" dirty="0">
                          <a:effectLst/>
                          <a:latin typeface="Arial" panose="020B0604020202020204" pitchFamily="34" charset="0"/>
                          <a:ea typeface="Times New Roman" panose="02020603050405020304" pitchFamily="18" charset="0"/>
                        </a:rPr>
                        <a:t>Total</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2400" dirty="0">
                          <a:effectLst/>
                          <a:latin typeface="Arial" panose="020B0604020202020204" pitchFamily="34" charset="0"/>
                          <a:ea typeface="Times New Roman" panose="02020603050405020304" pitchFamily="18" charset="0"/>
                        </a:rPr>
                        <a:t>$272,000</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2400" dirty="0">
                          <a:effectLst/>
                          <a:latin typeface="Arial" panose="020B0604020202020204" pitchFamily="34" charset="0"/>
                          <a:ea typeface="Times New Roman" panose="02020603050405020304" pitchFamily="18" charset="0"/>
                        </a:rPr>
                        <a:t>$209,000</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2400" dirty="0">
                          <a:effectLst/>
                          <a:latin typeface="Arial" panose="020B0604020202020204" pitchFamily="34" charset="0"/>
                          <a:ea typeface="Times New Roman" panose="02020603050405020304" pitchFamily="18" charset="0"/>
                        </a:rPr>
                        <a:t>$209,000</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2801146"/>
                  </a:ext>
                </a:extLst>
              </a:tr>
            </a:tbl>
          </a:graphicData>
        </a:graphic>
      </p:graphicFrame>
      <p:sp>
        <p:nvSpPr>
          <p:cNvPr id="5" name="Date Placeholder 3">
            <a:extLst>
              <a:ext uri="{FF2B5EF4-FFF2-40B4-BE49-F238E27FC236}">
                <a16:creationId xmlns:a16="http://schemas.microsoft.com/office/drawing/2014/main" id="{4BA06F0F-F816-4CA9-93C5-DDA12901FE27}"/>
              </a:ext>
            </a:extLst>
          </p:cNvPr>
          <p:cNvSpPr>
            <a:spLocks noGrp="1"/>
          </p:cNvSpPr>
          <p:nvPr>
            <p:ph type="dt" sz="half" idx="10"/>
          </p:nvPr>
        </p:nvSpPr>
        <p:spPr/>
        <p:txBody>
          <a:bodyPr/>
          <a:lstStyle/>
          <a:p>
            <a:r>
              <a:rPr lang="en-US" dirty="0"/>
              <a:t>17 December 2020</a:t>
            </a:r>
          </a:p>
        </p:txBody>
      </p:sp>
      <p:sp>
        <p:nvSpPr>
          <p:cNvPr id="6" name="Slide Number Placeholder 4"/>
          <p:cNvSpPr>
            <a:spLocks noGrp="1"/>
          </p:cNvSpPr>
          <p:nvPr>
            <p:ph type="sldNum" sz="quarter" idx="12"/>
          </p:nvPr>
        </p:nvSpPr>
        <p:spPr/>
        <p:txBody>
          <a:bodyPr/>
          <a:lstStyle/>
          <a:p>
            <a:fld id="{7FB9C470-7EC4-4C75-AF4B-7CDBDF44545F}" type="slidenum">
              <a:rPr lang="en-US" smtClean="0">
                <a:solidFill>
                  <a:srgbClr val="073E87"/>
                </a:solidFill>
              </a:rPr>
              <a:pPr/>
              <a:t>36</a:t>
            </a:fld>
            <a:endParaRPr lang="en-US" dirty="0">
              <a:solidFill>
                <a:srgbClr val="073E87"/>
              </a:solidFill>
            </a:endParaRPr>
          </a:p>
        </p:txBody>
      </p:sp>
    </p:spTree>
    <p:extLst>
      <p:ext uri="{BB962C8B-B14F-4D97-AF65-F5344CB8AC3E}">
        <p14:creationId xmlns:p14="http://schemas.microsoft.com/office/powerpoint/2010/main" val="5340437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7E0FF-90BD-48B4-A938-8B49008DA13C}"/>
              </a:ext>
            </a:extLst>
          </p:cNvPr>
          <p:cNvSpPr>
            <a:spLocks noGrp="1"/>
          </p:cNvSpPr>
          <p:nvPr>
            <p:ph type="title"/>
          </p:nvPr>
        </p:nvSpPr>
        <p:spPr/>
        <p:txBody>
          <a:bodyPr/>
          <a:lstStyle/>
          <a:p>
            <a:r>
              <a:rPr lang="en-US" dirty="0"/>
              <a:t>For more information:</a:t>
            </a:r>
          </a:p>
        </p:txBody>
      </p:sp>
      <p:sp>
        <p:nvSpPr>
          <p:cNvPr id="3" name="Content Placeholder 2">
            <a:extLst>
              <a:ext uri="{FF2B5EF4-FFF2-40B4-BE49-F238E27FC236}">
                <a16:creationId xmlns:a16="http://schemas.microsoft.com/office/drawing/2014/main" id="{468B1497-CDDC-4FEC-AF5C-2F3E60EB036D}"/>
              </a:ext>
            </a:extLst>
          </p:cNvPr>
          <p:cNvSpPr>
            <a:spLocks noGrp="1"/>
          </p:cNvSpPr>
          <p:nvPr>
            <p:ph idx="1"/>
          </p:nvPr>
        </p:nvSpPr>
        <p:spPr>
          <a:xfrm>
            <a:off x="618565" y="2103078"/>
            <a:ext cx="11080376" cy="4351338"/>
          </a:xfrm>
        </p:spPr>
        <p:txBody>
          <a:bodyPr>
            <a:normAutofit/>
          </a:bodyPr>
          <a:lstStyle/>
          <a:p>
            <a:pPr>
              <a:lnSpc>
                <a:spcPct val="85000"/>
              </a:lnSpc>
            </a:pPr>
            <a:r>
              <a:rPr lang="en-US" sz="2000" dirty="0">
                <a:solidFill>
                  <a:schemeClr val="accent2">
                    <a:lumMod val="75000"/>
                  </a:schemeClr>
                </a:solidFill>
                <a:latin typeface="Arial" panose="020B0604020202020204" pitchFamily="34" charset="0"/>
                <a:cs typeface="Arial" panose="020B0604020202020204" pitchFamily="34" charset="0"/>
                <a:hlinkClick r:id="rId3"/>
              </a:rPr>
              <a:t>https://www.waterboards.ca.gov/drinking_water/certlic/drinkingwater/sbddw_20_002_rtcr.html</a:t>
            </a:r>
            <a:r>
              <a:rPr lang="en-US" sz="2000" dirty="0">
                <a:solidFill>
                  <a:schemeClr val="accent2">
                    <a:lumMod val="75000"/>
                  </a:schemeClr>
                </a:solidFill>
                <a:latin typeface="Arial" panose="020B0604020202020204" pitchFamily="34" charset="0"/>
                <a:cs typeface="Arial" panose="020B0604020202020204" pitchFamily="34" charset="0"/>
              </a:rPr>
              <a:t>  </a:t>
            </a:r>
          </a:p>
          <a:p>
            <a:pPr lvl="1"/>
            <a:r>
              <a:rPr lang="en-US" dirty="0">
                <a:latin typeface="Arial" panose="020B0604020202020204" pitchFamily="34" charset="0"/>
                <a:cs typeface="Arial" panose="020B0604020202020204" pitchFamily="34" charset="0"/>
              </a:rPr>
              <a:t>Initial Statement of Reasons</a:t>
            </a:r>
          </a:p>
          <a:p>
            <a:pPr lvl="1"/>
            <a:r>
              <a:rPr lang="en-US" dirty="0">
                <a:latin typeface="Arial" panose="020B0604020202020204" pitchFamily="34" charset="0"/>
                <a:cs typeface="Arial" panose="020B0604020202020204" pitchFamily="34" charset="0"/>
              </a:rPr>
              <a:t>Cost Estimating Methodology </a:t>
            </a:r>
          </a:p>
          <a:p>
            <a:pPr lvl="1"/>
            <a:r>
              <a:rPr lang="en-US" dirty="0">
                <a:latin typeface="Arial" panose="020B0604020202020204" pitchFamily="34" charset="0"/>
                <a:cs typeface="Arial" panose="020B0604020202020204" pitchFamily="34" charset="0"/>
              </a:rPr>
              <a:t>Text of Proposed Regulations </a:t>
            </a:r>
          </a:p>
          <a:p>
            <a:pPr lvl="1"/>
            <a:r>
              <a:rPr lang="en-US" dirty="0">
                <a:latin typeface="Arial" panose="020B0604020202020204" pitchFamily="34" charset="0"/>
                <a:cs typeface="Arial" panose="020B0604020202020204" pitchFamily="34" charset="0"/>
              </a:rPr>
              <a:t>Notice of Proposed Rulemaking</a:t>
            </a:r>
            <a:br>
              <a:rPr lang="en-US" dirty="0"/>
            </a:br>
            <a:endParaRPr lang="en-US" dirty="0"/>
          </a:p>
          <a:p>
            <a:pPr>
              <a:lnSpc>
                <a:spcPct val="85000"/>
              </a:lnSpc>
            </a:pPr>
            <a:r>
              <a:rPr lang="en-US" sz="2200" dirty="0"/>
              <a:t>Melissa Hall, P.E.</a:t>
            </a:r>
            <a:br>
              <a:rPr lang="en-US" sz="2200" dirty="0"/>
            </a:br>
            <a:r>
              <a:rPr lang="en-US" sz="2200" dirty="0"/>
              <a:t>State Water Resources Control Board</a:t>
            </a:r>
            <a:br>
              <a:rPr lang="en-US" sz="2200" dirty="0"/>
            </a:br>
            <a:r>
              <a:rPr lang="en-US" sz="2200" dirty="0"/>
              <a:t>Division of Drinking Water, </a:t>
            </a:r>
            <a:br>
              <a:rPr lang="en-US" sz="2200" dirty="0"/>
            </a:br>
            <a:r>
              <a:rPr lang="en-US" sz="2200" dirty="0"/>
              <a:t>Regulatory Development Unit</a:t>
            </a:r>
            <a:br>
              <a:rPr lang="en-US" sz="2200" dirty="0"/>
            </a:br>
            <a:r>
              <a:rPr lang="en-US" sz="2200" dirty="0">
                <a:hlinkClick r:id="rId4"/>
              </a:rPr>
              <a:t>melissa.hall@waterboards.ca.gov</a:t>
            </a:r>
            <a:r>
              <a:rPr lang="en-US" sz="2200" dirty="0"/>
              <a:t> </a:t>
            </a:r>
          </a:p>
        </p:txBody>
      </p:sp>
      <p:sp>
        <p:nvSpPr>
          <p:cNvPr id="4" name="Date Placeholder 3">
            <a:extLst>
              <a:ext uri="{FF2B5EF4-FFF2-40B4-BE49-F238E27FC236}">
                <a16:creationId xmlns:a16="http://schemas.microsoft.com/office/drawing/2014/main" id="{4BA06F0F-F816-4CA9-93C5-DDA12901FE27}"/>
              </a:ext>
            </a:extLst>
          </p:cNvPr>
          <p:cNvSpPr>
            <a:spLocks noGrp="1"/>
          </p:cNvSpPr>
          <p:nvPr>
            <p:ph type="dt" sz="half" idx="10"/>
          </p:nvPr>
        </p:nvSpPr>
        <p:spPr/>
        <p:txBody>
          <a:bodyPr/>
          <a:lstStyle/>
          <a:p>
            <a:r>
              <a:rPr lang="en-US" dirty="0"/>
              <a:t>17 December 2020</a:t>
            </a:r>
          </a:p>
        </p:txBody>
      </p:sp>
      <p:sp>
        <p:nvSpPr>
          <p:cNvPr id="5" name="Slide Number Placeholder 4"/>
          <p:cNvSpPr>
            <a:spLocks noGrp="1"/>
          </p:cNvSpPr>
          <p:nvPr>
            <p:ph type="sldNum" sz="quarter" idx="12"/>
          </p:nvPr>
        </p:nvSpPr>
        <p:spPr/>
        <p:txBody>
          <a:bodyPr/>
          <a:lstStyle/>
          <a:p>
            <a:fld id="{7FB9C470-7EC4-4C75-AF4B-7CDBDF44545F}" type="slidenum">
              <a:rPr lang="en-US" smtClean="0">
                <a:solidFill>
                  <a:srgbClr val="073E87"/>
                </a:solidFill>
              </a:rPr>
              <a:pPr/>
              <a:t>37</a:t>
            </a:fld>
            <a:endParaRPr lang="en-US" dirty="0">
              <a:solidFill>
                <a:srgbClr val="073E87"/>
              </a:solidFill>
            </a:endParaRPr>
          </a:p>
        </p:txBody>
      </p:sp>
    </p:spTree>
    <p:extLst>
      <p:ext uri="{BB962C8B-B14F-4D97-AF65-F5344CB8AC3E}">
        <p14:creationId xmlns:p14="http://schemas.microsoft.com/office/powerpoint/2010/main" val="24884450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1568" y="1371600"/>
            <a:ext cx="10468864" cy="1828800"/>
          </a:xfrm>
        </p:spPr>
        <p:txBody>
          <a:bodyPr>
            <a:normAutofit/>
          </a:bodyPr>
          <a:lstStyle/>
          <a:p>
            <a:pPr algn="ctr"/>
            <a:r>
              <a:rPr lang="en-US" sz="6000" dirty="0">
                <a:solidFill>
                  <a:schemeClr val="tx2"/>
                </a:solidFill>
                <a:latin typeface="Arial" panose="020B0604020202020204" pitchFamily="34" charset="0"/>
                <a:cs typeface="Arial" panose="020B0604020202020204" pitchFamily="34" charset="0"/>
              </a:rPr>
              <a:t>Public Comments</a:t>
            </a:r>
          </a:p>
        </p:txBody>
      </p:sp>
    </p:spTree>
    <p:extLst>
      <p:ext uri="{BB962C8B-B14F-4D97-AF65-F5344CB8AC3E}">
        <p14:creationId xmlns:p14="http://schemas.microsoft.com/office/powerpoint/2010/main" val="8060458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569882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11B43-5E2D-4396-BCA2-B2E72F92C77F}"/>
              </a:ext>
            </a:extLst>
          </p:cNvPr>
          <p:cNvSpPr>
            <a:spLocks noGrp="1"/>
          </p:cNvSpPr>
          <p:nvPr>
            <p:ph type="title"/>
          </p:nvPr>
        </p:nvSpPr>
        <p:spPr/>
        <p:txBody>
          <a:bodyPr>
            <a:normAutofit/>
          </a:bodyPr>
          <a:lstStyle/>
          <a:p>
            <a:pPr algn="ctr"/>
            <a:r>
              <a:rPr lang="en-US" sz="4000" dirty="0">
                <a:latin typeface="Arial" panose="020B0604020202020204" pitchFamily="34" charset="0"/>
                <a:cs typeface="Arial" panose="020B0604020202020204" pitchFamily="34" charset="0"/>
              </a:rPr>
              <a:t>Today’s Hearing </a:t>
            </a:r>
          </a:p>
        </p:txBody>
      </p:sp>
      <p:sp>
        <p:nvSpPr>
          <p:cNvPr id="3" name="Content Placeholder 2">
            <a:extLst>
              <a:ext uri="{FF2B5EF4-FFF2-40B4-BE49-F238E27FC236}">
                <a16:creationId xmlns:a16="http://schemas.microsoft.com/office/drawing/2014/main" id="{75E75B23-E641-47CA-8BEC-22FC8E5FD52F}"/>
              </a:ext>
            </a:extLst>
          </p:cNvPr>
          <p:cNvSpPr>
            <a:spLocks noGrp="1"/>
          </p:cNvSpPr>
          <p:nvPr>
            <p:ph idx="1"/>
          </p:nvPr>
        </p:nvSpPr>
        <p:spPr>
          <a:xfrm>
            <a:off x="609600" y="2572870"/>
            <a:ext cx="10972800" cy="3751729"/>
          </a:xfrm>
          <a:noFill/>
          <a:ln>
            <a:noFill/>
          </a:ln>
        </p:spPr>
        <p:txBody>
          <a:bodyPr>
            <a:normAutofit/>
          </a:bodyPr>
          <a:lstStyle/>
          <a:p>
            <a:r>
              <a:rPr lang="en-US" dirty="0">
                <a:latin typeface="Arial" panose="020B0604020202020204" pitchFamily="34" charset="0"/>
                <a:cs typeface="Arial" panose="020B0604020202020204" pitchFamily="34" charset="0"/>
              </a:rPr>
              <a:t>No action on the regulations today</a:t>
            </a:r>
          </a:p>
          <a:p>
            <a:r>
              <a:rPr lang="en-US" dirty="0">
                <a:latin typeface="Arial" panose="020B0604020202020204" pitchFamily="34" charset="0"/>
                <a:cs typeface="Arial" panose="020B0604020202020204" pitchFamily="34" charset="0"/>
              </a:rPr>
              <a:t>Hearing in accordance with Administrative Procedure Act requirements</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Intent is to receive oral public comments</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Written public comments due </a:t>
            </a:r>
            <a:r>
              <a:rPr lang="en-US" b="1" dirty="0">
                <a:latin typeface="Arial" panose="020B0604020202020204" pitchFamily="34" charset="0"/>
                <a:cs typeface="Arial" panose="020B0604020202020204" pitchFamily="34" charset="0"/>
              </a:rPr>
              <a:t>December 18, and 12:00 p.m. (noon) </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Responses to comments provided in Final Statement of Reasons</a:t>
            </a:r>
          </a:p>
        </p:txBody>
      </p:sp>
      <p:sp>
        <p:nvSpPr>
          <p:cNvPr id="4" name="Date Placeholder 3">
            <a:extLst>
              <a:ext uri="{FF2B5EF4-FFF2-40B4-BE49-F238E27FC236}">
                <a16:creationId xmlns:a16="http://schemas.microsoft.com/office/drawing/2014/main" id="{4BA06F0F-F816-4CA9-93C5-DDA12901FE27}"/>
              </a:ext>
            </a:extLst>
          </p:cNvPr>
          <p:cNvSpPr>
            <a:spLocks noGrp="1"/>
          </p:cNvSpPr>
          <p:nvPr>
            <p:ph type="dt" sz="half" idx="10"/>
          </p:nvPr>
        </p:nvSpPr>
        <p:spPr/>
        <p:txBody>
          <a:bodyPr/>
          <a:lstStyle/>
          <a:p>
            <a:r>
              <a:rPr lang="en-US" dirty="0"/>
              <a:t>17 December 2020</a:t>
            </a:r>
          </a:p>
        </p:txBody>
      </p:sp>
      <p:sp>
        <p:nvSpPr>
          <p:cNvPr id="5" name="Slide Number Placeholder 4">
            <a:extLst>
              <a:ext uri="{FF2B5EF4-FFF2-40B4-BE49-F238E27FC236}">
                <a16:creationId xmlns:a16="http://schemas.microsoft.com/office/drawing/2014/main" id="{E4729831-B84D-445C-8240-C9001BF2B645}"/>
              </a:ext>
            </a:extLst>
          </p:cNvPr>
          <p:cNvSpPr>
            <a:spLocks noGrp="1"/>
          </p:cNvSpPr>
          <p:nvPr>
            <p:ph type="sldNum" sz="quarter" idx="12"/>
          </p:nvPr>
        </p:nvSpPr>
        <p:spPr>
          <a:xfrm>
            <a:off x="10759397" y="6347735"/>
            <a:ext cx="1016000" cy="365125"/>
          </a:xfrm>
        </p:spPr>
        <p:txBody>
          <a:bodyPr/>
          <a:lstStyle/>
          <a:p>
            <a:fld id="{E50636F3-EABE-4D2E-99FD-0A1370BE4986}" type="slidenum">
              <a:rPr lang="en-US" smtClean="0"/>
              <a:t>4</a:t>
            </a:fld>
            <a:endParaRPr lang="en-US"/>
          </a:p>
        </p:txBody>
      </p:sp>
    </p:spTree>
    <p:extLst>
      <p:ext uri="{BB962C8B-B14F-4D97-AF65-F5344CB8AC3E}">
        <p14:creationId xmlns:p14="http://schemas.microsoft.com/office/powerpoint/2010/main" val="12586646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E25D3F01-52DB-4C0C-894B-1C11D47EB721}"/>
              </a:ext>
            </a:extLst>
          </p:cNvPr>
          <p:cNvGraphicFramePr>
            <a:graphicFrameLocks noGrp="1"/>
          </p:cNvGraphicFramePr>
          <p:nvPr>
            <p:ph idx="1"/>
            <p:extLst>
              <p:ext uri="{D42A27DB-BD31-4B8C-83A1-F6EECF244321}">
                <p14:modId xmlns:p14="http://schemas.microsoft.com/office/powerpoint/2010/main" val="210983899"/>
              </p:ext>
            </p:extLst>
          </p:nvPr>
        </p:nvGraphicFramePr>
        <p:xfrm>
          <a:off x="1828800" y="1530718"/>
          <a:ext cx="9029700" cy="2955557"/>
        </p:xfrm>
        <a:graphic>
          <a:graphicData uri="http://schemas.openxmlformats.org/drawingml/2006/table">
            <a:tbl>
              <a:tblPr firstRow="1" firstCol="1" bandRow="1"/>
              <a:tblGrid>
                <a:gridCol w="2257425">
                  <a:extLst>
                    <a:ext uri="{9D8B030D-6E8A-4147-A177-3AD203B41FA5}">
                      <a16:colId xmlns:a16="http://schemas.microsoft.com/office/drawing/2014/main" val="3950433414"/>
                    </a:ext>
                  </a:extLst>
                </a:gridCol>
                <a:gridCol w="1910129">
                  <a:extLst>
                    <a:ext uri="{9D8B030D-6E8A-4147-A177-3AD203B41FA5}">
                      <a16:colId xmlns:a16="http://schemas.microsoft.com/office/drawing/2014/main" val="2149819491"/>
                    </a:ext>
                  </a:extLst>
                </a:gridCol>
                <a:gridCol w="2952017">
                  <a:extLst>
                    <a:ext uri="{9D8B030D-6E8A-4147-A177-3AD203B41FA5}">
                      <a16:colId xmlns:a16="http://schemas.microsoft.com/office/drawing/2014/main" val="1755508774"/>
                    </a:ext>
                  </a:extLst>
                </a:gridCol>
                <a:gridCol w="1910129">
                  <a:extLst>
                    <a:ext uri="{9D8B030D-6E8A-4147-A177-3AD203B41FA5}">
                      <a16:colId xmlns:a16="http://schemas.microsoft.com/office/drawing/2014/main" val="672897091"/>
                    </a:ext>
                  </a:extLst>
                </a:gridCol>
              </a:tblGrid>
              <a:tr h="1319607">
                <a:tc gridSpan="4">
                  <a:txBody>
                    <a:bodyPr/>
                    <a:lstStyle/>
                    <a:p>
                      <a:pPr marL="0" marR="0" algn="ctr">
                        <a:spcBef>
                          <a:spcPts val="200"/>
                        </a:spcBef>
                        <a:spcAft>
                          <a:spcPts val="200"/>
                        </a:spcAft>
                      </a:pPr>
                      <a:br>
                        <a:rPr lang="en-US" sz="2000" dirty="0">
                          <a:effectLst/>
                          <a:latin typeface="Arial" panose="020B0604020202020204" pitchFamily="34" charset="0"/>
                          <a:ea typeface="Times New Roman" panose="02020603050405020304" pitchFamily="18" charset="0"/>
                          <a:cs typeface="Arial" panose="020B0604020202020204" pitchFamily="34" charset="0"/>
                        </a:rPr>
                      </a:br>
                      <a:r>
                        <a:rPr lang="en-US" sz="1400" b="1" dirty="0">
                          <a:effectLst/>
                          <a:latin typeface="Arial" panose="020B0604020202020204" pitchFamily="34" charset="0"/>
                          <a:ea typeface="Times New Roman" panose="02020603050405020304" pitchFamily="18" charset="0"/>
                          <a:cs typeface="Arial" panose="020B0604020202020204" pitchFamily="34" charset="0"/>
                        </a:rPr>
                        <a:t>Table 17</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200"/>
                        </a:spcBef>
                        <a:spcAft>
                          <a:spcPts val="200"/>
                        </a:spcAft>
                      </a:pPr>
                      <a:r>
                        <a:rPr lang="en-US" sz="1400" b="1" dirty="0">
                          <a:effectLst/>
                          <a:latin typeface="Arial" panose="020B0604020202020204" pitchFamily="34" charset="0"/>
                          <a:ea typeface="Times New Roman" panose="02020603050405020304" pitchFamily="18" charset="0"/>
                          <a:cs typeface="Arial" panose="020B0604020202020204" pitchFamily="34" charset="0"/>
                        </a:rPr>
                        <a:t>Estimated Monitoring Cost for Section 64421(b)(2)(A)</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200"/>
                        </a:spcBef>
                        <a:spcAft>
                          <a:spcPts val="200"/>
                        </a:spcAft>
                      </a:pPr>
                      <a:r>
                        <a:rPr lang="en-US" sz="1400" b="1" dirty="0">
                          <a:effectLst/>
                          <a:latin typeface="Arial" panose="020B0604020202020204" pitchFamily="34" charset="0"/>
                          <a:ea typeface="Times New Roman" panose="02020603050405020304" pitchFamily="18" charset="0"/>
                          <a:cs typeface="Arial" panose="020B0604020202020204" pitchFamily="34" charset="0"/>
                        </a:rPr>
                        <a:t>Raw Water Bacteriological Monitoring</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90678418"/>
                  </a:ext>
                </a:extLst>
              </a:tr>
              <a:tr h="822494">
                <a:tc>
                  <a:txBody>
                    <a:bodyPr/>
                    <a:lstStyle/>
                    <a:p>
                      <a:pPr marL="0" marR="0" algn="ctr">
                        <a:spcBef>
                          <a:spcPts val="200"/>
                        </a:spcBef>
                        <a:spcAft>
                          <a:spcPts val="200"/>
                        </a:spcAft>
                      </a:pPr>
                      <a:r>
                        <a:rPr lang="en-US" sz="1400" b="1">
                          <a:effectLst/>
                          <a:latin typeface="Arial" panose="020B0604020202020204" pitchFamily="34" charset="0"/>
                          <a:ea typeface="Times New Roman" panose="02020603050405020304" pitchFamily="18" charset="0"/>
                          <a:cs typeface="Arial" panose="020B0604020202020204" pitchFamily="34" charset="0"/>
                        </a:rPr>
                        <a:t>Water System Size</a:t>
                      </a:r>
                      <a:endParaRPr lang="en-US" sz="200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200"/>
                        </a:spcBef>
                        <a:spcAft>
                          <a:spcPts val="200"/>
                        </a:spcAft>
                      </a:pPr>
                      <a:r>
                        <a:rPr lang="en-US" sz="1200" b="1">
                          <a:effectLst/>
                          <a:latin typeface="Arial" panose="020B0604020202020204" pitchFamily="34" charset="0"/>
                          <a:ea typeface="Times New Roman" panose="02020603050405020304" pitchFamily="18" charset="0"/>
                          <a:cs typeface="Arial" panose="020B0604020202020204" pitchFamily="34" charset="0"/>
                        </a:rPr>
                        <a:t>(Population Served)</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400" b="1">
                          <a:effectLst/>
                          <a:latin typeface="Arial" panose="020B0604020202020204" pitchFamily="34" charset="0"/>
                          <a:ea typeface="Times New Roman" panose="02020603050405020304" pitchFamily="18" charset="0"/>
                          <a:cs typeface="Arial" panose="020B0604020202020204" pitchFamily="34" charset="0"/>
                        </a:rPr>
                        <a:t>No. of Public Water Systems</a:t>
                      </a:r>
                      <a:r>
                        <a:rPr lang="en-US" sz="1400" b="1" baseline="30000">
                          <a:effectLst/>
                          <a:latin typeface="Arial" panose="020B0604020202020204" pitchFamily="34" charset="0"/>
                          <a:ea typeface="Times New Roman" panose="02020603050405020304" pitchFamily="18" charset="0"/>
                          <a:cs typeface="Arial" panose="020B0604020202020204" pitchFamily="34" charset="0"/>
                        </a:rPr>
                        <a:t>(a)</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400" b="1" dirty="0">
                          <a:effectLst/>
                          <a:latin typeface="Arial" panose="020B0604020202020204" pitchFamily="34" charset="0"/>
                          <a:ea typeface="Times New Roman" panose="02020603050405020304" pitchFamily="18" charset="0"/>
                          <a:cs typeface="Arial" panose="020B0604020202020204" pitchFamily="34" charset="0"/>
                        </a:rPr>
                        <a:t>No. of GW (Not GWUDI) Sources with Disinfection</a:t>
                      </a:r>
                      <a:r>
                        <a:rPr lang="en-US" sz="1400" b="1" baseline="30000" dirty="0">
                          <a:effectLst/>
                          <a:latin typeface="Arial" panose="020B0604020202020204" pitchFamily="34" charset="0"/>
                          <a:ea typeface="Times New Roman" panose="02020603050405020304" pitchFamily="18" charset="0"/>
                          <a:cs typeface="Arial" panose="020B0604020202020204" pitchFamily="34" charset="0"/>
                        </a:rPr>
                        <a:t>(a)</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400" b="1">
                          <a:effectLst/>
                          <a:latin typeface="Arial" panose="020B0604020202020204" pitchFamily="34" charset="0"/>
                          <a:ea typeface="Times New Roman" panose="02020603050405020304" pitchFamily="18" charset="0"/>
                          <a:cs typeface="Arial" panose="020B0604020202020204" pitchFamily="34" charset="0"/>
                        </a:rPr>
                        <a:t>Monitoring Cost </a:t>
                      </a:r>
                      <a:r>
                        <a:rPr lang="en-US" sz="1200" b="1">
                          <a:effectLst/>
                          <a:latin typeface="Arial" panose="020B0604020202020204" pitchFamily="34" charset="0"/>
                          <a:ea typeface="Times New Roman" panose="02020603050405020304" pitchFamily="18" charset="0"/>
                          <a:cs typeface="Arial" panose="020B0604020202020204" pitchFamily="34" charset="0"/>
                        </a:rPr>
                        <a:t>(for Year 1+)</a:t>
                      </a:r>
                      <a:r>
                        <a:rPr lang="en-US" sz="1200" b="1" baseline="30000">
                          <a:effectLst/>
                          <a:latin typeface="Arial" panose="020B0604020202020204" pitchFamily="34" charset="0"/>
                          <a:ea typeface="Times New Roman" panose="02020603050405020304" pitchFamily="18" charset="0"/>
                          <a:cs typeface="Arial" panose="020B0604020202020204" pitchFamily="34" charset="0"/>
                        </a:rPr>
                        <a:t>(b)</a:t>
                      </a:r>
                      <a:endParaRPr lang="en-US" sz="200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200"/>
                        </a:spcBef>
                        <a:spcAft>
                          <a:spcPts val="200"/>
                        </a:spcAft>
                      </a:pPr>
                      <a:r>
                        <a:rPr lang="en-US" sz="1100" b="1">
                          <a:effectLst/>
                          <a:latin typeface="Arial" panose="020B0604020202020204" pitchFamily="34" charset="0"/>
                          <a:ea typeface="Times New Roman" panose="02020603050405020304" pitchFamily="18" charset="0"/>
                          <a:cs typeface="Arial" panose="020B0604020202020204" pitchFamily="34" charset="0"/>
                        </a:rPr>
                        <a:t>(Cost Increase)</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3034882"/>
                  </a:ext>
                </a:extLst>
              </a:tr>
              <a:tr h="271152">
                <a:tc>
                  <a:txBody>
                    <a:bodyPr/>
                    <a:lstStyle/>
                    <a:p>
                      <a:pPr marL="0" marR="0" algn="ctr">
                        <a:spcBef>
                          <a:spcPts val="200"/>
                        </a:spcBef>
                        <a:spcAft>
                          <a:spcPts val="200"/>
                        </a:spcAft>
                      </a:pPr>
                      <a:r>
                        <a:rPr lang="en-US" sz="1400">
                          <a:effectLst/>
                          <a:latin typeface="Arial" panose="020B0604020202020204" pitchFamily="34" charset="0"/>
                          <a:ea typeface="Times New Roman" panose="02020603050405020304" pitchFamily="18" charset="0"/>
                          <a:cs typeface="Arial" panose="020B0604020202020204" pitchFamily="34" charset="0"/>
                        </a:rPr>
                        <a:t>SWS</a:t>
                      </a:r>
                      <a:r>
                        <a:rPr lang="en-US" sz="1200">
                          <a:effectLst/>
                          <a:latin typeface="Arial" panose="020B0604020202020204" pitchFamily="34" charset="0"/>
                          <a:ea typeface="Times New Roman" panose="02020603050405020304" pitchFamily="18" charset="0"/>
                          <a:cs typeface="Arial" panose="020B0604020202020204" pitchFamily="34" charset="0"/>
                        </a:rPr>
                        <a:t> (≤1,000)</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400">
                          <a:effectLst/>
                          <a:latin typeface="Arial" panose="020B0604020202020204" pitchFamily="34" charset="0"/>
                          <a:ea typeface="Times New Roman" panose="02020603050405020304" pitchFamily="18" charset="0"/>
                          <a:cs typeface="Arial" panose="020B0604020202020204" pitchFamily="34" charset="0"/>
                        </a:rPr>
                        <a:t>494</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400" dirty="0">
                          <a:effectLst/>
                          <a:latin typeface="Arial" panose="020B0604020202020204" pitchFamily="34" charset="0"/>
                          <a:ea typeface="Times New Roman" panose="02020603050405020304" pitchFamily="18" charset="0"/>
                          <a:cs typeface="Arial" panose="020B0604020202020204" pitchFamily="34" charset="0"/>
                        </a:rPr>
                        <a:t>666</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400" dirty="0">
                          <a:effectLst/>
                          <a:latin typeface="Arial" panose="020B0604020202020204" pitchFamily="34" charset="0"/>
                          <a:ea typeface="Times New Roman" panose="02020603050405020304" pitchFamily="18" charset="0"/>
                          <a:cs typeface="Arial" panose="020B0604020202020204" pitchFamily="34" charset="0"/>
                        </a:rPr>
                        <a:t>$188,000</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3781941"/>
                  </a:ext>
                </a:extLst>
              </a:tr>
              <a:tr h="271152">
                <a:tc>
                  <a:txBody>
                    <a:bodyPr/>
                    <a:lstStyle/>
                    <a:p>
                      <a:pPr marL="0" marR="0" algn="ctr">
                        <a:spcBef>
                          <a:spcPts val="200"/>
                        </a:spcBef>
                        <a:spcAft>
                          <a:spcPts val="200"/>
                        </a:spcAft>
                      </a:pPr>
                      <a:r>
                        <a:rPr lang="en-US" sz="1400">
                          <a:effectLst/>
                          <a:latin typeface="Arial" panose="020B0604020202020204" pitchFamily="34" charset="0"/>
                          <a:ea typeface="Times New Roman" panose="02020603050405020304" pitchFamily="18" charset="0"/>
                          <a:cs typeface="Arial" panose="020B0604020202020204" pitchFamily="34" charset="0"/>
                        </a:rPr>
                        <a:t>LWS</a:t>
                      </a:r>
                      <a:r>
                        <a:rPr lang="en-US" sz="1200">
                          <a:effectLst/>
                          <a:latin typeface="Arial" panose="020B0604020202020204" pitchFamily="34" charset="0"/>
                          <a:ea typeface="Times New Roman" panose="02020603050405020304" pitchFamily="18" charset="0"/>
                          <a:cs typeface="Arial" panose="020B0604020202020204" pitchFamily="34" charset="0"/>
                        </a:rPr>
                        <a:t> (&gt;1,000)</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400">
                          <a:effectLst/>
                          <a:latin typeface="Arial" panose="020B0604020202020204" pitchFamily="34" charset="0"/>
                          <a:ea typeface="Times New Roman" panose="02020603050405020304" pitchFamily="18" charset="0"/>
                          <a:cs typeface="Arial" panose="020B0604020202020204" pitchFamily="34" charset="0"/>
                        </a:rPr>
                        <a:t>90</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400" dirty="0">
                          <a:effectLst/>
                          <a:latin typeface="Arial" panose="020B0604020202020204" pitchFamily="34" charset="0"/>
                          <a:ea typeface="Times New Roman" panose="02020603050405020304" pitchFamily="18" charset="0"/>
                          <a:cs typeface="Arial" panose="020B0604020202020204" pitchFamily="34" charset="0"/>
                        </a:rPr>
                        <a:t>525</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400" dirty="0">
                          <a:effectLst/>
                          <a:latin typeface="Arial" panose="020B0604020202020204" pitchFamily="34" charset="0"/>
                          <a:ea typeface="Times New Roman" panose="02020603050405020304" pitchFamily="18" charset="0"/>
                          <a:cs typeface="Arial" panose="020B0604020202020204" pitchFamily="34" charset="0"/>
                        </a:rPr>
                        <a:t>$175,000</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0080955"/>
                  </a:ext>
                </a:extLst>
              </a:tr>
              <a:tr h="271152">
                <a:tc>
                  <a:txBody>
                    <a:bodyPr/>
                    <a:lstStyle/>
                    <a:p>
                      <a:pPr marL="0" marR="0" algn="ctr">
                        <a:spcBef>
                          <a:spcPts val="200"/>
                        </a:spcBef>
                        <a:spcAft>
                          <a:spcPts val="200"/>
                        </a:spcAft>
                      </a:pPr>
                      <a:r>
                        <a:rPr lang="en-US" sz="1400">
                          <a:effectLst/>
                          <a:latin typeface="Arial" panose="020B0604020202020204" pitchFamily="34" charset="0"/>
                          <a:ea typeface="Times New Roman" panose="02020603050405020304" pitchFamily="18" charset="0"/>
                          <a:cs typeface="Arial" panose="020B0604020202020204" pitchFamily="34" charset="0"/>
                        </a:rPr>
                        <a:t>Total</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400" dirty="0">
                          <a:effectLst/>
                          <a:latin typeface="Arial" panose="020B0604020202020204" pitchFamily="34" charset="0"/>
                          <a:ea typeface="Times New Roman" panose="02020603050405020304" pitchFamily="18" charset="0"/>
                          <a:cs typeface="Arial" panose="020B0604020202020204" pitchFamily="34" charset="0"/>
                        </a:rPr>
                        <a:t>584</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400">
                          <a:effectLst/>
                          <a:latin typeface="Arial" panose="020B0604020202020204" pitchFamily="34" charset="0"/>
                          <a:ea typeface="Times New Roman" panose="02020603050405020304" pitchFamily="18" charset="0"/>
                          <a:cs typeface="Arial" panose="020B0604020202020204" pitchFamily="34" charset="0"/>
                        </a:rPr>
                        <a:t>1,191</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400" dirty="0">
                          <a:effectLst/>
                          <a:latin typeface="Arial" panose="020B0604020202020204" pitchFamily="34" charset="0"/>
                          <a:ea typeface="Times New Roman" panose="02020603050405020304" pitchFamily="18" charset="0"/>
                          <a:cs typeface="Arial" panose="020B0604020202020204" pitchFamily="34" charset="0"/>
                        </a:rPr>
                        <a:t>$363,000</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7973675"/>
                  </a:ext>
                </a:extLst>
              </a:tr>
            </a:tbl>
          </a:graphicData>
        </a:graphic>
      </p:graphicFrame>
      <p:sp>
        <p:nvSpPr>
          <p:cNvPr id="8" name="Rectangle 7">
            <a:extLst>
              <a:ext uri="{FF2B5EF4-FFF2-40B4-BE49-F238E27FC236}">
                <a16:creationId xmlns:a16="http://schemas.microsoft.com/office/drawing/2014/main" id="{326663B7-DD21-464C-A077-C5E057EE46A7}"/>
              </a:ext>
            </a:extLst>
          </p:cNvPr>
          <p:cNvSpPr/>
          <p:nvPr/>
        </p:nvSpPr>
        <p:spPr>
          <a:xfrm>
            <a:off x="889000" y="5560426"/>
            <a:ext cx="11087100" cy="646331"/>
          </a:xfrm>
          <a:prstGeom prst="rect">
            <a:avLst/>
          </a:prstGeom>
        </p:spPr>
        <p:txBody>
          <a:bodyPr wrap="square">
            <a:spAutoFit/>
          </a:bodyPr>
          <a:lstStyle/>
          <a:p>
            <a:pPr marL="342900" marR="0" lvl="0" indent="-342900">
              <a:spcBef>
                <a:spcPts val="200"/>
              </a:spcBef>
              <a:spcAft>
                <a:spcPts val="0"/>
              </a:spcAft>
              <a:buFont typeface="+mj-lt"/>
              <a:buAutoNum type="alphaLcParenBoth"/>
            </a:pPr>
            <a:r>
              <a:rPr lang="en-US" sz="1200" dirty="0">
                <a:latin typeface="Arial" panose="020B0604020202020204" pitchFamily="34" charset="0"/>
                <a:ea typeface="Times New Roman" panose="02020603050405020304" pitchFamily="18" charset="0"/>
              </a:rPr>
              <a:t>From Table 2; Survey, Cost Impact = Yes.</a:t>
            </a:r>
            <a:endParaRPr lang="en-US" sz="2400" dirty="0">
              <a:latin typeface="Times New Roman" panose="02020603050405020304" pitchFamily="18" charset="0"/>
              <a:ea typeface="Times New Roman" panose="02020603050405020304" pitchFamily="18" charset="0"/>
            </a:endParaRPr>
          </a:p>
          <a:p>
            <a:pPr marL="342900" marR="0" lvl="0" indent="-342900">
              <a:spcBef>
                <a:spcPts val="0"/>
              </a:spcBef>
              <a:spcAft>
                <a:spcPts val="2400"/>
              </a:spcAft>
              <a:buFont typeface="+mj-lt"/>
              <a:buAutoNum type="alphaLcParenBoth"/>
            </a:pPr>
            <a:r>
              <a:rPr lang="en-US" sz="1200" dirty="0">
                <a:latin typeface="Arial" panose="020B0604020202020204" pitchFamily="34" charset="0"/>
                <a:ea typeface="Times New Roman" panose="02020603050405020304" pitchFamily="18" charset="0"/>
              </a:rPr>
              <a:t>Estimated Annual Cost of Raw Water Source Monitoring = Sum of [(Estimated Average Unit Cost of Bacteriological Monitoring per Sample (Bacteriological, Total Coliform/</a:t>
            </a:r>
            <a:r>
              <a:rPr lang="en-US" sz="1200" i="1" dirty="0">
                <a:latin typeface="Arial" panose="020B0604020202020204" pitchFamily="34" charset="0"/>
                <a:ea typeface="Times New Roman" panose="02020603050405020304" pitchFamily="18" charset="0"/>
              </a:rPr>
              <a:t>E. coli</a:t>
            </a:r>
            <a:r>
              <a:rPr lang="en-US" sz="1200" dirty="0">
                <a:latin typeface="Arial" panose="020B0604020202020204" pitchFamily="34" charset="0"/>
                <a:ea typeface="Times New Roman" panose="02020603050405020304" pitchFamily="18" charset="0"/>
              </a:rPr>
              <a:t>, Presence-Absence)) x (No. of Samples Required per Year; four)].  See sample calculations below.</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02483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7D2BC123-CA8C-4DC7-8F03-217C9322BB49}"/>
              </a:ext>
            </a:extLst>
          </p:cNvPr>
          <p:cNvGraphicFramePr>
            <a:graphicFrameLocks noGrp="1"/>
          </p:cNvGraphicFramePr>
          <p:nvPr>
            <p:ph idx="1"/>
            <p:extLst>
              <p:ext uri="{D42A27DB-BD31-4B8C-83A1-F6EECF244321}">
                <p14:modId xmlns:p14="http://schemas.microsoft.com/office/powerpoint/2010/main" val="2476473722"/>
              </p:ext>
            </p:extLst>
          </p:nvPr>
        </p:nvGraphicFramePr>
        <p:xfrm>
          <a:off x="1816100" y="1009651"/>
          <a:ext cx="8559799" cy="3126479"/>
        </p:xfrm>
        <a:graphic>
          <a:graphicData uri="http://schemas.openxmlformats.org/drawingml/2006/table">
            <a:tbl>
              <a:tblPr firstRow="1" firstCol="1" bandRow="1"/>
              <a:tblGrid>
                <a:gridCol w="2304561">
                  <a:extLst>
                    <a:ext uri="{9D8B030D-6E8A-4147-A177-3AD203B41FA5}">
                      <a16:colId xmlns:a16="http://schemas.microsoft.com/office/drawing/2014/main" val="1519042343"/>
                    </a:ext>
                  </a:extLst>
                </a:gridCol>
                <a:gridCol w="4444511">
                  <a:extLst>
                    <a:ext uri="{9D8B030D-6E8A-4147-A177-3AD203B41FA5}">
                      <a16:colId xmlns:a16="http://schemas.microsoft.com/office/drawing/2014/main" val="3942826233"/>
                    </a:ext>
                  </a:extLst>
                </a:gridCol>
                <a:gridCol w="1810727">
                  <a:extLst>
                    <a:ext uri="{9D8B030D-6E8A-4147-A177-3AD203B41FA5}">
                      <a16:colId xmlns:a16="http://schemas.microsoft.com/office/drawing/2014/main" val="3272771591"/>
                    </a:ext>
                  </a:extLst>
                </a:gridCol>
              </a:tblGrid>
              <a:tr h="855906">
                <a:tc gridSpan="3">
                  <a:txBody>
                    <a:bodyPr/>
                    <a:lstStyle/>
                    <a:p>
                      <a:pPr marL="0" marR="0" algn="ctr">
                        <a:spcBef>
                          <a:spcPts val="200"/>
                        </a:spcBef>
                        <a:spcAft>
                          <a:spcPts val="200"/>
                        </a:spcAft>
                      </a:pPr>
                      <a:br>
                        <a:rPr lang="en-US" sz="1100" dirty="0">
                          <a:effectLst/>
                          <a:latin typeface="Arial" panose="020B0604020202020204" pitchFamily="34" charset="0"/>
                          <a:ea typeface="Times New Roman" panose="02020603050405020304" pitchFamily="18" charset="0"/>
                          <a:cs typeface="Arial" panose="020B0604020202020204" pitchFamily="34" charset="0"/>
                        </a:rPr>
                      </a:br>
                      <a:r>
                        <a:rPr lang="en-US" sz="1400" b="1" dirty="0">
                          <a:effectLst/>
                          <a:latin typeface="Arial" panose="020B0604020202020204" pitchFamily="34" charset="0"/>
                          <a:ea typeface="Times New Roman" panose="02020603050405020304" pitchFamily="18" charset="0"/>
                          <a:cs typeface="Arial" panose="020B0604020202020204" pitchFamily="34" charset="0"/>
                        </a:rPr>
                        <a:t>Table 18</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200"/>
                        </a:spcBef>
                        <a:spcAft>
                          <a:spcPts val="200"/>
                        </a:spcAft>
                      </a:pPr>
                      <a:r>
                        <a:rPr lang="en-US" sz="1400" b="1" dirty="0">
                          <a:effectLst/>
                          <a:latin typeface="Arial" panose="020B0604020202020204" pitchFamily="34" charset="0"/>
                          <a:ea typeface="Times New Roman" panose="02020603050405020304" pitchFamily="18" charset="0"/>
                          <a:cs typeface="Arial" panose="020B0604020202020204" pitchFamily="34" charset="0"/>
                        </a:rPr>
                        <a:t>Estimated Monitoring Cost for Section 64423(a)(1)</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200"/>
                        </a:spcBef>
                        <a:spcAft>
                          <a:spcPts val="200"/>
                        </a:spcAft>
                      </a:pPr>
                      <a:r>
                        <a:rPr lang="en-US" sz="1400" b="1" dirty="0">
                          <a:effectLst/>
                          <a:latin typeface="Arial" panose="020B0604020202020204" pitchFamily="34" charset="0"/>
                          <a:ea typeface="Times New Roman" panose="02020603050405020304" pitchFamily="18" charset="0"/>
                          <a:cs typeface="Arial" panose="020B0604020202020204" pitchFamily="34" charset="0"/>
                        </a:rPr>
                        <a:t>Return to Routine Bacteriological Monitoring</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13599065"/>
                  </a:ext>
                </a:extLst>
              </a:tr>
              <a:tr h="1032771">
                <a:tc>
                  <a:txBody>
                    <a:bodyPr/>
                    <a:lstStyle/>
                    <a:p>
                      <a:pPr marL="0" marR="0" algn="ctr">
                        <a:spcBef>
                          <a:spcPts val="200"/>
                        </a:spcBef>
                        <a:spcAft>
                          <a:spcPts val="200"/>
                        </a:spcAft>
                      </a:pPr>
                      <a:r>
                        <a:rPr lang="en-US" sz="1400" b="1">
                          <a:effectLst/>
                          <a:latin typeface="Arial" panose="020B0604020202020204" pitchFamily="34" charset="0"/>
                          <a:ea typeface="Times New Roman" panose="02020603050405020304" pitchFamily="18" charset="0"/>
                          <a:cs typeface="Arial" panose="020B0604020202020204" pitchFamily="34" charset="0"/>
                        </a:rPr>
                        <a:t>Water System Size</a:t>
                      </a:r>
                      <a:endParaRPr lang="en-US" sz="200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200"/>
                        </a:spcBef>
                        <a:spcAft>
                          <a:spcPts val="200"/>
                        </a:spcAft>
                      </a:pPr>
                      <a:r>
                        <a:rPr lang="en-US" sz="1200" b="1">
                          <a:effectLst/>
                          <a:latin typeface="Arial" panose="020B0604020202020204" pitchFamily="34" charset="0"/>
                          <a:ea typeface="Times New Roman" panose="02020603050405020304" pitchFamily="18" charset="0"/>
                          <a:cs typeface="Arial" panose="020B0604020202020204" pitchFamily="34" charset="0"/>
                        </a:rPr>
                        <a:t>(Population Served)</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400" b="1" dirty="0">
                          <a:effectLst/>
                          <a:latin typeface="Arial" panose="020B0604020202020204" pitchFamily="34" charset="0"/>
                          <a:ea typeface="Times New Roman" panose="02020603050405020304" pitchFamily="18" charset="0"/>
                          <a:cs typeface="Arial" panose="020B0604020202020204" pitchFamily="34" charset="0"/>
                        </a:rPr>
                        <a:t>No. of Community Water Systems</a:t>
                      </a:r>
                      <a:br>
                        <a:rPr lang="en-US" sz="1400" b="1" dirty="0">
                          <a:effectLst/>
                          <a:latin typeface="Arial" panose="020B0604020202020204" pitchFamily="34" charset="0"/>
                          <a:ea typeface="Times New Roman" panose="02020603050405020304" pitchFamily="18" charset="0"/>
                          <a:cs typeface="Arial" panose="020B0604020202020204" pitchFamily="34" charset="0"/>
                        </a:rPr>
                      </a:br>
                      <a:r>
                        <a:rPr lang="en-US" sz="1400" b="1" dirty="0">
                          <a:effectLst/>
                          <a:latin typeface="Arial" panose="020B0604020202020204" pitchFamily="34" charset="0"/>
                          <a:ea typeface="Times New Roman" panose="02020603050405020304" pitchFamily="18" charset="0"/>
                          <a:cs typeface="Arial" panose="020B0604020202020204" pitchFamily="34" charset="0"/>
                        </a:rPr>
                        <a:t>Using Groundwater (</a:t>
                      </a:r>
                      <a:r>
                        <a:rPr lang="en-US" sz="1400" b="1" i="1" dirty="0">
                          <a:effectLst/>
                          <a:latin typeface="Arial" panose="020B0604020202020204" pitchFamily="34" charset="0"/>
                          <a:ea typeface="Times New Roman" panose="02020603050405020304" pitchFamily="18" charset="0"/>
                          <a:cs typeface="Arial" panose="020B0604020202020204" pitchFamily="34" charset="0"/>
                        </a:rPr>
                        <a:t>i.e</a:t>
                      </a:r>
                      <a:r>
                        <a:rPr lang="en-US" sz="1400" b="1" dirty="0">
                          <a:effectLst/>
                          <a:latin typeface="Arial" panose="020B0604020202020204" pitchFamily="34" charset="0"/>
                          <a:ea typeface="Times New Roman" panose="02020603050405020304" pitchFamily="18" charset="0"/>
                          <a:cs typeface="Arial" panose="020B0604020202020204" pitchFamily="34" charset="0"/>
                        </a:rPr>
                        <a:t>., Not GWUDI) and Serving 25-1,000 Persons</a:t>
                      </a:r>
                      <a:r>
                        <a:rPr lang="en-US" sz="1400" b="1" baseline="30000" dirty="0">
                          <a:effectLst/>
                          <a:latin typeface="Arial" panose="020B0604020202020204" pitchFamily="34" charset="0"/>
                          <a:ea typeface="Times New Roman" panose="02020603050405020304" pitchFamily="18" charset="0"/>
                          <a:cs typeface="Arial" panose="020B0604020202020204" pitchFamily="34" charset="0"/>
                        </a:rPr>
                        <a:t>(a)</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400" b="1">
                          <a:effectLst/>
                          <a:latin typeface="Arial" panose="020B0604020202020204" pitchFamily="34" charset="0"/>
                          <a:ea typeface="Times New Roman" panose="02020603050405020304" pitchFamily="18" charset="0"/>
                          <a:cs typeface="Arial" panose="020B0604020202020204" pitchFamily="34" charset="0"/>
                        </a:rPr>
                        <a:t>Monitoring Cost </a:t>
                      </a:r>
                      <a:r>
                        <a:rPr lang="en-US" sz="1200" b="1">
                          <a:effectLst/>
                          <a:latin typeface="Arial" panose="020B0604020202020204" pitchFamily="34" charset="0"/>
                          <a:ea typeface="Times New Roman" panose="02020603050405020304" pitchFamily="18" charset="0"/>
                          <a:cs typeface="Arial" panose="020B0604020202020204" pitchFamily="34" charset="0"/>
                        </a:rPr>
                        <a:t>(for Year 1+)</a:t>
                      </a:r>
                      <a:r>
                        <a:rPr lang="en-US" sz="1200" b="1" baseline="30000">
                          <a:effectLst/>
                          <a:latin typeface="Arial" panose="020B0604020202020204" pitchFamily="34" charset="0"/>
                          <a:ea typeface="Times New Roman" panose="02020603050405020304" pitchFamily="18" charset="0"/>
                          <a:cs typeface="Arial" panose="020B0604020202020204" pitchFamily="34" charset="0"/>
                        </a:rPr>
                        <a:t>(b)</a:t>
                      </a:r>
                      <a:endParaRPr lang="en-US" sz="200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200"/>
                        </a:spcBef>
                        <a:spcAft>
                          <a:spcPts val="200"/>
                        </a:spcAft>
                      </a:pPr>
                      <a:r>
                        <a:rPr lang="en-US" sz="1100" b="1">
                          <a:effectLst/>
                          <a:latin typeface="Arial" panose="020B0604020202020204" pitchFamily="34" charset="0"/>
                          <a:ea typeface="Times New Roman" panose="02020603050405020304" pitchFamily="18" charset="0"/>
                          <a:cs typeface="Arial" panose="020B0604020202020204" pitchFamily="34" charset="0"/>
                        </a:rPr>
                        <a:t>(Loss of Previous</a:t>
                      </a:r>
                      <a:br>
                        <a:rPr lang="en-US" sz="1100" b="1">
                          <a:effectLst/>
                          <a:latin typeface="Arial" panose="020B0604020202020204" pitchFamily="34" charset="0"/>
                          <a:ea typeface="Times New Roman" panose="02020603050405020304" pitchFamily="18" charset="0"/>
                          <a:cs typeface="Arial" panose="020B0604020202020204" pitchFamily="34" charset="0"/>
                        </a:rPr>
                      </a:br>
                      <a:r>
                        <a:rPr lang="en-US" sz="1100" b="1">
                          <a:effectLst/>
                          <a:latin typeface="Arial" panose="020B0604020202020204" pitchFamily="34" charset="0"/>
                          <a:ea typeface="Times New Roman" panose="02020603050405020304" pitchFamily="18" charset="0"/>
                          <a:cs typeface="Arial" panose="020B0604020202020204" pitchFamily="34" charset="0"/>
                        </a:rPr>
                        <a:t>Cost Savings)</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6704601"/>
                  </a:ext>
                </a:extLst>
              </a:tr>
              <a:tr h="200827">
                <a:tc>
                  <a:txBody>
                    <a:bodyPr/>
                    <a:lstStyle/>
                    <a:p>
                      <a:pPr marL="0" marR="0" algn="ctr">
                        <a:spcBef>
                          <a:spcPts val="200"/>
                        </a:spcBef>
                        <a:spcAft>
                          <a:spcPts val="200"/>
                        </a:spcAft>
                      </a:pPr>
                      <a:r>
                        <a:rPr lang="en-US" sz="1400">
                          <a:effectLst/>
                          <a:latin typeface="Arial" panose="020B0604020202020204" pitchFamily="34" charset="0"/>
                          <a:ea typeface="Times New Roman" panose="02020603050405020304" pitchFamily="18" charset="0"/>
                          <a:cs typeface="Arial" panose="020B0604020202020204" pitchFamily="34" charset="0"/>
                        </a:rPr>
                        <a:t>SWS</a:t>
                      </a:r>
                      <a:r>
                        <a:rPr lang="en-US" sz="1200">
                          <a:effectLst/>
                          <a:latin typeface="Arial" panose="020B0604020202020204" pitchFamily="34" charset="0"/>
                          <a:ea typeface="Times New Roman" panose="02020603050405020304" pitchFamily="18" charset="0"/>
                          <a:cs typeface="Arial" panose="020B0604020202020204" pitchFamily="34" charset="0"/>
                        </a:rPr>
                        <a:t> (≤1,000)</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400" dirty="0">
                          <a:effectLst/>
                          <a:latin typeface="Arial" panose="020B0604020202020204" pitchFamily="34" charset="0"/>
                          <a:ea typeface="Times New Roman" panose="02020603050405020304" pitchFamily="18" charset="0"/>
                          <a:cs typeface="Arial" panose="020B0604020202020204" pitchFamily="34" charset="0"/>
                        </a:rPr>
                        <a:t>6</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400">
                          <a:effectLst/>
                          <a:latin typeface="Arial" panose="020B0604020202020204" pitchFamily="34" charset="0"/>
                          <a:ea typeface="Times New Roman" panose="02020603050405020304" pitchFamily="18" charset="0"/>
                          <a:cs typeface="Arial" panose="020B0604020202020204" pitchFamily="34" charset="0"/>
                        </a:rPr>
                        <a:t>$3,600</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6692821"/>
                  </a:ext>
                </a:extLst>
              </a:tr>
              <a:tr h="378834">
                <a:tc>
                  <a:txBody>
                    <a:bodyPr/>
                    <a:lstStyle/>
                    <a:p>
                      <a:pPr marL="0" marR="0" algn="ctr">
                        <a:spcBef>
                          <a:spcPts val="200"/>
                        </a:spcBef>
                        <a:spcAft>
                          <a:spcPts val="200"/>
                        </a:spcAft>
                      </a:pPr>
                      <a:r>
                        <a:rPr lang="en-US" sz="1400">
                          <a:effectLst/>
                          <a:latin typeface="Arial" panose="020B0604020202020204" pitchFamily="34" charset="0"/>
                          <a:ea typeface="Times New Roman" panose="02020603050405020304" pitchFamily="18" charset="0"/>
                          <a:cs typeface="Arial" panose="020B0604020202020204" pitchFamily="34" charset="0"/>
                        </a:rPr>
                        <a:t>LWS</a:t>
                      </a:r>
                      <a:r>
                        <a:rPr lang="en-US" sz="1200">
                          <a:effectLst/>
                          <a:latin typeface="Arial" panose="020B0604020202020204" pitchFamily="34" charset="0"/>
                          <a:ea typeface="Times New Roman" panose="02020603050405020304" pitchFamily="18" charset="0"/>
                          <a:cs typeface="Arial" panose="020B0604020202020204" pitchFamily="34" charset="0"/>
                        </a:rPr>
                        <a:t> (&gt;1,000)</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400" dirty="0">
                          <a:effectLst/>
                          <a:latin typeface="Arial" panose="020B0604020202020204" pitchFamily="34" charset="0"/>
                          <a:ea typeface="Times New Roman" panose="02020603050405020304" pitchFamily="18" charset="0"/>
                          <a:cs typeface="Arial" panose="020B0604020202020204" pitchFamily="34" charset="0"/>
                        </a:rPr>
                        <a:t>Not applicable</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400">
                          <a:effectLst/>
                          <a:latin typeface="Arial" panose="020B0604020202020204" pitchFamily="34" charset="0"/>
                          <a:ea typeface="Times New Roman" panose="02020603050405020304" pitchFamily="18" charset="0"/>
                          <a:cs typeface="Arial" panose="020B0604020202020204" pitchFamily="34" charset="0"/>
                        </a:rPr>
                        <a:t>Not applicable</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3885653"/>
                  </a:ext>
                </a:extLst>
              </a:tr>
              <a:tr h="200827">
                <a:tc rowSpan="2">
                  <a:txBody>
                    <a:bodyPr/>
                    <a:lstStyle/>
                    <a:p>
                      <a:pPr marL="0" marR="0" algn="ctr">
                        <a:spcBef>
                          <a:spcPts val="200"/>
                        </a:spcBef>
                        <a:spcAft>
                          <a:spcPts val="200"/>
                        </a:spcAft>
                      </a:pPr>
                      <a:r>
                        <a:rPr lang="en-US" sz="1400">
                          <a:effectLst/>
                          <a:latin typeface="Arial" panose="020B0604020202020204" pitchFamily="34" charset="0"/>
                          <a:ea typeface="Times New Roman" panose="02020603050405020304" pitchFamily="18" charset="0"/>
                          <a:cs typeface="Arial" panose="020B0604020202020204" pitchFamily="34" charset="0"/>
                        </a:rPr>
                        <a:t>Total</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200"/>
                        </a:spcBef>
                        <a:spcAft>
                          <a:spcPts val="200"/>
                        </a:spcAft>
                      </a:pPr>
                      <a:r>
                        <a:rPr lang="en-US" sz="1400" dirty="0">
                          <a:effectLst/>
                          <a:latin typeface="Arial" panose="020B0604020202020204" pitchFamily="34" charset="0"/>
                          <a:ea typeface="Times New Roman" panose="02020603050405020304" pitchFamily="18" charset="0"/>
                          <a:cs typeface="Arial" panose="020B0604020202020204" pitchFamily="34" charset="0"/>
                        </a:rPr>
                        <a:t>6</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400" dirty="0">
                          <a:effectLst/>
                          <a:latin typeface="Arial" panose="020B0604020202020204" pitchFamily="34" charset="0"/>
                          <a:ea typeface="Times New Roman" panose="02020603050405020304" pitchFamily="18" charset="0"/>
                          <a:cs typeface="Arial" panose="020B0604020202020204" pitchFamily="34" charset="0"/>
                        </a:rPr>
                        <a:t>$3,600</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8523617"/>
                  </a:ext>
                </a:extLst>
              </a:tr>
              <a:tr h="378834">
                <a:tc vMerge="1">
                  <a:txBody>
                    <a:bodyPr/>
                    <a:lstStyle/>
                    <a:p>
                      <a:endParaRPr lang="en-US"/>
                    </a:p>
                  </a:txBody>
                  <a:tcPr/>
                </a:tc>
                <a:tc vMerge="1">
                  <a:txBody>
                    <a:bodyPr/>
                    <a:lstStyle/>
                    <a:p>
                      <a:endParaRPr lang="en-US"/>
                    </a:p>
                  </a:txBody>
                  <a:tcPr/>
                </a:tc>
                <a:tc>
                  <a:txBody>
                    <a:bodyPr/>
                    <a:lstStyle/>
                    <a:p>
                      <a:pPr marL="0" marR="0" algn="ctr">
                        <a:spcBef>
                          <a:spcPts val="200"/>
                        </a:spcBef>
                        <a:spcAft>
                          <a:spcPts val="200"/>
                        </a:spcAft>
                      </a:pPr>
                      <a:r>
                        <a:rPr lang="en-US" sz="1400" dirty="0">
                          <a:effectLst/>
                          <a:latin typeface="Arial" panose="020B0604020202020204" pitchFamily="34" charset="0"/>
                          <a:ea typeface="Times New Roman" panose="02020603050405020304" pitchFamily="18" charset="0"/>
                          <a:cs typeface="Arial" panose="020B0604020202020204" pitchFamily="34" charset="0"/>
                        </a:rPr>
                        <a:t>Net Cost = $0</a:t>
                      </a:r>
                      <a:r>
                        <a:rPr lang="en-US" sz="1400" baseline="30000" dirty="0">
                          <a:effectLst/>
                          <a:latin typeface="Arial" panose="020B0604020202020204" pitchFamily="34" charset="0"/>
                          <a:ea typeface="Times New Roman" panose="02020603050405020304" pitchFamily="18" charset="0"/>
                          <a:cs typeface="Arial" panose="020B0604020202020204" pitchFamily="34" charset="0"/>
                        </a:rPr>
                        <a:t>(c)</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7376212"/>
                  </a:ext>
                </a:extLst>
              </a:tr>
            </a:tbl>
          </a:graphicData>
        </a:graphic>
      </p:graphicFrame>
      <p:sp>
        <p:nvSpPr>
          <p:cNvPr id="5" name="Rectangle 4">
            <a:extLst>
              <a:ext uri="{FF2B5EF4-FFF2-40B4-BE49-F238E27FC236}">
                <a16:creationId xmlns:a16="http://schemas.microsoft.com/office/drawing/2014/main" id="{CC77A2F8-12FE-4ACA-BC9F-738E4BE90152}"/>
              </a:ext>
            </a:extLst>
          </p:cNvPr>
          <p:cNvSpPr/>
          <p:nvPr/>
        </p:nvSpPr>
        <p:spPr>
          <a:xfrm>
            <a:off x="393699" y="4523480"/>
            <a:ext cx="11404600" cy="1200329"/>
          </a:xfrm>
          <a:prstGeom prst="rect">
            <a:avLst/>
          </a:prstGeom>
        </p:spPr>
        <p:txBody>
          <a:bodyPr wrap="square">
            <a:spAutoFit/>
          </a:bodyPr>
          <a:lstStyle/>
          <a:p>
            <a:pPr marL="342900" marR="0" lvl="0" indent="-342900">
              <a:spcBef>
                <a:spcPts val="200"/>
              </a:spcBef>
              <a:spcAft>
                <a:spcPts val="0"/>
              </a:spcAft>
              <a:buFont typeface="+mj-lt"/>
              <a:buAutoNum type="alphaLcParenBoth"/>
            </a:pPr>
            <a:r>
              <a:rPr lang="en-US" sz="1200" dirty="0">
                <a:latin typeface="Arial" panose="020B0604020202020204" pitchFamily="34" charset="0"/>
                <a:ea typeface="Times New Roman" panose="02020603050405020304" pitchFamily="18" charset="0"/>
              </a:rPr>
              <a:t>From Table 3; Survey, Cost Impact = Yes.</a:t>
            </a:r>
            <a:endParaRPr lang="en-US" sz="24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lphaLcParenBoth"/>
            </a:pPr>
            <a:r>
              <a:rPr lang="en-US" sz="1200" dirty="0">
                <a:latin typeface="Arial" panose="020B0604020202020204" pitchFamily="34" charset="0"/>
                <a:ea typeface="Times New Roman" panose="02020603050405020304" pitchFamily="18" charset="0"/>
              </a:rPr>
              <a:t>Estimated Annual Cost of Returning to Routine Bacteriological Monitoring = Sum of [(No. of Water Systems) x (Estimated Average Unit Cost of Bacteriological Monitoring Per Sample (Bacteriological, Total Coliform/</a:t>
            </a:r>
            <a:r>
              <a:rPr lang="en-US" sz="1200" i="1" dirty="0">
                <a:latin typeface="Arial" panose="020B0604020202020204" pitchFamily="34" charset="0"/>
                <a:ea typeface="Times New Roman" panose="02020603050405020304" pitchFamily="18" charset="0"/>
              </a:rPr>
              <a:t>E. coli</a:t>
            </a:r>
            <a:r>
              <a:rPr lang="en-US" sz="1200" dirty="0">
                <a:latin typeface="Arial" panose="020B0604020202020204" pitchFamily="34" charset="0"/>
                <a:ea typeface="Times New Roman" panose="02020603050405020304" pitchFamily="18" charset="0"/>
              </a:rPr>
              <a:t>, Presence-Absence)) x (No. Additional Samples Required per Year; eight)].  See sample calculation below.</a:t>
            </a:r>
            <a:endParaRPr lang="en-US" sz="2400" dirty="0">
              <a:latin typeface="Times New Roman" panose="02020603050405020304" pitchFamily="18" charset="0"/>
              <a:ea typeface="Times New Roman" panose="02020603050405020304" pitchFamily="18" charset="0"/>
            </a:endParaRPr>
          </a:p>
          <a:p>
            <a:pPr marL="342900" marR="0" lvl="0" indent="-342900">
              <a:spcBef>
                <a:spcPts val="0"/>
              </a:spcBef>
              <a:spcAft>
                <a:spcPts val="2400"/>
              </a:spcAft>
              <a:buFont typeface="+mj-lt"/>
              <a:buAutoNum type="alphaLcParenBoth"/>
            </a:pPr>
            <a:r>
              <a:rPr lang="en-US" sz="1200" dirty="0">
                <a:latin typeface="Arial" panose="020B0604020202020204" pitchFamily="34" charset="0"/>
                <a:ea typeface="Times New Roman" panose="02020603050405020304" pitchFamily="18" charset="0"/>
              </a:rPr>
              <a:t>Net cost is $0 because the cost of routine and reduced monitoring under the state TCR was captured under the federal TCR.  While the requirement to return to routine monitoring results in a loss of a previous cost saving, it does not result in an additional cost over existing state regulations.</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408251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D6BB7B02-3B8D-4B9A-B889-7422AE8B398A}"/>
              </a:ext>
            </a:extLst>
          </p:cNvPr>
          <p:cNvGraphicFramePr>
            <a:graphicFrameLocks noGrp="1"/>
          </p:cNvGraphicFramePr>
          <p:nvPr>
            <p:ph idx="1"/>
            <p:extLst>
              <p:ext uri="{D42A27DB-BD31-4B8C-83A1-F6EECF244321}">
                <p14:modId xmlns:p14="http://schemas.microsoft.com/office/powerpoint/2010/main" val="3342184423"/>
              </p:ext>
            </p:extLst>
          </p:nvPr>
        </p:nvGraphicFramePr>
        <p:xfrm>
          <a:off x="1968500" y="990600"/>
          <a:ext cx="8255000" cy="3060698"/>
        </p:xfrm>
        <a:graphic>
          <a:graphicData uri="http://schemas.openxmlformats.org/drawingml/2006/table">
            <a:tbl>
              <a:tblPr firstRow="1" firstCol="1" bandRow="1"/>
              <a:tblGrid>
                <a:gridCol w="2222500">
                  <a:extLst>
                    <a:ext uri="{9D8B030D-6E8A-4147-A177-3AD203B41FA5}">
                      <a16:colId xmlns:a16="http://schemas.microsoft.com/office/drawing/2014/main" val="405762698"/>
                    </a:ext>
                  </a:extLst>
                </a:gridCol>
                <a:gridCol w="4286250">
                  <a:extLst>
                    <a:ext uri="{9D8B030D-6E8A-4147-A177-3AD203B41FA5}">
                      <a16:colId xmlns:a16="http://schemas.microsoft.com/office/drawing/2014/main" val="975629084"/>
                    </a:ext>
                  </a:extLst>
                </a:gridCol>
                <a:gridCol w="1746250">
                  <a:extLst>
                    <a:ext uri="{9D8B030D-6E8A-4147-A177-3AD203B41FA5}">
                      <a16:colId xmlns:a16="http://schemas.microsoft.com/office/drawing/2014/main" val="1265593043"/>
                    </a:ext>
                  </a:extLst>
                </a:gridCol>
              </a:tblGrid>
              <a:tr h="1414007">
                <a:tc gridSpan="3">
                  <a:txBody>
                    <a:bodyPr/>
                    <a:lstStyle/>
                    <a:p>
                      <a:pPr marL="0" marR="0" algn="ctr">
                        <a:spcBef>
                          <a:spcPts val="200"/>
                        </a:spcBef>
                        <a:spcAft>
                          <a:spcPts val="200"/>
                        </a:spcAft>
                      </a:pPr>
                      <a:br>
                        <a:rPr lang="en-US" sz="1050" dirty="0">
                          <a:effectLst/>
                          <a:latin typeface="Arial" panose="020B0604020202020204" pitchFamily="34" charset="0"/>
                          <a:ea typeface="Times New Roman" panose="02020603050405020304" pitchFamily="18" charset="0"/>
                          <a:cs typeface="Arial" panose="020B0604020202020204" pitchFamily="34" charset="0"/>
                        </a:rPr>
                      </a:br>
                      <a:br>
                        <a:rPr lang="en-US" sz="1800" dirty="0">
                          <a:effectLst/>
                          <a:latin typeface="Arial" panose="020B0604020202020204" pitchFamily="34" charset="0"/>
                          <a:ea typeface="Times New Roman" panose="02020603050405020304" pitchFamily="18" charset="0"/>
                          <a:cs typeface="Arial" panose="020B0604020202020204" pitchFamily="34" charset="0"/>
                        </a:rPr>
                      </a:br>
                      <a:br>
                        <a:rPr lang="en-US" sz="1050" dirty="0">
                          <a:effectLst/>
                          <a:latin typeface="Arial" panose="020B0604020202020204" pitchFamily="34" charset="0"/>
                          <a:ea typeface="Times New Roman" panose="02020603050405020304" pitchFamily="18" charset="0"/>
                          <a:cs typeface="Arial" panose="020B0604020202020204" pitchFamily="34" charset="0"/>
                        </a:rPr>
                      </a:br>
                      <a:br>
                        <a:rPr lang="en-US" sz="1050" dirty="0">
                          <a:effectLst/>
                          <a:latin typeface="Arial" panose="020B0604020202020204" pitchFamily="34" charset="0"/>
                          <a:ea typeface="Times New Roman" panose="02020603050405020304" pitchFamily="18" charset="0"/>
                          <a:cs typeface="Arial" panose="020B0604020202020204" pitchFamily="34" charset="0"/>
                        </a:rPr>
                      </a:br>
                      <a:r>
                        <a:rPr lang="en-US" sz="1200" b="1" dirty="0">
                          <a:effectLst/>
                          <a:latin typeface="Arial" panose="020B0604020202020204" pitchFamily="34" charset="0"/>
                          <a:ea typeface="Times New Roman" panose="02020603050405020304" pitchFamily="18" charset="0"/>
                          <a:cs typeface="Arial" panose="020B0604020202020204" pitchFamily="34" charset="0"/>
                        </a:rPr>
                        <a:t>Table 19</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200"/>
                        </a:spcBef>
                        <a:spcAft>
                          <a:spcPts val="200"/>
                        </a:spcAft>
                      </a:pPr>
                      <a:r>
                        <a:rPr lang="en-US" sz="1200" b="1" dirty="0">
                          <a:effectLst/>
                          <a:latin typeface="Arial" panose="020B0604020202020204" pitchFamily="34" charset="0"/>
                          <a:ea typeface="Times New Roman" panose="02020603050405020304" pitchFamily="18" charset="0"/>
                          <a:cs typeface="Arial" panose="020B0604020202020204" pitchFamily="34" charset="0"/>
                        </a:rPr>
                        <a:t>Estimated Monitoring Cost for Section 64423(a)(2)</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200"/>
                        </a:spcBef>
                        <a:spcAft>
                          <a:spcPts val="200"/>
                        </a:spcAft>
                      </a:pPr>
                      <a:r>
                        <a:rPr lang="en-US" sz="1200" b="1" dirty="0">
                          <a:effectLst/>
                          <a:latin typeface="Arial" panose="020B0604020202020204" pitchFamily="34" charset="0"/>
                          <a:ea typeface="Times New Roman" panose="02020603050405020304" pitchFamily="18" charset="0"/>
                          <a:cs typeface="Arial" panose="020B0604020202020204" pitchFamily="34" charset="0"/>
                        </a:rPr>
                        <a:t>Return to Routine Bacteriological Monitoring</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77050747"/>
                  </a:ext>
                </a:extLst>
              </a:tr>
              <a:tr h="910283">
                <a:tc>
                  <a:txBody>
                    <a:bodyPr/>
                    <a:lstStyle/>
                    <a:p>
                      <a:pPr marL="0" marR="0" algn="ctr">
                        <a:spcBef>
                          <a:spcPts val="200"/>
                        </a:spcBef>
                        <a:spcAft>
                          <a:spcPts val="200"/>
                        </a:spcAft>
                      </a:pPr>
                      <a:r>
                        <a:rPr lang="en-US" sz="1200" b="1" dirty="0">
                          <a:effectLst/>
                          <a:latin typeface="Arial" panose="020B0604020202020204" pitchFamily="34" charset="0"/>
                          <a:ea typeface="Times New Roman" panose="02020603050405020304" pitchFamily="18" charset="0"/>
                          <a:cs typeface="Arial" panose="020B0604020202020204" pitchFamily="34" charset="0"/>
                        </a:rPr>
                        <a:t>Water System Size</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200"/>
                        </a:spcBef>
                        <a:spcAft>
                          <a:spcPts val="200"/>
                        </a:spcAft>
                      </a:pPr>
                      <a:r>
                        <a:rPr lang="en-US" sz="1100" b="1" dirty="0">
                          <a:effectLst/>
                          <a:latin typeface="Arial" panose="020B0604020202020204" pitchFamily="34" charset="0"/>
                          <a:ea typeface="Times New Roman" panose="02020603050405020304" pitchFamily="18" charset="0"/>
                          <a:cs typeface="Arial" panose="020B0604020202020204" pitchFamily="34" charset="0"/>
                        </a:rPr>
                        <a:t>(Population Served)</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b="1" dirty="0">
                          <a:effectLst/>
                          <a:latin typeface="Arial" panose="020B0604020202020204" pitchFamily="34" charset="0"/>
                          <a:ea typeface="Times New Roman" panose="02020603050405020304" pitchFamily="18" charset="0"/>
                          <a:cs typeface="Arial" panose="020B0604020202020204" pitchFamily="34" charset="0"/>
                        </a:rPr>
                        <a:t>No. of Nontransient-Noncommunity Water Systems Using Groundwater (</a:t>
                      </a:r>
                      <a:r>
                        <a:rPr lang="en-US" sz="1200" b="1" i="1" dirty="0">
                          <a:effectLst/>
                          <a:latin typeface="Arial" panose="020B0604020202020204" pitchFamily="34" charset="0"/>
                          <a:ea typeface="Times New Roman" panose="02020603050405020304" pitchFamily="18" charset="0"/>
                          <a:cs typeface="Arial" panose="020B0604020202020204" pitchFamily="34" charset="0"/>
                        </a:rPr>
                        <a:t>i.e</a:t>
                      </a:r>
                      <a:r>
                        <a:rPr lang="en-US" sz="1200" b="1" dirty="0">
                          <a:effectLst/>
                          <a:latin typeface="Arial" panose="020B0604020202020204" pitchFamily="34" charset="0"/>
                          <a:ea typeface="Times New Roman" panose="02020603050405020304" pitchFamily="18" charset="0"/>
                          <a:cs typeface="Arial" panose="020B0604020202020204" pitchFamily="34" charset="0"/>
                        </a:rPr>
                        <a:t>., Not GWUDI) and Serving 25-1,000 Persons</a:t>
                      </a:r>
                      <a:r>
                        <a:rPr lang="en-US" sz="1200" b="1" baseline="30000" dirty="0">
                          <a:effectLst/>
                          <a:latin typeface="Arial" panose="020B0604020202020204" pitchFamily="34" charset="0"/>
                          <a:ea typeface="Times New Roman" panose="02020603050405020304" pitchFamily="18" charset="0"/>
                          <a:cs typeface="Arial" panose="020B0604020202020204" pitchFamily="34" charset="0"/>
                        </a:rPr>
                        <a:t>(a)</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b="1">
                          <a:effectLst/>
                          <a:latin typeface="Arial" panose="020B0604020202020204" pitchFamily="34" charset="0"/>
                          <a:ea typeface="Times New Roman" panose="02020603050405020304" pitchFamily="18" charset="0"/>
                          <a:cs typeface="Arial" panose="020B0604020202020204" pitchFamily="34" charset="0"/>
                        </a:rPr>
                        <a:t>Monitoring Cost </a:t>
                      </a:r>
                      <a:r>
                        <a:rPr lang="en-US" sz="1100" b="1">
                          <a:effectLst/>
                          <a:latin typeface="Arial" panose="020B0604020202020204" pitchFamily="34" charset="0"/>
                          <a:ea typeface="Times New Roman" panose="02020603050405020304" pitchFamily="18" charset="0"/>
                          <a:cs typeface="Arial" panose="020B0604020202020204" pitchFamily="34" charset="0"/>
                        </a:rPr>
                        <a:t>(for Year 1+)</a:t>
                      </a:r>
                      <a:r>
                        <a:rPr lang="en-US" sz="1100" b="1" baseline="30000">
                          <a:effectLst/>
                          <a:latin typeface="Arial" panose="020B0604020202020204" pitchFamily="34" charset="0"/>
                          <a:ea typeface="Times New Roman" panose="02020603050405020304" pitchFamily="18" charset="0"/>
                          <a:cs typeface="Arial" panose="020B0604020202020204" pitchFamily="34" charset="0"/>
                        </a:rPr>
                        <a:t>(b)</a:t>
                      </a:r>
                      <a:endParaRPr lang="en-US" sz="180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200"/>
                        </a:spcBef>
                        <a:spcAft>
                          <a:spcPts val="200"/>
                        </a:spcAft>
                      </a:pPr>
                      <a:r>
                        <a:rPr lang="en-US" sz="1050" b="1">
                          <a:effectLst/>
                          <a:latin typeface="Arial" panose="020B0604020202020204" pitchFamily="34" charset="0"/>
                          <a:ea typeface="Times New Roman" panose="02020603050405020304" pitchFamily="18" charset="0"/>
                          <a:cs typeface="Arial" panose="020B0604020202020204" pitchFamily="34" charset="0"/>
                        </a:rPr>
                        <a:t>(Loss of Previous</a:t>
                      </a:r>
                      <a:br>
                        <a:rPr lang="en-US" sz="1050" b="1">
                          <a:effectLst/>
                          <a:latin typeface="Arial" panose="020B0604020202020204" pitchFamily="34" charset="0"/>
                          <a:ea typeface="Times New Roman" panose="02020603050405020304" pitchFamily="18" charset="0"/>
                          <a:cs typeface="Arial" panose="020B0604020202020204" pitchFamily="34" charset="0"/>
                        </a:rPr>
                      </a:br>
                      <a:r>
                        <a:rPr lang="en-US" sz="1050" b="1">
                          <a:effectLst/>
                          <a:latin typeface="Arial" panose="020B0604020202020204" pitchFamily="34" charset="0"/>
                          <a:ea typeface="Times New Roman" panose="02020603050405020304" pitchFamily="18" charset="0"/>
                          <a:cs typeface="Arial" panose="020B0604020202020204" pitchFamily="34" charset="0"/>
                        </a:rPr>
                        <a:t>Cost Savings)</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5623238"/>
                  </a:ext>
                </a:extLst>
              </a:tr>
              <a:tr h="184102">
                <a:tc>
                  <a:txBody>
                    <a:bodyPr/>
                    <a:lstStyle/>
                    <a:p>
                      <a:pPr marL="0" marR="0" algn="ctr">
                        <a:spcBef>
                          <a:spcPts val="200"/>
                        </a:spcBef>
                        <a:spcAft>
                          <a:spcPts val="200"/>
                        </a:spcAft>
                      </a:pPr>
                      <a:r>
                        <a:rPr lang="en-US" sz="1200">
                          <a:effectLst/>
                          <a:latin typeface="Arial" panose="020B0604020202020204" pitchFamily="34" charset="0"/>
                          <a:ea typeface="Times New Roman" panose="02020603050405020304" pitchFamily="18" charset="0"/>
                          <a:cs typeface="Arial" panose="020B0604020202020204" pitchFamily="34" charset="0"/>
                        </a:rPr>
                        <a:t>SWS</a:t>
                      </a:r>
                      <a:r>
                        <a:rPr lang="en-US" sz="1100">
                          <a:effectLst/>
                          <a:latin typeface="Arial" panose="020B0604020202020204" pitchFamily="34" charset="0"/>
                          <a:ea typeface="Times New Roman" panose="02020603050405020304" pitchFamily="18" charset="0"/>
                          <a:cs typeface="Arial" panose="020B0604020202020204" pitchFamily="34" charset="0"/>
                        </a:rPr>
                        <a:t> (≤1,000)</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dirty="0">
                          <a:effectLst/>
                          <a:latin typeface="Arial" panose="020B0604020202020204" pitchFamily="34" charset="0"/>
                          <a:ea typeface="Times New Roman" panose="02020603050405020304" pitchFamily="18" charset="0"/>
                          <a:cs typeface="Arial" panose="020B0604020202020204" pitchFamily="34" charset="0"/>
                        </a:rPr>
                        <a:t>22</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a:effectLst/>
                          <a:latin typeface="Arial" panose="020B0604020202020204" pitchFamily="34" charset="0"/>
                          <a:ea typeface="Times New Roman" panose="02020603050405020304" pitchFamily="18" charset="0"/>
                          <a:cs typeface="Arial" panose="020B0604020202020204" pitchFamily="34" charset="0"/>
                        </a:rPr>
                        <a:t>$13,000</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1645754"/>
                  </a:ext>
                </a:extLst>
              </a:tr>
              <a:tr h="184102">
                <a:tc>
                  <a:txBody>
                    <a:bodyPr/>
                    <a:lstStyle/>
                    <a:p>
                      <a:pPr marL="0" marR="0" algn="ctr">
                        <a:spcBef>
                          <a:spcPts val="200"/>
                        </a:spcBef>
                        <a:spcAft>
                          <a:spcPts val="200"/>
                        </a:spcAft>
                      </a:pPr>
                      <a:r>
                        <a:rPr lang="en-US" sz="1200">
                          <a:effectLst/>
                          <a:latin typeface="Arial" panose="020B0604020202020204" pitchFamily="34" charset="0"/>
                          <a:ea typeface="Times New Roman" panose="02020603050405020304" pitchFamily="18" charset="0"/>
                          <a:cs typeface="Arial" panose="020B0604020202020204" pitchFamily="34" charset="0"/>
                        </a:rPr>
                        <a:t>LWS</a:t>
                      </a:r>
                      <a:r>
                        <a:rPr lang="en-US" sz="1100">
                          <a:effectLst/>
                          <a:latin typeface="Arial" panose="020B0604020202020204" pitchFamily="34" charset="0"/>
                          <a:ea typeface="Times New Roman" panose="02020603050405020304" pitchFamily="18" charset="0"/>
                          <a:cs typeface="Arial" panose="020B0604020202020204" pitchFamily="34" charset="0"/>
                        </a:rPr>
                        <a:t> (&gt;1,000)</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dirty="0">
                          <a:effectLst/>
                          <a:latin typeface="Arial" panose="020B0604020202020204" pitchFamily="34" charset="0"/>
                          <a:ea typeface="Times New Roman" panose="02020603050405020304" pitchFamily="18" charset="0"/>
                          <a:cs typeface="Arial" panose="020B0604020202020204" pitchFamily="34" charset="0"/>
                        </a:rPr>
                        <a:t>Not applicable</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a:effectLst/>
                          <a:latin typeface="Arial" panose="020B0604020202020204" pitchFamily="34" charset="0"/>
                          <a:ea typeface="Times New Roman" panose="02020603050405020304" pitchFamily="18" charset="0"/>
                          <a:cs typeface="Arial" panose="020B0604020202020204" pitchFamily="34" charset="0"/>
                        </a:rPr>
                        <a:t>Not applicable</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0569742"/>
                  </a:ext>
                </a:extLst>
              </a:tr>
              <a:tr h="184102">
                <a:tc rowSpan="2">
                  <a:txBody>
                    <a:bodyPr/>
                    <a:lstStyle/>
                    <a:p>
                      <a:pPr marL="0" marR="0" algn="ctr">
                        <a:spcBef>
                          <a:spcPts val="200"/>
                        </a:spcBef>
                        <a:spcAft>
                          <a:spcPts val="200"/>
                        </a:spcAft>
                      </a:pPr>
                      <a:r>
                        <a:rPr lang="en-US" sz="1200">
                          <a:effectLst/>
                          <a:latin typeface="Arial" panose="020B0604020202020204" pitchFamily="34" charset="0"/>
                          <a:ea typeface="Times New Roman" panose="02020603050405020304" pitchFamily="18" charset="0"/>
                          <a:cs typeface="Arial" panose="020B0604020202020204" pitchFamily="34" charset="0"/>
                        </a:rPr>
                        <a:t>Total</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200"/>
                        </a:spcBef>
                        <a:spcAft>
                          <a:spcPts val="200"/>
                        </a:spcAft>
                      </a:pPr>
                      <a:r>
                        <a:rPr lang="en-US" sz="1200" dirty="0">
                          <a:effectLst/>
                          <a:latin typeface="Arial" panose="020B0604020202020204" pitchFamily="34" charset="0"/>
                          <a:ea typeface="Times New Roman" panose="02020603050405020304" pitchFamily="18" charset="0"/>
                          <a:cs typeface="Arial" panose="020B0604020202020204" pitchFamily="34" charset="0"/>
                        </a:rPr>
                        <a:t>22</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dirty="0">
                          <a:effectLst/>
                          <a:latin typeface="Arial" panose="020B0604020202020204" pitchFamily="34" charset="0"/>
                          <a:ea typeface="Times New Roman" panose="02020603050405020304" pitchFamily="18" charset="0"/>
                          <a:cs typeface="Arial" panose="020B0604020202020204" pitchFamily="34" charset="0"/>
                        </a:rPr>
                        <a:t>$13,000</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1291530"/>
                  </a:ext>
                </a:extLst>
              </a:tr>
              <a:tr h="184102">
                <a:tc vMerge="1">
                  <a:txBody>
                    <a:bodyPr/>
                    <a:lstStyle/>
                    <a:p>
                      <a:endParaRPr lang="en-US"/>
                    </a:p>
                  </a:txBody>
                  <a:tcPr/>
                </a:tc>
                <a:tc vMerge="1">
                  <a:txBody>
                    <a:bodyPr/>
                    <a:lstStyle/>
                    <a:p>
                      <a:endParaRPr lang="en-US"/>
                    </a:p>
                  </a:txBody>
                  <a:tcPr/>
                </a:tc>
                <a:tc>
                  <a:txBody>
                    <a:bodyPr/>
                    <a:lstStyle/>
                    <a:p>
                      <a:pPr marL="0" marR="0" algn="ctr">
                        <a:spcBef>
                          <a:spcPts val="200"/>
                        </a:spcBef>
                        <a:spcAft>
                          <a:spcPts val="200"/>
                        </a:spcAft>
                      </a:pPr>
                      <a:r>
                        <a:rPr lang="en-US" sz="1200" dirty="0">
                          <a:effectLst/>
                          <a:latin typeface="Arial" panose="020B0604020202020204" pitchFamily="34" charset="0"/>
                          <a:ea typeface="Times New Roman" panose="02020603050405020304" pitchFamily="18" charset="0"/>
                          <a:cs typeface="Arial" panose="020B0604020202020204" pitchFamily="34" charset="0"/>
                        </a:rPr>
                        <a:t>Net Cost = $0</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6828280"/>
                  </a:ext>
                </a:extLst>
              </a:tr>
            </a:tbl>
          </a:graphicData>
        </a:graphic>
      </p:graphicFrame>
      <p:sp>
        <p:nvSpPr>
          <p:cNvPr id="5" name="Rectangle 4">
            <a:extLst>
              <a:ext uri="{FF2B5EF4-FFF2-40B4-BE49-F238E27FC236}">
                <a16:creationId xmlns:a16="http://schemas.microsoft.com/office/drawing/2014/main" id="{F31B9D5A-681D-44BA-A7D9-CB0744BC2016}"/>
              </a:ext>
            </a:extLst>
          </p:cNvPr>
          <p:cNvSpPr/>
          <p:nvPr/>
        </p:nvSpPr>
        <p:spPr>
          <a:xfrm>
            <a:off x="1016000" y="4275941"/>
            <a:ext cx="10426700" cy="1107996"/>
          </a:xfrm>
          <a:prstGeom prst="rect">
            <a:avLst/>
          </a:prstGeom>
        </p:spPr>
        <p:txBody>
          <a:bodyPr wrap="square">
            <a:spAutoFit/>
          </a:bodyPr>
          <a:lstStyle/>
          <a:p>
            <a:pPr marL="342900" marR="0" lvl="0" indent="-342900">
              <a:spcBef>
                <a:spcPts val="200"/>
              </a:spcBef>
              <a:spcAft>
                <a:spcPts val="0"/>
              </a:spcAft>
              <a:buFont typeface="+mj-lt"/>
              <a:buAutoNum type="alphaLcParenBoth"/>
            </a:pPr>
            <a:r>
              <a:rPr lang="en-US" sz="1100" dirty="0">
                <a:latin typeface="Arial" panose="020B0604020202020204" pitchFamily="34" charset="0"/>
                <a:ea typeface="Times New Roman" panose="02020603050405020304" pitchFamily="18" charset="0"/>
              </a:rPr>
              <a:t>From Table 4; Survey, Cost Impact = Yes.</a:t>
            </a:r>
            <a:endParaRPr lang="en-US" sz="20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lphaLcParenBoth"/>
            </a:pPr>
            <a:r>
              <a:rPr lang="en-US" sz="1100" dirty="0">
                <a:latin typeface="Arial" panose="020B0604020202020204" pitchFamily="34" charset="0"/>
                <a:ea typeface="Times New Roman" panose="02020603050405020304" pitchFamily="18" charset="0"/>
              </a:rPr>
              <a:t>Estimated Annual Cost of Returning to Routine Bacteriological Monitoring = Sum of [(No. of Water Systems) x (Estimated Average Unit Cost of Bacteriological Monitoring Per Sample (Bacteriological, Total Coliform/</a:t>
            </a:r>
            <a:r>
              <a:rPr lang="en-US" sz="1100" i="1" dirty="0">
                <a:latin typeface="Arial" panose="020B0604020202020204" pitchFamily="34" charset="0"/>
                <a:ea typeface="Times New Roman" panose="02020603050405020304" pitchFamily="18" charset="0"/>
              </a:rPr>
              <a:t>E. coli</a:t>
            </a:r>
            <a:r>
              <a:rPr lang="en-US" sz="1100" dirty="0">
                <a:latin typeface="Arial" panose="020B0604020202020204" pitchFamily="34" charset="0"/>
                <a:ea typeface="Times New Roman" panose="02020603050405020304" pitchFamily="18" charset="0"/>
              </a:rPr>
              <a:t>, Presence-Absence)) x (No. Additional Samples Required per Year; eight)].  See sample calculations below.</a:t>
            </a:r>
            <a:endParaRPr lang="en-US" sz="2000" dirty="0">
              <a:latin typeface="Times New Roman" panose="02020603050405020304" pitchFamily="18" charset="0"/>
              <a:ea typeface="Times New Roman" panose="02020603050405020304" pitchFamily="18" charset="0"/>
            </a:endParaRPr>
          </a:p>
          <a:p>
            <a:pPr marL="342900" marR="0" lvl="0" indent="-342900">
              <a:spcBef>
                <a:spcPts val="0"/>
              </a:spcBef>
              <a:spcAft>
                <a:spcPts val="2400"/>
              </a:spcAft>
              <a:buFont typeface="+mj-lt"/>
              <a:buAutoNum type="alphaLcParenBoth"/>
            </a:pPr>
            <a:r>
              <a:rPr lang="en-US" sz="1100" dirty="0">
                <a:latin typeface="Arial" panose="020B0604020202020204" pitchFamily="34" charset="0"/>
                <a:ea typeface="Times New Roman" panose="02020603050405020304" pitchFamily="18" charset="0"/>
              </a:rPr>
              <a:t>Net cost is $0 because the cost of routine and reduced monitoring under the state TCR was captured under the federal TCR.  While the requirement to return to routine monitoring results in a loss of a previous cost saving, it does not result in an additional cost over existing state regulations.</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386174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F524183-9B1D-49E9-9EAF-548C0A51ECB8}"/>
              </a:ext>
            </a:extLst>
          </p:cNvPr>
          <p:cNvGraphicFramePr>
            <a:graphicFrameLocks noGrp="1"/>
          </p:cNvGraphicFramePr>
          <p:nvPr>
            <p:ph idx="1"/>
            <p:extLst>
              <p:ext uri="{D42A27DB-BD31-4B8C-83A1-F6EECF244321}">
                <p14:modId xmlns:p14="http://schemas.microsoft.com/office/powerpoint/2010/main" val="56634053"/>
              </p:ext>
            </p:extLst>
          </p:nvPr>
        </p:nvGraphicFramePr>
        <p:xfrm>
          <a:off x="2184400" y="915194"/>
          <a:ext cx="8369300" cy="3520440"/>
        </p:xfrm>
        <a:graphic>
          <a:graphicData uri="http://schemas.openxmlformats.org/drawingml/2006/table">
            <a:tbl>
              <a:tblPr firstRow="1" firstCol="1" bandRow="1"/>
              <a:tblGrid>
                <a:gridCol w="3218961">
                  <a:extLst>
                    <a:ext uri="{9D8B030D-6E8A-4147-A177-3AD203B41FA5}">
                      <a16:colId xmlns:a16="http://schemas.microsoft.com/office/drawing/2014/main" val="2122733753"/>
                    </a:ext>
                  </a:extLst>
                </a:gridCol>
                <a:gridCol w="3379910">
                  <a:extLst>
                    <a:ext uri="{9D8B030D-6E8A-4147-A177-3AD203B41FA5}">
                      <a16:colId xmlns:a16="http://schemas.microsoft.com/office/drawing/2014/main" val="1048152332"/>
                    </a:ext>
                  </a:extLst>
                </a:gridCol>
                <a:gridCol w="1770429">
                  <a:extLst>
                    <a:ext uri="{9D8B030D-6E8A-4147-A177-3AD203B41FA5}">
                      <a16:colId xmlns:a16="http://schemas.microsoft.com/office/drawing/2014/main" val="2617109956"/>
                    </a:ext>
                  </a:extLst>
                </a:gridCol>
              </a:tblGrid>
              <a:tr h="1270864">
                <a:tc gridSpan="3">
                  <a:txBody>
                    <a:bodyPr/>
                    <a:lstStyle/>
                    <a:p>
                      <a:pPr marL="0" marR="0" algn="ctr">
                        <a:spcBef>
                          <a:spcPts val="200"/>
                        </a:spcBef>
                        <a:spcAft>
                          <a:spcPts val="200"/>
                        </a:spcAft>
                      </a:pPr>
                      <a:br>
                        <a:rPr lang="en-US" sz="1050" dirty="0">
                          <a:effectLst/>
                          <a:latin typeface="Arial" panose="020B0604020202020204" pitchFamily="34" charset="0"/>
                          <a:ea typeface="Times New Roman" panose="02020603050405020304" pitchFamily="18" charset="0"/>
                          <a:cs typeface="Arial" panose="020B0604020202020204" pitchFamily="34" charset="0"/>
                        </a:rPr>
                      </a:br>
                      <a:br>
                        <a:rPr lang="en-US" sz="1050" dirty="0">
                          <a:effectLst/>
                          <a:latin typeface="Arial" panose="020B0604020202020204" pitchFamily="34" charset="0"/>
                          <a:ea typeface="Times New Roman" panose="02020603050405020304" pitchFamily="18" charset="0"/>
                          <a:cs typeface="Arial" panose="020B0604020202020204" pitchFamily="34" charset="0"/>
                        </a:rPr>
                      </a:br>
                      <a:br>
                        <a:rPr lang="en-US" sz="1800" dirty="0">
                          <a:effectLst/>
                          <a:latin typeface="Arial" panose="020B0604020202020204" pitchFamily="34" charset="0"/>
                          <a:ea typeface="Times New Roman" panose="02020603050405020304" pitchFamily="18" charset="0"/>
                          <a:cs typeface="Arial" panose="020B0604020202020204" pitchFamily="34" charset="0"/>
                        </a:rPr>
                      </a:br>
                      <a:br>
                        <a:rPr lang="en-US" sz="1050" dirty="0">
                          <a:effectLst/>
                          <a:latin typeface="Arial" panose="020B0604020202020204" pitchFamily="34" charset="0"/>
                          <a:ea typeface="Times New Roman" panose="02020603050405020304" pitchFamily="18" charset="0"/>
                          <a:cs typeface="Arial" panose="020B0604020202020204" pitchFamily="34" charset="0"/>
                        </a:rPr>
                      </a:br>
                      <a:br>
                        <a:rPr lang="en-US" sz="1050" dirty="0">
                          <a:effectLst/>
                          <a:latin typeface="Arial" panose="020B0604020202020204" pitchFamily="34" charset="0"/>
                          <a:ea typeface="Times New Roman" panose="02020603050405020304" pitchFamily="18" charset="0"/>
                          <a:cs typeface="Arial" panose="020B0604020202020204" pitchFamily="34" charset="0"/>
                        </a:rPr>
                      </a:br>
                      <a:br>
                        <a:rPr lang="en-US" sz="1050" dirty="0">
                          <a:effectLst/>
                          <a:latin typeface="Arial" panose="020B0604020202020204" pitchFamily="34" charset="0"/>
                          <a:ea typeface="Times New Roman" panose="02020603050405020304" pitchFamily="18" charset="0"/>
                          <a:cs typeface="Arial" panose="020B0604020202020204" pitchFamily="34" charset="0"/>
                        </a:rPr>
                      </a:br>
                      <a:r>
                        <a:rPr lang="en-US" sz="1200" b="1" dirty="0">
                          <a:effectLst/>
                          <a:latin typeface="Arial" panose="020B0604020202020204" pitchFamily="34" charset="0"/>
                          <a:ea typeface="Times New Roman" panose="02020603050405020304" pitchFamily="18" charset="0"/>
                          <a:cs typeface="Arial" panose="020B0604020202020204" pitchFamily="34" charset="0"/>
                        </a:rPr>
                        <a:t>Table 20</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200"/>
                        </a:spcBef>
                        <a:spcAft>
                          <a:spcPts val="200"/>
                        </a:spcAft>
                      </a:pPr>
                      <a:r>
                        <a:rPr lang="en-US" sz="1200" b="1" dirty="0">
                          <a:effectLst/>
                          <a:latin typeface="Arial" panose="020B0604020202020204" pitchFamily="34" charset="0"/>
                          <a:ea typeface="Times New Roman" panose="02020603050405020304" pitchFamily="18" charset="0"/>
                          <a:cs typeface="Arial" panose="020B0604020202020204" pitchFamily="34" charset="0"/>
                        </a:rPr>
                        <a:t>Estimated Reporting Cost for Section 64423.1(c)(1)</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200"/>
                        </a:spcBef>
                        <a:spcAft>
                          <a:spcPts val="200"/>
                        </a:spcAft>
                      </a:pPr>
                      <a:r>
                        <a:rPr lang="en-US" sz="1200" b="1" dirty="0">
                          <a:effectLst/>
                          <a:latin typeface="Arial" panose="020B0604020202020204" pitchFamily="34" charset="0"/>
                          <a:ea typeface="Times New Roman" panose="02020603050405020304" pitchFamily="18" charset="0"/>
                          <a:cs typeface="Arial" panose="020B0604020202020204" pitchFamily="34" charset="0"/>
                        </a:rPr>
                        <a:t>Monthly Coliform Summary</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94541121"/>
                  </a:ext>
                </a:extLst>
              </a:tr>
              <a:tr h="413639">
                <a:tc>
                  <a:txBody>
                    <a:bodyPr/>
                    <a:lstStyle/>
                    <a:p>
                      <a:pPr marL="0" marR="0" algn="ctr">
                        <a:spcBef>
                          <a:spcPts val="200"/>
                        </a:spcBef>
                        <a:spcAft>
                          <a:spcPts val="200"/>
                        </a:spcAft>
                      </a:pPr>
                      <a:r>
                        <a:rPr lang="en-US" sz="1200" b="1">
                          <a:effectLst/>
                          <a:latin typeface="Arial" panose="020B0604020202020204" pitchFamily="34" charset="0"/>
                          <a:ea typeface="Times New Roman" panose="02020603050405020304" pitchFamily="18" charset="0"/>
                          <a:cs typeface="Arial" panose="020B0604020202020204" pitchFamily="34" charset="0"/>
                        </a:rPr>
                        <a:t>Water System Size</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b="1" dirty="0">
                          <a:effectLst/>
                          <a:latin typeface="Arial" panose="020B0604020202020204" pitchFamily="34" charset="0"/>
                          <a:ea typeface="Times New Roman" panose="02020603050405020304" pitchFamily="18" charset="0"/>
                          <a:cs typeface="Arial" panose="020B0604020202020204" pitchFamily="34" charset="0"/>
                        </a:rPr>
                        <a:t>No. of Public Water Systems</a:t>
                      </a:r>
                      <a:r>
                        <a:rPr lang="en-US" sz="1200" b="1" baseline="30000" dirty="0">
                          <a:effectLst/>
                          <a:latin typeface="Arial" panose="020B0604020202020204" pitchFamily="34" charset="0"/>
                          <a:ea typeface="Times New Roman" panose="02020603050405020304" pitchFamily="18" charset="0"/>
                          <a:cs typeface="Arial" panose="020B0604020202020204" pitchFamily="34" charset="0"/>
                        </a:rPr>
                        <a:t>(a)</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b="1">
                          <a:effectLst/>
                          <a:latin typeface="Arial" panose="020B0604020202020204" pitchFamily="34" charset="0"/>
                          <a:ea typeface="Times New Roman" panose="02020603050405020304" pitchFamily="18" charset="0"/>
                          <a:cs typeface="Arial" panose="020B0604020202020204" pitchFamily="34" charset="0"/>
                        </a:rPr>
                        <a:t>Reporting Cost </a:t>
                      </a:r>
                      <a:r>
                        <a:rPr lang="en-US" sz="1100" b="1">
                          <a:effectLst/>
                          <a:latin typeface="Arial" panose="020B0604020202020204" pitchFamily="34" charset="0"/>
                          <a:ea typeface="Times New Roman" panose="02020603050405020304" pitchFamily="18" charset="0"/>
                          <a:cs typeface="Arial" panose="020B0604020202020204" pitchFamily="34" charset="0"/>
                        </a:rPr>
                        <a:t>(for Year 1+)</a:t>
                      </a:r>
                      <a:r>
                        <a:rPr lang="en-US" sz="1100" b="1" baseline="30000">
                          <a:effectLst/>
                          <a:latin typeface="Arial" panose="020B0604020202020204" pitchFamily="34" charset="0"/>
                          <a:ea typeface="Times New Roman" panose="02020603050405020304" pitchFamily="18" charset="0"/>
                          <a:cs typeface="Arial" panose="020B0604020202020204" pitchFamily="34" charset="0"/>
                        </a:rPr>
                        <a:t>(b)</a:t>
                      </a:r>
                      <a:endParaRPr lang="en-US" sz="180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200"/>
                        </a:spcBef>
                        <a:spcAft>
                          <a:spcPts val="200"/>
                        </a:spcAft>
                      </a:pPr>
                      <a:r>
                        <a:rPr lang="en-US" sz="1050" b="1">
                          <a:effectLst/>
                          <a:latin typeface="Arial" panose="020B0604020202020204" pitchFamily="34" charset="0"/>
                          <a:ea typeface="Times New Roman" panose="02020603050405020304" pitchFamily="18" charset="0"/>
                          <a:cs typeface="Arial" panose="020B0604020202020204" pitchFamily="34" charset="0"/>
                        </a:rPr>
                        <a:t>(Cost Decrease)</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4438498"/>
                  </a:ext>
                </a:extLst>
              </a:tr>
              <a:tr h="387436">
                <a:tc>
                  <a:txBody>
                    <a:bodyPr/>
                    <a:lstStyle/>
                    <a:p>
                      <a:pPr marL="0" marR="0" algn="ctr">
                        <a:spcBef>
                          <a:spcPts val="200"/>
                        </a:spcBef>
                        <a:spcAft>
                          <a:spcPts val="200"/>
                        </a:spcAft>
                      </a:pPr>
                      <a:r>
                        <a:rPr lang="en-US" sz="1200">
                          <a:effectLst/>
                          <a:latin typeface="Arial" panose="020B0604020202020204" pitchFamily="34" charset="0"/>
                          <a:ea typeface="Times New Roman" panose="02020603050405020304" pitchFamily="18" charset="0"/>
                          <a:cs typeface="Arial" panose="020B0604020202020204" pitchFamily="34" charset="0"/>
                        </a:rPr>
                        <a:t>400 or Fewer Service Connections and 1,000 or Fewer Persons</a:t>
                      </a:r>
                      <a:br>
                        <a:rPr lang="en-US" sz="1200">
                          <a:effectLst/>
                          <a:latin typeface="Arial" panose="020B0604020202020204" pitchFamily="34" charset="0"/>
                          <a:ea typeface="Times New Roman" panose="02020603050405020304" pitchFamily="18" charset="0"/>
                          <a:cs typeface="Arial" panose="020B0604020202020204" pitchFamily="34" charset="0"/>
                        </a:rPr>
                      </a:br>
                      <a:r>
                        <a:rPr lang="en-US" sz="1050">
                          <a:effectLst/>
                          <a:latin typeface="Arial" panose="020B0604020202020204" pitchFamily="34" charset="0"/>
                          <a:ea typeface="Times New Roman" panose="02020603050405020304" pitchFamily="18" charset="0"/>
                          <a:cs typeface="Arial" panose="020B0604020202020204" pitchFamily="34" charset="0"/>
                        </a:rPr>
                        <a:t>(excluding Wholesalers)</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dirty="0">
                          <a:effectLst/>
                          <a:latin typeface="Arial" panose="020B0604020202020204" pitchFamily="34" charset="0"/>
                          <a:ea typeface="Times New Roman" panose="02020603050405020304" pitchFamily="18" charset="0"/>
                          <a:cs typeface="Arial" panose="020B0604020202020204" pitchFamily="34" charset="0"/>
                        </a:rPr>
                        <a:t>6,340</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dirty="0">
                          <a:effectLst/>
                          <a:latin typeface="Arial" panose="020B0604020202020204" pitchFamily="34" charset="0"/>
                          <a:ea typeface="Times New Roman" panose="02020603050405020304" pitchFamily="18" charset="0"/>
                          <a:cs typeface="Arial" panose="020B0604020202020204" pitchFamily="34" charset="0"/>
                        </a:rPr>
                        <a:t>$154,000</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0287971"/>
                  </a:ext>
                </a:extLst>
              </a:tr>
              <a:tr h="387436">
                <a:tc>
                  <a:txBody>
                    <a:bodyPr/>
                    <a:lstStyle/>
                    <a:p>
                      <a:pPr marL="0" marR="0" algn="ctr">
                        <a:spcBef>
                          <a:spcPts val="200"/>
                        </a:spcBef>
                        <a:spcAft>
                          <a:spcPts val="200"/>
                        </a:spcAft>
                      </a:pPr>
                      <a:r>
                        <a:rPr lang="en-US" sz="1200">
                          <a:effectLst/>
                          <a:latin typeface="Arial" panose="020B0604020202020204" pitchFamily="34" charset="0"/>
                          <a:ea typeface="Times New Roman" panose="02020603050405020304" pitchFamily="18" charset="0"/>
                          <a:cs typeface="Arial" panose="020B0604020202020204" pitchFamily="34" charset="0"/>
                        </a:rPr>
                        <a:t>More than 400 Service Connections or More than 1,000 Persons</a:t>
                      </a:r>
                      <a:br>
                        <a:rPr lang="en-US" sz="1200">
                          <a:effectLst/>
                          <a:latin typeface="Arial" panose="020B0604020202020204" pitchFamily="34" charset="0"/>
                          <a:ea typeface="Times New Roman" panose="02020603050405020304" pitchFamily="18" charset="0"/>
                          <a:cs typeface="Arial" panose="020B0604020202020204" pitchFamily="34" charset="0"/>
                        </a:rPr>
                      </a:br>
                      <a:r>
                        <a:rPr lang="en-US" sz="1050">
                          <a:effectLst/>
                          <a:latin typeface="Arial" panose="020B0604020202020204" pitchFamily="34" charset="0"/>
                          <a:ea typeface="Times New Roman" panose="02020603050405020304" pitchFamily="18" charset="0"/>
                          <a:cs typeface="Arial" panose="020B0604020202020204" pitchFamily="34" charset="0"/>
                        </a:rPr>
                        <a:t>(including Wholesalers)</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a:effectLst/>
                          <a:latin typeface="Arial" panose="020B0604020202020204" pitchFamily="34" charset="0"/>
                          <a:ea typeface="Times New Roman" panose="02020603050405020304" pitchFamily="18" charset="0"/>
                          <a:cs typeface="Arial" panose="020B0604020202020204" pitchFamily="34" charset="0"/>
                        </a:rPr>
                        <a:t>Not applicable</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dirty="0">
                          <a:effectLst/>
                          <a:latin typeface="Arial" panose="020B0604020202020204" pitchFamily="34" charset="0"/>
                          <a:ea typeface="Times New Roman" panose="02020603050405020304" pitchFamily="18" charset="0"/>
                          <a:cs typeface="Arial" panose="020B0604020202020204" pitchFamily="34" charset="0"/>
                        </a:rPr>
                        <a:t>Not applicable</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6085126"/>
                  </a:ext>
                </a:extLst>
              </a:tr>
              <a:tr h="134760">
                <a:tc>
                  <a:txBody>
                    <a:bodyPr/>
                    <a:lstStyle/>
                    <a:p>
                      <a:pPr marL="0" marR="0" algn="ctr">
                        <a:spcBef>
                          <a:spcPts val="200"/>
                        </a:spcBef>
                        <a:spcAft>
                          <a:spcPts val="200"/>
                        </a:spcAft>
                      </a:pPr>
                      <a:r>
                        <a:rPr lang="en-US" sz="1200">
                          <a:effectLst/>
                          <a:latin typeface="Arial" panose="020B0604020202020204" pitchFamily="34" charset="0"/>
                          <a:ea typeface="Times New Roman" panose="02020603050405020304" pitchFamily="18" charset="0"/>
                          <a:cs typeface="Arial" panose="020B0604020202020204" pitchFamily="34" charset="0"/>
                        </a:rPr>
                        <a:t>Total</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a:effectLst/>
                          <a:latin typeface="Arial" panose="020B0604020202020204" pitchFamily="34" charset="0"/>
                          <a:ea typeface="Times New Roman" panose="02020603050405020304" pitchFamily="18" charset="0"/>
                          <a:cs typeface="Arial" panose="020B0604020202020204" pitchFamily="34" charset="0"/>
                        </a:rPr>
                        <a:t>6,340</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dirty="0">
                          <a:effectLst/>
                          <a:latin typeface="Arial" panose="020B0604020202020204" pitchFamily="34" charset="0"/>
                          <a:ea typeface="Times New Roman" panose="02020603050405020304" pitchFamily="18" charset="0"/>
                          <a:cs typeface="Arial" panose="020B0604020202020204" pitchFamily="34" charset="0"/>
                        </a:rPr>
                        <a:t>$154,000</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8547825"/>
                  </a:ext>
                </a:extLst>
              </a:tr>
            </a:tbl>
          </a:graphicData>
        </a:graphic>
      </p:graphicFrame>
      <p:sp>
        <p:nvSpPr>
          <p:cNvPr id="5" name="Rectangle 4">
            <a:extLst>
              <a:ext uri="{FF2B5EF4-FFF2-40B4-BE49-F238E27FC236}">
                <a16:creationId xmlns:a16="http://schemas.microsoft.com/office/drawing/2014/main" id="{E5107DDD-D4C1-4EA6-83DF-BFC7DF70A8E0}"/>
              </a:ext>
            </a:extLst>
          </p:cNvPr>
          <p:cNvSpPr/>
          <p:nvPr/>
        </p:nvSpPr>
        <p:spPr>
          <a:xfrm>
            <a:off x="635000" y="4856777"/>
            <a:ext cx="10414000" cy="646331"/>
          </a:xfrm>
          <a:prstGeom prst="rect">
            <a:avLst/>
          </a:prstGeom>
        </p:spPr>
        <p:txBody>
          <a:bodyPr wrap="square">
            <a:spAutoFit/>
          </a:bodyPr>
          <a:lstStyle/>
          <a:p>
            <a:pPr marL="342900" marR="0" lvl="0" indent="-342900">
              <a:spcBef>
                <a:spcPts val="200"/>
              </a:spcBef>
              <a:spcAft>
                <a:spcPts val="0"/>
              </a:spcAft>
              <a:buFont typeface="+mj-lt"/>
              <a:buAutoNum type="alphaLcParenBoth"/>
            </a:pPr>
            <a:r>
              <a:rPr lang="en-US" sz="1200" dirty="0">
                <a:latin typeface="Arial" panose="020B0604020202020204" pitchFamily="34" charset="0"/>
                <a:ea typeface="Times New Roman" panose="02020603050405020304" pitchFamily="18" charset="0"/>
              </a:rPr>
              <a:t>From Table 5.</a:t>
            </a:r>
            <a:endParaRPr lang="en-US" sz="2400" dirty="0">
              <a:latin typeface="Times New Roman" panose="02020603050405020304" pitchFamily="18" charset="0"/>
              <a:ea typeface="Times New Roman" panose="02020603050405020304" pitchFamily="18" charset="0"/>
            </a:endParaRPr>
          </a:p>
          <a:p>
            <a:pPr marL="342900" marR="0" lvl="0" indent="-342900">
              <a:spcBef>
                <a:spcPts val="0"/>
              </a:spcBef>
              <a:spcAft>
                <a:spcPts val="2400"/>
              </a:spcAft>
              <a:buFont typeface="+mj-lt"/>
              <a:buAutoNum type="alphaLcParenBoth"/>
            </a:pPr>
            <a:r>
              <a:rPr lang="en-US" sz="1200" dirty="0">
                <a:latin typeface="Arial" panose="020B0604020202020204" pitchFamily="34" charset="0"/>
                <a:ea typeface="Times New Roman" panose="02020603050405020304" pitchFamily="18" charset="0"/>
              </a:rPr>
              <a:t>Estimated Annual Cost of No Longer Submitting a Monthly Summary of Bacteriological Results = Sum of [(No. of Water Systems) x (Number of Summaries Per Year) x (Labor Burden Per Summary x (Labor Rate)].  See sample calculations below.</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069818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12B6E232-B391-4AEB-B7DF-7B59C0E40846}"/>
              </a:ext>
            </a:extLst>
          </p:cNvPr>
          <p:cNvGraphicFramePr>
            <a:graphicFrameLocks noGrp="1"/>
          </p:cNvGraphicFramePr>
          <p:nvPr>
            <p:ph idx="1"/>
            <p:extLst>
              <p:ext uri="{D42A27DB-BD31-4B8C-83A1-F6EECF244321}">
                <p14:modId xmlns:p14="http://schemas.microsoft.com/office/powerpoint/2010/main" val="3383738542"/>
              </p:ext>
            </p:extLst>
          </p:nvPr>
        </p:nvGraphicFramePr>
        <p:xfrm>
          <a:off x="1879600" y="1880394"/>
          <a:ext cx="9067799" cy="2834640"/>
        </p:xfrm>
        <a:graphic>
          <a:graphicData uri="http://schemas.openxmlformats.org/drawingml/2006/table">
            <a:tbl>
              <a:tblPr firstRow="1" firstCol="1" bandRow="1"/>
              <a:tblGrid>
                <a:gridCol w="3487615">
                  <a:extLst>
                    <a:ext uri="{9D8B030D-6E8A-4147-A177-3AD203B41FA5}">
                      <a16:colId xmlns:a16="http://schemas.microsoft.com/office/drawing/2014/main" val="2612486436"/>
                    </a:ext>
                  </a:extLst>
                </a:gridCol>
                <a:gridCol w="3661996">
                  <a:extLst>
                    <a:ext uri="{9D8B030D-6E8A-4147-A177-3AD203B41FA5}">
                      <a16:colId xmlns:a16="http://schemas.microsoft.com/office/drawing/2014/main" val="176179011"/>
                    </a:ext>
                  </a:extLst>
                </a:gridCol>
                <a:gridCol w="1918188">
                  <a:extLst>
                    <a:ext uri="{9D8B030D-6E8A-4147-A177-3AD203B41FA5}">
                      <a16:colId xmlns:a16="http://schemas.microsoft.com/office/drawing/2014/main" val="2621040933"/>
                    </a:ext>
                  </a:extLst>
                </a:gridCol>
              </a:tblGrid>
              <a:tr h="0">
                <a:tc gridSpan="3">
                  <a:txBody>
                    <a:bodyPr/>
                    <a:lstStyle/>
                    <a:p>
                      <a:pPr marL="0" marR="0" algn="ctr">
                        <a:spcBef>
                          <a:spcPts val="200"/>
                        </a:spcBef>
                        <a:spcAft>
                          <a:spcPts val="200"/>
                        </a:spcAft>
                      </a:pPr>
                      <a:br>
                        <a:rPr lang="en-US" sz="1050" dirty="0">
                          <a:effectLst/>
                          <a:latin typeface="Arial" panose="020B0604020202020204" pitchFamily="34" charset="0"/>
                          <a:ea typeface="Times New Roman" panose="02020603050405020304" pitchFamily="18" charset="0"/>
                          <a:cs typeface="Arial" panose="020B0604020202020204" pitchFamily="34" charset="0"/>
                        </a:rPr>
                      </a:br>
                      <a:br>
                        <a:rPr lang="en-US" sz="1050" dirty="0">
                          <a:effectLst/>
                          <a:latin typeface="Arial" panose="020B0604020202020204" pitchFamily="34" charset="0"/>
                          <a:ea typeface="Times New Roman" panose="02020603050405020304" pitchFamily="18" charset="0"/>
                          <a:cs typeface="Arial" panose="020B0604020202020204" pitchFamily="34" charset="0"/>
                        </a:rPr>
                      </a:br>
                      <a:br>
                        <a:rPr lang="en-US" sz="1800" dirty="0">
                          <a:effectLst/>
                          <a:latin typeface="Arial" panose="020B0604020202020204" pitchFamily="34" charset="0"/>
                          <a:ea typeface="Times New Roman" panose="02020603050405020304" pitchFamily="18" charset="0"/>
                          <a:cs typeface="Arial" panose="020B0604020202020204" pitchFamily="34" charset="0"/>
                        </a:rPr>
                      </a:br>
                      <a:br>
                        <a:rPr lang="en-US" sz="1050" dirty="0">
                          <a:effectLst/>
                          <a:latin typeface="Arial" panose="020B0604020202020204" pitchFamily="34" charset="0"/>
                          <a:ea typeface="Times New Roman" panose="02020603050405020304" pitchFamily="18" charset="0"/>
                          <a:cs typeface="Arial" panose="020B0604020202020204" pitchFamily="34" charset="0"/>
                        </a:rPr>
                      </a:br>
                      <a:br>
                        <a:rPr lang="en-US" sz="1050" dirty="0">
                          <a:effectLst/>
                          <a:latin typeface="Arial" panose="020B0604020202020204" pitchFamily="34" charset="0"/>
                          <a:ea typeface="Times New Roman" panose="02020603050405020304" pitchFamily="18" charset="0"/>
                          <a:cs typeface="Arial" panose="020B0604020202020204" pitchFamily="34" charset="0"/>
                        </a:rPr>
                      </a:br>
                      <a:br>
                        <a:rPr lang="en-US" sz="1050" dirty="0">
                          <a:effectLst/>
                          <a:latin typeface="Arial" panose="020B0604020202020204" pitchFamily="34" charset="0"/>
                          <a:ea typeface="Times New Roman" panose="02020603050405020304" pitchFamily="18" charset="0"/>
                          <a:cs typeface="Arial" panose="020B0604020202020204" pitchFamily="34" charset="0"/>
                        </a:rPr>
                      </a:br>
                      <a:r>
                        <a:rPr lang="en-US" sz="1200" b="1" dirty="0">
                          <a:effectLst/>
                          <a:latin typeface="Arial" panose="020B0604020202020204" pitchFamily="34" charset="0"/>
                          <a:ea typeface="Times New Roman" panose="02020603050405020304" pitchFamily="18" charset="0"/>
                          <a:cs typeface="Arial" panose="020B0604020202020204" pitchFamily="34" charset="0"/>
                        </a:rPr>
                        <a:t>Table 21</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200"/>
                        </a:spcBef>
                        <a:spcAft>
                          <a:spcPts val="200"/>
                        </a:spcAft>
                      </a:pPr>
                      <a:r>
                        <a:rPr lang="en-US" sz="1200" b="1" dirty="0">
                          <a:effectLst/>
                          <a:latin typeface="Arial" panose="020B0604020202020204" pitchFamily="34" charset="0"/>
                          <a:ea typeface="Times New Roman" panose="02020603050405020304" pitchFamily="18" charset="0"/>
                          <a:cs typeface="Arial" panose="020B0604020202020204" pitchFamily="34" charset="0"/>
                        </a:rPr>
                        <a:t>Estimated Plan Revision Cost for Section 64422(a)</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200"/>
                        </a:spcBef>
                        <a:spcAft>
                          <a:spcPts val="200"/>
                        </a:spcAft>
                      </a:pPr>
                      <a:r>
                        <a:rPr lang="en-US" sz="1200" b="1" dirty="0">
                          <a:effectLst/>
                          <a:latin typeface="Arial" panose="020B0604020202020204" pitchFamily="34" charset="0"/>
                          <a:ea typeface="Times New Roman" panose="02020603050405020304" pitchFamily="18" charset="0"/>
                          <a:cs typeface="Arial" panose="020B0604020202020204" pitchFamily="34" charset="0"/>
                        </a:rPr>
                        <a:t>Bacteriological Sample Siting Plan</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48278452"/>
                  </a:ext>
                </a:extLst>
              </a:tr>
              <a:tr h="0">
                <a:tc>
                  <a:txBody>
                    <a:bodyPr/>
                    <a:lstStyle/>
                    <a:p>
                      <a:pPr marL="0" marR="0" algn="ctr">
                        <a:spcBef>
                          <a:spcPts val="200"/>
                        </a:spcBef>
                        <a:spcAft>
                          <a:spcPts val="200"/>
                        </a:spcAft>
                      </a:pPr>
                      <a:r>
                        <a:rPr lang="en-US" sz="1200" b="1" dirty="0">
                          <a:effectLst/>
                          <a:latin typeface="Arial" panose="020B0604020202020204" pitchFamily="34" charset="0"/>
                          <a:ea typeface="Times New Roman" panose="02020603050405020304" pitchFamily="18" charset="0"/>
                          <a:cs typeface="Arial" panose="020B0604020202020204" pitchFamily="34" charset="0"/>
                        </a:rPr>
                        <a:t>Water System Size</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200"/>
                        </a:spcBef>
                        <a:spcAft>
                          <a:spcPts val="200"/>
                        </a:spcAft>
                      </a:pPr>
                      <a:r>
                        <a:rPr lang="en-US" sz="1100" b="1" dirty="0">
                          <a:effectLst/>
                          <a:latin typeface="Arial" panose="020B0604020202020204" pitchFamily="34" charset="0"/>
                          <a:ea typeface="Times New Roman" panose="02020603050405020304" pitchFamily="18" charset="0"/>
                          <a:cs typeface="Arial" panose="020B0604020202020204" pitchFamily="34" charset="0"/>
                        </a:rPr>
                        <a:t>(Population Served)</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b="1" dirty="0">
                          <a:effectLst/>
                          <a:latin typeface="Arial" panose="020B0604020202020204" pitchFamily="34" charset="0"/>
                          <a:ea typeface="Times New Roman" panose="02020603050405020304" pitchFamily="18" charset="0"/>
                          <a:cs typeface="Arial" panose="020B0604020202020204" pitchFamily="34" charset="0"/>
                        </a:rPr>
                        <a:t>No. of Public Water Systems</a:t>
                      </a:r>
                      <a:r>
                        <a:rPr lang="en-US" sz="1200" b="1" baseline="30000" dirty="0">
                          <a:effectLst/>
                          <a:latin typeface="Arial" panose="020B0604020202020204" pitchFamily="34" charset="0"/>
                          <a:ea typeface="Times New Roman" panose="02020603050405020304" pitchFamily="18" charset="0"/>
                          <a:cs typeface="Arial" panose="020B0604020202020204" pitchFamily="34" charset="0"/>
                        </a:rPr>
                        <a:t>(a)</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b="1">
                          <a:effectLst/>
                          <a:latin typeface="Arial" panose="020B0604020202020204" pitchFamily="34" charset="0"/>
                          <a:ea typeface="Times New Roman" panose="02020603050405020304" pitchFamily="18" charset="0"/>
                          <a:cs typeface="Arial" panose="020B0604020202020204" pitchFamily="34" charset="0"/>
                        </a:rPr>
                        <a:t>Plan Revision Cost </a:t>
                      </a:r>
                      <a:r>
                        <a:rPr lang="en-US" sz="1100" b="1">
                          <a:effectLst/>
                          <a:latin typeface="Arial" panose="020B0604020202020204" pitchFamily="34" charset="0"/>
                          <a:ea typeface="Times New Roman" panose="02020603050405020304" pitchFamily="18" charset="0"/>
                          <a:cs typeface="Arial" panose="020B0604020202020204" pitchFamily="34" charset="0"/>
                        </a:rPr>
                        <a:t>(for Year 1)</a:t>
                      </a:r>
                      <a:r>
                        <a:rPr lang="en-US" sz="1100" b="1" baseline="30000">
                          <a:effectLst/>
                          <a:latin typeface="Arial" panose="020B0604020202020204" pitchFamily="34" charset="0"/>
                          <a:ea typeface="Times New Roman" panose="02020603050405020304" pitchFamily="18" charset="0"/>
                          <a:cs typeface="Arial" panose="020B0604020202020204" pitchFamily="34" charset="0"/>
                        </a:rPr>
                        <a:t>(b)</a:t>
                      </a:r>
                      <a:endParaRPr lang="en-US" sz="180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200"/>
                        </a:spcBef>
                        <a:spcAft>
                          <a:spcPts val="200"/>
                        </a:spcAft>
                      </a:pPr>
                      <a:r>
                        <a:rPr lang="en-US" sz="1050" b="1">
                          <a:effectLst/>
                          <a:latin typeface="Arial" panose="020B0604020202020204" pitchFamily="34" charset="0"/>
                          <a:ea typeface="Times New Roman" panose="02020603050405020304" pitchFamily="18" charset="0"/>
                          <a:cs typeface="Arial" panose="020B0604020202020204" pitchFamily="34" charset="0"/>
                        </a:rPr>
                        <a:t>(One-Time Cost)</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9733656"/>
                  </a:ext>
                </a:extLst>
              </a:tr>
              <a:tr h="0">
                <a:tc>
                  <a:txBody>
                    <a:bodyPr/>
                    <a:lstStyle/>
                    <a:p>
                      <a:pPr marL="0" marR="0" algn="ctr">
                        <a:spcBef>
                          <a:spcPts val="200"/>
                        </a:spcBef>
                        <a:spcAft>
                          <a:spcPts val="200"/>
                        </a:spcAft>
                      </a:pPr>
                      <a:r>
                        <a:rPr lang="en-US" sz="1200">
                          <a:effectLst/>
                          <a:latin typeface="Arial" panose="020B0604020202020204" pitchFamily="34" charset="0"/>
                          <a:ea typeface="Times New Roman" panose="02020603050405020304" pitchFamily="18" charset="0"/>
                          <a:cs typeface="Arial" panose="020B0604020202020204" pitchFamily="34" charset="0"/>
                        </a:rPr>
                        <a:t>SWS</a:t>
                      </a:r>
                      <a:r>
                        <a:rPr lang="en-US" sz="1100">
                          <a:effectLst/>
                          <a:latin typeface="Arial" panose="020B0604020202020204" pitchFamily="34" charset="0"/>
                          <a:ea typeface="Times New Roman" panose="02020603050405020304" pitchFamily="18" charset="0"/>
                          <a:cs typeface="Arial" panose="020B0604020202020204" pitchFamily="34" charset="0"/>
                        </a:rPr>
                        <a:t> (≤1,000)</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dirty="0">
                          <a:effectLst/>
                          <a:latin typeface="Arial" panose="020B0604020202020204" pitchFamily="34" charset="0"/>
                          <a:ea typeface="Times New Roman" panose="02020603050405020304" pitchFamily="18" charset="0"/>
                          <a:cs typeface="Arial" panose="020B0604020202020204" pitchFamily="34" charset="0"/>
                        </a:rPr>
                        <a:t>522</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a:effectLst/>
                          <a:latin typeface="Arial" panose="020B0604020202020204" pitchFamily="34" charset="0"/>
                          <a:ea typeface="Times New Roman" panose="02020603050405020304" pitchFamily="18" charset="0"/>
                          <a:cs typeface="Arial" panose="020B0604020202020204" pitchFamily="34" charset="0"/>
                        </a:rPr>
                        <a:t>$38,000</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4478648"/>
                  </a:ext>
                </a:extLst>
              </a:tr>
              <a:tr h="0">
                <a:tc>
                  <a:txBody>
                    <a:bodyPr/>
                    <a:lstStyle/>
                    <a:p>
                      <a:pPr marL="0" marR="0" algn="ctr">
                        <a:spcBef>
                          <a:spcPts val="200"/>
                        </a:spcBef>
                        <a:spcAft>
                          <a:spcPts val="200"/>
                        </a:spcAft>
                      </a:pPr>
                      <a:r>
                        <a:rPr lang="en-US" sz="1200">
                          <a:effectLst/>
                          <a:latin typeface="Arial" panose="020B0604020202020204" pitchFamily="34" charset="0"/>
                          <a:ea typeface="Times New Roman" panose="02020603050405020304" pitchFamily="18" charset="0"/>
                          <a:cs typeface="Arial" panose="020B0604020202020204" pitchFamily="34" charset="0"/>
                        </a:rPr>
                        <a:t>LWS</a:t>
                      </a:r>
                      <a:r>
                        <a:rPr lang="en-US" sz="1100">
                          <a:effectLst/>
                          <a:latin typeface="Arial" panose="020B0604020202020204" pitchFamily="34" charset="0"/>
                          <a:ea typeface="Times New Roman" panose="02020603050405020304" pitchFamily="18" charset="0"/>
                          <a:cs typeface="Arial" panose="020B0604020202020204" pitchFamily="34" charset="0"/>
                        </a:rPr>
                        <a:t> (&gt;1,000)</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dirty="0">
                          <a:effectLst/>
                          <a:latin typeface="Arial" panose="020B0604020202020204" pitchFamily="34" charset="0"/>
                          <a:ea typeface="Times New Roman" panose="02020603050405020304" pitchFamily="18" charset="0"/>
                          <a:cs typeface="Arial" panose="020B0604020202020204" pitchFamily="34" charset="0"/>
                        </a:rPr>
                        <a:t>90</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dirty="0">
                          <a:effectLst/>
                          <a:latin typeface="Arial" panose="020B0604020202020204" pitchFamily="34" charset="0"/>
                          <a:ea typeface="Times New Roman" panose="02020603050405020304" pitchFamily="18" charset="0"/>
                          <a:cs typeface="Arial" panose="020B0604020202020204" pitchFamily="34" charset="0"/>
                        </a:rPr>
                        <a:t>$25,000</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5526546"/>
                  </a:ext>
                </a:extLst>
              </a:tr>
              <a:tr h="0">
                <a:tc>
                  <a:txBody>
                    <a:bodyPr/>
                    <a:lstStyle/>
                    <a:p>
                      <a:pPr marL="0" marR="0" algn="ctr">
                        <a:spcBef>
                          <a:spcPts val="200"/>
                        </a:spcBef>
                        <a:spcAft>
                          <a:spcPts val="200"/>
                        </a:spcAft>
                      </a:pPr>
                      <a:r>
                        <a:rPr lang="en-US" sz="1200">
                          <a:effectLst/>
                          <a:latin typeface="Arial" panose="020B0604020202020204" pitchFamily="34" charset="0"/>
                          <a:ea typeface="Times New Roman" panose="02020603050405020304" pitchFamily="18" charset="0"/>
                          <a:cs typeface="Arial" panose="020B0604020202020204" pitchFamily="34" charset="0"/>
                        </a:rPr>
                        <a:t>Total</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a:effectLst/>
                          <a:latin typeface="Arial" panose="020B0604020202020204" pitchFamily="34" charset="0"/>
                          <a:ea typeface="Times New Roman" panose="02020603050405020304" pitchFamily="18" charset="0"/>
                          <a:cs typeface="Arial" panose="020B0604020202020204" pitchFamily="34" charset="0"/>
                        </a:rPr>
                        <a:t>612</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dirty="0">
                          <a:effectLst/>
                          <a:latin typeface="Arial" panose="020B0604020202020204" pitchFamily="34" charset="0"/>
                          <a:ea typeface="Times New Roman" panose="02020603050405020304" pitchFamily="18" charset="0"/>
                          <a:cs typeface="Arial" panose="020B0604020202020204" pitchFamily="34" charset="0"/>
                        </a:rPr>
                        <a:t>$63,000</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341543"/>
                  </a:ext>
                </a:extLst>
              </a:tr>
            </a:tbl>
          </a:graphicData>
        </a:graphic>
      </p:graphicFrame>
      <p:sp>
        <p:nvSpPr>
          <p:cNvPr id="5" name="Rectangle 4">
            <a:extLst>
              <a:ext uri="{FF2B5EF4-FFF2-40B4-BE49-F238E27FC236}">
                <a16:creationId xmlns:a16="http://schemas.microsoft.com/office/drawing/2014/main" id="{11D19019-A6BB-4B3D-B1F1-DEC5F2FA65FB}"/>
              </a:ext>
            </a:extLst>
          </p:cNvPr>
          <p:cNvSpPr/>
          <p:nvPr/>
        </p:nvSpPr>
        <p:spPr>
          <a:xfrm>
            <a:off x="1282700" y="4823936"/>
            <a:ext cx="10553700" cy="646331"/>
          </a:xfrm>
          <a:prstGeom prst="rect">
            <a:avLst/>
          </a:prstGeom>
        </p:spPr>
        <p:txBody>
          <a:bodyPr wrap="square">
            <a:spAutoFit/>
          </a:bodyPr>
          <a:lstStyle/>
          <a:p>
            <a:pPr marL="342900" marR="0" lvl="0" indent="-342900">
              <a:spcBef>
                <a:spcPts val="200"/>
              </a:spcBef>
              <a:spcAft>
                <a:spcPts val="0"/>
              </a:spcAft>
              <a:buFont typeface="+mj-lt"/>
              <a:buAutoNum type="alphaLcParenBoth"/>
            </a:pPr>
            <a:r>
              <a:rPr lang="en-US" sz="1200" dirty="0">
                <a:latin typeface="Arial" panose="020B0604020202020204" pitchFamily="34" charset="0"/>
                <a:ea typeface="Times New Roman" panose="02020603050405020304" pitchFamily="18" charset="0"/>
              </a:rPr>
              <a:t>From Table 6.</a:t>
            </a:r>
            <a:endParaRPr lang="en-US" sz="2400" dirty="0">
              <a:latin typeface="Times New Roman" panose="02020603050405020304" pitchFamily="18" charset="0"/>
              <a:ea typeface="Times New Roman" panose="02020603050405020304" pitchFamily="18" charset="0"/>
            </a:endParaRPr>
          </a:p>
          <a:p>
            <a:pPr marL="342900" marR="0" lvl="0" indent="-342900">
              <a:spcBef>
                <a:spcPts val="0"/>
              </a:spcBef>
              <a:spcAft>
                <a:spcPts val="2400"/>
              </a:spcAft>
              <a:buFont typeface="+mj-lt"/>
              <a:buAutoNum type="alphaLcParenBoth"/>
            </a:pPr>
            <a:r>
              <a:rPr lang="en-US" sz="1200" dirty="0">
                <a:latin typeface="Arial" panose="020B0604020202020204" pitchFamily="34" charset="0"/>
                <a:ea typeface="Times New Roman" panose="02020603050405020304" pitchFamily="18" charset="0"/>
              </a:rPr>
              <a:t>Estimated Cost of Bacteriological Sample Siting Plan Revision = Sum of [(No. of Water Systems) x (Labor Burden Per Plan) x (Labor Rate)].  See sample calculations below.</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791333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79D97-2030-4CEF-8282-4BA72CD3BE8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2B8627C-74EE-4519-9473-B77BBC5788C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9752682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8CCD1-6BE8-43DD-BAF8-547438452099}"/>
              </a:ext>
            </a:extLst>
          </p:cNvPr>
          <p:cNvSpPr>
            <a:spLocks noGrp="1"/>
          </p:cNvSpPr>
          <p:nvPr>
            <p:ph type="title"/>
          </p:nvPr>
        </p:nvSpPr>
        <p:spPr>
          <a:xfrm>
            <a:off x="968829" y="2766218"/>
            <a:ext cx="10515600" cy="1325563"/>
          </a:xfrm>
        </p:spPr>
        <p:txBody>
          <a:bodyPr/>
          <a:lstStyle/>
          <a:p>
            <a:pPr algn="ctr"/>
            <a:r>
              <a:rPr lang="en-US" dirty="0"/>
              <a:t>FYI- Below slides are in Category 1</a:t>
            </a:r>
          </a:p>
        </p:txBody>
      </p:sp>
    </p:spTree>
    <p:extLst>
      <p:ext uri="{BB962C8B-B14F-4D97-AF65-F5344CB8AC3E}">
        <p14:creationId xmlns:p14="http://schemas.microsoft.com/office/powerpoint/2010/main" val="33211649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CD6FF-0F15-4D51-AC75-569721378AC6}"/>
              </a:ext>
            </a:extLst>
          </p:cNvPr>
          <p:cNvSpPr>
            <a:spLocks noGrp="1"/>
          </p:cNvSpPr>
          <p:nvPr>
            <p:ph type="title"/>
          </p:nvPr>
        </p:nvSpPr>
        <p:spPr>
          <a:xfrm>
            <a:off x="185057" y="400751"/>
            <a:ext cx="11512138" cy="1325563"/>
          </a:xfrm>
        </p:spPr>
        <p:txBody>
          <a:bodyPr>
            <a:normAutofit/>
          </a:bodyPr>
          <a:lstStyle/>
          <a:p>
            <a:r>
              <a:rPr lang="en-US" dirty="0">
                <a:latin typeface="Arial" panose="020B0604020202020204" pitchFamily="34" charset="0"/>
                <a:cs typeface="Arial" panose="020B0604020202020204" pitchFamily="34" charset="0"/>
              </a:rPr>
              <a:t>Section 64415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Laboratory and Personnel</a:t>
            </a:r>
            <a:endParaRPr lang="en-US" dirty="0"/>
          </a:p>
        </p:txBody>
      </p:sp>
      <p:sp>
        <p:nvSpPr>
          <p:cNvPr id="3" name="Content Placeholder 2">
            <a:extLst>
              <a:ext uri="{FF2B5EF4-FFF2-40B4-BE49-F238E27FC236}">
                <a16:creationId xmlns:a16="http://schemas.microsoft.com/office/drawing/2014/main" id="{6F378A40-8347-40EE-86C6-C8F6FDB1743B}"/>
              </a:ext>
            </a:extLst>
          </p:cNvPr>
          <p:cNvSpPr>
            <a:spLocks noGrp="1"/>
          </p:cNvSpPr>
          <p:nvPr>
            <p:ph idx="1"/>
          </p:nvPr>
        </p:nvSpPr>
        <p:spPr>
          <a:xfrm>
            <a:off x="683326" y="2217511"/>
            <a:ext cx="10515600" cy="4351338"/>
          </a:xfrm>
        </p:spPr>
        <p:txBody>
          <a:bodyPr/>
          <a:lstStyle/>
          <a:p>
            <a:r>
              <a:rPr lang="en-US" dirty="0">
                <a:latin typeface="Arial" panose="020B0604020202020204" pitchFamily="34" charset="0"/>
                <a:cs typeface="Arial" panose="020B0604020202020204" pitchFamily="34" charset="0"/>
              </a:rPr>
              <a:t>Standard sample volume regardless of method is</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100 mL</a:t>
            </a:r>
          </a:p>
          <a:p>
            <a:r>
              <a:rPr lang="en-US" dirty="0">
                <a:latin typeface="Arial" panose="020B0604020202020204" pitchFamily="34" charset="0"/>
                <a:cs typeface="Arial" panose="020B0604020202020204" pitchFamily="34" charset="0"/>
              </a:rPr>
              <a:t>The time from collection to initiation of test medium incubation is 30 hours</a:t>
            </a:r>
          </a:p>
          <a:p>
            <a:r>
              <a:rPr lang="en-US" dirty="0">
                <a:latin typeface="Arial" panose="020B0604020202020204" pitchFamily="34" charset="0"/>
                <a:cs typeface="Arial" panose="020B0604020202020204" pitchFamily="34" charset="0"/>
              </a:rPr>
              <a:t>Allowable analytical methods specified</a:t>
            </a:r>
          </a:p>
        </p:txBody>
      </p:sp>
    </p:spTree>
    <p:extLst>
      <p:ext uri="{BB962C8B-B14F-4D97-AF65-F5344CB8AC3E}">
        <p14:creationId xmlns:p14="http://schemas.microsoft.com/office/powerpoint/2010/main" val="36732198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Section 64424</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Repeat Sampling</a:t>
            </a:r>
          </a:p>
        </p:txBody>
      </p:sp>
      <p:sp>
        <p:nvSpPr>
          <p:cNvPr id="2" name="Content Placeholder 1"/>
          <p:cNvSpPr>
            <a:spLocks noGrp="1"/>
          </p:cNvSpPr>
          <p:nvPr>
            <p:ph idx="1"/>
          </p:nvPr>
        </p:nvSpPr>
        <p:spPr>
          <a:xfrm>
            <a:off x="838200" y="1947553"/>
            <a:ext cx="10205852" cy="3728852"/>
          </a:xfrm>
        </p:spPr>
        <p:txBody>
          <a:bodyPr>
            <a:noAutofit/>
          </a:bodyPr>
          <a:lstStyle/>
          <a:p>
            <a:pPr>
              <a:buClr>
                <a:schemeClr val="tx2"/>
              </a:buClr>
              <a:buFont typeface="Arial" panose="020B0604020202020204" pitchFamily="34" charset="0"/>
              <a:buChar char="•"/>
            </a:pPr>
            <a:r>
              <a:rPr lang="en-US" dirty="0">
                <a:latin typeface="Arial" panose="020B0604020202020204" pitchFamily="34" charset="0"/>
                <a:cs typeface="Arial" panose="020B0604020202020204" pitchFamily="34" charset="0"/>
              </a:rPr>
              <a:t>TC+ routine sample requires repeat samples be taken within 24 hours of being notified of the sample result</a:t>
            </a:r>
          </a:p>
          <a:p>
            <a:pPr lvl="1">
              <a:buClr>
                <a:schemeClr val="tx2"/>
              </a:buClr>
              <a:buFont typeface="Courier New" panose="02070309020205020404" pitchFamily="49" charset="0"/>
              <a:buChar char="o"/>
            </a:pPr>
            <a:r>
              <a:rPr lang="en-US" dirty="0">
                <a:latin typeface="Arial" panose="020B0604020202020204" pitchFamily="34" charset="0"/>
                <a:cs typeface="Arial" panose="020B0604020202020204" pitchFamily="34" charset="0"/>
              </a:rPr>
              <a:t>3 repeat samples for each routine TC+ sample</a:t>
            </a:r>
          </a:p>
          <a:p>
            <a:pPr>
              <a:buClr>
                <a:schemeClr val="tx2"/>
              </a:buClr>
              <a:buFont typeface="Arial" panose="020B0604020202020204" pitchFamily="34" charset="0"/>
              <a:buChar char="•"/>
            </a:pPr>
            <a:r>
              <a:rPr lang="en-US" dirty="0">
                <a:latin typeface="Arial" panose="020B0604020202020204" pitchFamily="34" charset="0"/>
                <a:cs typeface="Arial" panose="020B0604020202020204" pitchFamily="34" charset="0"/>
              </a:rPr>
              <a:t>If unable to collect within 24 hours, notify the State Board/LPA</a:t>
            </a:r>
          </a:p>
          <a:p>
            <a:pPr>
              <a:buClr>
                <a:schemeClr val="tx2"/>
              </a:buClr>
              <a:buFont typeface="Arial" panose="020B0604020202020204" pitchFamily="34" charset="0"/>
              <a:buChar char="•"/>
            </a:pPr>
            <a:r>
              <a:rPr lang="en-US" dirty="0">
                <a:latin typeface="Arial" panose="020B0604020202020204" pitchFamily="34" charset="0"/>
                <a:cs typeface="Arial" panose="020B0604020202020204" pitchFamily="34" charset="0"/>
              </a:rPr>
              <a:t>Single connection system may take repeats over  3 days</a:t>
            </a:r>
          </a:p>
          <a:p>
            <a:pPr marL="0" indent="0">
              <a:buNone/>
            </a:pPr>
            <a:r>
              <a:rPr lang="en-US" dirty="0"/>
              <a:t>	</a:t>
            </a:r>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48</a:t>
            </a:fld>
            <a:endParaRPr lang="en-US" dirty="0">
              <a:solidFill>
                <a:srgbClr val="073E87"/>
              </a:solidFill>
            </a:endParaRPr>
          </a:p>
        </p:txBody>
      </p:sp>
    </p:spTree>
    <p:extLst>
      <p:ext uri="{BB962C8B-B14F-4D97-AF65-F5344CB8AC3E}">
        <p14:creationId xmlns:p14="http://schemas.microsoft.com/office/powerpoint/2010/main" val="33519948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Section 64424</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Repeat Sampling</a:t>
            </a:r>
          </a:p>
        </p:txBody>
      </p:sp>
      <p:sp>
        <p:nvSpPr>
          <p:cNvPr id="2" name="Content Placeholder 1"/>
          <p:cNvSpPr>
            <a:spLocks noGrp="1"/>
          </p:cNvSpPr>
          <p:nvPr>
            <p:ph idx="1"/>
          </p:nvPr>
        </p:nvSpPr>
        <p:spPr>
          <a:xfrm>
            <a:off x="926275" y="1905001"/>
            <a:ext cx="10117777" cy="4525963"/>
          </a:xfrm>
        </p:spPr>
        <p:txBody>
          <a:bodyPr>
            <a:normAutofit/>
          </a:bodyPr>
          <a:lstStyle/>
          <a:p>
            <a:pPr>
              <a:buFont typeface="Arial" panose="020B0604020202020204" pitchFamily="34" charset="0"/>
              <a:buChar char="•"/>
            </a:pPr>
            <a:r>
              <a:rPr lang="en-US" dirty="0">
                <a:latin typeface="Arial" panose="020B0604020202020204" pitchFamily="34" charset="0"/>
                <a:cs typeface="Arial" panose="020B0604020202020204" pitchFamily="34" charset="0"/>
              </a:rPr>
              <a:t>Repeat Sample Locations</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Site of TC+ sample</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Within 5 service connections upstream and downstream</a:t>
            </a:r>
          </a:p>
          <a:p>
            <a:pPr>
              <a:buFont typeface="Arial" panose="020B0604020202020204" pitchFamily="34" charset="0"/>
              <a:buChar char="•"/>
            </a:pPr>
            <a:r>
              <a:rPr lang="en-US" dirty="0">
                <a:latin typeface="Arial" panose="020B0604020202020204" pitchFamily="34" charset="0"/>
                <a:cs typeface="Arial" panose="020B0604020202020204" pitchFamily="34" charset="0"/>
              </a:rPr>
              <a:t>Alternate Sampling Locations</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If TC+ is at end of distribution system, system may take repeats at alternative location with written approval by State Board/LPA (BSSP approval necessary)</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System may propose alternative sampling sites that represent likely contamination pathway to distribution system</a:t>
            </a:r>
          </a:p>
          <a:p>
            <a:pPr lvl="2">
              <a:buFont typeface="Wingdings" panose="05000000000000000000" pitchFamily="2" charset="2"/>
              <a:buChar char="§"/>
            </a:pPr>
            <a:r>
              <a:rPr lang="en-US" dirty="0">
                <a:latin typeface="Arial" panose="020B0604020202020204" pitchFamily="34" charset="0"/>
                <a:cs typeface="Arial" panose="020B0604020202020204" pitchFamily="34" charset="0"/>
              </a:rPr>
              <a:t>Alternative fixed locations, or</a:t>
            </a:r>
          </a:p>
          <a:p>
            <a:pPr lvl="2">
              <a:buFont typeface="Wingdings" panose="05000000000000000000" pitchFamily="2" charset="2"/>
              <a:buChar char="§"/>
            </a:pPr>
            <a:r>
              <a:rPr lang="en-US" dirty="0">
                <a:latin typeface="Arial" panose="020B0604020202020204" pitchFamily="34" charset="0"/>
                <a:cs typeface="Arial" panose="020B0604020202020204" pitchFamily="34" charset="0"/>
              </a:rPr>
              <a:t>Criteria for selecting sites on a situational basis</a:t>
            </a:r>
          </a:p>
          <a:p>
            <a:pPr lvl="1">
              <a:buFont typeface="Arial" panose="020B0604020202020204" pitchFamily="34" charset="0"/>
              <a:buChar char="•"/>
            </a:pPr>
            <a:endParaRPr lang="en-US" dirty="0"/>
          </a:p>
          <a:p>
            <a:pPr marL="914400" indent="-457200">
              <a:buFont typeface="+mj-lt"/>
              <a:buAutoNum type="arabicPeriod"/>
            </a:pPr>
            <a:endParaRPr lang="en-US" dirty="0"/>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49</a:t>
            </a:fld>
            <a:endParaRPr lang="en-US" dirty="0">
              <a:solidFill>
                <a:srgbClr val="073E87"/>
              </a:solidFill>
            </a:endParaRPr>
          </a:p>
        </p:txBody>
      </p:sp>
    </p:spTree>
    <p:extLst>
      <p:ext uri="{BB962C8B-B14F-4D97-AF65-F5344CB8AC3E}">
        <p14:creationId xmlns:p14="http://schemas.microsoft.com/office/powerpoint/2010/main" val="442155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7F1BD-5A69-4A15-A825-9E68E84876E4}"/>
              </a:ext>
            </a:extLst>
          </p:cNvPr>
          <p:cNvSpPr>
            <a:spLocks noGrp="1"/>
          </p:cNvSpPr>
          <p:nvPr>
            <p:ph type="title"/>
          </p:nvPr>
        </p:nvSpPr>
        <p:spPr>
          <a:xfrm>
            <a:off x="838200" y="672030"/>
            <a:ext cx="10515600" cy="871862"/>
          </a:xfrm>
        </p:spPr>
        <p:txBody>
          <a:bodyPr>
            <a:normAutofit/>
          </a:bodyPr>
          <a:lstStyle/>
          <a:p>
            <a:pPr algn="ctr"/>
            <a:r>
              <a:rPr lang="en-US" sz="4000" dirty="0">
                <a:latin typeface="Arial" panose="020B0604020202020204" pitchFamily="34" charset="0"/>
                <a:cs typeface="Arial" panose="020B0604020202020204" pitchFamily="34" charset="0"/>
              </a:rPr>
              <a:t>Purpose of Proposed Regulations</a:t>
            </a:r>
          </a:p>
        </p:txBody>
      </p:sp>
      <p:sp>
        <p:nvSpPr>
          <p:cNvPr id="3" name="Content Placeholder 2">
            <a:extLst>
              <a:ext uri="{FF2B5EF4-FFF2-40B4-BE49-F238E27FC236}">
                <a16:creationId xmlns:a16="http://schemas.microsoft.com/office/drawing/2014/main" id="{08F4C150-6730-4130-8581-2C6A5021E73C}"/>
              </a:ext>
            </a:extLst>
          </p:cNvPr>
          <p:cNvSpPr>
            <a:spLocks noGrp="1"/>
          </p:cNvSpPr>
          <p:nvPr>
            <p:ph idx="1"/>
          </p:nvPr>
        </p:nvSpPr>
        <p:spPr/>
        <p:txBody>
          <a:bodyPr>
            <a:normAutofit/>
          </a:bodyPr>
          <a:lstStyle/>
          <a:p>
            <a:r>
              <a:rPr lang="en-US" dirty="0">
                <a:latin typeface="Arial" panose="020B0604020202020204" pitchFamily="34" charset="0"/>
                <a:cs typeface="Arial" panose="020B0604020202020204" pitchFamily="34" charset="0"/>
              </a:rPr>
              <a:t>Maintain primary enforcement authority (“primacy”) by adopting regulations at least as stringent as federal Safe Drinking Water act regulations</a:t>
            </a:r>
          </a:p>
          <a:p>
            <a:r>
              <a:rPr lang="en-US" dirty="0">
                <a:latin typeface="Arial" panose="020B0604020202020204" pitchFamily="34" charset="0"/>
                <a:cs typeface="Arial" panose="020B0604020202020204" pitchFamily="34" charset="0"/>
              </a:rPr>
              <a:t>Provide public with increased protection against microbial pathogens</a:t>
            </a:r>
          </a:p>
          <a:p>
            <a:r>
              <a:rPr lang="en-US" dirty="0">
                <a:latin typeface="Arial" panose="020B0604020202020204" pitchFamily="34" charset="0"/>
                <a:cs typeface="Arial" panose="020B0604020202020204" pitchFamily="34" charset="0"/>
              </a:rPr>
              <a:t>More fully protect public health by </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Ensuring the integrity of the drinking water distribution system </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Monitoring for the presence of microbial contamination</a:t>
            </a:r>
          </a:p>
          <a:p>
            <a:endParaRPr lang="en-US" sz="2400" dirty="0">
              <a:latin typeface="Arial" panose="020B0604020202020204" pitchFamily="34" charset="0"/>
              <a:cs typeface="Arial" panose="020B0604020202020204" pitchFamily="34" charset="0"/>
            </a:endParaRPr>
          </a:p>
        </p:txBody>
      </p:sp>
      <p:sp>
        <p:nvSpPr>
          <p:cNvPr id="5" name="Date Placeholder 3">
            <a:extLst>
              <a:ext uri="{FF2B5EF4-FFF2-40B4-BE49-F238E27FC236}">
                <a16:creationId xmlns:a16="http://schemas.microsoft.com/office/drawing/2014/main" id="{4BA06F0F-F816-4CA9-93C5-DDA12901FE27}"/>
              </a:ext>
            </a:extLst>
          </p:cNvPr>
          <p:cNvSpPr>
            <a:spLocks noGrp="1"/>
          </p:cNvSpPr>
          <p:nvPr>
            <p:ph type="dt" sz="half" idx="10"/>
          </p:nvPr>
        </p:nvSpPr>
        <p:spPr/>
        <p:txBody>
          <a:bodyPr/>
          <a:lstStyle/>
          <a:p>
            <a:r>
              <a:rPr lang="en-US" dirty="0"/>
              <a:t>17 December 2020</a:t>
            </a:r>
          </a:p>
        </p:txBody>
      </p:sp>
      <p:sp>
        <p:nvSpPr>
          <p:cNvPr id="4" name="Slide Number Placeholder 4">
            <a:extLst>
              <a:ext uri="{FF2B5EF4-FFF2-40B4-BE49-F238E27FC236}">
                <a16:creationId xmlns:a16="http://schemas.microsoft.com/office/drawing/2014/main" id="{E4729831-B84D-445C-8240-C9001BF2B645}"/>
              </a:ext>
            </a:extLst>
          </p:cNvPr>
          <p:cNvSpPr>
            <a:spLocks noGrp="1"/>
          </p:cNvSpPr>
          <p:nvPr>
            <p:ph type="sldNum" sz="quarter" idx="12"/>
          </p:nvPr>
        </p:nvSpPr>
        <p:spPr>
          <a:xfrm>
            <a:off x="10759397" y="6347735"/>
            <a:ext cx="1016000" cy="365125"/>
          </a:xfrm>
        </p:spPr>
        <p:txBody>
          <a:bodyPr/>
          <a:lstStyle/>
          <a:p>
            <a:fld id="{E50636F3-EABE-4D2E-99FD-0A1370BE4986}" type="slidenum">
              <a:rPr lang="en-US" smtClean="0"/>
              <a:t>5</a:t>
            </a:fld>
            <a:endParaRPr lang="en-US"/>
          </a:p>
        </p:txBody>
      </p:sp>
    </p:spTree>
    <p:extLst>
      <p:ext uri="{BB962C8B-B14F-4D97-AF65-F5344CB8AC3E}">
        <p14:creationId xmlns:p14="http://schemas.microsoft.com/office/powerpoint/2010/main" val="30323354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Section 64424</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Repeat Sampling </a:t>
            </a:r>
          </a:p>
        </p:txBody>
      </p:sp>
      <p:sp>
        <p:nvSpPr>
          <p:cNvPr id="2" name="Content Placeholder 1"/>
          <p:cNvSpPr>
            <a:spLocks noGrp="1"/>
          </p:cNvSpPr>
          <p:nvPr>
            <p:ph idx="1"/>
          </p:nvPr>
        </p:nvSpPr>
        <p:spPr/>
        <p:txBody>
          <a:bodyPr/>
          <a:lstStyle/>
          <a:p>
            <a:pPr>
              <a:buFont typeface="Arial" panose="020B0604020202020204" pitchFamily="34" charset="0"/>
              <a:buChar char="•"/>
            </a:pPr>
            <a:r>
              <a:rPr lang="en-US" sz="3200" dirty="0">
                <a:latin typeface="Arial" panose="020B0604020202020204" pitchFamily="34" charset="0"/>
                <a:cs typeface="Arial" panose="020B0604020202020204" pitchFamily="34" charset="0"/>
              </a:rPr>
              <a:t>Dual Purpose Sampling</a:t>
            </a:r>
          </a:p>
          <a:p>
            <a:pPr marL="782320" lvl="2" indent="-457200">
              <a:buFont typeface="Courier New" panose="02070309020205020404" pitchFamily="49" charset="0"/>
              <a:buChar char="o"/>
            </a:pPr>
            <a:r>
              <a:rPr lang="en-US" sz="3200" dirty="0">
                <a:latin typeface="Arial" panose="020B0604020202020204" pitchFamily="34" charset="0"/>
                <a:cs typeface="Arial" panose="020B0604020202020204" pitchFamily="34" charset="0"/>
              </a:rPr>
              <a:t>PWS with single GW source, serving ≤ 1,000 persons – GW Rule triggered source sample may count as one of required RTCR repeat sample</a:t>
            </a:r>
          </a:p>
          <a:p>
            <a:pPr marL="782320" lvl="2" indent="-457200">
              <a:buFont typeface="Courier New" panose="02070309020205020404" pitchFamily="49" charset="0"/>
              <a:buChar char="o"/>
            </a:pPr>
            <a:r>
              <a:rPr lang="en-US" sz="3200" dirty="0">
                <a:latin typeface="Arial" panose="020B0604020202020204" pitchFamily="34" charset="0"/>
                <a:cs typeface="Arial" panose="020B0604020202020204" pitchFamily="34" charset="0"/>
              </a:rPr>
              <a:t>State Board/LPA approval of BSSP Required</a:t>
            </a:r>
          </a:p>
          <a:p>
            <a:pPr marL="325120" lvl="2" indent="0">
              <a:buNone/>
            </a:pPr>
            <a:endParaRPr lang="en-US" sz="2600" dirty="0">
              <a:latin typeface="Calibri"/>
            </a:endParaRPr>
          </a:p>
          <a:p>
            <a:endParaRPr lang="en-US" dirty="0"/>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50</a:t>
            </a:fld>
            <a:endParaRPr lang="en-US" dirty="0">
              <a:solidFill>
                <a:srgbClr val="073E87"/>
              </a:solidFill>
            </a:endParaRPr>
          </a:p>
        </p:txBody>
      </p:sp>
    </p:spTree>
    <p:extLst>
      <p:ext uri="{BB962C8B-B14F-4D97-AF65-F5344CB8AC3E}">
        <p14:creationId xmlns:p14="http://schemas.microsoft.com/office/powerpoint/2010/main" val="24831891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Section 64424</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Repeat Sampling </a:t>
            </a:r>
          </a:p>
        </p:txBody>
      </p:sp>
      <p:sp>
        <p:nvSpPr>
          <p:cNvPr id="2" name="Content Placeholder 1"/>
          <p:cNvSpPr>
            <a:spLocks noGrp="1"/>
          </p:cNvSpPr>
          <p:nvPr>
            <p:ph idx="1"/>
          </p:nvPr>
        </p:nvSpPr>
        <p:spPr>
          <a:xfrm>
            <a:off x="665018" y="2057401"/>
            <a:ext cx="10688782" cy="4068763"/>
          </a:xfrm>
        </p:spPr>
        <p:txBody>
          <a:bodyPr>
            <a:normAutofit/>
          </a:bodyPr>
          <a:lstStyle/>
          <a:p>
            <a:pPr>
              <a:buFont typeface="Arial" panose="020B0604020202020204" pitchFamily="34" charset="0"/>
              <a:buChar char="•"/>
            </a:pPr>
            <a:r>
              <a:rPr lang="en-US" dirty="0">
                <a:latin typeface="Arial" panose="020B0604020202020204" pitchFamily="34" charset="0"/>
                <a:cs typeface="Arial" panose="020B0604020202020204" pitchFamily="34" charset="0"/>
              </a:rPr>
              <a:t>If ≥ 1 repeat TC+ sample, must collect a repeat sample set for each repeat TC+ sample until no TC+ samples or treatment technique trigger has been exceeded &amp; State Board/LPA notified</a:t>
            </a:r>
          </a:p>
          <a:p>
            <a:pPr>
              <a:buFont typeface="Arial" panose="020B0604020202020204" pitchFamily="34" charset="0"/>
              <a:buChar char="•"/>
            </a:pPr>
            <a:r>
              <a:rPr lang="en-US" dirty="0">
                <a:latin typeface="Arial" panose="020B0604020202020204" pitchFamily="34" charset="0"/>
                <a:cs typeface="Arial" panose="020B0604020202020204" pitchFamily="34" charset="0"/>
              </a:rPr>
              <a:t>If a treatment technique trigger is exceeded as a result of a routine TC+ sample, only one set of repeat samples is required for each TC+ routine sample</a:t>
            </a:r>
          </a:p>
          <a:p>
            <a:pPr marL="914400" indent="-457200">
              <a:buFont typeface="+mj-lt"/>
              <a:buAutoNum type="arabicPeriod"/>
            </a:pPr>
            <a:endParaRPr lang="en-US" dirty="0"/>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51</a:t>
            </a:fld>
            <a:endParaRPr lang="en-US" dirty="0">
              <a:solidFill>
                <a:srgbClr val="073E87"/>
              </a:solidFill>
            </a:endParaRPr>
          </a:p>
        </p:txBody>
      </p:sp>
    </p:spTree>
    <p:extLst>
      <p:ext uri="{BB962C8B-B14F-4D97-AF65-F5344CB8AC3E}">
        <p14:creationId xmlns:p14="http://schemas.microsoft.com/office/powerpoint/2010/main" val="420414556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Section 64425</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Sample Invalidation </a:t>
            </a:r>
          </a:p>
        </p:txBody>
      </p:sp>
      <p:sp>
        <p:nvSpPr>
          <p:cNvPr id="2" name="Content Placeholder 1"/>
          <p:cNvSpPr>
            <a:spLocks noGrp="1"/>
          </p:cNvSpPr>
          <p:nvPr>
            <p:ph idx="1"/>
          </p:nvPr>
        </p:nvSpPr>
        <p:spPr>
          <a:xfrm>
            <a:off x="1038102" y="1928019"/>
            <a:ext cx="10515600" cy="4191000"/>
          </a:xfrm>
        </p:spPr>
        <p:txBody>
          <a:bodyPr>
            <a:noAutofit/>
          </a:bodyPr>
          <a:lstStyle/>
          <a:p>
            <a:pPr>
              <a:buFont typeface="Arial" panose="020B0604020202020204" pitchFamily="34" charset="0"/>
              <a:buChar char="•"/>
            </a:pPr>
            <a:r>
              <a:rPr lang="en-US" dirty="0">
                <a:latin typeface="Arial" panose="020B0604020202020204" pitchFamily="34" charset="0"/>
                <a:cs typeface="Arial" panose="020B0604020202020204" pitchFamily="34" charset="0"/>
              </a:rPr>
              <a:t>Water system must request a sample be invalidated if</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Repeats collected at routine site are TC+ and repeats collected w/in 5 connections are TC-</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Lab did not follow analytical method and provides required documentation of error</a:t>
            </a:r>
          </a:p>
          <a:p>
            <a:pPr>
              <a:buFont typeface="Arial" panose="020B0604020202020204" pitchFamily="34" charset="0"/>
              <a:buChar char="•"/>
            </a:pPr>
            <a:r>
              <a:rPr lang="en-US" dirty="0">
                <a:latin typeface="Arial" panose="020B0604020202020204" pitchFamily="34" charset="0"/>
                <a:cs typeface="Arial" panose="020B0604020202020204" pitchFamily="34" charset="0"/>
              </a:rPr>
              <a:t>Whenever a TC- sample is invalidated by lab for interference, replacement sample must be collected w/in 24 hours.</a:t>
            </a:r>
          </a:p>
          <a:p>
            <a:pPr>
              <a:buFont typeface="Arial" panose="020B0604020202020204" pitchFamily="34" charset="0"/>
              <a:buChar char="•"/>
            </a:pPr>
            <a:r>
              <a:rPr lang="en-US" dirty="0">
                <a:latin typeface="Arial" panose="020B0604020202020204" pitchFamily="34" charset="0"/>
                <a:cs typeface="Arial" panose="020B0604020202020204" pitchFamily="34" charset="0"/>
              </a:rPr>
              <a:t>Invalidation request must be in writing</a:t>
            </a:r>
          </a:p>
          <a:p>
            <a:pPr>
              <a:buFont typeface="Arial" panose="020B0604020202020204" pitchFamily="34" charset="0"/>
              <a:buChar char="•"/>
            </a:pPr>
            <a:endParaRPr lang="en-US" dirty="0"/>
          </a:p>
          <a:p>
            <a:pPr marL="914400" indent="-457200">
              <a:buFont typeface="+mj-lt"/>
              <a:buAutoNum type="arabicPeriod"/>
            </a:pPr>
            <a:endParaRPr lang="en-US" dirty="0"/>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52</a:t>
            </a:fld>
            <a:endParaRPr lang="en-US" dirty="0">
              <a:solidFill>
                <a:srgbClr val="073E87"/>
              </a:solidFill>
            </a:endParaRPr>
          </a:p>
        </p:txBody>
      </p:sp>
    </p:spTree>
    <p:extLst>
      <p:ext uri="{BB962C8B-B14F-4D97-AF65-F5344CB8AC3E}">
        <p14:creationId xmlns:p14="http://schemas.microsoft.com/office/powerpoint/2010/main" val="197213119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Section 64425</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Sample Invalidation </a:t>
            </a:r>
          </a:p>
        </p:txBody>
      </p:sp>
      <p:sp>
        <p:nvSpPr>
          <p:cNvPr id="2" name="Content Placeholder 1"/>
          <p:cNvSpPr>
            <a:spLocks noGrp="1"/>
          </p:cNvSpPr>
          <p:nvPr>
            <p:ph idx="1"/>
          </p:nvPr>
        </p:nvSpPr>
        <p:spPr>
          <a:xfrm>
            <a:off x="719447" y="2220645"/>
            <a:ext cx="10515600" cy="4151972"/>
          </a:xfrm>
        </p:spPr>
        <p:txBody>
          <a:bodyPr>
            <a:noAutofit/>
          </a:bodyPr>
          <a:lstStyle/>
          <a:p>
            <a:pPr>
              <a:buFont typeface="Arial" panose="020B0604020202020204" pitchFamily="34" charset="0"/>
              <a:buChar char="•"/>
            </a:pPr>
            <a:r>
              <a:rPr lang="en-US" dirty="0">
                <a:latin typeface="Arial" panose="020B0604020202020204" pitchFamily="34" charset="0"/>
                <a:cs typeface="Arial" panose="020B0604020202020204" pitchFamily="34" charset="0"/>
              </a:rPr>
              <a:t>Invalidation due to interference - requirement specific to routine and repeat samples.</a:t>
            </a:r>
          </a:p>
          <a:p>
            <a:pPr>
              <a:buFont typeface="Arial" panose="020B0604020202020204" pitchFamily="34" charset="0"/>
              <a:buChar char="•"/>
            </a:pPr>
            <a:r>
              <a:rPr lang="en-US" dirty="0">
                <a:latin typeface="Arial" panose="020B0604020202020204" pitchFamily="34" charset="0"/>
                <a:cs typeface="Arial" panose="020B0604020202020204" pitchFamily="34" charset="0"/>
              </a:rPr>
              <a:t>An invalidated TC+ sample does not count toward meeting the minimum required number of routine and repeat samples</a:t>
            </a:r>
          </a:p>
          <a:p>
            <a:pPr>
              <a:buFont typeface="Arial" panose="020B0604020202020204" pitchFamily="34" charset="0"/>
              <a:buChar char="•"/>
            </a:pPr>
            <a:r>
              <a:rPr lang="en-US" dirty="0">
                <a:latin typeface="Arial" panose="020B0604020202020204" pitchFamily="34" charset="0"/>
                <a:cs typeface="Arial" panose="020B0604020202020204" pitchFamily="34" charset="0"/>
              </a:rPr>
              <a:t>When a sample is declared invalid by a laboratory due to interference problems, collect a replacement sample from the same location within 24 hours of being notified of the interference problem</a:t>
            </a:r>
            <a:r>
              <a:rPr lang="en-US" sz="3200" dirty="0">
                <a:latin typeface="Arial" panose="020B0604020202020204" pitchFamily="34" charset="0"/>
                <a:cs typeface="Arial" panose="020B0604020202020204" pitchFamily="34" charset="0"/>
              </a:rPr>
              <a:t>. </a:t>
            </a:r>
          </a:p>
          <a:p>
            <a:pPr>
              <a:buFont typeface="Arial" panose="020B0604020202020204" pitchFamily="34" charset="0"/>
              <a:buChar char="•"/>
            </a:pPr>
            <a:endParaRPr lang="en-US" dirty="0"/>
          </a:p>
          <a:p>
            <a:pPr marL="914400" indent="-457200">
              <a:buFont typeface="+mj-lt"/>
              <a:buAutoNum type="arabicPeriod"/>
            </a:pPr>
            <a:endParaRPr lang="en-US" dirty="0"/>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53</a:t>
            </a:fld>
            <a:endParaRPr lang="en-US" dirty="0">
              <a:solidFill>
                <a:srgbClr val="073E87"/>
              </a:solidFill>
            </a:endParaRPr>
          </a:p>
        </p:txBody>
      </p:sp>
    </p:spTree>
    <p:extLst>
      <p:ext uri="{BB962C8B-B14F-4D97-AF65-F5344CB8AC3E}">
        <p14:creationId xmlns:p14="http://schemas.microsoft.com/office/powerpoint/2010/main" val="39610824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7511" y="183037"/>
            <a:ext cx="10426535" cy="1600438"/>
          </a:xfrm>
          <a:prstGeom prst="rect">
            <a:avLst/>
          </a:prstGeom>
          <a:noFill/>
        </p:spPr>
        <p:txBody>
          <a:bodyPr wrap="square" rtlCol="0">
            <a:spAutoFit/>
          </a:bodyPr>
          <a:lstStyle/>
          <a:p>
            <a:r>
              <a:rPr lang="en-US" sz="4000" dirty="0">
                <a:latin typeface="Arial" panose="020B0604020202020204" pitchFamily="34" charset="0"/>
                <a:cs typeface="Arial" panose="020B0604020202020204" pitchFamily="34" charset="0"/>
              </a:rPr>
              <a:t>Section 64426.1</a:t>
            </a:r>
          </a:p>
          <a:p>
            <a:r>
              <a:rPr lang="en-US" sz="4000" i="1" dirty="0">
                <a:latin typeface="Arial" panose="020B0604020202020204" pitchFamily="34" charset="0"/>
                <a:cs typeface="Arial" panose="020B0604020202020204" pitchFamily="34" charset="0"/>
              </a:rPr>
              <a:t>E. coli </a:t>
            </a:r>
            <a:r>
              <a:rPr lang="en-US" sz="4000" dirty="0">
                <a:latin typeface="Arial" panose="020B0604020202020204" pitchFamily="34" charset="0"/>
                <a:cs typeface="Arial" panose="020B0604020202020204" pitchFamily="34" charset="0"/>
              </a:rPr>
              <a:t>Maximum Contaminant Level (MCL)</a:t>
            </a:r>
          </a:p>
          <a:p>
            <a:endParaRPr lang="en-US" b="1" dirty="0">
              <a:solidFill>
                <a:srgbClr val="FF0000"/>
              </a:solidFill>
            </a:endParaRPr>
          </a:p>
        </p:txBody>
      </p:sp>
      <p:sp>
        <p:nvSpPr>
          <p:cNvPr id="3" name="Content Placeholder 2"/>
          <p:cNvSpPr>
            <a:spLocks noGrp="1"/>
          </p:cNvSpPr>
          <p:nvPr>
            <p:ph idx="1"/>
          </p:nvPr>
        </p:nvSpPr>
        <p:spPr>
          <a:xfrm>
            <a:off x="927265" y="2133600"/>
            <a:ext cx="10426535" cy="3886200"/>
          </a:xfrm>
        </p:spPr>
        <p:txBody>
          <a:bodyPr>
            <a:normAutofit fontScale="92500" lnSpcReduction="10000"/>
          </a:bodyPr>
          <a:lstStyle/>
          <a:p>
            <a:pPr marL="0" indent="0">
              <a:buNone/>
            </a:pPr>
            <a:r>
              <a:rPr lang="en-US" dirty="0">
                <a:latin typeface="Arial" panose="020B0604020202020204" pitchFamily="34" charset="0"/>
                <a:cs typeface="Arial" panose="020B0604020202020204" pitchFamily="34" charset="0"/>
              </a:rPr>
              <a:t>The E. </a:t>
            </a:r>
            <a:r>
              <a:rPr lang="en-US" i="1" dirty="0">
                <a:latin typeface="Arial" panose="020B0604020202020204" pitchFamily="34" charset="0"/>
                <a:cs typeface="Arial" panose="020B0604020202020204" pitchFamily="34" charset="0"/>
              </a:rPr>
              <a:t>coli</a:t>
            </a:r>
            <a:r>
              <a:rPr lang="en-US" dirty="0">
                <a:latin typeface="Arial" panose="020B0604020202020204" pitchFamily="34" charset="0"/>
                <a:cs typeface="Arial" panose="020B0604020202020204" pitchFamily="34" charset="0"/>
              </a:rPr>
              <a:t> MCL is violated when any of the following occurs:</a:t>
            </a:r>
          </a:p>
          <a:p>
            <a:pPr marL="457200" indent="-457200">
              <a:spcAft>
                <a:spcPts val="600"/>
              </a:spcAft>
              <a:buAutoNum type="arabicParenR"/>
            </a:pPr>
            <a:r>
              <a:rPr lang="en-US" dirty="0">
                <a:latin typeface="Arial" panose="020B0604020202020204" pitchFamily="34" charset="0"/>
                <a:cs typeface="Arial" panose="020B0604020202020204" pitchFamily="34" charset="0"/>
              </a:rPr>
              <a:t>A repeat sample is </a:t>
            </a:r>
            <a:r>
              <a:rPr lang="en-US" i="1" dirty="0">
                <a:latin typeface="Arial" panose="020B0604020202020204" pitchFamily="34" charset="0"/>
                <a:cs typeface="Arial" panose="020B0604020202020204" pitchFamily="34" charset="0"/>
              </a:rPr>
              <a:t>E. coli</a:t>
            </a:r>
            <a:r>
              <a:rPr lang="en-US" dirty="0">
                <a:latin typeface="Arial" panose="020B0604020202020204" pitchFamily="34" charset="0"/>
                <a:cs typeface="Arial" panose="020B0604020202020204" pitchFamily="34" charset="0"/>
              </a:rPr>
              <a:t> positive following a routine total coliform positive</a:t>
            </a:r>
          </a:p>
          <a:p>
            <a:pPr marL="457200" indent="-457200">
              <a:spcAft>
                <a:spcPts val="600"/>
              </a:spcAft>
              <a:buAutoNum type="arabicParenR"/>
            </a:pPr>
            <a:r>
              <a:rPr lang="en-US" dirty="0">
                <a:latin typeface="Arial" panose="020B0604020202020204" pitchFamily="34" charset="0"/>
                <a:cs typeface="Arial" panose="020B0604020202020204" pitchFamily="34" charset="0"/>
              </a:rPr>
              <a:t>A repeat sample is total coliform positive following a routine </a:t>
            </a:r>
            <a:r>
              <a:rPr lang="en-US" i="1" dirty="0">
                <a:latin typeface="Arial" panose="020B0604020202020204" pitchFamily="34" charset="0"/>
                <a:cs typeface="Arial" panose="020B0604020202020204" pitchFamily="34" charset="0"/>
              </a:rPr>
              <a:t>E. coli</a:t>
            </a:r>
            <a:r>
              <a:rPr lang="en-US" dirty="0">
                <a:latin typeface="Arial" panose="020B0604020202020204" pitchFamily="34" charset="0"/>
                <a:cs typeface="Arial" panose="020B0604020202020204" pitchFamily="34" charset="0"/>
              </a:rPr>
              <a:t> positive</a:t>
            </a:r>
          </a:p>
          <a:p>
            <a:pPr marL="457200" indent="-457200">
              <a:spcAft>
                <a:spcPts val="600"/>
              </a:spcAft>
              <a:buAutoNum type="arabicParenR"/>
            </a:pPr>
            <a:r>
              <a:rPr lang="en-US" dirty="0">
                <a:latin typeface="Arial" panose="020B0604020202020204" pitchFamily="34" charset="0"/>
                <a:cs typeface="Arial" panose="020B0604020202020204" pitchFamily="34" charset="0"/>
              </a:rPr>
              <a:t>The PWS fails to collect the required repeat samples following an </a:t>
            </a:r>
            <a:r>
              <a:rPr lang="en-US" i="1" dirty="0">
                <a:latin typeface="Arial" panose="020B0604020202020204" pitchFamily="34" charset="0"/>
                <a:cs typeface="Arial" panose="020B0604020202020204" pitchFamily="34" charset="0"/>
              </a:rPr>
              <a:t>E.coli </a:t>
            </a:r>
            <a:r>
              <a:rPr lang="en-US" dirty="0">
                <a:latin typeface="Arial" panose="020B0604020202020204" pitchFamily="34" charset="0"/>
                <a:cs typeface="Arial" panose="020B0604020202020204" pitchFamily="34" charset="0"/>
              </a:rPr>
              <a:t>positive routine sample</a:t>
            </a:r>
          </a:p>
          <a:p>
            <a:pPr marL="457200" indent="-457200">
              <a:buAutoNum type="arabicParenR"/>
            </a:pPr>
            <a:r>
              <a:rPr lang="en-US" dirty="0">
                <a:latin typeface="Arial" panose="020B0604020202020204" pitchFamily="34" charset="0"/>
                <a:cs typeface="Arial" panose="020B0604020202020204" pitchFamily="34" charset="0"/>
              </a:rPr>
              <a:t>The PWS fails to test for </a:t>
            </a:r>
            <a:r>
              <a:rPr lang="en-US" i="1" dirty="0">
                <a:latin typeface="Arial" panose="020B0604020202020204" pitchFamily="34" charset="0"/>
                <a:cs typeface="Arial" panose="020B0604020202020204" pitchFamily="34" charset="0"/>
              </a:rPr>
              <a:t>E. coli</a:t>
            </a:r>
            <a:r>
              <a:rPr lang="en-US" dirty="0">
                <a:latin typeface="Arial" panose="020B0604020202020204" pitchFamily="34" charset="0"/>
                <a:cs typeface="Arial" panose="020B0604020202020204" pitchFamily="34" charset="0"/>
              </a:rPr>
              <a:t> when any repeat samples are positive for total coliform</a:t>
            </a:r>
          </a:p>
          <a:p>
            <a:pPr marL="0" indent="0">
              <a:buNone/>
            </a:pPr>
            <a:endParaRPr lang="en-US" sz="2000" b="1" dirty="0">
              <a:solidFill>
                <a:srgbClr val="FF0000"/>
              </a:solidFill>
            </a:endParaRPr>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54</a:t>
            </a:fld>
            <a:endParaRPr lang="en-US" dirty="0">
              <a:solidFill>
                <a:srgbClr val="073E87"/>
              </a:solidFill>
            </a:endParaRPr>
          </a:p>
        </p:txBody>
      </p:sp>
    </p:spTree>
    <p:extLst>
      <p:ext uri="{BB962C8B-B14F-4D97-AF65-F5344CB8AC3E}">
        <p14:creationId xmlns:p14="http://schemas.microsoft.com/office/powerpoint/2010/main" val="80476486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45672" y="476071"/>
            <a:ext cx="10608128" cy="1323439"/>
          </a:xfrm>
          <a:prstGeom prst="rect">
            <a:avLst/>
          </a:prstGeom>
          <a:noFill/>
        </p:spPr>
        <p:txBody>
          <a:bodyPr wrap="square" rtlCol="0">
            <a:spAutoFit/>
          </a:bodyPr>
          <a:lstStyle/>
          <a:p>
            <a:r>
              <a:rPr lang="en-US" sz="4000" dirty="0">
                <a:latin typeface="Arial" panose="020B0604020202020204" pitchFamily="34" charset="0"/>
                <a:cs typeface="Arial" panose="020B0604020202020204" pitchFamily="34" charset="0"/>
              </a:rPr>
              <a:t>Section 64426.1</a:t>
            </a:r>
          </a:p>
          <a:p>
            <a:r>
              <a:rPr lang="en-US" sz="4000" i="1" dirty="0">
                <a:latin typeface="Arial" panose="020B0604020202020204" pitchFamily="34" charset="0"/>
                <a:cs typeface="Arial" panose="020B0604020202020204" pitchFamily="34" charset="0"/>
              </a:rPr>
              <a:t>E. coli </a:t>
            </a:r>
            <a:r>
              <a:rPr lang="en-US" sz="4000" dirty="0">
                <a:latin typeface="Arial" panose="020B0604020202020204" pitchFamily="34" charset="0"/>
                <a:cs typeface="Arial" panose="020B0604020202020204" pitchFamily="34" charset="0"/>
              </a:rPr>
              <a:t>Maximum Contaminant Level (MCL)</a:t>
            </a:r>
          </a:p>
        </p:txBody>
      </p:sp>
      <p:sp>
        <p:nvSpPr>
          <p:cNvPr id="3" name="Content Placeholder 2"/>
          <p:cNvSpPr>
            <a:spLocks noGrp="1"/>
          </p:cNvSpPr>
          <p:nvPr>
            <p:ph idx="1"/>
          </p:nvPr>
        </p:nvSpPr>
        <p:spPr>
          <a:xfrm>
            <a:off x="641269" y="2590800"/>
            <a:ext cx="11044050" cy="2590800"/>
          </a:xfrm>
        </p:spPr>
        <p:txBody>
          <a:bodyPr>
            <a:normAutofit/>
          </a:bodyPr>
          <a:lstStyle/>
          <a:p>
            <a:pPr>
              <a:buFont typeface="Arial" panose="020B0604020202020204" pitchFamily="34" charset="0"/>
              <a:buChar char="•"/>
            </a:pPr>
            <a:r>
              <a:rPr lang="en-US" dirty="0">
                <a:latin typeface="Arial" panose="020B0604020202020204" pitchFamily="34" charset="0"/>
                <a:cs typeface="Arial" panose="020B0604020202020204" pitchFamily="34" charset="0"/>
              </a:rPr>
              <a:t>A PWS that is not in compliance with the E. coli MCL during any month must notify the State Board/LPA </a:t>
            </a:r>
            <a:r>
              <a:rPr lang="en-US" b="1" dirty="0">
                <a:latin typeface="Arial" panose="020B0604020202020204" pitchFamily="34" charset="0"/>
                <a:cs typeface="Arial" panose="020B0604020202020204" pitchFamily="34" charset="0"/>
              </a:rPr>
              <a:t>by the end of the day it makes this determination</a:t>
            </a:r>
            <a:r>
              <a:rPr lang="en-US" dirty="0">
                <a:latin typeface="Arial" panose="020B0604020202020204" pitchFamily="34" charset="0"/>
                <a:cs typeface="Arial" panose="020B0604020202020204" pitchFamily="34" charset="0"/>
              </a:rPr>
              <a:t>.</a:t>
            </a:r>
          </a:p>
          <a:p>
            <a:pPr>
              <a:buFont typeface="Arial" panose="020B0604020202020204" pitchFamily="34" charset="0"/>
              <a:buChar char="•"/>
            </a:pPr>
            <a:r>
              <a:rPr lang="en-US" dirty="0">
                <a:latin typeface="Arial" panose="020B0604020202020204" pitchFamily="34" charset="0"/>
                <a:cs typeface="Arial" panose="020B0604020202020204" pitchFamily="34" charset="0"/>
              </a:rPr>
              <a:t>The PWS must also notify its customers via a Tier 1 public notice.</a:t>
            </a:r>
          </a:p>
          <a:p>
            <a:pPr marL="0" indent="0">
              <a:buNone/>
            </a:pPr>
            <a:endParaRPr lang="en-US" dirty="0"/>
          </a:p>
          <a:p>
            <a:pPr marL="0" indent="0">
              <a:buNone/>
            </a:pPr>
            <a:endParaRPr lang="en-US" dirty="0"/>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55</a:t>
            </a:fld>
            <a:endParaRPr lang="en-US" dirty="0">
              <a:solidFill>
                <a:srgbClr val="073E87"/>
              </a:solidFill>
            </a:endParaRPr>
          </a:p>
        </p:txBody>
      </p:sp>
    </p:spTree>
    <p:extLst>
      <p:ext uri="{BB962C8B-B14F-4D97-AF65-F5344CB8AC3E}">
        <p14:creationId xmlns:p14="http://schemas.microsoft.com/office/powerpoint/2010/main" val="242585406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9426" y="358239"/>
            <a:ext cx="8229600" cy="1323439"/>
          </a:xfrm>
          <a:prstGeom prst="rect">
            <a:avLst/>
          </a:prstGeom>
          <a:noFill/>
        </p:spPr>
        <p:txBody>
          <a:bodyPr wrap="square" rtlCol="0">
            <a:spAutoFit/>
          </a:bodyPr>
          <a:lstStyle/>
          <a:p>
            <a:r>
              <a:rPr lang="en-US" sz="4000" dirty="0">
                <a:latin typeface="Arial" panose="020B0604020202020204" pitchFamily="34" charset="0"/>
                <a:cs typeface="Arial" panose="020B0604020202020204" pitchFamily="34" charset="0"/>
              </a:rPr>
              <a:t>Section 64426.6</a:t>
            </a:r>
          </a:p>
          <a:p>
            <a:r>
              <a:rPr lang="en-US" sz="4000" dirty="0">
                <a:latin typeface="Arial" panose="020B0604020202020204" pitchFamily="34" charset="0"/>
                <a:cs typeface="Arial" panose="020B0604020202020204" pitchFamily="34" charset="0"/>
              </a:rPr>
              <a:t>Coliform Treatment Technique</a:t>
            </a:r>
          </a:p>
        </p:txBody>
      </p:sp>
      <p:sp>
        <p:nvSpPr>
          <p:cNvPr id="3" name="Content Placeholder 2"/>
          <p:cNvSpPr>
            <a:spLocks noGrp="1"/>
          </p:cNvSpPr>
          <p:nvPr>
            <p:ph idx="1"/>
          </p:nvPr>
        </p:nvSpPr>
        <p:spPr>
          <a:xfrm>
            <a:off x="549427" y="2133600"/>
            <a:ext cx="11349648" cy="4343400"/>
          </a:xfrm>
        </p:spPr>
        <p:txBody>
          <a:bodyPr>
            <a:normAutofit/>
          </a:bodyPr>
          <a:lstStyle/>
          <a:p>
            <a:pPr marL="0" indent="0">
              <a:buNone/>
            </a:pPr>
            <a:r>
              <a:rPr lang="en-US" dirty="0">
                <a:latin typeface="Arial" panose="020B0604020202020204" pitchFamily="34" charset="0"/>
                <a:cs typeface="Arial" panose="020B0604020202020204" pitchFamily="34" charset="0"/>
              </a:rPr>
              <a:t>A PWS will be in violation of a Coliform Treatment Technique if:</a:t>
            </a:r>
          </a:p>
          <a:p>
            <a:pPr marL="514350" indent="-514350">
              <a:buFont typeface="+mj-lt"/>
              <a:buAutoNum type="arabicParenR"/>
            </a:pPr>
            <a:r>
              <a:rPr lang="en-US" dirty="0">
                <a:latin typeface="Arial" panose="020B0604020202020204" pitchFamily="34" charset="0"/>
                <a:cs typeface="Arial" panose="020B0604020202020204" pitchFamily="34" charset="0"/>
              </a:rPr>
              <a:t>The PWS exceeds a coliform treatment trigger and then fails to conduct the required assessment or corrective action within the timeframe specified; or</a:t>
            </a:r>
          </a:p>
          <a:p>
            <a:pPr marL="514350" indent="-514350">
              <a:buFont typeface="+mj-lt"/>
              <a:buAutoNum type="arabicParenR"/>
            </a:pPr>
            <a:r>
              <a:rPr lang="en-US" dirty="0">
                <a:latin typeface="Arial" panose="020B0604020202020204" pitchFamily="34" charset="0"/>
                <a:cs typeface="Arial" panose="020B0604020202020204" pitchFamily="34" charset="0"/>
              </a:rPr>
              <a:t>A seasonal system fails to complete an approved startup procedure prior to serving water to the public. (example, seasonal campgrounds)</a:t>
            </a:r>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56</a:t>
            </a:fld>
            <a:endParaRPr lang="en-US" dirty="0">
              <a:solidFill>
                <a:srgbClr val="073E87"/>
              </a:solidFill>
            </a:endParaRPr>
          </a:p>
        </p:txBody>
      </p:sp>
    </p:spTree>
    <p:extLst>
      <p:ext uri="{BB962C8B-B14F-4D97-AF65-F5344CB8AC3E}">
        <p14:creationId xmlns:p14="http://schemas.microsoft.com/office/powerpoint/2010/main" val="37422648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868" y="252351"/>
            <a:ext cx="9854540" cy="1447800"/>
          </a:xfrm>
        </p:spPr>
        <p:txBody>
          <a:bodyPr>
            <a:normAutofit/>
          </a:bodyPr>
          <a:lstStyle/>
          <a:p>
            <a:r>
              <a:rPr lang="en-US" dirty="0">
                <a:latin typeface="Arial" panose="020B0604020202020204" pitchFamily="34" charset="0"/>
                <a:cs typeface="Arial" panose="020B0604020202020204" pitchFamily="34" charset="0"/>
              </a:rPr>
              <a:t>Section 64426.7</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Coliform Treatment Technique Triggers</a:t>
            </a:r>
          </a:p>
        </p:txBody>
      </p:sp>
      <p:sp>
        <p:nvSpPr>
          <p:cNvPr id="3" name="Content Placeholder 2"/>
          <p:cNvSpPr>
            <a:spLocks noGrp="1"/>
          </p:cNvSpPr>
          <p:nvPr>
            <p:ph idx="1"/>
          </p:nvPr>
        </p:nvSpPr>
        <p:spPr>
          <a:xfrm>
            <a:off x="700645" y="2209800"/>
            <a:ext cx="10960924" cy="3450696"/>
          </a:xfrm>
        </p:spPr>
        <p:txBody>
          <a:bodyPr>
            <a:normAutofit/>
          </a:bodyPr>
          <a:lstStyle/>
          <a:p>
            <a:pPr>
              <a:buFont typeface="Arial" panose="020B0604020202020204" pitchFamily="34" charset="0"/>
              <a:buChar char="•"/>
            </a:pPr>
            <a:r>
              <a:rPr lang="en-US" dirty="0">
                <a:latin typeface="Arial" panose="020B0604020202020204" pitchFamily="34" charset="0"/>
                <a:cs typeface="Arial" panose="020B0604020202020204" pitchFamily="34" charset="0"/>
              </a:rPr>
              <a:t>Determining a Trigger Exceedance Includes:</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Results of all routine and repeat samples collected in a calendar month</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Replacement samples collected for properly invalidated routine and repeat samples</a:t>
            </a:r>
          </a:p>
          <a:p>
            <a:pPr>
              <a:buFont typeface="Arial" panose="020B0604020202020204" pitchFamily="34" charset="0"/>
              <a:buChar char="•"/>
            </a:pPr>
            <a:r>
              <a:rPr lang="en-US" dirty="0">
                <a:latin typeface="Arial" panose="020B0604020202020204" pitchFamily="34" charset="0"/>
                <a:cs typeface="Arial" panose="020B0604020202020204" pitchFamily="34" charset="0"/>
              </a:rPr>
              <a:t>Does not include:</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Special samples collected after water system pressure loss &lt; 5 psi</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Quarterly samples for wells that are continuously disinfected </a:t>
            </a:r>
          </a:p>
        </p:txBody>
      </p:sp>
      <p:sp>
        <p:nvSpPr>
          <p:cNvPr id="5" name="Slide Number Placeholder 4"/>
          <p:cNvSpPr>
            <a:spLocks noGrp="1"/>
          </p:cNvSpPr>
          <p:nvPr>
            <p:ph type="sldNum" sz="quarter" idx="12"/>
          </p:nvPr>
        </p:nvSpPr>
        <p:spPr/>
        <p:txBody>
          <a:bodyPr/>
          <a:lstStyle/>
          <a:p>
            <a:fld id="{7FB9C470-7EC4-4C75-AF4B-7CDBDF44545F}" type="slidenum">
              <a:rPr lang="en-US" smtClean="0">
                <a:solidFill>
                  <a:srgbClr val="073E87"/>
                </a:solidFill>
              </a:rPr>
              <a:pPr/>
              <a:t>57</a:t>
            </a:fld>
            <a:endParaRPr lang="en-US" dirty="0">
              <a:solidFill>
                <a:srgbClr val="073E87"/>
              </a:solidFill>
            </a:endParaRPr>
          </a:p>
        </p:txBody>
      </p:sp>
    </p:spTree>
    <p:extLst>
      <p:ext uri="{BB962C8B-B14F-4D97-AF65-F5344CB8AC3E}">
        <p14:creationId xmlns:p14="http://schemas.microsoft.com/office/powerpoint/2010/main" val="6904878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620" y="350203"/>
            <a:ext cx="10151423" cy="1252728"/>
          </a:xfrm>
        </p:spPr>
        <p:txBody>
          <a:bodyPr>
            <a:normAutofit/>
          </a:bodyPr>
          <a:lstStyle/>
          <a:p>
            <a:r>
              <a:rPr lang="en-US" sz="4000" dirty="0">
                <a:latin typeface="Arial" panose="020B0604020202020204" pitchFamily="34" charset="0"/>
                <a:cs typeface="Arial" panose="020B0604020202020204" pitchFamily="34" charset="0"/>
              </a:rPr>
              <a:t>Section 64426.7</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Coliform Treatment Technique Triggers</a:t>
            </a:r>
          </a:p>
        </p:txBody>
      </p:sp>
      <p:sp>
        <p:nvSpPr>
          <p:cNvPr id="3" name="Content Placeholder 2"/>
          <p:cNvSpPr>
            <a:spLocks noGrp="1"/>
          </p:cNvSpPr>
          <p:nvPr>
            <p:ph idx="1"/>
          </p:nvPr>
        </p:nvSpPr>
        <p:spPr>
          <a:xfrm>
            <a:off x="607620" y="2438400"/>
            <a:ext cx="10614562" cy="3886200"/>
          </a:xfrm>
        </p:spPr>
        <p:txBody>
          <a:bodyPr>
            <a:normAutofit/>
          </a:bodyPr>
          <a:lstStyle/>
          <a:p>
            <a:pPr marL="0" indent="0">
              <a:buNone/>
            </a:pPr>
            <a:r>
              <a:rPr lang="en-US" dirty="0">
                <a:latin typeface="Arial" panose="020B0604020202020204" pitchFamily="34" charset="0"/>
                <a:cs typeface="Arial" panose="020B0604020202020204" pitchFamily="34" charset="0"/>
              </a:rPr>
              <a:t>Level 1 Coliform Treatment Technique Triggers</a:t>
            </a:r>
          </a:p>
          <a:p>
            <a:pPr marL="914400" lvl="1" indent="-514350">
              <a:spcBef>
                <a:spcPts val="600"/>
              </a:spcBef>
              <a:spcAft>
                <a:spcPts val="600"/>
              </a:spcAft>
              <a:buFont typeface="+mj-lt"/>
              <a:buAutoNum type="arabicParenR"/>
            </a:pPr>
            <a:r>
              <a:rPr lang="en-US" sz="2800" dirty="0">
                <a:latin typeface="Arial" panose="020B0604020202020204" pitchFamily="34" charset="0"/>
                <a:cs typeface="Arial" panose="020B0604020202020204" pitchFamily="34" charset="0"/>
              </a:rPr>
              <a:t>If 40 or more samples are collected in a month, more than 5.0% are total coliform-positive</a:t>
            </a:r>
          </a:p>
          <a:p>
            <a:pPr marL="914400" lvl="1" indent="-514350">
              <a:spcBef>
                <a:spcPts val="600"/>
              </a:spcBef>
              <a:spcAft>
                <a:spcPts val="600"/>
              </a:spcAft>
              <a:buFont typeface="+mj-lt"/>
              <a:buAutoNum type="arabicParenR"/>
            </a:pPr>
            <a:r>
              <a:rPr lang="en-US" sz="2800" dirty="0">
                <a:latin typeface="Arial" panose="020B0604020202020204" pitchFamily="34" charset="0"/>
                <a:cs typeface="Arial" panose="020B0604020202020204" pitchFamily="34" charset="0"/>
              </a:rPr>
              <a:t>If fewer than 40 samples collected in a month, two or more samples are total coliform-positive</a:t>
            </a:r>
          </a:p>
          <a:p>
            <a:pPr marL="914400" lvl="1" indent="-514350">
              <a:buFont typeface="+mj-lt"/>
              <a:buAutoNum type="arabicParenR"/>
            </a:pPr>
            <a:r>
              <a:rPr lang="en-US" sz="2800" dirty="0">
                <a:latin typeface="Arial" panose="020B0604020202020204" pitchFamily="34" charset="0"/>
                <a:cs typeface="Arial" panose="020B0604020202020204" pitchFamily="34" charset="0"/>
              </a:rPr>
              <a:t>Failure to take all required repeat samples after any total coliform-positive sample</a:t>
            </a:r>
          </a:p>
          <a:p>
            <a:pPr lvl="1"/>
            <a:endParaRPr lang="en-US" dirty="0"/>
          </a:p>
        </p:txBody>
      </p:sp>
      <p:sp>
        <p:nvSpPr>
          <p:cNvPr id="7" name="Slide Number Placeholder 6"/>
          <p:cNvSpPr>
            <a:spLocks noGrp="1"/>
          </p:cNvSpPr>
          <p:nvPr>
            <p:ph type="sldNum" sz="quarter" idx="12"/>
          </p:nvPr>
        </p:nvSpPr>
        <p:spPr/>
        <p:txBody>
          <a:bodyPr/>
          <a:lstStyle/>
          <a:p>
            <a:fld id="{7FB9C470-7EC4-4C75-AF4B-7CDBDF44545F}" type="slidenum">
              <a:rPr lang="en-US" smtClean="0">
                <a:solidFill>
                  <a:srgbClr val="073E87"/>
                </a:solidFill>
              </a:rPr>
              <a:pPr/>
              <a:t>58</a:t>
            </a:fld>
            <a:endParaRPr lang="en-US" dirty="0">
              <a:solidFill>
                <a:srgbClr val="073E87"/>
              </a:solidFill>
            </a:endParaRPr>
          </a:p>
        </p:txBody>
      </p:sp>
    </p:spTree>
    <p:extLst>
      <p:ext uri="{BB962C8B-B14F-4D97-AF65-F5344CB8AC3E}">
        <p14:creationId xmlns:p14="http://schemas.microsoft.com/office/powerpoint/2010/main" val="230394711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0737" y="136525"/>
            <a:ext cx="10673937" cy="1442971"/>
          </a:xfrm>
        </p:spPr>
        <p:txBody>
          <a:bodyPr>
            <a:normAutofit/>
          </a:bodyPr>
          <a:lstStyle/>
          <a:p>
            <a:r>
              <a:rPr lang="en-US" sz="4000" dirty="0">
                <a:latin typeface="Arial" panose="020B0604020202020204" pitchFamily="34" charset="0"/>
                <a:cs typeface="Arial" panose="020B0604020202020204" pitchFamily="34" charset="0"/>
              </a:rPr>
              <a:t>Section 64426.7</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Coliform Treatment Technique Triggers</a:t>
            </a:r>
          </a:p>
        </p:txBody>
      </p:sp>
      <p:sp>
        <p:nvSpPr>
          <p:cNvPr id="3" name="Content Placeholder 2"/>
          <p:cNvSpPr>
            <a:spLocks noGrp="1"/>
          </p:cNvSpPr>
          <p:nvPr>
            <p:ph idx="1"/>
          </p:nvPr>
        </p:nvSpPr>
        <p:spPr>
          <a:xfrm>
            <a:off x="741219" y="1766456"/>
            <a:ext cx="10409711" cy="3611563"/>
          </a:xfrm>
        </p:spPr>
        <p:txBody>
          <a:bodyPr>
            <a:normAutofit/>
          </a:bodyPr>
          <a:lstStyle/>
          <a:p>
            <a:pPr marL="0" indent="0">
              <a:buNone/>
            </a:pPr>
            <a:r>
              <a:rPr lang="en-US" dirty="0">
                <a:latin typeface="Arial" panose="020B0604020202020204" pitchFamily="34" charset="0"/>
                <a:cs typeface="Arial" panose="020B0604020202020204" pitchFamily="34" charset="0"/>
              </a:rPr>
              <a:t>Level 2 Coliform Treatment Technique Trigger</a:t>
            </a:r>
          </a:p>
          <a:p>
            <a:pPr marL="914400" lvl="1" indent="-514350">
              <a:buFont typeface="+mj-lt"/>
              <a:buAutoNum type="arabicParenR"/>
            </a:pPr>
            <a:r>
              <a:rPr lang="en-US" sz="2800" dirty="0">
                <a:latin typeface="Arial" panose="020B0604020202020204" pitchFamily="34" charset="0"/>
                <a:cs typeface="Arial" panose="020B0604020202020204" pitchFamily="34" charset="0"/>
              </a:rPr>
              <a:t>E.coli MCL violation defined in Section 64426.1</a:t>
            </a:r>
          </a:p>
          <a:p>
            <a:pPr marL="914400" lvl="1" indent="-514350">
              <a:buFont typeface="+mj-lt"/>
              <a:buAutoNum type="arabicParenR"/>
            </a:pPr>
            <a:r>
              <a:rPr lang="en-US" sz="2800" dirty="0">
                <a:latin typeface="Arial" panose="020B0604020202020204" pitchFamily="34" charset="0"/>
                <a:cs typeface="Arial" panose="020B0604020202020204" pitchFamily="34" charset="0"/>
              </a:rPr>
              <a:t>Second Level 1 trigger in a rolling 12-month period, except if the State Board/LPA determines a likely reason for the total-coliform positive samples for the first Level 1 trigger and that the water system has corrected the problem.</a:t>
            </a:r>
          </a:p>
          <a:p>
            <a:pPr marL="1314450" lvl="2" indent="-514350">
              <a:buFont typeface="+mj-lt"/>
              <a:buAutoNum type="arabicPeriod"/>
            </a:pPr>
            <a:endParaRPr lang="en-US" dirty="0">
              <a:latin typeface="Arial" panose="020B0604020202020204" pitchFamily="34" charset="0"/>
              <a:cs typeface="Arial" panose="020B0604020202020204" pitchFamily="34" charset="0"/>
            </a:endParaRPr>
          </a:p>
          <a:p>
            <a:endParaRPr lang="en-US" dirty="0"/>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59</a:t>
            </a:fld>
            <a:endParaRPr lang="en-US" dirty="0">
              <a:solidFill>
                <a:srgbClr val="073E87"/>
              </a:solidFill>
            </a:endParaRPr>
          </a:p>
        </p:txBody>
      </p:sp>
    </p:spTree>
    <p:extLst>
      <p:ext uri="{BB962C8B-B14F-4D97-AF65-F5344CB8AC3E}">
        <p14:creationId xmlns:p14="http://schemas.microsoft.com/office/powerpoint/2010/main" val="379939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BA11E-B584-47C0-90BF-7BF77F7B6386}"/>
              </a:ext>
            </a:extLst>
          </p:cNvPr>
          <p:cNvSpPr>
            <a:spLocks noGrp="1"/>
          </p:cNvSpPr>
          <p:nvPr>
            <p:ph type="title"/>
          </p:nvPr>
        </p:nvSpPr>
        <p:spPr>
          <a:xfrm>
            <a:off x="398812" y="234496"/>
            <a:ext cx="10515600" cy="1325563"/>
          </a:xfrm>
        </p:spPr>
        <p:txBody>
          <a:bodyPr>
            <a:normAutofit/>
          </a:bodyPr>
          <a:lstStyle/>
          <a:p>
            <a:pPr algn="ctr"/>
            <a:r>
              <a:rPr lang="en-US" sz="4000" dirty="0">
                <a:latin typeface="Arial" panose="020B0604020202020204" pitchFamily="34" charset="0"/>
                <a:cs typeface="Arial" panose="020B0604020202020204" pitchFamily="34" charset="0"/>
              </a:rPr>
              <a:t>Benefits of the Proposed Regulations</a:t>
            </a:r>
          </a:p>
        </p:txBody>
      </p:sp>
      <p:sp>
        <p:nvSpPr>
          <p:cNvPr id="3" name="Content Placeholder 2">
            <a:extLst>
              <a:ext uri="{FF2B5EF4-FFF2-40B4-BE49-F238E27FC236}">
                <a16:creationId xmlns:a16="http://schemas.microsoft.com/office/drawing/2014/main" id="{71290B5C-33F5-47D3-BA4B-AE820E8C8F3F}"/>
              </a:ext>
            </a:extLst>
          </p:cNvPr>
          <p:cNvSpPr>
            <a:spLocks noGrp="1"/>
          </p:cNvSpPr>
          <p:nvPr>
            <p:ph idx="1"/>
          </p:nvPr>
        </p:nvSpPr>
        <p:spPr>
          <a:xfrm>
            <a:off x="609600" y="1988288"/>
            <a:ext cx="10916094" cy="4444410"/>
          </a:xfrm>
        </p:spPr>
        <p:txBody>
          <a:bodyPr>
            <a:normAutofit lnSpcReduction="10000"/>
          </a:bodyPr>
          <a:lstStyle/>
          <a:p>
            <a:pPr>
              <a:lnSpc>
                <a:spcPct val="90000"/>
              </a:lnSpc>
              <a:spcAft>
                <a:spcPts val="600"/>
              </a:spcAft>
            </a:pPr>
            <a:r>
              <a:rPr lang="en-US" dirty="0">
                <a:latin typeface="Arial" panose="020B0604020202020204" pitchFamily="34" charset="0"/>
                <a:cs typeface="Arial" panose="020B0604020202020204" pitchFamily="34" charset="0"/>
              </a:rPr>
              <a:t>Improve clarity of requirements</a:t>
            </a:r>
          </a:p>
          <a:p>
            <a:pPr>
              <a:lnSpc>
                <a:spcPct val="90000"/>
              </a:lnSpc>
              <a:spcAft>
                <a:spcPts val="600"/>
              </a:spcAft>
            </a:pPr>
            <a:r>
              <a:rPr lang="en-US" dirty="0">
                <a:latin typeface="Arial" panose="020B0604020202020204" pitchFamily="34" charset="0"/>
                <a:cs typeface="Arial" panose="020B0604020202020204" pitchFamily="34" charset="0"/>
              </a:rPr>
              <a:t>Enhance public awareness of water quality served by requiring additional public notification </a:t>
            </a:r>
          </a:p>
          <a:p>
            <a:pPr>
              <a:lnSpc>
                <a:spcPct val="90000"/>
              </a:lnSpc>
              <a:spcAft>
                <a:spcPts val="600"/>
              </a:spcAft>
            </a:pPr>
            <a:r>
              <a:rPr lang="en-US" dirty="0">
                <a:latin typeface="Arial" panose="020B0604020202020204" pitchFamily="34" charset="0"/>
                <a:cs typeface="Arial" panose="020B0604020202020204" pitchFamily="34" charset="0"/>
              </a:rPr>
              <a:t>Increase consumer confidence </a:t>
            </a:r>
          </a:p>
          <a:p>
            <a:pPr>
              <a:lnSpc>
                <a:spcPct val="90000"/>
              </a:lnSpc>
              <a:spcAft>
                <a:spcPts val="600"/>
              </a:spcAft>
            </a:pPr>
            <a:r>
              <a:rPr lang="en-US" dirty="0">
                <a:latin typeface="Arial" panose="020B0604020202020204" pitchFamily="34" charset="0"/>
                <a:cs typeface="Arial" panose="020B0604020202020204" pitchFamily="34" charset="0"/>
              </a:rPr>
              <a:t>Improve understanding of existing regulations regarding a significant rise in bacterial count </a:t>
            </a:r>
          </a:p>
          <a:p>
            <a:pPr>
              <a:lnSpc>
                <a:spcPct val="90000"/>
              </a:lnSpc>
              <a:spcAft>
                <a:spcPts val="600"/>
              </a:spcAft>
            </a:pPr>
            <a:r>
              <a:rPr lang="en-US" dirty="0">
                <a:latin typeface="Arial" panose="020B0604020202020204" pitchFamily="34" charset="0"/>
                <a:cs typeface="Arial" panose="020B0604020202020204" pitchFamily="34" charset="0"/>
              </a:rPr>
              <a:t>Provide relief for water systems tracking compliance with two different sets of regulations with similar purposes </a:t>
            </a:r>
          </a:p>
          <a:p>
            <a:pPr>
              <a:lnSpc>
                <a:spcPct val="90000"/>
              </a:lnSpc>
              <a:spcAft>
                <a:spcPts val="600"/>
              </a:spcAft>
            </a:pPr>
            <a:r>
              <a:rPr lang="en-US" dirty="0">
                <a:latin typeface="Arial" panose="020B0604020202020204" pitchFamily="34" charset="0"/>
                <a:cs typeface="Arial" panose="020B0604020202020204" pitchFamily="34" charset="0"/>
              </a:rPr>
              <a:t>Improve public health and welfare</a:t>
            </a:r>
          </a:p>
        </p:txBody>
      </p:sp>
      <p:sp>
        <p:nvSpPr>
          <p:cNvPr id="4" name="Date Placeholder 3">
            <a:extLst>
              <a:ext uri="{FF2B5EF4-FFF2-40B4-BE49-F238E27FC236}">
                <a16:creationId xmlns:a16="http://schemas.microsoft.com/office/drawing/2014/main" id="{4BA06F0F-F816-4CA9-93C5-DDA12901FE27}"/>
              </a:ext>
            </a:extLst>
          </p:cNvPr>
          <p:cNvSpPr>
            <a:spLocks noGrp="1"/>
          </p:cNvSpPr>
          <p:nvPr>
            <p:ph type="dt" sz="half" idx="10"/>
          </p:nvPr>
        </p:nvSpPr>
        <p:spPr/>
        <p:txBody>
          <a:bodyPr/>
          <a:lstStyle/>
          <a:p>
            <a:r>
              <a:rPr lang="en-US" dirty="0"/>
              <a:t>17 December 2020</a:t>
            </a:r>
          </a:p>
        </p:txBody>
      </p:sp>
      <p:sp>
        <p:nvSpPr>
          <p:cNvPr id="5" name="Slide Number Placeholder 4">
            <a:extLst>
              <a:ext uri="{FF2B5EF4-FFF2-40B4-BE49-F238E27FC236}">
                <a16:creationId xmlns:a16="http://schemas.microsoft.com/office/drawing/2014/main" id="{E4729831-B84D-445C-8240-C9001BF2B645}"/>
              </a:ext>
            </a:extLst>
          </p:cNvPr>
          <p:cNvSpPr>
            <a:spLocks noGrp="1"/>
          </p:cNvSpPr>
          <p:nvPr>
            <p:ph type="sldNum" sz="quarter" idx="12"/>
          </p:nvPr>
        </p:nvSpPr>
        <p:spPr>
          <a:xfrm>
            <a:off x="10759397" y="6347735"/>
            <a:ext cx="1016000" cy="365125"/>
          </a:xfrm>
        </p:spPr>
        <p:txBody>
          <a:bodyPr/>
          <a:lstStyle/>
          <a:p>
            <a:fld id="{E50636F3-EABE-4D2E-99FD-0A1370BE4986}" type="slidenum">
              <a:rPr lang="en-US" smtClean="0"/>
              <a:t>6</a:t>
            </a:fld>
            <a:endParaRPr lang="en-US"/>
          </a:p>
        </p:txBody>
      </p:sp>
    </p:spTree>
    <p:extLst>
      <p:ext uri="{BB962C8B-B14F-4D97-AF65-F5344CB8AC3E}">
        <p14:creationId xmlns:p14="http://schemas.microsoft.com/office/powerpoint/2010/main" val="410520014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Section 64426.8</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Level 1 and 2 Assessments</a:t>
            </a:r>
          </a:p>
        </p:txBody>
      </p:sp>
      <p:sp>
        <p:nvSpPr>
          <p:cNvPr id="3" name="Content Placeholder 2"/>
          <p:cNvSpPr>
            <a:spLocks noGrp="1"/>
          </p:cNvSpPr>
          <p:nvPr>
            <p:ph idx="1"/>
          </p:nvPr>
        </p:nvSpPr>
        <p:spPr>
          <a:xfrm>
            <a:off x="926275" y="2455224"/>
            <a:ext cx="10688782" cy="3450696"/>
          </a:xfrm>
        </p:spPr>
        <p:txBody>
          <a:bodyPr>
            <a:normAutofit lnSpcReduction="10000"/>
          </a:bodyPr>
          <a:lstStyle/>
          <a:p>
            <a:pPr marL="0" indent="0">
              <a:buNone/>
            </a:pPr>
            <a:r>
              <a:rPr lang="en-US" dirty="0">
                <a:latin typeface="Arial" panose="020B0604020202020204" pitchFamily="34" charset="0"/>
                <a:cs typeface="Arial" panose="020B0604020202020204" pitchFamily="34" charset="0"/>
              </a:rPr>
              <a:t>Identify the presence of sanitary defects and defects in coliform monitoring practices in these areas:</a:t>
            </a:r>
          </a:p>
          <a:p>
            <a:pPr marL="914400" lvl="1" indent="-514350">
              <a:buFont typeface="+mj-lt"/>
              <a:buAutoNum type="arabicParenR"/>
            </a:pPr>
            <a:r>
              <a:rPr lang="en-US" dirty="0">
                <a:latin typeface="Arial" panose="020B0604020202020204" pitchFamily="34" charset="0"/>
                <a:cs typeface="Arial" panose="020B0604020202020204" pitchFamily="34" charset="0"/>
              </a:rPr>
              <a:t>Sample sites, sampling protocol and processing</a:t>
            </a:r>
          </a:p>
          <a:p>
            <a:pPr marL="914400" lvl="1" indent="-514350">
              <a:buFont typeface="+mj-lt"/>
              <a:buAutoNum type="arabicParenR"/>
            </a:pPr>
            <a:r>
              <a:rPr lang="en-US" dirty="0">
                <a:latin typeface="Arial" panose="020B0604020202020204" pitchFamily="34" charset="0"/>
                <a:cs typeface="Arial" panose="020B0604020202020204" pitchFamily="34" charset="0"/>
              </a:rPr>
              <a:t>Events that could affect distribution system water quality</a:t>
            </a:r>
          </a:p>
          <a:p>
            <a:pPr marL="914400" lvl="1" indent="-514350">
              <a:buFont typeface="+mj-lt"/>
              <a:buAutoNum type="arabicParenR"/>
            </a:pPr>
            <a:r>
              <a:rPr lang="en-US" dirty="0">
                <a:latin typeface="Arial" panose="020B0604020202020204" pitchFamily="34" charset="0"/>
                <a:cs typeface="Arial" panose="020B0604020202020204" pitchFamily="34" charset="0"/>
              </a:rPr>
              <a:t>Changes in distribution system operation and maintenance that could affect distribution system water quality</a:t>
            </a:r>
          </a:p>
          <a:p>
            <a:pPr marL="914400" lvl="1" indent="-514350">
              <a:buFont typeface="+mj-lt"/>
              <a:buAutoNum type="arabicParenR"/>
            </a:pPr>
            <a:r>
              <a:rPr lang="en-US" dirty="0">
                <a:latin typeface="Arial" panose="020B0604020202020204" pitchFamily="34" charset="0"/>
                <a:cs typeface="Arial" panose="020B0604020202020204" pitchFamily="34" charset="0"/>
              </a:rPr>
              <a:t>Source and treatment considerations that affect distributed water quality</a:t>
            </a:r>
          </a:p>
          <a:p>
            <a:pPr marL="914400" lvl="1" indent="-514350">
              <a:buFont typeface="+mj-lt"/>
              <a:buAutoNum type="arabicParenR"/>
            </a:pPr>
            <a:r>
              <a:rPr lang="en-US" dirty="0">
                <a:latin typeface="Arial" panose="020B0604020202020204" pitchFamily="34" charset="0"/>
                <a:cs typeface="Arial" panose="020B0604020202020204" pitchFamily="34" charset="0"/>
              </a:rPr>
              <a:t>Existing water quality data</a:t>
            </a:r>
          </a:p>
          <a:p>
            <a:endParaRPr lang="en-US" dirty="0"/>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60</a:t>
            </a:fld>
            <a:endParaRPr lang="en-US" dirty="0">
              <a:solidFill>
                <a:srgbClr val="073E87"/>
              </a:solidFill>
            </a:endParaRPr>
          </a:p>
        </p:txBody>
      </p:sp>
    </p:spTree>
    <p:extLst>
      <p:ext uri="{BB962C8B-B14F-4D97-AF65-F5344CB8AC3E}">
        <p14:creationId xmlns:p14="http://schemas.microsoft.com/office/powerpoint/2010/main" val="374351642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192" y="347133"/>
            <a:ext cx="10515600" cy="1325563"/>
          </a:xfrm>
        </p:spPr>
        <p:txBody>
          <a:bodyPr>
            <a:normAutofit/>
          </a:bodyPr>
          <a:lstStyle/>
          <a:p>
            <a:r>
              <a:rPr lang="en-US" sz="4000" dirty="0">
                <a:latin typeface="Arial" panose="020B0604020202020204" pitchFamily="34" charset="0"/>
                <a:cs typeface="Arial" panose="020B0604020202020204" pitchFamily="34" charset="0"/>
              </a:rPr>
              <a:t>Section 64426.8</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Level 1 and 2 Assessments</a:t>
            </a:r>
          </a:p>
        </p:txBody>
      </p:sp>
      <p:sp>
        <p:nvSpPr>
          <p:cNvPr id="3" name="Content Placeholder 2"/>
          <p:cNvSpPr>
            <a:spLocks noGrp="1"/>
          </p:cNvSpPr>
          <p:nvPr>
            <p:ph idx="1"/>
          </p:nvPr>
        </p:nvSpPr>
        <p:spPr>
          <a:xfrm>
            <a:off x="1038103" y="1956726"/>
            <a:ext cx="9792193" cy="2944548"/>
          </a:xfrm>
        </p:spPr>
        <p:txBody>
          <a:bodyPr>
            <a:normAutofit/>
          </a:bodyPr>
          <a:lstStyle/>
          <a:p>
            <a:pPr>
              <a:spcBef>
                <a:spcPts val="600"/>
              </a:spcBef>
              <a:spcAft>
                <a:spcPts val="600"/>
              </a:spcAft>
            </a:pPr>
            <a:r>
              <a:rPr lang="en-US" dirty="0">
                <a:latin typeface="Arial" panose="020B0604020202020204" pitchFamily="34" charset="0"/>
                <a:cs typeface="Arial" panose="020B0604020202020204" pitchFamily="34" charset="0"/>
              </a:rPr>
              <a:t>Assessments must be conducted as soon as practical after exceeding corresponding coliform treatment technique trigger</a:t>
            </a:r>
          </a:p>
          <a:p>
            <a:pPr>
              <a:spcBef>
                <a:spcPts val="600"/>
              </a:spcBef>
              <a:spcAft>
                <a:spcPts val="600"/>
              </a:spcAft>
            </a:pPr>
            <a:r>
              <a:rPr lang="en-US" dirty="0">
                <a:latin typeface="Arial" panose="020B0604020202020204" pitchFamily="34" charset="0"/>
                <a:cs typeface="Arial" panose="020B0604020202020204" pitchFamily="34" charset="0"/>
              </a:rPr>
              <a:t>Water system staff will conduct Level 1 Assessments</a:t>
            </a:r>
          </a:p>
          <a:p>
            <a:pPr>
              <a:buFont typeface="Arial" panose="020B0604020202020204" pitchFamily="34" charset="0"/>
              <a:buChar char="•"/>
            </a:pPr>
            <a:r>
              <a:rPr lang="en-US" dirty="0">
                <a:latin typeface="Arial" panose="020B0604020202020204" pitchFamily="34" charset="0"/>
                <a:cs typeface="Arial" panose="020B0604020202020204" pitchFamily="34" charset="0"/>
              </a:rPr>
              <a:t>State Board staff (or LPA county staff) will conduct Level 2 Assessments</a:t>
            </a:r>
          </a:p>
        </p:txBody>
      </p:sp>
      <p:sp>
        <p:nvSpPr>
          <p:cNvPr id="7" name="Slide Number Placeholder 6"/>
          <p:cNvSpPr>
            <a:spLocks noGrp="1"/>
          </p:cNvSpPr>
          <p:nvPr>
            <p:ph type="sldNum" sz="quarter" idx="12"/>
          </p:nvPr>
        </p:nvSpPr>
        <p:spPr/>
        <p:txBody>
          <a:bodyPr/>
          <a:lstStyle/>
          <a:p>
            <a:fld id="{7FB9C470-7EC4-4C75-AF4B-7CDBDF44545F}" type="slidenum">
              <a:rPr lang="en-US" smtClean="0">
                <a:solidFill>
                  <a:srgbClr val="073E87"/>
                </a:solidFill>
              </a:rPr>
              <a:pPr/>
              <a:t>61</a:t>
            </a:fld>
            <a:endParaRPr lang="en-US" dirty="0">
              <a:solidFill>
                <a:srgbClr val="073E87"/>
              </a:solidFill>
            </a:endParaRPr>
          </a:p>
        </p:txBody>
      </p:sp>
    </p:spTree>
    <p:extLst>
      <p:ext uri="{BB962C8B-B14F-4D97-AF65-F5344CB8AC3E}">
        <p14:creationId xmlns:p14="http://schemas.microsoft.com/office/powerpoint/2010/main" val="186497438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Section 64426.8</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Level 1 and 2 Assessments</a:t>
            </a:r>
          </a:p>
        </p:txBody>
      </p:sp>
      <p:sp>
        <p:nvSpPr>
          <p:cNvPr id="3" name="Content Placeholder 2"/>
          <p:cNvSpPr>
            <a:spLocks noGrp="1"/>
          </p:cNvSpPr>
          <p:nvPr>
            <p:ph idx="1"/>
          </p:nvPr>
        </p:nvSpPr>
        <p:spPr>
          <a:xfrm>
            <a:off x="700643" y="2286000"/>
            <a:ext cx="10984675" cy="3886200"/>
          </a:xfrm>
        </p:spPr>
        <p:txBody>
          <a:bodyPr>
            <a:normAutofit/>
          </a:bodyPr>
          <a:lstStyle/>
          <a:p>
            <a:pPr>
              <a:spcBef>
                <a:spcPts val="600"/>
              </a:spcBef>
              <a:spcAft>
                <a:spcPts val="600"/>
              </a:spcAft>
            </a:pPr>
            <a:r>
              <a:rPr lang="en-US" dirty="0">
                <a:latin typeface="Arial" panose="020B0604020202020204" pitchFamily="34" charset="0"/>
                <a:cs typeface="Arial" panose="020B0604020202020204" pitchFamily="34" charset="0"/>
              </a:rPr>
              <a:t>Submit completed assessment to State Board/LPA within 30 days of learning it exceeded a trigger, or within 30 days after the water system has received results of all bacteriological samples, whichever occurs first </a:t>
            </a:r>
          </a:p>
          <a:p>
            <a:pPr>
              <a:spcBef>
                <a:spcPts val="600"/>
              </a:spcBef>
              <a:spcAft>
                <a:spcPts val="600"/>
              </a:spcAft>
            </a:pPr>
            <a:r>
              <a:rPr lang="en-US" dirty="0">
                <a:latin typeface="Arial" panose="020B0604020202020204" pitchFamily="34" charset="0"/>
                <a:cs typeface="Arial" panose="020B0604020202020204" pitchFamily="34" charset="0"/>
              </a:rPr>
              <a:t>Identify corrective actions completed and propose timetable to complete remaining corrective actions</a:t>
            </a:r>
          </a:p>
          <a:p>
            <a:pPr>
              <a:buFont typeface="Arial" panose="020B0604020202020204" pitchFamily="34" charset="0"/>
              <a:buChar char="•"/>
            </a:pPr>
            <a:r>
              <a:rPr lang="en-US" dirty="0">
                <a:latin typeface="Arial" panose="020B0604020202020204" pitchFamily="34" charset="0"/>
                <a:cs typeface="Arial" panose="020B0604020202020204" pitchFamily="34" charset="0"/>
              </a:rPr>
              <a:t>Water systems will also have to comply with any expedited or additional actions in response to an </a:t>
            </a:r>
            <a:r>
              <a:rPr lang="en-US" i="1" dirty="0">
                <a:latin typeface="Arial" panose="020B0604020202020204" pitchFamily="34" charset="0"/>
                <a:cs typeface="Arial" panose="020B0604020202020204" pitchFamily="34" charset="0"/>
              </a:rPr>
              <a:t>E.coli </a:t>
            </a:r>
            <a:r>
              <a:rPr lang="en-US" dirty="0">
                <a:latin typeface="Arial" panose="020B0604020202020204" pitchFamily="34" charset="0"/>
                <a:cs typeface="Arial" panose="020B0604020202020204" pitchFamily="34" charset="0"/>
              </a:rPr>
              <a:t>MCL violation</a:t>
            </a:r>
          </a:p>
          <a:p>
            <a:endParaRPr lang="en-US" dirty="0"/>
          </a:p>
        </p:txBody>
      </p:sp>
      <p:sp>
        <p:nvSpPr>
          <p:cNvPr id="7" name="Slide Number Placeholder 6"/>
          <p:cNvSpPr>
            <a:spLocks noGrp="1"/>
          </p:cNvSpPr>
          <p:nvPr>
            <p:ph type="sldNum" sz="quarter" idx="12"/>
          </p:nvPr>
        </p:nvSpPr>
        <p:spPr/>
        <p:txBody>
          <a:bodyPr/>
          <a:lstStyle/>
          <a:p>
            <a:fld id="{7FB9C470-7EC4-4C75-AF4B-7CDBDF44545F}" type="slidenum">
              <a:rPr lang="en-US" smtClean="0">
                <a:solidFill>
                  <a:srgbClr val="073E87"/>
                </a:solidFill>
              </a:rPr>
              <a:pPr/>
              <a:t>62</a:t>
            </a:fld>
            <a:endParaRPr lang="en-US" dirty="0">
              <a:solidFill>
                <a:srgbClr val="073E87"/>
              </a:solidFill>
            </a:endParaRPr>
          </a:p>
        </p:txBody>
      </p:sp>
    </p:spTree>
    <p:extLst>
      <p:ext uri="{BB962C8B-B14F-4D97-AF65-F5344CB8AC3E}">
        <p14:creationId xmlns:p14="http://schemas.microsoft.com/office/powerpoint/2010/main" val="21531253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307" y="246372"/>
            <a:ext cx="10515600" cy="1325563"/>
          </a:xfrm>
        </p:spPr>
        <p:txBody>
          <a:bodyPr>
            <a:normAutofit/>
          </a:bodyPr>
          <a:lstStyle/>
          <a:p>
            <a:r>
              <a:rPr lang="en-US" sz="4000" dirty="0">
                <a:latin typeface="Arial" panose="020B0604020202020204" pitchFamily="34" charset="0"/>
                <a:cs typeface="Arial" panose="020B0604020202020204" pitchFamily="34" charset="0"/>
              </a:rPr>
              <a:t>Section 64426.8</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Level 1 and 2 Assessments</a:t>
            </a:r>
          </a:p>
        </p:txBody>
      </p:sp>
      <p:sp>
        <p:nvSpPr>
          <p:cNvPr id="3" name="Content Placeholder 2"/>
          <p:cNvSpPr>
            <a:spLocks noGrp="1"/>
          </p:cNvSpPr>
          <p:nvPr>
            <p:ph idx="1"/>
          </p:nvPr>
        </p:nvSpPr>
        <p:spPr>
          <a:xfrm>
            <a:off x="712519" y="1887187"/>
            <a:ext cx="10515599" cy="3962400"/>
          </a:xfrm>
        </p:spPr>
        <p:txBody>
          <a:bodyPr>
            <a:normAutofit lnSpcReduction="10000"/>
          </a:bodyPr>
          <a:lstStyle/>
          <a:p>
            <a:pPr>
              <a:buFont typeface="Arial" panose="020B0604020202020204" pitchFamily="34" charset="0"/>
              <a:buChar char="•"/>
            </a:pPr>
            <a:r>
              <a:rPr lang="en-US" dirty="0">
                <a:latin typeface="Arial" panose="020B0604020202020204" pitchFamily="34" charset="0"/>
                <a:cs typeface="Arial" panose="020B0604020202020204" pitchFamily="34" charset="0"/>
              </a:rPr>
              <a:t>The State Board/LPA may determine that an assessment is insufficient, including the proposed timetable for any corrective actions not yet completed, and direct a water system to submit a revised assessment within 30 days.</a:t>
            </a:r>
          </a:p>
          <a:p>
            <a:pPr>
              <a:buFont typeface="Arial" panose="020B0604020202020204" pitchFamily="34" charset="0"/>
              <a:buChar char="•"/>
            </a:pPr>
            <a:r>
              <a:rPr lang="en-US" dirty="0">
                <a:latin typeface="Arial" panose="020B0604020202020204" pitchFamily="34" charset="0"/>
                <a:cs typeface="Arial" panose="020B0604020202020204" pitchFamily="34" charset="0"/>
              </a:rPr>
              <a:t>Water systems shall complete corrective actions by the time of submission of the assessment, or according to the State Board/LPA-approved timetable</a:t>
            </a:r>
          </a:p>
          <a:p>
            <a:pPr>
              <a:buFont typeface="Arial" panose="020B0604020202020204" pitchFamily="34" charset="0"/>
              <a:buChar char="•"/>
            </a:pPr>
            <a:r>
              <a:rPr lang="en-US" dirty="0">
                <a:latin typeface="Arial" panose="020B0604020202020204" pitchFamily="34" charset="0"/>
                <a:cs typeface="Arial" panose="020B0604020202020204" pitchFamily="34" charset="0"/>
              </a:rPr>
              <a:t>Water systems have 5 business days to notify the State Board/LPA following the completion of each scheduled corrective action.</a:t>
            </a:r>
          </a:p>
        </p:txBody>
      </p:sp>
      <p:sp>
        <p:nvSpPr>
          <p:cNvPr id="7" name="Slide Number Placeholder 6"/>
          <p:cNvSpPr>
            <a:spLocks noGrp="1"/>
          </p:cNvSpPr>
          <p:nvPr>
            <p:ph type="sldNum" sz="quarter" idx="12"/>
          </p:nvPr>
        </p:nvSpPr>
        <p:spPr/>
        <p:txBody>
          <a:bodyPr/>
          <a:lstStyle/>
          <a:p>
            <a:fld id="{7FB9C470-7EC4-4C75-AF4B-7CDBDF44545F}" type="slidenum">
              <a:rPr lang="en-US" smtClean="0">
                <a:solidFill>
                  <a:srgbClr val="073E87"/>
                </a:solidFill>
              </a:rPr>
              <a:pPr/>
              <a:t>63</a:t>
            </a:fld>
            <a:endParaRPr lang="en-US" dirty="0">
              <a:solidFill>
                <a:srgbClr val="073E87"/>
              </a:solidFill>
            </a:endParaRPr>
          </a:p>
        </p:txBody>
      </p:sp>
    </p:spTree>
    <p:extLst>
      <p:ext uri="{BB962C8B-B14F-4D97-AF65-F5344CB8AC3E}">
        <p14:creationId xmlns:p14="http://schemas.microsoft.com/office/powerpoint/2010/main" val="322141798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1312" y="365125"/>
            <a:ext cx="10515600" cy="1325563"/>
          </a:xfrm>
        </p:spPr>
        <p:txBody>
          <a:bodyPr>
            <a:noAutofit/>
          </a:bodyPr>
          <a:lstStyle/>
          <a:p>
            <a:r>
              <a:rPr lang="en-US" sz="4000" dirty="0">
                <a:latin typeface="Arial" panose="020B0604020202020204" pitchFamily="34" charset="0"/>
                <a:cs typeface="Arial" panose="020B0604020202020204" pitchFamily="34" charset="0"/>
              </a:rPr>
              <a:t>Section 64426.8</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Level 1 and 2 Assessmen</a:t>
            </a:r>
            <a:r>
              <a:rPr lang="en-US" dirty="0">
                <a:latin typeface="Arial" panose="020B0604020202020204" pitchFamily="34" charset="0"/>
                <a:cs typeface="Arial" panose="020B0604020202020204" pitchFamily="34" charset="0"/>
              </a:rPr>
              <a:t>ts</a:t>
            </a:r>
          </a:p>
        </p:txBody>
      </p:sp>
      <p:sp>
        <p:nvSpPr>
          <p:cNvPr id="3" name="Content Placeholder 2"/>
          <p:cNvSpPr>
            <a:spLocks noGrp="1"/>
          </p:cNvSpPr>
          <p:nvPr>
            <p:ph idx="1"/>
          </p:nvPr>
        </p:nvSpPr>
        <p:spPr>
          <a:xfrm>
            <a:off x="493816" y="1962947"/>
            <a:ext cx="10735292" cy="3450696"/>
          </a:xfrm>
        </p:spPr>
        <p:txBody>
          <a:bodyPr/>
          <a:lstStyle/>
          <a:p>
            <a:pPr>
              <a:buFont typeface="Arial" panose="020B0604020202020204" pitchFamily="34" charset="0"/>
              <a:buChar char="•"/>
            </a:pPr>
            <a:r>
              <a:rPr lang="en-US" dirty="0">
                <a:latin typeface="Arial" panose="020B0604020202020204" pitchFamily="34" charset="0"/>
                <a:cs typeface="Arial" panose="020B0604020202020204" pitchFamily="34" charset="0"/>
              </a:rPr>
              <a:t>Failure of any of the following reporting requirements is a violation requiring a Tier 2 Public Notice</a:t>
            </a:r>
          </a:p>
          <a:p>
            <a:pPr marL="914400" lvl="1" indent="-514350">
              <a:buFont typeface="+mj-lt"/>
              <a:buAutoNum type="arabicParenR"/>
            </a:pPr>
            <a:r>
              <a:rPr lang="en-US" dirty="0">
                <a:latin typeface="Arial" panose="020B0604020202020204" pitchFamily="34" charset="0"/>
                <a:cs typeface="Arial" panose="020B0604020202020204" pitchFamily="34" charset="0"/>
              </a:rPr>
              <a:t>Failure to submit a completed Level 1 or Level 2 assessment within 30 days of learning of the coliform treatment technique trigger.</a:t>
            </a:r>
          </a:p>
          <a:p>
            <a:pPr marL="914400" lvl="1" indent="-514350">
              <a:buFont typeface="+mj-lt"/>
              <a:buAutoNum type="arabicParenR"/>
            </a:pPr>
            <a:r>
              <a:rPr lang="en-US" dirty="0">
                <a:latin typeface="Arial" panose="020B0604020202020204" pitchFamily="34" charset="0"/>
                <a:cs typeface="Arial" panose="020B0604020202020204" pitchFamily="34" charset="0"/>
              </a:rPr>
              <a:t>Failure to report the completion of a scheduled corrective action to the State Board/LPA within 5 business days</a:t>
            </a:r>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64</a:t>
            </a:fld>
            <a:endParaRPr lang="en-US" dirty="0">
              <a:solidFill>
                <a:srgbClr val="073E87"/>
              </a:solidFill>
            </a:endParaRPr>
          </a:p>
        </p:txBody>
      </p:sp>
    </p:spTree>
    <p:extLst>
      <p:ext uri="{BB962C8B-B14F-4D97-AF65-F5344CB8AC3E}">
        <p14:creationId xmlns:p14="http://schemas.microsoft.com/office/powerpoint/2010/main" val="164402005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138" y="380999"/>
            <a:ext cx="9747662" cy="1578429"/>
          </a:xfrm>
        </p:spPr>
        <p:txBody>
          <a:bodyPr>
            <a:noAutofit/>
          </a:bodyPr>
          <a:lstStyle/>
          <a:p>
            <a:r>
              <a:rPr lang="en-US" sz="4000" dirty="0">
                <a:latin typeface="Arial" panose="020B0604020202020204" pitchFamily="34" charset="0"/>
                <a:cs typeface="Arial" panose="020B0604020202020204" pitchFamily="34" charset="0"/>
              </a:rPr>
              <a:t>Section 64427</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Disinfectant Residual</a:t>
            </a:r>
            <a:br>
              <a:rPr lang="en-US" dirty="0">
                <a:latin typeface="Arial" panose="020B0604020202020204" pitchFamily="34" charset="0"/>
                <a:cs typeface="Arial" panose="020B0604020202020204" pitchFamily="34" charset="0"/>
              </a:rPr>
            </a:br>
            <a:r>
              <a:rPr lang="en-US" sz="2800" u="sng" dirty="0">
                <a:latin typeface="Arial" panose="020B0604020202020204" pitchFamily="34" charset="0"/>
                <a:cs typeface="Arial" panose="020B0604020202020204" pitchFamily="34" charset="0"/>
              </a:rPr>
              <a:t>Monitoring and Reporting</a:t>
            </a:r>
            <a:endParaRPr lang="en-US"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63138" y="2291938"/>
            <a:ext cx="10502239" cy="3450696"/>
          </a:xfrm>
        </p:spPr>
        <p:txBody>
          <a:bodyPr>
            <a:normAutofit/>
          </a:bodyPr>
          <a:lstStyle/>
          <a:p>
            <a:pPr>
              <a:buFont typeface="Arial" panose="020B0604020202020204" pitchFamily="34" charset="0"/>
              <a:buChar char="•"/>
            </a:pPr>
            <a:r>
              <a:rPr lang="en-US" sz="2400" dirty="0">
                <a:latin typeface="Arial" panose="020B0604020202020204" pitchFamily="34" charset="0"/>
                <a:cs typeface="Arial" panose="020B0604020202020204" pitchFamily="34" charset="0"/>
              </a:rPr>
              <a:t>Systems must measure the disinfectant residual at the same time and place as the additional routine and repeat distribution coliform samples.  The results must be reported to State Board/LPA </a:t>
            </a:r>
          </a:p>
          <a:p>
            <a:pPr>
              <a:buFont typeface="Arial" panose="020B0604020202020204" pitchFamily="34" charset="0"/>
              <a:buChar char="•"/>
            </a:pPr>
            <a:r>
              <a:rPr lang="en-US" sz="2400" dirty="0">
                <a:latin typeface="Arial" panose="020B0604020202020204" pitchFamily="34" charset="0"/>
                <a:cs typeface="Arial" panose="020B0604020202020204" pitchFamily="34" charset="0"/>
              </a:rPr>
              <a:t>Water systems who produce or purchase surface water may use distribution chlorine residuals per 64427 to comply with the Surface Water Treatment Regulations.</a:t>
            </a:r>
          </a:p>
          <a:p>
            <a:pPr marL="0" indent="0">
              <a:buNone/>
            </a:pPr>
            <a:endParaRPr lang="en-US" sz="2400" b="1" dirty="0">
              <a:solidFill>
                <a:srgbClr val="FF0000"/>
              </a:solidFill>
            </a:endParaRPr>
          </a:p>
          <a:p>
            <a:pPr marL="0" indent="0">
              <a:buNone/>
            </a:pPr>
            <a:endParaRPr lang="en-US" sz="2400" b="1" dirty="0">
              <a:solidFill>
                <a:srgbClr val="FF0000"/>
              </a:solidFill>
            </a:endParaRPr>
          </a:p>
          <a:p>
            <a:endParaRPr lang="en-US" sz="2400" dirty="0"/>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65</a:t>
            </a:fld>
            <a:endParaRPr lang="en-US" dirty="0">
              <a:solidFill>
                <a:srgbClr val="073E87"/>
              </a:solidFill>
            </a:endParaRPr>
          </a:p>
        </p:txBody>
      </p:sp>
    </p:spTree>
    <p:extLst>
      <p:ext uri="{BB962C8B-B14F-4D97-AF65-F5344CB8AC3E}">
        <p14:creationId xmlns:p14="http://schemas.microsoft.com/office/powerpoint/2010/main" val="231774693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63187" y="320675"/>
            <a:ext cx="10515600" cy="1325563"/>
          </a:xfrm>
        </p:spPr>
        <p:txBody>
          <a:bodyPr>
            <a:normAutofit/>
          </a:bodyPr>
          <a:lstStyle/>
          <a:p>
            <a:r>
              <a:rPr lang="en-US" sz="4000" dirty="0">
                <a:latin typeface="Arial" panose="020B0604020202020204" pitchFamily="34" charset="0"/>
                <a:cs typeface="Arial" panose="020B0604020202020204" pitchFamily="34" charset="0"/>
              </a:rPr>
              <a:t>Section 64430</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Ground Water Rule Section</a:t>
            </a:r>
          </a:p>
        </p:txBody>
      </p:sp>
      <p:sp>
        <p:nvSpPr>
          <p:cNvPr id="2" name="Content Placeholder 1"/>
          <p:cNvSpPr>
            <a:spLocks noGrp="1"/>
          </p:cNvSpPr>
          <p:nvPr>
            <p:ph idx="1"/>
          </p:nvPr>
        </p:nvSpPr>
        <p:spPr/>
        <p:txBody>
          <a:bodyPr/>
          <a:lstStyle/>
          <a:p>
            <a:r>
              <a:rPr lang="en-US" dirty="0">
                <a:latin typeface="Arial" panose="020B0604020202020204" pitchFamily="34" charset="0"/>
                <a:cs typeface="Arial" panose="020B0604020202020204" pitchFamily="34" charset="0"/>
              </a:rPr>
              <a:t>Revised the Ground Water Regulations to Require Public Water Systems that use Ground Water to Comply with the Revised Total Coliform Regulations </a:t>
            </a:r>
          </a:p>
          <a:p>
            <a:endParaRPr lang="en-US" dirty="0"/>
          </a:p>
        </p:txBody>
      </p:sp>
      <p:sp>
        <p:nvSpPr>
          <p:cNvPr id="5" name="Slide Number Placeholder 4"/>
          <p:cNvSpPr>
            <a:spLocks noGrp="1"/>
          </p:cNvSpPr>
          <p:nvPr>
            <p:ph type="sldNum" sz="quarter" idx="12"/>
          </p:nvPr>
        </p:nvSpPr>
        <p:spPr/>
        <p:txBody>
          <a:bodyPr/>
          <a:lstStyle/>
          <a:p>
            <a:fld id="{7FB9C470-7EC4-4C75-AF4B-7CDBDF44545F}" type="slidenum">
              <a:rPr lang="en-US" smtClean="0">
                <a:solidFill>
                  <a:srgbClr val="073E87"/>
                </a:solidFill>
              </a:rPr>
              <a:pPr/>
              <a:t>66</a:t>
            </a:fld>
            <a:endParaRPr lang="en-US" dirty="0">
              <a:solidFill>
                <a:srgbClr val="073E87"/>
              </a:solidFill>
            </a:endParaRPr>
          </a:p>
        </p:txBody>
      </p:sp>
    </p:spTree>
    <p:extLst>
      <p:ext uri="{BB962C8B-B14F-4D97-AF65-F5344CB8AC3E}">
        <p14:creationId xmlns:p14="http://schemas.microsoft.com/office/powerpoint/2010/main" val="412386047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150" y="321227"/>
            <a:ext cx="9488384" cy="1353193"/>
          </a:xfrm>
        </p:spPr>
        <p:txBody>
          <a:bodyPr>
            <a:normAutofit fontScale="90000"/>
          </a:bodyPr>
          <a:lstStyle/>
          <a:p>
            <a:r>
              <a:rPr lang="en-US" sz="4000" dirty="0">
                <a:latin typeface="Arial" panose="020B0604020202020204" pitchFamily="34" charset="0"/>
                <a:cs typeface="Arial" panose="020B0604020202020204" pitchFamily="34" charset="0"/>
              </a:rPr>
              <a:t>Section 64447 - Best Available Technology Microbiological Contamination</a:t>
            </a:r>
          </a:p>
        </p:txBody>
      </p:sp>
      <p:sp>
        <p:nvSpPr>
          <p:cNvPr id="3" name="Content Placeholder 2"/>
          <p:cNvSpPr>
            <a:spLocks noGrp="1"/>
          </p:cNvSpPr>
          <p:nvPr>
            <p:ph idx="1"/>
          </p:nvPr>
        </p:nvSpPr>
        <p:spPr>
          <a:xfrm>
            <a:off x="282149" y="1956459"/>
            <a:ext cx="10785654" cy="3450696"/>
          </a:xfrm>
        </p:spPr>
        <p:txBody>
          <a:bodyPr/>
          <a:lstStyle/>
          <a:p>
            <a:pPr>
              <a:spcAft>
                <a:spcPts val="600"/>
              </a:spcAft>
            </a:pPr>
            <a:r>
              <a:rPr lang="en-US" dirty="0">
                <a:latin typeface="Arial" panose="020B0604020202020204" pitchFamily="34" charset="0"/>
                <a:cs typeface="Arial" panose="020B0604020202020204" pitchFamily="34" charset="0"/>
              </a:rPr>
              <a:t>Best Available Technology (BAT) for systems serving greater than 10,000 persons.</a:t>
            </a:r>
          </a:p>
          <a:p>
            <a:pPr>
              <a:spcAft>
                <a:spcPts val="600"/>
              </a:spcAft>
            </a:pPr>
            <a:r>
              <a:rPr lang="en-US" dirty="0">
                <a:latin typeface="Arial" panose="020B0604020202020204" pitchFamily="34" charset="0"/>
                <a:cs typeface="Arial" panose="020B0604020202020204" pitchFamily="34" charset="0"/>
              </a:rPr>
              <a:t>Affordable Technology for systems serving 10,000 or fewer persons.</a:t>
            </a:r>
          </a:p>
          <a:p>
            <a:pPr>
              <a:buFont typeface="Arial" panose="020B0604020202020204" pitchFamily="34" charset="0"/>
              <a:buChar char="•"/>
            </a:pPr>
            <a:r>
              <a:rPr lang="en-US" dirty="0">
                <a:latin typeface="Arial" panose="020B0604020202020204" pitchFamily="34" charset="0"/>
                <a:cs typeface="Arial" panose="020B0604020202020204" pitchFamily="34" charset="0"/>
              </a:rPr>
              <a:t>Specific elements are given that are defined as part of a proper program for maintenance of the distribution system.</a:t>
            </a:r>
          </a:p>
          <a:p>
            <a:endParaRPr lang="en-US" dirty="0"/>
          </a:p>
        </p:txBody>
      </p:sp>
      <p:sp>
        <p:nvSpPr>
          <p:cNvPr id="7" name="Slide Number Placeholder 6"/>
          <p:cNvSpPr>
            <a:spLocks noGrp="1"/>
          </p:cNvSpPr>
          <p:nvPr>
            <p:ph type="sldNum" sz="quarter" idx="12"/>
          </p:nvPr>
        </p:nvSpPr>
        <p:spPr/>
        <p:txBody>
          <a:bodyPr/>
          <a:lstStyle/>
          <a:p>
            <a:fld id="{7FB9C470-7EC4-4C75-AF4B-7CDBDF44545F}" type="slidenum">
              <a:rPr lang="en-US" smtClean="0">
                <a:solidFill>
                  <a:srgbClr val="073E87"/>
                </a:solidFill>
              </a:rPr>
              <a:pPr/>
              <a:t>67</a:t>
            </a:fld>
            <a:endParaRPr lang="en-US" dirty="0">
              <a:solidFill>
                <a:srgbClr val="073E87"/>
              </a:solidFill>
            </a:endParaRPr>
          </a:p>
        </p:txBody>
      </p:sp>
    </p:spTree>
    <p:extLst>
      <p:ext uri="{BB962C8B-B14F-4D97-AF65-F5344CB8AC3E}">
        <p14:creationId xmlns:p14="http://schemas.microsoft.com/office/powerpoint/2010/main" val="32348969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630" y="136525"/>
            <a:ext cx="10355283" cy="1564574"/>
          </a:xfrm>
        </p:spPr>
        <p:txBody>
          <a:bodyPr>
            <a:normAutofit/>
          </a:bodyPr>
          <a:lstStyle/>
          <a:p>
            <a:r>
              <a:rPr lang="en-US" sz="4000" dirty="0">
                <a:latin typeface="Arial" panose="020B0604020202020204" pitchFamily="34" charset="0"/>
                <a:cs typeface="Arial" panose="020B0604020202020204" pitchFamily="34" charset="0"/>
              </a:rPr>
              <a:t>Section 64447 - Best Available Technology Microbiological Contamination</a:t>
            </a:r>
          </a:p>
        </p:txBody>
      </p:sp>
      <p:sp>
        <p:nvSpPr>
          <p:cNvPr id="3" name="Content Placeholder 2"/>
          <p:cNvSpPr>
            <a:spLocks noGrp="1"/>
          </p:cNvSpPr>
          <p:nvPr>
            <p:ph idx="1"/>
          </p:nvPr>
        </p:nvSpPr>
        <p:spPr>
          <a:xfrm>
            <a:off x="333500" y="1882030"/>
            <a:ext cx="11020300" cy="3450696"/>
          </a:xfrm>
        </p:spPr>
        <p:txBody>
          <a:bodyPr>
            <a:normAutofit/>
          </a:bodyPr>
          <a:lstStyle/>
          <a:p>
            <a:pPr>
              <a:spcAft>
                <a:spcPts val="600"/>
              </a:spcAft>
            </a:pPr>
            <a:r>
              <a:rPr lang="en-US" dirty="0">
                <a:latin typeface="Arial" panose="020B0604020202020204" pitchFamily="34" charset="0"/>
                <a:cs typeface="Arial" panose="020B0604020202020204" pitchFamily="34" charset="0"/>
              </a:rPr>
              <a:t>Compliance with the filtration and disinfection of the surface water treatment regulations</a:t>
            </a:r>
          </a:p>
          <a:p>
            <a:pPr>
              <a:spcAft>
                <a:spcPts val="600"/>
              </a:spcAft>
            </a:pPr>
            <a:r>
              <a:rPr lang="en-US" dirty="0">
                <a:latin typeface="Arial" panose="020B0604020202020204" pitchFamily="34" charset="0"/>
                <a:cs typeface="Arial" panose="020B0604020202020204" pitchFamily="34" charset="0"/>
              </a:rPr>
              <a:t>Disinfection of ground water in compliance with the Ground Water Rule using strong oxidants.</a:t>
            </a:r>
          </a:p>
          <a:p>
            <a:pPr>
              <a:buFont typeface="Arial" panose="020B0604020202020204" pitchFamily="34" charset="0"/>
              <a:buChar char="•"/>
            </a:pPr>
            <a:r>
              <a:rPr lang="en-US" dirty="0">
                <a:latin typeface="Arial" panose="020B0604020202020204" pitchFamily="34" charset="0"/>
                <a:cs typeface="Arial" panose="020B0604020202020204" pitchFamily="34" charset="0"/>
              </a:rPr>
              <a:t>Compliance with the Drinking Water Source Assessment and Protection Program</a:t>
            </a:r>
          </a:p>
          <a:p>
            <a:endParaRPr lang="en-US" dirty="0"/>
          </a:p>
        </p:txBody>
      </p:sp>
      <p:sp>
        <p:nvSpPr>
          <p:cNvPr id="7" name="Slide Number Placeholder 6"/>
          <p:cNvSpPr>
            <a:spLocks noGrp="1"/>
          </p:cNvSpPr>
          <p:nvPr>
            <p:ph type="sldNum" sz="quarter" idx="12"/>
          </p:nvPr>
        </p:nvSpPr>
        <p:spPr/>
        <p:txBody>
          <a:bodyPr/>
          <a:lstStyle/>
          <a:p>
            <a:fld id="{7FB9C470-7EC4-4C75-AF4B-7CDBDF44545F}" type="slidenum">
              <a:rPr lang="en-US" smtClean="0">
                <a:solidFill>
                  <a:srgbClr val="073E87"/>
                </a:solidFill>
              </a:rPr>
              <a:pPr/>
              <a:t>68</a:t>
            </a:fld>
            <a:endParaRPr lang="en-US" dirty="0">
              <a:solidFill>
                <a:srgbClr val="073E87"/>
              </a:solidFill>
            </a:endParaRPr>
          </a:p>
        </p:txBody>
      </p:sp>
    </p:spTree>
    <p:extLst>
      <p:ext uri="{BB962C8B-B14F-4D97-AF65-F5344CB8AC3E}">
        <p14:creationId xmlns:p14="http://schemas.microsoft.com/office/powerpoint/2010/main" val="200042192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255" y="222621"/>
            <a:ext cx="11566566" cy="1325563"/>
          </a:xfrm>
        </p:spPr>
        <p:txBody>
          <a:bodyPr>
            <a:normAutofit/>
          </a:bodyPr>
          <a:lstStyle/>
          <a:p>
            <a:r>
              <a:rPr lang="en-US" dirty="0">
                <a:latin typeface="Arial" panose="020B0604020202020204" pitchFamily="34" charset="0"/>
                <a:cs typeface="Arial" panose="020B0604020202020204" pitchFamily="34" charset="0"/>
              </a:rPr>
              <a:t>Notification of Customers &amp; State Board/LPA</a:t>
            </a:r>
          </a:p>
        </p:txBody>
      </p:sp>
      <p:sp>
        <p:nvSpPr>
          <p:cNvPr id="3" name="Content Placeholder 2"/>
          <p:cNvSpPr>
            <a:spLocks noGrp="1"/>
          </p:cNvSpPr>
          <p:nvPr>
            <p:ph idx="1"/>
          </p:nvPr>
        </p:nvSpPr>
        <p:spPr>
          <a:xfrm>
            <a:off x="625434" y="1776598"/>
            <a:ext cx="11566566" cy="4351338"/>
          </a:xfrm>
        </p:spPr>
        <p:txBody>
          <a:bodyPr>
            <a:normAutofit/>
          </a:bodyPr>
          <a:lstStyle/>
          <a:p>
            <a:pPr>
              <a:buFont typeface="Arial" panose="020B0604020202020204" pitchFamily="34" charset="0"/>
              <a:buChar char="•"/>
            </a:pPr>
            <a:r>
              <a:rPr lang="en-US" dirty="0">
                <a:latin typeface="Arial" panose="020B0604020202020204" pitchFamily="34" charset="0"/>
                <a:cs typeface="Arial" panose="020B0604020202020204" pitchFamily="34" charset="0"/>
              </a:rPr>
              <a:t>64463.1 - Tier 1 Notice </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Total Coliform MCL Replaced by </a:t>
            </a:r>
            <a:r>
              <a:rPr lang="en-US" i="1" dirty="0">
                <a:latin typeface="Arial" panose="020B0604020202020204" pitchFamily="34" charset="0"/>
                <a:cs typeface="Arial" panose="020B0604020202020204" pitchFamily="34" charset="0"/>
              </a:rPr>
              <a:t>E. coli</a:t>
            </a:r>
            <a:r>
              <a:rPr lang="en-US" dirty="0">
                <a:latin typeface="Arial" panose="020B0604020202020204" pitchFamily="34" charset="0"/>
                <a:cs typeface="Arial" panose="020B0604020202020204" pitchFamily="34" charset="0"/>
              </a:rPr>
              <a:t> MCL</a:t>
            </a:r>
          </a:p>
          <a:p>
            <a:pPr>
              <a:buFont typeface="Arial" panose="020B0604020202020204" pitchFamily="34" charset="0"/>
              <a:buChar char="•"/>
            </a:pPr>
            <a:r>
              <a:rPr lang="en-US" dirty="0">
                <a:latin typeface="Arial" panose="020B0604020202020204" pitchFamily="34" charset="0"/>
                <a:cs typeface="Arial" panose="020B0604020202020204" pitchFamily="34" charset="0"/>
              </a:rPr>
              <a:t>64463.4 - Tier 2 Notice</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Total Coliform MCL Replaced by Violation of a Coliform Treatment Technique</a:t>
            </a:r>
          </a:p>
          <a:p>
            <a:pPr>
              <a:buFont typeface="Arial" panose="020B0604020202020204" pitchFamily="34" charset="0"/>
              <a:buChar char="•"/>
            </a:pPr>
            <a:r>
              <a:rPr lang="en-US" dirty="0">
                <a:latin typeface="Arial" panose="020B0604020202020204" pitchFamily="34" charset="0"/>
                <a:cs typeface="Arial" panose="020B0604020202020204" pitchFamily="34" charset="0"/>
              </a:rPr>
              <a:t>64463.7 - Tier 3 Notice</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Under specific circumstances a Tier 1 or Tier 2 notification can be required for Monitoring Violations</a:t>
            </a:r>
          </a:p>
        </p:txBody>
      </p:sp>
      <p:sp>
        <p:nvSpPr>
          <p:cNvPr id="7" name="Slide Number Placeholder 6"/>
          <p:cNvSpPr>
            <a:spLocks noGrp="1"/>
          </p:cNvSpPr>
          <p:nvPr>
            <p:ph type="sldNum" sz="quarter" idx="12"/>
          </p:nvPr>
        </p:nvSpPr>
        <p:spPr/>
        <p:txBody>
          <a:bodyPr/>
          <a:lstStyle/>
          <a:p>
            <a:fld id="{7FB9C470-7EC4-4C75-AF4B-7CDBDF44545F}" type="slidenum">
              <a:rPr lang="en-US" smtClean="0">
                <a:solidFill>
                  <a:srgbClr val="073E87"/>
                </a:solidFill>
              </a:rPr>
              <a:pPr/>
              <a:t>69</a:t>
            </a:fld>
            <a:endParaRPr lang="en-US" dirty="0">
              <a:solidFill>
                <a:srgbClr val="073E87"/>
              </a:solidFill>
            </a:endParaRPr>
          </a:p>
        </p:txBody>
      </p:sp>
    </p:spTree>
    <p:extLst>
      <p:ext uri="{BB962C8B-B14F-4D97-AF65-F5344CB8AC3E}">
        <p14:creationId xmlns:p14="http://schemas.microsoft.com/office/powerpoint/2010/main" val="3027825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1B11D-56AA-42DD-A515-761171C92975}"/>
              </a:ext>
            </a:extLst>
          </p:cNvPr>
          <p:cNvSpPr>
            <a:spLocks noGrp="1"/>
          </p:cNvSpPr>
          <p:nvPr>
            <p:ph type="title"/>
          </p:nvPr>
        </p:nvSpPr>
        <p:spPr>
          <a:xfrm>
            <a:off x="342406" y="437372"/>
            <a:ext cx="11507189" cy="1325563"/>
          </a:xfrm>
        </p:spPr>
        <p:txBody>
          <a:bodyPr>
            <a:normAutofit/>
          </a:bodyPr>
          <a:lstStyle/>
          <a:p>
            <a:pPr algn="ctr">
              <a:lnSpc>
                <a:spcPct val="85000"/>
              </a:lnSpc>
            </a:pPr>
            <a:r>
              <a:rPr lang="en-US" sz="3600" dirty="0">
                <a:latin typeface="Arial" panose="020B0604020202020204" pitchFamily="34" charset="0"/>
                <a:cs typeface="Arial" panose="020B0604020202020204" pitchFamily="34" charset="0"/>
              </a:rPr>
              <a:t>Proposed Regulation Categories</a:t>
            </a:r>
            <a:endParaRPr lang="en-US" dirty="0">
              <a:latin typeface="Arial" panose="020B0604020202020204" pitchFamily="34" charset="0"/>
              <a:cs typeface="Arial" panose="020B0604020202020204" pitchFamily="34" charset="0"/>
            </a:endParaRPr>
          </a:p>
        </p:txBody>
      </p:sp>
      <p:sp>
        <p:nvSpPr>
          <p:cNvPr id="5" name="Content Placeholder 2">
            <a:extLst>
              <a:ext uri="{FF2B5EF4-FFF2-40B4-BE49-F238E27FC236}">
                <a16:creationId xmlns:a16="http://schemas.microsoft.com/office/drawing/2014/main" id="{08F4C150-6730-4130-8581-2C6A5021E73C}"/>
              </a:ext>
            </a:extLst>
          </p:cNvPr>
          <p:cNvSpPr>
            <a:spLocks noGrp="1"/>
          </p:cNvSpPr>
          <p:nvPr>
            <p:ph idx="1"/>
          </p:nvPr>
        </p:nvSpPr>
        <p:spPr/>
        <p:txBody>
          <a:bodyPr>
            <a:normAutofit/>
          </a:bodyPr>
          <a:lstStyle/>
          <a:p>
            <a:r>
              <a:rPr lang="en-US" sz="2400" dirty="0">
                <a:latin typeface="Arial" panose="020B0604020202020204" pitchFamily="34" charset="0"/>
                <a:cs typeface="Arial" panose="020B0604020202020204" pitchFamily="34" charset="0"/>
              </a:rPr>
              <a:t>Category 1 – Substantively identical to federal </a:t>
            </a:r>
            <a:r>
              <a:rPr lang="en-US" sz="2400" dirty="0" err="1">
                <a:latin typeface="Arial" panose="020B0604020202020204" pitchFamily="34" charset="0"/>
                <a:cs typeface="Arial" panose="020B0604020202020204" pitchFamily="34" charset="0"/>
              </a:rPr>
              <a:t>RTCR</a:t>
            </a:r>
            <a:endParaRPr lang="en-US" sz="2400" dirty="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sz="2200" dirty="0">
                <a:latin typeface="Arial" panose="020B0604020202020204" pitchFamily="34" charset="0"/>
                <a:cs typeface="Arial" panose="020B0604020202020204" pitchFamily="34" charset="0"/>
              </a:rPr>
              <a:t>Any costs already being incurred by California water systems</a:t>
            </a:r>
          </a:p>
          <a:p>
            <a:r>
              <a:rPr lang="en-US" sz="2400" dirty="0">
                <a:latin typeface="Arial" panose="020B0604020202020204" pitchFamily="34" charset="0"/>
                <a:cs typeface="Arial" panose="020B0604020202020204" pitchFamily="34" charset="0"/>
              </a:rPr>
              <a:t>Category 2 – State-only requirements with cost impacts</a:t>
            </a:r>
          </a:p>
          <a:p>
            <a:pPr lvl="1">
              <a:buFont typeface="Courier New" panose="02070309020205020404" pitchFamily="49" charset="0"/>
              <a:buChar char="o"/>
            </a:pPr>
            <a:r>
              <a:rPr lang="en-US" sz="2200" dirty="0">
                <a:latin typeface="Arial" panose="020B0604020202020204" pitchFamily="34" charset="0"/>
                <a:cs typeface="Arial" panose="020B0604020202020204" pitchFamily="34" charset="0"/>
              </a:rPr>
              <a:t>Changes with quantifiable cost impacts</a:t>
            </a:r>
          </a:p>
          <a:p>
            <a:pPr lvl="1">
              <a:buFont typeface="Courier New" panose="02070309020205020404" pitchFamily="49" charset="0"/>
              <a:buChar char="o"/>
            </a:pPr>
            <a:r>
              <a:rPr lang="en-US" sz="2200" dirty="0">
                <a:latin typeface="Arial" panose="020B0604020202020204" pitchFamily="34" charset="0"/>
                <a:cs typeface="Arial" panose="020B0604020202020204" pitchFamily="34" charset="0"/>
              </a:rPr>
              <a:t>Changes with negligible or non-quantifiable cost impacts</a:t>
            </a:r>
          </a:p>
          <a:p>
            <a:r>
              <a:rPr lang="en-US" sz="2400" dirty="0">
                <a:latin typeface="Arial" panose="020B0604020202020204" pitchFamily="34" charset="0"/>
                <a:cs typeface="Arial" panose="020B0604020202020204" pitchFamily="34" charset="0"/>
              </a:rPr>
              <a:t>Category 3 – State-only requirements or changes with no cost impacts</a:t>
            </a:r>
          </a:p>
          <a:p>
            <a:pPr lvl="1">
              <a:buFont typeface="Courier New" panose="02070309020205020404" pitchFamily="49" charset="0"/>
              <a:buChar char="o"/>
            </a:pPr>
            <a:r>
              <a:rPr lang="en-US" sz="2200" dirty="0">
                <a:latin typeface="Arial" panose="020B0604020202020204" pitchFamily="34" charset="0"/>
                <a:cs typeface="Arial" panose="020B0604020202020204" pitchFamily="34" charset="0"/>
              </a:rPr>
              <a:t>Nonsubstantive changes (e.g., plural, italics)</a:t>
            </a:r>
          </a:p>
          <a:p>
            <a:pPr lvl="1">
              <a:buFont typeface="Courier New" panose="02070309020205020404" pitchFamily="49" charset="0"/>
              <a:buChar char="o"/>
            </a:pPr>
            <a:r>
              <a:rPr lang="en-US" sz="2200" dirty="0">
                <a:latin typeface="Arial" panose="020B0604020202020204" pitchFamily="34" charset="0"/>
                <a:cs typeface="Arial" panose="020B0604020202020204" pitchFamily="34" charset="0"/>
              </a:rPr>
              <a:t>Grammar and punctuation</a:t>
            </a:r>
          </a:p>
          <a:p>
            <a:pPr lvl="1">
              <a:buFont typeface="Courier New" panose="02070309020205020404" pitchFamily="49" charset="0"/>
              <a:buChar char="o"/>
            </a:pPr>
            <a:r>
              <a:rPr lang="en-US" sz="2200" dirty="0">
                <a:latin typeface="Arial" panose="020B0604020202020204" pitchFamily="34" charset="0"/>
                <a:cs typeface="Arial" panose="020B0604020202020204" pitchFamily="34" charset="0"/>
              </a:rPr>
              <a:t>Clarification</a:t>
            </a:r>
          </a:p>
          <a:p>
            <a:pPr lvl="1">
              <a:buFont typeface="Courier New" panose="02070309020205020404" pitchFamily="49" charset="0"/>
              <a:buChar char="o"/>
            </a:pPr>
            <a:r>
              <a:rPr lang="en-US" sz="2200" dirty="0">
                <a:latin typeface="Arial" panose="020B0604020202020204" pitchFamily="34" charset="0"/>
                <a:cs typeface="Arial" panose="020B0604020202020204" pitchFamily="34" charset="0"/>
              </a:rPr>
              <a:t>Deletion of redundant requirements</a:t>
            </a: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p:txBody>
      </p:sp>
      <p:sp>
        <p:nvSpPr>
          <p:cNvPr id="6" name="Date Placeholder 3">
            <a:extLst>
              <a:ext uri="{FF2B5EF4-FFF2-40B4-BE49-F238E27FC236}">
                <a16:creationId xmlns:a16="http://schemas.microsoft.com/office/drawing/2014/main" id="{4BA06F0F-F816-4CA9-93C5-DDA12901FE27}"/>
              </a:ext>
            </a:extLst>
          </p:cNvPr>
          <p:cNvSpPr>
            <a:spLocks noGrp="1"/>
          </p:cNvSpPr>
          <p:nvPr>
            <p:ph type="dt" sz="half" idx="10"/>
          </p:nvPr>
        </p:nvSpPr>
        <p:spPr/>
        <p:txBody>
          <a:bodyPr/>
          <a:lstStyle/>
          <a:p>
            <a:r>
              <a:rPr lang="en-US" dirty="0"/>
              <a:t>17 December 2020</a:t>
            </a:r>
          </a:p>
        </p:txBody>
      </p:sp>
      <p:sp>
        <p:nvSpPr>
          <p:cNvPr id="7" name="Slide Number Placeholder 4">
            <a:extLst>
              <a:ext uri="{FF2B5EF4-FFF2-40B4-BE49-F238E27FC236}">
                <a16:creationId xmlns:a16="http://schemas.microsoft.com/office/drawing/2014/main" id="{E4729831-B84D-445C-8240-C9001BF2B645}"/>
              </a:ext>
            </a:extLst>
          </p:cNvPr>
          <p:cNvSpPr>
            <a:spLocks noGrp="1"/>
          </p:cNvSpPr>
          <p:nvPr>
            <p:ph type="sldNum" sz="quarter" idx="12"/>
          </p:nvPr>
        </p:nvSpPr>
        <p:spPr>
          <a:xfrm>
            <a:off x="10759397" y="6347735"/>
            <a:ext cx="1016000" cy="365125"/>
          </a:xfrm>
        </p:spPr>
        <p:txBody>
          <a:bodyPr/>
          <a:lstStyle/>
          <a:p>
            <a:fld id="{E50636F3-EABE-4D2E-99FD-0A1370BE4986}" type="slidenum">
              <a:rPr lang="en-US" smtClean="0"/>
              <a:t>7</a:t>
            </a:fld>
            <a:endParaRPr lang="en-US"/>
          </a:p>
        </p:txBody>
      </p:sp>
    </p:spTree>
    <p:extLst>
      <p:ext uri="{BB962C8B-B14F-4D97-AF65-F5344CB8AC3E}">
        <p14:creationId xmlns:p14="http://schemas.microsoft.com/office/powerpoint/2010/main" val="23384468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187" y="136525"/>
            <a:ext cx="10515600" cy="1325563"/>
          </a:xfrm>
        </p:spPr>
        <p:txBody>
          <a:bodyPr>
            <a:normAutofit/>
          </a:bodyPr>
          <a:lstStyle/>
          <a:p>
            <a:r>
              <a:rPr lang="en-US" sz="4000" dirty="0">
                <a:latin typeface="Arial" panose="020B0604020202020204" pitchFamily="34" charset="0"/>
                <a:cs typeface="Arial" panose="020B0604020202020204" pitchFamily="34" charset="0"/>
              </a:rPr>
              <a:t>Notification of Customers &amp; </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State Board/LPA</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a:latin typeface="Arial" panose="020B0604020202020204" pitchFamily="34" charset="0"/>
                <a:cs typeface="Arial" panose="020B0604020202020204" pitchFamily="34" charset="0"/>
              </a:rPr>
              <a:t>64463.7 - Tier 3 Notice</a:t>
            </a:r>
          </a:p>
          <a:p>
            <a:pPr lvl="1">
              <a:spcAft>
                <a:spcPts val="300"/>
              </a:spcAft>
              <a:buFont typeface="Courier New" panose="02070309020205020404" pitchFamily="49" charset="0"/>
              <a:buChar char="o"/>
            </a:pPr>
            <a:r>
              <a:rPr lang="en-US" dirty="0">
                <a:latin typeface="Arial" panose="020B0604020202020204" pitchFamily="34" charset="0"/>
                <a:cs typeface="Arial" panose="020B0604020202020204" pitchFamily="34" charset="0"/>
              </a:rPr>
              <a:t>Failure to comply with reporting requirements in the RTCR</a:t>
            </a: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Failure to comply with recording keeping requirements in Section 64470(b)(7) or (8</a:t>
            </a:r>
            <a:r>
              <a:rPr lang="en-US" dirty="0"/>
              <a:t>)</a:t>
            </a:r>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70</a:t>
            </a:fld>
            <a:endParaRPr lang="en-US" dirty="0">
              <a:solidFill>
                <a:srgbClr val="073E87"/>
              </a:solidFill>
            </a:endParaRPr>
          </a:p>
        </p:txBody>
      </p:sp>
    </p:spTree>
    <p:extLst>
      <p:ext uri="{BB962C8B-B14F-4D97-AF65-F5344CB8AC3E}">
        <p14:creationId xmlns:p14="http://schemas.microsoft.com/office/powerpoint/2010/main" val="145860830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136" y="243325"/>
            <a:ext cx="9786257" cy="1252728"/>
          </a:xfrm>
        </p:spPr>
        <p:txBody>
          <a:bodyPr>
            <a:normAutofit/>
          </a:bodyPr>
          <a:lstStyle/>
          <a:p>
            <a:r>
              <a:rPr lang="en-US" sz="4000" dirty="0">
                <a:latin typeface="Arial" panose="020B0604020202020204" pitchFamily="34" charset="0"/>
                <a:cs typeface="Arial" panose="020B0604020202020204" pitchFamily="34" charset="0"/>
              </a:rPr>
              <a:t>Section 64465</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Public Notice and Content  and Format</a:t>
            </a:r>
          </a:p>
        </p:txBody>
      </p:sp>
      <p:sp>
        <p:nvSpPr>
          <p:cNvPr id="3" name="Content Placeholder 2"/>
          <p:cNvSpPr>
            <a:spLocks noGrp="1"/>
          </p:cNvSpPr>
          <p:nvPr>
            <p:ph idx="1"/>
          </p:nvPr>
        </p:nvSpPr>
        <p:spPr/>
        <p:txBody>
          <a:bodyPr>
            <a:normAutofit/>
          </a:bodyPr>
          <a:lstStyle/>
          <a:p>
            <a:pPr>
              <a:spcAft>
                <a:spcPts val="600"/>
              </a:spcAft>
            </a:pPr>
            <a:r>
              <a:rPr lang="en-US" dirty="0">
                <a:latin typeface="Arial" panose="020B0604020202020204" pitchFamily="34" charset="0"/>
                <a:cs typeface="Arial" panose="020B0604020202020204" pitchFamily="34" charset="0"/>
              </a:rPr>
              <a:t>Removal of Required Language for Total Coliform</a:t>
            </a:r>
          </a:p>
          <a:p>
            <a:pPr>
              <a:spcAft>
                <a:spcPts val="600"/>
              </a:spcAft>
            </a:pPr>
            <a:r>
              <a:rPr lang="en-US" dirty="0">
                <a:latin typeface="Arial" panose="020B0604020202020204" pitchFamily="34" charset="0"/>
                <a:cs typeface="Arial" panose="020B0604020202020204" pitchFamily="34" charset="0"/>
              </a:rPr>
              <a:t>New Language for Total Coliform for the Consumer Confidence Report</a:t>
            </a:r>
          </a:p>
          <a:p>
            <a:pPr>
              <a:spcAft>
                <a:spcPts val="600"/>
              </a:spcAft>
            </a:pPr>
            <a:r>
              <a:rPr lang="en-US" dirty="0">
                <a:latin typeface="Arial" panose="020B0604020202020204" pitchFamily="34" charset="0"/>
                <a:cs typeface="Arial" panose="020B0604020202020204" pitchFamily="34" charset="0"/>
              </a:rPr>
              <a:t>Removal of Language for Fecal coliform/</a:t>
            </a:r>
            <a:r>
              <a:rPr lang="en-US" i="1" dirty="0">
                <a:latin typeface="Arial" panose="020B0604020202020204" pitchFamily="34" charset="0"/>
                <a:cs typeface="Arial" panose="020B0604020202020204" pitchFamily="34" charset="0"/>
              </a:rPr>
              <a:t>E. coli</a:t>
            </a:r>
          </a:p>
          <a:p>
            <a:pPr>
              <a:spcAft>
                <a:spcPts val="600"/>
              </a:spcAft>
            </a:pPr>
            <a:r>
              <a:rPr lang="en-US" dirty="0">
                <a:latin typeface="Arial" panose="020B0604020202020204" pitchFamily="34" charset="0"/>
                <a:cs typeface="Arial" panose="020B0604020202020204" pitchFamily="34" charset="0"/>
              </a:rPr>
              <a:t>Addition of Language for </a:t>
            </a:r>
            <a:r>
              <a:rPr lang="en-US" i="1" dirty="0">
                <a:latin typeface="Arial" panose="020B0604020202020204" pitchFamily="34" charset="0"/>
                <a:cs typeface="Arial" panose="020B0604020202020204" pitchFamily="34" charset="0"/>
              </a:rPr>
              <a:t>E. coli</a:t>
            </a:r>
          </a:p>
        </p:txBody>
      </p:sp>
      <p:sp>
        <p:nvSpPr>
          <p:cNvPr id="8" name="Slide Number Placeholder 7"/>
          <p:cNvSpPr>
            <a:spLocks noGrp="1"/>
          </p:cNvSpPr>
          <p:nvPr>
            <p:ph type="sldNum" sz="quarter" idx="12"/>
          </p:nvPr>
        </p:nvSpPr>
        <p:spPr/>
        <p:txBody>
          <a:bodyPr/>
          <a:lstStyle/>
          <a:p>
            <a:fld id="{7FB9C470-7EC4-4C75-AF4B-7CDBDF44545F}" type="slidenum">
              <a:rPr lang="en-US" smtClean="0">
                <a:solidFill>
                  <a:srgbClr val="073E87"/>
                </a:solidFill>
              </a:rPr>
              <a:pPr/>
              <a:t>71</a:t>
            </a:fld>
            <a:endParaRPr lang="en-US" dirty="0">
              <a:solidFill>
                <a:srgbClr val="073E87"/>
              </a:solidFill>
            </a:endParaRPr>
          </a:p>
        </p:txBody>
      </p:sp>
    </p:spTree>
    <p:extLst>
      <p:ext uri="{BB962C8B-B14F-4D97-AF65-F5344CB8AC3E}">
        <p14:creationId xmlns:p14="http://schemas.microsoft.com/office/powerpoint/2010/main" val="171811267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509" y="365125"/>
            <a:ext cx="11021291" cy="1325563"/>
          </a:xfrm>
        </p:spPr>
        <p:txBody>
          <a:bodyPr>
            <a:normAutofit/>
          </a:bodyPr>
          <a:lstStyle/>
          <a:p>
            <a:r>
              <a:rPr lang="en-US" sz="4000" dirty="0">
                <a:latin typeface="Arial" panose="020B0604020202020204" pitchFamily="34" charset="0"/>
                <a:cs typeface="Arial" panose="020B0604020202020204" pitchFamily="34" charset="0"/>
              </a:rPr>
              <a:t>Section 64465</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Public Notice and Content  and Format</a:t>
            </a:r>
          </a:p>
        </p:txBody>
      </p:sp>
      <p:sp>
        <p:nvSpPr>
          <p:cNvPr id="3" name="Content Placeholder 2"/>
          <p:cNvSpPr>
            <a:spLocks noGrp="1"/>
          </p:cNvSpPr>
          <p:nvPr>
            <p:ph idx="1"/>
          </p:nvPr>
        </p:nvSpPr>
        <p:spPr/>
        <p:txBody>
          <a:bodyPr/>
          <a:lstStyle/>
          <a:p>
            <a:pPr>
              <a:spcAft>
                <a:spcPts val="600"/>
              </a:spcAft>
            </a:pPr>
            <a:r>
              <a:rPr lang="en-US" dirty="0">
                <a:latin typeface="Arial" panose="020B0604020202020204" pitchFamily="34" charset="0"/>
                <a:cs typeface="Arial" panose="020B0604020202020204" pitchFamily="34" charset="0"/>
              </a:rPr>
              <a:t>Addition of Language for Level 1 Assessment Resulting from Total Coliform Contamination &amp; Corrective Action</a:t>
            </a:r>
          </a:p>
          <a:p>
            <a:pPr>
              <a:buFont typeface="Arial" panose="020B0604020202020204" pitchFamily="34" charset="0"/>
              <a:buChar char="•"/>
            </a:pPr>
            <a:r>
              <a:rPr lang="en-US" dirty="0">
                <a:latin typeface="Arial" panose="020B0604020202020204" pitchFamily="34" charset="0"/>
                <a:cs typeface="Arial" panose="020B0604020202020204" pitchFamily="34" charset="0"/>
              </a:rPr>
              <a:t>Addition of Language for Level 2 Assessment Resulting from </a:t>
            </a:r>
            <a:r>
              <a:rPr lang="en-US" i="1" dirty="0">
                <a:latin typeface="Arial" panose="020B0604020202020204" pitchFamily="34" charset="0"/>
                <a:cs typeface="Arial" panose="020B0604020202020204" pitchFamily="34" charset="0"/>
              </a:rPr>
              <a:t>E. coli</a:t>
            </a:r>
            <a:r>
              <a:rPr lang="en-US" dirty="0">
                <a:latin typeface="Arial" panose="020B0604020202020204" pitchFamily="34" charset="0"/>
                <a:cs typeface="Arial" panose="020B0604020202020204" pitchFamily="34" charset="0"/>
              </a:rPr>
              <a:t> Contamination &amp; Corrective Action</a:t>
            </a:r>
          </a:p>
          <a:p>
            <a:pPr>
              <a:buFont typeface="Arial" panose="020B0604020202020204" pitchFamily="34" charset="0"/>
              <a:buChar char="•"/>
            </a:pPr>
            <a:r>
              <a:rPr lang="en-US" dirty="0">
                <a:latin typeface="Arial" panose="020B0604020202020204" pitchFamily="34" charset="0"/>
                <a:cs typeface="Arial" panose="020B0604020202020204" pitchFamily="34" charset="0"/>
              </a:rPr>
              <a:t>Addition of Language for Seasonal System Treatment Technique Violations</a:t>
            </a:r>
          </a:p>
        </p:txBody>
      </p:sp>
      <p:sp>
        <p:nvSpPr>
          <p:cNvPr id="7" name="Slide Number Placeholder 6"/>
          <p:cNvSpPr>
            <a:spLocks noGrp="1"/>
          </p:cNvSpPr>
          <p:nvPr>
            <p:ph type="sldNum" sz="quarter" idx="12"/>
          </p:nvPr>
        </p:nvSpPr>
        <p:spPr/>
        <p:txBody>
          <a:bodyPr/>
          <a:lstStyle/>
          <a:p>
            <a:fld id="{7FB9C470-7EC4-4C75-AF4B-7CDBDF44545F}" type="slidenum">
              <a:rPr lang="en-US" smtClean="0">
                <a:solidFill>
                  <a:srgbClr val="073E87"/>
                </a:solidFill>
              </a:rPr>
              <a:pPr/>
              <a:t>72</a:t>
            </a:fld>
            <a:endParaRPr lang="en-US" dirty="0">
              <a:solidFill>
                <a:srgbClr val="073E87"/>
              </a:solidFill>
            </a:endParaRPr>
          </a:p>
        </p:txBody>
      </p:sp>
    </p:spTree>
    <p:extLst>
      <p:ext uri="{BB962C8B-B14F-4D97-AF65-F5344CB8AC3E}">
        <p14:creationId xmlns:p14="http://schemas.microsoft.com/office/powerpoint/2010/main" val="20508385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689" y="320675"/>
            <a:ext cx="10515600" cy="1325563"/>
          </a:xfrm>
        </p:spPr>
        <p:txBody>
          <a:bodyPr>
            <a:normAutofit/>
          </a:bodyPr>
          <a:lstStyle/>
          <a:p>
            <a:r>
              <a:rPr lang="en-US" dirty="0">
                <a:latin typeface="Arial" panose="020B0604020202020204" pitchFamily="34" charset="0"/>
                <a:cs typeface="Arial" panose="020B0604020202020204" pitchFamily="34" charset="0"/>
              </a:rPr>
              <a:t>Section 64470</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Recordingkeeping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latin typeface="Arial" panose="020B0604020202020204" pitchFamily="34" charset="0"/>
                <a:cs typeface="Arial" panose="020B0604020202020204" pitchFamily="34" charset="0"/>
              </a:rPr>
              <a:t>Addition of a Requirement to Keep Copies of Level 1 and Level 2 Assessments, Documentation of Corrective Actions Taken for not less than 5 years</a:t>
            </a:r>
          </a:p>
          <a:p>
            <a:pPr>
              <a:buFont typeface="Arial" panose="020B0604020202020204" pitchFamily="34" charset="0"/>
              <a:buChar char="•"/>
            </a:pPr>
            <a:r>
              <a:rPr lang="en-US" dirty="0">
                <a:latin typeface="Arial" panose="020B0604020202020204" pitchFamily="34" charset="0"/>
                <a:cs typeface="Arial" panose="020B0604020202020204" pitchFamily="34" charset="0"/>
              </a:rPr>
              <a:t>Addition of a Requirement to Keep Copies of Repeat Bacteriological Samples for Which an Extension of the 24 Hour Collection or Delivery Requirement was Granted</a:t>
            </a:r>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73</a:t>
            </a:fld>
            <a:endParaRPr lang="en-US" dirty="0">
              <a:solidFill>
                <a:srgbClr val="073E87"/>
              </a:solidFill>
            </a:endParaRPr>
          </a:p>
        </p:txBody>
      </p:sp>
    </p:spTree>
    <p:extLst>
      <p:ext uri="{BB962C8B-B14F-4D97-AF65-F5344CB8AC3E}">
        <p14:creationId xmlns:p14="http://schemas.microsoft.com/office/powerpoint/2010/main" val="105548882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686" y="222621"/>
            <a:ext cx="10515600" cy="1325563"/>
          </a:xfrm>
        </p:spPr>
        <p:txBody>
          <a:bodyPr>
            <a:normAutofit fontScale="90000"/>
          </a:bodyPr>
          <a:lstStyle/>
          <a:p>
            <a:r>
              <a:rPr lang="en-US" sz="4000" dirty="0">
                <a:latin typeface="Arial" panose="020B0604020202020204" pitchFamily="34" charset="0"/>
                <a:cs typeface="Arial" panose="020B0604020202020204" pitchFamily="34" charset="0"/>
              </a:rPr>
              <a:t>Section 64481 </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Content of Consumer Confidence Report (CCR)</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a:latin typeface="Arial" panose="020B0604020202020204" pitchFamily="34" charset="0"/>
                <a:cs typeface="Arial" panose="020B0604020202020204" pitchFamily="34" charset="0"/>
              </a:rPr>
              <a:t>Language to Provide in the CCR for Level 1 Assessment and Level 2 Assessment</a:t>
            </a:r>
          </a:p>
          <a:p>
            <a:pPr>
              <a:buFont typeface="Arial" panose="020B0604020202020204" pitchFamily="34" charset="0"/>
              <a:buChar char="•"/>
            </a:pPr>
            <a:r>
              <a:rPr lang="en-US" dirty="0">
                <a:latin typeface="Arial" panose="020B0604020202020204" pitchFamily="34" charset="0"/>
                <a:cs typeface="Arial" panose="020B0604020202020204" pitchFamily="34" charset="0"/>
              </a:rPr>
              <a:t>Removal of Language Associated with the Total Coliform MCL </a:t>
            </a:r>
          </a:p>
          <a:p>
            <a:pPr>
              <a:buFont typeface="Arial" panose="020B0604020202020204" pitchFamily="34" charset="0"/>
              <a:buChar char="•"/>
            </a:pPr>
            <a:r>
              <a:rPr lang="en-US" dirty="0">
                <a:latin typeface="Arial" panose="020B0604020202020204" pitchFamily="34" charset="0"/>
                <a:cs typeface="Arial" panose="020B0604020202020204" pitchFamily="34" charset="0"/>
              </a:rPr>
              <a:t>Addition of Required Language Associated With a Level 1 or Level 2 Assessment Not Due to an </a:t>
            </a:r>
            <a:r>
              <a:rPr lang="en-US" i="1" dirty="0">
                <a:latin typeface="Arial" panose="020B0604020202020204" pitchFamily="34" charset="0"/>
                <a:cs typeface="Arial" panose="020B0604020202020204" pitchFamily="34" charset="0"/>
              </a:rPr>
              <a:t>E. coli</a:t>
            </a:r>
            <a:r>
              <a:rPr lang="en-US" dirty="0">
                <a:latin typeface="Arial" panose="020B0604020202020204" pitchFamily="34" charset="0"/>
                <a:cs typeface="Arial" panose="020B0604020202020204" pitchFamily="34" charset="0"/>
              </a:rPr>
              <a:t> MCL Violation</a:t>
            </a:r>
          </a:p>
        </p:txBody>
      </p:sp>
      <p:sp>
        <p:nvSpPr>
          <p:cNvPr id="5" name="Slide Number Placeholder 4"/>
          <p:cNvSpPr>
            <a:spLocks noGrp="1"/>
          </p:cNvSpPr>
          <p:nvPr>
            <p:ph type="sldNum" sz="quarter" idx="12"/>
          </p:nvPr>
        </p:nvSpPr>
        <p:spPr/>
        <p:txBody>
          <a:bodyPr/>
          <a:lstStyle/>
          <a:p>
            <a:fld id="{7FB9C470-7EC4-4C75-AF4B-7CDBDF44545F}" type="slidenum">
              <a:rPr lang="en-US" smtClean="0">
                <a:solidFill>
                  <a:srgbClr val="073E87"/>
                </a:solidFill>
              </a:rPr>
              <a:pPr/>
              <a:t>74</a:t>
            </a:fld>
            <a:endParaRPr lang="en-US" dirty="0">
              <a:solidFill>
                <a:srgbClr val="073E87"/>
              </a:solidFill>
            </a:endParaRPr>
          </a:p>
        </p:txBody>
      </p:sp>
    </p:spTree>
    <p:extLst>
      <p:ext uri="{BB962C8B-B14F-4D97-AF65-F5344CB8AC3E}">
        <p14:creationId xmlns:p14="http://schemas.microsoft.com/office/powerpoint/2010/main" val="419232147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309" y="320675"/>
            <a:ext cx="10515600" cy="1325563"/>
          </a:xfrm>
        </p:spPr>
        <p:txBody>
          <a:bodyPr>
            <a:normAutofit/>
          </a:bodyPr>
          <a:lstStyle/>
          <a:p>
            <a:r>
              <a:rPr lang="en-US" sz="4000" dirty="0">
                <a:latin typeface="Arial" panose="020B0604020202020204" pitchFamily="34" charset="0"/>
                <a:cs typeface="Arial" panose="020B0604020202020204" pitchFamily="34" charset="0"/>
              </a:rPr>
              <a:t>Section 64481 </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Content of Consumer Confidence Report</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a:latin typeface="Arial" panose="020B0604020202020204" pitchFamily="34" charset="0"/>
                <a:cs typeface="Arial" panose="020B0604020202020204" pitchFamily="34" charset="0"/>
              </a:rPr>
              <a:t>Addition of Required Language Associated With a Level 2 Assessment Due to an </a:t>
            </a:r>
            <a:r>
              <a:rPr lang="en-US" i="1" dirty="0">
                <a:latin typeface="Arial" panose="020B0604020202020204" pitchFamily="34" charset="0"/>
                <a:cs typeface="Arial" panose="020B0604020202020204" pitchFamily="34" charset="0"/>
              </a:rPr>
              <a:t>E. coli</a:t>
            </a:r>
            <a:r>
              <a:rPr lang="en-US" dirty="0">
                <a:latin typeface="Arial" panose="020B0604020202020204" pitchFamily="34" charset="0"/>
                <a:cs typeface="Arial" panose="020B0604020202020204" pitchFamily="34" charset="0"/>
              </a:rPr>
              <a:t> MCL Violation</a:t>
            </a:r>
          </a:p>
          <a:p>
            <a:pPr>
              <a:buFont typeface="Arial" panose="020B0604020202020204" pitchFamily="34" charset="0"/>
              <a:buChar char="•"/>
            </a:pPr>
            <a:r>
              <a:rPr lang="en-US" dirty="0">
                <a:latin typeface="Arial" panose="020B0604020202020204" pitchFamily="34" charset="0"/>
                <a:cs typeface="Arial" panose="020B0604020202020204" pitchFamily="34" charset="0"/>
              </a:rPr>
              <a:t>Language Required for the Calendar Year 2016 When California Public Water Systems Were Required to Continue to Comply With the California Total Coliform Regulations</a:t>
            </a:r>
          </a:p>
          <a:p>
            <a:pPr>
              <a:buFont typeface="Arial" panose="020B0604020202020204" pitchFamily="34" charset="0"/>
              <a:buChar char="•"/>
            </a:pPr>
            <a:r>
              <a:rPr lang="en-US" dirty="0">
                <a:latin typeface="Arial" panose="020B0604020202020204" pitchFamily="34" charset="0"/>
                <a:cs typeface="Arial" panose="020B0604020202020204" pitchFamily="34" charset="0"/>
              </a:rPr>
              <a:t>Health Effects Language for Total Coliform, Fecal Coliform, and </a:t>
            </a:r>
            <a:r>
              <a:rPr lang="en-US" i="1" dirty="0">
                <a:latin typeface="Arial" panose="020B0604020202020204" pitchFamily="34" charset="0"/>
                <a:cs typeface="Arial" panose="020B0604020202020204" pitchFamily="34" charset="0"/>
              </a:rPr>
              <a:t>E. coli</a:t>
            </a:r>
          </a:p>
        </p:txBody>
      </p:sp>
      <p:sp>
        <p:nvSpPr>
          <p:cNvPr id="5" name="Slide Number Placeholder 4"/>
          <p:cNvSpPr>
            <a:spLocks noGrp="1"/>
          </p:cNvSpPr>
          <p:nvPr>
            <p:ph type="sldNum" sz="quarter" idx="12"/>
          </p:nvPr>
        </p:nvSpPr>
        <p:spPr/>
        <p:txBody>
          <a:bodyPr/>
          <a:lstStyle/>
          <a:p>
            <a:fld id="{7FB9C470-7EC4-4C75-AF4B-7CDBDF44545F}" type="slidenum">
              <a:rPr lang="en-US" smtClean="0">
                <a:solidFill>
                  <a:srgbClr val="073E87"/>
                </a:solidFill>
              </a:rPr>
              <a:pPr/>
              <a:t>75</a:t>
            </a:fld>
            <a:endParaRPr lang="en-US" dirty="0">
              <a:solidFill>
                <a:srgbClr val="073E87"/>
              </a:solidFill>
            </a:endParaRPr>
          </a:p>
        </p:txBody>
      </p:sp>
    </p:spTree>
    <p:extLst>
      <p:ext uri="{BB962C8B-B14F-4D97-AF65-F5344CB8AC3E}">
        <p14:creationId xmlns:p14="http://schemas.microsoft.com/office/powerpoint/2010/main" val="247669042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187" y="222621"/>
            <a:ext cx="10515600" cy="1325563"/>
          </a:xfrm>
        </p:spPr>
        <p:txBody>
          <a:bodyPr>
            <a:normAutofit/>
          </a:bodyPr>
          <a:lstStyle/>
          <a:p>
            <a:r>
              <a:rPr lang="en-US" dirty="0">
                <a:latin typeface="Arial" panose="020B0604020202020204" pitchFamily="34" charset="0"/>
                <a:cs typeface="Arial" panose="020B0604020202020204" pitchFamily="34" charset="0"/>
              </a:rPr>
              <a:t>Surface Water Treatment</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a:latin typeface="Arial" panose="020B0604020202020204" pitchFamily="34" charset="0"/>
                <a:cs typeface="Arial" panose="020B0604020202020204" pitchFamily="34" charset="0"/>
              </a:rPr>
              <a:t>64650 – Change in Alterative </a:t>
            </a:r>
            <a:r>
              <a:rPr lang="en-US" i="1" dirty="0">
                <a:latin typeface="Arial" panose="020B0604020202020204" pitchFamily="34" charset="0"/>
                <a:cs typeface="Arial" panose="020B0604020202020204" pitchFamily="34" charset="0"/>
              </a:rPr>
              <a:t>E. coli</a:t>
            </a:r>
            <a:r>
              <a:rPr lang="en-US" dirty="0">
                <a:latin typeface="Arial" panose="020B0604020202020204" pitchFamily="34" charset="0"/>
                <a:cs typeface="Arial" panose="020B0604020202020204" pitchFamily="34" charset="0"/>
              </a:rPr>
              <a:t> Concentration to Trigger Crypto Monitoring to 100 </a:t>
            </a:r>
            <a:r>
              <a:rPr lang="en-US" i="1" dirty="0">
                <a:latin typeface="Arial" panose="020B0604020202020204" pitchFamily="34" charset="0"/>
                <a:cs typeface="Arial" panose="020B0604020202020204" pitchFamily="34" charset="0"/>
              </a:rPr>
              <a:t>E. coli</a:t>
            </a:r>
            <a:r>
              <a:rPr lang="en-US" dirty="0">
                <a:latin typeface="Arial" panose="020B0604020202020204" pitchFamily="34" charset="0"/>
                <a:cs typeface="Arial" panose="020B0604020202020204" pitchFamily="34" charset="0"/>
              </a:rPr>
              <a:t>/100mL for Both Lake/Reservoir and Flowing Stream Sources for Filtered Systems Serving Less Than 10,000 persons</a:t>
            </a:r>
          </a:p>
          <a:p>
            <a:pPr>
              <a:buFont typeface="Arial" panose="020B0604020202020204" pitchFamily="34" charset="0"/>
              <a:buChar char="•"/>
            </a:pPr>
            <a:r>
              <a:rPr lang="en-US" dirty="0">
                <a:latin typeface="Arial" panose="020B0604020202020204" pitchFamily="34" charset="0"/>
                <a:cs typeface="Arial" panose="020B0604020202020204" pitchFamily="34" charset="0"/>
              </a:rPr>
              <a:t>64652.5 – Replaces Requirement to Comply with the Total Coliform MCL with the </a:t>
            </a:r>
            <a:r>
              <a:rPr lang="en-US" i="1" dirty="0">
                <a:latin typeface="Arial" panose="020B0604020202020204" pitchFamily="34" charset="0"/>
                <a:cs typeface="Arial" panose="020B0604020202020204" pitchFamily="34" charset="0"/>
              </a:rPr>
              <a:t>E. coli</a:t>
            </a:r>
            <a:r>
              <a:rPr lang="en-US" dirty="0">
                <a:latin typeface="Arial" panose="020B0604020202020204" pitchFamily="34" charset="0"/>
                <a:cs typeface="Arial" panose="020B0604020202020204" pitchFamily="34" charset="0"/>
              </a:rPr>
              <a:t> MCL</a:t>
            </a:r>
          </a:p>
          <a:p>
            <a:pPr>
              <a:buFont typeface="Arial" panose="020B0604020202020204" pitchFamily="34" charset="0"/>
              <a:buChar char="•"/>
            </a:pPr>
            <a:r>
              <a:rPr lang="en-US" dirty="0">
                <a:latin typeface="Arial" panose="020B0604020202020204" pitchFamily="34" charset="0"/>
                <a:cs typeface="Arial" panose="020B0604020202020204" pitchFamily="34" charset="0"/>
              </a:rPr>
              <a:t>64653 -  Replaces Requirement to Comply with the Total Coliform MCL with the </a:t>
            </a:r>
            <a:r>
              <a:rPr lang="en-US" i="1" dirty="0">
                <a:latin typeface="Arial" panose="020B0604020202020204" pitchFamily="34" charset="0"/>
                <a:cs typeface="Arial" panose="020B0604020202020204" pitchFamily="34" charset="0"/>
              </a:rPr>
              <a:t>E. coli</a:t>
            </a:r>
            <a:r>
              <a:rPr lang="en-US" dirty="0">
                <a:latin typeface="Arial" panose="020B0604020202020204" pitchFamily="34" charset="0"/>
                <a:cs typeface="Arial" panose="020B0604020202020204" pitchFamily="34" charset="0"/>
              </a:rPr>
              <a:t> MCL for Slow Sand Filters</a:t>
            </a:r>
          </a:p>
          <a:p>
            <a:pPr marL="0" indent="0">
              <a:buNone/>
            </a:pPr>
            <a:endParaRPr lang="en-US" dirty="0"/>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76</a:t>
            </a:fld>
            <a:endParaRPr lang="en-US" dirty="0">
              <a:solidFill>
                <a:srgbClr val="073E87"/>
              </a:solidFill>
            </a:endParaRPr>
          </a:p>
        </p:txBody>
      </p:sp>
    </p:spTree>
    <p:extLst>
      <p:ext uri="{BB962C8B-B14F-4D97-AF65-F5344CB8AC3E}">
        <p14:creationId xmlns:p14="http://schemas.microsoft.com/office/powerpoint/2010/main" val="1838777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6A76C-25A6-49D4-A8EE-EB0CA4AB839E}"/>
              </a:ext>
            </a:extLst>
          </p:cNvPr>
          <p:cNvSpPr>
            <a:spLocks noGrp="1"/>
          </p:cNvSpPr>
          <p:nvPr>
            <p:ph type="title"/>
          </p:nvPr>
        </p:nvSpPr>
        <p:spPr>
          <a:xfrm>
            <a:off x="0" y="627963"/>
            <a:ext cx="12192000" cy="815008"/>
          </a:xfrm>
        </p:spPr>
        <p:txBody>
          <a:bodyPr>
            <a:normAutofit/>
          </a:bodyPr>
          <a:lstStyle/>
          <a:p>
            <a:pPr algn="ctr"/>
            <a:r>
              <a:rPr lang="en-US" sz="4000" dirty="0">
                <a:latin typeface="Arial" panose="020B0604020202020204" pitchFamily="34" charset="0"/>
                <a:cs typeface="Arial" panose="020B0604020202020204" pitchFamily="34" charset="0"/>
              </a:rPr>
              <a:t>Key Provisions of Federal </a:t>
            </a:r>
            <a:r>
              <a:rPr lang="en-US" sz="4000" dirty="0" err="1">
                <a:latin typeface="Arial" panose="020B0604020202020204" pitchFamily="34" charset="0"/>
                <a:cs typeface="Arial" panose="020B0604020202020204" pitchFamily="34" charset="0"/>
              </a:rPr>
              <a:t>RTCR</a:t>
            </a:r>
            <a:endParaRPr lang="en-US" sz="40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5ED7B63-7DA5-4069-B5CB-E73BBB3854CA}"/>
              </a:ext>
            </a:extLst>
          </p:cNvPr>
          <p:cNvSpPr>
            <a:spLocks noGrp="1"/>
          </p:cNvSpPr>
          <p:nvPr>
            <p:ph idx="1"/>
          </p:nvPr>
        </p:nvSpPr>
        <p:spPr>
          <a:xfrm>
            <a:off x="838200" y="1938127"/>
            <a:ext cx="10515600" cy="4633171"/>
          </a:xfrm>
        </p:spPr>
        <p:txBody>
          <a:bodyPr>
            <a:normAutofit/>
          </a:bodyPr>
          <a:lstStyle/>
          <a:p>
            <a:pPr>
              <a:lnSpc>
                <a:spcPct val="115000"/>
              </a:lnSpc>
              <a:spcBef>
                <a:spcPts val="600"/>
              </a:spcBef>
            </a:pPr>
            <a:r>
              <a:rPr lang="en-US" i="1" dirty="0">
                <a:latin typeface="Arial" panose="020B0604020202020204" pitchFamily="34" charset="0"/>
                <a:cs typeface="Arial" panose="020B0604020202020204" pitchFamily="34" charset="0"/>
              </a:rPr>
              <a:t>E. coli </a:t>
            </a:r>
            <a:r>
              <a:rPr lang="en-US" dirty="0">
                <a:latin typeface="Arial" panose="020B0604020202020204" pitchFamily="34" charset="0"/>
                <a:cs typeface="Arial" panose="020B0604020202020204" pitchFamily="34" charset="0"/>
              </a:rPr>
              <a:t>maximum contaminant level (MCL) </a:t>
            </a:r>
          </a:p>
          <a:p>
            <a:pPr>
              <a:lnSpc>
                <a:spcPct val="115000"/>
              </a:lnSpc>
              <a:spcBef>
                <a:spcPts val="600"/>
              </a:spcBef>
            </a:pPr>
            <a:r>
              <a:rPr lang="en-US" dirty="0">
                <a:latin typeface="Arial" panose="020B0604020202020204" pitchFamily="34" charset="0"/>
                <a:cs typeface="Arial" panose="020B0604020202020204" pitchFamily="34" charset="0"/>
              </a:rPr>
              <a:t>Coliform treatment technique requirement </a:t>
            </a:r>
          </a:p>
          <a:p>
            <a:pPr>
              <a:lnSpc>
                <a:spcPct val="115000"/>
              </a:lnSpc>
              <a:spcBef>
                <a:spcPts val="600"/>
              </a:spcBef>
            </a:pPr>
            <a:r>
              <a:rPr lang="en-US" dirty="0">
                <a:latin typeface="Arial" panose="020B0604020202020204" pitchFamily="34" charset="0"/>
                <a:cs typeface="Arial" panose="020B0604020202020204" pitchFamily="34" charset="0"/>
              </a:rPr>
              <a:t>Requirements for monitoring total coliforms and </a:t>
            </a:r>
            <a:r>
              <a:rPr lang="en-US" i="1" dirty="0">
                <a:latin typeface="Arial" panose="020B0604020202020204" pitchFamily="34" charset="0"/>
                <a:cs typeface="Arial" panose="020B0604020202020204" pitchFamily="34" charset="0"/>
              </a:rPr>
              <a:t>E. coli </a:t>
            </a:r>
          </a:p>
          <a:p>
            <a:pPr lvl="1">
              <a:lnSpc>
                <a:spcPct val="115000"/>
              </a:lnSpc>
              <a:spcBef>
                <a:spcPts val="600"/>
              </a:spcBef>
              <a:buFont typeface="Courier New" panose="02070309020205020404" pitchFamily="49" charset="0"/>
              <a:buChar char="o"/>
            </a:pPr>
            <a:r>
              <a:rPr lang="en-US" dirty="0">
                <a:latin typeface="Arial" panose="020B0604020202020204" pitchFamily="34" charset="0"/>
                <a:cs typeface="Arial" panose="020B0604020202020204" pitchFamily="34" charset="0"/>
              </a:rPr>
              <a:t>According to a bacteriological sample siting plan and schedule </a:t>
            </a:r>
          </a:p>
          <a:p>
            <a:pPr lvl="1">
              <a:lnSpc>
                <a:spcPct val="115000"/>
              </a:lnSpc>
              <a:spcBef>
                <a:spcPts val="600"/>
              </a:spcBef>
              <a:buFont typeface="Courier New" panose="02070309020205020404" pitchFamily="49" charset="0"/>
              <a:buChar char="o"/>
            </a:pPr>
            <a:r>
              <a:rPr lang="en-US" dirty="0">
                <a:latin typeface="Arial" panose="020B0604020202020204" pitchFamily="34" charset="0"/>
                <a:cs typeface="Arial" panose="020B0604020202020204" pitchFamily="34" charset="0"/>
              </a:rPr>
              <a:t>Specific to the water system </a:t>
            </a:r>
          </a:p>
          <a:p>
            <a:pPr>
              <a:lnSpc>
                <a:spcPct val="115000"/>
              </a:lnSpc>
              <a:spcBef>
                <a:spcPts val="600"/>
              </a:spcBef>
            </a:pPr>
            <a:r>
              <a:rPr lang="en-US" dirty="0">
                <a:latin typeface="Arial" panose="020B0604020202020204" pitchFamily="34" charset="0"/>
                <a:cs typeface="Arial" panose="020B0604020202020204" pitchFamily="34" charset="0"/>
              </a:rPr>
              <a:t>Allow water systems to transition to federal RTCR using existing TCR monitoring frequency, including those currently on reduced monitoring</a:t>
            </a:r>
          </a:p>
        </p:txBody>
      </p:sp>
      <p:sp>
        <p:nvSpPr>
          <p:cNvPr id="4" name="Date Placeholder 3">
            <a:extLst>
              <a:ext uri="{FF2B5EF4-FFF2-40B4-BE49-F238E27FC236}">
                <a16:creationId xmlns:a16="http://schemas.microsoft.com/office/drawing/2014/main" id="{4BA06F0F-F816-4CA9-93C5-DDA12901FE27}"/>
              </a:ext>
            </a:extLst>
          </p:cNvPr>
          <p:cNvSpPr>
            <a:spLocks noGrp="1"/>
          </p:cNvSpPr>
          <p:nvPr>
            <p:ph type="dt" sz="half" idx="10"/>
          </p:nvPr>
        </p:nvSpPr>
        <p:spPr/>
        <p:txBody>
          <a:bodyPr/>
          <a:lstStyle/>
          <a:p>
            <a:r>
              <a:rPr lang="en-US" dirty="0"/>
              <a:t>17 December 2020</a:t>
            </a:r>
          </a:p>
        </p:txBody>
      </p:sp>
    </p:spTree>
    <p:extLst>
      <p:ext uri="{BB962C8B-B14F-4D97-AF65-F5344CB8AC3E}">
        <p14:creationId xmlns:p14="http://schemas.microsoft.com/office/powerpoint/2010/main" val="3951879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6A76C-25A6-49D4-A8EE-EB0CA4AB839E}"/>
              </a:ext>
            </a:extLst>
          </p:cNvPr>
          <p:cNvSpPr>
            <a:spLocks noGrp="1"/>
          </p:cNvSpPr>
          <p:nvPr>
            <p:ph type="title"/>
          </p:nvPr>
        </p:nvSpPr>
        <p:spPr>
          <a:xfrm>
            <a:off x="0" y="627963"/>
            <a:ext cx="12192000" cy="815008"/>
          </a:xfrm>
        </p:spPr>
        <p:txBody>
          <a:bodyPr>
            <a:normAutofit/>
          </a:bodyPr>
          <a:lstStyle/>
          <a:p>
            <a:pPr algn="ctr"/>
            <a:r>
              <a:rPr lang="en-US" sz="4000" dirty="0">
                <a:latin typeface="Arial" panose="020B0604020202020204" pitchFamily="34" charset="0"/>
                <a:cs typeface="Arial" panose="020B0604020202020204" pitchFamily="34" charset="0"/>
              </a:rPr>
              <a:t>Key Provisions of Federal </a:t>
            </a:r>
            <a:r>
              <a:rPr lang="en-US" sz="4000" dirty="0" err="1">
                <a:latin typeface="Arial" panose="020B0604020202020204" pitchFamily="34" charset="0"/>
                <a:cs typeface="Arial" panose="020B0604020202020204" pitchFamily="34" charset="0"/>
              </a:rPr>
              <a:t>RTCR</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con’t</a:t>
            </a:r>
            <a:r>
              <a:rPr lang="en-US" sz="4000" dirty="0">
                <a:latin typeface="Arial" panose="020B0604020202020204" pitchFamily="34" charset="0"/>
                <a:cs typeface="Arial" panose="020B0604020202020204" pitchFamily="34" charset="0"/>
              </a:rPr>
              <a:t>)</a:t>
            </a:r>
          </a:p>
        </p:txBody>
      </p:sp>
      <p:sp>
        <p:nvSpPr>
          <p:cNvPr id="3" name="Content Placeholder 2">
            <a:extLst>
              <a:ext uri="{FF2B5EF4-FFF2-40B4-BE49-F238E27FC236}">
                <a16:creationId xmlns:a16="http://schemas.microsoft.com/office/drawing/2014/main" id="{35ED7B63-7DA5-4069-B5CB-E73BBB3854CA}"/>
              </a:ext>
            </a:extLst>
          </p:cNvPr>
          <p:cNvSpPr>
            <a:spLocks noGrp="1"/>
          </p:cNvSpPr>
          <p:nvPr>
            <p:ph idx="1"/>
          </p:nvPr>
        </p:nvSpPr>
        <p:spPr>
          <a:xfrm>
            <a:off x="838200" y="1938127"/>
            <a:ext cx="10515600" cy="4633171"/>
          </a:xfrm>
        </p:spPr>
        <p:txBody>
          <a:bodyPr>
            <a:normAutofit lnSpcReduction="10000"/>
          </a:bodyPr>
          <a:lstStyle/>
          <a:p>
            <a:pPr>
              <a:lnSpc>
                <a:spcPct val="115000"/>
              </a:lnSpc>
              <a:spcBef>
                <a:spcPts val="600"/>
              </a:spcBef>
            </a:pPr>
            <a:r>
              <a:rPr lang="en-US" dirty="0">
                <a:latin typeface="Arial" panose="020B0604020202020204" pitchFamily="34" charset="0"/>
                <a:cs typeface="Arial" panose="020B0604020202020204" pitchFamily="34" charset="0"/>
              </a:rPr>
              <a:t>Seasonal systems must monitor and certify completion of approved start-up procedures </a:t>
            </a:r>
          </a:p>
          <a:p>
            <a:pPr>
              <a:lnSpc>
                <a:spcPct val="115000"/>
              </a:lnSpc>
              <a:spcBef>
                <a:spcPts val="600"/>
              </a:spcBef>
            </a:pPr>
            <a:r>
              <a:rPr lang="en-US" dirty="0">
                <a:latin typeface="Arial" panose="020B0604020202020204" pitchFamily="34" charset="0"/>
                <a:cs typeface="Arial" panose="020B0604020202020204" pitchFamily="34" charset="0"/>
              </a:rPr>
              <a:t>Requirements for assessments and corrective action when monitoring results show that water systems may be vulnerable to contamination </a:t>
            </a:r>
          </a:p>
          <a:p>
            <a:pPr>
              <a:lnSpc>
                <a:spcPct val="115000"/>
              </a:lnSpc>
              <a:spcBef>
                <a:spcPts val="600"/>
              </a:spcBef>
            </a:pPr>
            <a:r>
              <a:rPr lang="en-US" dirty="0">
                <a:latin typeface="Arial" panose="020B0604020202020204" pitchFamily="34" charset="0"/>
                <a:cs typeface="Arial" panose="020B0604020202020204" pitchFamily="34" charset="0"/>
              </a:rPr>
              <a:t>Public notification requirements for violations </a:t>
            </a:r>
          </a:p>
          <a:p>
            <a:pPr>
              <a:lnSpc>
                <a:spcPct val="115000"/>
              </a:lnSpc>
              <a:spcBef>
                <a:spcPts val="600"/>
              </a:spcBef>
            </a:pPr>
            <a:r>
              <a:rPr lang="en-US" dirty="0">
                <a:latin typeface="Arial" panose="020B0604020202020204" pitchFamily="34" charset="0"/>
                <a:cs typeface="Arial" panose="020B0604020202020204" pitchFamily="34" charset="0"/>
              </a:rPr>
              <a:t>Specific Consumer Confidence Report language when</a:t>
            </a:r>
          </a:p>
          <a:p>
            <a:pPr lvl="1">
              <a:lnSpc>
                <a:spcPct val="110000"/>
              </a:lnSpc>
              <a:spcBef>
                <a:spcPts val="600"/>
              </a:spcBef>
              <a:buFont typeface="Courier New" panose="02070309020205020404" pitchFamily="49" charset="0"/>
              <a:buChar char="o"/>
            </a:pPr>
            <a:r>
              <a:rPr lang="en-US" dirty="0">
                <a:latin typeface="Arial" panose="020B0604020202020204" pitchFamily="34" charset="0"/>
                <a:cs typeface="Arial" panose="020B0604020202020204" pitchFamily="34" charset="0"/>
              </a:rPr>
              <a:t>Level 1 or Level 2 assessments are required </a:t>
            </a:r>
          </a:p>
          <a:p>
            <a:pPr lvl="1">
              <a:lnSpc>
                <a:spcPct val="110000"/>
              </a:lnSpc>
              <a:spcBef>
                <a:spcPts val="600"/>
              </a:spcBef>
              <a:buFont typeface="Courier New" panose="02070309020205020404" pitchFamily="49" charset="0"/>
              <a:buChar char="o"/>
            </a:pPr>
            <a:r>
              <a:rPr lang="en-US" i="1" dirty="0">
                <a:latin typeface="Arial" panose="020B0604020202020204" pitchFamily="34" charset="0"/>
                <a:cs typeface="Arial" panose="020B0604020202020204" pitchFamily="34" charset="0"/>
              </a:rPr>
              <a:t>E. coli </a:t>
            </a:r>
            <a:r>
              <a:rPr lang="en-US" dirty="0">
                <a:latin typeface="Arial" panose="020B0604020202020204" pitchFamily="34" charset="0"/>
                <a:cs typeface="Arial" panose="020B0604020202020204" pitchFamily="34" charset="0"/>
              </a:rPr>
              <a:t>MCL violation</a:t>
            </a:r>
          </a:p>
        </p:txBody>
      </p:sp>
      <p:sp>
        <p:nvSpPr>
          <p:cNvPr id="4" name="Date Placeholder 3">
            <a:extLst>
              <a:ext uri="{FF2B5EF4-FFF2-40B4-BE49-F238E27FC236}">
                <a16:creationId xmlns:a16="http://schemas.microsoft.com/office/drawing/2014/main" id="{4BA06F0F-F816-4CA9-93C5-DDA12901FE27}"/>
              </a:ext>
            </a:extLst>
          </p:cNvPr>
          <p:cNvSpPr>
            <a:spLocks noGrp="1"/>
          </p:cNvSpPr>
          <p:nvPr>
            <p:ph type="dt" sz="half" idx="10"/>
          </p:nvPr>
        </p:nvSpPr>
        <p:spPr/>
        <p:txBody>
          <a:bodyPr/>
          <a:lstStyle/>
          <a:p>
            <a:r>
              <a:rPr lang="en-US" dirty="0"/>
              <a:t>17 December 2020</a:t>
            </a:r>
          </a:p>
        </p:txBody>
      </p:sp>
      <p:sp>
        <p:nvSpPr>
          <p:cNvPr id="5" name="Slide Number Placeholder 4">
            <a:extLst>
              <a:ext uri="{FF2B5EF4-FFF2-40B4-BE49-F238E27FC236}">
                <a16:creationId xmlns:a16="http://schemas.microsoft.com/office/drawing/2014/main" id="{E4729831-B84D-445C-8240-C9001BF2B645}"/>
              </a:ext>
            </a:extLst>
          </p:cNvPr>
          <p:cNvSpPr>
            <a:spLocks noGrp="1"/>
          </p:cNvSpPr>
          <p:nvPr>
            <p:ph type="sldNum" sz="quarter" idx="12"/>
          </p:nvPr>
        </p:nvSpPr>
        <p:spPr>
          <a:xfrm>
            <a:off x="10759397" y="6347735"/>
            <a:ext cx="1016000" cy="365125"/>
          </a:xfrm>
        </p:spPr>
        <p:txBody>
          <a:bodyPr/>
          <a:lstStyle/>
          <a:p>
            <a:fld id="{E50636F3-EABE-4D2E-99FD-0A1370BE4986}" type="slidenum">
              <a:rPr lang="en-US" smtClean="0"/>
              <a:t>9</a:t>
            </a:fld>
            <a:endParaRPr lang="en-US"/>
          </a:p>
        </p:txBody>
      </p:sp>
    </p:spTree>
    <p:extLst>
      <p:ext uri="{BB962C8B-B14F-4D97-AF65-F5344CB8AC3E}">
        <p14:creationId xmlns:p14="http://schemas.microsoft.com/office/powerpoint/2010/main" val="39808839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10627</TotalTime>
  <Words>7712</Words>
  <Application>Microsoft Office PowerPoint</Application>
  <PresentationFormat>Widescreen</PresentationFormat>
  <Paragraphs>946</Paragraphs>
  <Slides>76</Slides>
  <Notes>75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76</vt:i4>
      </vt:variant>
    </vt:vector>
  </HeadingPairs>
  <TitlesOfParts>
    <vt:vector size="83" baseType="lpstr">
      <vt:lpstr>Arial</vt:lpstr>
      <vt:lpstr>Calibri</vt:lpstr>
      <vt:lpstr>Calibri Light</vt:lpstr>
      <vt:lpstr>Courier New</vt:lpstr>
      <vt:lpstr>Times New Roman</vt:lpstr>
      <vt:lpstr>Wingdings</vt:lpstr>
      <vt:lpstr>Office Theme</vt:lpstr>
      <vt:lpstr>Revised Total Coliform Rule </vt:lpstr>
      <vt:lpstr>Outline</vt:lpstr>
      <vt:lpstr>California RTCR Timeline</vt:lpstr>
      <vt:lpstr>Today’s Hearing </vt:lpstr>
      <vt:lpstr>Purpose of Proposed Regulations</vt:lpstr>
      <vt:lpstr>Benefits of the Proposed Regulations</vt:lpstr>
      <vt:lpstr>Proposed Regulation Categories</vt:lpstr>
      <vt:lpstr>Key Provisions of Federal RTCR</vt:lpstr>
      <vt:lpstr>Key Provisions of Federal RTCR (con’t)</vt:lpstr>
      <vt:lpstr>Proposed California RTCR  vs. Federal RTCR</vt:lpstr>
      <vt:lpstr>Regulation Sections Affected  California Code of Regulations Title 22</vt:lpstr>
      <vt:lpstr>Regulation Sections Affected  California Code of Regulations Title 22</vt:lpstr>
      <vt:lpstr>Regulation Sections Affected  California Code of Regulations Title 22</vt:lpstr>
      <vt:lpstr>Key Provisions of Proposed California Requirements</vt:lpstr>
      <vt:lpstr>Key Provisions of Proposed California Requirements (con’t)</vt:lpstr>
      <vt:lpstr>Sections 64400.xx Definitions</vt:lpstr>
      <vt:lpstr>Section 64421   General Requirements</vt:lpstr>
      <vt:lpstr>Section 64421   General Requirements (con’t)</vt:lpstr>
      <vt:lpstr>Section 64422 Bacteriological Sample Siting Plan</vt:lpstr>
      <vt:lpstr> Section 64422 Bacteriological Sample Siting Plan (con’t)</vt:lpstr>
      <vt:lpstr>Section 64423 Routine Sampling – Reduced Sample Frequency</vt:lpstr>
      <vt:lpstr>Section 64423 Routine Sampling – Special RTCR Conditions</vt:lpstr>
      <vt:lpstr>Section 64423.1 Sample Analysis and Reporting</vt:lpstr>
      <vt:lpstr>Section 64423.1 Sample Analysis and Reporting </vt:lpstr>
      <vt:lpstr>Section 64423.1 Sample Analysis and Reporting</vt:lpstr>
      <vt:lpstr>PowerPoint Presentation</vt:lpstr>
      <vt:lpstr>PowerPoint Presentation</vt:lpstr>
      <vt:lpstr>PowerPoint Presentation</vt:lpstr>
      <vt:lpstr>PowerPoint Presentation</vt:lpstr>
      <vt:lpstr>PowerPoint Presentation</vt:lpstr>
      <vt:lpstr>Section 64426.9 Seasonal Systems – Start Up Plan</vt:lpstr>
      <vt:lpstr>PowerPoint Presentation</vt:lpstr>
      <vt:lpstr>PowerPoint Presentation</vt:lpstr>
      <vt:lpstr>Costs</vt:lpstr>
      <vt:lpstr>PowerPoint Presentation</vt:lpstr>
      <vt:lpstr>Estimated Statewide Costs</vt:lpstr>
      <vt:lpstr>For more information:</vt:lpstr>
      <vt:lpstr>Public Comments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FYI- Below slides are in Category 1</vt:lpstr>
      <vt:lpstr>Section 64415  Laboratory and Personnel</vt:lpstr>
      <vt:lpstr>Section 64424 Repeat Sampling</vt:lpstr>
      <vt:lpstr>Section 64424 Repeat Sampling</vt:lpstr>
      <vt:lpstr>Section 64424 Repeat Sampling </vt:lpstr>
      <vt:lpstr>Section 64424 Repeat Sampling </vt:lpstr>
      <vt:lpstr>Section 64425 Sample Invalidation </vt:lpstr>
      <vt:lpstr>Section 64425 Sample Invalidation </vt:lpstr>
      <vt:lpstr>PowerPoint Presentation</vt:lpstr>
      <vt:lpstr>PowerPoint Presentation</vt:lpstr>
      <vt:lpstr>PowerPoint Presentation</vt:lpstr>
      <vt:lpstr>Section 64426.7 Coliform Treatment Technique Triggers</vt:lpstr>
      <vt:lpstr>Section 64426.7 Coliform Treatment Technique Triggers</vt:lpstr>
      <vt:lpstr>Section 64426.7 Coliform Treatment Technique Triggers</vt:lpstr>
      <vt:lpstr>Section 64426.8 Level 1 and 2 Assessments</vt:lpstr>
      <vt:lpstr>Section 64426.8 Level 1 and 2 Assessments</vt:lpstr>
      <vt:lpstr>Section 64426.8 Level 1 and 2 Assessments</vt:lpstr>
      <vt:lpstr>Section 64426.8 Level 1 and 2 Assessments</vt:lpstr>
      <vt:lpstr>Section 64426.8 Level 1 and 2 Assessments</vt:lpstr>
      <vt:lpstr>Section 64427 Disinfectant Residual Monitoring and Reporting</vt:lpstr>
      <vt:lpstr>Section 64430 Ground Water Rule Section</vt:lpstr>
      <vt:lpstr>Section 64447 - Best Available Technology Microbiological Contamination</vt:lpstr>
      <vt:lpstr>Section 64447 - Best Available Technology Microbiological Contamination</vt:lpstr>
      <vt:lpstr>Notification of Customers &amp; State Board/LPA</vt:lpstr>
      <vt:lpstr>Notification of Customers &amp;  State Board/LPA</vt:lpstr>
      <vt:lpstr>Section 64465 Public Notice and Content  and Format</vt:lpstr>
      <vt:lpstr>Section 64465 Public Notice and Content  and Format</vt:lpstr>
      <vt:lpstr>Section 64470 Recordingkeeping</vt:lpstr>
      <vt:lpstr>Section 64481  Content of Consumer Confidence Report (CCR)</vt:lpstr>
      <vt:lpstr>Section 64481  Content of Consumer Confidence Report</vt:lpstr>
      <vt:lpstr>Surface Water Treatment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Revised Total Coliform Regulations</dc:title>
  <dc:creator>Benipal, Neeva@Waterboards</dc:creator>
  <cp:lastModifiedBy>Sim, Alison@Waterboards</cp:lastModifiedBy>
  <cp:revision>295</cp:revision>
  <cp:lastPrinted>2020-12-16T01:40:03Z</cp:lastPrinted>
  <dcterms:created xsi:type="dcterms:W3CDTF">2020-11-25T16:53:25Z</dcterms:created>
  <dcterms:modified xsi:type="dcterms:W3CDTF">2021-05-26T21:50:30Z</dcterms:modified>
</cp:coreProperties>
</file>