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Default Extension="docx" ContentType="application/vnd.openxmlformats-officedocument.wordprocessingml.document"/>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7" r:id="rId1"/>
  </p:sldMasterIdLst>
  <p:notesMasterIdLst>
    <p:notesMasterId r:id="rId67"/>
  </p:notesMasterIdLst>
  <p:handoutMasterIdLst>
    <p:handoutMasterId r:id="rId68"/>
  </p:handoutMasterIdLst>
  <p:sldIdLst>
    <p:sldId id="561" r:id="rId2"/>
    <p:sldId id="562" r:id="rId3"/>
    <p:sldId id="613" r:id="rId4"/>
    <p:sldId id="604" r:id="rId5"/>
    <p:sldId id="605" r:id="rId6"/>
    <p:sldId id="606" r:id="rId7"/>
    <p:sldId id="608" r:id="rId8"/>
    <p:sldId id="610" r:id="rId9"/>
    <p:sldId id="611" r:id="rId10"/>
    <p:sldId id="612" r:id="rId11"/>
    <p:sldId id="256" r:id="rId12"/>
    <p:sldId id="276" r:id="rId13"/>
    <p:sldId id="580" r:id="rId14"/>
    <p:sldId id="599" r:id="rId15"/>
    <p:sldId id="600" r:id="rId16"/>
    <p:sldId id="601" r:id="rId17"/>
    <p:sldId id="590" r:id="rId18"/>
    <p:sldId id="589" r:id="rId19"/>
    <p:sldId id="588" r:id="rId20"/>
    <p:sldId id="587" r:id="rId21"/>
    <p:sldId id="586" r:id="rId22"/>
    <p:sldId id="576" r:id="rId23"/>
    <p:sldId id="559" r:id="rId24"/>
    <p:sldId id="560" r:id="rId25"/>
    <p:sldId id="292" r:id="rId26"/>
    <p:sldId id="579" r:id="rId27"/>
    <p:sldId id="430" r:id="rId28"/>
    <p:sldId id="578" r:id="rId29"/>
    <p:sldId id="557" r:id="rId30"/>
    <p:sldId id="478" r:id="rId31"/>
    <p:sldId id="419" r:id="rId32"/>
    <p:sldId id="602" r:id="rId33"/>
    <p:sldId id="425" r:id="rId34"/>
    <p:sldId id="426" r:id="rId35"/>
    <p:sldId id="427" r:id="rId36"/>
    <p:sldId id="581" r:id="rId37"/>
    <p:sldId id="614" r:id="rId38"/>
    <p:sldId id="615" r:id="rId39"/>
    <p:sldId id="616" r:id="rId40"/>
    <p:sldId id="626" r:id="rId41"/>
    <p:sldId id="617" r:id="rId42"/>
    <p:sldId id="618" r:id="rId43"/>
    <p:sldId id="619" r:id="rId44"/>
    <p:sldId id="620" r:id="rId45"/>
    <p:sldId id="621" r:id="rId46"/>
    <p:sldId id="622" r:id="rId47"/>
    <p:sldId id="623" r:id="rId48"/>
    <p:sldId id="624" r:id="rId49"/>
    <p:sldId id="625" r:id="rId50"/>
    <p:sldId id="627" r:id="rId51"/>
    <p:sldId id="273" r:id="rId52"/>
    <p:sldId id="593" r:id="rId53"/>
    <p:sldId id="565" r:id="rId54"/>
    <p:sldId id="566" r:id="rId55"/>
    <p:sldId id="597" r:id="rId56"/>
    <p:sldId id="567" r:id="rId57"/>
    <p:sldId id="594" r:id="rId58"/>
    <p:sldId id="571" r:id="rId59"/>
    <p:sldId id="572" r:id="rId60"/>
    <p:sldId id="568" r:id="rId61"/>
    <p:sldId id="573" r:id="rId62"/>
    <p:sldId id="595" r:id="rId63"/>
    <p:sldId id="596" r:id="rId64"/>
    <p:sldId id="598" r:id="rId65"/>
    <p:sldId id="575"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CCFF"/>
    <a:srgbClr val="8B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8" autoAdjust="0"/>
    <p:restoredTop sz="85473" autoAdjust="0"/>
  </p:normalViewPr>
  <p:slideViewPr>
    <p:cSldViewPr>
      <p:cViewPr>
        <p:scale>
          <a:sx n="66" d="100"/>
          <a:sy n="66" d="100"/>
        </p:scale>
        <p:origin x="-336" y="-498"/>
      </p:cViewPr>
      <p:guideLst>
        <p:guide orient="horz" pos="2160"/>
        <p:guide pos="2880"/>
      </p:guideLst>
    </p:cSldViewPr>
  </p:slideViewPr>
  <p:outlineViewPr>
    <p:cViewPr>
      <p:scale>
        <a:sx n="33" d="100"/>
        <a:sy n="33" d="100"/>
      </p:scale>
      <p:origin x="0" y="10770"/>
    </p:cViewPr>
  </p:outlineViewPr>
  <p:notesTextViewPr>
    <p:cViewPr>
      <p:scale>
        <a:sx n="1" d="1"/>
        <a:sy n="1" d="1"/>
      </p:scale>
      <p:origin x="0" y="0"/>
    </p:cViewPr>
  </p:notesTextViewPr>
  <p:sorterViewPr>
    <p:cViewPr varScale="1">
      <p:scale>
        <a:sx n="1" d="1"/>
        <a:sy n="1" d="1"/>
      </p:scale>
      <p:origin x="0" y="23304"/>
    </p:cViewPr>
  </p:sorterViewPr>
  <p:notesViewPr>
    <p:cSldViewPr>
      <p:cViewPr varScale="1">
        <p:scale>
          <a:sx n="85" d="100"/>
          <a:sy n="85" d="100"/>
        </p:scale>
        <p:origin x="-1944" y="-90"/>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8BE15-1393-EE4E-A784-A33B36164E0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6DA0DCD8-D1E1-1E49-87CB-8148CEC3175A}">
      <dgm:prSet phldrT="[Text]"/>
      <dgm:spPr/>
      <dgm:t>
        <a:bodyPr/>
        <a:lstStyle/>
        <a:p>
          <a:r>
            <a:rPr lang="en-US" dirty="0" smtClean="0"/>
            <a:t>Raw sewage</a:t>
          </a:r>
          <a:endParaRPr lang="en-US" dirty="0"/>
        </a:p>
      </dgm:t>
    </dgm:pt>
    <dgm:pt modelId="{5E113623-5457-F042-8EC1-A15DE898CF60}" type="parTrans" cxnId="{22B32AD3-C0B4-CB48-8085-07AF58B5FA68}">
      <dgm:prSet/>
      <dgm:spPr/>
      <dgm:t>
        <a:bodyPr/>
        <a:lstStyle/>
        <a:p>
          <a:endParaRPr lang="en-US"/>
        </a:p>
      </dgm:t>
    </dgm:pt>
    <dgm:pt modelId="{7B35C17E-41B0-D249-8E79-0E7A6C4FD134}" type="sibTrans" cxnId="{22B32AD3-C0B4-CB48-8085-07AF58B5FA68}">
      <dgm:prSet/>
      <dgm:spPr/>
      <dgm:t>
        <a:bodyPr/>
        <a:lstStyle/>
        <a:p>
          <a:endParaRPr lang="en-US" dirty="0"/>
        </a:p>
      </dgm:t>
    </dgm:pt>
    <dgm:pt modelId="{40800B82-1AF0-BF40-8BD8-D15E8B201D3A}">
      <dgm:prSet phldrT="[Text]"/>
      <dgm:spPr/>
      <dgm:t>
        <a:bodyPr/>
        <a:lstStyle/>
        <a:p>
          <a:r>
            <a:rPr lang="en-US" dirty="0" smtClean="0"/>
            <a:t>Secondary/tertiary effluent</a:t>
          </a:r>
          <a:endParaRPr lang="en-US" dirty="0"/>
        </a:p>
      </dgm:t>
    </dgm:pt>
    <dgm:pt modelId="{ED99040A-F837-ED4B-B164-4737002453EF}" type="parTrans" cxnId="{082944BD-A9F6-8E4A-9D1C-A7958E4800F1}">
      <dgm:prSet/>
      <dgm:spPr/>
      <dgm:t>
        <a:bodyPr/>
        <a:lstStyle/>
        <a:p>
          <a:endParaRPr lang="en-US"/>
        </a:p>
      </dgm:t>
    </dgm:pt>
    <dgm:pt modelId="{657E2001-C73E-7B4B-85CA-006AF9A227B1}" type="sibTrans" cxnId="{082944BD-A9F6-8E4A-9D1C-A7958E4800F1}">
      <dgm:prSet/>
      <dgm:spPr/>
      <dgm:t>
        <a:bodyPr/>
        <a:lstStyle/>
        <a:p>
          <a:endParaRPr lang="en-US" dirty="0"/>
        </a:p>
      </dgm:t>
    </dgm:pt>
    <dgm:pt modelId="{97977B28-4176-8449-BE62-D07764B32A76}">
      <dgm:prSet phldrT="[Text]"/>
      <dgm:spPr/>
      <dgm:t>
        <a:bodyPr/>
        <a:lstStyle/>
        <a:p>
          <a:r>
            <a:rPr lang="en-US" dirty="0" smtClean="0"/>
            <a:t>Advanced treated water</a:t>
          </a:r>
          <a:endParaRPr lang="en-US" dirty="0"/>
        </a:p>
      </dgm:t>
    </dgm:pt>
    <dgm:pt modelId="{A724EC0E-3E9B-9347-B72E-08D5A7BEF812}" type="parTrans" cxnId="{0E12E284-19E4-B142-98ED-4F0664600244}">
      <dgm:prSet/>
      <dgm:spPr/>
      <dgm:t>
        <a:bodyPr/>
        <a:lstStyle/>
        <a:p>
          <a:endParaRPr lang="en-US"/>
        </a:p>
      </dgm:t>
    </dgm:pt>
    <dgm:pt modelId="{6A459FF2-A2AE-4740-9848-57ADF0EE366A}" type="sibTrans" cxnId="{0E12E284-19E4-B142-98ED-4F0664600244}">
      <dgm:prSet/>
      <dgm:spPr/>
      <dgm:t>
        <a:bodyPr/>
        <a:lstStyle/>
        <a:p>
          <a:endParaRPr lang="en-US" dirty="0"/>
        </a:p>
      </dgm:t>
    </dgm:pt>
    <dgm:pt modelId="{EAC78189-07B5-B74C-8DA2-6C478E54344C}">
      <dgm:prSet phldrT="[Text]"/>
      <dgm:spPr/>
      <dgm:t>
        <a:bodyPr/>
        <a:lstStyle/>
        <a:p>
          <a:r>
            <a:rPr lang="en-US" dirty="0" smtClean="0"/>
            <a:t>Treated water storage outlet </a:t>
          </a:r>
          <a:endParaRPr lang="en-US" dirty="0"/>
        </a:p>
      </dgm:t>
    </dgm:pt>
    <dgm:pt modelId="{8E7F5C32-3A26-6645-93CC-F2313B3A7823}" type="parTrans" cxnId="{A481FDA5-7370-C84C-8313-1ADBA730CF97}">
      <dgm:prSet/>
      <dgm:spPr/>
      <dgm:t>
        <a:bodyPr/>
        <a:lstStyle/>
        <a:p>
          <a:endParaRPr lang="en-US"/>
        </a:p>
      </dgm:t>
    </dgm:pt>
    <dgm:pt modelId="{60968F14-3F04-5E42-91E5-3DC8A5F98A92}" type="sibTrans" cxnId="{A481FDA5-7370-C84C-8313-1ADBA730CF97}">
      <dgm:prSet/>
      <dgm:spPr/>
      <dgm:t>
        <a:bodyPr/>
        <a:lstStyle/>
        <a:p>
          <a:endParaRPr lang="en-US" dirty="0"/>
        </a:p>
      </dgm:t>
    </dgm:pt>
    <dgm:pt modelId="{A1778EEB-CA9F-0345-8B61-B4CD5A3A16F9}">
      <dgm:prSet phldrT="[Text]"/>
      <dgm:spPr/>
      <dgm:t>
        <a:bodyPr/>
        <a:lstStyle/>
        <a:p>
          <a:r>
            <a:rPr lang="en-US" dirty="0" smtClean="0"/>
            <a:t>Drinking Water</a:t>
          </a:r>
          <a:endParaRPr lang="en-US" dirty="0"/>
        </a:p>
      </dgm:t>
    </dgm:pt>
    <dgm:pt modelId="{88228281-EC9D-1C47-A031-43F1E3BE7179}" type="parTrans" cxnId="{9B9B0564-2C6A-BA45-BC9C-83A6A6333591}">
      <dgm:prSet/>
      <dgm:spPr/>
      <dgm:t>
        <a:bodyPr/>
        <a:lstStyle/>
        <a:p>
          <a:endParaRPr lang="en-US"/>
        </a:p>
      </dgm:t>
    </dgm:pt>
    <dgm:pt modelId="{9875D20A-1B57-104D-8D94-6BE77F65330C}" type="sibTrans" cxnId="{9B9B0564-2C6A-BA45-BC9C-83A6A6333591}">
      <dgm:prSet/>
      <dgm:spPr/>
      <dgm:t>
        <a:bodyPr/>
        <a:lstStyle/>
        <a:p>
          <a:endParaRPr lang="en-US"/>
        </a:p>
      </dgm:t>
    </dgm:pt>
    <dgm:pt modelId="{819D38B2-ED74-7A46-B3E9-678741DFD8ED}" type="pres">
      <dgm:prSet presAssocID="{A678BE15-1393-EE4E-A784-A33B36164E01}" presName="outerComposite" presStyleCnt="0">
        <dgm:presLayoutVars>
          <dgm:chMax val="5"/>
          <dgm:dir/>
          <dgm:resizeHandles val="exact"/>
        </dgm:presLayoutVars>
      </dgm:prSet>
      <dgm:spPr/>
      <dgm:t>
        <a:bodyPr/>
        <a:lstStyle/>
        <a:p>
          <a:endParaRPr lang="en-US"/>
        </a:p>
      </dgm:t>
    </dgm:pt>
    <dgm:pt modelId="{E192EA6A-67C9-E94C-A385-EEC57E10D16B}" type="pres">
      <dgm:prSet presAssocID="{A678BE15-1393-EE4E-A784-A33B36164E01}" presName="dummyMaxCanvas" presStyleCnt="0">
        <dgm:presLayoutVars/>
      </dgm:prSet>
      <dgm:spPr/>
    </dgm:pt>
    <dgm:pt modelId="{D4060991-2424-2F4C-A9A3-7862D2FB06F2}" type="pres">
      <dgm:prSet presAssocID="{A678BE15-1393-EE4E-A784-A33B36164E01}" presName="FiveNodes_1" presStyleLbl="node1" presStyleIdx="0" presStyleCnt="5">
        <dgm:presLayoutVars>
          <dgm:bulletEnabled val="1"/>
        </dgm:presLayoutVars>
      </dgm:prSet>
      <dgm:spPr/>
      <dgm:t>
        <a:bodyPr/>
        <a:lstStyle/>
        <a:p>
          <a:endParaRPr lang="en-US"/>
        </a:p>
      </dgm:t>
    </dgm:pt>
    <dgm:pt modelId="{167590D9-6A43-A94A-8ABC-74512AFD97F4}" type="pres">
      <dgm:prSet presAssocID="{A678BE15-1393-EE4E-A784-A33B36164E01}" presName="FiveNodes_2" presStyleLbl="node1" presStyleIdx="1" presStyleCnt="5">
        <dgm:presLayoutVars>
          <dgm:bulletEnabled val="1"/>
        </dgm:presLayoutVars>
      </dgm:prSet>
      <dgm:spPr/>
      <dgm:t>
        <a:bodyPr/>
        <a:lstStyle/>
        <a:p>
          <a:endParaRPr lang="en-US"/>
        </a:p>
      </dgm:t>
    </dgm:pt>
    <dgm:pt modelId="{EA20946A-B234-B848-85C0-8EAE98AD1FFA}" type="pres">
      <dgm:prSet presAssocID="{A678BE15-1393-EE4E-A784-A33B36164E01}" presName="FiveNodes_3" presStyleLbl="node1" presStyleIdx="2" presStyleCnt="5">
        <dgm:presLayoutVars>
          <dgm:bulletEnabled val="1"/>
        </dgm:presLayoutVars>
      </dgm:prSet>
      <dgm:spPr/>
      <dgm:t>
        <a:bodyPr/>
        <a:lstStyle/>
        <a:p>
          <a:endParaRPr lang="en-US"/>
        </a:p>
      </dgm:t>
    </dgm:pt>
    <dgm:pt modelId="{30D8B59A-FD97-E541-9E5F-748695443DC5}" type="pres">
      <dgm:prSet presAssocID="{A678BE15-1393-EE4E-A784-A33B36164E01}" presName="FiveNodes_4" presStyleLbl="node1" presStyleIdx="3" presStyleCnt="5">
        <dgm:presLayoutVars>
          <dgm:bulletEnabled val="1"/>
        </dgm:presLayoutVars>
      </dgm:prSet>
      <dgm:spPr/>
      <dgm:t>
        <a:bodyPr/>
        <a:lstStyle/>
        <a:p>
          <a:endParaRPr lang="en-US"/>
        </a:p>
      </dgm:t>
    </dgm:pt>
    <dgm:pt modelId="{BA0E2BBB-A0F0-CF4D-9225-209E11AA7DB8}" type="pres">
      <dgm:prSet presAssocID="{A678BE15-1393-EE4E-A784-A33B36164E01}" presName="FiveNodes_5" presStyleLbl="node1" presStyleIdx="4" presStyleCnt="5" custLinFactNeighborY="0">
        <dgm:presLayoutVars>
          <dgm:bulletEnabled val="1"/>
        </dgm:presLayoutVars>
      </dgm:prSet>
      <dgm:spPr/>
      <dgm:t>
        <a:bodyPr/>
        <a:lstStyle/>
        <a:p>
          <a:endParaRPr lang="en-US"/>
        </a:p>
      </dgm:t>
    </dgm:pt>
    <dgm:pt modelId="{F8705A7F-212C-F34F-8617-D6D0E634615F}" type="pres">
      <dgm:prSet presAssocID="{A678BE15-1393-EE4E-A784-A33B36164E01}" presName="FiveConn_1-2" presStyleLbl="fgAccFollowNode1" presStyleIdx="0" presStyleCnt="4">
        <dgm:presLayoutVars>
          <dgm:bulletEnabled val="1"/>
        </dgm:presLayoutVars>
      </dgm:prSet>
      <dgm:spPr/>
      <dgm:t>
        <a:bodyPr/>
        <a:lstStyle/>
        <a:p>
          <a:endParaRPr lang="en-US"/>
        </a:p>
      </dgm:t>
    </dgm:pt>
    <dgm:pt modelId="{95338869-4F00-1E4E-8780-2F5274E4419A}" type="pres">
      <dgm:prSet presAssocID="{A678BE15-1393-EE4E-A784-A33B36164E01}" presName="FiveConn_2-3" presStyleLbl="fgAccFollowNode1" presStyleIdx="1" presStyleCnt="4">
        <dgm:presLayoutVars>
          <dgm:bulletEnabled val="1"/>
        </dgm:presLayoutVars>
      </dgm:prSet>
      <dgm:spPr/>
      <dgm:t>
        <a:bodyPr/>
        <a:lstStyle/>
        <a:p>
          <a:endParaRPr lang="en-US"/>
        </a:p>
      </dgm:t>
    </dgm:pt>
    <dgm:pt modelId="{C549C1D4-9AFB-134A-900C-3F259F6FEE64}" type="pres">
      <dgm:prSet presAssocID="{A678BE15-1393-EE4E-A784-A33B36164E01}" presName="FiveConn_3-4" presStyleLbl="fgAccFollowNode1" presStyleIdx="2" presStyleCnt="4">
        <dgm:presLayoutVars>
          <dgm:bulletEnabled val="1"/>
        </dgm:presLayoutVars>
      </dgm:prSet>
      <dgm:spPr/>
      <dgm:t>
        <a:bodyPr/>
        <a:lstStyle/>
        <a:p>
          <a:endParaRPr lang="en-US"/>
        </a:p>
      </dgm:t>
    </dgm:pt>
    <dgm:pt modelId="{35F74E10-1807-B442-B448-9EA5BC8EF98F}" type="pres">
      <dgm:prSet presAssocID="{A678BE15-1393-EE4E-A784-A33B36164E01}" presName="FiveConn_4-5" presStyleLbl="fgAccFollowNode1" presStyleIdx="3" presStyleCnt="4">
        <dgm:presLayoutVars>
          <dgm:bulletEnabled val="1"/>
        </dgm:presLayoutVars>
      </dgm:prSet>
      <dgm:spPr/>
      <dgm:t>
        <a:bodyPr/>
        <a:lstStyle/>
        <a:p>
          <a:endParaRPr lang="en-US"/>
        </a:p>
      </dgm:t>
    </dgm:pt>
    <dgm:pt modelId="{CAEAECA6-5E77-4B4F-8788-920FA6B35CD0}" type="pres">
      <dgm:prSet presAssocID="{A678BE15-1393-EE4E-A784-A33B36164E01}" presName="FiveNodes_1_text" presStyleLbl="node1" presStyleIdx="4" presStyleCnt="5">
        <dgm:presLayoutVars>
          <dgm:bulletEnabled val="1"/>
        </dgm:presLayoutVars>
      </dgm:prSet>
      <dgm:spPr/>
      <dgm:t>
        <a:bodyPr/>
        <a:lstStyle/>
        <a:p>
          <a:endParaRPr lang="en-US"/>
        </a:p>
      </dgm:t>
    </dgm:pt>
    <dgm:pt modelId="{4661D236-0204-AE40-AD3E-089946680A41}" type="pres">
      <dgm:prSet presAssocID="{A678BE15-1393-EE4E-A784-A33B36164E01}" presName="FiveNodes_2_text" presStyleLbl="node1" presStyleIdx="4" presStyleCnt="5">
        <dgm:presLayoutVars>
          <dgm:bulletEnabled val="1"/>
        </dgm:presLayoutVars>
      </dgm:prSet>
      <dgm:spPr/>
      <dgm:t>
        <a:bodyPr/>
        <a:lstStyle/>
        <a:p>
          <a:endParaRPr lang="en-US"/>
        </a:p>
      </dgm:t>
    </dgm:pt>
    <dgm:pt modelId="{C7AC25A6-74CD-F648-921A-B879768B0DD1}" type="pres">
      <dgm:prSet presAssocID="{A678BE15-1393-EE4E-A784-A33B36164E01}" presName="FiveNodes_3_text" presStyleLbl="node1" presStyleIdx="4" presStyleCnt="5">
        <dgm:presLayoutVars>
          <dgm:bulletEnabled val="1"/>
        </dgm:presLayoutVars>
      </dgm:prSet>
      <dgm:spPr/>
      <dgm:t>
        <a:bodyPr/>
        <a:lstStyle/>
        <a:p>
          <a:endParaRPr lang="en-US"/>
        </a:p>
      </dgm:t>
    </dgm:pt>
    <dgm:pt modelId="{A0B0ADDD-C593-D943-BC91-8B0BCF91515A}" type="pres">
      <dgm:prSet presAssocID="{A678BE15-1393-EE4E-A784-A33B36164E01}" presName="FiveNodes_4_text" presStyleLbl="node1" presStyleIdx="4" presStyleCnt="5">
        <dgm:presLayoutVars>
          <dgm:bulletEnabled val="1"/>
        </dgm:presLayoutVars>
      </dgm:prSet>
      <dgm:spPr/>
      <dgm:t>
        <a:bodyPr/>
        <a:lstStyle/>
        <a:p>
          <a:endParaRPr lang="en-US"/>
        </a:p>
      </dgm:t>
    </dgm:pt>
    <dgm:pt modelId="{9A427F50-CED6-7346-848C-B660FB943D36}" type="pres">
      <dgm:prSet presAssocID="{A678BE15-1393-EE4E-A784-A33B36164E01}" presName="FiveNodes_5_text" presStyleLbl="node1" presStyleIdx="4" presStyleCnt="5">
        <dgm:presLayoutVars>
          <dgm:bulletEnabled val="1"/>
        </dgm:presLayoutVars>
      </dgm:prSet>
      <dgm:spPr/>
      <dgm:t>
        <a:bodyPr/>
        <a:lstStyle/>
        <a:p>
          <a:endParaRPr lang="en-US"/>
        </a:p>
      </dgm:t>
    </dgm:pt>
  </dgm:ptLst>
  <dgm:cxnLst>
    <dgm:cxn modelId="{D0BC9910-FDE6-4B25-AC47-F31EC900A21E}" type="presOf" srcId="{A1778EEB-CA9F-0345-8B61-B4CD5A3A16F9}" destId="{9A427F50-CED6-7346-848C-B660FB943D36}" srcOrd="1" destOrd="0" presId="urn:microsoft.com/office/officeart/2005/8/layout/vProcess5"/>
    <dgm:cxn modelId="{3F5354AE-CBA0-45C0-9CAE-07564F41B169}" type="presOf" srcId="{7B35C17E-41B0-D249-8E79-0E7A6C4FD134}" destId="{F8705A7F-212C-F34F-8617-D6D0E634615F}" srcOrd="0" destOrd="0" presId="urn:microsoft.com/office/officeart/2005/8/layout/vProcess5"/>
    <dgm:cxn modelId="{49BBB4F8-A3AE-4753-9757-A223A89654E0}" type="presOf" srcId="{40800B82-1AF0-BF40-8BD8-D15E8B201D3A}" destId="{167590D9-6A43-A94A-8ABC-74512AFD97F4}" srcOrd="0" destOrd="0" presId="urn:microsoft.com/office/officeart/2005/8/layout/vProcess5"/>
    <dgm:cxn modelId="{E3AB2B98-825F-44E0-9EDA-1B7BE4028820}" type="presOf" srcId="{657E2001-C73E-7B4B-85CA-006AF9A227B1}" destId="{95338869-4F00-1E4E-8780-2F5274E4419A}" srcOrd="0" destOrd="0" presId="urn:microsoft.com/office/officeart/2005/8/layout/vProcess5"/>
    <dgm:cxn modelId="{22B32AD3-C0B4-CB48-8085-07AF58B5FA68}" srcId="{A678BE15-1393-EE4E-A784-A33B36164E01}" destId="{6DA0DCD8-D1E1-1E49-87CB-8148CEC3175A}" srcOrd="0" destOrd="0" parTransId="{5E113623-5457-F042-8EC1-A15DE898CF60}" sibTransId="{7B35C17E-41B0-D249-8E79-0E7A6C4FD134}"/>
    <dgm:cxn modelId="{5AC5EEFB-2904-4CC1-8132-0C5784D4C898}" type="presOf" srcId="{A1778EEB-CA9F-0345-8B61-B4CD5A3A16F9}" destId="{BA0E2BBB-A0F0-CF4D-9225-209E11AA7DB8}" srcOrd="0" destOrd="0" presId="urn:microsoft.com/office/officeart/2005/8/layout/vProcess5"/>
    <dgm:cxn modelId="{BC95B47D-68F3-4105-AD8A-3618B9360F2C}" type="presOf" srcId="{6A459FF2-A2AE-4740-9848-57ADF0EE366A}" destId="{C549C1D4-9AFB-134A-900C-3F259F6FEE64}" srcOrd="0" destOrd="0" presId="urn:microsoft.com/office/officeart/2005/8/layout/vProcess5"/>
    <dgm:cxn modelId="{949DB6FA-9E30-4BFA-B810-AA678FF5DC4F}" type="presOf" srcId="{97977B28-4176-8449-BE62-D07764B32A76}" destId="{EA20946A-B234-B848-85C0-8EAE98AD1FFA}" srcOrd="0" destOrd="0" presId="urn:microsoft.com/office/officeart/2005/8/layout/vProcess5"/>
    <dgm:cxn modelId="{BB6BB243-0055-468A-8A90-B56C96BBA62C}" type="presOf" srcId="{6DA0DCD8-D1E1-1E49-87CB-8148CEC3175A}" destId="{CAEAECA6-5E77-4B4F-8788-920FA6B35CD0}" srcOrd="1" destOrd="0" presId="urn:microsoft.com/office/officeart/2005/8/layout/vProcess5"/>
    <dgm:cxn modelId="{CC4BBE62-A753-48E8-BF89-682E2FCEE32B}" type="presOf" srcId="{60968F14-3F04-5E42-91E5-3DC8A5F98A92}" destId="{35F74E10-1807-B442-B448-9EA5BC8EF98F}" srcOrd="0" destOrd="0" presId="urn:microsoft.com/office/officeart/2005/8/layout/vProcess5"/>
    <dgm:cxn modelId="{04546DC3-D44B-48AC-97DB-909751E17C70}" type="presOf" srcId="{40800B82-1AF0-BF40-8BD8-D15E8B201D3A}" destId="{4661D236-0204-AE40-AD3E-089946680A41}" srcOrd="1" destOrd="0" presId="urn:microsoft.com/office/officeart/2005/8/layout/vProcess5"/>
    <dgm:cxn modelId="{4FF830BD-BE01-438B-9D0A-3C23645C73F2}" type="presOf" srcId="{EAC78189-07B5-B74C-8DA2-6C478E54344C}" destId="{30D8B59A-FD97-E541-9E5F-748695443DC5}" srcOrd="0" destOrd="0" presId="urn:microsoft.com/office/officeart/2005/8/layout/vProcess5"/>
    <dgm:cxn modelId="{A481FDA5-7370-C84C-8313-1ADBA730CF97}" srcId="{A678BE15-1393-EE4E-A784-A33B36164E01}" destId="{EAC78189-07B5-B74C-8DA2-6C478E54344C}" srcOrd="3" destOrd="0" parTransId="{8E7F5C32-3A26-6645-93CC-F2313B3A7823}" sibTransId="{60968F14-3F04-5E42-91E5-3DC8A5F98A92}"/>
    <dgm:cxn modelId="{082944BD-A9F6-8E4A-9D1C-A7958E4800F1}" srcId="{A678BE15-1393-EE4E-A784-A33B36164E01}" destId="{40800B82-1AF0-BF40-8BD8-D15E8B201D3A}" srcOrd="1" destOrd="0" parTransId="{ED99040A-F837-ED4B-B164-4737002453EF}" sibTransId="{657E2001-C73E-7B4B-85CA-006AF9A227B1}"/>
    <dgm:cxn modelId="{0E12E284-19E4-B142-98ED-4F0664600244}" srcId="{A678BE15-1393-EE4E-A784-A33B36164E01}" destId="{97977B28-4176-8449-BE62-D07764B32A76}" srcOrd="2" destOrd="0" parTransId="{A724EC0E-3E9B-9347-B72E-08D5A7BEF812}" sibTransId="{6A459FF2-A2AE-4740-9848-57ADF0EE366A}"/>
    <dgm:cxn modelId="{0FC33A56-F0B2-4866-8E34-8AA7EC446202}" type="presOf" srcId="{A678BE15-1393-EE4E-A784-A33B36164E01}" destId="{819D38B2-ED74-7A46-B3E9-678741DFD8ED}" srcOrd="0" destOrd="0" presId="urn:microsoft.com/office/officeart/2005/8/layout/vProcess5"/>
    <dgm:cxn modelId="{9B9B0564-2C6A-BA45-BC9C-83A6A6333591}" srcId="{A678BE15-1393-EE4E-A784-A33B36164E01}" destId="{A1778EEB-CA9F-0345-8B61-B4CD5A3A16F9}" srcOrd="4" destOrd="0" parTransId="{88228281-EC9D-1C47-A031-43F1E3BE7179}" sibTransId="{9875D20A-1B57-104D-8D94-6BE77F65330C}"/>
    <dgm:cxn modelId="{2AE501E3-280A-4DB9-BDCB-E74104469CD8}" type="presOf" srcId="{EAC78189-07B5-B74C-8DA2-6C478E54344C}" destId="{A0B0ADDD-C593-D943-BC91-8B0BCF91515A}" srcOrd="1" destOrd="0" presId="urn:microsoft.com/office/officeart/2005/8/layout/vProcess5"/>
    <dgm:cxn modelId="{A0EF1BF4-9BEA-44CF-A0A7-29E674D1A52A}" type="presOf" srcId="{6DA0DCD8-D1E1-1E49-87CB-8148CEC3175A}" destId="{D4060991-2424-2F4C-A9A3-7862D2FB06F2}" srcOrd="0" destOrd="0" presId="urn:microsoft.com/office/officeart/2005/8/layout/vProcess5"/>
    <dgm:cxn modelId="{6C7FFE2C-B724-49C8-A545-8CC2A6EFF124}" type="presOf" srcId="{97977B28-4176-8449-BE62-D07764B32A76}" destId="{C7AC25A6-74CD-F648-921A-B879768B0DD1}" srcOrd="1" destOrd="0" presId="urn:microsoft.com/office/officeart/2005/8/layout/vProcess5"/>
    <dgm:cxn modelId="{AA219D61-2BBF-4102-849D-7894A705E08F}" type="presParOf" srcId="{819D38B2-ED74-7A46-B3E9-678741DFD8ED}" destId="{E192EA6A-67C9-E94C-A385-EEC57E10D16B}" srcOrd="0" destOrd="0" presId="urn:microsoft.com/office/officeart/2005/8/layout/vProcess5"/>
    <dgm:cxn modelId="{A887E109-E24F-417A-9432-E78449BFED5F}" type="presParOf" srcId="{819D38B2-ED74-7A46-B3E9-678741DFD8ED}" destId="{D4060991-2424-2F4C-A9A3-7862D2FB06F2}" srcOrd="1" destOrd="0" presId="urn:microsoft.com/office/officeart/2005/8/layout/vProcess5"/>
    <dgm:cxn modelId="{B8C73F09-D506-4A58-80BC-37BB275449B2}" type="presParOf" srcId="{819D38B2-ED74-7A46-B3E9-678741DFD8ED}" destId="{167590D9-6A43-A94A-8ABC-74512AFD97F4}" srcOrd="2" destOrd="0" presId="urn:microsoft.com/office/officeart/2005/8/layout/vProcess5"/>
    <dgm:cxn modelId="{FE3BDAD5-2FFC-4A67-9287-9D0FE5A0DB73}" type="presParOf" srcId="{819D38B2-ED74-7A46-B3E9-678741DFD8ED}" destId="{EA20946A-B234-B848-85C0-8EAE98AD1FFA}" srcOrd="3" destOrd="0" presId="urn:microsoft.com/office/officeart/2005/8/layout/vProcess5"/>
    <dgm:cxn modelId="{761A1617-E1BB-4E3F-86CB-161A3CC8F2AB}" type="presParOf" srcId="{819D38B2-ED74-7A46-B3E9-678741DFD8ED}" destId="{30D8B59A-FD97-E541-9E5F-748695443DC5}" srcOrd="4" destOrd="0" presId="urn:microsoft.com/office/officeart/2005/8/layout/vProcess5"/>
    <dgm:cxn modelId="{FBFA5205-01B8-4E14-8131-6F3C7AC776B1}" type="presParOf" srcId="{819D38B2-ED74-7A46-B3E9-678741DFD8ED}" destId="{BA0E2BBB-A0F0-CF4D-9225-209E11AA7DB8}" srcOrd="5" destOrd="0" presId="urn:microsoft.com/office/officeart/2005/8/layout/vProcess5"/>
    <dgm:cxn modelId="{167EFD28-DFB0-4FE5-B03C-428842C5280A}" type="presParOf" srcId="{819D38B2-ED74-7A46-B3E9-678741DFD8ED}" destId="{F8705A7F-212C-F34F-8617-D6D0E634615F}" srcOrd="6" destOrd="0" presId="urn:microsoft.com/office/officeart/2005/8/layout/vProcess5"/>
    <dgm:cxn modelId="{81CCF437-B102-48BB-B6FE-ABFA1C2620EA}" type="presParOf" srcId="{819D38B2-ED74-7A46-B3E9-678741DFD8ED}" destId="{95338869-4F00-1E4E-8780-2F5274E4419A}" srcOrd="7" destOrd="0" presId="urn:microsoft.com/office/officeart/2005/8/layout/vProcess5"/>
    <dgm:cxn modelId="{960A66DA-BD6B-472A-A502-159705493124}" type="presParOf" srcId="{819D38B2-ED74-7A46-B3E9-678741DFD8ED}" destId="{C549C1D4-9AFB-134A-900C-3F259F6FEE64}" srcOrd="8" destOrd="0" presId="urn:microsoft.com/office/officeart/2005/8/layout/vProcess5"/>
    <dgm:cxn modelId="{8D9E12B3-F525-45EF-A3C6-D3E5167F5B23}" type="presParOf" srcId="{819D38B2-ED74-7A46-B3E9-678741DFD8ED}" destId="{35F74E10-1807-B442-B448-9EA5BC8EF98F}" srcOrd="9" destOrd="0" presId="urn:microsoft.com/office/officeart/2005/8/layout/vProcess5"/>
    <dgm:cxn modelId="{EC9B7944-43FE-4C92-95AE-E8ABC1E43C57}" type="presParOf" srcId="{819D38B2-ED74-7A46-B3E9-678741DFD8ED}" destId="{CAEAECA6-5E77-4B4F-8788-920FA6B35CD0}" srcOrd="10" destOrd="0" presId="urn:microsoft.com/office/officeart/2005/8/layout/vProcess5"/>
    <dgm:cxn modelId="{16BFF828-F94A-401A-A4EA-C87C9D4081B3}" type="presParOf" srcId="{819D38B2-ED74-7A46-B3E9-678741DFD8ED}" destId="{4661D236-0204-AE40-AD3E-089946680A41}" srcOrd="11" destOrd="0" presId="urn:microsoft.com/office/officeart/2005/8/layout/vProcess5"/>
    <dgm:cxn modelId="{815EA9D7-BF63-4462-B4C3-8E16CC00677C}" type="presParOf" srcId="{819D38B2-ED74-7A46-B3E9-678741DFD8ED}" destId="{C7AC25A6-74CD-F648-921A-B879768B0DD1}" srcOrd="12" destOrd="0" presId="urn:microsoft.com/office/officeart/2005/8/layout/vProcess5"/>
    <dgm:cxn modelId="{F34AC3E6-F80B-467C-8FD2-FDE399864DBE}" type="presParOf" srcId="{819D38B2-ED74-7A46-B3E9-678741DFD8ED}" destId="{A0B0ADDD-C593-D943-BC91-8B0BCF91515A}" srcOrd="13" destOrd="0" presId="urn:microsoft.com/office/officeart/2005/8/layout/vProcess5"/>
    <dgm:cxn modelId="{E54939B9-A90C-4D87-8424-3E34F564F9A6}" type="presParOf" srcId="{819D38B2-ED74-7A46-B3E9-678741DFD8ED}" destId="{9A427F50-CED6-7346-848C-B660FB943D3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60991-2424-2F4C-A9A3-7862D2FB06F2}">
      <dsp:nvSpPr>
        <dsp:cNvPr id="0" name=""/>
        <dsp:cNvSpPr/>
      </dsp:nvSpPr>
      <dsp:spPr>
        <a:xfrm>
          <a:off x="0" y="0"/>
          <a:ext cx="6473698" cy="79324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Raw sewage</a:t>
          </a:r>
          <a:endParaRPr lang="en-US" sz="3300" kern="1200" dirty="0"/>
        </a:p>
      </dsp:txBody>
      <dsp:txXfrm>
        <a:off x="23233" y="23233"/>
        <a:ext cx="5524919" cy="746776"/>
      </dsp:txXfrm>
    </dsp:sp>
    <dsp:sp modelId="{167590D9-6A43-A94A-8ABC-74512AFD97F4}">
      <dsp:nvSpPr>
        <dsp:cNvPr id="0" name=""/>
        <dsp:cNvSpPr/>
      </dsp:nvSpPr>
      <dsp:spPr>
        <a:xfrm>
          <a:off x="483425" y="903414"/>
          <a:ext cx="6473698" cy="79324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Secondary/tertiary effluent</a:t>
          </a:r>
          <a:endParaRPr lang="en-US" sz="3300" kern="1200" dirty="0"/>
        </a:p>
      </dsp:txBody>
      <dsp:txXfrm>
        <a:off x="506658" y="926647"/>
        <a:ext cx="5428199" cy="746775"/>
      </dsp:txXfrm>
    </dsp:sp>
    <dsp:sp modelId="{EA20946A-B234-B848-85C0-8EAE98AD1FFA}">
      <dsp:nvSpPr>
        <dsp:cNvPr id="0" name=""/>
        <dsp:cNvSpPr/>
      </dsp:nvSpPr>
      <dsp:spPr>
        <a:xfrm>
          <a:off x="966851" y="1806829"/>
          <a:ext cx="6473698" cy="79324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Advanced treated water</a:t>
          </a:r>
          <a:endParaRPr lang="en-US" sz="3300" kern="1200" dirty="0"/>
        </a:p>
      </dsp:txBody>
      <dsp:txXfrm>
        <a:off x="990084" y="1830062"/>
        <a:ext cx="5428199" cy="746776"/>
      </dsp:txXfrm>
    </dsp:sp>
    <dsp:sp modelId="{30D8B59A-FD97-E541-9E5F-748695443DC5}">
      <dsp:nvSpPr>
        <dsp:cNvPr id="0" name=""/>
        <dsp:cNvSpPr/>
      </dsp:nvSpPr>
      <dsp:spPr>
        <a:xfrm>
          <a:off x="1450276" y="2710243"/>
          <a:ext cx="6473698" cy="79324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Treated water storage outlet </a:t>
          </a:r>
          <a:endParaRPr lang="en-US" sz="3300" kern="1200" dirty="0"/>
        </a:p>
      </dsp:txBody>
      <dsp:txXfrm>
        <a:off x="1473509" y="2733476"/>
        <a:ext cx="5428199" cy="746776"/>
      </dsp:txXfrm>
    </dsp:sp>
    <dsp:sp modelId="{BA0E2BBB-A0F0-CF4D-9225-209E11AA7DB8}">
      <dsp:nvSpPr>
        <dsp:cNvPr id="0" name=""/>
        <dsp:cNvSpPr/>
      </dsp:nvSpPr>
      <dsp:spPr>
        <a:xfrm>
          <a:off x="1933702" y="3613658"/>
          <a:ext cx="6473698" cy="79324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Drinking Water</a:t>
          </a:r>
          <a:endParaRPr lang="en-US" sz="3300" kern="1200" dirty="0"/>
        </a:p>
      </dsp:txBody>
      <dsp:txXfrm>
        <a:off x="1956935" y="3636891"/>
        <a:ext cx="5428199" cy="746776"/>
      </dsp:txXfrm>
    </dsp:sp>
    <dsp:sp modelId="{F8705A7F-212C-F34F-8617-D6D0E634615F}">
      <dsp:nvSpPr>
        <dsp:cNvPr id="0" name=""/>
        <dsp:cNvSpPr/>
      </dsp:nvSpPr>
      <dsp:spPr>
        <a:xfrm>
          <a:off x="5958090" y="579507"/>
          <a:ext cx="515607" cy="515607"/>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6074102" y="579507"/>
        <a:ext cx="283583" cy="387994"/>
      </dsp:txXfrm>
    </dsp:sp>
    <dsp:sp modelId="{95338869-4F00-1E4E-8780-2F5274E4419A}">
      <dsp:nvSpPr>
        <dsp:cNvPr id="0" name=""/>
        <dsp:cNvSpPr/>
      </dsp:nvSpPr>
      <dsp:spPr>
        <a:xfrm>
          <a:off x="6441516" y="1482921"/>
          <a:ext cx="515607" cy="515607"/>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6557528" y="1482921"/>
        <a:ext cx="283583" cy="387994"/>
      </dsp:txXfrm>
    </dsp:sp>
    <dsp:sp modelId="{C549C1D4-9AFB-134A-900C-3F259F6FEE64}">
      <dsp:nvSpPr>
        <dsp:cNvPr id="0" name=""/>
        <dsp:cNvSpPr/>
      </dsp:nvSpPr>
      <dsp:spPr>
        <a:xfrm>
          <a:off x="6924941" y="2373115"/>
          <a:ext cx="515607" cy="515607"/>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7040953" y="2373115"/>
        <a:ext cx="283583" cy="387994"/>
      </dsp:txXfrm>
    </dsp:sp>
    <dsp:sp modelId="{35F74E10-1807-B442-B448-9EA5BC8EF98F}">
      <dsp:nvSpPr>
        <dsp:cNvPr id="0" name=""/>
        <dsp:cNvSpPr/>
      </dsp:nvSpPr>
      <dsp:spPr>
        <a:xfrm>
          <a:off x="7408367" y="3285343"/>
          <a:ext cx="515607" cy="515607"/>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7524379" y="3285343"/>
        <a:ext cx="283583" cy="3879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276EF7A-BFDA-4242-A746-8765B0CF868C}" type="datetimeFigureOut">
              <a:rPr lang="en-US" smtClean="0"/>
              <a:t>4/7/2014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2D58F4F-B809-4FE1-87B1-73C1274F6C9C}" type="slidenum">
              <a:rPr lang="en-US" smtClean="0"/>
              <a:t>‹#›</a:t>
            </a:fld>
            <a:endParaRPr lang="en-US"/>
          </a:p>
        </p:txBody>
      </p:sp>
    </p:spTree>
    <p:extLst>
      <p:ext uri="{BB962C8B-B14F-4D97-AF65-F5344CB8AC3E}">
        <p14:creationId xmlns:p14="http://schemas.microsoft.com/office/powerpoint/2010/main" val="4146562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62" tIns="48331" rIns="96662" bIns="48331" rtlCol="0"/>
          <a:lstStyle>
            <a:lvl1pPr algn="r">
              <a:defRPr sz="1300"/>
            </a:lvl1pPr>
          </a:lstStyle>
          <a:p>
            <a:fld id="{BCC0C855-A87A-4994-B387-0A6DED58E2C2}" type="datetimeFigureOut">
              <a:rPr lang="en-US" smtClean="0"/>
              <a:t>4/7/2014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2" tIns="48331" rIns="96662"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4"/>
            <a:ext cx="3169920" cy="480060"/>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62" tIns="48331" rIns="96662" bIns="48331" rtlCol="0" anchor="b"/>
          <a:lstStyle>
            <a:lvl1pPr algn="r">
              <a:defRPr sz="1300"/>
            </a:lvl1pPr>
          </a:lstStyle>
          <a:p>
            <a:fld id="{85BDAA71-090B-4104-87B7-2F1791323FAD}" type="slidenum">
              <a:rPr lang="en-US" smtClean="0"/>
              <a:t>‹#›</a:t>
            </a:fld>
            <a:endParaRPr lang="en-US"/>
          </a:p>
        </p:txBody>
      </p:sp>
    </p:spTree>
    <p:extLst>
      <p:ext uri="{BB962C8B-B14F-4D97-AF65-F5344CB8AC3E}">
        <p14:creationId xmlns:p14="http://schemas.microsoft.com/office/powerpoint/2010/main" val="190088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a:t>
            </a:fld>
            <a:endParaRPr lang="en-US"/>
          </a:p>
        </p:txBody>
      </p:sp>
    </p:spTree>
    <p:extLst>
      <p:ext uri="{BB962C8B-B14F-4D97-AF65-F5344CB8AC3E}">
        <p14:creationId xmlns:p14="http://schemas.microsoft.com/office/powerpoint/2010/main" val="338142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12</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13</a:t>
            </a:fld>
            <a:endParaRPr lang="en-US"/>
          </a:p>
        </p:txBody>
      </p:sp>
    </p:spTree>
    <p:extLst>
      <p:ext uri="{BB962C8B-B14F-4D97-AF65-F5344CB8AC3E}">
        <p14:creationId xmlns:p14="http://schemas.microsoft.com/office/powerpoint/2010/main" val="408466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14</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15</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16</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17</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18</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756">
              <a:spcAft>
                <a:spcPts val="1046"/>
              </a:spcAft>
              <a:tabLst>
                <a:tab pos="59756" algn="l"/>
                <a:tab pos="537804" algn="l"/>
              </a:tabLst>
            </a:pPr>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19</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20</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21</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2</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22</a:t>
            </a:fld>
            <a:endParaRPr lang="en-US"/>
          </a:p>
        </p:txBody>
      </p:sp>
    </p:spTree>
    <p:extLst>
      <p:ext uri="{BB962C8B-B14F-4D97-AF65-F5344CB8AC3E}">
        <p14:creationId xmlns:p14="http://schemas.microsoft.com/office/powerpoint/2010/main" val="408466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62CE60C4-6265-4664-A5F1-2C52A9111207}" type="slidenum">
              <a:rPr lang="en-US" sz="1300">
                <a:solidFill>
                  <a:schemeClr val="tx1"/>
                </a:solidFill>
              </a:rPr>
              <a:pPr eaLnBrk="1" hangingPunct="1"/>
              <a:t>23</a:t>
            </a:fld>
            <a:endParaRPr lang="en-US" sz="13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62CE60C4-6265-4664-A5F1-2C52A9111207}" type="slidenum">
              <a:rPr lang="en-US" sz="1300">
                <a:solidFill>
                  <a:schemeClr val="tx1"/>
                </a:solidFill>
              </a:rPr>
              <a:pPr eaLnBrk="1" hangingPunct="1"/>
              <a:t>24</a:t>
            </a:fld>
            <a:endParaRPr lang="en-US" sz="13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3">
              <a:lnSpc>
                <a:spcPct val="80000"/>
              </a:lnSpc>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56BCB97A-C7AD-497D-9816-B0A0D3EEB48F}" type="slidenum">
              <a:rPr lang="en-US" sz="1300">
                <a:solidFill>
                  <a:schemeClr val="tx1"/>
                </a:solidFill>
              </a:rPr>
              <a:pPr eaLnBrk="1" hangingPunct="1"/>
              <a:t>25</a:t>
            </a:fld>
            <a:endParaRPr lang="en-US" sz="13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26</a:t>
            </a:fld>
            <a:endParaRPr lang="en-US"/>
          </a:p>
        </p:txBody>
      </p:sp>
    </p:spTree>
    <p:extLst>
      <p:ext uri="{BB962C8B-B14F-4D97-AF65-F5344CB8AC3E}">
        <p14:creationId xmlns:p14="http://schemas.microsoft.com/office/powerpoint/2010/main" val="4084667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373" indent="-302067" eaLnBrk="0" hangingPunct="0">
              <a:defRPr>
                <a:solidFill>
                  <a:schemeClr val="tx1"/>
                </a:solidFill>
                <a:latin typeface="Arial" charset="0"/>
              </a:defRPr>
            </a:lvl2pPr>
            <a:lvl3pPr marL="1208267" indent="-241654" eaLnBrk="0" hangingPunct="0">
              <a:defRPr>
                <a:solidFill>
                  <a:schemeClr val="tx1"/>
                </a:solidFill>
                <a:latin typeface="Arial" charset="0"/>
              </a:defRPr>
            </a:lvl3pPr>
            <a:lvl4pPr marL="1691574" indent="-241654" eaLnBrk="0" hangingPunct="0">
              <a:defRPr>
                <a:solidFill>
                  <a:schemeClr val="tx1"/>
                </a:solidFill>
                <a:latin typeface="Arial" charset="0"/>
              </a:defRPr>
            </a:lvl4pPr>
            <a:lvl5pPr marL="2174880" indent="-241654" eaLnBrk="0" hangingPunct="0">
              <a:defRPr>
                <a:solidFill>
                  <a:schemeClr val="tx1"/>
                </a:solidFill>
                <a:latin typeface="Arial" charset="0"/>
              </a:defRPr>
            </a:lvl5pPr>
            <a:lvl6pPr marL="2658188" indent="-241654" eaLnBrk="0" fontAlgn="base" hangingPunct="0">
              <a:spcBef>
                <a:spcPct val="0"/>
              </a:spcBef>
              <a:spcAft>
                <a:spcPct val="0"/>
              </a:spcAft>
              <a:defRPr>
                <a:solidFill>
                  <a:schemeClr val="tx1"/>
                </a:solidFill>
                <a:latin typeface="Arial" charset="0"/>
              </a:defRPr>
            </a:lvl6pPr>
            <a:lvl7pPr marL="3141495" indent="-241654" eaLnBrk="0" fontAlgn="base" hangingPunct="0">
              <a:spcBef>
                <a:spcPct val="0"/>
              </a:spcBef>
              <a:spcAft>
                <a:spcPct val="0"/>
              </a:spcAft>
              <a:defRPr>
                <a:solidFill>
                  <a:schemeClr val="tx1"/>
                </a:solidFill>
                <a:latin typeface="Arial" charset="0"/>
              </a:defRPr>
            </a:lvl7pPr>
            <a:lvl8pPr marL="3624801" indent="-241654" eaLnBrk="0" fontAlgn="base" hangingPunct="0">
              <a:spcBef>
                <a:spcPct val="0"/>
              </a:spcBef>
              <a:spcAft>
                <a:spcPct val="0"/>
              </a:spcAft>
              <a:defRPr>
                <a:solidFill>
                  <a:schemeClr val="tx1"/>
                </a:solidFill>
                <a:latin typeface="Arial" charset="0"/>
              </a:defRPr>
            </a:lvl8pPr>
            <a:lvl9pPr marL="4108108" indent="-241654" eaLnBrk="0" fontAlgn="base" hangingPunct="0">
              <a:spcBef>
                <a:spcPct val="0"/>
              </a:spcBef>
              <a:spcAft>
                <a:spcPct val="0"/>
              </a:spcAft>
              <a:defRPr>
                <a:solidFill>
                  <a:schemeClr val="tx1"/>
                </a:solidFill>
                <a:latin typeface="Arial" charset="0"/>
              </a:defRPr>
            </a:lvl9pPr>
          </a:lstStyle>
          <a:p>
            <a:pPr eaLnBrk="1" hangingPunct="1"/>
            <a:fld id="{498ACBF2-D19D-480D-A71F-1769AF9F6392}" type="slidenum">
              <a:rPr lang="en-US" smtClean="0">
                <a:solidFill>
                  <a:prstClr val="black"/>
                </a:solidFill>
              </a:rPr>
              <a:pPr eaLnBrk="1" hangingPunct="1"/>
              <a:t>27</a:t>
            </a:fld>
            <a:endParaRPr lang="en-US" smtClean="0">
              <a:solidFill>
                <a:prstClr val="black"/>
              </a:solidFill>
            </a:endParaRPr>
          </a:p>
        </p:txBody>
      </p:sp>
      <p:sp>
        <p:nvSpPr>
          <p:cNvPr id="58371" name="Rectangle 2"/>
          <p:cNvSpPr>
            <a:spLocks noGrp="1" noRot="1" noChangeAspect="1" noChangeArrowheads="1" noTextEdit="1"/>
          </p:cNvSpPr>
          <p:nvPr>
            <p:ph type="sldImg"/>
          </p:nvPr>
        </p:nvSpPr>
        <p:spPr>
          <a:xfrm>
            <a:off x="1260475" y="719138"/>
            <a:ext cx="4799013" cy="3600450"/>
          </a:xfrm>
          <a:ln/>
        </p:spPr>
      </p:sp>
      <p:sp>
        <p:nvSpPr>
          <p:cNvPr id="58372" name="Rectangle 3"/>
          <p:cNvSpPr>
            <a:spLocks noGrp="1" noChangeArrowheads="1"/>
          </p:cNvSpPr>
          <p:nvPr>
            <p:ph type="body" idx="1"/>
          </p:nvPr>
        </p:nvSpPr>
        <p:spPr>
          <a:xfrm>
            <a:off x="731520" y="4560570"/>
            <a:ext cx="5853854"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56BCB97A-C7AD-497D-9816-B0A0D3EEB48F}" type="slidenum">
              <a:rPr lang="en-US" sz="1300">
                <a:solidFill>
                  <a:schemeClr val="tx1"/>
                </a:solidFill>
              </a:rPr>
              <a:pPr eaLnBrk="1" hangingPunct="1"/>
              <a:t>28</a:t>
            </a:fld>
            <a:endParaRPr lang="en-US" sz="13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18671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30</a:t>
            </a:fld>
            <a:endParaRPr lang="en-US"/>
          </a:p>
        </p:txBody>
      </p:sp>
    </p:spTree>
    <p:extLst>
      <p:ext uri="{BB962C8B-B14F-4D97-AF65-F5344CB8AC3E}">
        <p14:creationId xmlns:p14="http://schemas.microsoft.com/office/powerpoint/2010/main" val="94756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Arial" pitchFamily="34" charset="0"/>
                <a:ea typeface="ヒラギノ角ゴ Pro W3" charset="-128"/>
              </a:defRPr>
            </a:lvl1pPr>
            <a:lvl2pPr marL="785373" indent="-302067">
              <a:defRPr sz="2500">
                <a:solidFill>
                  <a:schemeClr val="tx1"/>
                </a:solidFill>
                <a:latin typeface="Arial" pitchFamily="34" charset="0"/>
                <a:ea typeface="ヒラギノ角ゴ Pro W3" charset="-128"/>
              </a:defRPr>
            </a:lvl2pPr>
            <a:lvl3pPr marL="1208267" indent="-241654">
              <a:defRPr sz="2500">
                <a:solidFill>
                  <a:schemeClr val="tx1"/>
                </a:solidFill>
                <a:latin typeface="Arial" pitchFamily="34" charset="0"/>
                <a:ea typeface="ヒラギノ角ゴ Pro W3" charset="-128"/>
              </a:defRPr>
            </a:lvl3pPr>
            <a:lvl4pPr marL="1691574" indent="-241654">
              <a:defRPr sz="2500">
                <a:solidFill>
                  <a:schemeClr val="tx1"/>
                </a:solidFill>
                <a:latin typeface="Arial" pitchFamily="34" charset="0"/>
                <a:ea typeface="ヒラギノ角ゴ Pro W3" charset="-128"/>
              </a:defRPr>
            </a:lvl4pPr>
            <a:lvl5pPr marL="2174880" indent="-241654">
              <a:defRPr sz="2500">
                <a:solidFill>
                  <a:schemeClr val="tx1"/>
                </a:solidFill>
                <a:latin typeface="Arial" pitchFamily="34" charset="0"/>
                <a:ea typeface="ヒラギノ角ゴ Pro W3" charset="-128"/>
              </a:defRPr>
            </a:lvl5pPr>
            <a:lvl6pPr marL="2658188" indent="-241654" eaLnBrk="0" fontAlgn="base" hangingPunct="0">
              <a:spcBef>
                <a:spcPct val="0"/>
              </a:spcBef>
              <a:spcAft>
                <a:spcPct val="0"/>
              </a:spcAft>
              <a:defRPr sz="2500">
                <a:solidFill>
                  <a:schemeClr val="tx1"/>
                </a:solidFill>
                <a:latin typeface="Arial" pitchFamily="34" charset="0"/>
                <a:ea typeface="ヒラギノ角ゴ Pro W3" charset="-128"/>
              </a:defRPr>
            </a:lvl6pPr>
            <a:lvl7pPr marL="3141495" indent="-241654" eaLnBrk="0" fontAlgn="base" hangingPunct="0">
              <a:spcBef>
                <a:spcPct val="0"/>
              </a:spcBef>
              <a:spcAft>
                <a:spcPct val="0"/>
              </a:spcAft>
              <a:defRPr sz="2500">
                <a:solidFill>
                  <a:schemeClr val="tx1"/>
                </a:solidFill>
                <a:latin typeface="Arial" pitchFamily="34" charset="0"/>
                <a:ea typeface="ヒラギノ角ゴ Pro W3" charset="-128"/>
              </a:defRPr>
            </a:lvl7pPr>
            <a:lvl8pPr marL="3624801" indent="-241654" eaLnBrk="0" fontAlgn="base" hangingPunct="0">
              <a:spcBef>
                <a:spcPct val="0"/>
              </a:spcBef>
              <a:spcAft>
                <a:spcPct val="0"/>
              </a:spcAft>
              <a:defRPr sz="2500">
                <a:solidFill>
                  <a:schemeClr val="tx1"/>
                </a:solidFill>
                <a:latin typeface="Arial" pitchFamily="34" charset="0"/>
                <a:ea typeface="ヒラギノ角ゴ Pro W3" charset="-128"/>
              </a:defRPr>
            </a:lvl8pPr>
            <a:lvl9pPr marL="4108108" indent="-241654"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1E36F9CE-C215-4575-B1A7-7E35A2491A36}" type="slidenum">
              <a:rPr lang="en-US" sz="1300"/>
              <a:pPr/>
              <a:t>31</a:t>
            </a:fld>
            <a:endParaRPr lang="en-US" sz="13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3">
              <a:spcBef>
                <a:spcPct val="0"/>
              </a:spcBef>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3</a:t>
            </a:fld>
            <a:endParaRPr lang="en-US"/>
          </a:p>
        </p:txBody>
      </p:sp>
    </p:spTree>
    <p:extLst>
      <p:ext uri="{BB962C8B-B14F-4D97-AF65-F5344CB8AC3E}">
        <p14:creationId xmlns:p14="http://schemas.microsoft.com/office/powerpoint/2010/main" val="3235463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A1463817-7A3B-4D50-856B-2C37E52769C3}" type="slidenum">
              <a:rPr lang="en-US" sz="1300">
                <a:solidFill>
                  <a:schemeClr val="tx1"/>
                </a:solidFill>
              </a:rPr>
              <a:pPr eaLnBrk="1" hangingPunct="1"/>
              <a:t>32</a:t>
            </a:fld>
            <a:endParaRPr lang="en-US" sz="1300">
              <a:solidFill>
                <a:schemeClr val="tx1"/>
              </a:solidFill>
            </a:endParaRPr>
          </a:p>
        </p:txBody>
      </p:sp>
      <p:sp>
        <p:nvSpPr>
          <p:cNvPr id="77827" name="Rectangle 2"/>
          <p:cNvSpPr>
            <a:spLocks noGrp="1" noRot="1" noChangeAspect="1" noChangeArrowheads="1" noTextEdit="1"/>
          </p:cNvSpPr>
          <p:nvPr>
            <p:ph type="sldImg"/>
          </p:nvPr>
        </p:nvSpPr>
        <p:spPr>
          <a:xfrm>
            <a:off x="1257300" y="719138"/>
            <a:ext cx="4800600" cy="36004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Symbol"/>
            </a:endParaRPr>
          </a:p>
        </p:txBody>
      </p:sp>
      <p:sp>
        <p:nvSpPr>
          <p:cNvPr id="4" name="Slide Number Placeholder 3"/>
          <p:cNvSpPr>
            <a:spLocks noGrp="1"/>
          </p:cNvSpPr>
          <p:nvPr>
            <p:ph type="sldNum" sz="quarter" idx="10"/>
          </p:nvPr>
        </p:nvSpPr>
        <p:spPr/>
        <p:txBody>
          <a:bodyPr/>
          <a:lstStyle/>
          <a:p>
            <a:fld id="{85BDAA71-090B-4104-87B7-2F1791323FAD}" type="slidenum">
              <a:rPr lang="en-US" smtClean="0"/>
              <a:t>33</a:t>
            </a:fld>
            <a:endParaRPr lang="en-US"/>
          </a:p>
        </p:txBody>
      </p:sp>
    </p:spTree>
    <p:extLst>
      <p:ext uri="{BB962C8B-B14F-4D97-AF65-F5344CB8AC3E}">
        <p14:creationId xmlns:p14="http://schemas.microsoft.com/office/powerpoint/2010/main" val="1414726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34</a:t>
            </a:fld>
            <a:endParaRPr lang="en-US"/>
          </a:p>
        </p:txBody>
      </p:sp>
    </p:spTree>
    <p:extLst>
      <p:ext uri="{BB962C8B-B14F-4D97-AF65-F5344CB8AC3E}">
        <p14:creationId xmlns:p14="http://schemas.microsoft.com/office/powerpoint/2010/main" val="2804765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A24C0-288D-4022-BC02-DBB456DE22A2}" type="slidenum">
              <a:rPr lang="en-US"/>
              <a:pPr/>
              <a:t>35</a:t>
            </a:fld>
            <a:endParaRPr lang="en-US"/>
          </a:p>
        </p:txBody>
      </p:sp>
      <p:sp>
        <p:nvSpPr>
          <p:cNvPr id="1031170" name="Rectangle 2"/>
          <p:cNvSpPr>
            <a:spLocks noGrp="1" noRot="1" noChangeAspect="1" noChangeArrowheads="1" noTextEdit="1"/>
          </p:cNvSpPr>
          <p:nvPr>
            <p:ph type="sldImg"/>
          </p:nvPr>
        </p:nvSpPr>
        <p:spPr>
          <a:xfrm>
            <a:off x="1260475" y="719138"/>
            <a:ext cx="4799013" cy="3600450"/>
          </a:xfrm>
          <a:ln/>
        </p:spPr>
      </p:sp>
      <p:sp>
        <p:nvSpPr>
          <p:cNvPr id="1031171" name="Rectangle 3"/>
          <p:cNvSpPr>
            <a:spLocks noGrp="1" noChangeArrowheads="1"/>
          </p:cNvSpPr>
          <p:nvPr>
            <p:ph type="body" idx="1"/>
          </p:nvPr>
        </p:nvSpPr>
        <p:spPr>
          <a:xfrm>
            <a:off x="732184" y="4561550"/>
            <a:ext cx="5850835" cy="4319239"/>
          </a:xfrm>
        </p:spPr>
        <p:txBody>
          <a:bodyPr/>
          <a:lstStyle/>
          <a:p>
            <a:pPr eaLnBrk="0" hangingPunct="0">
              <a:lnSpc>
                <a:spcPct val="80000"/>
              </a:lnSpc>
              <a:spcAft>
                <a:spcPct val="70000"/>
              </a:spcAft>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36</a:t>
            </a:fld>
            <a:endParaRPr lang="en-US"/>
          </a:p>
        </p:txBody>
      </p:sp>
    </p:spTree>
    <p:extLst>
      <p:ext uri="{BB962C8B-B14F-4D97-AF65-F5344CB8AC3E}">
        <p14:creationId xmlns:p14="http://schemas.microsoft.com/office/powerpoint/2010/main" val="4045187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37</a:t>
            </a:fld>
            <a:endParaRPr lang="en-US"/>
          </a:p>
        </p:txBody>
      </p:sp>
    </p:spTree>
    <p:extLst>
      <p:ext uri="{BB962C8B-B14F-4D97-AF65-F5344CB8AC3E}">
        <p14:creationId xmlns:p14="http://schemas.microsoft.com/office/powerpoint/2010/main" val="856251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76829" indent="-298780">
              <a:defRPr>
                <a:solidFill>
                  <a:schemeClr val="tx1"/>
                </a:solidFill>
                <a:latin typeface="Century Gothic" pitchFamily="34" charset="0"/>
                <a:ea typeface="MS PGothic" pitchFamily="34" charset="-128"/>
              </a:defRPr>
            </a:lvl2pPr>
            <a:lvl3pPr marL="1195121" indent="-239024">
              <a:defRPr>
                <a:solidFill>
                  <a:schemeClr val="tx1"/>
                </a:solidFill>
                <a:latin typeface="Century Gothic" pitchFamily="34" charset="0"/>
                <a:ea typeface="MS PGothic" pitchFamily="34" charset="-128"/>
              </a:defRPr>
            </a:lvl3pPr>
            <a:lvl4pPr marL="1673169" indent="-239024">
              <a:defRPr>
                <a:solidFill>
                  <a:schemeClr val="tx1"/>
                </a:solidFill>
                <a:latin typeface="Century Gothic" pitchFamily="34" charset="0"/>
                <a:ea typeface="MS PGothic" pitchFamily="34" charset="-128"/>
              </a:defRPr>
            </a:lvl4pPr>
            <a:lvl5pPr marL="2151217" indent="-239024">
              <a:defRPr>
                <a:solidFill>
                  <a:schemeClr val="tx1"/>
                </a:solidFill>
                <a:latin typeface="Century Gothic" pitchFamily="34" charset="0"/>
                <a:ea typeface="MS PGothic" pitchFamily="34" charset="-128"/>
              </a:defRPr>
            </a:lvl5pPr>
            <a:lvl6pPr marL="2629266" indent="-239024" fontAlgn="base">
              <a:spcBef>
                <a:spcPct val="0"/>
              </a:spcBef>
              <a:spcAft>
                <a:spcPct val="0"/>
              </a:spcAft>
              <a:defRPr>
                <a:solidFill>
                  <a:schemeClr val="tx1"/>
                </a:solidFill>
                <a:latin typeface="Century Gothic" pitchFamily="34" charset="0"/>
                <a:ea typeface="MS PGothic" pitchFamily="34" charset="-128"/>
              </a:defRPr>
            </a:lvl6pPr>
            <a:lvl7pPr marL="3107314" indent="-239024" fontAlgn="base">
              <a:spcBef>
                <a:spcPct val="0"/>
              </a:spcBef>
              <a:spcAft>
                <a:spcPct val="0"/>
              </a:spcAft>
              <a:defRPr>
                <a:solidFill>
                  <a:schemeClr val="tx1"/>
                </a:solidFill>
                <a:latin typeface="Century Gothic" pitchFamily="34" charset="0"/>
                <a:ea typeface="MS PGothic" pitchFamily="34" charset="-128"/>
              </a:defRPr>
            </a:lvl7pPr>
            <a:lvl8pPr marL="3585362" indent="-239024" fontAlgn="base">
              <a:spcBef>
                <a:spcPct val="0"/>
              </a:spcBef>
              <a:spcAft>
                <a:spcPct val="0"/>
              </a:spcAft>
              <a:defRPr>
                <a:solidFill>
                  <a:schemeClr val="tx1"/>
                </a:solidFill>
                <a:latin typeface="Century Gothic" pitchFamily="34" charset="0"/>
                <a:ea typeface="MS PGothic" pitchFamily="34" charset="-128"/>
              </a:defRPr>
            </a:lvl8pPr>
            <a:lvl9pPr marL="4063411" indent="-239024" fontAlgn="base">
              <a:spcBef>
                <a:spcPct val="0"/>
              </a:spcBef>
              <a:spcAft>
                <a:spcPct val="0"/>
              </a:spcAft>
              <a:defRPr>
                <a:solidFill>
                  <a:schemeClr val="tx1"/>
                </a:solidFill>
                <a:latin typeface="Century Gothic" pitchFamily="34" charset="0"/>
                <a:ea typeface="MS PGothic" pitchFamily="34" charset="-128"/>
              </a:defRPr>
            </a:lvl9pPr>
          </a:lstStyle>
          <a:p>
            <a:fld id="{1F3CB048-A464-49B9-9ABD-628256467A30}" type="slidenum">
              <a:rPr lang="en-US">
                <a:latin typeface="Calibri" pitchFamily="34" charset="0"/>
              </a:rPr>
              <a:pPr/>
              <a:t>38</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76829" indent="-298780">
              <a:defRPr>
                <a:solidFill>
                  <a:schemeClr val="tx1"/>
                </a:solidFill>
                <a:latin typeface="Century Gothic" pitchFamily="34" charset="0"/>
                <a:ea typeface="MS PGothic" pitchFamily="34" charset="-128"/>
              </a:defRPr>
            </a:lvl2pPr>
            <a:lvl3pPr marL="1195121" indent="-239024">
              <a:defRPr>
                <a:solidFill>
                  <a:schemeClr val="tx1"/>
                </a:solidFill>
                <a:latin typeface="Century Gothic" pitchFamily="34" charset="0"/>
                <a:ea typeface="MS PGothic" pitchFamily="34" charset="-128"/>
              </a:defRPr>
            </a:lvl3pPr>
            <a:lvl4pPr marL="1673169" indent="-239024">
              <a:defRPr>
                <a:solidFill>
                  <a:schemeClr val="tx1"/>
                </a:solidFill>
                <a:latin typeface="Century Gothic" pitchFamily="34" charset="0"/>
                <a:ea typeface="MS PGothic" pitchFamily="34" charset="-128"/>
              </a:defRPr>
            </a:lvl4pPr>
            <a:lvl5pPr marL="2151217" indent="-239024">
              <a:defRPr>
                <a:solidFill>
                  <a:schemeClr val="tx1"/>
                </a:solidFill>
                <a:latin typeface="Century Gothic" pitchFamily="34" charset="0"/>
                <a:ea typeface="MS PGothic" pitchFamily="34" charset="-128"/>
              </a:defRPr>
            </a:lvl5pPr>
            <a:lvl6pPr marL="2629266" indent="-239024" fontAlgn="base">
              <a:spcBef>
                <a:spcPct val="0"/>
              </a:spcBef>
              <a:spcAft>
                <a:spcPct val="0"/>
              </a:spcAft>
              <a:defRPr>
                <a:solidFill>
                  <a:schemeClr val="tx1"/>
                </a:solidFill>
                <a:latin typeface="Century Gothic" pitchFamily="34" charset="0"/>
                <a:ea typeface="MS PGothic" pitchFamily="34" charset="-128"/>
              </a:defRPr>
            </a:lvl6pPr>
            <a:lvl7pPr marL="3107314" indent="-239024" fontAlgn="base">
              <a:spcBef>
                <a:spcPct val="0"/>
              </a:spcBef>
              <a:spcAft>
                <a:spcPct val="0"/>
              </a:spcAft>
              <a:defRPr>
                <a:solidFill>
                  <a:schemeClr val="tx1"/>
                </a:solidFill>
                <a:latin typeface="Century Gothic" pitchFamily="34" charset="0"/>
                <a:ea typeface="MS PGothic" pitchFamily="34" charset="-128"/>
              </a:defRPr>
            </a:lvl7pPr>
            <a:lvl8pPr marL="3585362" indent="-239024" fontAlgn="base">
              <a:spcBef>
                <a:spcPct val="0"/>
              </a:spcBef>
              <a:spcAft>
                <a:spcPct val="0"/>
              </a:spcAft>
              <a:defRPr>
                <a:solidFill>
                  <a:schemeClr val="tx1"/>
                </a:solidFill>
                <a:latin typeface="Century Gothic" pitchFamily="34" charset="0"/>
                <a:ea typeface="MS PGothic" pitchFamily="34" charset="-128"/>
              </a:defRPr>
            </a:lvl8pPr>
            <a:lvl9pPr marL="4063411" indent="-239024" fontAlgn="base">
              <a:spcBef>
                <a:spcPct val="0"/>
              </a:spcBef>
              <a:spcAft>
                <a:spcPct val="0"/>
              </a:spcAft>
              <a:defRPr>
                <a:solidFill>
                  <a:schemeClr val="tx1"/>
                </a:solidFill>
                <a:latin typeface="Century Gothic" pitchFamily="34" charset="0"/>
                <a:ea typeface="MS PGothic" pitchFamily="34" charset="-128"/>
              </a:defRPr>
            </a:lvl9pPr>
          </a:lstStyle>
          <a:p>
            <a:fld id="{3A7D97BC-150E-4A0E-9FAF-107B4FAD039C}" type="slidenum">
              <a:rPr lang="en-US">
                <a:latin typeface="Calibri" pitchFamily="34" charset="0"/>
              </a:rPr>
              <a:pPr/>
              <a:t>43</a:t>
            </a:fld>
            <a:endParaRPr 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44</a:t>
            </a:fld>
            <a:endParaRPr lang="en-US"/>
          </a:p>
        </p:txBody>
      </p:sp>
    </p:spTree>
    <p:extLst>
      <p:ext uri="{BB962C8B-B14F-4D97-AF65-F5344CB8AC3E}">
        <p14:creationId xmlns:p14="http://schemas.microsoft.com/office/powerpoint/2010/main" val="1615871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76829" indent="-298780">
              <a:defRPr>
                <a:solidFill>
                  <a:schemeClr val="tx1"/>
                </a:solidFill>
                <a:latin typeface="Century Gothic" pitchFamily="34" charset="0"/>
                <a:ea typeface="MS PGothic" pitchFamily="34" charset="-128"/>
              </a:defRPr>
            </a:lvl2pPr>
            <a:lvl3pPr marL="1195121" indent="-239024">
              <a:defRPr>
                <a:solidFill>
                  <a:schemeClr val="tx1"/>
                </a:solidFill>
                <a:latin typeface="Century Gothic" pitchFamily="34" charset="0"/>
                <a:ea typeface="MS PGothic" pitchFamily="34" charset="-128"/>
              </a:defRPr>
            </a:lvl3pPr>
            <a:lvl4pPr marL="1673169" indent="-239024">
              <a:defRPr>
                <a:solidFill>
                  <a:schemeClr val="tx1"/>
                </a:solidFill>
                <a:latin typeface="Century Gothic" pitchFamily="34" charset="0"/>
                <a:ea typeface="MS PGothic" pitchFamily="34" charset="-128"/>
              </a:defRPr>
            </a:lvl4pPr>
            <a:lvl5pPr marL="2151217" indent="-239024">
              <a:defRPr>
                <a:solidFill>
                  <a:schemeClr val="tx1"/>
                </a:solidFill>
                <a:latin typeface="Century Gothic" pitchFamily="34" charset="0"/>
                <a:ea typeface="MS PGothic" pitchFamily="34" charset="-128"/>
              </a:defRPr>
            </a:lvl5pPr>
            <a:lvl6pPr marL="2629266" indent="-239024" fontAlgn="base">
              <a:spcBef>
                <a:spcPct val="0"/>
              </a:spcBef>
              <a:spcAft>
                <a:spcPct val="0"/>
              </a:spcAft>
              <a:defRPr>
                <a:solidFill>
                  <a:schemeClr val="tx1"/>
                </a:solidFill>
                <a:latin typeface="Century Gothic" pitchFamily="34" charset="0"/>
                <a:ea typeface="MS PGothic" pitchFamily="34" charset="-128"/>
              </a:defRPr>
            </a:lvl6pPr>
            <a:lvl7pPr marL="3107314" indent="-239024" fontAlgn="base">
              <a:spcBef>
                <a:spcPct val="0"/>
              </a:spcBef>
              <a:spcAft>
                <a:spcPct val="0"/>
              </a:spcAft>
              <a:defRPr>
                <a:solidFill>
                  <a:schemeClr val="tx1"/>
                </a:solidFill>
                <a:latin typeface="Century Gothic" pitchFamily="34" charset="0"/>
                <a:ea typeface="MS PGothic" pitchFamily="34" charset="-128"/>
              </a:defRPr>
            </a:lvl7pPr>
            <a:lvl8pPr marL="3585362" indent="-239024" fontAlgn="base">
              <a:spcBef>
                <a:spcPct val="0"/>
              </a:spcBef>
              <a:spcAft>
                <a:spcPct val="0"/>
              </a:spcAft>
              <a:defRPr>
                <a:solidFill>
                  <a:schemeClr val="tx1"/>
                </a:solidFill>
                <a:latin typeface="Century Gothic" pitchFamily="34" charset="0"/>
                <a:ea typeface="MS PGothic" pitchFamily="34" charset="-128"/>
              </a:defRPr>
            </a:lvl8pPr>
            <a:lvl9pPr marL="4063411" indent="-239024" fontAlgn="base">
              <a:spcBef>
                <a:spcPct val="0"/>
              </a:spcBef>
              <a:spcAft>
                <a:spcPct val="0"/>
              </a:spcAft>
              <a:defRPr>
                <a:solidFill>
                  <a:schemeClr val="tx1"/>
                </a:solidFill>
                <a:latin typeface="Century Gothic" pitchFamily="34" charset="0"/>
                <a:ea typeface="MS PGothic" pitchFamily="34" charset="-128"/>
              </a:defRPr>
            </a:lvl9pPr>
          </a:lstStyle>
          <a:p>
            <a:fld id="{B75FF64E-9300-437B-8E0C-C82CD2281C66}" type="slidenum">
              <a:rPr lang="en-US">
                <a:latin typeface="Calibri" pitchFamily="34" charset="0"/>
              </a:rPr>
              <a:pPr/>
              <a:t>46</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a:t>
            </a:fld>
            <a:endParaRPr lang="en-US"/>
          </a:p>
        </p:txBody>
      </p:sp>
    </p:spTree>
    <p:extLst>
      <p:ext uri="{BB962C8B-B14F-4D97-AF65-F5344CB8AC3E}">
        <p14:creationId xmlns:p14="http://schemas.microsoft.com/office/powerpoint/2010/main" val="1497698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47</a:t>
            </a:fld>
            <a:endParaRPr lang="en-US"/>
          </a:p>
        </p:txBody>
      </p:sp>
    </p:spTree>
    <p:extLst>
      <p:ext uri="{BB962C8B-B14F-4D97-AF65-F5344CB8AC3E}">
        <p14:creationId xmlns:p14="http://schemas.microsoft.com/office/powerpoint/2010/main" val="1711725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76829" indent="-298780">
              <a:defRPr>
                <a:solidFill>
                  <a:schemeClr val="tx1"/>
                </a:solidFill>
                <a:latin typeface="Century Gothic" pitchFamily="34" charset="0"/>
                <a:ea typeface="MS PGothic" pitchFamily="34" charset="-128"/>
              </a:defRPr>
            </a:lvl2pPr>
            <a:lvl3pPr marL="1195121" indent="-239024">
              <a:defRPr>
                <a:solidFill>
                  <a:schemeClr val="tx1"/>
                </a:solidFill>
                <a:latin typeface="Century Gothic" pitchFamily="34" charset="0"/>
                <a:ea typeface="MS PGothic" pitchFamily="34" charset="-128"/>
              </a:defRPr>
            </a:lvl3pPr>
            <a:lvl4pPr marL="1673169" indent="-239024">
              <a:defRPr>
                <a:solidFill>
                  <a:schemeClr val="tx1"/>
                </a:solidFill>
                <a:latin typeface="Century Gothic" pitchFamily="34" charset="0"/>
                <a:ea typeface="MS PGothic" pitchFamily="34" charset="-128"/>
              </a:defRPr>
            </a:lvl4pPr>
            <a:lvl5pPr marL="2151217" indent="-239024">
              <a:defRPr>
                <a:solidFill>
                  <a:schemeClr val="tx1"/>
                </a:solidFill>
                <a:latin typeface="Century Gothic" pitchFamily="34" charset="0"/>
                <a:ea typeface="MS PGothic" pitchFamily="34" charset="-128"/>
              </a:defRPr>
            </a:lvl5pPr>
            <a:lvl6pPr marL="2629266" indent="-239024" fontAlgn="base">
              <a:spcBef>
                <a:spcPct val="0"/>
              </a:spcBef>
              <a:spcAft>
                <a:spcPct val="0"/>
              </a:spcAft>
              <a:defRPr>
                <a:solidFill>
                  <a:schemeClr val="tx1"/>
                </a:solidFill>
                <a:latin typeface="Century Gothic" pitchFamily="34" charset="0"/>
                <a:ea typeface="MS PGothic" pitchFamily="34" charset="-128"/>
              </a:defRPr>
            </a:lvl6pPr>
            <a:lvl7pPr marL="3107314" indent="-239024" fontAlgn="base">
              <a:spcBef>
                <a:spcPct val="0"/>
              </a:spcBef>
              <a:spcAft>
                <a:spcPct val="0"/>
              </a:spcAft>
              <a:defRPr>
                <a:solidFill>
                  <a:schemeClr val="tx1"/>
                </a:solidFill>
                <a:latin typeface="Century Gothic" pitchFamily="34" charset="0"/>
                <a:ea typeface="MS PGothic" pitchFamily="34" charset="-128"/>
              </a:defRPr>
            </a:lvl7pPr>
            <a:lvl8pPr marL="3585362" indent="-239024" fontAlgn="base">
              <a:spcBef>
                <a:spcPct val="0"/>
              </a:spcBef>
              <a:spcAft>
                <a:spcPct val="0"/>
              </a:spcAft>
              <a:defRPr>
                <a:solidFill>
                  <a:schemeClr val="tx1"/>
                </a:solidFill>
                <a:latin typeface="Century Gothic" pitchFamily="34" charset="0"/>
                <a:ea typeface="MS PGothic" pitchFamily="34" charset="-128"/>
              </a:defRPr>
            </a:lvl8pPr>
            <a:lvl9pPr marL="4063411" indent="-239024" fontAlgn="base">
              <a:spcBef>
                <a:spcPct val="0"/>
              </a:spcBef>
              <a:spcAft>
                <a:spcPct val="0"/>
              </a:spcAft>
              <a:defRPr>
                <a:solidFill>
                  <a:schemeClr val="tx1"/>
                </a:solidFill>
                <a:latin typeface="Century Gothic" pitchFamily="34" charset="0"/>
                <a:ea typeface="MS PGothic" pitchFamily="34" charset="-128"/>
              </a:defRPr>
            </a:lvl9pPr>
          </a:lstStyle>
          <a:p>
            <a:fld id="{4AB47883-BABE-4042-91B5-BBA8A1F2D140}" type="slidenum">
              <a:rPr lang="en-US">
                <a:latin typeface="Calibri" pitchFamily="34" charset="0"/>
              </a:rPr>
              <a:pPr/>
              <a:t>48</a:t>
            </a:fld>
            <a:endParaRPr 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0920AA5E-FC53-46DB-9122-F542B4C2741F}" type="slidenum">
              <a:rPr lang="en-US" sz="1300">
                <a:solidFill>
                  <a:schemeClr val="tx1"/>
                </a:solidFill>
              </a:rPr>
              <a:pPr eaLnBrk="1" hangingPunct="1"/>
              <a:t>51</a:t>
            </a:fld>
            <a:endParaRPr lang="en-US" sz="130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0920AA5E-FC53-46DB-9122-F542B4C2741F}" type="slidenum">
              <a:rPr lang="en-US" sz="1300">
                <a:solidFill>
                  <a:schemeClr val="tx1"/>
                </a:solidFill>
              </a:rPr>
              <a:pPr eaLnBrk="1" hangingPunct="1"/>
              <a:t>52</a:t>
            </a:fld>
            <a:endParaRPr lang="en-US" sz="130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53</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54</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55</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56</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57</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58</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6</a:t>
            </a:fld>
            <a:endParaRPr lang="en-US"/>
          </a:p>
        </p:txBody>
      </p:sp>
    </p:spTree>
    <p:extLst>
      <p:ext uri="{BB962C8B-B14F-4D97-AF65-F5344CB8AC3E}">
        <p14:creationId xmlns:p14="http://schemas.microsoft.com/office/powerpoint/2010/main" val="2939681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59</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60</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61</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62</a:t>
            </a:fld>
            <a:endParaRPr lang="en-US"/>
          </a:p>
        </p:txBody>
      </p:sp>
    </p:spTree>
    <p:extLst>
      <p:ext uri="{BB962C8B-B14F-4D97-AF65-F5344CB8AC3E}">
        <p14:creationId xmlns:p14="http://schemas.microsoft.com/office/powerpoint/2010/main" val="6258165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63</a:t>
            </a:fld>
            <a:endParaRPr lang="en-US"/>
          </a:p>
        </p:txBody>
      </p:sp>
    </p:spTree>
    <p:extLst>
      <p:ext uri="{BB962C8B-B14F-4D97-AF65-F5344CB8AC3E}">
        <p14:creationId xmlns:p14="http://schemas.microsoft.com/office/powerpoint/2010/main" val="36043822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64</a:t>
            </a:fld>
            <a:endParaRPr lang="en-US"/>
          </a:p>
        </p:txBody>
      </p:sp>
    </p:spTree>
    <p:extLst>
      <p:ext uri="{BB962C8B-B14F-4D97-AF65-F5344CB8AC3E}">
        <p14:creationId xmlns:p14="http://schemas.microsoft.com/office/powerpoint/2010/main" val="1887165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rgbClr val="FFFF00"/>
                </a:solidFill>
                <a:latin typeface="Arial" charset="0"/>
              </a:defRPr>
            </a:lvl1pPr>
            <a:lvl2pPr marL="776420" indent="-298622" eaLnBrk="0" hangingPunct="0">
              <a:defRPr sz="4500">
                <a:solidFill>
                  <a:srgbClr val="FFFF00"/>
                </a:solidFill>
                <a:latin typeface="Arial" charset="0"/>
              </a:defRPr>
            </a:lvl2pPr>
            <a:lvl3pPr marL="1194493" indent="-238899" eaLnBrk="0" hangingPunct="0">
              <a:defRPr sz="4500">
                <a:solidFill>
                  <a:srgbClr val="FFFF00"/>
                </a:solidFill>
                <a:latin typeface="Arial" charset="0"/>
              </a:defRPr>
            </a:lvl3pPr>
            <a:lvl4pPr marL="1672291" indent="-238899" eaLnBrk="0" hangingPunct="0">
              <a:defRPr sz="4500">
                <a:solidFill>
                  <a:srgbClr val="FFFF00"/>
                </a:solidFill>
                <a:latin typeface="Arial" charset="0"/>
              </a:defRPr>
            </a:lvl4pPr>
            <a:lvl5pPr marL="2150087" indent="-238899" eaLnBrk="0" hangingPunct="0">
              <a:defRPr sz="4500">
                <a:solidFill>
                  <a:srgbClr val="FFFF00"/>
                </a:solidFill>
                <a:latin typeface="Arial" charset="0"/>
              </a:defRPr>
            </a:lvl5pPr>
            <a:lvl6pPr marL="2627885" indent="-238899" algn="ctr" eaLnBrk="0" fontAlgn="base" hangingPunct="0">
              <a:spcBef>
                <a:spcPct val="0"/>
              </a:spcBef>
              <a:spcAft>
                <a:spcPct val="0"/>
              </a:spcAft>
              <a:defRPr sz="4500">
                <a:solidFill>
                  <a:srgbClr val="FFFF00"/>
                </a:solidFill>
                <a:latin typeface="Arial" charset="0"/>
              </a:defRPr>
            </a:lvl6pPr>
            <a:lvl7pPr marL="3105681" indent="-238899" algn="ctr" eaLnBrk="0" fontAlgn="base" hangingPunct="0">
              <a:spcBef>
                <a:spcPct val="0"/>
              </a:spcBef>
              <a:spcAft>
                <a:spcPct val="0"/>
              </a:spcAft>
              <a:defRPr sz="4500">
                <a:solidFill>
                  <a:srgbClr val="FFFF00"/>
                </a:solidFill>
                <a:latin typeface="Arial" charset="0"/>
              </a:defRPr>
            </a:lvl7pPr>
            <a:lvl8pPr marL="3583478" indent="-238899" algn="ctr" eaLnBrk="0" fontAlgn="base" hangingPunct="0">
              <a:spcBef>
                <a:spcPct val="0"/>
              </a:spcBef>
              <a:spcAft>
                <a:spcPct val="0"/>
              </a:spcAft>
              <a:defRPr sz="4500">
                <a:solidFill>
                  <a:srgbClr val="FFFF00"/>
                </a:solidFill>
                <a:latin typeface="Arial" charset="0"/>
              </a:defRPr>
            </a:lvl8pPr>
            <a:lvl9pPr marL="4061276" indent="-238899" algn="ctr" eaLnBrk="0" fontAlgn="base" hangingPunct="0">
              <a:spcBef>
                <a:spcPct val="0"/>
              </a:spcBef>
              <a:spcAft>
                <a:spcPct val="0"/>
              </a:spcAft>
              <a:defRPr sz="4500">
                <a:solidFill>
                  <a:srgbClr val="FFFF00"/>
                </a:solidFill>
                <a:latin typeface="Arial" charset="0"/>
              </a:defRPr>
            </a:lvl9pPr>
          </a:lstStyle>
          <a:p>
            <a:pPr eaLnBrk="1" hangingPunct="1"/>
            <a:fld id="{0920AA5E-FC53-46DB-9122-F542B4C2741F}" type="slidenum">
              <a:rPr lang="en-US" sz="1300">
                <a:solidFill>
                  <a:schemeClr val="tx1"/>
                </a:solidFill>
              </a:rPr>
              <a:pPr eaLnBrk="1" hangingPunct="1"/>
              <a:t>65</a:t>
            </a:fld>
            <a:endParaRPr lang="en-US" sz="130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7</a:t>
            </a:fld>
            <a:endParaRPr lang="en-US"/>
          </a:p>
        </p:txBody>
      </p:sp>
    </p:spTree>
    <p:extLst>
      <p:ext uri="{BB962C8B-B14F-4D97-AF65-F5344CB8AC3E}">
        <p14:creationId xmlns:p14="http://schemas.microsoft.com/office/powerpoint/2010/main" val="15613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9</a:t>
            </a:fld>
            <a:endParaRPr lang="en-US"/>
          </a:p>
        </p:txBody>
      </p:sp>
    </p:spTree>
    <p:extLst>
      <p:ext uri="{BB962C8B-B14F-4D97-AF65-F5344CB8AC3E}">
        <p14:creationId xmlns:p14="http://schemas.microsoft.com/office/powerpoint/2010/main" val="76974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10</a:t>
            </a:fld>
            <a:endParaRPr lang="en-US"/>
          </a:p>
        </p:txBody>
      </p:sp>
    </p:spTree>
    <p:extLst>
      <p:ext uri="{BB962C8B-B14F-4D97-AF65-F5344CB8AC3E}">
        <p14:creationId xmlns:p14="http://schemas.microsoft.com/office/powerpoint/2010/main" val="228962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AA71-090B-4104-87B7-2F1791323FAD}" type="slidenum">
              <a:rPr lang="en-US" smtClean="0"/>
              <a:t>11</a:t>
            </a:fld>
            <a:endParaRPr lang="en-US"/>
          </a:p>
        </p:txBody>
      </p:sp>
    </p:spTree>
    <p:extLst>
      <p:ext uri="{BB962C8B-B14F-4D97-AF65-F5344CB8AC3E}">
        <p14:creationId xmlns:p14="http://schemas.microsoft.com/office/powerpoint/2010/main" val="338142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6FC4EB6-136A-423B-9A92-93629B6EBE22}" type="datetimeFigureOut">
              <a:rPr lang="en-US" smtClean="0"/>
              <a:t>4/7/2014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ADB35C2-6400-4E30-8E7F-34E73D37ADC8}"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C4EB6-136A-423B-9A92-93629B6EBE22}"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B35C2-6400-4E30-8E7F-34E73D37AD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C4EB6-136A-423B-9A92-93629B6EBE22}"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ADB35C2-6400-4E30-8E7F-34E73D37AD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C1A191D-35BF-4D17-BEDD-9BA5A539BFE4}" type="slidenum">
              <a:rPr lang="en-US"/>
              <a:pPr>
                <a:defRPr/>
              </a:pPr>
              <a:t>‹#›</a:t>
            </a:fld>
            <a:endParaRPr lang="en-US" dirty="0"/>
          </a:p>
        </p:txBody>
      </p:sp>
    </p:spTree>
    <p:extLst>
      <p:ext uri="{BB962C8B-B14F-4D97-AF65-F5344CB8AC3E}">
        <p14:creationId xmlns:p14="http://schemas.microsoft.com/office/powerpoint/2010/main" val="277609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C4EB6-136A-423B-9A92-93629B6EBE22}"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B35C2-6400-4E30-8E7F-34E73D37ADC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6FC4EB6-136A-423B-9A92-93629B6EBE22}" type="datetimeFigureOut">
              <a:rPr lang="en-US" smtClean="0"/>
              <a:t>4/7/2014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ADB35C2-6400-4E30-8E7F-34E73D37ADC8}"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FC4EB6-136A-423B-9A92-93629B6EBE22}"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B35C2-6400-4E30-8E7F-34E73D37ADC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FC4EB6-136A-423B-9A92-93629B6EBE22}" type="datetimeFigureOut">
              <a:rPr lang="en-US" smtClean="0"/>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B35C2-6400-4E30-8E7F-34E73D37ADC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FC4EB6-136A-423B-9A92-93629B6EBE22}" type="datetimeFigureOut">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B35C2-6400-4E30-8E7F-34E73D37ADC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6FC4EB6-136A-423B-9A92-93629B6EBE22}" type="datetimeFigureOut">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B35C2-6400-4E30-8E7F-34E73D37AD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C4EB6-136A-423B-9A92-93629B6EBE22}"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ADB35C2-6400-4E30-8E7F-34E73D37ADC8}"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C4EB6-136A-423B-9A92-93629B6EBE22}"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B35C2-6400-4E30-8E7F-34E73D37ADC8}"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6FC4EB6-136A-423B-9A92-93629B6EBE22}" type="datetimeFigureOut">
              <a:rPr lang="en-US" smtClean="0">
                <a:solidFill>
                  <a:prstClr val="black">
                    <a:tint val="75000"/>
                  </a:prstClr>
                </a:solidFill>
              </a:rPr>
              <a:pPr/>
              <a:t>4/7/2014</a:t>
            </a:fld>
            <a:endParaRPr lang="en-US">
              <a:solidFill>
                <a:prstClr val="black">
                  <a:tint val="75000"/>
                </a:prstClr>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ADB35C2-6400-4E30-8E7F-34E73D37AD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oogle.com/imgres?imgurl=http://www.irwd.com/assets/images/Recycled%20Water/recycled_purple_pipes(1).jpg&amp;imgrefurl=http://www.irwd.com/your-water/recycled-water.html&amp;usg=__bzxWK2TeJ7DnIURElLi6RqDN9Xc=&amp;h=316&amp;w=589&amp;sz=48&amp;hl=en&amp;start=21&amp;zoom=1&amp;itbs=1&amp;tbnid=GWTZPRsc61IxFM:&amp;tbnh=72&amp;tbnw=135&amp;prev=/images?q=recycled+water+pipes&amp;start=20&amp;hl=en&amp;sa=N&amp;gbv=2&amp;ndsp=20&amp;tbs=isch:1" TargetMode="External"/><Relationship Id="rId7"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0.wdp"/></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microsoft.com/office/2007/relationships/hdphoto" Target="../media/hdphoto11.wdp"/><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2.emf"/><Relationship Id="rId4" Type="http://schemas.openxmlformats.org/officeDocument/2006/relationships/package" Target="../embeddings/Microsoft_Word_Document2.docx"/></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2.wdp"/></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3.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ubtitle 2"/>
          <p:cNvSpPr>
            <a:spLocks noGrp="1"/>
          </p:cNvSpPr>
          <p:nvPr>
            <p:ph type="subTitle" idx="1"/>
          </p:nvPr>
        </p:nvSpPr>
        <p:spPr/>
        <p:txBody>
          <a:bodyPr/>
          <a:lstStyle/>
          <a:p>
            <a:r>
              <a:rPr lang="en-US" smtClean="0"/>
              <a:t>Feb. 21 2014</a:t>
            </a:r>
            <a:endParaRPr lang="en-US" dirty="0"/>
          </a:p>
        </p:txBody>
      </p:sp>
      <p:sp>
        <p:nvSpPr>
          <p:cNvPr id="14" name="Title 13"/>
          <p:cNvSpPr>
            <a:spLocks noGrp="1"/>
          </p:cNvSpPr>
          <p:nvPr>
            <p:ph type="title"/>
          </p:nvPr>
        </p:nvSpPr>
        <p:spPr>
          <a:xfrm>
            <a:off x="381000" y="2133600"/>
            <a:ext cx="6324600" cy="1828800"/>
          </a:xfrm>
        </p:spPr>
        <p:txBody>
          <a:bodyPr/>
          <a:lstStyle/>
          <a:p>
            <a:r>
              <a:rPr lang="en-US" dirty="0" err="1" smtClean="0"/>
              <a:t>Dpr</a:t>
            </a:r>
            <a:r>
              <a:rPr lang="en-US" dirty="0" smtClean="0"/>
              <a:t> advisory group meeting</a:t>
            </a:r>
            <a:endParaRPr lang="en-US" dirty="0"/>
          </a:p>
        </p:txBody>
      </p:sp>
    </p:spTree>
    <p:extLst>
      <p:ext uri="{BB962C8B-B14F-4D97-AF65-F5344CB8AC3E}">
        <p14:creationId xmlns:p14="http://schemas.microsoft.com/office/powerpoint/2010/main" val="145178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5443730"/>
          </a:xfrm>
        </p:spPr>
        <p:txBody>
          <a:bodyPr>
            <a:normAutofit/>
          </a:bodyPr>
          <a:lstStyle/>
          <a:p>
            <a:r>
              <a:rPr lang="en-US" sz="2800" dirty="0"/>
              <a:t>P</a:t>
            </a:r>
            <a:r>
              <a:rPr lang="en-US" sz="2800" dirty="0" smtClean="0"/>
              <a:t>ublic is entitled access to records</a:t>
            </a:r>
          </a:p>
          <a:p>
            <a:pPr lvl="1"/>
            <a:r>
              <a:rPr lang="en-US" sz="2600" dirty="0" smtClean="0"/>
              <a:t>Includes:</a:t>
            </a:r>
          </a:p>
          <a:p>
            <a:pPr lvl="2"/>
            <a:r>
              <a:rPr lang="en-US" sz="2600" dirty="0" smtClean="0"/>
              <a:t>Writings</a:t>
            </a:r>
          </a:p>
          <a:p>
            <a:pPr lvl="2"/>
            <a:r>
              <a:rPr lang="en-US" sz="2600" dirty="0" smtClean="0"/>
              <a:t>Materials provided to a majority of the body</a:t>
            </a:r>
          </a:p>
          <a:p>
            <a:pPr lvl="2"/>
            <a:r>
              <a:rPr lang="en-US" sz="2600" dirty="0" smtClean="0"/>
              <a:t>Must be available to persons with disabilities </a:t>
            </a:r>
            <a:endParaRPr lang="en-US" sz="2600" dirty="0"/>
          </a:p>
        </p:txBody>
      </p:sp>
      <p:sp>
        <p:nvSpPr>
          <p:cNvPr id="2" name="Title 1"/>
          <p:cNvSpPr>
            <a:spLocks noGrp="1"/>
          </p:cNvSpPr>
          <p:nvPr>
            <p:ph type="title"/>
          </p:nvPr>
        </p:nvSpPr>
        <p:spPr/>
        <p:txBody>
          <a:bodyPr/>
          <a:lstStyle/>
          <a:p>
            <a:r>
              <a:rPr lang="en-US" smtClean="0"/>
              <a:t>Access to Records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19600"/>
            <a:ext cx="7239001" cy="176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34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p:txBody>
          <a:bodyPr/>
          <a:lstStyle/>
          <a:p>
            <a:r>
              <a:rPr lang="en-US" smtClean="0"/>
              <a:t>Briefing on direct potable reuse background</a:t>
            </a:r>
            <a:endParaRPr lang="en-US" dirty="0"/>
          </a:p>
        </p:txBody>
      </p:sp>
    </p:spTree>
    <p:extLst>
      <p:ext uri="{BB962C8B-B14F-4D97-AF65-F5344CB8AC3E}">
        <p14:creationId xmlns:p14="http://schemas.microsoft.com/office/powerpoint/2010/main" val="232581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Permitting and Impaired Sources</a:t>
            </a:r>
          </a:p>
          <a:p>
            <a:r>
              <a:rPr lang="en-US" sz="2800" dirty="0" smtClean="0"/>
              <a:t>Permitting </a:t>
            </a:r>
            <a:r>
              <a:rPr lang="en-US" sz="2800" dirty="0" err="1" smtClean="0"/>
              <a:t>IPR</a:t>
            </a:r>
            <a:r>
              <a:rPr lang="en-US" sz="2800" dirty="0" smtClean="0"/>
              <a:t> Projects</a:t>
            </a:r>
          </a:p>
          <a:p>
            <a:r>
              <a:rPr lang="en-US" sz="2800" dirty="0" smtClean="0"/>
              <a:t>Treatment Technologies</a:t>
            </a:r>
          </a:p>
          <a:p>
            <a:r>
              <a:rPr lang="en-US" sz="2800" dirty="0" smtClean="0"/>
              <a:t>Permitting </a:t>
            </a:r>
            <a:r>
              <a:rPr lang="en-US" sz="2800" dirty="0" err="1" smtClean="0"/>
              <a:t>DPR</a:t>
            </a:r>
            <a:endParaRPr lang="en-US" sz="2800" dirty="0" smtClean="0"/>
          </a:p>
          <a:p>
            <a:r>
              <a:rPr lang="en-US" sz="2800" dirty="0" err="1" smtClean="0"/>
              <a:t>DPR</a:t>
            </a:r>
            <a:r>
              <a:rPr lang="en-US" sz="2800" dirty="0" smtClean="0"/>
              <a:t> Treatment Goals/Concerns</a:t>
            </a:r>
            <a:endParaRPr lang="en-US" sz="2800" dirty="0"/>
          </a:p>
        </p:txBody>
      </p:sp>
      <p:sp>
        <p:nvSpPr>
          <p:cNvPr id="2" name="Title 1"/>
          <p:cNvSpPr>
            <a:spLocks noGrp="1"/>
          </p:cNvSpPr>
          <p:nvPr>
            <p:ph type="title"/>
          </p:nvPr>
        </p:nvSpPr>
        <p:spPr/>
        <p:txBody>
          <a:bodyPr/>
          <a:lstStyle/>
          <a:p>
            <a:r>
              <a:rPr lang="en-US" dirty="0" smtClean="0"/>
              <a:t>Topics We Will Cover</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56775"/>
            <a:ext cx="8077200" cy="2066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3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Permitting and Impaired Sources</a:t>
            </a:r>
            <a:endParaRPr lang="en-US" dirty="0"/>
          </a:p>
        </p:txBody>
      </p:sp>
    </p:spTree>
    <p:extLst>
      <p:ext uri="{BB962C8B-B14F-4D97-AF65-F5344CB8AC3E}">
        <p14:creationId xmlns:p14="http://schemas.microsoft.com/office/powerpoint/2010/main" val="242796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0999" y="1719070"/>
            <a:ext cx="8407893" cy="4986530"/>
          </a:xfrm>
        </p:spPr>
        <p:txBody>
          <a:bodyPr>
            <a:normAutofit/>
          </a:bodyPr>
          <a:lstStyle/>
          <a:p>
            <a:r>
              <a:rPr lang="en-US" sz="2800" dirty="0" smtClean="0"/>
              <a:t>Health and Safety Code</a:t>
            </a:r>
          </a:p>
          <a:p>
            <a:pPr lvl="1"/>
            <a:r>
              <a:rPr lang="en-US" sz="2600" dirty="0" smtClean="0"/>
              <a:t>Right to </a:t>
            </a:r>
            <a:br>
              <a:rPr lang="en-US" sz="2600" dirty="0" smtClean="0"/>
            </a:br>
            <a:r>
              <a:rPr lang="en-US" sz="2600" dirty="0" smtClean="0"/>
              <a:t>“pure and safe drinking water”</a:t>
            </a:r>
          </a:p>
          <a:p>
            <a:pPr lvl="1"/>
            <a:r>
              <a:rPr lang="en-US" sz="2600" dirty="0" smtClean="0"/>
              <a:t>Requires CDPH evaluation</a:t>
            </a:r>
          </a:p>
          <a:p>
            <a:r>
              <a:rPr lang="en-US" sz="2800" dirty="0" smtClean="0"/>
              <a:t>Permit is the permission </a:t>
            </a:r>
            <a:br>
              <a:rPr lang="en-US" sz="2800" dirty="0" smtClean="0"/>
            </a:br>
            <a:r>
              <a:rPr lang="en-US" sz="2800" dirty="0" smtClean="0"/>
              <a:t>to operate</a:t>
            </a:r>
          </a:p>
          <a:p>
            <a:pPr lvl="1"/>
            <a:r>
              <a:rPr lang="en-US" sz="2600" dirty="0" smtClean="0"/>
              <a:t>Legal document</a:t>
            </a:r>
          </a:p>
          <a:p>
            <a:pPr lvl="1"/>
            <a:r>
              <a:rPr lang="en-US" sz="2600" dirty="0" smtClean="0"/>
              <a:t>States operating conditions</a:t>
            </a:r>
          </a:p>
          <a:p>
            <a:pPr lvl="1"/>
            <a:r>
              <a:rPr lang="en-US" sz="2600" dirty="0"/>
              <a:t>Determination</a:t>
            </a:r>
            <a:r>
              <a:rPr lang="en-US" sz="2600" dirty="0" smtClean="0"/>
              <a:t>: </a:t>
            </a:r>
            <a:r>
              <a:rPr lang="en-US" sz="2600" dirty="0"/>
              <a:t>pure, </a:t>
            </a:r>
            <a:endParaRPr lang="en-US" sz="2600" dirty="0" smtClean="0"/>
          </a:p>
          <a:p>
            <a:pPr marL="640080" lvl="2" indent="0">
              <a:buNone/>
            </a:pPr>
            <a:r>
              <a:rPr lang="en-US" sz="2600" dirty="0" smtClean="0"/>
              <a:t>wholesome</a:t>
            </a:r>
            <a:r>
              <a:rPr lang="en-US" sz="2600" dirty="0"/>
              <a:t>, and potable </a:t>
            </a:r>
            <a:endParaRPr lang="en-US" sz="2600" dirty="0" smtClean="0"/>
          </a:p>
        </p:txBody>
      </p:sp>
      <p:sp>
        <p:nvSpPr>
          <p:cNvPr id="7" name="Title 6"/>
          <p:cNvSpPr>
            <a:spLocks noGrp="1"/>
          </p:cNvSpPr>
          <p:nvPr>
            <p:ph type="title"/>
          </p:nvPr>
        </p:nvSpPr>
        <p:spPr/>
        <p:txBody>
          <a:bodyPr/>
          <a:lstStyle/>
          <a:p>
            <a:r>
              <a:rPr lang="en-US" dirty="0" smtClean="0"/>
              <a:t>Water supply permits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30590"/>
            <a:ext cx="3005328" cy="434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13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04801" y="1719070"/>
            <a:ext cx="8484092" cy="4910330"/>
          </a:xfrm>
        </p:spPr>
        <p:txBody>
          <a:bodyPr>
            <a:normAutofit/>
          </a:bodyPr>
          <a:lstStyle/>
          <a:p>
            <a:r>
              <a:rPr lang="en-US" sz="2800" dirty="0"/>
              <a:t>Drinking Water Source Assessment Program</a:t>
            </a:r>
            <a:br>
              <a:rPr lang="en-US" sz="2800" dirty="0"/>
            </a:br>
            <a:r>
              <a:rPr lang="en-US" sz="2800" dirty="0"/>
              <a:t>(DWSAP)</a:t>
            </a:r>
          </a:p>
          <a:p>
            <a:r>
              <a:rPr lang="en-US" sz="2800" dirty="0" smtClean="0"/>
              <a:t>Evaluate existing and potential contamination and pollution sources</a:t>
            </a:r>
          </a:p>
          <a:p>
            <a:r>
              <a:rPr lang="en-US" sz="2800" dirty="0" smtClean="0"/>
              <a:t>Does the new source </a:t>
            </a:r>
            <a:r>
              <a:rPr lang="en-US" sz="2800" dirty="0"/>
              <a:t>meet DW </a:t>
            </a:r>
            <a:r>
              <a:rPr lang="en-US" sz="2800" dirty="0" smtClean="0"/>
              <a:t>standards?</a:t>
            </a:r>
          </a:p>
          <a:p>
            <a:pPr lvl="1"/>
            <a:r>
              <a:rPr lang="en-US" sz="2600" dirty="0" smtClean="0"/>
              <a:t>Surface water sources require treatment to meet primary and secondary DW standards</a:t>
            </a:r>
          </a:p>
          <a:p>
            <a:pPr lvl="1"/>
            <a:r>
              <a:rPr lang="en-US" sz="2600" dirty="0" smtClean="0"/>
              <a:t>Some wells may need treatment for specific contaminants</a:t>
            </a:r>
          </a:p>
          <a:p>
            <a:pPr lvl="1"/>
            <a:r>
              <a:rPr lang="en-US" sz="2400" dirty="0"/>
              <a:t>Best Available </a:t>
            </a:r>
            <a:r>
              <a:rPr lang="en-US" sz="2400" dirty="0" smtClean="0"/>
              <a:t>Technology (BAT) </a:t>
            </a:r>
            <a:r>
              <a:rPr lang="en-US" sz="2400" dirty="0"/>
              <a:t>for </a:t>
            </a:r>
            <a:r>
              <a:rPr lang="en-US" sz="2400" dirty="0" smtClean="0"/>
              <a:t>contaminants</a:t>
            </a:r>
          </a:p>
          <a:p>
            <a:pPr lvl="1"/>
            <a:endParaRPr lang="en-US" sz="2600" dirty="0"/>
          </a:p>
        </p:txBody>
      </p:sp>
      <p:sp>
        <p:nvSpPr>
          <p:cNvPr id="7" name="Title 6"/>
          <p:cNvSpPr>
            <a:spLocks noGrp="1"/>
          </p:cNvSpPr>
          <p:nvPr>
            <p:ph type="title"/>
          </p:nvPr>
        </p:nvSpPr>
        <p:spPr/>
        <p:txBody>
          <a:bodyPr/>
          <a:lstStyle/>
          <a:p>
            <a:r>
              <a:rPr lang="en-US" b="1" dirty="0" smtClean="0"/>
              <a:t>Assessment OF A NEW Source</a:t>
            </a:r>
            <a:endParaRPr lang="en-US" dirty="0"/>
          </a:p>
        </p:txBody>
      </p:sp>
    </p:spTree>
    <p:extLst>
      <p:ext uri="{BB962C8B-B14F-4D97-AF65-F5344CB8AC3E}">
        <p14:creationId xmlns:p14="http://schemas.microsoft.com/office/powerpoint/2010/main" val="2969588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0999" y="1719070"/>
            <a:ext cx="8407893" cy="4910330"/>
          </a:xfrm>
        </p:spPr>
        <p:txBody>
          <a:bodyPr>
            <a:normAutofit/>
          </a:bodyPr>
          <a:lstStyle/>
          <a:p>
            <a:r>
              <a:rPr lang="en-US" sz="2800" dirty="0" smtClean="0"/>
              <a:t>Extremely Impaired Sources</a:t>
            </a:r>
          </a:p>
          <a:p>
            <a:pPr lvl="1"/>
            <a:r>
              <a:rPr lang="en-US" sz="2600" dirty="0" smtClean="0"/>
              <a:t>Source assessment - vulnerability</a:t>
            </a:r>
          </a:p>
          <a:p>
            <a:pPr lvl="1"/>
            <a:r>
              <a:rPr lang="en-US" sz="2600" dirty="0" smtClean="0"/>
              <a:t>Raw water quality </a:t>
            </a:r>
            <a:r>
              <a:rPr lang="en-US" sz="2600" dirty="0"/>
              <a:t>- </a:t>
            </a:r>
            <a:r>
              <a:rPr lang="en-US" sz="2600" dirty="0" smtClean="0"/>
              <a:t>full </a:t>
            </a:r>
            <a:r>
              <a:rPr lang="en-US" sz="2600" dirty="0"/>
              <a:t>characterization </a:t>
            </a:r>
            <a:endParaRPr lang="en-US" sz="2600" dirty="0" smtClean="0"/>
          </a:p>
          <a:p>
            <a:pPr lvl="1"/>
            <a:r>
              <a:rPr lang="en-US" sz="2600" dirty="0" smtClean="0"/>
              <a:t>Source protection</a:t>
            </a:r>
          </a:p>
          <a:p>
            <a:pPr lvl="1"/>
            <a:r>
              <a:rPr lang="en-US" sz="2600" dirty="0" smtClean="0"/>
              <a:t>Effective monitoring </a:t>
            </a:r>
            <a:br>
              <a:rPr lang="en-US" sz="2600" dirty="0" smtClean="0"/>
            </a:br>
            <a:r>
              <a:rPr lang="en-US" sz="2600" dirty="0" smtClean="0"/>
              <a:t>and optimum treatment</a:t>
            </a:r>
          </a:p>
          <a:p>
            <a:pPr lvl="1"/>
            <a:r>
              <a:rPr lang="en-US" sz="2600" dirty="0" smtClean="0"/>
              <a:t>Health risks of failure</a:t>
            </a:r>
          </a:p>
          <a:p>
            <a:pPr lvl="1"/>
            <a:r>
              <a:rPr lang="en-US" sz="2600" dirty="0" smtClean="0"/>
              <a:t>Identify source</a:t>
            </a:r>
          </a:p>
          <a:p>
            <a:pPr marL="640080" lvl="2" indent="0">
              <a:buNone/>
            </a:pPr>
            <a:r>
              <a:rPr lang="en-US" sz="2600" dirty="0" smtClean="0"/>
              <a:t> alternatives</a:t>
            </a:r>
          </a:p>
        </p:txBody>
      </p:sp>
      <p:sp>
        <p:nvSpPr>
          <p:cNvPr id="7" name="Title 6"/>
          <p:cNvSpPr>
            <a:spLocks noGrp="1"/>
          </p:cNvSpPr>
          <p:nvPr>
            <p:ph type="title"/>
          </p:nvPr>
        </p:nvSpPr>
        <p:spPr/>
        <p:txBody>
          <a:bodyPr/>
          <a:lstStyle/>
          <a:p>
            <a:r>
              <a:rPr lang="en-US" dirty="0" smtClean="0"/>
              <a:t>Impaired sources</a:t>
            </a:r>
            <a:endParaRPr lang="en-US" dirty="0"/>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070" r="32451"/>
          <a:stretch/>
        </p:blipFill>
        <p:spPr bwMode="auto">
          <a:xfrm>
            <a:off x="5105400" y="3343503"/>
            <a:ext cx="3588225" cy="31015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33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0999" y="1719070"/>
            <a:ext cx="8407893" cy="4910330"/>
          </a:xfrm>
        </p:spPr>
        <p:txBody>
          <a:bodyPr>
            <a:normAutofit/>
          </a:bodyPr>
          <a:lstStyle/>
          <a:p>
            <a:r>
              <a:rPr lang="en-US" sz="2800" dirty="0" smtClean="0"/>
              <a:t>Technical report required</a:t>
            </a:r>
          </a:p>
          <a:p>
            <a:pPr lvl="1"/>
            <a:r>
              <a:rPr lang="en-US" sz="2600" dirty="0" smtClean="0"/>
              <a:t>Source water information</a:t>
            </a:r>
          </a:p>
          <a:p>
            <a:pPr lvl="1"/>
            <a:r>
              <a:rPr lang="en-US" sz="2600" dirty="0" smtClean="0"/>
              <a:t>Treatment information</a:t>
            </a:r>
          </a:p>
          <a:p>
            <a:pPr lvl="2"/>
            <a:r>
              <a:rPr lang="en-US" sz="2600" dirty="0" smtClean="0"/>
              <a:t>Unit processes</a:t>
            </a:r>
          </a:p>
          <a:p>
            <a:pPr lvl="2"/>
            <a:r>
              <a:rPr lang="en-US" sz="2600" dirty="0" smtClean="0"/>
              <a:t>Parameters</a:t>
            </a:r>
          </a:p>
          <a:p>
            <a:pPr lvl="2"/>
            <a:r>
              <a:rPr lang="en-US" sz="2600" dirty="0" smtClean="0"/>
              <a:t>Reliability</a:t>
            </a:r>
          </a:p>
          <a:p>
            <a:pPr lvl="2"/>
            <a:r>
              <a:rPr lang="en-US" sz="2600" dirty="0" smtClean="0"/>
              <a:t>Disinfection</a:t>
            </a:r>
          </a:p>
          <a:p>
            <a:pPr lvl="1"/>
            <a:r>
              <a:rPr lang="en-US" sz="2600" dirty="0" smtClean="0"/>
              <a:t>Monitoring plan</a:t>
            </a:r>
          </a:p>
          <a:p>
            <a:pPr lvl="1"/>
            <a:r>
              <a:rPr lang="en-US" sz="2600" dirty="0" smtClean="0"/>
              <a:t>Operations plan</a:t>
            </a:r>
          </a:p>
          <a:p>
            <a:pPr lvl="1"/>
            <a:r>
              <a:rPr lang="en-US" sz="2600" dirty="0" smtClean="0"/>
              <a:t>Operator certification</a:t>
            </a:r>
          </a:p>
        </p:txBody>
      </p:sp>
      <p:sp>
        <p:nvSpPr>
          <p:cNvPr id="7" name="Title 6"/>
          <p:cNvSpPr>
            <a:spLocks noGrp="1"/>
          </p:cNvSpPr>
          <p:nvPr>
            <p:ph type="title"/>
          </p:nvPr>
        </p:nvSpPr>
        <p:spPr/>
        <p:txBody>
          <a:bodyPr/>
          <a:lstStyle/>
          <a:p>
            <a:r>
              <a:rPr lang="en-US" dirty="0" smtClean="0"/>
              <a:t>Technical report</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186"/>
          <a:stretch/>
        </p:blipFill>
        <p:spPr bwMode="auto">
          <a:xfrm>
            <a:off x="5486400" y="1905000"/>
            <a:ext cx="3265227" cy="4514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12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0999" y="1719070"/>
            <a:ext cx="8407893" cy="4986530"/>
          </a:xfrm>
        </p:spPr>
        <p:txBody>
          <a:bodyPr>
            <a:normAutofit/>
          </a:bodyPr>
          <a:lstStyle/>
          <a:p>
            <a:r>
              <a:rPr lang="en-US" sz="2800" dirty="0" smtClean="0"/>
              <a:t>Water Quality Monitoring Plan</a:t>
            </a:r>
          </a:p>
          <a:p>
            <a:pPr lvl="1"/>
            <a:r>
              <a:rPr lang="en-US" sz="2600" dirty="0" smtClean="0"/>
              <a:t>All sources</a:t>
            </a:r>
          </a:p>
          <a:p>
            <a:pPr lvl="1"/>
            <a:r>
              <a:rPr lang="en-US" sz="2600" dirty="0" smtClean="0"/>
              <a:t>Test for:</a:t>
            </a:r>
          </a:p>
          <a:p>
            <a:pPr lvl="2"/>
            <a:r>
              <a:rPr lang="en-US" sz="2600" dirty="0" smtClean="0"/>
              <a:t>General mineral</a:t>
            </a:r>
          </a:p>
          <a:p>
            <a:pPr lvl="2"/>
            <a:r>
              <a:rPr lang="en-US" sz="2600" dirty="0" smtClean="0"/>
              <a:t>General physical</a:t>
            </a:r>
          </a:p>
          <a:p>
            <a:pPr lvl="2"/>
            <a:r>
              <a:rPr lang="en-US" sz="2600" dirty="0" smtClean="0"/>
              <a:t>Inorganics</a:t>
            </a:r>
          </a:p>
          <a:p>
            <a:pPr lvl="2"/>
            <a:r>
              <a:rPr lang="en-US" sz="2600" dirty="0" smtClean="0"/>
              <a:t>Organics</a:t>
            </a:r>
          </a:p>
          <a:p>
            <a:pPr lvl="2"/>
            <a:r>
              <a:rPr lang="en-US" sz="2600" dirty="0" smtClean="0"/>
              <a:t>Radioactivity</a:t>
            </a:r>
          </a:p>
          <a:p>
            <a:pPr lvl="1"/>
            <a:r>
              <a:rPr lang="en-US" sz="2600" dirty="0" smtClean="0"/>
              <a:t>Sample frequency</a:t>
            </a:r>
          </a:p>
          <a:p>
            <a:pPr lvl="1"/>
            <a:r>
              <a:rPr lang="en-US" sz="2600" dirty="0" smtClean="0"/>
              <a:t>Special monitoring</a:t>
            </a:r>
          </a:p>
        </p:txBody>
      </p:sp>
      <p:sp>
        <p:nvSpPr>
          <p:cNvPr id="7" name="Title 6"/>
          <p:cNvSpPr>
            <a:spLocks noGrp="1"/>
          </p:cNvSpPr>
          <p:nvPr>
            <p:ph type="title"/>
          </p:nvPr>
        </p:nvSpPr>
        <p:spPr/>
        <p:txBody>
          <a:bodyPr/>
          <a:lstStyle/>
          <a:p>
            <a:r>
              <a:rPr lang="en-US" dirty="0" smtClean="0"/>
              <a:t>Water quality</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35" t="1982" r="15985" b="2055"/>
          <a:stretch/>
        </p:blipFill>
        <p:spPr bwMode="auto">
          <a:xfrm>
            <a:off x="4648200" y="2362200"/>
            <a:ext cx="3893023" cy="41682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13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0999" y="1719070"/>
            <a:ext cx="8407893" cy="4834129"/>
          </a:xfrm>
        </p:spPr>
        <p:txBody>
          <a:bodyPr/>
          <a:lstStyle/>
          <a:p>
            <a:r>
              <a:rPr lang="en-US" sz="2800" dirty="0" smtClean="0"/>
              <a:t>Operations Plan</a:t>
            </a:r>
          </a:p>
          <a:p>
            <a:pPr lvl="1"/>
            <a:r>
              <a:rPr lang="en-US" sz="2600" dirty="0" smtClean="0"/>
              <a:t>Overall operations</a:t>
            </a:r>
          </a:p>
          <a:p>
            <a:pPr lvl="1"/>
            <a:r>
              <a:rPr lang="en-US" sz="2600" dirty="0" smtClean="0"/>
              <a:t>Treatment methods</a:t>
            </a:r>
          </a:p>
          <a:p>
            <a:pPr lvl="1"/>
            <a:r>
              <a:rPr lang="en-US" sz="2600" dirty="0" smtClean="0"/>
              <a:t>Treatment optimization</a:t>
            </a:r>
          </a:p>
          <a:p>
            <a:pPr lvl="1"/>
            <a:r>
              <a:rPr lang="en-US" sz="2600" dirty="0" smtClean="0"/>
              <a:t>Staff certification</a:t>
            </a:r>
          </a:p>
          <a:p>
            <a:pPr lvl="1"/>
            <a:r>
              <a:rPr lang="en-US" sz="2600" dirty="0" smtClean="0"/>
              <a:t>Operator responsibilities</a:t>
            </a:r>
          </a:p>
          <a:p>
            <a:pPr lvl="1"/>
            <a:r>
              <a:rPr lang="en-US" sz="2600" dirty="0" smtClean="0"/>
              <a:t>Monitoring water quality</a:t>
            </a:r>
          </a:p>
          <a:p>
            <a:pPr lvl="1"/>
            <a:r>
              <a:rPr lang="en-US" sz="2600" dirty="0" smtClean="0"/>
              <a:t>Equipment calibration</a:t>
            </a:r>
          </a:p>
          <a:p>
            <a:pPr lvl="1"/>
            <a:r>
              <a:rPr lang="en-US" sz="2600" dirty="0" smtClean="0"/>
              <a:t>Alarms and responses</a:t>
            </a:r>
          </a:p>
          <a:p>
            <a:endParaRPr lang="en-US" dirty="0"/>
          </a:p>
        </p:txBody>
      </p:sp>
      <p:sp>
        <p:nvSpPr>
          <p:cNvPr id="7" name="Title 6"/>
          <p:cNvSpPr>
            <a:spLocks noGrp="1"/>
          </p:cNvSpPr>
          <p:nvPr>
            <p:ph type="title"/>
          </p:nvPr>
        </p:nvSpPr>
        <p:spPr/>
        <p:txBody>
          <a:bodyPr/>
          <a:lstStyle/>
          <a:p>
            <a:r>
              <a:rPr lang="en-US" dirty="0" smtClean="0"/>
              <a:t>Operations</a:t>
            </a:r>
            <a:endParaRPr lang="en-US" dirty="0"/>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105400" y="2209800"/>
            <a:ext cx="3657600" cy="3886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46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800" dirty="0" smtClean="0"/>
              <a:t>Bagley-Keene Open Meeting Act</a:t>
            </a:r>
          </a:p>
          <a:p>
            <a:r>
              <a:rPr lang="en-US" sz="2800" dirty="0" smtClean="0"/>
              <a:t>Briefing on </a:t>
            </a:r>
            <a:r>
              <a:rPr lang="en-US" sz="2800" dirty="0" err="1" smtClean="0"/>
              <a:t>DPR</a:t>
            </a:r>
            <a:endParaRPr lang="en-US" sz="2800" dirty="0" smtClean="0"/>
          </a:p>
          <a:p>
            <a:r>
              <a:rPr lang="en-US" sz="2800" dirty="0" smtClean="0"/>
              <a:t>Statutory Mandate and Tasks of Group</a:t>
            </a:r>
          </a:p>
          <a:p>
            <a:r>
              <a:rPr lang="en-US" sz="2800" dirty="0" smtClean="0"/>
              <a:t>Lunch</a:t>
            </a:r>
          </a:p>
          <a:p>
            <a:r>
              <a:rPr lang="en-US" sz="2800" dirty="0" smtClean="0"/>
              <a:t>Discussions on Expert </a:t>
            </a:r>
            <a:r>
              <a:rPr lang="en-US" sz="2800" dirty="0"/>
              <a:t>Panel</a:t>
            </a:r>
            <a:endParaRPr lang="en-US" sz="2800" dirty="0" smtClean="0"/>
          </a:p>
          <a:p>
            <a:r>
              <a:rPr lang="en-US" sz="2800" dirty="0" smtClean="0"/>
              <a:t>Public Comments</a:t>
            </a:r>
          </a:p>
          <a:p>
            <a:r>
              <a:rPr lang="en-US" sz="2800" dirty="0" smtClean="0"/>
              <a:t>Future Meetings</a:t>
            </a:r>
          </a:p>
          <a:p>
            <a:r>
              <a:rPr lang="en-US" sz="2800" dirty="0" smtClean="0"/>
              <a:t>Final Discussion</a:t>
            </a:r>
          </a:p>
          <a:p>
            <a:endParaRPr lang="en-US" sz="3200" dirty="0"/>
          </a:p>
        </p:txBody>
      </p:sp>
      <p:sp>
        <p:nvSpPr>
          <p:cNvPr id="2" name="Title 1"/>
          <p:cNvSpPr>
            <a:spLocks noGrp="1"/>
          </p:cNvSpPr>
          <p:nvPr>
            <p:ph type="title"/>
          </p:nvPr>
        </p:nvSpPr>
        <p:spPr/>
        <p:txBody>
          <a:bodyPr/>
          <a:lstStyle/>
          <a:p>
            <a:r>
              <a:rPr lang="en-US" dirty="0" smtClean="0"/>
              <a:t>Todays Agenda</a:t>
            </a:r>
            <a:endParaRPr lang="en-US"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48200" y="4419600"/>
            <a:ext cx="4229100" cy="21621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08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en-US" sz="2800" dirty="0" smtClean="0"/>
              <a:t>Operator Certification</a:t>
            </a:r>
          </a:p>
          <a:p>
            <a:pPr lvl="1"/>
            <a:r>
              <a:rPr lang="en-US" sz="2600" dirty="0" smtClean="0"/>
              <a:t>Required by Title 22</a:t>
            </a:r>
          </a:p>
          <a:p>
            <a:pPr lvl="1"/>
            <a:r>
              <a:rPr lang="en-US" sz="2600" dirty="0" smtClean="0"/>
              <a:t>Described in permit</a:t>
            </a:r>
          </a:p>
          <a:p>
            <a:pPr lvl="1"/>
            <a:r>
              <a:rPr lang="en-US" sz="2600" dirty="0" smtClean="0"/>
              <a:t>Certification levels set by treatment type</a:t>
            </a:r>
            <a:endParaRPr lang="en-US" sz="2600" dirty="0"/>
          </a:p>
        </p:txBody>
      </p:sp>
      <p:sp>
        <p:nvSpPr>
          <p:cNvPr id="7" name="Title 6"/>
          <p:cNvSpPr>
            <a:spLocks noGrp="1"/>
          </p:cNvSpPr>
          <p:nvPr>
            <p:ph type="title"/>
          </p:nvPr>
        </p:nvSpPr>
        <p:spPr/>
        <p:txBody>
          <a:bodyPr/>
          <a:lstStyle/>
          <a:p>
            <a:r>
              <a:rPr lang="en-US" dirty="0" smtClean="0"/>
              <a:t>certification</a:t>
            </a:r>
            <a:endParaRPr lang="en-US" dirty="0"/>
          </a:p>
        </p:txBody>
      </p:sp>
      <p:pic>
        <p:nvPicPr>
          <p:cNvPr id="1331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4414" b="43174"/>
          <a:stretch/>
        </p:blipFill>
        <p:spPr bwMode="auto">
          <a:xfrm>
            <a:off x="685800" y="3977185"/>
            <a:ext cx="7924800" cy="2499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11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en-US" sz="2800" dirty="0" smtClean="0"/>
              <a:t>Applicant submits a technical report</a:t>
            </a:r>
          </a:p>
          <a:p>
            <a:r>
              <a:rPr lang="en-US" sz="2800" dirty="0" smtClean="0"/>
              <a:t>CDPH performs technical evaluation</a:t>
            </a:r>
          </a:p>
          <a:p>
            <a:r>
              <a:rPr lang="en-US" sz="2800" dirty="0" smtClean="0"/>
              <a:t>CDPH prepares a permit report</a:t>
            </a:r>
          </a:p>
          <a:p>
            <a:pPr lvl="1"/>
            <a:r>
              <a:rPr lang="en-US" sz="2600" dirty="0" smtClean="0"/>
              <a:t>PE stamped</a:t>
            </a:r>
          </a:p>
          <a:p>
            <a:pPr lvl="1"/>
            <a:r>
              <a:rPr lang="en-US" sz="2600" dirty="0" smtClean="0"/>
              <a:t>Meets all drinking water standards</a:t>
            </a:r>
          </a:p>
          <a:p>
            <a:pPr lvl="1"/>
            <a:r>
              <a:rPr lang="en-US" sz="2600" dirty="0" smtClean="0"/>
              <a:t>Adequate treatment</a:t>
            </a:r>
          </a:p>
          <a:p>
            <a:pPr lvl="1"/>
            <a:r>
              <a:rPr lang="en-US" sz="2600" dirty="0" smtClean="0"/>
              <a:t>A pure, wholesome, potable water</a:t>
            </a:r>
          </a:p>
          <a:p>
            <a:r>
              <a:rPr lang="en-US" sz="2800" dirty="0" smtClean="0"/>
              <a:t>CDPH issues a Water Supply Permit</a:t>
            </a:r>
          </a:p>
          <a:p>
            <a:endParaRPr lang="en-US" sz="2800" dirty="0"/>
          </a:p>
        </p:txBody>
      </p:sp>
      <p:sp>
        <p:nvSpPr>
          <p:cNvPr id="7" name="Title 6"/>
          <p:cNvSpPr>
            <a:spLocks noGrp="1"/>
          </p:cNvSpPr>
          <p:nvPr>
            <p:ph type="title"/>
          </p:nvPr>
        </p:nvSpPr>
        <p:spPr/>
        <p:txBody>
          <a:bodyPr/>
          <a:lstStyle/>
          <a:p>
            <a:r>
              <a:rPr lang="en-US" dirty="0" smtClean="0"/>
              <a:t>Issuance of the permit</a:t>
            </a:r>
            <a:endParaRPr lang="en-US" dirty="0"/>
          </a:p>
        </p:txBody>
      </p:sp>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10400" y="3041176"/>
            <a:ext cx="1773947" cy="1924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99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permitting </a:t>
            </a:r>
            <a:r>
              <a:rPr lang="en-US" dirty="0" err="1" smtClean="0"/>
              <a:t>IPR</a:t>
            </a:r>
            <a:r>
              <a:rPr lang="en-US" dirty="0" smtClean="0"/>
              <a:t> Projects</a:t>
            </a:r>
            <a:endParaRPr lang="en-US" dirty="0"/>
          </a:p>
        </p:txBody>
      </p:sp>
    </p:spTree>
    <p:extLst>
      <p:ext uri="{BB962C8B-B14F-4D97-AF65-F5344CB8AC3E}">
        <p14:creationId xmlns:p14="http://schemas.microsoft.com/office/powerpoint/2010/main" val="39246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p:txBody>
          <a:bodyPr>
            <a:normAutofit/>
          </a:bodyPr>
          <a:lstStyle/>
          <a:p>
            <a:r>
              <a:rPr lang="en-US" sz="2800" dirty="0" smtClean="0"/>
              <a:t>State Board has ultimate authority over water rights and water quality.</a:t>
            </a:r>
          </a:p>
          <a:p>
            <a:endParaRPr lang="en-US" sz="2800" dirty="0" smtClean="0"/>
          </a:p>
          <a:p>
            <a:r>
              <a:rPr lang="en-US" sz="2800" dirty="0" smtClean="0"/>
              <a:t>Established nine Regional Boards.</a:t>
            </a:r>
          </a:p>
          <a:p>
            <a:endParaRPr lang="en-US" sz="2800" dirty="0" smtClean="0"/>
          </a:p>
          <a:p>
            <a:r>
              <a:rPr lang="en-US" sz="2800" dirty="0" smtClean="0"/>
              <a:t>Boards permit discharges </a:t>
            </a:r>
            <a:br>
              <a:rPr lang="en-US" sz="2800" dirty="0" smtClean="0"/>
            </a:br>
            <a:r>
              <a:rPr lang="en-US" sz="2800" dirty="0" smtClean="0"/>
              <a:t>that affect ground and </a:t>
            </a:r>
            <a:br>
              <a:rPr lang="en-US" sz="2800" dirty="0" smtClean="0"/>
            </a:br>
            <a:r>
              <a:rPr lang="en-US" sz="2800" dirty="0" smtClean="0"/>
              <a:t>surface waters.</a:t>
            </a:r>
            <a:endParaRPr lang="en-US" sz="2800" dirty="0"/>
          </a:p>
        </p:txBody>
      </p:sp>
      <p:sp>
        <p:nvSpPr>
          <p:cNvPr id="443394" name="Rectangle 2"/>
          <p:cNvSpPr>
            <a:spLocks noGrp="1" noChangeArrowheads="1"/>
          </p:cNvSpPr>
          <p:nvPr>
            <p:ph type="title"/>
          </p:nvPr>
        </p:nvSpPr>
        <p:spPr/>
        <p:txBody>
          <a:bodyPr/>
          <a:lstStyle/>
          <a:p>
            <a:r>
              <a:rPr lang="en-US" dirty="0" smtClean="0"/>
              <a:t>Porter-Cologne Act</a:t>
            </a:r>
            <a:br>
              <a:rPr lang="en-US" dirty="0" smtClean="0"/>
            </a:br>
            <a:r>
              <a:rPr lang="en-US" dirty="0" smtClean="0"/>
              <a:t>CDPH      </a:t>
            </a:r>
            <a:r>
              <a:rPr lang="en-US" dirty="0" err="1" smtClean="0"/>
              <a:t>SWRCB</a:t>
            </a:r>
            <a:r>
              <a:rPr lang="en-US" dirty="0" smtClean="0"/>
              <a:t>       RWQCB</a:t>
            </a:r>
          </a:p>
        </p:txBody>
      </p:sp>
      <p:pic>
        <p:nvPicPr>
          <p:cNvPr id="5124" name="Picture 41" descr="stseal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8599"/>
            <a:ext cx="1075579" cy="10581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125" name="Picture 5" descr="logo_CDPH_v[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935210"/>
            <a:ext cx="457200" cy="41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6" descr="waterboard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935210"/>
            <a:ext cx="609600" cy="41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7337" y="3904397"/>
            <a:ext cx="3433372" cy="2276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14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a:xfrm>
            <a:off x="380999" y="1719070"/>
            <a:ext cx="8407893" cy="4910329"/>
          </a:xfrm>
        </p:spPr>
        <p:txBody>
          <a:bodyPr>
            <a:noAutofit/>
          </a:bodyPr>
          <a:lstStyle/>
          <a:p>
            <a:r>
              <a:rPr lang="en-US" sz="2800" dirty="0" smtClean="0"/>
              <a:t>Memorandum of Agreement (MOA) in 1996</a:t>
            </a:r>
            <a:br>
              <a:rPr lang="en-US" sz="2800" dirty="0" smtClean="0"/>
            </a:br>
            <a:endParaRPr lang="en-US" sz="2800" dirty="0" smtClean="0"/>
          </a:p>
          <a:p>
            <a:r>
              <a:rPr lang="en-US" sz="2800" dirty="0" smtClean="0"/>
              <a:t>MOA delineates responsibilities</a:t>
            </a:r>
          </a:p>
          <a:p>
            <a:endParaRPr lang="en-US" sz="2800" dirty="0" smtClean="0"/>
          </a:p>
          <a:p>
            <a:r>
              <a:rPr lang="en-US" sz="2800" dirty="0" err="1" smtClean="0"/>
              <a:t>RWQCBs</a:t>
            </a:r>
            <a:r>
              <a:rPr lang="en-US" sz="2800" dirty="0" smtClean="0"/>
              <a:t> have the </a:t>
            </a:r>
            <a:br>
              <a:rPr lang="en-US" sz="2800" dirty="0" smtClean="0"/>
            </a:br>
            <a:r>
              <a:rPr lang="en-US" sz="2800" dirty="0" smtClean="0"/>
              <a:t>permitting and ongoing </a:t>
            </a:r>
            <a:br>
              <a:rPr lang="en-US" sz="2800" dirty="0" smtClean="0"/>
            </a:br>
            <a:r>
              <a:rPr lang="en-US" sz="2800" dirty="0" smtClean="0"/>
              <a:t>oversight authority</a:t>
            </a:r>
          </a:p>
          <a:p>
            <a:endParaRPr lang="en-US" sz="2800" dirty="0" smtClean="0"/>
          </a:p>
          <a:p>
            <a:r>
              <a:rPr lang="en-US" sz="2800" dirty="0" smtClean="0"/>
              <a:t>CDPH reviews reports when requested by RWQCB</a:t>
            </a:r>
          </a:p>
        </p:txBody>
      </p:sp>
      <p:sp>
        <p:nvSpPr>
          <p:cNvPr id="443394" name="Rectangle 2"/>
          <p:cNvSpPr>
            <a:spLocks noGrp="1" noChangeArrowheads="1"/>
          </p:cNvSpPr>
          <p:nvPr>
            <p:ph type="title"/>
          </p:nvPr>
        </p:nvSpPr>
        <p:spPr/>
        <p:txBody>
          <a:bodyPr/>
          <a:lstStyle/>
          <a:p>
            <a:r>
              <a:rPr lang="en-US" dirty="0" smtClean="0"/>
              <a:t>Regulatory Structure</a:t>
            </a:r>
            <a:br>
              <a:rPr lang="en-US" dirty="0" smtClean="0"/>
            </a:br>
            <a:r>
              <a:rPr lang="en-US" dirty="0" smtClean="0"/>
              <a:t>CDPH      </a:t>
            </a:r>
            <a:r>
              <a:rPr lang="en-US" dirty="0" err="1" smtClean="0"/>
              <a:t>SWRCB</a:t>
            </a:r>
            <a:r>
              <a:rPr lang="en-US" dirty="0" smtClean="0"/>
              <a:t>       RWQCB</a:t>
            </a:r>
          </a:p>
        </p:txBody>
      </p:sp>
      <p:pic>
        <p:nvPicPr>
          <p:cNvPr id="5124" name="Picture 41" descr="stseal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8599"/>
            <a:ext cx="1075579" cy="10581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125" name="Picture 5" descr="logo_CDPH_v[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914400"/>
            <a:ext cx="457200" cy="41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6" descr="waterboard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075" y="914400"/>
            <a:ext cx="609600" cy="4167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50000" t="50000"/>
          <a:stretch/>
        </p:blipFill>
        <p:spPr bwMode="auto">
          <a:xfrm>
            <a:off x="5638800" y="3262423"/>
            <a:ext cx="2895600" cy="22884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29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1" name="Rectangle 3"/>
          <p:cNvSpPr>
            <a:spLocks noGrp="1" noChangeArrowheads="1"/>
          </p:cNvSpPr>
          <p:nvPr>
            <p:ph idx="1"/>
          </p:nvPr>
        </p:nvSpPr>
        <p:spPr>
          <a:xfrm>
            <a:off x="380999" y="1719071"/>
            <a:ext cx="8610601" cy="4605530"/>
          </a:xfrm>
        </p:spPr>
        <p:txBody>
          <a:bodyPr>
            <a:normAutofit/>
          </a:bodyPr>
          <a:lstStyle/>
          <a:p>
            <a:r>
              <a:rPr lang="en-US" sz="2800" dirty="0" smtClean="0"/>
              <a:t>Statutes</a:t>
            </a:r>
          </a:p>
          <a:p>
            <a:pPr lvl="1"/>
            <a:r>
              <a:rPr lang="en-US" sz="2600" dirty="0" smtClean="0"/>
              <a:t>Health &amp; Safety Code</a:t>
            </a:r>
          </a:p>
          <a:p>
            <a:pPr lvl="1"/>
            <a:r>
              <a:rPr lang="en-US" sz="2600" dirty="0" smtClean="0"/>
              <a:t>Water Code</a:t>
            </a:r>
          </a:p>
          <a:p>
            <a:endParaRPr lang="en-US" dirty="0" smtClean="0"/>
          </a:p>
          <a:p>
            <a:r>
              <a:rPr lang="en-US" sz="2800" dirty="0" smtClean="0"/>
              <a:t>Regulations</a:t>
            </a:r>
          </a:p>
          <a:p>
            <a:pPr lvl="1"/>
            <a:r>
              <a:rPr lang="en-US" sz="2600" dirty="0" smtClean="0"/>
              <a:t>Title 17</a:t>
            </a:r>
          </a:p>
          <a:p>
            <a:pPr lvl="1"/>
            <a:r>
              <a:rPr lang="en-US" sz="2600" dirty="0" smtClean="0"/>
              <a:t>Title 22</a:t>
            </a:r>
          </a:p>
          <a:p>
            <a:pPr lvl="1"/>
            <a:r>
              <a:rPr lang="en-US" sz="2600" dirty="0" smtClean="0"/>
              <a:t>Groundwater Recharge (new draft)</a:t>
            </a:r>
          </a:p>
          <a:p>
            <a:pPr lvl="1"/>
            <a:r>
              <a:rPr lang="en-US" sz="2600" dirty="0" smtClean="0"/>
              <a:t>Surface Water Augmentation (under development)</a:t>
            </a:r>
          </a:p>
        </p:txBody>
      </p:sp>
      <p:sp>
        <p:nvSpPr>
          <p:cNvPr id="565250" name="Rectangle 2"/>
          <p:cNvSpPr>
            <a:spLocks noGrp="1" noChangeArrowheads="1"/>
          </p:cNvSpPr>
          <p:nvPr>
            <p:ph type="title"/>
          </p:nvPr>
        </p:nvSpPr>
        <p:spPr/>
        <p:txBody>
          <a:bodyPr/>
          <a:lstStyle/>
          <a:p>
            <a:r>
              <a:rPr lang="en-US" dirty="0" smtClean="0"/>
              <a:t>Current  Regulations</a:t>
            </a:r>
            <a:endParaRPr lang="en-US" dirty="0"/>
          </a:p>
        </p:txBody>
      </p:sp>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48200" y="2057400"/>
            <a:ext cx="4067175" cy="27827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22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Municipal Wastewater as a Source</a:t>
            </a:r>
            <a:endParaRPr lang="en-US" dirty="0"/>
          </a:p>
        </p:txBody>
      </p:sp>
    </p:spTree>
    <p:extLst>
      <p:ext uri="{BB962C8B-B14F-4D97-AF65-F5344CB8AC3E}">
        <p14:creationId xmlns:p14="http://schemas.microsoft.com/office/powerpoint/2010/main" val="61091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AutoShape 5" descr="9k=">
            <a:hlinkClick r:id="rId3"/>
          </p:cNvPr>
          <p:cNvSpPr>
            <a:spLocks noChangeAspect="1" noChangeArrowheads="1"/>
          </p:cNvSpPr>
          <p:nvPr/>
        </p:nvSpPr>
        <p:spPr bwMode="auto">
          <a:xfrm>
            <a:off x="4000500" y="30861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pic>
        <p:nvPicPr>
          <p:cNvPr id="1028" name="Picture 4" descr="http://www.apswater.com/images/colif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460" y="1794055"/>
            <a:ext cx="4659079" cy="47626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4855"/>
          <a:stretch/>
        </p:blipFill>
        <p:spPr>
          <a:xfrm>
            <a:off x="1219201" y="1782850"/>
            <a:ext cx="6689896" cy="4773820"/>
          </a:xfrm>
          <a:prstGeom prst="rect">
            <a:avLst/>
          </a:prstGeom>
          <a:ln>
            <a:solidFill>
              <a:schemeClr val="tx1"/>
            </a:solidFill>
          </a:ln>
        </p:spPr>
      </p:pic>
      <p:pic>
        <p:nvPicPr>
          <p:cNvPr id="6" name="Picture 2" descr="http://www.ecoliblog.com/e-col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243" y="1743146"/>
            <a:ext cx="3982434" cy="4853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6539" r="6894" b="3118"/>
          <a:stretch/>
        </p:blipFill>
        <p:spPr>
          <a:xfrm>
            <a:off x="4325342" y="2229189"/>
            <a:ext cx="4577752" cy="3892345"/>
          </a:xfrm>
          <a:prstGeom prst="rect">
            <a:avLst/>
          </a:prstGeom>
        </p:spPr>
      </p:pic>
      <p:pic>
        <p:nvPicPr>
          <p:cNvPr id="1026" name="Picture 2" descr="C:\Users\rbarnard\Desktop\imgname--giardia_lamblia_genome_sequenced---50226711--giard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4181" y="1667723"/>
            <a:ext cx="4439935" cy="4928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rbarnard\Desktop\Z1150054-Cryptosporidium_protozoan,_SEM-SPL w bacteria.jpg"/>
          <p:cNvPicPr>
            <a:picLocks noChangeAspect="1" noChangeArrowheads="1"/>
          </p:cNvPicPr>
          <p:nvPr/>
        </p:nvPicPr>
        <p:blipFill rotWithShape="1">
          <a:blip r:embed="rId9">
            <a:extLst>
              <a:ext uri="{28A0092B-C50C-407E-A947-70E740481C1C}">
                <a14:useLocalDpi xmlns:a14="http://schemas.microsoft.com/office/drawing/2010/main" val="0"/>
              </a:ext>
            </a:extLst>
          </a:blip>
          <a:srcRect l="11836" r="19690" b="7795"/>
          <a:stretch/>
        </p:blipFill>
        <p:spPr bwMode="auto">
          <a:xfrm>
            <a:off x="243222" y="1663713"/>
            <a:ext cx="4829047" cy="4932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t0.gstatic.com/images?q=tbn:ANd9GcTBUwo-vlwIH0hZoLxSjZ1tgHMxur1rV0FDveTxk4YjDRh5qxvw8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4368" y="1663712"/>
            <a:ext cx="4876800" cy="4932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smtClean="0"/>
              <a:t>Pathogens</a:t>
            </a:r>
            <a:endParaRPr lang="en-US" dirty="0"/>
          </a:p>
        </p:txBody>
      </p:sp>
    </p:spTree>
    <p:extLst>
      <p:ext uri="{BB962C8B-B14F-4D97-AF65-F5344CB8AC3E}">
        <p14:creationId xmlns:p14="http://schemas.microsoft.com/office/powerpoint/2010/main" val="101476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wipe(down)">
                                      <p:cBhvr>
                                        <p:cTn id="61" dur="580">
                                          <p:stCondLst>
                                            <p:cond delay="0"/>
                                          </p:stCondLst>
                                        </p:cTn>
                                        <p:tgtEl>
                                          <p:spTgt spid="1026"/>
                                        </p:tgtEl>
                                      </p:cBhvr>
                                    </p:animEffect>
                                    <p:anim calcmode="lin" valueType="num">
                                      <p:cBhvr>
                                        <p:cTn id="6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67" dur="26">
                                          <p:stCondLst>
                                            <p:cond delay="650"/>
                                          </p:stCondLst>
                                        </p:cTn>
                                        <p:tgtEl>
                                          <p:spTgt spid="1026"/>
                                        </p:tgtEl>
                                      </p:cBhvr>
                                      <p:to x="100000" y="60000"/>
                                    </p:animScale>
                                    <p:animScale>
                                      <p:cBhvr>
                                        <p:cTn id="68" dur="166" decel="50000">
                                          <p:stCondLst>
                                            <p:cond delay="676"/>
                                          </p:stCondLst>
                                        </p:cTn>
                                        <p:tgtEl>
                                          <p:spTgt spid="1026"/>
                                        </p:tgtEl>
                                      </p:cBhvr>
                                      <p:to x="100000" y="100000"/>
                                    </p:animScale>
                                    <p:animScale>
                                      <p:cBhvr>
                                        <p:cTn id="69" dur="26">
                                          <p:stCondLst>
                                            <p:cond delay="1312"/>
                                          </p:stCondLst>
                                        </p:cTn>
                                        <p:tgtEl>
                                          <p:spTgt spid="1026"/>
                                        </p:tgtEl>
                                      </p:cBhvr>
                                      <p:to x="100000" y="80000"/>
                                    </p:animScale>
                                    <p:animScale>
                                      <p:cBhvr>
                                        <p:cTn id="70" dur="166" decel="50000">
                                          <p:stCondLst>
                                            <p:cond delay="1338"/>
                                          </p:stCondLst>
                                        </p:cTn>
                                        <p:tgtEl>
                                          <p:spTgt spid="1026"/>
                                        </p:tgtEl>
                                      </p:cBhvr>
                                      <p:to x="100000" y="100000"/>
                                    </p:animScale>
                                    <p:animScale>
                                      <p:cBhvr>
                                        <p:cTn id="71" dur="26">
                                          <p:stCondLst>
                                            <p:cond delay="1642"/>
                                          </p:stCondLst>
                                        </p:cTn>
                                        <p:tgtEl>
                                          <p:spTgt spid="1026"/>
                                        </p:tgtEl>
                                      </p:cBhvr>
                                      <p:to x="100000" y="90000"/>
                                    </p:animScale>
                                    <p:animScale>
                                      <p:cBhvr>
                                        <p:cTn id="72" dur="166" decel="50000">
                                          <p:stCondLst>
                                            <p:cond delay="1668"/>
                                          </p:stCondLst>
                                        </p:cTn>
                                        <p:tgtEl>
                                          <p:spTgt spid="1026"/>
                                        </p:tgtEl>
                                      </p:cBhvr>
                                      <p:to x="100000" y="100000"/>
                                    </p:animScale>
                                    <p:animScale>
                                      <p:cBhvr>
                                        <p:cTn id="73" dur="26">
                                          <p:stCondLst>
                                            <p:cond delay="1808"/>
                                          </p:stCondLst>
                                        </p:cTn>
                                        <p:tgtEl>
                                          <p:spTgt spid="1026"/>
                                        </p:tgtEl>
                                      </p:cBhvr>
                                      <p:to x="100000" y="95000"/>
                                    </p:animScale>
                                    <p:animScale>
                                      <p:cBhvr>
                                        <p:cTn id="74" dur="166" decel="50000">
                                          <p:stCondLst>
                                            <p:cond delay="1834"/>
                                          </p:stCondLst>
                                        </p:cTn>
                                        <p:tgtEl>
                                          <p:spTgt spid="102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27"/>
                                        </p:tgtEl>
                                        <p:attrNameLst>
                                          <p:attrName>style.visibility</p:attrName>
                                        </p:attrNameLst>
                                      </p:cBhvr>
                                      <p:to>
                                        <p:strVal val="visible"/>
                                      </p:to>
                                    </p:set>
                                    <p:animEffect transition="in" filter="wipe(down)">
                                      <p:cBhvr>
                                        <p:cTn id="79" dur="580">
                                          <p:stCondLst>
                                            <p:cond delay="0"/>
                                          </p:stCondLst>
                                        </p:cTn>
                                        <p:tgtEl>
                                          <p:spTgt spid="1027"/>
                                        </p:tgtEl>
                                      </p:cBhvr>
                                    </p:animEffect>
                                    <p:anim calcmode="lin" valueType="num">
                                      <p:cBhvr>
                                        <p:cTn id="80"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85" dur="26">
                                          <p:stCondLst>
                                            <p:cond delay="650"/>
                                          </p:stCondLst>
                                        </p:cTn>
                                        <p:tgtEl>
                                          <p:spTgt spid="1027"/>
                                        </p:tgtEl>
                                      </p:cBhvr>
                                      <p:to x="100000" y="60000"/>
                                    </p:animScale>
                                    <p:animScale>
                                      <p:cBhvr>
                                        <p:cTn id="86" dur="166" decel="50000">
                                          <p:stCondLst>
                                            <p:cond delay="676"/>
                                          </p:stCondLst>
                                        </p:cTn>
                                        <p:tgtEl>
                                          <p:spTgt spid="1027"/>
                                        </p:tgtEl>
                                      </p:cBhvr>
                                      <p:to x="100000" y="100000"/>
                                    </p:animScale>
                                    <p:animScale>
                                      <p:cBhvr>
                                        <p:cTn id="87" dur="26">
                                          <p:stCondLst>
                                            <p:cond delay="1312"/>
                                          </p:stCondLst>
                                        </p:cTn>
                                        <p:tgtEl>
                                          <p:spTgt spid="1027"/>
                                        </p:tgtEl>
                                      </p:cBhvr>
                                      <p:to x="100000" y="80000"/>
                                    </p:animScale>
                                    <p:animScale>
                                      <p:cBhvr>
                                        <p:cTn id="88" dur="166" decel="50000">
                                          <p:stCondLst>
                                            <p:cond delay="1338"/>
                                          </p:stCondLst>
                                        </p:cTn>
                                        <p:tgtEl>
                                          <p:spTgt spid="1027"/>
                                        </p:tgtEl>
                                      </p:cBhvr>
                                      <p:to x="100000" y="100000"/>
                                    </p:animScale>
                                    <p:animScale>
                                      <p:cBhvr>
                                        <p:cTn id="89" dur="26">
                                          <p:stCondLst>
                                            <p:cond delay="1642"/>
                                          </p:stCondLst>
                                        </p:cTn>
                                        <p:tgtEl>
                                          <p:spTgt spid="1027"/>
                                        </p:tgtEl>
                                      </p:cBhvr>
                                      <p:to x="100000" y="90000"/>
                                    </p:animScale>
                                    <p:animScale>
                                      <p:cBhvr>
                                        <p:cTn id="90" dur="166" decel="50000">
                                          <p:stCondLst>
                                            <p:cond delay="1668"/>
                                          </p:stCondLst>
                                        </p:cTn>
                                        <p:tgtEl>
                                          <p:spTgt spid="1027"/>
                                        </p:tgtEl>
                                      </p:cBhvr>
                                      <p:to x="100000" y="100000"/>
                                    </p:animScale>
                                    <p:animScale>
                                      <p:cBhvr>
                                        <p:cTn id="91" dur="26">
                                          <p:stCondLst>
                                            <p:cond delay="1808"/>
                                          </p:stCondLst>
                                        </p:cTn>
                                        <p:tgtEl>
                                          <p:spTgt spid="1027"/>
                                        </p:tgtEl>
                                      </p:cBhvr>
                                      <p:to x="100000" y="95000"/>
                                    </p:animScale>
                                    <p:animScale>
                                      <p:cBhvr>
                                        <p:cTn id="92" dur="166" decel="50000">
                                          <p:stCondLst>
                                            <p:cond delay="1834"/>
                                          </p:stCondLst>
                                        </p:cTn>
                                        <p:tgtEl>
                                          <p:spTgt spid="102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80">
                                          <p:stCondLst>
                                            <p:cond delay="0"/>
                                          </p:stCondLst>
                                        </p:cTn>
                                        <p:tgtEl>
                                          <p:spTgt spid="5"/>
                                        </p:tgtEl>
                                      </p:cBhvr>
                                    </p:animEffect>
                                    <p:anim calcmode="lin" valueType="num">
                                      <p:cBhvr>
                                        <p:cTn id="9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gtEl>
                                      </p:cBhvr>
                                      <p:to x="100000" y="60000"/>
                                    </p:animScale>
                                    <p:animScale>
                                      <p:cBhvr>
                                        <p:cTn id="104" dur="166" decel="50000">
                                          <p:stCondLst>
                                            <p:cond delay="676"/>
                                          </p:stCondLst>
                                        </p:cTn>
                                        <p:tgtEl>
                                          <p:spTgt spid="5"/>
                                        </p:tgtEl>
                                      </p:cBhvr>
                                      <p:to x="100000" y="100000"/>
                                    </p:animScale>
                                    <p:animScale>
                                      <p:cBhvr>
                                        <p:cTn id="105" dur="26">
                                          <p:stCondLst>
                                            <p:cond delay="1312"/>
                                          </p:stCondLst>
                                        </p:cTn>
                                        <p:tgtEl>
                                          <p:spTgt spid="5"/>
                                        </p:tgtEl>
                                      </p:cBhvr>
                                      <p:to x="100000" y="80000"/>
                                    </p:animScale>
                                    <p:animScale>
                                      <p:cBhvr>
                                        <p:cTn id="106" dur="166" decel="50000">
                                          <p:stCondLst>
                                            <p:cond delay="1338"/>
                                          </p:stCondLst>
                                        </p:cTn>
                                        <p:tgtEl>
                                          <p:spTgt spid="5"/>
                                        </p:tgtEl>
                                      </p:cBhvr>
                                      <p:to x="100000" y="100000"/>
                                    </p:animScale>
                                    <p:animScale>
                                      <p:cBhvr>
                                        <p:cTn id="107" dur="26">
                                          <p:stCondLst>
                                            <p:cond delay="1642"/>
                                          </p:stCondLst>
                                        </p:cTn>
                                        <p:tgtEl>
                                          <p:spTgt spid="5"/>
                                        </p:tgtEl>
                                      </p:cBhvr>
                                      <p:to x="100000" y="90000"/>
                                    </p:animScale>
                                    <p:animScale>
                                      <p:cBhvr>
                                        <p:cTn id="108" dur="166" decel="50000">
                                          <p:stCondLst>
                                            <p:cond delay="1668"/>
                                          </p:stCondLst>
                                        </p:cTn>
                                        <p:tgtEl>
                                          <p:spTgt spid="5"/>
                                        </p:tgtEl>
                                      </p:cBhvr>
                                      <p:to x="100000" y="100000"/>
                                    </p:animScale>
                                    <p:animScale>
                                      <p:cBhvr>
                                        <p:cTn id="109" dur="26">
                                          <p:stCondLst>
                                            <p:cond delay="1808"/>
                                          </p:stCondLst>
                                        </p:cTn>
                                        <p:tgtEl>
                                          <p:spTgt spid="5"/>
                                        </p:tgtEl>
                                      </p:cBhvr>
                                      <p:to x="100000" y="95000"/>
                                    </p:animScale>
                                    <p:animScale>
                                      <p:cBhvr>
                                        <p:cTn id="11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81730"/>
          </a:xfrm>
        </p:spPr>
        <p:txBody>
          <a:bodyPr>
            <a:normAutofit fontScale="92500" lnSpcReduction="10000"/>
          </a:bodyPr>
          <a:lstStyle/>
          <a:p>
            <a:r>
              <a:rPr lang="en-US" sz="3000" dirty="0" smtClean="0"/>
              <a:t>Inorganics</a:t>
            </a:r>
          </a:p>
          <a:p>
            <a:pPr lvl="1"/>
            <a:r>
              <a:rPr lang="en-US" sz="2800" dirty="0" smtClean="0"/>
              <a:t>Nitrogen compounds</a:t>
            </a:r>
          </a:p>
          <a:p>
            <a:pPr lvl="1"/>
            <a:r>
              <a:rPr lang="en-US" sz="2800" dirty="0" smtClean="0"/>
              <a:t>Lead</a:t>
            </a:r>
          </a:p>
          <a:p>
            <a:r>
              <a:rPr lang="en-US" sz="3000" dirty="0" smtClean="0"/>
              <a:t>Organics</a:t>
            </a:r>
          </a:p>
          <a:p>
            <a:pPr lvl="1"/>
            <a:r>
              <a:rPr lang="en-US" sz="2800" dirty="0" smtClean="0"/>
              <a:t>Benzene</a:t>
            </a:r>
          </a:p>
          <a:p>
            <a:r>
              <a:rPr lang="en-US" sz="3000" dirty="0" smtClean="0"/>
              <a:t>Radionuclides</a:t>
            </a:r>
          </a:p>
          <a:p>
            <a:pPr lvl="1"/>
            <a:r>
              <a:rPr lang="en-US" sz="2800" dirty="0" smtClean="0"/>
              <a:t>Radium</a:t>
            </a:r>
          </a:p>
          <a:p>
            <a:r>
              <a:rPr lang="en-US" sz="3000" dirty="0" err="1" smtClean="0"/>
              <a:t>DPBs</a:t>
            </a:r>
            <a:endParaRPr lang="en-US" sz="3000" dirty="0" smtClean="0"/>
          </a:p>
          <a:p>
            <a:pPr lvl="1"/>
            <a:r>
              <a:rPr lang="en-US" sz="2800" dirty="0" err="1" smtClean="0"/>
              <a:t>TTHMs</a:t>
            </a:r>
            <a:endParaRPr lang="en-US" sz="2800" dirty="0" smtClean="0"/>
          </a:p>
          <a:p>
            <a:pPr lvl="1"/>
            <a:r>
              <a:rPr lang="en-US" sz="2800" dirty="0" smtClean="0"/>
              <a:t>HAA5</a:t>
            </a:r>
          </a:p>
        </p:txBody>
      </p:sp>
      <p:sp>
        <p:nvSpPr>
          <p:cNvPr id="565250" name="Rectangle 2"/>
          <p:cNvSpPr>
            <a:spLocks noGrp="1" noChangeArrowheads="1"/>
          </p:cNvSpPr>
          <p:nvPr>
            <p:ph type="title"/>
          </p:nvPr>
        </p:nvSpPr>
        <p:spPr/>
        <p:txBody>
          <a:bodyPr/>
          <a:lstStyle/>
          <a:p>
            <a:r>
              <a:rPr lang="en-US" smtClean="0"/>
              <a:t>Regulated Chemicals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988" y="4038600"/>
            <a:ext cx="2177068"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62836"/>
            <a:ext cx="20955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543299" y="4038600"/>
            <a:ext cx="2181225" cy="2181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84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err="1" smtClean="0"/>
              <a:t>CECs</a:t>
            </a:r>
            <a:endParaRPr lang="en-US" sz="2800" dirty="0" smtClean="0"/>
          </a:p>
          <a:p>
            <a:r>
              <a:rPr lang="en-US" sz="2800" dirty="0" smtClean="0"/>
              <a:t>Pharmaceuticals</a:t>
            </a:r>
          </a:p>
          <a:p>
            <a:r>
              <a:rPr lang="en-US" sz="2800" dirty="0" smtClean="0"/>
              <a:t>Endocrine Disrupting compounds</a:t>
            </a:r>
          </a:p>
          <a:p>
            <a:r>
              <a:rPr lang="en-US" sz="2800" dirty="0" smtClean="0"/>
              <a:t>Personal Care Products</a:t>
            </a:r>
          </a:p>
          <a:p>
            <a:r>
              <a:rPr lang="en-US" sz="2800" dirty="0" smtClean="0"/>
              <a:t>Industrial chemicals</a:t>
            </a:r>
            <a:endParaRPr lang="en-US" sz="2800" dirty="0"/>
          </a:p>
        </p:txBody>
      </p:sp>
      <p:sp>
        <p:nvSpPr>
          <p:cNvPr id="2" name="Title 1"/>
          <p:cNvSpPr>
            <a:spLocks noGrp="1"/>
          </p:cNvSpPr>
          <p:nvPr>
            <p:ph type="title"/>
          </p:nvPr>
        </p:nvSpPr>
        <p:spPr/>
        <p:txBody>
          <a:bodyPr/>
          <a:lstStyle/>
          <a:p>
            <a:r>
              <a:rPr lang="en-US" smtClean="0"/>
              <a:t>Unregulated Chemicals</a:t>
            </a:r>
            <a:endParaRPr lang="en-US" dirty="0"/>
          </a:p>
        </p:txBody>
      </p:sp>
      <p:grpSp>
        <p:nvGrpSpPr>
          <p:cNvPr id="6" name="Group 5"/>
          <p:cNvGrpSpPr/>
          <p:nvPr/>
        </p:nvGrpSpPr>
        <p:grpSpPr>
          <a:xfrm>
            <a:off x="1810668" y="1724746"/>
            <a:ext cx="5419476" cy="4638402"/>
            <a:chOff x="5486400" y="-7961"/>
            <a:chExt cx="5753100" cy="4966143"/>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7961"/>
              <a:ext cx="4191000" cy="34993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971800"/>
              <a:ext cx="2533650" cy="19863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24699" y="27393"/>
              <a:ext cx="2019300" cy="626094"/>
            </a:xfrm>
            <a:prstGeom prst="rect">
              <a:avLst/>
            </a:prstGeom>
            <a:noFill/>
          </p:spPr>
          <p:txBody>
            <a:bodyPr wrap="square" rtlCol="0">
              <a:spAutoFit/>
            </a:bodyPr>
            <a:lstStyle/>
            <a:p>
              <a:r>
                <a:rPr lang="en-US" sz="3200" dirty="0" smtClean="0">
                  <a:solidFill>
                    <a:prstClr val="white"/>
                  </a:solidFill>
                  <a:latin typeface="Arial" pitchFamily="34" charset="0"/>
                  <a:cs typeface="Arial" pitchFamily="34" charset="0"/>
                </a:rPr>
                <a:t>Caffeine</a:t>
              </a:r>
              <a:endParaRPr lang="en-US" sz="3200" dirty="0">
                <a:solidFill>
                  <a:prstClr val="white"/>
                </a:solidFill>
                <a:latin typeface="Arial" pitchFamily="34" charset="0"/>
                <a:cs typeface="Arial" pitchFamily="34" charset="0"/>
              </a:endParaRPr>
            </a:p>
          </p:txBody>
        </p:sp>
      </p:gr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810" y="4348883"/>
            <a:ext cx="2523628" cy="219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313323" y="1738597"/>
            <a:ext cx="5020344" cy="4849459"/>
            <a:chOff x="-1752600" y="-316002"/>
            <a:chExt cx="6593006" cy="6030394"/>
          </a:xfrm>
        </p:grpSpPr>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16002"/>
              <a:ext cx="5219700" cy="39414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4054" t="14833" r="12825" b="7396"/>
            <a:stretch/>
          </p:blipFill>
          <p:spPr bwMode="auto">
            <a:xfrm>
              <a:off x="2093794" y="2793140"/>
              <a:ext cx="2746612" cy="2921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00200" y="-228600"/>
              <a:ext cx="2590800" cy="584775"/>
            </a:xfrm>
            <a:prstGeom prst="rect">
              <a:avLst/>
            </a:prstGeom>
            <a:noFill/>
          </p:spPr>
          <p:txBody>
            <a:bodyPr wrap="square" rtlCol="0">
              <a:spAutoFit/>
            </a:bodyPr>
            <a:lstStyle/>
            <a:p>
              <a:r>
                <a:rPr lang="en-US" sz="3200" dirty="0" err="1" smtClean="0">
                  <a:solidFill>
                    <a:prstClr val="white"/>
                  </a:solidFill>
                  <a:latin typeface="Arial" pitchFamily="34" charset="0"/>
                  <a:cs typeface="Arial" pitchFamily="34" charset="0"/>
                </a:rPr>
                <a:t>Triclosan</a:t>
              </a:r>
              <a:endParaRPr lang="en-US" sz="3200" dirty="0">
                <a:solidFill>
                  <a:prstClr val="white"/>
                </a:solidFill>
                <a:latin typeface="Arial" pitchFamily="34" charset="0"/>
                <a:cs typeface="Arial" pitchFamily="34" charset="0"/>
              </a:endParaRPr>
            </a:p>
          </p:txBody>
        </p:sp>
      </p:grpSp>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4370553"/>
            <a:ext cx="2224881" cy="203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260404" y="1718819"/>
            <a:ext cx="5892996" cy="4901893"/>
            <a:chOff x="-2133600" y="-533400"/>
            <a:chExt cx="5991516" cy="5139180"/>
          </a:xfrm>
        </p:grpSpPr>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533400"/>
              <a:ext cx="3962400" cy="3526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336018"/>
              <a:ext cx="3400716" cy="2269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57400" y="-533400"/>
              <a:ext cx="1905000" cy="584775"/>
            </a:xfrm>
            <a:prstGeom prst="rect">
              <a:avLst/>
            </a:prstGeom>
            <a:noFill/>
          </p:spPr>
          <p:txBody>
            <a:bodyPr wrap="square" rtlCol="0">
              <a:spAutoFit/>
            </a:bodyPr>
            <a:lstStyle/>
            <a:p>
              <a:r>
                <a:rPr lang="en-US" sz="3200" dirty="0" err="1" smtClean="0">
                  <a:solidFill>
                    <a:prstClr val="white"/>
                  </a:solidFill>
                  <a:latin typeface="Arial" pitchFamily="34" charset="0"/>
                  <a:cs typeface="Arial" pitchFamily="34" charset="0"/>
                </a:rPr>
                <a:t>DEET</a:t>
              </a:r>
              <a:endParaRPr lang="en-US" sz="3200" dirty="0">
                <a:solidFill>
                  <a:prstClr val="white"/>
                </a:solidFill>
                <a:latin typeface="Arial" pitchFamily="34" charset="0"/>
                <a:cs typeface="Arial" pitchFamily="34" charset="0"/>
              </a:endParaRPr>
            </a:p>
          </p:txBody>
        </p:sp>
      </p:grpSp>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0400" y="4348882"/>
            <a:ext cx="2640012" cy="227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85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childTnLst>
                                </p:cTn>
                              </p:par>
                              <p:par>
                                <p:cTn id="18" presetID="21"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par>
                                <p:cTn id="31" presetID="21" presetClass="entr" presetSubtype="1"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Bagley-</a:t>
            </a:r>
            <a:r>
              <a:rPr lang="en-US" dirty="0" err="1" smtClean="0"/>
              <a:t>keene</a:t>
            </a:r>
            <a:r>
              <a:rPr lang="en-US" dirty="0" smtClean="0"/>
              <a:t> open meeting act</a:t>
            </a:r>
            <a:endParaRPr lang="en-US" dirty="0"/>
          </a:p>
        </p:txBody>
      </p:sp>
    </p:spTree>
    <p:extLst>
      <p:ext uri="{BB962C8B-B14F-4D97-AF65-F5344CB8AC3E}">
        <p14:creationId xmlns:p14="http://schemas.microsoft.com/office/powerpoint/2010/main" val="194637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Technologies</a:t>
            </a:r>
            <a:endParaRPr lang="en-US" dirty="0"/>
          </a:p>
        </p:txBody>
      </p:sp>
    </p:spTree>
    <p:extLst>
      <p:ext uri="{BB962C8B-B14F-4D97-AF65-F5344CB8AC3E}">
        <p14:creationId xmlns:p14="http://schemas.microsoft.com/office/powerpoint/2010/main" val="209598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80999" y="1719071"/>
            <a:ext cx="8763001" cy="4407408"/>
          </a:xfrm>
        </p:spPr>
        <p:txBody>
          <a:bodyPr>
            <a:normAutofit/>
          </a:bodyPr>
          <a:lstStyle/>
          <a:p>
            <a:r>
              <a:rPr lang="en-US" sz="2800" dirty="0" smtClean="0"/>
              <a:t>Reverse Osmoses - Advanced Oxidation Process</a:t>
            </a:r>
          </a:p>
          <a:p>
            <a:r>
              <a:rPr lang="en-US" sz="2800" dirty="0" smtClean="0"/>
              <a:t>Common </a:t>
            </a:r>
            <a:r>
              <a:rPr lang="en-US" sz="2800" dirty="0" err="1" smtClean="0"/>
              <a:t>AOP</a:t>
            </a:r>
            <a:endParaRPr lang="en-US" sz="2800" dirty="0" smtClean="0"/>
          </a:p>
          <a:p>
            <a:pPr lvl="1"/>
            <a:r>
              <a:rPr lang="en-US" sz="2600" dirty="0" smtClean="0"/>
              <a:t>Ozone/H</a:t>
            </a:r>
            <a:r>
              <a:rPr lang="en-US" sz="2600" baseline="-25000" dirty="0" smtClean="0"/>
              <a:t>2</a:t>
            </a:r>
            <a:r>
              <a:rPr lang="en-US" sz="2600" dirty="0" smtClean="0"/>
              <a:t>O</a:t>
            </a:r>
            <a:r>
              <a:rPr lang="en-US" sz="2600" baseline="-25000" dirty="0" smtClean="0"/>
              <a:t>2</a:t>
            </a:r>
            <a:r>
              <a:rPr lang="en-US" sz="2600" dirty="0" smtClean="0"/>
              <a:t>  or  UV/H</a:t>
            </a:r>
            <a:r>
              <a:rPr lang="en-US" sz="2600" baseline="-25000" dirty="0" smtClean="0"/>
              <a:t>2</a:t>
            </a:r>
            <a:r>
              <a:rPr lang="en-US" sz="2600" dirty="0" smtClean="0"/>
              <a:t>O</a:t>
            </a:r>
            <a:r>
              <a:rPr lang="en-US" sz="2600" baseline="-25000" dirty="0" smtClean="0"/>
              <a:t>2</a:t>
            </a:r>
            <a:r>
              <a:rPr lang="en-US" sz="2600" dirty="0" smtClean="0"/>
              <a:t> </a:t>
            </a:r>
          </a:p>
        </p:txBody>
      </p:sp>
      <p:sp>
        <p:nvSpPr>
          <p:cNvPr id="14338" name="Rectangle 2"/>
          <p:cNvSpPr>
            <a:spLocks noGrp="1" noChangeArrowheads="1"/>
          </p:cNvSpPr>
          <p:nvPr>
            <p:ph type="title"/>
          </p:nvPr>
        </p:nvSpPr>
        <p:spPr/>
        <p:txBody>
          <a:bodyPr/>
          <a:lstStyle/>
          <a:p>
            <a:r>
              <a:rPr lang="en-US" smtClean="0"/>
              <a:t>Full Advanced Treatment</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92941"/>
            <a:ext cx="4203439" cy="32435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7" y="3292941"/>
            <a:ext cx="4038600" cy="32435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9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Rectangle 3"/>
          <p:cNvSpPr>
            <a:spLocks noGrp="1" noChangeArrowheads="1"/>
          </p:cNvSpPr>
          <p:nvPr>
            <p:ph idx="1"/>
          </p:nvPr>
        </p:nvSpPr>
        <p:spPr>
          <a:xfrm>
            <a:off x="380999" y="1719071"/>
            <a:ext cx="8407893" cy="4861390"/>
          </a:xfrm>
        </p:spPr>
        <p:txBody>
          <a:bodyPr/>
          <a:lstStyle/>
          <a:p>
            <a:r>
              <a:rPr lang="en-US" sz="2800" dirty="0" smtClean="0"/>
              <a:t>Best Available Technology for contaminants</a:t>
            </a:r>
          </a:p>
          <a:p>
            <a:r>
              <a:rPr lang="en-US" sz="2800" dirty="0" smtClean="0"/>
              <a:t>Effective on large / ionic / hydrophobic CECs</a:t>
            </a:r>
          </a:p>
          <a:p>
            <a:r>
              <a:rPr lang="en-US" sz="2800" dirty="0" smtClean="0"/>
              <a:t>Most MW &gt; 200 are removed</a:t>
            </a:r>
          </a:p>
          <a:p>
            <a:r>
              <a:rPr lang="en-US" sz="2800" dirty="0" smtClean="0"/>
              <a:t>Less effective on:</a:t>
            </a:r>
          </a:p>
          <a:p>
            <a:pPr lvl="1"/>
            <a:r>
              <a:rPr lang="en-US" sz="2600" dirty="0" err="1" smtClean="0"/>
              <a:t>NDMA</a:t>
            </a:r>
            <a:r>
              <a:rPr lang="en-US" sz="2600" dirty="0" smtClean="0"/>
              <a:t> </a:t>
            </a:r>
          </a:p>
          <a:p>
            <a:pPr lvl="1"/>
            <a:r>
              <a:rPr lang="en-US" sz="2600" dirty="0" smtClean="0"/>
              <a:t>1,4-dioxane</a:t>
            </a:r>
          </a:p>
        </p:txBody>
      </p:sp>
      <p:sp>
        <p:nvSpPr>
          <p:cNvPr id="734210" name="Rectangle 2"/>
          <p:cNvSpPr>
            <a:spLocks noGrp="1" noChangeArrowheads="1"/>
          </p:cNvSpPr>
          <p:nvPr>
            <p:ph type="title"/>
          </p:nvPr>
        </p:nvSpPr>
        <p:spPr/>
        <p:txBody>
          <a:bodyPr/>
          <a:lstStyle/>
          <a:p>
            <a:r>
              <a:rPr lang="en-US" smtClean="0"/>
              <a:t>RO Basics</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52800" y="3810000"/>
            <a:ext cx="5334000" cy="27704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66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sz="2800" dirty="0" smtClean="0"/>
              <a:t>Process of generating chemical radials used to oxidize organic material</a:t>
            </a:r>
          </a:p>
          <a:p>
            <a:r>
              <a:rPr lang="en-US" sz="2800" dirty="0" smtClean="0"/>
              <a:t>Very fast reaction (seconds)</a:t>
            </a:r>
          </a:p>
          <a:p>
            <a:r>
              <a:rPr lang="en-US" sz="2800" dirty="0" smtClean="0"/>
              <a:t>Produced via UV/H</a:t>
            </a:r>
            <a:r>
              <a:rPr lang="en-US" sz="2800" baseline="-25000" dirty="0" smtClean="0"/>
              <a:t>2</a:t>
            </a:r>
            <a:r>
              <a:rPr lang="en-US" sz="2800" dirty="0" smtClean="0"/>
              <a:t>O</a:t>
            </a:r>
            <a:r>
              <a:rPr lang="en-US" sz="2800" baseline="-25000" dirty="0" smtClean="0"/>
              <a:t>2</a:t>
            </a:r>
            <a:r>
              <a:rPr lang="en-US" sz="2800" dirty="0" smtClean="0"/>
              <a:t> or Ozone/H</a:t>
            </a:r>
            <a:r>
              <a:rPr lang="en-US" sz="2800" baseline="-25000" dirty="0" smtClean="0"/>
              <a:t>2</a:t>
            </a:r>
            <a:r>
              <a:rPr lang="en-US" sz="2800" dirty="0" smtClean="0"/>
              <a:t>O</a:t>
            </a:r>
            <a:r>
              <a:rPr lang="en-US" sz="2800" baseline="-25000" dirty="0" smtClean="0"/>
              <a:t>2</a:t>
            </a:r>
          </a:p>
        </p:txBody>
      </p:sp>
      <p:sp>
        <p:nvSpPr>
          <p:cNvPr id="2" name="Title 1"/>
          <p:cNvSpPr>
            <a:spLocks noGrp="1"/>
          </p:cNvSpPr>
          <p:nvPr>
            <p:ph type="title"/>
          </p:nvPr>
        </p:nvSpPr>
        <p:spPr/>
        <p:txBody>
          <a:bodyPr/>
          <a:lstStyle/>
          <a:p>
            <a:r>
              <a:rPr lang="en-US" smtClean="0"/>
              <a:t>AOP Basics</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4038600"/>
            <a:ext cx="2514600" cy="23888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5842695"/>
            <a:ext cx="1028700" cy="584775"/>
          </a:xfrm>
          <a:prstGeom prst="rect">
            <a:avLst/>
          </a:prstGeom>
          <a:solidFill>
            <a:schemeClr val="bg1"/>
          </a:solidFill>
          <a:ln>
            <a:solidFill>
              <a:schemeClr val="tx1"/>
            </a:solidFill>
          </a:ln>
        </p:spPr>
        <p:txBody>
          <a:bodyPr wrap="square" rtlCol="0">
            <a:spAutoFit/>
          </a:bodyPr>
          <a:lstStyle/>
          <a:p>
            <a:r>
              <a:rPr lang="en-US" sz="3200" b="1" dirty="0" smtClean="0">
                <a:latin typeface="Arial" pitchFamily="34" charset="0"/>
                <a:cs typeface="Arial" pitchFamily="34" charset="0"/>
              </a:rPr>
              <a:t>•OH</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30419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Composed of O</a:t>
            </a:r>
            <a:r>
              <a:rPr lang="en-US" sz="2800" baseline="-25000" dirty="0" smtClean="0"/>
              <a:t>3</a:t>
            </a:r>
          </a:p>
          <a:p>
            <a:r>
              <a:rPr lang="en-US" sz="2800" dirty="0" smtClean="0"/>
              <a:t>Very strong oxidant</a:t>
            </a:r>
          </a:p>
          <a:p>
            <a:r>
              <a:rPr lang="en-US" sz="2800" dirty="0" smtClean="0"/>
              <a:t>Short life, goes back to O</a:t>
            </a:r>
            <a:r>
              <a:rPr lang="en-US" sz="2800" baseline="-25000" dirty="0" smtClean="0"/>
              <a:t>2</a:t>
            </a:r>
            <a:endParaRPr lang="en-US" sz="2800" baseline="-25000" dirty="0"/>
          </a:p>
        </p:txBody>
      </p:sp>
      <p:sp>
        <p:nvSpPr>
          <p:cNvPr id="2" name="Title 1"/>
          <p:cNvSpPr>
            <a:spLocks noGrp="1"/>
          </p:cNvSpPr>
          <p:nvPr>
            <p:ph type="title"/>
          </p:nvPr>
        </p:nvSpPr>
        <p:spPr/>
        <p:txBody>
          <a:bodyPr/>
          <a:lstStyle/>
          <a:p>
            <a:r>
              <a:rPr lang="en-US" smtClean="0"/>
              <a:t>Ozone Basics</a:t>
            </a:r>
            <a:endParaRPr lang="en-US" dirty="0"/>
          </a:p>
        </p:txBody>
      </p:sp>
      <p:pic>
        <p:nvPicPr>
          <p:cNvPr id="2052" name="Picture 4" descr="http://www.wedeco.com/us/uploads/pics/oz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57" y="3505492"/>
            <a:ext cx="8229600" cy="299518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054" name="Picture 6" descr="Formation of O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8" y="3352799"/>
            <a:ext cx="8415835" cy="314787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9065" y="3725812"/>
            <a:ext cx="7772400" cy="2554545"/>
          </a:xfrm>
          <a:prstGeom prst="rect">
            <a:avLst/>
          </a:prstGeom>
          <a:solidFill>
            <a:schemeClr val="bg1"/>
          </a:solidFill>
          <a:ln>
            <a:solidFill>
              <a:schemeClr val="tx1"/>
            </a:solidFill>
          </a:ln>
        </p:spPr>
        <p:txBody>
          <a:bodyPr wrap="square" rtlCol="0">
            <a:spAutoFit/>
          </a:bodyPr>
          <a:lstStyle/>
          <a:p>
            <a:pPr algn="ctr"/>
            <a:endParaRPr lang="pt-BR" sz="3200" dirty="0" smtClean="0">
              <a:latin typeface="Arial" pitchFamily="34" charset="0"/>
              <a:cs typeface="Arial" pitchFamily="34" charset="0"/>
            </a:endParaRPr>
          </a:p>
          <a:p>
            <a:pPr algn="ctr"/>
            <a:r>
              <a:rPr lang="pt-BR" sz="3200" dirty="0" smtClean="0">
                <a:latin typeface="Arial" pitchFamily="34" charset="0"/>
                <a:cs typeface="Arial" pitchFamily="34" charset="0"/>
              </a:rPr>
              <a:t>H</a:t>
            </a:r>
            <a:r>
              <a:rPr lang="pt-BR" sz="3200" baseline="-25000" dirty="0" smtClean="0">
                <a:latin typeface="Arial" pitchFamily="34" charset="0"/>
                <a:cs typeface="Arial" pitchFamily="34" charset="0"/>
              </a:rPr>
              <a:t>2</a:t>
            </a:r>
            <a:r>
              <a:rPr lang="pt-BR" sz="3200" dirty="0" smtClean="0">
                <a:latin typeface="Arial" pitchFamily="34" charset="0"/>
                <a:cs typeface="Arial" pitchFamily="34" charset="0"/>
              </a:rPr>
              <a:t>O</a:t>
            </a:r>
            <a:r>
              <a:rPr lang="pt-BR" sz="3200" baseline="-25000" dirty="0" smtClean="0">
                <a:latin typeface="Arial" pitchFamily="34" charset="0"/>
                <a:cs typeface="Arial" pitchFamily="34" charset="0"/>
              </a:rPr>
              <a:t>2</a:t>
            </a:r>
            <a:r>
              <a:rPr lang="pt-BR" sz="3200" dirty="0" smtClean="0">
                <a:latin typeface="Arial" pitchFamily="34" charset="0"/>
                <a:cs typeface="Arial" pitchFamily="34" charset="0"/>
              </a:rPr>
              <a:t> </a:t>
            </a:r>
            <a:r>
              <a:rPr lang="pt-BR" sz="3200" dirty="0">
                <a:latin typeface="Arial" pitchFamily="34" charset="0"/>
                <a:cs typeface="Arial" pitchFamily="34" charset="0"/>
              </a:rPr>
              <a:t>+ H</a:t>
            </a:r>
            <a:r>
              <a:rPr lang="pt-BR" sz="3200" baseline="-25000" dirty="0">
                <a:latin typeface="Arial" pitchFamily="34" charset="0"/>
                <a:cs typeface="Arial" pitchFamily="34" charset="0"/>
              </a:rPr>
              <a:t>2</a:t>
            </a:r>
            <a:r>
              <a:rPr lang="pt-BR" sz="3200" dirty="0">
                <a:latin typeface="Arial" pitchFamily="34" charset="0"/>
                <a:cs typeface="Arial" pitchFamily="34" charset="0"/>
              </a:rPr>
              <a:t>O → HO</a:t>
            </a:r>
            <a:r>
              <a:rPr lang="pt-BR" sz="3200" baseline="-25000" dirty="0">
                <a:latin typeface="Arial" pitchFamily="34" charset="0"/>
                <a:cs typeface="Arial" pitchFamily="34" charset="0"/>
              </a:rPr>
              <a:t>2</a:t>
            </a:r>
            <a:r>
              <a:rPr lang="pt-BR" sz="3200" baseline="30000" dirty="0">
                <a:latin typeface="Arial" pitchFamily="34" charset="0"/>
                <a:cs typeface="Arial" pitchFamily="34" charset="0"/>
              </a:rPr>
              <a:t>−</a:t>
            </a:r>
            <a:r>
              <a:rPr lang="pt-BR" sz="3200" baseline="-25000" dirty="0">
                <a:latin typeface="Arial" pitchFamily="34" charset="0"/>
                <a:cs typeface="Arial" pitchFamily="34" charset="0"/>
              </a:rPr>
              <a:t> </a:t>
            </a:r>
            <a:r>
              <a:rPr lang="pt-BR" sz="3200" dirty="0">
                <a:latin typeface="Arial" pitchFamily="34" charset="0"/>
                <a:cs typeface="Arial" pitchFamily="34" charset="0"/>
              </a:rPr>
              <a:t>+ H</a:t>
            </a:r>
            <a:r>
              <a:rPr lang="pt-BR" sz="3200" baseline="-25000" dirty="0">
                <a:latin typeface="Arial" pitchFamily="34" charset="0"/>
                <a:cs typeface="Arial" pitchFamily="34" charset="0"/>
              </a:rPr>
              <a:t>3</a:t>
            </a:r>
            <a:r>
              <a:rPr lang="pt-BR" sz="3200" dirty="0">
                <a:latin typeface="Arial" pitchFamily="34" charset="0"/>
                <a:cs typeface="Arial" pitchFamily="34" charset="0"/>
              </a:rPr>
              <a:t>O</a:t>
            </a:r>
            <a:r>
              <a:rPr lang="pt-BR" sz="3200" baseline="30000" dirty="0">
                <a:latin typeface="Arial" pitchFamily="34" charset="0"/>
                <a:cs typeface="Arial" pitchFamily="34" charset="0"/>
              </a:rPr>
              <a:t>+</a:t>
            </a:r>
          </a:p>
          <a:p>
            <a:pPr algn="ctr"/>
            <a:endParaRPr lang="pt-BR" sz="3200" dirty="0" smtClean="0">
              <a:latin typeface="Arial" pitchFamily="34" charset="0"/>
              <a:cs typeface="Arial" pitchFamily="34" charset="0"/>
            </a:endParaRPr>
          </a:p>
          <a:p>
            <a:pPr algn="ctr"/>
            <a:r>
              <a:rPr lang="pt-BR" sz="3200" dirty="0" smtClean="0">
                <a:latin typeface="Arial" pitchFamily="34" charset="0"/>
                <a:cs typeface="Arial" pitchFamily="34" charset="0"/>
              </a:rPr>
              <a:t>HO</a:t>
            </a:r>
            <a:r>
              <a:rPr lang="pt-BR" sz="3200" baseline="-25000" dirty="0" smtClean="0">
                <a:latin typeface="Arial" pitchFamily="34" charset="0"/>
                <a:cs typeface="Arial" pitchFamily="34" charset="0"/>
              </a:rPr>
              <a:t>2</a:t>
            </a:r>
            <a:r>
              <a:rPr lang="pt-BR" sz="3200" baseline="30000" dirty="0">
                <a:latin typeface="Arial" pitchFamily="34" charset="0"/>
                <a:cs typeface="Arial" pitchFamily="34" charset="0"/>
              </a:rPr>
              <a:t>−</a:t>
            </a:r>
            <a:r>
              <a:rPr lang="pt-BR" sz="3200" baseline="-25000" dirty="0">
                <a:latin typeface="Arial" pitchFamily="34" charset="0"/>
                <a:cs typeface="Arial" pitchFamily="34" charset="0"/>
              </a:rPr>
              <a:t> </a:t>
            </a:r>
            <a:r>
              <a:rPr lang="pt-BR" sz="3200" dirty="0">
                <a:latin typeface="Arial" pitchFamily="34" charset="0"/>
                <a:cs typeface="Arial" pitchFamily="34" charset="0"/>
              </a:rPr>
              <a:t>+ O</a:t>
            </a:r>
            <a:r>
              <a:rPr lang="pt-BR" sz="3200" baseline="-25000" dirty="0">
                <a:latin typeface="Arial" pitchFamily="34" charset="0"/>
                <a:cs typeface="Arial" pitchFamily="34" charset="0"/>
              </a:rPr>
              <a:t>3 </a:t>
            </a:r>
            <a:r>
              <a:rPr lang="pt-BR" sz="3200" dirty="0">
                <a:latin typeface="Arial" pitchFamily="34" charset="0"/>
                <a:cs typeface="Arial" pitchFamily="34" charset="0"/>
              </a:rPr>
              <a:t>→ </a:t>
            </a:r>
            <a:r>
              <a:rPr lang="pt-BR" sz="3200" b="1" dirty="0">
                <a:latin typeface="Arial" pitchFamily="34" charset="0"/>
                <a:cs typeface="Arial" pitchFamily="34" charset="0"/>
              </a:rPr>
              <a:t>·</a:t>
            </a:r>
            <a:r>
              <a:rPr lang="pt-BR" sz="3200" dirty="0">
                <a:latin typeface="Arial" pitchFamily="34" charset="0"/>
                <a:cs typeface="Arial" pitchFamily="34" charset="0"/>
              </a:rPr>
              <a:t>OH + O</a:t>
            </a:r>
            <a:r>
              <a:rPr lang="pt-BR" sz="3200" baseline="-25000" dirty="0">
                <a:latin typeface="Arial" pitchFamily="34" charset="0"/>
                <a:cs typeface="Arial" pitchFamily="34" charset="0"/>
              </a:rPr>
              <a:t>2</a:t>
            </a:r>
            <a:r>
              <a:rPr lang="pt-BR" sz="3200" baseline="30000" dirty="0">
                <a:latin typeface="Arial" pitchFamily="34" charset="0"/>
                <a:cs typeface="Arial" pitchFamily="34" charset="0"/>
              </a:rPr>
              <a:t>−</a:t>
            </a:r>
            <a:r>
              <a:rPr lang="pt-BR" sz="3200" baseline="-25000" dirty="0">
                <a:latin typeface="Arial" pitchFamily="34" charset="0"/>
                <a:cs typeface="Arial" pitchFamily="34" charset="0"/>
              </a:rPr>
              <a:t> </a:t>
            </a:r>
            <a:r>
              <a:rPr lang="pt-BR" sz="3200" dirty="0">
                <a:latin typeface="Arial" pitchFamily="34" charset="0"/>
                <a:cs typeface="Arial" pitchFamily="34" charset="0"/>
              </a:rPr>
              <a:t>+ </a:t>
            </a:r>
            <a:r>
              <a:rPr lang="pt-BR" sz="3200" dirty="0" smtClean="0">
                <a:latin typeface="Arial" pitchFamily="34" charset="0"/>
                <a:cs typeface="Arial" pitchFamily="34" charset="0"/>
              </a:rPr>
              <a:t>O</a:t>
            </a:r>
            <a:r>
              <a:rPr lang="pt-BR" sz="3200" baseline="-25000" dirty="0" smtClean="0">
                <a:latin typeface="Arial" pitchFamily="34" charset="0"/>
                <a:cs typeface="Arial" pitchFamily="34" charset="0"/>
              </a:rPr>
              <a:t>2</a:t>
            </a:r>
          </a:p>
          <a:p>
            <a:pPr algn="ctr"/>
            <a:endParaRPr lang="pt-BR" sz="3200" dirty="0" smtClean="0">
              <a:latin typeface="Arial" pitchFamily="34" charset="0"/>
              <a:cs typeface="Arial" pitchFamily="34" charset="0"/>
            </a:endParaRPr>
          </a:p>
        </p:txBody>
      </p:sp>
    </p:spTree>
    <p:extLst>
      <p:ext uri="{BB962C8B-B14F-4D97-AF65-F5344CB8AC3E}">
        <p14:creationId xmlns:p14="http://schemas.microsoft.com/office/powerpoint/2010/main" val="242933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style.rotation</p:attrName>
                                        </p:attrNameLst>
                                      </p:cBhvr>
                                      <p:tavLst>
                                        <p:tav tm="0">
                                          <p:val>
                                            <p:fltVal val="720"/>
                                          </p:val>
                                        </p:tav>
                                        <p:tav tm="100000">
                                          <p:val>
                                            <p:fltVal val="0"/>
                                          </p:val>
                                        </p:tav>
                                      </p:tavLst>
                                    </p:anim>
                                    <p:anim calcmode="lin" valueType="num">
                                      <p:cBhvr>
                                        <p:cTn id="9" dur="1000" fill="hold"/>
                                        <p:tgtEl>
                                          <p:spTgt spid="2054"/>
                                        </p:tgtEl>
                                        <p:attrNameLst>
                                          <p:attrName>ppt_h</p:attrName>
                                        </p:attrNameLst>
                                      </p:cBhvr>
                                      <p:tavLst>
                                        <p:tav tm="0">
                                          <p:val>
                                            <p:fltVal val="0"/>
                                          </p:val>
                                        </p:tav>
                                        <p:tav tm="100000">
                                          <p:val>
                                            <p:strVal val="#ppt_h"/>
                                          </p:val>
                                        </p:tav>
                                      </p:tavLst>
                                    </p:anim>
                                    <p:anim calcmode="lin" valueType="num">
                                      <p:cBhvr>
                                        <p:cTn id="10" dur="1000" fill="hold"/>
                                        <p:tgtEl>
                                          <p:spTgt spid="205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nodeType="clickEffect">
                                  <p:stCondLst>
                                    <p:cond delay="0"/>
                                  </p:stCondLst>
                                  <p:childTnLst>
                                    <p:animEffect transition="out" filter="fade">
                                      <p:cBhvr>
                                        <p:cTn id="14" dur="1000"/>
                                        <p:tgtEl>
                                          <p:spTgt spid="2054"/>
                                        </p:tgtEl>
                                      </p:cBhvr>
                                    </p:animEffect>
                                    <p:anim calcmode="lin" valueType="num">
                                      <p:cBhvr>
                                        <p:cTn id="15" dur="1000"/>
                                        <p:tgtEl>
                                          <p:spTgt spid="2054"/>
                                        </p:tgtEl>
                                        <p:attrNameLst>
                                          <p:attrName>style.rotation</p:attrName>
                                        </p:attrNameLst>
                                      </p:cBhvr>
                                      <p:tavLst>
                                        <p:tav tm="0">
                                          <p:val>
                                            <p:fltVal val="0"/>
                                          </p:val>
                                        </p:tav>
                                        <p:tav tm="100000">
                                          <p:val>
                                            <p:fltVal val="720"/>
                                          </p:val>
                                        </p:tav>
                                      </p:tavLst>
                                    </p:anim>
                                    <p:anim calcmode="lin" valueType="num">
                                      <p:cBhvr>
                                        <p:cTn id="16" dur="1000"/>
                                        <p:tgtEl>
                                          <p:spTgt spid="2054"/>
                                        </p:tgtEl>
                                        <p:attrNameLst>
                                          <p:attrName>ppt_h</p:attrName>
                                        </p:attrNameLst>
                                      </p:cBhvr>
                                      <p:tavLst>
                                        <p:tav tm="0">
                                          <p:val>
                                            <p:strVal val="ppt_h"/>
                                          </p:val>
                                        </p:tav>
                                        <p:tav tm="100000">
                                          <p:val>
                                            <p:fltVal val="0"/>
                                          </p:val>
                                        </p:tav>
                                      </p:tavLst>
                                    </p:anim>
                                    <p:anim calcmode="lin" valueType="num">
                                      <p:cBhvr>
                                        <p:cTn id="17" dur="1000"/>
                                        <p:tgtEl>
                                          <p:spTgt spid="2054"/>
                                        </p:tgtEl>
                                        <p:attrNameLst>
                                          <p:attrName>ppt_w</p:attrName>
                                        </p:attrNameLst>
                                      </p:cBhvr>
                                      <p:tavLst>
                                        <p:tav tm="0">
                                          <p:val>
                                            <p:strVal val="ppt_w"/>
                                          </p:val>
                                        </p:tav>
                                        <p:tav tm="100000">
                                          <p:val>
                                            <p:fltVal val="0"/>
                                          </p:val>
                                        </p:tav>
                                      </p:tavLst>
                                    </p:anim>
                                    <p:set>
                                      <p:cBhvr>
                                        <p:cTn id="18" dur="1" fill="hold">
                                          <p:stCondLst>
                                            <p:cond delay="999"/>
                                          </p:stCondLst>
                                        </p:cTn>
                                        <p:tgtEl>
                                          <p:spTgt spid="205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idx="1"/>
          </p:nvPr>
        </p:nvSpPr>
        <p:spPr/>
        <p:txBody>
          <a:bodyPr>
            <a:normAutofit/>
          </a:bodyPr>
          <a:lstStyle/>
          <a:p>
            <a:r>
              <a:rPr lang="en-CA" sz="2800" dirty="0" smtClean="0"/>
              <a:t>Effective disinfectant</a:t>
            </a:r>
          </a:p>
          <a:p>
            <a:r>
              <a:rPr lang="en-CA" sz="2800" dirty="0" smtClean="0"/>
              <a:t>Short contact time (~30 sec) </a:t>
            </a:r>
          </a:p>
          <a:p>
            <a:r>
              <a:rPr lang="en-CA" sz="2800" dirty="0" smtClean="0"/>
              <a:t>No residual</a:t>
            </a:r>
          </a:p>
          <a:p>
            <a:r>
              <a:rPr lang="en-CA" sz="2800" dirty="0" smtClean="0"/>
              <a:t>Must be validated</a:t>
            </a:r>
          </a:p>
        </p:txBody>
      </p:sp>
      <p:sp>
        <p:nvSpPr>
          <p:cNvPr id="18" name="Title 17"/>
          <p:cNvSpPr>
            <a:spLocks noGrp="1"/>
          </p:cNvSpPr>
          <p:nvPr>
            <p:ph type="title"/>
          </p:nvPr>
        </p:nvSpPr>
        <p:spPr/>
        <p:txBody>
          <a:bodyPr/>
          <a:lstStyle/>
          <a:p>
            <a:r>
              <a:rPr lang="en-US" dirty="0" err="1" smtClean="0"/>
              <a:t>Uv</a:t>
            </a:r>
            <a:r>
              <a:rPr lang="en-US" dirty="0" smtClean="0"/>
              <a:t> basics</a:t>
            </a:r>
            <a:endParaRPr lang="en-US" dirty="0"/>
          </a:p>
        </p:txBody>
      </p:sp>
      <p:sp>
        <p:nvSpPr>
          <p:cNvPr id="3" name="TextBox 2"/>
          <p:cNvSpPr txBox="1"/>
          <p:nvPr/>
        </p:nvSpPr>
        <p:spPr>
          <a:xfrm>
            <a:off x="2552699" y="4397900"/>
            <a:ext cx="4038600" cy="1138773"/>
          </a:xfrm>
          <a:prstGeom prst="rect">
            <a:avLst/>
          </a:prstGeom>
          <a:solidFill>
            <a:schemeClr val="bg1"/>
          </a:solidFill>
          <a:ln>
            <a:solidFill>
              <a:schemeClr val="tx1"/>
            </a:solidFill>
          </a:ln>
        </p:spPr>
        <p:txBody>
          <a:bodyPr wrap="square" rtlCol="0">
            <a:spAutoFit/>
          </a:bodyPr>
          <a:lstStyle/>
          <a:p>
            <a:pPr algn="ctr"/>
            <a:endParaRPr lang="en-US" dirty="0" smtClean="0"/>
          </a:p>
          <a:p>
            <a:pPr algn="ctr"/>
            <a:r>
              <a:rPr lang="en-US" sz="3200" dirty="0" smtClean="0">
                <a:latin typeface="Arial" pitchFamily="34" charset="0"/>
                <a:cs typeface="Arial" pitchFamily="34" charset="0"/>
              </a:rPr>
              <a:t>H</a:t>
            </a:r>
            <a:r>
              <a:rPr lang="en-US" sz="3200" baseline="-25000" dirty="0" smtClean="0">
                <a:latin typeface="Arial" pitchFamily="34" charset="0"/>
                <a:cs typeface="Arial" pitchFamily="34" charset="0"/>
              </a:rPr>
              <a:t>2</a:t>
            </a:r>
            <a:r>
              <a:rPr lang="en-US" sz="3200" dirty="0" smtClean="0">
                <a:latin typeface="Arial" pitchFamily="34" charset="0"/>
                <a:cs typeface="Arial" pitchFamily="34" charset="0"/>
              </a:rPr>
              <a:t>O</a:t>
            </a:r>
            <a:r>
              <a:rPr lang="en-US" sz="3200" baseline="-25000" dirty="0" smtClean="0">
                <a:latin typeface="Arial" pitchFamily="34" charset="0"/>
                <a:cs typeface="Arial" pitchFamily="34" charset="0"/>
              </a:rPr>
              <a:t>2</a:t>
            </a:r>
            <a:r>
              <a:rPr lang="en-US" sz="3200" dirty="0" smtClean="0">
                <a:latin typeface="Arial" pitchFamily="34" charset="0"/>
                <a:cs typeface="Arial" pitchFamily="34" charset="0"/>
              </a:rPr>
              <a:t> </a:t>
            </a:r>
            <a:r>
              <a:rPr lang="en-US" sz="3200" dirty="0">
                <a:latin typeface="Arial" pitchFamily="34" charset="0"/>
                <a:cs typeface="Arial" pitchFamily="34" charset="0"/>
              </a:rPr>
              <a:t>+ </a:t>
            </a:r>
            <a:r>
              <a:rPr lang="en-US" sz="3200" dirty="0" smtClean="0">
                <a:latin typeface="Arial" pitchFamily="34" charset="0"/>
                <a:cs typeface="Arial" pitchFamily="34" charset="0"/>
              </a:rPr>
              <a:t>UV </a:t>
            </a:r>
            <a:r>
              <a:rPr lang="en-US" sz="3200" dirty="0">
                <a:latin typeface="Arial" pitchFamily="34" charset="0"/>
                <a:cs typeface="Arial" pitchFamily="34" charset="0"/>
              </a:rPr>
              <a:t>→ 2OH</a:t>
            </a:r>
            <a:r>
              <a:rPr lang="en-US" sz="3200" b="1" dirty="0">
                <a:latin typeface="Arial" pitchFamily="34" charset="0"/>
                <a:cs typeface="Arial" pitchFamily="34" charset="0"/>
              </a:rPr>
              <a:t>·</a:t>
            </a:r>
          </a:p>
          <a:p>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31" y="3809999"/>
            <a:ext cx="7196933" cy="262479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04799" y="1600200"/>
            <a:ext cx="8534400" cy="5071833"/>
            <a:chOff x="9677400" y="528686"/>
            <a:chExt cx="5578749" cy="4255125"/>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528686"/>
              <a:ext cx="5578749" cy="4255125"/>
            </a:xfrm>
            <a:prstGeom prst="rect">
              <a:avLst/>
            </a:prstGeom>
            <a:solidFill>
              <a:srgbClr val="FFFF00"/>
            </a:solidFill>
            <a:ln>
              <a:solidFill>
                <a:schemeClr val="tx1"/>
              </a:solidFill>
            </a:ln>
            <a:extLst/>
          </p:spPr>
        </p:pic>
        <p:sp>
          <p:nvSpPr>
            <p:cNvPr id="13" name="Text Box 6"/>
            <p:cNvSpPr txBox="1">
              <a:spLocks noChangeArrowheads="1"/>
            </p:cNvSpPr>
            <p:nvPr/>
          </p:nvSpPr>
          <p:spPr bwMode="auto">
            <a:xfrm>
              <a:off x="13823102" y="1447800"/>
              <a:ext cx="1140842" cy="30777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sz="1400" b="1" dirty="0">
                  <a:latin typeface="Arial" charset="0"/>
                </a:rPr>
                <a:t>UV Energy</a:t>
              </a:r>
              <a:endParaRPr lang="en-US" b="1" dirty="0">
                <a:latin typeface="Arial" charset="0"/>
              </a:endParaRPr>
            </a:p>
          </p:txBody>
        </p:sp>
        <p:sp>
          <p:nvSpPr>
            <p:cNvPr id="14" name="Text Box 7"/>
            <p:cNvSpPr txBox="1">
              <a:spLocks noChangeArrowheads="1"/>
            </p:cNvSpPr>
            <p:nvPr/>
          </p:nvSpPr>
          <p:spPr bwMode="auto">
            <a:xfrm>
              <a:off x="12585885" y="3499592"/>
              <a:ext cx="1807638" cy="307776"/>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sz="1400" b="1" dirty="0">
                  <a:latin typeface="Arial" charset="0"/>
                </a:rPr>
                <a:t>DNA Nucleic Acid</a:t>
              </a:r>
            </a:p>
          </p:txBody>
        </p:sp>
        <p:sp>
          <p:nvSpPr>
            <p:cNvPr id="15" name="Line 8"/>
            <p:cNvSpPr>
              <a:spLocks noChangeShapeType="1"/>
            </p:cNvSpPr>
            <p:nvPr/>
          </p:nvSpPr>
          <p:spPr bwMode="auto">
            <a:xfrm>
              <a:off x="11753970" y="3807367"/>
              <a:ext cx="815873" cy="976444"/>
            </a:xfrm>
            <a:prstGeom prst="lin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9"/>
            <p:cNvSpPr txBox="1">
              <a:spLocks noChangeArrowheads="1"/>
            </p:cNvSpPr>
            <p:nvPr/>
          </p:nvSpPr>
          <p:spPr bwMode="auto">
            <a:xfrm>
              <a:off x="10054373" y="3652562"/>
              <a:ext cx="924997" cy="307776"/>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1400" b="1" dirty="0">
                  <a:latin typeface="Arial" charset="0"/>
                </a:rPr>
                <a:t>Cell Wall</a:t>
              </a:r>
              <a:endParaRPr lang="en-US" sz="1400" b="1" dirty="0">
                <a:solidFill>
                  <a:schemeClr val="bg1"/>
                </a:solidFill>
                <a:latin typeface="Arial" charset="0"/>
              </a:endParaRPr>
            </a:p>
          </p:txBody>
        </p:sp>
        <p:sp>
          <p:nvSpPr>
            <p:cNvPr id="17" name="Line 10"/>
            <p:cNvSpPr>
              <a:spLocks noChangeShapeType="1"/>
            </p:cNvSpPr>
            <p:nvPr/>
          </p:nvSpPr>
          <p:spPr bwMode="auto">
            <a:xfrm>
              <a:off x="9775044" y="3321315"/>
              <a:ext cx="1017672" cy="69436"/>
            </a:xfrm>
            <a:prstGeom prst="lin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1229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9"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0-ppt_w/2"/>
                                          </p:val>
                                        </p:tav>
                                      </p:tavLst>
                                    </p:anim>
                                    <p:anim calcmode="lin" valueType="num">
                                      <p:cBhvr additive="base">
                                        <p:cTn id="13" dur="500"/>
                                        <p:tgtEl>
                                          <p:spTgt spid="2"/>
                                        </p:tgtEl>
                                        <p:attrNameLst>
                                          <p:attrName>ppt_y</p:attrName>
                                        </p:attrNameLst>
                                      </p:cBhvr>
                                      <p:tavLst>
                                        <p:tav tm="0">
                                          <p:val>
                                            <p:strVal val="ppt_y"/>
                                          </p:val>
                                        </p:tav>
                                        <p:tav tm="100000">
                                          <p:val>
                                            <p:strVal val="0-ppt_h/2"/>
                                          </p:val>
                                        </p:tav>
                                      </p:tavLst>
                                    </p:anim>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smtClean="0"/>
              <a:t>How to regulate dpr</a:t>
            </a:r>
            <a:endParaRPr lang="en-US" dirty="0"/>
          </a:p>
        </p:txBody>
      </p:sp>
    </p:spTree>
    <p:extLst>
      <p:ext uri="{BB962C8B-B14F-4D97-AF65-F5344CB8AC3E}">
        <p14:creationId xmlns:p14="http://schemas.microsoft.com/office/powerpoint/2010/main" val="383785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a:bodyPr>
          <a:lstStyle/>
          <a:p>
            <a:r>
              <a:rPr lang="en-US" sz="2800" dirty="0" smtClean="0"/>
              <a:t>Pure, wholesome, potable, and healthy water </a:t>
            </a:r>
          </a:p>
          <a:p>
            <a:r>
              <a:rPr lang="en-US" sz="2800" dirty="0" smtClean="0"/>
              <a:t>Chemical Standards (</a:t>
            </a:r>
            <a:r>
              <a:rPr lang="en-US" sz="2800" dirty="0" err="1" smtClean="0"/>
              <a:t>MCLs</a:t>
            </a:r>
            <a:r>
              <a:rPr lang="en-US" sz="2800" dirty="0" smtClean="0"/>
              <a:t>)</a:t>
            </a:r>
          </a:p>
          <a:p>
            <a:r>
              <a:rPr lang="en-US" sz="2800" dirty="0" smtClean="0"/>
              <a:t>Surface Water Treatment Rule (</a:t>
            </a:r>
            <a:r>
              <a:rPr lang="en-US" sz="2800" dirty="0" err="1" smtClean="0"/>
              <a:t>SWTR</a:t>
            </a:r>
            <a:r>
              <a:rPr lang="en-US" sz="2800" dirty="0" smtClean="0"/>
              <a:t>)</a:t>
            </a:r>
          </a:p>
          <a:p>
            <a:pPr lvl="1"/>
            <a:r>
              <a:rPr lang="en-US" sz="2600" dirty="0" smtClean="0"/>
              <a:t>A water system </a:t>
            </a:r>
            <a:r>
              <a:rPr lang="en-US" altLang="en-US" sz="2600" dirty="0" smtClean="0"/>
              <a:t>“</a:t>
            </a:r>
            <a:r>
              <a:rPr lang="en-US" sz="2600" dirty="0" smtClean="0"/>
              <a:t>using an approved surface water shall provide multi-barrier treatment necessary to reliably protect users from the adverse health effects of microbiological contaminants …</a:t>
            </a:r>
            <a:r>
              <a:rPr lang="en-US" altLang="en-US" sz="2600" dirty="0" smtClean="0"/>
              <a:t>”</a:t>
            </a:r>
            <a:endParaRPr lang="en-US" sz="2600" dirty="0" smtClean="0"/>
          </a:p>
          <a:p>
            <a:pPr lvl="1"/>
            <a:r>
              <a:rPr lang="en-US" sz="2600" dirty="0" smtClean="0"/>
              <a:t>Organism log reductions determined as part of source approval process</a:t>
            </a:r>
          </a:p>
        </p:txBody>
      </p:sp>
      <p:sp>
        <p:nvSpPr>
          <p:cNvPr id="2" name="Title 1"/>
          <p:cNvSpPr>
            <a:spLocks noGrp="1"/>
          </p:cNvSpPr>
          <p:nvPr>
            <p:ph type="title"/>
          </p:nvPr>
        </p:nvSpPr>
        <p:spPr/>
        <p:txBody>
          <a:bodyPr/>
          <a:lstStyle/>
          <a:p>
            <a:r>
              <a:rPr lang="en-US" dirty="0" smtClean="0"/>
              <a:t>California</a:t>
            </a:r>
            <a:br>
              <a:rPr lang="en-US" dirty="0" smtClean="0"/>
            </a:br>
            <a:r>
              <a:rPr lang="en-US" dirty="0" smtClean="0"/>
              <a:t>safe drinking water act</a:t>
            </a:r>
            <a:endParaRPr lang="en-US" dirty="0"/>
          </a:p>
        </p:txBody>
      </p:sp>
    </p:spTree>
    <p:extLst>
      <p:ext uri="{BB962C8B-B14F-4D97-AF65-F5344CB8AC3E}">
        <p14:creationId xmlns:p14="http://schemas.microsoft.com/office/powerpoint/2010/main" val="1961032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Transition:  Water Code to SDWA</a:t>
            </a:r>
            <a:br>
              <a:rPr lang="en-US" smtClean="0"/>
            </a:br>
            <a:r>
              <a:rPr lang="en-US" smtClean="0"/>
              <a:t>when </a:t>
            </a:r>
            <a:r>
              <a:rPr lang="en-US" altLang="en-US" smtClean="0"/>
              <a:t>“</a:t>
            </a:r>
            <a:r>
              <a:rPr lang="en-US" smtClean="0"/>
              <a:t>Approved Source</a:t>
            </a:r>
            <a:r>
              <a:rPr lang="en-US" altLang="en-US" smtClean="0"/>
              <a:t>”</a:t>
            </a:r>
            <a:r>
              <a:rPr lang="en-US" smtClean="0"/>
              <a:t>  </a:t>
            </a:r>
          </a:p>
        </p:txBody>
      </p:sp>
    </p:spTree>
    <p:extLst>
      <p:ext uri="{BB962C8B-B14F-4D97-AF65-F5344CB8AC3E}">
        <p14:creationId xmlns:p14="http://schemas.microsoft.com/office/powerpoint/2010/main" val="1531006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fontAlgn="auto">
              <a:spcBef>
                <a:spcPts val="0"/>
              </a:spcBef>
              <a:spcAft>
                <a:spcPts val="0"/>
              </a:spcAft>
              <a:defRPr/>
            </a:pPr>
            <a:r>
              <a:rPr lang="en-US" sz="4400" dirty="0">
                <a:solidFill>
                  <a:schemeClr val="tx2"/>
                </a:solidFill>
                <a:latin typeface="+mj-lt"/>
                <a:ea typeface="+mn-ea"/>
              </a:rPr>
              <a:t>SOURCE  QUALITY</a:t>
            </a:r>
          </a:p>
        </p:txBody>
      </p:sp>
      <p:sp>
        <p:nvSpPr>
          <p:cNvPr id="344068" name="Line 4"/>
          <p:cNvSpPr>
            <a:spLocks noChangeShapeType="1"/>
          </p:cNvSpPr>
          <p:nvPr/>
        </p:nvSpPr>
        <p:spPr bwMode="auto">
          <a:xfrm>
            <a:off x="2971800" y="2343150"/>
            <a:ext cx="0" cy="3024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n-ea"/>
            </a:endParaRPr>
          </a:p>
        </p:txBody>
      </p:sp>
      <p:sp>
        <p:nvSpPr>
          <p:cNvPr id="344069" name="Line 5"/>
          <p:cNvSpPr>
            <a:spLocks noChangeShapeType="1"/>
          </p:cNvSpPr>
          <p:nvPr/>
        </p:nvSpPr>
        <p:spPr bwMode="auto">
          <a:xfrm>
            <a:off x="2971800" y="53340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n-ea"/>
            </a:endParaRPr>
          </a:p>
        </p:txBody>
      </p:sp>
      <p:sp>
        <p:nvSpPr>
          <p:cNvPr id="344071" name="Line 7"/>
          <p:cNvSpPr>
            <a:spLocks noChangeShapeType="1"/>
          </p:cNvSpPr>
          <p:nvPr/>
        </p:nvSpPr>
        <p:spPr bwMode="auto">
          <a:xfrm>
            <a:off x="7315200" y="5867400"/>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b="1" dirty="0">
              <a:latin typeface="+mn-lt"/>
              <a:ea typeface="+mn-ea"/>
            </a:endParaRPr>
          </a:p>
        </p:txBody>
      </p:sp>
      <p:sp>
        <p:nvSpPr>
          <p:cNvPr id="344072" name="Text Box 8"/>
          <p:cNvSpPr txBox="1">
            <a:spLocks noChangeArrowheads="1"/>
          </p:cNvSpPr>
          <p:nvPr/>
        </p:nvSpPr>
        <p:spPr bwMode="auto">
          <a:xfrm>
            <a:off x="2822575" y="5637213"/>
            <a:ext cx="4022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sz="2800" dirty="0">
                <a:latin typeface="+mn-lt"/>
                <a:ea typeface="+mn-ea"/>
              </a:rPr>
              <a:t>Pathogen Contamination</a:t>
            </a:r>
          </a:p>
        </p:txBody>
      </p:sp>
      <p:sp>
        <p:nvSpPr>
          <p:cNvPr id="344075" name="Line 11"/>
          <p:cNvSpPr>
            <a:spLocks noChangeShapeType="1"/>
          </p:cNvSpPr>
          <p:nvPr/>
        </p:nvSpPr>
        <p:spPr bwMode="auto">
          <a:xfrm flipV="1">
            <a:off x="1524000" y="2819400"/>
            <a:ext cx="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b="1" dirty="0">
              <a:latin typeface="+mn-lt"/>
              <a:ea typeface="+mn-ea"/>
            </a:endParaRPr>
          </a:p>
        </p:txBody>
      </p:sp>
      <p:sp>
        <p:nvSpPr>
          <p:cNvPr id="344076" name="Text Box 12"/>
          <p:cNvSpPr txBox="1">
            <a:spLocks noChangeArrowheads="1"/>
          </p:cNvSpPr>
          <p:nvPr/>
        </p:nvSpPr>
        <p:spPr bwMode="auto">
          <a:xfrm>
            <a:off x="381000" y="3505200"/>
            <a:ext cx="24609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sz="2800" dirty="0">
                <a:latin typeface="+mn-lt"/>
                <a:ea typeface="+mn-ea"/>
              </a:rPr>
              <a:t>Chemical</a:t>
            </a:r>
          </a:p>
          <a:p>
            <a:pPr fontAlgn="auto">
              <a:spcBef>
                <a:spcPts val="0"/>
              </a:spcBef>
              <a:spcAft>
                <a:spcPts val="0"/>
              </a:spcAft>
              <a:defRPr/>
            </a:pPr>
            <a:r>
              <a:rPr lang="en-US" sz="2800" dirty="0">
                <a:latin typeface="+mn-lt"/>
                <a:ea typeface="+mn-ea"/>
              </a:rPr>
              <a:t>Contamination</a:t>
            </a:r>
          </a:p>
        </p:txBody>
      </p:sp>
      <p:sp>
        <p:nvSpPr>
          <p:cNvPr id="10248" name="TextBox 1"/>
          <p:cNvSpPr txBox="1">
            <a:spLocks noChangeArrowheads="1"/>
          </p:cNvSpPr>
          <p:nvPr/>
        </p:nvSpPr>
        <p:spPr bwMode="auto">
          <a:xfrm>
            <a:off x="4491038" y="3168650"/>
            <a:ext cx="35157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sz="2800" dirty="0"/>
              <a:t>Extremely Impaired</a:t>
            </a:r>
          </a:p>
        </p:txBody>
      </p:sp>
      <p:cxnSp>
        <p:nvCxnSpPr>
          <p:cNvPr id="5" name="Straight Connector 4"/>
          <p:cNvCxnSpPr/>
          <p:nvPr/>
        </p:nvCxnSpPr>
        <p:spPr>
          <a:xfrm>
            <a:off x="2971800" y="4860925"/>
            <a:ext cx="658813" cy="461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71800" y="3030538"/>
            <a:ext cx="3028950" cy="2303462"/>
          </a:xfrm>
          <a:prstGeom prst="line">
            <a:avLst/>
          </a:prstGeom>
        </p:spPr>
        <p:style>
          <a:lnRef idx="2">
            <a:schemeClr val="accent1"/>
          </a:lnRef>
          <a:fillRef idx="0">
            <a:schemeClr val="accent1"/>
          </a:fillRef>
          <a:effectRef idx="1">
            <a:schemeClr val="accent1"/>
          </a:effectRef>
          <a:fontRef idx="minor">
            <a:schemeClr val="tx1"/>
          </a:fontRef>
        </p:style>
      </p:cxnSp>
      <p:sp>
        <p:nvSpPr>
          <p:cNvPr id="10251" name="TextBox 7"/>
          <p:cNvSpPr txBox="1">
            <a:spLocks noChangeArrowheads="1"/>
          </p:cNvSpPr>
          <p:nvPr/>
        </p:nvSpPr>
        <p:spPr bwMode="auto">
          <a:xfrm>
            <a:off x="3073400" y="4354513"/>
            <a:ext cx="1752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sz="2800" dirty="0"/>
              <a:t>Impaired</a:t>
            </a:r>
          </a:p>
        </p:txBody>
      </p:sp>
      <p:sp>
        <p:nvSpPr>
          <p:cNvPr id="4" name="Oval 3"/>
          <p:cNvSpPr/>
          <p:nvPr/>
        </p:nvSpPr>
        <p:spPr>
          <a:xfrm>
            <a:off x="5562414" y="4336197"/>
            <a:ext cx="2539751" cy="797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t>DPR</a:t>
            </a:r>
          </a:p>
        </p:txBody>
      </p:sp>
      <p:sp>
        <p:nvSpPr>
          <p:cNvPr id="2" name="Title 1"/>
          <p:cNvSpPr>
            <a:spLocks noGrp="1"/>
          </p:cNvSpPr>
          <p:nvPr>
            <p:ph type="title"/>
          </p:nvPr>
        </p:nvSpPr>
        <p:spPr/>
        <p:txBody>
          <a:bodyPr/>
          <a:lstStyle/>
          <a:p>
            <a:r>
              <a:rPr lang="en-US" dirty="0" smtClean="0"/>
              <a:t>Source quality</a:t>
            </a:r>
            <a:endParaRPr lang="en-US" dirty="0"/>
          </a:p>
        </p:txBody>
      </p:sp>
    </p:spTree>
    <p:extLst>
      <p:ext uri="{BB962C8B-B14F-4D97-AF65-F5344CB8AC3E}">
        <p14:creationId xmlns:p14="http://schemas.microsoft.com/office/powerpoint/2010/main" val="3965851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Enacted by Legislature, the Bagley-Keene Act imposes requirements for open meetings</a:t>
            </a:r>
            <a:endParaRPr lang="en-US" dirty="0" smtClean="0"/>
          </a:p>
          <a:p>
            <a:pPr lvl="1"/>
            <a:r>
              <a:rPr lang="en-US" sz="2600" dirty="0" smtClean="0"/>
              <a:t>some efficiency may be sacrificed for the benefits of public contribution to the decision-making process.</a:t>
            </a:r>
          </a:p>
        </p:txBody>
      </p:sp>
      <p:sp>
        <p:nvSpPr>
          <p:cNvPr id="2" name="Title 1"/>
          <p:cNvSpPr>
            <a:spLocks noGrp="1"/>
          </p:cNvSpPr>
          <p:nvPr>
            <p:ph type="title"/>
          </p:nvPr>
        </p:nvSpPr>
        <p:spPr/>
        <p:txBody>
          <a:bodyPr/>
          <a:lstStyle/>
          <a:p>
            <a:r>
              <a:rPr lang="en-US" smtClean="0"/>
              <a:t>Purpose of the Act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742" y="4191000"/>
            <a:ext cx="3038475" cy="219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4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834130"/>
          </a:xfrm>
        </p:spPr>
        <p:txBody>
          <a:bodyPr>
            <a:normAutofit/>
          </a:bodyPr>
          <a:lstStyle/>
          <a:p>
            <a:r>
              <a:rPr lang="en-US" sz="2800" dirty="0" smtClean="0"/>
              <a:t>Clean Water Act regulators could regulate what they have the authority, expertise, and operator certification program for:</a:t>
            </a:r>
          </a:p>
          <a:p>
            <a:pPr lvl="1"/>
            <a:endParaRPr lang="en-US" sz="1000" dirty="0" smtClean="0"/>
          </a:p>
          <a:p>
            <a:pPr lvl="1"/>
            <a:r>
              <a:rPr lang="en-US" sz="2600" dirty="0" smtClean="0"/>
              <a:t>Source control for the collection system</a:t>
            </a:r>
          </a:p>
          <a:p>
            <a:pPr lvl="1"/>
            <a:r>
              <a:rPr lang="en-US" sz="2600" dirty="0" smtClean="0"/>
              <a:t>Treatment through secondary or tertiary</a:t>
            </a:r>
          </a:p>
          <a:p>
            <a:pPr lvl="1"/>
            <a:r>
              <a:rPr lang="en-US" sz="2600" dirty="0" smtClean="0"/>
              <a:t>Disposition of inadequately treated wastewater</a:t>
            </a:r>
          </a:p>
          <a:p>
            <a:pPr lvl="1"/>
            <a:endParaRPr lang="en-US" dirty="0" smtClean="0"/>
          </a:p>
        </p:txBody>
      </p:sp>
      <p:sp>
        <p:nvSpPr>
          <p:cNvPr id="2" name="Title 1"/>
          <p:cNvSpPr>
            <a:spLocks noGrp="1"/>
          </p:cNvSpPr>
          <p:nvPr>
            <p:ph type="title"/>
          </p:nvPr>
        </p:nvSpPr>
        <p:spPr/>
        <p:txBody>
          <a:bodyPr/>
          <a:lstStyle/>
          <a:p>
            <a:r>
              <a:rPr lang="en-US" dirty="0" smtClean="0"/>
              <a:t>a  regulatory  scheme </a:t>
            </a:r>
            <a:br>
              <a:rPr lang="en-US" dirty="0" smtClean="0"/>
            </a:br>
            <a:r>
              <a:rPr lang="en-US" dirty="0" smtClean="0"/>
              <a:t>for  </a:t>
            </a:r>
            <a:r>
              <a:rPr lang="en-US" dirty="0" err="1" smtClean="0"/>
              <a:t>DPR</a:t>
            </a:r>
            <a:endParaRPr lang="en-US" dirty="0"/>
          </a:p>
        </p:txBody>
      </p:sp>
    </p:spTree>
    <p:extLst>
      <p:ext uri="{BB962C8B-B14F-4D97-AF65-F5344CB8AC3E}">
        <p14:creationId xmlns:p14="http://schemas.microsoft.com/office/powerpoint/2010/main" val="4165729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910330"/>
          </a:xfrm>
        </p:spPr>
        <p:txBody>
          <a:bodyPr>
            <a:normAutofit/>
          </a:bodyPr>
          <a:lstStyle/>
          <a:p>
            <a:r>
              <a:rPr lang="en-US" sz="2800" dirty="0" smtClean="0"/>
              <a:t>Drinking Water Regulators could:</a:t>
            </a:r>
          </a:p>
          <a:p>
            <a:pPr lvl="1"/>
            <a:endParaRPr lang="en-US" sz="1000" dirty="0" smtClean="0"/>
          </a:p>
          <a:p>
            <a:pPr lvl="1"/>
            <a:r>
              <a:rPr lang="en-US" sz="2600" dirty="0" smtClean="0"/>
              <a:t>Approve secondary or tertiary effluent meeting the State Water Boards permit as the </a:t>
            </a:r>
            <a:r>
              <a:rPr lang="en-US" altLang="en-US" sz="2600" dirty="0" smtClean="0"/>
              <a:t>“</a:t>
            </a:r>
            <a:r>
              <a:rPr lang="en-US" sz="2600" dirty="0" smtClean="0"/>
              <a:t>approved</a:t>
            </a:r>
            <a:r>
              <a:rPr lang="en-US" altLang="en-US" sz="2600" dirty="0" smtClean="0"/>
              <a:t>”</a:t>
            </a:r>
            <a:r>
              <a:rPr lang="en-US" sz="2600" dirty="0" smtClean="0"/>
              <a:t>  surface water source</a:t>
            </a:r>
          </a:p>
          <a:p>
            <a:pPr lvl="1"/>
            <a:r>
              <a:rPr lang="en-US" sz="2600" dirty="0" smtClean="0"/>
              <a:t>Specify advanced treatment and monitoring in the water system permit as it would for any impaired or extremely impaired source</a:t>
            </a:r>
          </a:p>
        </p:txBody>
      </p:sp>
      <p:sp>
        <p:nvSpPr>
          <p:cNvPr id="2" name="Title 1"/>
          <p:cNvSpPr>
            <a:spLocks noGrp="1"/>
          </p:cNvSpPr>
          <p:nvPr>
            <p:ph type="title"/>
          </p:nvPr>
        </p:nvSpPr>
        <p:spPr/>
        <p:txBody>
          <a:bodyPr/>
          <a:lstStyle/>
          <a:p>
            <a:r>
              <a:rPr lang="en-US" smtClean="0"/>
              <a:t>a  regulatory  scheme </a:t>
            </a:r>
            <a:br>
              <a:rPr lang="en-US" smtClean="0"/>
            </a:br>
            <a:r>
              <a:rPr lang="en-US" smtClean="0"/>
              <a:t>for  DPR</a:t>
            </a:r>
            <a:endParaRPr lang="en-US" dirty="0"/>
          </a:p>
        </p:txBody>
      </p:sp>
    </p:spTree>
    <p:extLst>
      <p:ext uri="{BB962C8B-B14F-4D97-AF65-F5344CB8AC3E}">
        <p14:creationId xmlns:p14="http://schemas.microsoft.com/office/powerpoint/2010/main" val="3049947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5138930"/>
          </a:xfrm>
        </p:spPr>
        <p:txBody>
          <a:bodyPr>
            <a:normAutofit/>
          </a:bodyPr>
          <a:lstStyle/>
          <a:p>
            <a:r>
              <a:rPr lang="en-US" sz="2800" dirty="0" smtClean="0"/>
              <a:t>Make a </a:t>
            </a:r>
            <a:r>
              <a:rPr lang="en-US" altLang="en-US" sz="2800" dirty="0" smtClean="0"/>
              <a:t>“</a:t>
            </a:r>
            <a:r>
              <a:rPr lang="en-US" sz="2800" dirty="0" smtClean="0"/>
              <a:t>safe</a:t>
            </a:r>
            <a:r>
              <a:rPr lang="en-US" altLang="en-US" sz="2800" dirty="0" smtClean="0"/>
              <a:t>”</a:t>
            </a:r>
            <a:r>
              <a:rPr lang="en-US" sz="2800" dirty="0" smtClean="0"/>
              <a:t> drinking water</a:t>
            </a:r>
          </a:p>
          <a:p>
            <a:pPr lvl="1"/>
            <a:endParaRPr lang="en-US" sz="1000" dirty="0" smtClean="0"/>
          </a:p>
          <a:p>
            <a:r>
              <a:rPr lang="en-US" sz="2800" dirty="0" smtClean="0"/>
              <a:t>Low tolerable risk</a:t>
            </a:r>
          </a:p>
          <a:p>
            <a:pPr lvl="1"/>
            <a:r>
              <a:rPr lang="en-US" sz="2600" dirty="0" smtClean="0"/>
              <a:t>10</a:t>
            </a:r>
            <a:r>
              <a:rPr lang="en-US" sz="2600" baseline="30000" dirty="0" smtClean="0"/>
              <a:t>-4</a:t>
            </a:r>
            <a:r>
              <a:rPr lang="en-US" sz="2600" dirty="0" smtClean="0"/>
              <a:t>  annual risk of infection</a:t>
            </a:r>
          </a:p>
          <a:p>
            <a:pPr lvl="1"/>
            <a:r>
              <a:rPr lang="en-US" sz="2600" dirty="0" smtClean="0"/>
              <a:t>Drinking water standards</a:t>
            </a:r>
          </a:p>
          <a:p>
            <a:pPr lvl="1"/>
            <a:r>
              <a:rPr lang="en-US" sz="2600" dirty="0" smtClean="0"/>
              <a:t>Unregulated chemical controlled to match good existing supplies</a:t>
            </a:r>
          </a:p>
          <a:p>
            <a:pPr lvl="1"/>
            <a:endParaRPr lang="en-US" sz="1000" dirty="0" smtClean="0"/>
          </a:p>
          <a:p>
            <a:r>
              <a:rPr lang="en-US" sz="2800" dirty="0" smtClean="0"/>
              <a:t>Low risk of failure</a:t>
            </a:r>
          </a:p>
          <a:p>
            <a:pPr lvl="1"/>
            <a:r>
              <a:rPr lang="en-US" sz="2600" dirty="0" smtClean="0"/>
              <a:t>Multiple barriers for contaminants</a:t>
            </a:r>
          </a:p>
          <a:p>
            <a:pPr lvl="1"/>
            <a:endParaRPr lang="en-US" dirty="0" smtClean="0"/>
          </a:p>
        </p:txBody>
      </p:sp>
      <p:sp>
        <p:nvSpPr>
          <p:cNvPr id="12291" name="Slide Number Placeholder 4"/>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71301D58-633F-4D24-B67E-D03F2F41E419}" type="slidenum">
              <a:rPr lang="en-US" smtClean="0"/>
              <a:pPr/>
              <a:t>42</a:t>
            </a:fld>
            <a:endParaRPr lang="en-US"/>
          </a:p>
        </p:txBody>
      </p:sp>
      <p:sp>
        <p:nvSpPr>
          <p:cNvPr id="2" name="Title 1"/>
          <p:cNvSpPr>
            <a:spLocks noGrp="1"/>
          </p:cNvSpPr>
          <p:nvPr>
            <p:ph type="title"/>
          </p:nvPr>
        </p:nvSpPr>
        <p:spPr/>
        <p:txBody>
          <a:bodyPr/>
          <a:lstStyle/>
          <a:p>
            <a:r>
              <a:rPr lang="en-US" smtClean="0"/>
              <a:t>DPR Principles</a:t>
            </a:r>
            <a:endParaRPr lang="en-US" dirty="0"/>
          </a:p>
        </p:txBody>
      </p:sp>
    </p:spTree>
    <p:extLst>
      <p:ext uri="{BB962C8B-B14F-4D97-AF65-F5344CB8AC3E}">
        <p14:creationId xmlns:p14="http://schemas.microsoft.com/office/powerpoint/2010/main" val="3235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2569262988_bdd4a2fe44.jpg"/>
          <p:cNvPicPr>
            <a:picLocks noGrp="1" noChangeAspect="1"/>
          </p:cNvPicPr>
          <p:nvPr>
            <p:ph idx="1"/>
          </p:nvPr>
        </p:nvPicPr>
        <p:blipFill>
          <a:blip r:embed="rId3">
            <a:extLst>
              <a:ext uri="{28A0092B-C50C-407E-A947-70E740481C1C}">
                <a14:useLocalDpi xmlns:a14="http://schemas.microsoft.com/office/drawing/2010/main" val="0"/>
              </a:ext>
            </a:extLst>
          </a:blip>
          <a:srcRect t="10339" b="10339"/>
          <a:stretch>
            <a:fillRect/>
          </a:stretch>
        </p:blipFill>
        <p:spPr>
          <a:xfrm>
            <a:off x="304801" y="1769620"/>
            <a:ext cx="8512576" cy="4783580"/>
          </a:xfrm>
          <a:ln w="12700">
            <a:solidFill>
              <a:schemeClr val="tx1"/>
            </a:solidFill>
          </a:ln>
        </p:spPr>
      </p:pic>
      <p:sp>
        <p:nvSpPr>
          <p:cNvPr id="2" name="Title 1"/>
          <p:cNvSpPr>
            <a:spLocks noGrp="1"/>
          </p:cNvSpPr>
          <p:nvPr>
            <p:ph type="title"/>
          </p:nvPr>
        </p:nvSpPr>
        <p:spPr/>
        <p:txBody>
          <a:bodyPr/>
          <a:lstStyle/>
          <a:p>
            <a:r>
              <a:rPr lang="en-US" smtClean="0"/>
              <a:t>Threats  in  the  Source  water</a:t>
            </a:r>
            <a:endParaRPr lang="en-US" dirty="0"/>
          </a:p>
        </p:txBody>
      </p:sp>
      <p:sp>
        <p:nvSpPr>
          <p:cNvPr id="13315" name="TextBox 5"/>
          <p:cNvSpPr txBox="1">
            <a:spLocks noChangeArrowheads="1"/>
          </p:cNvSpPr>
          <p:nvPr/>
        </p:nvSpPr>
        <p:spPr bwMode="auto">
          <a:xfrm>
            <a:off x="5715000" y="2906713"/>
            <a:ext cx="31593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sz="2800" b="1" spc="150" dirty="0">
                <a:solidFill>
                  <a:schemeClr val="tx2"/>
                </a:solidFill>
                <a:latin typeface="+mn-lt"/>
                <a:ea typeface="+mn-ea"/>
              </a:rPr>
              <a:t>Pathogens</a:t>
            </a:r>
          </a:p>
          <a:p>
            <a:endParaRPr lang="en-US" sz="2800" b="1" spc="150" dirty="0">
              <a:solidFill>
                <a:schemeClr val="tx2"/>
              </a:solidFill>
              <a:latin typeface="+mn-lt"/>
              <a:ea typeface="+mn-ea"/>
            </a:endParaRPr>
          </a:p>
          <a:p>
            <a:r>
              <a:rPr lang="en-US" sz="2800" b="1" spc="150" dirty="0">
                <a:solidFill>
                  <a:schemeClr val="tx2"/>
                </a:solidFill>
                <a:latin typeface="+mn-lt"/>
                <a:ea typeface="+mn-ea"/>
              </a:rPr>
              <a:t>Nitrate, Nitrite, …</a:t>
            </a:r>
          </a:p>
          <a:p>
            <a:endParaRPr lang="en-US" sz="2800" b="1" spc="150" dirty="0">
              <a:solidFill>
                <a:schemeClr val="tx2"/>
              </a:solidFill>
              <a:latin typeface="+mn-lt"/>
              <a:ea typeface="+mn-ea"/>
            </a:endParaRPr>
          </a:p>
          <a:p>
            <a:r>
              <a:rPr lang="en-US" sz="2800" b="1" spc="150" dirty="0">
                <a:solidFill>
                  <a:schemeClr val="tx2"/>
                </a:solidFill>
                <a:latin typeface="+mn-lt"/>
                <a:ea typeface="+mn-ea"/>
              </a:rPr>
              <a:t>Trace Organic </a:t>
            </a:r>
          </a:p>
          <a:p>
            <a:r>
              <a:rPr lang="en-US" sz="2800" b="1" spc="150" dirty="0">
                <a:solidFill>
                  <a:schemeClr val="tx2"/>
                </a:solidFill>
                <a:latin typeface="+mn-lt"/>
                <a:ea typeface="+mn-ea"/>
              </a:rPr>
              <a:t>  Chemicals?</a:t>
            </a:r>
          </a:p>
        </p:txBody>
      </p:sp>
    </p:spTree>
    <p:extLst>
      <p:ext uri="{BB962C8B-B14F-4D97-AF65-F5344CB8AC3E}">
        <p14:creationId xmlns:p14="http://schemas.microsoft.com/office/powerpoint/2010/main" val="1805556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529330"/>
          </a:xfrm>
        </p:spPr>
        <p:txBody>
          <a:bodyPr>
            <a:normAutofit/>
          </a:bodyPr>
          <a:lstStyle/>
          <a:p>
            <a:r>
              <a:rPr lang="en-US" sz="2800" dirty="0" smtClean="0"/>
              <a:t>Chronic risk</a:t>
            </a:r>
          </a:p>
          <a:p>
            <a:pPr lvl="1"/>
            <a:r>
              <a:rPr lang="en-US" sz="2600" dirty="0" smtClean="0"/>
              <a:t>Have time to react to a treatment problem</a:t>
            </a:r>
          </a:p>
          <a:p>
            <a:pPr lvl="1"/>
            <a:r>
              <a:rPr lang="en-US" sz="2600" dirty="0" smtClean="0"/>
              <a:t>Not unlike indirect potable reuse</a:t>
            </a:r>
          </a:p>
          <a:p>
            <a:endParaRPr lang="en-US" sz="1000" dirty="0" smtClean="0"/>
          </a:p>
          <a:p>
            <a:r>
              <a:rPr lang="en-US" sz="2800" dirty="0" smtClean="0"/>
              <a:t>FAT is effective at 100% RWC</a:t>
            </a:r>
          </a:p>
          <a:p>
            <a:pPr lvl="1"/>
            <a:r>
              <a:rPr lang="en-US" sz="2600" dirty="0" smtClean="0"/>
              <a:t>FAT of the entire flow </a:t>
            </a:r>
          </a:p>
          <a:p>
            <a:pPr lvl="1"/>
            <a:r>
              <a:rPr lang="en-US" sz="2600" dirty="0" smtClean="0"/>
              <a:t>Treatment alternatives may be allowed if they assure the same level of health protection</a:t>
            </a:r>
          </a:p>
        </p:txBody>
      </p:sp>
      <p:sp>
        <p:nvSpPr>
          <p:cNvPr id="2" name="Title 1"/>
          <p:cNvSpPr>
            <a:spLocks noGrp="1"/>
          </p:cNvSpPr>
          <p:nvPr>
            <p:ph type="title"/>
          </p:nvPr>
        </p:nvSpPr>
        <p:spPr/>
        <p:txBody>
          <a:bodyPr/>
          <a:lstStyle/>
          <a:p>
            <a:r>
              <a:rPr lang="en-US" smtClean="0"/>
              <a:t>TRACE  ORGANIC  CHEMICALS</a:t>
            </a:r>
            <a:endParaRPr lang="en-US" dirty="0"/>
          </a:p>
        </p:txBody>
      </p:sp>
    </p:spTree>
    <p:extLst>
      <p:ext uri="{BB962C8B-B14F-4D97-AF65-F5344CB8AC3E}">
        <p14:creationId xmlns:p14="http://schemas.microsoft.com/office/powerpoint/2010/main" val="2846412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Acute risk</a:t>
            </a:r>
          </a:p>
          <a:p>
            <a:r>
              <a:rPr lang="en-US" sz="2800" dirty="0" smtClean="0"/>
              <a:t>Set a log reduction treatment requirement </a:t>
            </a:r>
            <a:br>
              <a:rPr lang="en-US" sz="2800" dirty="0" smtClean="0"/>
            </a:br>
            <a:r>
              <a:rPr lang="en-US" sz="2800" dirty="0" smtClean="0"/>
              <a:t>(as in draft </a:t>
            </a:r>
            <a:r>
              <a:rPr lang="en-US" sz="2800" dirty="0" err="1" smtClean="0"/>
              <a:t>IPR</a:t>
            </a:r>
            <a:r>
              <a:rPr lang="en-US" sz="2800" dirty="0" smtClean="0"/>
              <a:t> regulations)</a:t>
            </a:r>
          </a:p>
          <a:p>
            <a:pPr lvl="1"/>
            <a:r>
              <a:rPr lang="en-US" sz="2600" dirty="0" smtClean="0"/>
              <a:t>Raw sewage to finished drinking water</a:t>
            </a:r>
          </a:p>
          <a:p>
            <a:pPr lvl="1"/>
            <a:r>
              <a:rPr lang="en-US" sz="2600" dirty="0" smtClean="0"/>
              <a:t>12-log Virus</a:t>
            </a:r>
          </a:p>
          <a:p>
            <a:pPr lvl="1"/>
            <a:r>
              <a:rPr lang="en-US" sz="2600" dirty="0" smtClean="0"/>
              <a:t>10-log Giardia</a:t>
            </a:r>
          </a:p>
          <a:p>
            <a:pPr lvl="1"/>
            <a:r>
              <a:rPr lang="en-US" sz="2600" dirty="0" smtClean="0"/>
              <a:t>10-log Cryptosporidium</a:t>
            </a:r>
          </a:p>
          <a:p>
            <a:pPr lvl="1"/>
            <a:r>
              <a:rPr lang="en-US" sz="2600" dirty="0" smtClean="0"/>
              <a:t>Based on high sewage levels and </a:t>
            </a:r>
            <a:r>
              <a:rPr lang="en-US" sz="2600" dirty="0" err="1" smtClean="0"/>
              <a:t>USEPA</a:t>
            </a:r>
            <a:r>
              <a:rPr lang="en-US" sz="2600" dirty="0" smtClean="0"/>
              <a:t> drinking levels for a 10</a:t>
            </a:r>
            <a:r>
              <a:rPr lang="en-US" sz="2400" baseline="30000" dirty="0" smtClean="0"/>
              <a:t>-4</a:t>
            </a:r>
            <a:r>
              <a:rPr lang="en-US" sz="2600" dirty="0" smtClean="0"/>
              <a:t>  risk</a:t>
            </a:r>
          </a:p>
          <a:p>
            <a:pPr lvl="2"/>
            <a:endParaRPr lang="en-US" sz="2600" dirty="0"/>
          </a:p>
        </p:txBody>
      </p:sp>
      <p:sp>
        <p:nvSpPr>
          <p:cNvPr id="15363" name="Slide Number Placeholder 4"/>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D12C9B42-E067-4E1E-A078-A24929A1A52F}" type="slidenum">
              <a:rPr lang="en-US" smtClean="0"/>
              <a:pPr/>
              <a:t>45</a:t>
            </a:fld>
            <a:endParaRPr lang="en-US"/>
          </a:p>
        </p:txBody>
      </p:sp>
      <p:sp>
        <p:nvSpPr>
          <p:cNvPr id="2" name="Title 1"/>
          <p:cNvSpPr>
            <a:spLocks noGrp="1"/>
          </p:cNvSpPr>
          <p:nvPr>
            <p:ph type="title"/>
          </p:nvPr>
        </p:nvSpPr>
        <p:spPr/>
        <p:txBody>
          <a:bodyPr/>
          <a:lstStyle/>
          <a:p>
            <a:r>
              <a:rPr lang="en-US" smtClean="0"/>
              <a:t>Pathogenic Microorganisms</a:t>
            </a:r>
            <a:endParaRPr lang="en-US" dirty="0"/>
          </a:p>
        </p:txBody>
      </p:sp>
    </p:spTree>
    <p:extLst>
      <p:ext uri="{BB962C8B-B14F-4D97-AF65-F5344CB8AC3E}">
        <p14:creationId xmlns:p14="http://schemas.microsoft.com/office/powerpoint/2010/main" val="2218976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err="1" smtClean="0"/>
              <a:t>DPR</a:t>
            </a:r>
            <a:r>
              <a:rPr lang="en-US" sz="2800" dirty="0" smtClean="0"/>
              <a:t> is </a:t>
            </a:r>
            <a:r>
              <a:rPr lang="en-US" altLang="en-US" sz="2800" dirty="0" smtClean="0"/>
              <a:t>“</a:t>
            </a:r>
            <a:r>
              <a:rPr lang="en-US" sz="2800" dirty="0" smtClean="0"/>
              <a:t>unacceptable … because of the lack of reliable real-time water quality monitoring methods and lack of time to react to accidental emergencies or system upsets. </a:t>
            </a:r>
          </a:p>
          <a:p>
            <a:endParaRPr lang="en-US" sz="2800" dirty="0" smtClean="0"/>
          </a:p>
          <a:p>
            <a:r>
              <a:rPr lang="en-US" sz="2800" dirty="0" smtClean="0"/>
              <a:t>Monitoring and control technologies have improved since 1996, but …</a:t>
            </a:r>
          </a:p>
        </p:txBody>
      </p:sp>
      <p:sp>
        <p:nvSpPr>
          <p:cNvPr id="2" name="Title 1"/>
          <p:cNvSpPr>
            <a:spLocks noGrp="1"/>
          </p:cNvSpPr>
          <p:nvPr>
            <p:ph type="title"/>
          </p:nvPr>
        </p:nvSpPr>
        <p:spPr/>
        <p:txBody>
          <a:bodyPr/>
          <a:lstStyle/>
          <a:p>
            <a:r>
              <a:rPr lang="en-US" smtClean="0"/>
              <a:t>California potable Reuse Committee  (1996)</a:t>
            </a:r>
            <a:endParaRPr lang="en-US" dirty="0"/>
          </a:p>
        </p:txBody>
      </p:sp>
    </p:spTree>
    <p:extLst>
      <p:ext uri="{BB962C8B-B14F-4D97-AF65-F5344CB8AC3E}">
        <p14:creationId xmlns:p14="http://schemas.microsoft.com/office/powerpoint/2010/main" val="336092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We could assure safe water by providing:</a:t>
            </a:r>
          </a:p>
          <a:p>
            <a:pPr lvl="1"/>
            <a:r>
              <a:rPr lang="en-US" sz="2600" dirty="0" smtClean="0"/>
              <a:t>Real-time monitoring of organism reduction for the required barriers, </a:t>
            </a:r>
          </a:p>
          <a:p>
            <a:pPr lvl="1"/>
            <a:endParaRPr lang="en-US" sz="2600" dirty="0" smtClean="0"/>
          </a:p>
          <a:p>
            <a:pPr marL="365760" lvl="1" indent="0">
              <a:buNone/>
            </a:pPr>
            <a:r>
              <a:rPr lang="en-US" sz="2600" dirty="0" smtClean="0"/>
              <a:t>	or, possibly</a:t>
            </a:r>
          </a:p>
          <a:p>
            <a:pPr lvl="1"/>
            <a:endParaRPr lang="en-US" sz="2600" dirty="0" smtClean="0"/>
          </a:p>
          <a:p>
            <a:pPr lvl="1"/>
            <a:r>
              <a:rPr lang="en-US" sz="2600" dirty="0" smtClean="0"/>
              <a:t>Best available monitoring and redundant barriers to provide extra log reduction capacity to compensate for monitoring limitations</a:t>
            </a:r>
          </a:p>
        </p:txBody>
      </p:sp>
      <p:sp>
        <p:nvSpPr>
          <p:cNvPr id="2" name="Title 1"/>
          <p:cNvSpPr>
            <a:spLocks noGrp="1"/>
          </p:cNvSpPr>
          <p:nvPr>
            <p:ph type="title"/>
          </p:nvPr>
        </p:nvSpPr>
        <p:spPr/>
        <p:txBody>
          <a:bodyPr/>
          <a:lstStyle/>
          <a:p>
            <a:r>
              <a:rPr lang="en-US" smtClean="0"/>
              <a:t>pathogen control approaches</a:t>
            </a:r>
            <a:endParaRPr lang="en-US" dirty="0"/>
          </a:p>
        </p:txBody>
      </p:sp>
    </p:spTree>
    <p:extLst>
      <p:ext uri="{BB962C8B-B14F-4D97-AF65-F5344CB8AC3E}">
        <p14:creationId xmlns:p14="http://schemas.microsoft.com/office/powerpoint/2010/main" val="311567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30"/>
          </a:xfrm>
          <a:ln>
            <a:noFill/>
          </a:ln>
        </p:spPr>
        <p:txBody>
          <a:bodyPr>
            <a:normAutofit/>
          </a:bodyPr>
          <a:lstStyle/>
          <a:p>
            <a:r>
              <a:rPr lang="en-US" sz="2800" dirty="0" smtClean="0"/>
              <a:t>Is the monitoring sensitive enough?</a:t>
            </a:r>
          </a:p>
          <a:p>
            <a:endParaRPr lang="en-US" sz="2800" dirty="0" smtClean="0"/>
          </a:p>
          <a:p>
            <a:r>
              <a:rPr lang="en-US" sz="2800" dirty="0" smtClean="0"/>
              <a:t>How do we measure the overall reliability?</a:t>
            </a:r>
          </a:p>
          <a:p>
            <a:pPr lvl="1"/>
            <a:r>
              <a:rPr lang="en-US" sz="2800" dirty="0" smtClean="0"/>
              <a:t>How consistent? </a:t>
            </a:r>
          </a:p>
          <a:p>
            <a:pPr lvl="1"/>
            <a:r>
              <a:rPr lang="en-US" sz="2800" dirty="0" smtClean="0"/>
              <a:t>Multiple redundant barriers</a:t>
            </a:r>
          </a:p>
          <a:p>
            <a:pPr lvl="2"/>
            <a:r>
              <a:rPr lang="en-US" sz="2600" dirty="0"/>
              <a:t>B</a:t>
            </a:r>
            <a:r>
              <a:rPr lang="en-US" sz="2600" dirty="0" smtClean="0"/>
              <a:t>ut how do we determine the necessary number and capability of the redundant barriers?</a:t>
            </a:r>
          </a:p>
          <a:p>
            <a:endParaRPr lang="en-US" dirty="0" smtClean="0"/>
          </a:p>
        </p:txBody>
      </p:sp>
      <p:sp>
        <p:nvSpPr>
          <p:cNvPr id="2" name="Title 1"/>
          <p:cNvSpPr>
            <a:spLocks noGrp="1"/>
          </p:cNvSpPr>
          <p:nvPr>
            <p:ph type="title"/>
          </p:nvPr>
        </p:nvSpPr>
        <p:spPr/>
        <p:txBody>
          <a:bodyPr/>
          <a:lstStyle/>
          <a:p>
            <a:r>
              <a:rPr lang="en-US" smtClean="0"/>
              <a:t> Pathogens  control  questions</a:t>
            </a:r>
            <a:endParaRPr lang="en-US" dirty="0"/>
          </a:p>
        </p:txBody>
      </p:sp>
    </p:spTree>
    <p:extLst>
      <p:ext uri="{BB962C8B-B14F-4D97-AF65-F5344CB8AC3E}">
        <p14:creationId xmlns:p14="http://schemas.microsoft.com/office/powerpoint/2010/main" val="683767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Regulate the critical treatment under the </a:t>
            </a:r>
            <a:r>
              <a:rPr lang="en-US" sz="2800" dirty="0" err="1" smtClean="0"/>
              <a:t>SDWA</a:t>
            </a:r>
            <a:endParaRPr lang="en-US" sz="2800" dirty="0" smtClean="0"/>
          </a:p>
          <a:p>
            <a:endParaRPr lang="en-US" sz="2800" dirty="0" smtClean="0"/>
          </a:p>
          <a:p>
            <a:r>
              <a:rPr lang="en-US" sz="2800" dirty="0" smtClean="0"/>
              <a:t>Focus on acute risks (pathogens)</a:t>
            </a:r>
          </a:p>
          <a:p>
            <a:endParaRPr lang="en-US" sz="2800" dirty="0" smtClean="0"/>
          </a:p>
          <a:p>
            <a:r>
              <a:rPr lang="en-US" sz="2800" dirty="0" smtClean="0"/>
              <a:t>Continuously verify treatment performance </a:t>
            </a:r>
          </a:p>
        </p:txBody>
      </p:sp>
      <p:sp>
        <p:nvSpPr>
          <p:cNvPr id="2" name="Title 1"/>
          <p:cNvSpPr>
            <a:spLocks noGrp="1"/>
          </p:cNvSpPr>
          <p:nvPr>
            <p:ph type="title"/>
          </p:nvPr>
        </p:nvSpPr>
        <p:spPr/>
        <p:txBody>
          <a:bodyPr/>
          <a:lstStyle/>
          <a:p>
            <a:r>
              <a:rPr lang="en-US" smtClean="0"/>
              <a:t>Conclusion</a:t>
            </a:r>
            <a:br>
              <a:rPr lang="en-US" smtClean="0"/>
            </a:br>
            <a:r>
              <a:rPr lang="en-US" smtClean="0"/>
              <a:t>A possible DPR Scheme</a:t>
            </a:r>
            <a:endParaRPr lang="en-US" dirty="0"/>
          </a:p>
        </p:txBody>
      </p:sp>
    </p:spTree>
    <p:extLst>
      <p:ext uri="{BB962C8B-B14F-4D97-AF65-F5344CB8AC3E}">
        <p14:creationId xmlns:p14="http://schemas.microsoft.com/office/powerpoint/2010/main" val="2316603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Autofit/>
          </a:bodyPr>
          <a:lstStyle/>
          <a:p>
            <a:r>
              <a:rPr lang="en-US" sz="2800" dirty="0" smtClean="0"/>
              <a:t>Advisory Bodies</a:t>
            </a:r>
          </a:p>
          <a:p>
            <a:r>
              <a:rPr lang="en-US" sz="3000" dirty="0" smtClean="0"/>
              <a:t>Delegated Bodies</a:t>
            </a:r>
          </a:p>
          <a:p>
            <a:r>
              <a:rPr lang="en-US" sz="2800" dirty="0" smtClean="0"/>
              <a:t>Commissions</a:t>
            </a:r>
          </a:p>
          <a:p>
            <a:r>
              <a:rPr lang="en-US" sz="2800" dirty="0" smtClean="0"/>
              <a:t>Other Bodies</a:t>
            </a:r>
          </a:p>
          <a:p>
            <a:endParaRPr lang="en-US" sz="2800" dirty="0"/>
          </a:p>
          <a:p>
            <a:endParaRPr lang="en-US" sz="2800" dirty="0" smtClean="0"/>
          </a:p>
          <a:p>
            <a:pPr marL="45720" indent="0" algn="ctr">
              <a:buNone/>
            </a:pPr>
            <a:r>
              <a:rPr lang="en-US" sz="2800" dirty="0" smtClean="0"/>
              <a:t>The Bagley-Keene Act will influence the conduction of the Advisory Group’s open meetings. </a:t>
            </a:r>
          </a:p>
          <a:p>
            <a:endParaRPr lang="en-US" sz="2800" dirty="0"/>
          </a:p>
        </p:txBody>
      </p:sp>
      <p:sp>
        <p:nvSpPr>
          <p:cNvPr id="2" name="Title 1"/>
          <p:cNvSpPr>
            <a:spLocks noGrp="1"/>
          </p:cNvSpPr>
          <p:nvPr>
            <p:ph type="title"/>
          </p:nvPr>
        </p:nvSpPr>
        <p:spPr/>
        <p:txBody>
          <a:bodyPr/>
          <a:lstStyle/>
          <a:p>
            <a:r>
              <a:rPr lang="en-US" smtClean="0"/>
              <a:t>Covered Bodies</a:t>
            </a:r>
            <a:endParaRPr lang="en-US" dirty="0"/>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t="4874" r="6828" b="15017"/>
          <a:stretch/>
        </p:blipFill>
        <p:spPr bwMode="auto">
          <a:xfrm>
            <a:off x="4267200" y="1945394"/>
            <a:ext cx="4419600" cy="25811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36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Autofit/>
          </a:bodyPr>
          <a:lstStyle/>
          <a:p>
            <a:r>
              <a:rPr lang="en-US" sz="2800" dirty="0" smtClean="0"/>
              <a:t>Provide sufficient barriers with:</a:t>
            </a:r>
          </a:p>
          <a:p>
            <a:pPr lvl="1"/>
            <a:r>
              <a:rPr lang="en-US" sz="2600" dirty="0" smtClean="0"/>
              <a:t>Real-time organism reduction verification monitoring </a:t>
            </a:r>
          </a:p>
          <a:p>
            <a:pPr marL="365760" lvl="1" indent="0">
              <a:buNone/>
            </a:pPr>
            <a:r>
              <a:rPr lang="en-US" sz="2600" dirty="0" smtClean="0"/>
              <a:t>	or</a:t>
            </a:r>
          </a:p>
          <a:p>
            <a:pPr lvl="1"/>
            <a:r>
              <a:rPr lang="en-US" sz="2600" dirty="0" smtClean="0"/>
              <a:t>Best available monitoring with redundant barriers to strictly restrict the chance of inadequately treated water</a:t>
            </a:r>
          </a:p>
          <a:p>
            <a:pPr lvl="1"/>
            <a:endParaRPr lang="en-US" sz="2800" dirty="0" smtClean="0"/>
          </a:p>
          <a:p>
            <a:r>
              <a:rPr lang="en-US" sz="2800" dirty="0" smtClean="0"/>
              <a:t>Provide a </a:t>
            </a:r>
            <a:r>
              <a:rPr lang="en-US" sz="2800" dirty="0" err="1" smtClean="0"/>
              <a:t>fail</a:t>
            </a:r>
            <a:r>
              <a:rPr lang="en-US" sz="2800" dirty="0" err="1" smtClean="0">
                <a:sym typeface="Wingdings"/>
              </a:rPr>
              <a:t></a:t>
            </a:r>
            <a:r>
              <a:rPr lang="en-US" sz="2800" dirty="0" err="1" smtClean="0"/>
              <a:t>safe</a:t>
            </a:r>
            <a:r>
              <a:rPr lang="en-US" sz="2800" dirty="0" smtClean="0"/>
              <a:t> response to a system problem</a:t>
            </a:r>
            <a:endParaRPr lang="en-US" sz="2800" dirty="0"/>
          </a:p>
        </p:txBody>
      </p:sp>
      <p:sp>
        <p:nvSpPr>
          <p:cNvPr id="2" name="Title 1"/>
          <p:cNvSpPr>
            <a:spLocks noGrp="1"/>
          </p:cNvSpPr>
          <p:nvPr>
            <p:ph type="title"/>
          </p:nvPr>
        </p:nvSpPr>
        <p:spPr/>
        <p:txBody>
          <a:bodyPr/>
          <a:lstStyle/>
          <a:p>
            <a:r>
              <a:rPr lang="en-US" smtClean="0"/>
              <a:t>Conclusion</a:t>
            </a:r>
            <a:br>
              <a:rPr lang="en-US" smtClean="0"/>
            </a:br>
            <a:r>
              <a:rPr lang="en-US" smtClean="0"/>
              <a:t>A possible DPR Scheme</a:t>
            </a:r>
            <a:endParaRPr lang="en-US" dirty="0"/>
          </a:p>
        </p:txBody>
      </p:sp>
    </p:spTree>
    <p:extLst>
      <p:ext uri="{BB962C8B-B14F-4D97-AF65-F5344CB8AC3E}">
        <p14:creationId xmlns:p14="http://schemas.microsoft.com/office/powerpoint/2010/main" val="133425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Any questions?</a:t>
            </a:r>
            <a:endParaRPr lang="en-US" dirty="0"/>
          </a:p>
        </p:txBody>
      </p:sp>
    </p:spTree>
    <p:extLst>
      <p:ext uri="{BB962C8B-B14F-4D97-AF65-F5344CB8AC3E}">
        <p14:creationId xmlns:p14="http://schemas.microsoft.com/office/powerpoint/2010/main" val="1507936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Statutory Mandates and tasks of advisory group</a:t>
            </a:r>
            <a:endParaRPr lang="en-US" dirty="0"/>
          </a:p>
        </p:txBody>
      </p:sp>
    </p:spTree>
    <p:extLst>
      <p:ext uri="{BB962C8B-B14F-4D97-AF65-F5344CB8AC3E}">
        <p14:creationId xmlns:p14="http://schemas.microsoft.com/office/powerpoint/2010/main" val="389585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2800" dirty="0" smtClean="0"/>
              <a:t>Water Code, Section 13565</a:t>
            </a:r>
          </a:p>
          <a:p>
            <a:pPr lvl="1"/>
            <a:r>
              <a:rPr lang="en-US" sz="2600" dirty="0" smtClean="0"/>
              <a:t>Feasibility of </a:t>
            </a:r>
            <a:r>
              <a:rPr lang="en-US" sz="2600" dirty="0" err="1" smtClean="0"/>
              <a:t>DPR</a:t>
            </a:r>
            <a:r>
              <a:rPr lang="en-US" sz="2600" dirty="0" smtClean="0"/>
              <a:t> criteria</a:t>
            </a:r>
          </a:p>
          <a:p>
            <a:pPr lvl="1"/>
            <a:r>
              <a:rPr lang="en-US" sz="2600" dirty="0" smtClean="0"/>
              <a:t>Convene an Expert Panel</a:t>
            </a:r>
          </a:p>
          <a:p>
            <a:pPr lvl="1"/>
            <a:r>
              <a:rPr lang="en-US" sz="2600" dirty="0" smtClean="0"/>
              <a:t>December 31, 2016</a:t>
            </a:r>
          </a:p>
          <a:p>
            <a:endParaRPr lang="en-US" sz="2800" dirty="0" smtClean="0"/>
          </a:p>
          <a:p>
            <a:r>
              <a:rPr lang="en-US" sz="2800" dirty="0" smtClean="0"/>
              <a:t>Senate Bill 322</a:t>
            </a:r>
          </a:p>
          <a:p>
            <a:pPr lvl="1"/>
            <a:r>
              <a:rPr lang="en-US" sz="2600" dirty="0" smtClean="0"/>
              <a:t>Convene an Advisory Group</a:t>
            </a:r>
          </a:p>
          <a:p>
            <a:pPr lvl="1"/>
            <a:r>
              <a:rPr lang="en-US" sz="2600" dirty="0" smtClean="0"/>
              <a:t>Consult on selection of Expert Panel</a:t>
            </a:r>
          </a:p>
          <a:p>
            <a:pPr lvl="1"/>
            <a:r>
              <a:rPr lang="en-US" sz="2600" dirty="0" smtClean="0"/>
              <a:t>Advise Expert Panel on </a:t>
            </a:r>
            <a:r>
              <a:rPr lang="en-US" sz="2600" dirty="0" err="1" smtClean="0"/>
              <a:t>DPR</a:t>
            </a:r>
            <a:r>
              <a:rPr lang="en-US" sz="2600" dirty="0" smtClean="0"/>
              <a:t> feasibility issues</a:t>
            </a:r>
          </a:p>
          <a:p>
            <a:endParaRPr lang="en-US" sz="2800" dirty="0"/>
          </a:p>
        </p:txBody>
      </p:sp>
      <p:sp>
        <p:nvSpPr>
          <p:cNvPr id="2" name="Title 1"/>
          <p:cNvSpPr>
            <a:spLocks noGrp="1"/>
          </p:cNvSpPr>
          <p:nvPr>
            <p:ph type="title"/>
          </p:nvPr>
        </p:nvSpPr>
        <p:spPr/>
        <p:txBody>
          <a:bodyPr/>
          <a:lstStyle/>
          <a:p>
            <a:r>
              <a:rPr lang="en-US" smtClean="0"/>
              <a:t>Statutory Mandate</a:t>
            </a:r>
            <a:endParaRPr lang="en-US" dirty="0"/>
          </a:p>
        </p:txBody>
      </p:sp>
      <p:pic>
        <p:nvPicPr>
          <p:cNvPr id="205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3807"/>
          <a:stretch/>
        </p:blipFill>
        <p:spPr bwMode="auto">
          <a:xfrm>
            <a:off x="5333999" y="2594344"/>
            <a:ext cx="3351213" cy="20146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573156692"/>
              </p:ext>
            </p:extLst>
          </p:nvPr>
        </p:nvGraphicFramePr>
        <p:xfrm>
          <a:off x="1522413" y="1397000"/>
          <a:ext cx="6100762" cy="4062413"/>
        </p:xfrm>
        <a:graphic>
          <a:graphicData uri="http://schemas.openxmlformats.org/presentationml/2006/ole">
            <mc:AlternateContent xmlns:mc="http://schemas.openxmlformats.org/markup-compatibility/2006">
              <mc:Choice xmlns:v="urn:schemas-microsoft-com:vml" Requires="v">
                <p:oleObj spid="_x0000_s2059" name="Document" r:id="rId6" imgW="6101065" imgH="4063040" progId="Word.Document.12">
                  <p:embed/>
                </p:oleObj>
              </mc:Choice>
              <mc:Fallback>
                <p:oleObj name="Document" r:id="rId6" imgW="6101065" imgH="4063040" progId="Word.Document.12">
                  <p:embed/>
                  <p:pic>
                    <p:nvPicPr>
                      <p:cNvPr id="0" name=""/>
                      <p:cNvPicPr/>
                      <p:nvPr/>
                    </p:nvPicPr>
                    <p:blipFill>
                      <a:blip r:embed="rId7"/>
                      <a:stretch>
                        <a:fillRect/>
                      </a:stretch>
                    </p:blipFill>
                    <p:spPr>
                      <a:xfrm>
                        <a:off x="1522413" y="1397000"/>
                        <a:ext cx="6100762" cy="4062413"/>
                      </a:xfrm>
                      <a:prstGeom prst="rect">
                        <a:avLst/>
                      </a:prstGeom>
                    </p:spPr>
                  </p:pic>
                </p:oleObj>
              </mc:Fallback>
            </mc:AlternateContent>
          </a:graphicData>
        </a:graphic>
      </p:graphicFrame>
    </p:spTree>
    <p:extLst>
      <p:ext uri="{BB962C8B-B14F-4D97-AF65-F5344CB8AC3E}">
        <p14:creationId xmlns:p14="http://schemas.microsoft.com/office/powerpoint/2010/main" val="261390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1"/>
            <a:ext cx="8534401" cy="4407408"/>
          </a:xfrm>
        </p:spPr>
        <p:txBody>
          <a:bodyPr>
            <a:normAutofit/>
          </a:bodyPr>
          <a:lstStyle/>
          <a:p>
            <a:r>
              <a:rPr lang="en-US" sz="2800" dirty="0" smtClean="0"/>
              <a:t>Department to consult with Advisory Group and the State Board on selection of Expert Panel.</a:t>
            </a:r>
          </a:p>
          <a:p>
            <a:endParaRPr lang="en-US" sz="2800" dirty="0"/>
          </a:p>
          <a:p>
            <a:r>
              <a:rPr lang="en-US" sz="2800" dirty="0" smtClean="0"/>
              <a:t>Advise the Expert Panel on </a:t>
            </a:r>
            <a:r>
              <a:rPr lang="en-US" sz="2800" dirty="0" err="1" smtClean="0"/>
              <a:t>DPR</a:t>
            </a:r>
            <a:r>
              <a:rPr lang="en-US" sz="2800" dirty="0" smtClean="0"/>
              <a:t> criteria and draft report issues.</a:t>
            </a:r>
          </a:p>
          <a:p>
            <a:endParaRPr lang="en-US" sz="2800" dirty="0"/>
          </a:p>
          <a:p>
            <a:r>
              <a:rPr lang="en-US" sz="2800" dirty="0" smtClean="0"/>
              <a:t>Subject to the Bagley-Keene Open Meeting Act.</a:t>
            </a:r>
          </a:p>
        </p:txBody>
      </p:sp>
      <p:sp>
        <p:nvSpPr>
          <p:cNvPr id="2" name="Title 1"/>
          <p:cNvSpPr>
            <a:spLocks noGrp="1"/>
          </p:cNvSpPr>
          <p:nvPr>
            <p:ph type="title"/>
          </p:nvPr>
        </p:nvSpPr>
        <p:spPr/>
        <p:txBody>
          <a:bodyPr/>
          <a:lstStyle/>
          <a:p>
            <a:r>
              <a:rPr lang="en-US" dirty="0" smtClean="0"/>
              <a:t>tasks of Advisory Group</a:t>
            </a:r>
            <a:endParaRPr lang="en-US" dirty="0"/>
          </a:p>
        </p:txBody>
      </p:sp>
    </p:spTree>
    <p:extLst>
      <p:ext uri="{BB962C8B-B14F-4D97-AF65-F5344CB8AC3E}">
        <p14:creationId xmlns:p14="http://schemas.microsoft.com/office/powerpoint/2010/main" val="51118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expert panel schedule</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920792088"/>
              </p:ext>
            </p:extLst>
          </p:nvPr>
        </p:nvGraphicFramePr>
        <p:xfrm>
          <a:off x="1146175" y="1909763"/>
          <a:ext cx="8183563" cy="4745037"/>
        </p:xfrm>
        <a:graphic>
          <a:graphicData uri="http://schemas.openxmlformats.org/presentationml/2006/ole">
            <mc:AlternateContent xmlns:mc="http://schemas.openxmlformats.org/markup-compatibility/2006">
              <mc:Choice xmlns:v="urn:schemas-microsoft-com:vml" Requires="v">
                <p:oleObj spid="_x0000_s1035" name="Document" r:id="rId4" imgW="9297952" imgH="5399399" progId="Word.Document.12">
                  <p:embed/>
                </p:oleObj>
              </mc:Choice>
              <mc:Fallback>
                <p:oleObj name="Document" r:id="rId4" imgW="9297952" imgH="5399399" progId="Word.Document.12">
                  <p:embed/>
                  <p:pic>
                    <p:nvPicPr>
                      <p:cNvPr id="0" name=""/>
                      <p:cNvPicPr/>
                      <p:nvPr/>
                    </p:nvPicPr>
                    <p:blipFill>
                      <a:blip r:embed="rId5"/>
                      <a:stretch>
                        <a:fillRect/>
                      </a:stretch>
                    </p:blipFill>
                    <p:spPr>
                      <a:xfrm>
                        <a:off x="1146175" y="1909763"/>
                        <a:ext cx="8183563" cy="4745037"/>
                      </a:xfrm>
                      <a:prstGeom prst="rect">
                        <a:avLst/>
                      </a:prstGeom>
                    </p:spPr>
                  </p:pic>
                </p:oleObj>
              </mc:Fallback>
            </mc:AlternateContent>
          </a:graphicData>
        </a:graphic>
      </p:graphicFrame>
    </p:spTree>
    <p:extLst>
      <p:ext uri="{BB962C8B-B14F-4D97-AF65-F5344CB8AC3E}">
        <p14:creationId xmlns:p14="http://schemas.microsoft.com/office/powerpoint/2010/main" val="371906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a:t>
            </a:r>
            <a:br>
              <a:rPr lang="en-US" dirty="0" smtClean="0"/>
            </a:br>
            <a:r>
              <a:rPr lang="en-US" dirty="0" smtClean="0"/>
              <a:t>and </a:t>
            </a:r>
            <a:br>
              <a:rPr lang="en-US" dirty="0" smtClean="0"/>
            </a:br>
            <a:r>
              <a:rPr lang="en-US" dirty="0" smtClean="0"/>
              <a:t>short briefings</a:t>
            </a:r>
            <a:endParaRPr lang="en-US" dirty="0"/>
          </a:p>
        </p:txBody>
      </p:sp>
    </p:spTree>
    <p:extLst>
      <p:ext uri="{BB962C8B-B14F-4D97-AF65-F5344CB8AC3E}">
        <p14:creationId xmlns:p14="http://schemas.microsoft.com/office/powerpoint/2010/main" val="162879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task of advisory group</a:t>
            </a:r>
            <a:endParaRPr lang="en-US" dirty="0"/>
          </a:p>
        </p:txBody>
      </p:sp>
    </p:spTree>
    <p:extLst>
      <p:ext uri="{BB962C8B-B14F-4D97-AF65-F5344CB8AC3E}">
        <p14:creationId xmlns:p14="http://schemas.microsoft.com/office/powerpoint/2010/main" val="311895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t>Overview of process by </a:t>
            </a:r>
            <a:r>
              <a:rPr lang="en-US" sz="2800" dirty="0" err="1" smtClean="0"/>
              <a:t>NWRI</a:t>
            </a:r>
            <a:endParaRPr lang="en-US" sz="2800" dirty="0" smtClean="0"/>
          </a:p>
          <a:p>
            <a:endParaRPr lang="en-US" sz="2800" dirty="0" smtClean="0"/>
          </a:p>
          <a:p>
            <a:r>
              <a:rPr lang="en-US" sz="2800" dirty="0" smtClean="0"/>
              <a:t>Panel qualifications</a:t>
            </a:r>
          </a:p>
        </p:txBody>
      </p:sp>
      <p:sp>
        <p:nvSpPr>
          <p:cNvPr id="2" name="Title 1"/>
          <p:cNvSpPr>
            <a:spLocks noGrp="1"/>
          </p:cNvSpPr>
          <p:nvPr>
            <p:ph type="title"/>
          </p:nvPr>
        </p:nvSpPr>
        <p:spPr/>
        <p:txBody>
          <a:bodyPr/>
          <a:lstStyle/>
          <a:p>
            <a:r>
              <a:rPr lang="en-US" smtClean="0"/>
              <a:t>Expert Panel</a:t>
            </a:r>
            <a:endParaRPr lang="en-US" dirty="0"/>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58163" y="3657600"/>
            <a:ext cx="5181600" cy="2533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15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800" dirty="0" smtClean="0"/>
              <a:t>Advisory Group input on Expert Panel</a:t>
            </a:r>
            <a:endParaRPr lang="en-US" sz="2800" dirty="0"/>
          </a:p>
        </p:txBody>
      </p:sp>
      <p:sp>
        <p:nvSpPr>
          <p:cNvPr id="2" name="Title 1"/>
          <p:cNvSpPr>
            <a:spLocks noGrp="1"/>
          </p:cNvSpPr>
          <p:nvPr>
            <p:ph type="title"/>
          </p:nvPr>
        </p:nvSpPr>
        <p:spPr/>
        <p:txBody>
          <a:bodyPr/>
          <a:lstStyle/>
          <a:p>
            <a:r>
              <a:rPr lang="en-US" smtClean="0"/>
              <a:t>Discussion</a:t>
            </a:r>
            <a:endParaRPr lang="en-US" dirty="0"/>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401186" y="2743200"/>
            <a:ext cx="4495800" cy="3172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82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lnSpcReduction="10000"/>
          </a:bodyPr>
          <a:lstStyle/>
          <a:p>
            <a:r>
              <a:rPr lang="en-US" sz="2800" dirty="0" smtClean="0"/>
              <a:t>Needs a quorum</a:t>
            </a:r>
          </a:p>
          <a:p>
            <a:r>
              <a:rPr lang="en-US" sz="2800" dirty="0" smtClean="0"/>
              <a:t>Serially or together</a:t>
            </a:r>
          </a:p>
          <a:p>
            <a:r>
              <a:rPr lang="en-US" sz="2800" dirty="0" smtClean="0"/>
              <a:t>In one place</a:t>
            </a:r>
          </a:p>
          <a:p>
            <a:r>
              <a:rPr lang="en-US" sz="2800" dirty="0" smtClean="0"/>
              <a:t>To address issues within </a:t>
            </a:r>
            <a:br>
              <a:rPr lang="en-US" sz="2800" dirty="0" smtClean="0"/>
            </a:br>
            <a:r>
              <a:rPr lang="en-US" sz="2800" dirty="0" smtClean="0"/>
              <a:t>the jurisdiction</a:t>
            </a:r>
          </a:p>
          <a:p>
            <a:r>
              <a:rPr lang="en-US" sz="2800" dirty="0" smtClean="0"/>
              <a:t>Includes</a:t>
            </a:r>
          </a:p>
          <a:p>
            <a:pPr lvl="1"/>
            <a:r>
              <a:rPr lang="en-US" sz="2600" dirty="0"/>
              <a:t>R</a:t>
            </a:r>
            <a:r>
              <a:rPr lang="en-US" sz="2600" dirty="0" smtClean="0"/>
              <a:t>eceiving information</a:t>
            </a:r>
          </a:p>
          <a:p>
            <a:pPr lvl="1"/>
            <a:r>
              <a:rPr lang="en-US" sz="2600" dirty="0" smtClean="0"/>
              <a:t>Informal gatherings</a:t>
            </a:r>
          </a:p>
          <a:p>
            <a:r>
              <a:rPr lang="en-US" sz="2800" dirty="0" smtClean="0"/>
              <a:t>Briefing papers</a:t>
            </a:r>
            <a:endParaRPr lang="en-US" sz="2800" dirty="0"/>
          </a:p>
        </p:txBody>
      </p:sp>
      <p:sp>
        <p:nvSpPr>
          <p:cNvPr id="2" name="Title 1"/>
          <p:cNvSpPr>
            <a:spLocks noGrp="1"/>
          </p:cNvSpPr>
          <p:nvPr>
            <p:ph type="title"/>
          </p:nvPr>
        </p:nvSpPr>
        <p:spPr/>
        <p:txBody>
          <a:bodyPr/>
          <a:lstStyle/>
          <a:p>
            <a:r>
              <a:rPr lang="en-US" smtClean="0"/>
              <a:t>What is a Meeting?</a:t>
            </a:r>
            <a:endParaRPr lang="en-US" dirty="0"/>
          </a:p>
        </p:txBody>
      </p:sp>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20672" y="2133600"/>
            <a:ext cx="3514724" cy="4143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67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smtClean="0"/>
              <a:t>Selection of Advisory Group Chairperson</a:t>
            </a:r>
            <a:endParaRPr lang="en-US" sz="2800" dirty="0"/>
          </a:p>
        </p:txBody>
      </p:sp>
      <p:sp>
        <p:nvSpPr>
          <p:cNvPr id="2" name="Title 1"/>
          <p:cNvSpPr>
            <a:spLocks noGrp="1"/>
          </p:cNvSpPr>
          <p:nvPr>
            <p:ph type="title"/>
          </p:nvPr>
        </p:nvSpPr>
        <p:spPr/>
        <p:txBody>
          <a:bodyPr/>
          <a:lstStyle/>
          <a:p>
            <a:r>
              <a:rPr lang="en-US" dirty="0" smtClean="0"/>
              <a:t>Chairperson</a:t>
            </a:r>
            <a:endParaRPr lang="en-US" dirty="0"/>
          </a:p>
        </p:txBody>
      </p:sp>
      <p:pic>
        <p:nvPicPr>
          <p:cNvPr id="4100" name="Picture 4" descr="http://thebossholeeffect.com/wp-content/uploads/2013/06/business_conference_800_clr_3835-1-300x1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5029200" cy="323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2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Comments</a:t>
            </a:r>
            <a:endParaRPr lang="en-US" dirty="0"/>
          </a:p>
        </p:txBody>
      </p:sp>
    </p:spTree>
    <p:extLst>
      <p:ext uri="{BB962C8B-B14F-4D97-AF65-F5344CB8AC3E}">
        <p14:creationId xmlns:p14="http://schemas.microsoft.com/office/powerpoint/2010/main" val="81701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meetings</a:t>
            </a:r>
            <a:endParaRPr lang="en-US" dirty="0"/>
          </a:p>
        </p:txBody>
      </p:sp>
    </p:spTree>
    <p:extLst>
      <p:ext uri="{BB962C8B-B14F-4D97-AF65-F5344CB8AC3E}">
        <p14:creationId xmlns:p14="http://schemas.microsoft.com/office/powerpoint/2010/main" val="70293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smtClean="0"/>
              <a:t>Preparation of future efforts</a:t>
            </a:r>
          </a:p>
          <a:p>
            <a:endParaRPr lang="en-US" sz="2800" dirty="0"/>
          </a:p>
          <a:p>
            <a:r>
              <a:rPr lang="en-US" sz="2800" dirty="0" smtClean="0"/>
              <a:t>Schedule</a:t>
            </a:r>
          </a:p>
          <a:p>
            <a:endParaRPr lang="en-US" sz="2800" dirty="0"/>
          </a:p>
          <a:p>
            <a:r>
              <a:rPr lang="en-US" sz="2800" dirty="0" smtClean="0"/>
              <a:t>Communications</a:t>
            </a:r>
            <a:endParaRPr lang="en-US" sz="2800" dirty="0"/>
          </a:p>
        </p:txBody>
      </p:sp>
      <p:sp>
        <p:nvSpPr>
          <p:cNvPr id="4" name="Title 3"/>
          <p:cNvSpPr>
            <a:spLocks noGrp="1"/>
          </p:cNvSpPr>
          <p:nvPr>
            <p:ph type="title"/>
          </p:nvPr>
        </p:nvSpPr>
        <p:spPr/>
        <p:txBody>
          <a:bodyPr/>
          <a:lstStyle/>
          <a:p>
            <a:r>
              <a:rPr lang="en-US" dirty="0" smtClean="0"/>
              <a:t>Future meetings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0"/>
            <a:ext cx="3505200" cy="2628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7713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discussion and review</a:t>
            </a:r>
            <a:endParaRPr lang="en-US" dirty="0"/>
          </a:p>
        </p:txBody>
      </p:sp>
    </p:spTree>
    <p:extLst>
      <p:ext uri="{BB962C8B-B14F-4D97-AF65-F5344CB8AC3E}">
        <p14:creationId xmlns:p14="http://schemas.microsoft.com/office/powerpoint/2010/main" val="40362516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65934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800" dirty="0" smtClean="0"/>
              <a:t>Series of communications</a:t>
            </a:r>
          </a:p>
          <a:p>
            <a:r>
              <a:rPr lang="en-US" sz="2800" dirty="0" smtClean="0"/>
              <a:t>Less than a quorum</a:t>
            </a:r>
          </a:p>
          <a:p>
            <a:r>
              <a:rPr lang="en-US" sz="2800" dirty="0" smtClean="0"/>
              <a:t>Involves majority of the members</a:t>
            </a:r>
          </a:p>
          <a:p>
            <a:r>
              <a:rPr lang="en-US" sz="2800" dirty="0" smtClean="0"/>
              <a:t>Examples</a:t>
            </a:r>
            <a:endParaRPr lang="en-US" sz="2800" dirty="0"/>
          </a:p>
        </p:txBody>
      </p:sp>
      <p:sp>
        <p:nvSpPr>
          <p:cNvPr id="2" name="Title 1"/>
          <p:cNvSpPr>
            <a:spLocks noGrp="1"/>
          </p:cNvSpPr>
          <p:nvPr>
            <p:ph type="title"/>
          </p:nvPr>
        </p:nvSpPr>
        <p:spPr/>
        <p:txBody>
          <a:bodyPr/>
          <a:lstStyle/>
          <a:p>
            <a:r>
              <a:rPr lang="en-US" smtClean="0"/>
              <a:t>Serial Meetings</a:t>
            </a:r>
            <a:endParaRPr lang="en-US" dirty="0"/>
          </a:p>
        </p:txBody>
      </p:sp>
      <p:sp>
        <p:nvSpPr>
          <p:cNvPr id="8" name="TextBox 7"/>
          <p:cNvSpPr txBox="1"/>
          <p:nvPr/>
        </p:nvSpPr>
        <p:spPr>
          <a:xfrm>
            <a:off x="609600" y="3810000"/>
            <a:ext cx="8153400" cy="2677656"/>
          </a:xfrm>
          <a:prstGeom prst="rect">
            <a:avLst/>
          </a:prstGeom>
          <a:solidFill>
            <a:schemeClr val="bg2">
              <a:lumMod val="60000"/>
              <a:lumOff val="40000"/>
            </a:schemeClr>
          </a:solidFill>
          <a:ln w="12700">
            <a:solidFill>
              <a:schemeClr val="tx1"/>
            </a:solidFill>
          </a:ln>
        </p:spPr>
        <p:txBody>
          <a:bodyPr wrap="square" rtlCol="0">
            <a:spAutoFit/>
          </a:bodyPr>
          <a:lstStyle/>
          <a:p>
            <a:pPr algn="ctr"/>
            <a:r>
              <a:rPr lang="en-US" sz="2800" dirty="0" smtClean="0"/>
              <a:t>5-Person Body</a:t>
            </a:r>
          </a:p>
          <a:p>
            <a:endParaRPr lang="en-US" sz="2800" dirty="0"/>
          </a:p>
          <a:p>
            <a:pPr marL="457200" indent="-457200">
              <a:buFont typeface="Arial" panose="020B0604020202020204" pitchFamily="34" charset="0"/>
              <a:buChar char="•"/>
            </a:pPr>
            <a:r>
              <a:rPr lang="en-US" sz="2800" dirty="0" smtClean="0"/>
              <a:t>Member A communicates with Member B, then</a:t>
            </a:r>
          </a:p>
          <a:p>
            <a:pPr marL="457200" indent="-457200">
              <a:buFont typeface="Arial" panose="020B0604020202020204" pitchFamily="34" charset="0"/>
              <a:buChar char="•"/>
            </a:pPr>
            <a:r>
              <a:rPr lang="en-US" sz="2800" dirty="0" smtClean="0"/>
              <a:t>Member B communicates with Member C</a:t>
            </a:r>
          </a:p>
          <a:p>
            <a:pPr marL="914400" lvl="1" indent="-457200">
              <a:buFont typeface="Arial" panose="020B0604020202020204" pitchFamily="34" charset="0"/>
              <a:buChar char="•"/>
            </a:pPr>
            <a:r>
              <a:rPr lang="en-US" sz="2800" dirty="0" smtClean="0"/>
              <a:t>A -&gt; B -&gt; C = Serial meeting</a:t>
            </a:r>
          </a:p>
          <a:p>
            <a:endParaRPr lang="en-US" sz="2800" dirty="0"/>
          </a:p>
        </p:txBody>
      </p:sp>
      <p:sp>
        <p:nvSpPr>
          <p:cNvPr id="9" name="TextBox 8"/>
          <p:cNvSpPr txBox="1"/>
          <p:nvPr/>
        </p:nvSpPr>
        <p:spPr>
          <a:xfrm>
            <a:off x="518948" y="3795475"/>
            <a:ext cx="8334703" cy="2677656"/>
          </a:xfrm>
          <a:prstGeom prst="rect">
            <a:avLst/>
          </a:prstGeom>
          <a:solidFill>
            <a:schemeClr val="bg2">
              <a:lumMod val="60000"/>
              <a:lumOff val="40000"/>
            </a:schemeClr>
          </a:solidFill>
          <a:ln w="12700">
            <a:solidFill>
              <a:schemeClr val="tx1"/>
            </a:solidFill>
          </a:ln>
        </p:spPr>
        <p:txBody>
          <a:bodyPr wrap="square" rtlCol="0">
            <a:spAutoFit/>
          </a:bodyPr>
          <a:lstStyle/>
          <a:p>
            <a:pPr algn="ctr"/>
            <a:r>
              <a:rPr lang="en-US" sz="2800" dirty="0" smtClean="0"/>
              <a:t>5-Person Body</a:t>
            </a:r>
          </a:p>
          <a:p>
            <a:endParaRPr lang="en-US" sz="2800" dirty="0"/>
          </a:p>
          <a:p>
            <a:pPr marL="457200" indent="-457200">
              <a:buFont typeface="Arial" panose="020B0604020202020204" pitchFamily="34" charset="0"/>
              <a:buChar char="•"/>
            </a:pPr>
            <a:r>
              <a:rPr lang="en-US" sz="2800" dirty="0" smtClean="0"/>
              <a:t>Member A communicates with Member B, then</a:t>
            </a:r>
          </a:p>
          <a:p>
            <a:pPr marL="457200" indent="-457200">
              <a:buFont typeface="Arial" panose="020B0604020202020204" pitchFamily="34" charset="0"/>
              <a:buChar char="•"/>
            </a:pPr>
            <a:r>
              <a:rPr lang="en-US" sz="2800" dirty="0" smtClean="0"/>
              <a:t>Member A communicates with Member C</a:t>
            </a:r>
          </a:p>
          <a:p>
            <a:pPr marL="914400" lvl="1" indent="-457200">
              <a:buFont typeface="Arial" panose="020B0604020202020204" pitchFamily="34" charset="0"/>
              <a:buChar char="•"/>
            </a:pPr>
            <a:r>
              <a:rPr lang="en-US" sz="2800" dirty="0" smtClean="0"/>
              <a:t>A -&gt; B and A -&gt; C = Serial meeting</a:t>
            </a:r>
          </a:p>
          <a:p>
            <a:endParaRPr lang="en-US" sz="2800" dirty="0"/>
          </a:p>
        </p:txBody>
      </p:sp>
    </p:spTree>
    <p:extLst>
      <p:ext uri="{BB962C8B-B14F-4D97-AF65-F5344CB8AC3E}">
        <p14:creationId xmlns:p14="http://schemas.microsoft.com/office/powerpoint/2010/main" val="415605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The public has rights to contact individual members. </a:t>
            </a:r>
          </a:p>
          <a:p>
            <a:pPr lvl="1"/>
            <a:endParaRPr lang="en-US" dirty="0" smtClean="0"/>
          </a:p>
          <a:p>
            <a:pPr lvl="1"/>
            <a:r>
              <a:rPr lang="en-US" sz="2600" dirty="0" smtClean="0"/>
              <a:t>The public communicating an issue with others does not violate the Bagley-Keene Act. (§ 11122.5(c)(1).)</a:t>
            </a:r>
          </a:p>
          <a:p>
            <a:pPr lvl="1"/>
            <a:endParaRPr lang="en-US" sz="2600" dirty="0" smtClean="0"/>
          </a:p>
          <a:p>
            <a:pPr lvl="1"/>
            <a:r>
              <a:rPr lang="en-US" sz="2600" dirty="0" smtClean="0"/>
              <a:t>The body that does not solicit or orchestrate such contacts does not violate the Act.</a:t>
            </a:r>
            <a:endParaRPr lang="en-US" sz="2600" dirty="0"/>
          </a:p>
        </p:txBody>
      </p:sp>
      <p:sp>
        <p:nvSpPr>
          <p:cNvPr id="2" name="Title 1"/>
          <p:cNvSpPr>
            <a:spLocks noGrp="1"/>
          </p:cNvSpPr>
          <p:nvPr>
            <p:ph type="title"/>
          </p:nvPr>
        </p:nvSpPr>
        <p:spPr/>
        <p:txBody>
          <a:bodyPr/>
          <a:lstStyle/>
          <a:p>
            <a:r>
              <a:rPr lang="en-US" smtClean="0"/>
              <a:t>Contacts to Public</a:t>
            </a:r>
            <a:endParaRPr lang="en-US" dirty="0"/>
          </a:p>
        </p:txBody>
      </p:sp>
    </p:spTree>
    <p:extLst>
      <p:ext uri="{BB962C8B-B14F-4D97-AF65-F5344CB8AC3E}">
        <p14:creationId xmlns:p14="http://schemas.microsoft.com/office/powerpoint/2010/main" val="388683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a:t>
            </a:r>
            <a:r>
              <a:rPr lang="en-US" sz="2800" dirty="0" smtClean="0"/>
              <a:t>ocial situations do not violate the Bagley-Keene Open Meeting Act. </a:t>
            </a:r>
            <a:endParaRPr lang="en-US" dirty="0" smtClean="0"/>
          </a:p>
          <a:p>
            <a:pPr lvl="1"/>
            <a:r>
              <a:rPr lang="en-US" sz="2600" dirty="0" smtClean="0"/>
              <a:t>But avoid “shop talk” at those social events. </a:t>
            </a:r>
            <a:endParaRPr lang="en-US" sz="2600" dirty="0"/>
          </a:p>
        </p:txBody>
      </p:sp>
      <p:sp>
        <p:nvSpPr>
          <p:cNvPr id="2" name="Title 1"/>
          <p:cNvSpPr>
            <a:spLocks noGrp="1"/>
          </p:cNvSpPr>
          <p:nvPr>
            <p:ph type="title"/>
          </p:nvPr>
        </p:nvSpPr>
        <p:spPr/>
        <p:txBody>
          <a:bodyPr/>
          <a:lstStyle/>
          <a:p>
            <a:r>
              <a:rPr lang="en-US" smtClean="0"/>
              <a:t>Social Gatherings</a:t>
            </a:r>
            <a:endParaRPr lang="en-US" dirty="0"/>
          </a:p>
        </p:txBody>
      </p:sp>
      <p:pic>
        <p:nvPicPr>
          <p:cNvPr id="4098" name="Picture 2"/>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9730"/>
          <a:stretch/>
        </p:blipFill>
        <p:spPr bwMode="auto">
          <a:xfrm>
            <a:off x="1752600" y="3733800"/>
            <a:ext cx="5715000" cy="22183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54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509694B9D961A845A54FD4DFC29DE5F200C43EA35969B6A24AA7F4E7DCB756E8C2" ma:contentTypeVersion="14" ma:contentTypeDescription="This is the Custom Document Type for use by CDPH" ma:contentTypeScope="" ma:versionID="02c151589919501a84df522bc1b4da28">
  <xsd:schema xmlns:xsd="http://www.w3.org/2001/XMLSchema" xmlns:p="http://schemas.microsoft.com/office/2006/metadata/properties" xmlns:ns1="http://schemas.microsoft.com/sharepoint/v3" xmlns:ns2="08d20643-fcde-45ea-a937-2ec378b594f6" targetNamespace="http://schemas.microsoft.com/office/2006/metadata/properties" ma:root="true" ma:fieldsID="a9563f9e177fc3a4ccb33455f616cd17" ns1:_="" ns2:_="">
    <xsd:import namespace="http://schemas.microsoft.com/sharepoint/v3"/>
    <xsd:import namespace="08d20643-fcde-45ea-a937-2ec378b594f6"/>
    <xsd:element name="properties">
      <xsd:complexType>
        <xsd:sequence>
          <xsd:element name="documentManagement">
            <xsd:complexType>
              <xsd:all>
                <xsd:element ref="ns1:PublishingContactName" minOccurs="0"/>
                <xsd:element ref="ns1:Language"/>
                <xsd:element ref="ns2:Organization"/>
                <xsd:element ref="ns2:Topics" minOccurs="0"/>
                <xsd:element ref="ns2:Abstract" minOccurs="0"/>
                <xsd:element ref="ns2:Reading_x0020_Level" minOccurs="0"/>
                <xsd:element ref="ns2:Target_x0020_Audience_x0020_Group" minOccurs="0"/>
                <xsd:element ref="ns2:HealthPubTopics" minOccurs="0"/>
                <xsd:element ref="ns2:Publication_x0020_Type" minOccurs="0"/>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ContactName" ma:index="2" nillable="true" ma:displayName="Contact Name" ma:description="Enter the Program/Workgroup Name responsible for this page." ma:internalName="PublishingContactName" ma:readOnly="false">
      <xsd:simpleType>
        <xsd:restriction base="dms:Text">
          <xsd:maxLength value="255"/>
        </xsd:restriction>
      </xsd:simpleType>
    </xsd:element>
    <xsd:element name="Language" ma:index="3" ma:displayName="Language" ma:format="Dropdown" ma:internalName="Language" ma:readOnly="false">
      <xsd:simpleType>
        <xsd:restriction base="dms:Choice">
          <xsd:enumeration value="Arabic (Saudi Arabia)"/>
          <xsd:enumeration value="Armenian"/>
          <xsd:enumeration value="Bulgarian (Bulgaria)"/>
          <xsd:enumeration value="Cambodian"/>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arsi"/>
          <xsd:enumeration value="Finnish (Finland)"/>
          <xsd:enumeration value="French (France)"/>
          <xsd:enumeration value="German (Germany)"/>
          <xsd:enumeration value="Greek (Greece)"/>
          <xsd:enumeration value="Hebrew (Israel)"/>
          <xsd:enumeration value="Hindi (India)"/>
          <xsd:enumeration value="Hungarian (Hungary)"/>
          <xsd:enumeration value="Hmong"/>
          <xsd:enumeration value="Indonesian (Indonesia)"/>
          <xsd:enumeration value="Italian (Italy)"/>
          <xsd:enumeration value="Japanese (Japan)"/>
          <xsd:enumeration value="Korean (Korea)"/>
          <xsd:enumeration value="Laotian"/>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agalog"/>
          <xsd:enumeration value="Thai (Thailand)"/>
          <xsd:enumeration value="Turkish (Turkey)"/>
          <xsd:enumeration value="Ukrainian (Ukraine)"/>
          <xsd:enumeration value="Urdu (Islamic Republic of Pakistan)"/>
          <xsd:enumeration value="Vietnamese (Vietnam)"/>
        </xsd:restriction>
      </xsd:simpleType>
    </xsd:element>
    <xsd:element name="PublishingExpirationDate" ma:index="15" nillable="true" ma:displayName="Scheduling End Date" ma:description="" ma:hidden="true" ma:internalName="PublishingExpirationDate" ma:readOnly="false">
      <xsd:simpleType>
        <xsd:restriction base="dms:Unknown"/>
      </xsd:simpleType>
    </xsd:element>
    <xsd:element name="PublishingStartDate" ma:index="16" nillable="true" ma:displayName="Scheduling Start Date" ma:description="" ma:hidden="true" ma:internalName="PublishingStartDate" ma:readOnly="false">
      <xsd:simpleType>
        <xsd:restriction base="dms:Unknown"/>
      </xsd:simpleType>
    </xsd:element>
  </xsd:schema>
  <xsd:schema xmlns:xsd="http://www.w3.org/2001/XMLSchema" xmlns:dms="http://schemas.microsoft.com/office/2006/documentManagement/types" targetNamespace="08d20643-fcde-45ea-a937-2ec378b594f6" elementFormDefault="qualified">
    <xsd:import namespace="http://schemas.microsoft.com/office/2006/documentManagement/types"/>
    <xsd:element name="Organization" ma:index="4" ma:displayName="Organization" ma:list="{a36defa3-96f3-4a80-832e-ca38e007e7d9}" ma:internalName="Organization" ma:showField="Title" ma:web="0044b519-7918-4679-84f3-079214a2ae7a">
      <xsd:simpleType>
        <xsd:restriction base="dms:Lookup"/>
      </xsd:simpleType>
    </xsd:element>
    <xsd:element name="Topics" ma:index="5" nillable="true" ma:displayName="Topics" ma:description="This is the column used to add Topics Metadata to Pages and Documents in the CDPH Internet" ma:list="{01f12226-4c86-44b7-bc96-3ccb58f90f62}" ma:internalName="Topics" ma:showField="Title" ma:web="0044b519-7918-4679-84f3-079214a2ae7a">
      <xsd:complexType>
        <xsd:complexContent>
          <xsd:extension base="dms:MultiChoiceLookup">
            <xsd:sequence>
              <xsd:element name="Value" type="dms:Lookup" maxOccurs="unbounded" minOccurs="0" nillable="true"/>
            </xsd:sequence>
          </xsd:extension>
        </xsd:complexContent>
      </xsd:complexType>
    </xsd:element>
    <xsd:element name="Abstract" ma:index="6" nillable="true" ma:displayName="Abstract" ma:description="Use to provide a short summary of the Page or Document." ma:internalName="Abstract">
      <xsd:simpleType>
        <xsd:restriction base="dms:Note"/>
      </xsd:simpleType>
    </xsd:element>
    <xsd:element name="Reading_x0020_Level" ma:index="8" nillable="true" ma:displayName="Reading Grade Level" ma:description="The reading grade level indicates the number of years of education that a person needs to be able to understand the content of the web page on the first reading. Reading Grade Level formulas generally  take into consideration (1) the total number of words, and (2) the number syllables, as well as (3) the total number of sentences.&#10;" ma:format="Dropdown" ma:internalName="Reading_x0020_Level">
      <xsd:simpleType>
        <xsd:restriction base="dms:Choice">
          <xsd:enumeration value="Low Literacy – Adult"/>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element name="Target_x0020_Audience_x0020_Group" ma:index="9" nillable="true" ma:displayName="Target Audience Group" ma:list="{fc48fd2f-a954-4162-9255-5fe5d7f315f7}" ma:internalName="Target_x0020_Audience_x0020_Group" ma:showField="Title" ma:web="0044b519-7918-4679-84f3-079214a2ae7a">
      <xsd:complexType>
        <xsd:complexContent>
          <xsd:extension base="dms:MultiChoiceLookup">
            <xsd:sequence>
              <xsd:element name="Value" type="dms:Lookup" maxOccurs="unbounded" minOccurs="0" nillable="true"/>
            </xsd:sequence>
          </xsd:extension>
        </xsd:complexContent>
      </xsd:complexType>
    </xsd:element>
    <xsd:element name="HealthPubTopics" ma:index="10" nillable="true" ma:displayName="HealthPubTopics" ma:description="This contains the Topics List from the CDHS Health Publications Portal." ma:list="{2c9bccb1-450f-4cdc-876e-b9cf23335bfb}" ma:internalName="HealthPubTopics" ma:showField="Title" ma:web="0044b519-7918-4679-84f3-079214a2ae7a">
      <xsd:complexType>
        <xsd:complexContent>
          <xsd:extension base="dms:MultiChoiceLookup">
            <xsd:sequence>
              <xsd:element name="Value" type="dms:Lookup" maxOccurs="unbounded" minOccurs="0" nillable="true"/>
            </xsd:sequence>
          </xsd:extension>
        </xsd:complexContent>
      </xsd:complexType>
    </xsd:element>
    <xsd:element name="Publication_x0020_Type" ma:index="11" nillable="true" ma:displayName="Publication Type" ma:list="{23f6c0e2-b02d-4180-9eb7-ee78b21557ed}" ma:internalName="Publication_x0020_Type" ma:showField="Title" ma:web="0044b519-7918-4679-84f3-079214a2ae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http://schemas.microsoft.com/sharepoint/v3">English</Language>
    <Target_x0020_Audience_x0020_Group xmlns="08d20643-fcde-45ea-a937-2ec378b594f6"/>
    <Topics xmlns="08d20643-fcde-45ea-a937-2ec378b594f6"/>
    <Abstract xmlns="08d20643-fcde-45ea-a937-2ec378b594f6" xsi:nil="true"/>
    <Reading_x0020_Level xmlns="08d20643-fcde-45ea-a937-2ec378b594f6" xsi:nil="true"/>
    <Organization xmlns="08d20643-fcde-45ea-a937-2ec378b594f6">80</Organization>
    <PublishingExpirationDate xmlns="http://schemas.microsoft.com/sharepoint/v3" xsi:nil="true"/>
    <PublishingStartDate xmlns="http://schemas.microsoft.com/sharepoint/v3" xsi:nil="true"/>
    <HealthPubTopics xmlns="08d20643-fcde-45ea-a937-2ec378b594f6"/>
    <PublishingContactName xmlns="http://schemas.microsoft.com/sharepoint/v3">ddwem</PublishingContactName>
    <Publication_x0020_Type xmlns="08d20643-fcde-45ea-a937-2ec378b594f6"/>
  </documentManagement>
</p:properties>
</file>

<file path=customXml/itemProps1.xml><?xml version="1.0" encoding="utf-8"?>
<ds:datastoreItem xmlns:ds="http://schemas.openxmlformats.org/officeDocument/2006/customXml" ds:itemID="{0F2DB8F3-B3A4-4BB0-AD54-CFEDEAD2BB84}"/>
</file>

<file path=customXml/itemProps2.xml><?xml version="1.0" encoding="utf-8"?>
<ds:datastoreItem xmlns:ds="http://schemas.openxmlformats.org/officeDocument/2006/customXml" ds:itemID="{23411824-F90D-476A-BFD0-41D142E1C2FA}"/>
</file>

<file path=customXml/itemProps3.xml><?xml version="1.0" encoding="utf-8"?>
<ds:datastoreItem xmlns:ds="http://schemas.openxmlformats.org/officeDocument/2006/customXml" ds:itemID="{4FAEA8C2-BD05-44F2-9953-BC4ED904F3E3}"/>
</file>

<file path=docProps/app.xml><?xml version="1.0" encoding="utf-8"?>
<Properties xmlns="http://schemas.openxmlformats.org/officeDocument/2006/extended-properties" xmlns:vt="http://schemas.openxmlformats.org/officeDocument/2006/docPropsVTypes">
  <Template>Grid</Template>
  <TotalTime>15066</TotalTime>
  <Words>1310</Words>
  <Application>Microsoft Office PowerPoint</Application>
  <PresentationFormat>On-screen Show (4:3)</PresentationFormat>
  <Paragraphs>415</Paragraphs>
  <Slides>65</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Grid</vt:lpstr>
      <vt:lpstr>Document</vt:lpstr>
      <vt:lpstr>Dpr advisory group meeting</vt:lpstr>
      <vt:lpstr>Todays Agenda</vt:lpstr>
      <vt:lpstr>Bagley-keene open meeting act</vt:lpstr>
      <vt:lpstr>Purpose of the Act</vt:lpstr>
      <vt:lpstr>Covered Bodies</vt:lpstr>
      <vt:lpstr>What is a Meeting?</vt:lpstr>
      <vt:lpstr>Serial Meetings</vt:lpstr>
      <vt:lpstr>Contacts to Public</vt:lpstr>
      <vt:lpstr>Social Gatherings</vt:lpstr>
      <vt:lpstr>Access to Records</vt:lpstr>
      <vt:lpstr>Briefing on direct potable reuse background</vt:lpstr>
      <vt:lpstr>Topics We Will Cover</vt:lpstr>
      <vt:lpstr>Permitting and Impaired Sources</vt:lpstr>
      <vt:lpstr>Water supply permits</vt:lpstr>
      <vt:lpstr>Assessment OF A NEW Source</vt:lpstr>
      <vt:lpstr>Impaired sources</vt:lpstr>
      <vt:lpstr>Technical report</vt:lpstr>
      <vt:lpstr>Water quality</vt:lpstr>
      <vt:lpstr>Operations</vt:lpstr>
      <vt:lpstr>certification</vt:lpstr>
      <vt:lpstr>Issuance of the permit</vt:lpstr>
      <vt:lpstr>permitting IPR Projects</vt:lpstr>
      <vt:lpstr>Porter-Cologne Act CDPH      SWRCB       RWQCB</vt:lpstr>
      <vt:lpstr>Regulatory Structure CDPH      SWRCB       RWQCB</vt:lpstr>
      <vt:lpstr>Current  Regulations</vt:lpstr>
      <vt:lpstr>Using Municipal Wastewater as a Source</vt:lpstr>
      <vt:lpstr>Pathogens</vt:lpstr>
      <vt:lpstr>Regulated Chemicals</vt:lpstr>
      <vt:lpstr>Unregulated Chemicals</vt:lpstr>
      <vt:lpstr>Treatment Technologies</vt:lpstr>
      <vt:lpstr>Full Advanced Treatment</vt:lpstr>
      <vt:lpstr>RO Basics</vt:lpstr>
      <vt:lpstr>AOP Basics</vt:lpstr>
      <vt:lpstr>Ozone Basics</vt:lpstr>
      <vt:lpstr>Uv basics</vt:lpstr>
      <vt:lpstr>How to regulate dpr</vt:lpstr>
      <vt:lpstr>California safe drinking water act</vt:lpstr>
      <vt:lpstr>Transition:  Water Code to SDWA when “Approved Source”  </vt:lpstr>
      <vt:lpstr>Source quality</vt:lpstr>
      <vt:lpstr>a  regulatory  scheme  for  DPR</vt:lpstr>
      <vt:lpstr>a  regulatory  scheme  for  DPR</vt:lpstr>
      <vt:lpstr>DPR Principles</vt:lpstr>
      <vt:lpstr>Threats  in  the  Source  water</vt:lpstr>
      <vt:lpstr>TRACE  ORGANIC  CHEMICALS</vt:lpstr>
      <vt:lpstr>Pathogenic Microorganisms</vt:lpstr>
      <vt:lpstr>California potable Reuse Committee  (1996)</vt:lpstr>
      <vt:lpstr>pathogen control approaches</vt:lpstr>
      <vt:lpstr> Pathogens  control  questions</vt:lpstr>
      <vt:lpstr>Conclusion A possible DPR Scheme</vt:lpstr>
      <vt:lpstr>Conclusion A possible DPR Scheme</vt:lpstr>
      <vt:lpstr>Any questions?</vt:lpstr>
      <vt:lpstr>Statutory Mandates and tasks of advisory group</vt:lpstr>
      <vt:lpstr>Statutory Mandate</vt:lpstr>
      <vt:lpstr>tasks of Advisory Group</vt:lpstr>
      <vt:lpstr>Anticipated expert panel schedule</vt:lpstr>
      <vt:lpstr>LUNCH  and  short briefings</vt:lpstr>
      <vt:lpstr>Initial task of advisory group</vt:lpstr>
      <vt:lpstr>Expert Panel</vt:lpstr>
      <vt:lpstr>Discussion</vt:lpstr>
      <vt:lpstr>Chairperson</vt:lpstr>
      <vt:lpstr>Public Comments</vt:lpstr>
      <vt:lpstr>Future meetings</vt:lpstr>
      <vt:lpstr>Future meetings</vt:lpstr>
      <vt:lpstr>Final discussion and review</vt:lpstr>
      <vt:lpstr>Thank you</vt:lpstr>
    </vt:vector>
  </TitlesOfParts>
  <Company>DHCS and CDPH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Barnard, Randy (CDPH-DDWEM)</dc:creator>
  <cp:keywords/>
  <cp:lastModifiedBy>Randy Barnard</cp:lastModifiedBy>
  <cp:revision>669</cp:revision>
  <cp:lastPrinted>2014-02-20T23:31:48Z</cp:lastPrinted>
  <dcterms:created xsi:type="dcterms:W3CDTF">2011-07-18T19:55:48Z</dcterms:created>
  <dcterms:modified xsi:type="dcterms:W3CDTF">2014-04-07T20:41:56Z</dcterms:modified>
  <cp:contentType>CDPH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0x010100509694B9D961A845A54FD4DFC29DE5F200C43EA35969B6A24AA7F4E7DCB756E8C2</vt:lpwstr>
  </property>
  <property fmtid="{D5CDD505-2E9C-101B-9397-08002B2CF9AE}" pid="3" name="Nav">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