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72" r:id="rId4"/>
    <p:sldId id="371" r:id="rId5"/>
    <p:sldId id="369" r:id="rId6"/>
    <p:sldId id="368" r:id="rId7"/>
    <p:sldId id="357" r:id="rId8"/>
    <p:sldId id="360" r:id="rId9"/>
    <p:sldId id="359" r:id="rId10"/>
    <p:sldId id="351" r:id="rId11"/>
    <p:sldId id="340" r:id="rId12"/>
    <p:sldId id="354" r:id="rId13"/>
    <p:sldId id="355" r:id="rId14"/>
    <p:sldId id="356" r:id="rId15"/>
    <p:sldId id="361" r:id="rId16"/>
    <p:sldId id="363" r:id="rId17"/>
    <p:sldId id="362" r:id="rId18"/>
    <p:sldId id="364" r:id="rId19"/>
    <p:sldId id="365" r:id="rId20"/>
    <p:sldId id="366" r:id="rId21"/>
    <p:sldId id="367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Airport-</a:t>
            </a:r>
            <a:r>
              <a:rPr lang="en-US" sz="3200" dirty="0" err="1" smtClean="0"/>
              <a:t>Larkfield</a:t>
            </a:r>
            <a:r>
              <a:rPr lang="en-US" sz="3200" dirty="0" smtClean="0"/>
              <a:t>-</a:t>
            </a:r>
            <a:r>
              <a:rPr lang="en-US" sz="3200" dirty="0" err="1" smtClean="0"/>
              <a:t>Wikiup</a:t>
            </a:r>
            <a:r>
              <a:rPr lang="en-US" sz="3200" dirty="0" smtClean="0"/>
              <a:t> Sanitation </a:t>
            </a:r>
            <a:br>
              <a:rPr lang="en-US" sz="3200" dirty="0" smtClean="0"/>
            </a:br>
            <a:r>
              <a:rPr lang="en-US" sz="3200" dirty="0" smtClean="0"/>
              <a:t>Sonoma County, CA</a:t>
            </a:r>
            <a:br>
              <a:rPr lang="en-US" sz="3200" dirty="0" smtClean="0"/>
            </a:br>
            <a:r>
              <a:rPr lang="en-US" sz="3200" dirty="0" smtClean="0"/>
              <a:t>Modal Contact Time </a:t>
            </a:r>
            <a:br>
              <a:rPr lang="en-US" sz="3200" dirty="0" smtClean="0"/>
            </a:br>
            <a:r>
              <a:rPr lang="en-US" sz="3200" u="sng" dirty="0" smtClean="0"/>
              <a:t>Tracer Study</a:t>
            </a:r>
            <a:br>
              <a:rPr lang="en-US" sz="3200" u="sng" dirty="0" smtClean="0"/>
            </a:br>
            <a:r>
              <a:rPr lang="en-US" sz="3200" dirty="0" smtClean="0"/>
              <a:t>August 23, 2015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Guy Schott, P.E.</a:t>
            </a:r>
          </a:p>
          <a:p>
            <a:r>
              <a:rPr lang="en-US" dirty="0" smtClean="0"/>
              <a:t>Water Resources Control Board,</a:t>
            </a:r>
          </a:p>
          <a:p>
            <a:r>
              <a:rPr lang="en-US" dirty="0" smtClean="0"/>
              <a:t>Division of Drinking Water</a:t>
            </a:r>
          </a:p>
          <a:p>
            <a:r>
              <a:rPr lang="en-US" dirty="0" smtClean="0">
                <a:hlinkClick r:id="rId2"/>
              </a:rPr>
              <a:t>Guy.schott@waterboards.ca.gov</a:t>
            </a:r>
            <a:endParaRPr lang="en-US" dirty="0" smtClean="0"/>
          </a:p>
          <a:p>
            <a:r>
              <a:rPr lang="en-US" dirty="0" smtClean="0"/>
              <a:t>707-576-2732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Tracer Test </a:t>
            </a:r>
            <a:r>
              <a:rPr lang="en-US" dirty="0" smtClean="0"/>
              <a:t>Results </a:t>
            </a:r>
            <a:r>
              <a:rPr lang="en-US" dirty="0"/>
              <a:t>for</a:t>
            </a:r>
            <a:br>
              <a:rPr lang="en-US" dirty="0"/>
            </a:br>
            <a:r>
              <a:rPr lang="en-US" dirty="0" smtClean="0"/>
              <a:t>Chlorine Contact Basins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2514" y="4419600"/>
            <a:ext cx="723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*Note: the average flow for each basin is the total average flow from time (zero) to the modal contact time for each individual basin divided by 3 (3 basins in service).  This calculation assumes even flow between each basin.  Based on Modal Contact Time results for each basin, it appears that Basin 1 has the highest flow and Basin 3 with the lower flow. </a:t>
            </a:r>
          </a:p>
          <a:p>
            <a:endParaRPr lang="en-US" dirty="0"/>
          </a:p>
          <a:p>
            <a:r>
              <a:rPr lang="en-US" baseline="30000" dirty="0" smtClean="0"/>
              <a:t>1</a:t>
            </a:r>
            <a:r>
              <a:rPr lang="en-US" dirty="0" smtClean="0"/>
              <a:t>Each basin volume includes channel volume.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53783"/>
              </p:ext>
            </p:extLst>
          </p:nvPr>
        </p:nvGraphicFramePr>
        <p:xfrm>
          <a:off x="457200" y="1600200"/>
          <a:ext cx="8229601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</a:t>
                      </a:r>
                      <a:r>
                        <a:rPr lang="en-US" dirty="0" smtClean="0"/>
                        <a:t>Volume</a:t>
                      </a:r>
                    </a:p>
                    <a:p>
                      <a:r>
                        <a:rPr lang="en-US" dirty="0" smtClean="0"/>
                        <a:t>(gallons)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Flow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gpm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HRT</a:t>
                      </a:r>
                    </a:p>
                    <a:p>
                      <a:r>
                        <a:rPr lang="en-US" dirty="0" smtClean="0"/>
                        <a:t>(minutes)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Modal Contact</a:t>
                      </a:r>
                      <a:r>
                        <a:rPr lang="en-US" baseline="0" dirty="0" smtClean="0"/>
                        <a:t> time (minutes)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Modal Baffling</a:t>
                      </a:r>
                      <a:r>
                        <a:rPr lang="en-US" baseline="0" dirty="0" smtClean="0"/>
                        <a:t> Factor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Basin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Basin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Basin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*505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Combined</a:t>
                      </a:r>
                      <a:r>
                        <a:rPr lang="en-US" b="1" baseline="0" dirty="0" smtClean="0"/>
                        <a:t> (Basins 1-3)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251,800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1,516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0.87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9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2056" y="5103674"/>
            <a:ext cx="43372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Modal Contact Time: 130 minutes</a:t>
            </a:r>
          </a:p>
          <a:p>
            <a:r>
              <a:rPr lang="en-US" dirty="0" smtClean="0"/>
              <a:t>Basin Volume + Inlet Volume: 82,700 gallons</a:t>
            </a:r>
          </a:p>
          <a:p>
            <a:r>
              <a:rPr lang="en-US" dirty="0" smtClean="0"/>
              <a:t>Average Flow: 498 </a:t>
            </a:r>
            <a:r>
              <a:rPr lang="en-US" dirty="0" err="1" smtClean="0"/>
              <a:t>gpm</a:t>
            </a:r>
            <a:endParaRPr lang="en-US" dirty="0" smtClean="0"/>
          </a:p>
          <a:p>
            <a:r>
              <a:rPr lang="en-US" dirty="0" smtClean="0"/>
              <a:t>HRT: 166 minutes</a:t>
            </a:r>
          </a:p>
          <a:p>
            <a:r>
              <a:rPr lang="en-US" dirty="0"/>
              <a:t>Baffling factor </a:t>
            </a:r>
            <a:r>
              <a:rPr lang="en-US" dirty="0" smtClean="0"/>
              <a:t>0.78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modal</a:t>
            </a:r>
            <a:r>
              <a:rPr lang="en-US" dirty="0" smtClean="0"/>
              <a:t>/HRT)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56" y="375312"/>
            <a:ext cx="73874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7743" y="5103674"/>
            <a:ext cx="43372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Modal Contact Time: 135 minutes</a:t>
            </a:r>
          </a:p>
          <a:p>
            <a:r>
              <a:rPr lang="en-US" dirty="0" smtClean="0"/>
              <a:t>Basin Volume + Inlet Volume: 83,300 gallons</a:t>
            </a:r>
          </a:p>
          <a:p>
            <a:r>
              <a:rPr lang="en-US" dirty="0" smtClean="0"/>
              <a:t>Average Flow: 500 </a:t>
            </a:r>
            <a:r>
              <a:rPr lang="en-US" dirty="0" err="1" smtClean="0"/>
              <a:t>gpm</a:t>
            </a:r>
            <a:endParaRPr lang="en-US" dirty="0" smtClean="0"/>
          </a:p>
          <a:p>
            <a:r>
              <a:rPr lang="en-US" dirty="0" smtClean="0"/>
              <a:t>HRT: 167 minutes</a:t>
            </a:r>
          </a:p>
          <a:p>
            <a:r>
              <a:rPr lang="en-US" dirty="0"/>
              <a:t>Baffling factor </a:t>
            </a:r>
            <a:r>
              <a:rPr lang="en-US" dirty="0" smtClean="0"/>
              <a:t>0.81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modal</a:t>
            </a:r>
            <a:r>
              <a:rPr lang="en-US" dirty="0" smtClean="0"/>
              <a:t>/HRT)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43" y="381000"/>
            <a:ext cx="73874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7743" y="5103674"/>
            <a:ext cx="43372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Modal Contact Time: 155 minutes</a:t>
            </a:r>
          </a:p>
          <a:p>
            <a:r>
              <a:rPr lang="en-US" dirty="0" smtClean="0"/>
              <a:t>Basin Volume + Inlet Volume: 83,800 gallons</a:t>
            </a:r>
          </a:p>
          <a:p>
            <a:r>
              <a:rPr lang="en-US" dirty="0" smtClean="0"/>
              <a:t>Average Flow: 505 </a:t>
            </a:r>
            <a:r>
              <a:rPr lang="en-US" dirty="0" err="1" smtClean="0"/>
              <a:t>gpm</a:t>
            </a:r>
            <a:endParaRPr lang="en-US" dirty="0" smtClean="0"/>
          </a:p>
          <a:p>
            <a:r>
              <a:rPr lang="en-US" dirty="0" smtClean="0"/>
              <a:t>HRT: 168 minutes</a:t>
            </a:r>
          </a:p>
          <a:p>
            <a:r>
              <a:rPr lang="en-US" dirty="0"/>
              <a:t>Baffling factor </a:t>
            </a:r>
            <a:r>
              <a:rPr lang="en-US" dirty="0" smtClean="0"/>
              <a:t>0.93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modal</a:t>
            </a:r>
            <a:r>
              <a:rPr lang="en-US" dirty="0" smtClean="0"/>
              <a:t>/T)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24" y="375312"/>
            <a:ext cx="73874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7743" y="5103674"/>
            <a:ext cx="44542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Modal Contact Time: 145 minutes</a:t>
            </a:r>
          </a:p>
          <a:p>
            <a:r>
              <a:rPr lang="en-US" dirty="0" smtClean="0"/>
              <a:t>Basin Volume + Inlet Volume: 251,800 gallons</a:t>
            </a:r>
          </a:p>
          <a:p>
            <a:r>
              <a:rPr lang="en-US" dirty="0" smtClean="0"/>
              <a:t>Average Flow: 1,516 </a:t>
            </a:r>
            <a:r>
              <a:rPr lang="en-US" dirty="0" err="1" smtClean="0"/>
              <a:t>gpm</a:t>
            </a:r>
            <a:endParaRPr lang="en-US" dirty="0" smtClean="0"/>
          </a:p>
          <a:p>
            <a:r>
              <a:rPr lang="en-US" dirty="0" smtClean="0"/>
              <a:t>HRT: 166 minutes</a:t>
            </a:r>
          </a:p>
          <a:p>
            <a:r>
              <a:rPr lang="en-US" dirty="0"/>
              <a:t>Baffling factor </a:t>
            </a:r>
            <a:r>
              <a:rPr lang="en-US" dirty="0" smtClean="0"/>
              <a:t>0.87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modal</a:t>
            </a:r>
            <a:r>
              <a:rPr lang="en-US" dirty="0" smtClean="0"/>
              <a:t>/T)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07" y="361664"/>
            <a:ext cx="73874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533400"/>
            <a:ext cx="4267200" cy="13255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Channel Influent &amp;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Fluoride Injection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1905000"/>
            <a:ext cx="1600200" cy="3886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0958" y="685800"/>
            <a:ext cx="4267200" cy="132556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FF00"/>
                </a:solidFill>
              </a:rPr>
              <a:t>Influent Weir Opening to Basin, 3.5-ft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(typical)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4038600"/>
            <a:ext cx="15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1" t="48388" r="40584" b="6916"/>
          <a:stretch/>
        </p:blipFill>
        <p:spPr bwMode="auto">
          <a:xfrm>
            <a:off x="990600" y="1066799"/>
            <a:ext cx="6477000" cy="297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51" t="59833" r="12883" b="13102"/>
          <a:stretch/>
        </p:blipFill>
        <p:spPr bwMode="auto">
          <a:xfrm>
            <a:off x="2640445" y="5085209"/>
            <a:ext cx="2872510" cy="161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Chlorine Contact Basin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4042719"/>
            <a:ext cx="4511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6.5-ft Channel width &amp; baffle opening, typical.</a:t>
            </a:r>
          </a:p>
          <a:p>
            <a:r>
              <a:rPr lang="en-US" dirty="0" smtClean="0"/>
              <a:t>130-ft Channel length; Basin L:W – 42:1</a:t>
            </a:r>
          </a:p>
          <a:p>
            <a:r>
              <a:rPr lang="en-US" dirty="0" smtClean="0"/>
              <a:t>82,170 gallons/basin, 6.5-ft water depth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5762" y="5257800"/>
            <a:ext cx="141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Influent channel </a:t>
            </a:r>
          </a:p>
          <a:p>
            <a:r>
              <a:rPr lang="en-US" sz="1400" dirty="0" smtClean="0"/>
              <a:t>width: 2.5-ft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5900874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Influent weir width: 3.5-ft</a:t>
            </a:r>
            <a:endParaRPr lang="en-US" sz="1200" dirty="0"/>
          </a:p>
        </p:txBody>
      </p:sp>
      <p:sp>
        <p:nvSpPr>
          <p:cNvPr id="8" name="Freeform 7"/>
          <p:cNvSpPr/>
          <p:nvPr/>
        </p:nvSpPr>
        <p:spPr>
          <a:xfrm>
            <a:off x="2562131" y="5049169"/>
            <a:ext cx="1113576" cy="491552"/>
          </a:xfrm>
          <a:custGeom>
            <a:avLst/>
            <a:gdLst>
              <a:gd name="connsiteX0" fmla="*/ 0 w 1113576"/>
              <a:gd name="connsiteY0" fmla="*/ 283322 h 491552"/>
              <a:gd name="connsiteX1" fmla="*/ 226336 w 1113576"/>
              <a:gd name="connsiteY1" fmla="*/ 147520 h 491552"/>
              <a:gd name="connsiteX2" fmla="*/ 452673 w 1113576"/>
              <a:gd name="connsiteY2" fmla="*/ 38879 h 491552"/>
              <a:gd name="connsiteX3" fmla="*/ 733330 w 1113576"/>
              <a:gd name="connsiteY3" fmla="*/ 2665 h 491552"/>
              <a:gd name="connsiteX4" fmla="*/ 986827 w 1113576"/>
              <a:gd name="connsiteY4" fmla="*/ 102253 h 491552"/>
              <a:gd name="connsiteX5" fmla="*/ 1068309 w 1113576"/>
              <a:gd name="connsiteY5" fmla="*/ 238055 h 491552"/>
              <a:gd name="connsiteX6" fmla="*/ 1113576 w 1113576"/>
              <a:gd name="connsiteY6" fmla="*/ 491552 h 4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576" h="491552">
                <a:moveTo>
                  <a:pt x="0" y="283322"/>
                </a:moveTo>
                <a:cubicBezTo>
                  <a:pt x="75445" y="235791"/>
                  <a:pt x="150891" y="188260"/>
                  <a:pt x="226336" y="147520"/>
                </a:cubicBezTo>
                <a:cubicBezTo>
                  <a:pt x="301781" y="106780"/>
                  <a:pt x="368174" y="63021"/>
                  <a:pt x="452673" y="38879"/>
                </a:cubicBezTo>
                <a:cubicBezTo>
                  <a:pt x="537172" y="14737"/>
                  <a:pt x="644304" y="-7897"/>
                  <a:pt x="733330" y="2665"/>
                </a:cubicBezTo>
                <a:cubicBezTo>
                  <a:pt x="822356" y="13227"/>
                  <a:pt x="930997" y="63021"/>
                  <a:pt x="986827" y="102253"/>
                </a:cubicBezTo>
                <a:cubicBezTo>
                  <a:pt x="1042657" y="141485"/>
                  <a:pt x="1047184" y="173172"/>
                  <a:pt x="1068309" y="238055"/>
                </a:cubicBezTo>
                <a:cubicBezTo>
                  <a:pt x="1089434" y="302938"/>
                  <a:pt x="1113576" y="491552"/>
                  <a:pt x="1113576" y="4915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609" y="152400"/>
            <a:ext cx="4267200" cy="132556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Collection Basin (Combined Basins 1-3)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609" y="152400"/>
            <a:ext cx="4267200" cy="13255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Combined Fluoride Sampling Point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 Date: August 23, 2016</a:t>
            </a:r>
          </a:p>
          <a:p>
            <a:r>
              <a:rPr lang="en-US" sz="3600" dirty="0" smtClean="0"/>
              <a:t>Test by:  Water Resources Control Board, Division of Drinking Water</a:t>
            </a:r>
          </a:p>
          <a:p>
            <a:r>
              <a:rPr lang="en-US" sz="3600" dirty="0" smtClean="0"/>
              <a:t>Average Plant Flow:  </a:t>
            </a:r>
            <a:r>
              <a:rPr lang="en-US" sz="3600" dirty="0" smtClean="0">
                <a:solidFill>
                  <a:srgbClr val="0000FF"/>
                </a:solidFill>
              </a:rPr>
              <a:t>1,566 </a:t>
            </a:r>
            <a:r>
              <a:rPr lang="en-US" sz="3600" dirty="0" err="1" smtClean="0">
                <a:solidFill>
                  <a:srgbClr val="0000FF"/>
                </a:solidFill>
              </a:rPr>
              <a:t>gpm</a:t>
            </a:r>
            <a:endParaRPr lang="en-US" sz="3600" dirty="0" smtClean="0">
              <a:solidFill>
                <a:srgbClr val="0000FF"/>
              </a:solidFill>
            </a:endParaRPr>
          </a:p>
          <a:p>
            <a:r>
              <a:rPr lang="en-US" sz="3600" dirty="0" smtClean="0"/>
              <a:t>Modal Contact Time: </a:t>
            </a:r>
            <a:r>
              <a:rPr lang="en-US" sz="3600" dirty="0" smtClean="0">
                <a:solidFill>
                  <a:srgbClr val="0000FF"/>
                </a:solidFill>
              </a:rPr>
              <a:t>145 minutes</a:t>
            </a:r>
          </a:p>
          <a:p>
            <a:r>
              <a:rPr lang="en-US" sz="3600" dirty="0" smtClean="0"/>
              <a:t>Modal Baffling Factor: </a:t>
            </a:r>
            <a:r>
              <a:rPr lang="en-US" sz="3600" dirty="0" smtClean="0">
                <a:solidFill>
                  <a:srgbClr val="0000FF"/>
                </a:solidFill>
              </a:rPr>
              <a:t>0.87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28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tracer study was conducted at the </a:t>
            </a:r>
            <a:r>
              <a:rPr lang="en-US" dirty="0"/>
              <a:t>Airport-</a:t>
            </a:r>
            <a:r>
              <a:rPr lang="en-US" dirty="0" err="1"/>
              <a:t>Larkfield</a:t>
            </a:r>
            <a:r>
              <a:rPr lang="en-US" dirty="0"/>
              <a:t>-</a:t>
            </a:r>
            <a:r>
              <a:rPr lang="en-US" dirty="0" err="1"/>
              <a:t>Wikiup</a:t>
            </a:r>
            <a:r>
              <a:rPr lang="en-US" dirty="0"/>
              <a:t> </a:t>
            </a:r>
            <a:r>
              <a:rPr lang="en-US" dirty="0" smtClean="0"/>
              <a:t>Sanitation to determine the “Modal” contact time for 3 of the 4 operating open </a:t>
            </a:r>
            <a:r>
              <a:rPr lang="en-US" dirty="0"/>
              <a:t>channel serpentine </a:t>
            </a:r>
            <a:r>
              <a:rPr lang="en-US" dirty="0" smtClean="0"/>
              <a:t>disinfection contact basins operated in paralle</a:t>
            </a:r>
            <a:r>
              <a:rPr lang="en-US" dirty="0"/>
              <a:t>l</a:t>
            </a:r>
            <a:r>
              <a:rPr lang="en-US" dirty="0" smtClean="0"/>
              <a:t>.  Modal contact time was determined for each basin and the combined effluent of each basins. Modal time is that time when a tracer curve is at its peak for the Slug-Dose or Pulse-Input method.</a:t>
            </a:r>
          </a:p>
        </p:txBody>
      </p:sp>
    </p:spTree>
    <p:extLst>
      <p:ext uri="{BB962C8B-B14F-4D97-AF65-F5344CB8AC3E}">
        <p14:creationId xmlns:p14="http://schemas.microsoft.com/office/powerpoint/2010/main" val="22560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Tracer Method – Slug Dose</a:t>
            </a:r>
          </a:p>
          <a:p>
            <a:r>
              <a:rPr lang="en-US" dirty="0" smtClean="0"/>
              <a:t>Injection Point – Influent Channel</a:t>
            </a:r>
          </a:p>
          <a:p>
            <a:r>
              <a:rPr lang="en-US" dirty="0" smtClean="0"/>
              <a:t>Number of Basins – 3 identical serpentine open channel basins operated in parallel</a:t>
            </a:r>
          </a:p>
          <a:p>
            <a:r>
              <a:rPr lang="en-US" dirty="0" smtClean="0"/>
              <a:t>Sample Points – End of each contact basin and collection pump basin of all three open channel basins</a:t>
            </a:r>
          </a:p>
          <a:p>
            <a:r>
              <a:rPr lang="en-US" dirty="0" smtClean="0"/>
              <a:t>Tracer Analysis – Ion Selective Fluoride Probe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Material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Tracer – Hydrofluorosillicic Acid (H</a:t>
            </a:r>
            <a:r>
              <a:rPr lang="en-US" baseline="-25000" dirty="0" smtClean="0"/>
              <a:t>2</a:t>
            </a:r>
            <a:r>
              <a:rPr lang="en-US" dirty="0" smtClean="0"/>
              <a:t>SiF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Tracer Buck Density – 10.13 </a:t>
            </a:r>
            <a:r>
              <a:rPr lang="en-US" dirty="0" err="1" smtClean="0"/>
              <a:t>lbs</a:t>
            </a:r>
            <a:r>
              <a:rPr lang="en-US" dirty="0" smtClean="0"/>
              <a:t>/gal</a:t>
            </a:r>
          </a:p>
          <a:p>
            <a:r>
              <a:rPr lang="en-US" dirty="0" smtClean="0"/>
              <a:t>Tracer Product Strength – 24.07</a:t>
            </a:r>
            <a:r>
              <a:rPr lang="en-US" dirty="0"/>
              <a:t>% as 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</a:t>
            </a:r>
            <a:endParaRPr lang="en-US" dirty="0" smtClean="0"/>
          </a:p>
          <a:p>
            <a:r>
              <a:rPr lang="en-US" dirty="0" smtClean="0"/>
              <a:t>Molecular Weight – 144.09 g/mole </a:t>
            </a:r>
            <a:r>
              <a:rPr lang="en-US" dirty="0"/>
              <a:t>(H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</a:t>
            </a:r>
            <a:r>
              <a:rPr lang="en-US" dirty="0"/>
              <a:t>)</a:t>
            </a:r>
          </a:p>
          <a:p>
            <a:r>
              <a:rPr lang="en-US" dirty="0" smtClean="0"/>
              <a:t>Fluoride Concentration – 79.11% (144 g/mole)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 </a:t>
            </a:r>
            <a:r>
              <a:rPr lang="en-US" dirty="0" smtClean="0"/>
              <a:t>Tracer Volume Added – 5.23 gal</a:t>
            </a:r>
          </a:p>
          <a:p>
            <a:r>
              <a:rPr lang="en-US" dirty="0" smtClean="0"/>
              <a:t>Tracer Mass Added – 4,580 g as F (10.09 </a:t>
            </a:r>
            <a:r>
              <a:rPr lang="en-US" dirty="0" err="1" smtClean="0"/>
              <a:t>lbs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 of Injection: Poured into inlet channel within 10 seconds.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9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Chlorine Contact Chambers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251,000 Gal Max Capacity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24400" y="3505200"/>
            <a:ext cx="152400" cy="16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124200" y="3200400"/>
            <a:ext cx="11430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98953" y="5105400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Basin 2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4060279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Basin 2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25146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00290" y="21336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4400" y="24384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5146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00800" y="25146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62290" y="21336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0490" y="21336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8690" y="21336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FF00"/>
                </a:solidFill>
              </a:rPr>
              <a:t>Chlorine Contact Chambers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 251,000 Gal Max Capacity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6193" y="32923"/>
            <a:ext cx="8229600" cy="126247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Chlorine Contact Chambers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251,800 Gal Max Capacity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410200" y="2438400"/>
            <a:ext cx="990600" cy="1442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62400" y="3159741"/>
            <a:ext cx="304800" cy="15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50209" y="2286002"/>
            <a:ext cx="1326391" cy="1019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8444" y="2027238"/>
            <a:ext cx="1788556" cy="653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38240" y="4568019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Basin 3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9353" y="4768074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Basin 3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65246" y="3305145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Basin 2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47" y="2619345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Basin 2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38239" y="1751463"/>
            <a:ext cx="946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Basin 4</a:t>
            </a:r>
          </a:p>
          <a:p>
            <a:r>
              <a:rPr lang="en-US" sz="2000" b="1" dirty="0" smtClean="0"/>
              <a:t>Empty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68844" y="2056060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Basin 1</a:t>
            </a:r>
            <a:endParaRPr lang="en-US" sz="20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447800" y="1828800"/>
            <a:ext cx="990600" cy="276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087273" y="1905000"/>
            <a:ext cx="685449" cy="200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Chlorine Contact Basins</a:t>
            </a:r>
            <a:br>
              <a:rPr lang="en-US" dirty="0" smtClean="0"/>
            </a:br>
            <a:r>
              <a:rPr lang="en-US" dirty="0" smtClean="0"/>
              <a:t>Design/Operating Parameters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49530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Influent Channel:  2.5 </a:t>
            </a:r>
            <a:r>
              <a:rPr lang="en-US" dirty="0" err="1"/>
              <a:t>ft</a:t>
            </a:r>
            <a:r>
              <a:rPr lang="en-US" dirty="0"/>
              <a:t> wide x 2 </a:t>
            </a:r>
            <a:r>
              <a:rPr lang="en-US" dirty="0" err="1"/>
              <a:t>ft</a:t>
            </a:r>
            <a:r>
              <a:rPr lang="en-US" dirty="0"/>
              <a:t> </a:t>
            </a:r>
            <a:r>
              <a:rPr lang="en-US" dirty="0" smtClean="0"/>
              <a:t>depth</a:t>
            </a:r>
          </a:p>
          <a:p>
            <a:r>
              <a:rPr lang="en-US" dirty="0"/>
              <a:t>Channel (basin 1) influent length: </a:t>
            </a:r>
            <a:r>
              <a:rPr lang="en-US" dirty="0" smtClean="0"/>
              <a:t>15</a:t>
            </a:r>
          </a:p>
          <a:p>
            <a:r>
              <a:rPr lang="en-US" dirty="0"/>
              <a:t>Channel (basin </a:t>
            </a:r>
            <a:r>
              <a:rPr lang="en-US" dirty="0" smtClean="0"/>
              <a:t>2) </a:t>
            </a:r>
            <a:r>
              <a:rPr lang="en-US" dirty="0"/>
              <a:t>influent length: </a:t>
            </a:r>
            <a:r>
              <a:rPr lang="en-US" dirty="0" smtClean="0"/>
              <a:t>30</a:t>
            </a:r>
          </a:p>
          <a:p>
            <a:r>
              <a:rPr lang="en-US" dirty="0"/>
              <a:t>Channel (basin </a:t>
            </a:r>
            <a:r>
              <a:rPr lang="en-US" dirty="0" smtClean="0"/>
              <a:t>3) </a:t>
            </a:r>
            <a:r>
              <a:rPr lang="en-US" dirty="0"/>
              <a:t>influent length: </a:t>
            </a:r>
            <a:r>
              <a:rPr lang="en-US" dirty="0" smtClean="0"/>
              <a:t>45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425512"/>
              </p:ext>
            </p:extLst>
          </p:nvPr>
        </p:nvGraphicFramePr>
        <p:xfrm>
          <a:off x="457200" y="1600200"/>
          <a:ext cx="755927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</a:p>
                    <a:p>
                      <a:r>
                        <a:rPr lang="en-US" dirty="0" smtClean="0"/>
                        <a:t>Depth</a:t>
                      </a:r>
                    </a:p>
                    <a:p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</a:p>
                    <a:p>
                      <a:r>
                        <a:rPr lang="en-US" dirty="0" smtClean="0"/>
                        <a:t>Width</a:t>
                      </a:r>
                    </a:p>
                    <a:p>
                      <a:r>
                        <a:rPr lang="en-US" baseline="0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Travel</a:t>
                      </a:r>
                    </a:p>
                    <a:p>
                      <a:r>
                        <a:rPr lang="en-US" dirty="0" smtClean="0"/>
                        <a:t>Length </a:t>
                      </a:r>
                    </a:p>
                    <a:p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Volume</a:t>
                      </a:r>
                    </a:p>
                    <a:p>
                      <a:r>
                        <a:rPr lang="en-US" baseline="0" dirty="0" smtClean="0"/>
                        <a:t>(gallons)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Influent</a:t>
                      </a:r>
                    </a:p>
                    <a:p>
                      <a:r>
                        <a:rPr lang="en-US" dirty="0" smtClean="0"/>
                        <a:t>Channel</a:t>
                      </a:r>
                    </a:p>
                    <a:p>
                      <a:r>
                        <a:rPr lang="en-US" dirty="0" smtClean="0"/>
                        <a:t>Per</a:t>
                      </a:r>
                      <a:r>
                        <a:rPr lang="en-US" baseline="0" dirty="0" smtClean="0"/>
                        <a:t> Basin</a:t>
                      </a:r>
                    </a:p>
                    <a:p>
                      <a:r>
                        <a:rPr lang="en-US" baseline="0" dirty="0" smtClean="0"/>
                        <a:t>(gallons)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Basin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82,170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Basin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82,170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Basin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82,170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Combined</a:t>
                      </a:r>
                      <a:r>
                        <a:rPr lang="en-US" baseline="0" dirty="0" smtClean="0"/>
                        <a:t> (Basins 1-3)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246,520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Total:</a:t>
                      </a:r>
                      <a:r>
                        <a:rPr lang="en-US" baseline="0" dirty="0" smtClean="0"/>
                        <a:t> 3,360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3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706</Words>
  <Application>Microsoft Office PowerPoint</Application>
  <PresentationFormat>On-screen Show (4:3)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Airport-Larkfield-Wikiup Sanitation  Sonoma County, CA Modal Contact Time  Tracer Study August 23, 2015</vt:lpstr>
      <vt:lpstr>PowerPoint Presentation</vt:lpstr>
      <vt:lpstr>Final Results</vt:lpstr>
      <vt:lpstr>Tracer Study – Overview 1</vt:lpstr>
      <vt:lpstr>Tracer Study – Overview 2</vt:lpstr>
      <vt:lpstr>Tracer Material Overview</vt:lpstr>
      <vt:lpstr>PowerPoint Presentation</vt:lpstr>
      <vt:lpstr>PowerPoint Presentation</vt:lpstr>
      <vt:lpstr>Chlorine Contact Basins Design/Operating Parameters</vt:lpstr>
      <vt:lpstr>Tracer Test Results for Chlorine Contact Basins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Schott, Guy@Waterboards</cp:lastModifiedBy>
  <cp:revision>103</cp:revision>
  <dcterms:created xsi:type="dcterms:W3CDTF">2015-08-26T18:21:02Z</dcterms:created>
  <dcterms:modified xsi:type="dcterms:W3CDTF">2017-06-21T20:22:59Z</dcterms:modified>
</cp:coreProperties>
</file>