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1658" r:id="rId2"/>
    <p:sldId id="1691" r:id="rId3"/>
    <p:sldId id="1541" r:id="rId4"/>
    <p:sldId id="1591" r:id="rId5"/>
    <p:sldId id="1322" r:id="rId6"/>
    <p:sldId id="1524" r:id="rId7"/>
    <p:sldId id="1692" r:id="rId8"/>
    <p:sldId id="1693" r:id="rId9"/>
    <p:sldId id="1639" r:id="rId10"/>
    <p:sldId id="1127" r:id="rId11"/>
    <p:sldId id="1385" r:id="rId12"/>
    <p:sldId id="1555" r:id="rId13"/>
    <p:sldId id="1659" r:id="rId14"/>
    <p:sldId id="1559" r:id="rId15"/>
    <p:sldId id="1593" r:id="rId16"/>
    <p:sldId id="1638" r:id="rId17"/>
    <p:sldId id="1640" r:id="rId18"/>
    <p:sldId id="1653" r:id="rId19"/>
    <p:sldId id="1655" r:id="rId20"/>
    <p:sldId id="1656" r:id="rId21"/>
    <p:sldId id="1657" r:id="rId22"/>
    <p:sldId id="1500" r:id="rId23"/>
    <p:sldId id="1679" r:id="rId24"/>
    <p:sldId id="1680" r:id="rId25"/>
    <p:sldId id="1592" r:id="rId26"/>
    <p:sldId id="1681" r:id="rId27"/>
    <p:sldId id="1599" r:id="rId28"/>
    <p:sldId id="1682" r:id="rId29"/>
    <p:sldId id="1683" r:id="rId30"/>
    <p:sldId id="1603" r:id="rId31"/>
    <p:sldId id="1684" r:id="rId32"/>
    <p:sldId id="1607" r:id="rId33"/>
    <p:sldId id="1685" r:id="rId34"/>
    <p:sldId id="1686" r:id="rId35"/>
    <p:sldId id="1651" r:id="rId36"/>
    <p:sldId id="1687" r:id="rId37"/>
    <p:sldId id="1688" r:id="rId38"/>
    <p:sldId id="1650" r:id="rId39"/>
    <p:sldId id="1689" r:id="rId40"/>
    <p:sldId id="1690" r:id="rId41"/>
    <p:sldId id="1646" r:id="rId42"/>
    <p:sldId id="1644" r:id="rId43"/>
    <p:sldId id="1661" r:id="rId44"/>
    <p:sldId id="1662" r:id="rId45"/>
    <p:sldId id="1663" r:id="rId46"/>
    <p:sldId id="1664" r:id="rId47"/>
    <p:sldId id="1665" r:id="rId48"/>
    <p:sldId id="1666" r:id="rId49"/>
    <p:sldId id="1667" r:id="rId50"/>
    <p:sldId id="1668" r:id="rId51"/>
    <p:sldId id="1669" r:id="rId52"/>
    <p:sldId id="1670" r:id="rId53"/>
    <p:sldId id="1671" r:id="rId54"/>
    <p:sldId id="1672" r:id="rId55"/>
    <p:sldId id="1673" r:id="rId56"/>
    <p:sldId id="1674" r:id="rId57"/>
    <p:sldId id="1675" r:id="rId58"/>
    <p:sldId id="1676" r:id="rId59"/>
    <p:sldId id="1154" r:id="rId60"/>
    <p:sldId id="1155" r:id="rId61"/>
    <p:sldId id="1129" r:id="rId62"/>
    <p:sldId id="1148" r:id="rId63"/>
    <p:sldId id="1156" r:id="rId64"/>
    <p:sldId id="1157" r:id="rId6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360" autoAdjust="0"/>
  </p:normalViewPr>
  <p:slideViewPr>
    <p:cSldViewPr snapToGrid="0">
      <p:cViewPr varScale="1">
        <p:scale>
          <a:sx n="106" d="100"/>
          <a:sy n="106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47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IoneCl2Decay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IoneCl2Decay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Test\Jar%20Test%20ADA\Jar%20Test%20PowerPoint%20ADA\IoneCl2Decay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Source Water %UVA Reduction (NaOCl = 2.5 mg/L Spiked)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FFFF00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IoneSource!$B$4:$B$9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60</c:v>
                </c:pt>
                <c:pt idx="4">
                  <c:v>120</c:v>
                </c:pt>
              </c:numCache>
            </c:numRef>
          </c:xVal>
          <c:yVal>
            <c:numRef>
              <c:f>IoneSource!$D$4:$D$9</c:f>
              <c:numCache>
                <c:formatCode>0.0%</c:formatCode>
                <c:ptCount val="6"/>
                <c:pt idx="0" formatCode="General">
                  <c:v>0</c:v>
                </c:pt>
                <c:pt idx="1">
                  <c:v>0.24193548387096772</c:v>
                </c:pt>
                <c:pt idx="2">
                  <c:v>0.27419354838709681</c:v>
                </c:pt>
                <c:pt idx="3">
                  <c:v>0.32258064516129026</c:v>
                </c:pt>
                <c:pt idx="4">
                  <c:v>0.33870967741935482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04-4D44-A7B3-B1828079D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867071"/>
        <c:axId val="302867487"/>
      </c:scatterChart>
      <c:valAx>
        <c:axId val="302867071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867487"/>
        <c:crosses val="autoZero"/>
        <c:crossBetween val="midCat"/>
        <c:majorUnit val="6"/>
      </c:valAx>
      <c:valAx>
        <c:axId val="302867487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2867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Source Water %UVA Reduction (NaOCl = 2.5 mg/L Spiked)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%UVT Reduction</c:v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IoneSource!$B$4:$B$8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60</c:v>
                </c:pt>
                <c:pt idx="4">
                  <c:v>120</c:v>
                </c:pt>
              </c:numCache>
            </c:numRef>
          </c:xVal>
          <c:yVal>
            <c:numRef>
              <c:f>IoneSource!$D$4:$D$8</c:f>
              <c:numCache>
                <c:formatCode>0.0%</c:formatCode>
                <c:ptCount val="5"/>
                <c:pt idx="0" formatCode="General">
                  <c:v>0</c:v>
                </c:pt>
                <c:pt idx="1">
                  <c:v>0.24193548387096772</c:v>
                </c:pt>
                <c:pt idx="2">
                  <c:v>0.27419354838709681</c:v>
                </c:pt>
                <c:pt idx="3">
                  <c:v>0.32258064516129026</c:v>
                </c:pt>
                <c:pt idx="4">
                  <c:v>0.33870967741935482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1A-4387-9366-95C2F9735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236368"/>
        <c:axId val="2038107856"/>
      </c:scatterChart>
      <c:scatterChart>
        <c:scatterStyle val="lineMarker"/>
        <c:varyColors val="0"/>
        <c:ser>
          <c:idx val="0"/>
          <c:order val="0"/>
          <c:tx>
            <c:v>UVA/cm</c:v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IoneSource!$B$4:$B$8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60</c:v>
                </c:pt>
                <c:pt idx="4">
                  <c:v>120</c:v>
                </c:pt>
              </c:numCache>
            </c:numRef>
          </c:xVal>
          <c:yVal>
            <c:numRef>
              <c:f>IoneSource!$C$4:$C$8</c:f>
              <c:numCache>
                <c:formatCode>General</c:formatCode>
                <c:ptCount val="5"/>
                <c:pt idx="0">
                  <c:v>6.2E-2</c:v>
                </c:pt>
                <c:pt idx="1">
                  <c:v>4.7E-2</c:v>
                </c:pt>
                <c:pt idx="2">
                  <c:v>4.4999999999999998E-2</c:v>
                </c:pt>
                <c:pt idx="3">
                  <c:v>4.2000000000000003E-2</c:v>
                </c:pt>
                <c:pt idx="4">
                  <c:v>4.1000000000000002E-2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1A-4387-9366-95C2F9735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252240"/>
        <c:axId val="1620258480"/>
      </c:scatterChart>
      <c:valAx>
        <c:axId val="1367236368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Hold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107856"/>
        <c:crosses val="autoZero"/>
        <c:crossBetween val="midCat"/>
        <c:majorUnit val="8"/>
      </c:valAx>
      <c:valAx>
        <c:axId val="20381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%UVA Reduction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236368"/>
        <c:crosses val="autoZero"/>
        <c:crossBetween val="midCat"/>
      </c:valAx>
      <c:valAx>
        <c:axId val="1620258480"/>
        <c:scaling>
          <c:orientation val="minMax"/>
          <c:min val="3.5000000000000003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UVA/cm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252240"/>
        <c:crosses val="max"/>
        <c:crossBetween val="midCat"/>
      </c:valAx>
      <c:valAx>
        <c:axId val="162025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0258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50000"/>
        <a:lumOff val="50000"/>
      </a:schemeClr>
    </a:solidFill>
    <a:ln w="571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Chlorine Residual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Pre-NaOCl: 1.5 mg/L; Coag: 8809 = 6.5 mg/L: UVA: 0.025/cm, UVT: 94.3%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8-4B80-BD63-A6A41284F7A4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08-4B80-BD63-A6A41284F7A4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8-4B80-BD63-A6A41284F7A4}"/>
                </c:ext>
              </c:extLst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8-4B80-BD63-A6A41284F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Decay!$A$21:$A$35</c:f>
              <c:numCache>
                <c:formatCode>0.00</c:formatCode>
                <c:ptCount val="15"/>
                <c:pt idx="0" formatCode="General">
                  <c:v>0</c:v>
                </c:pt>
                <c:pt idx="1">
                  <c:v>0.41666666666666669</c:v>
                </c:pt>
                <c:pt idx="2">
                  <c:v>0.91666666666666663</c:v>
                </c:pt>
                <c:pt idx="3">
                  <c:v>1.4583333333333333</c:v>
                </c:pt>
                <c:pt idx="4">
                  <c:v>1.9166666666666667</c:v>
                </c:pt>
                <c:pt idx="5">
                  <c:v>2.4166666666666665</c:v>
                </c:pt>
                <c:pt idx="6">
                  <c:v>3.0208333333333335</c:v>
                </c:pt>
                <c:pt idx="7">
                  <c:v>3.4583333333333335</c:v>
                </c:pt>
                <c:pt idx="8">
                  <c:v>3.9583333333333335</c:v>
                </c:pt>
                <c:pt idx="9">
                  <c:v>4.458333333333333</c:v>
                </c:pt>
                <c:pt idx="10">
                  <c:v>4.916666666666667</c:v>
                </c:pt>
                <c:pt idx="11">
                  <c:v>5.458333333333333</c:v>
                </c:pt>
                <c:pt idx="12">
                  <c:v>6.020833333333333</c:v>
                </c:pt>
              </c:numCache>
            </c:numRef>
          </c:xVal>
          <c:yVal>
            <c:numRef>
              <c:f>Decay!$C$21:$C$35</c:f>
              <c:numCache>
                <c:formatCode>General</c:formatCode>
                <c:ptCount val="15"/>
                <c:pt idx="0">
                  <c:v>1.46</c:v>
                </c:pt>
                <c:pt idx="1">
                  <c:v>0.49</c:v>
                </c:pt>
                <c:pt idx="2">
                  <c:v>0.31</c:v>
                </c:pt>
                <c:pt idx="3">
                  <c:v>0.21</c:v>
                </c:pt>
                <c:pt idx="4">
                  <c:v>0.15</c:v>
                </c:pt>
                <c:pt idx="5">
                  <c:v>0.09</c:v>
                </c:pt>
                <c:pt idx="6">
                  <c:v>0.05</c:v>
                </c:pt>
                <c:pt idx="7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008-4B80-BD63-A6A41284F7A4}"/>
            </c:ext>
          </c:extLst>
        </c:ser>
        <c:ser>
          <c:idx val="1"/>
          <c:order val="1"/>
          <c:tx>
            <c:v>Coag: 961: 29 mg/L; UVA: 0.016/cm, UVT: 96.1%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08-4B80-BD63-A6A41284F7A4}"/>
                </c:ext>
              </c:extLst>
            </c:dLbl>
            <c:dLbl>
              <c:idx val="4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008-4B80-BD63-A6A41284F7A4}"/>
                </c:ext>
              </c:extLst>
            </c:dLbl>
            <c:dLbl>
              <c:idx val="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08-4B80-BD63-A6A41284F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Decay!$A$21:$A$37</c:f>
              <c:numCache>
                <c:formatCode>0.00</c:formatCode>
                <c:ptCount val="17"/>
                <c:pt idx="0" formatCode="General">
                  <c:v>0</c:v>
                </c:pt>
                <c:pt idx="1">
                  <c:v>0.41666666666666669</c:v>
                </c:pt>
                <c:pt idx="2">
                  <c:v>0.91666666666666663</c:v>
                </c:pt>
                <c:pt idx="3">
                  <c:v>1.4583333333333333</c:v>
                </c:pt>
                <c:pt idx="4">
                  <c:v>1.9166666666666667</c:v>
                </c:pt>
                <c:pt idx="5">
                  <c:v>2.4166666666666665</c:v>
                </c:pt>
                <c:pt idx="6">
                  <c:v>3.0208333333333335</c:v>
                </c:pt>
                <c:pt idx="7">
                  <c:v>3.4583333333333335</c:v>
                </c:pt>
                <c:pt idx="8">
                  <c:v>3.9583333333333335</c:v>
                </c:pt>
                <c:pt idx="9">
                  <c:v>4.458333333333333</c:v>
                </c:pt>
                <c:pt idx="10">
                  <c:v>4.916666666666667</c:v>
                </c:pt>
                <c:pt idx="11">
                  <c:v>5.458333333333333</c:v>
                </c:pt>
                <c:pt idx="12">
                  <c:v>6.020833333333333</c:v>
                </c:pt>
              </c:numCache>
            </c:numRef>
          </c:xVal>
          <c:yVal>
            <c:numRef>
              <c:f>Decay!$D$21:$D$37</c:f>
              <c:numCache>
                <c:formatCode>General</c:formatCode>
                <c:ptCount val="17"/>
                <c:pt idx="0">
                  <c:v>1.35</c:v>
                </c:pt>
                <c:pt idx="1">
                  <c:v>0.52</c:v>
                </c:pt>
                <c:pt idx="2">
                  <c:v>0.42</c:v>
                </c:pt>
                <c:pt idx="3">
                  <c:v>0.38</c:v>
                </c:pt>
                <c:pt idx="4">
                  <c:v>0.3</c:v>
                </c:pt>
                <c:pt idx="5">
                  <c:v>0.24</c:v>
                </c:pt>
                <c:pt idx="6">
                  <c:v>0.2</c:v>
                </c:pt>
                <c:pt idx="7">
                  <c:v>0.19</c:v>
                </c:pt>
                <c:pt idx="8">
                  <c:v>0.13</c:v>
                </c:pt>
                <c:pt idx="9">
                  <c:v>0.12</c:v>
                </c:pt>
                <c:pt idx="10">
                  <c:v>0.09</c:v>
                </c:pt>
                <c:pt idx="11">
                  <c:v>0.08</c:v>
                </c:pt>
                <c:pt idx="12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008-4B80-BD63-A6A41284F7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00124272"/>
        <c:axId val="1100124688"/>
      </c:scatterChart>
      <c:valAx>
        <c:axId val="110012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688"/>
        <c:crosses val="autoZero"/>
        <c:crossBetween val="midCat"/>
        <c:majorUnit val="0.5"/>
      </c:valAx>
      <c:valAx>
        <c:axId val="1100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Chlorine Residual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012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33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236086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Ione Amador Water Agency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CA0310002, Amador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 April 10, 2023</a:t>
            </a:r>
          </a:p>
        </p:txBody>
      </p:sp>
      <p:pic>
        <p:nvPicPr>
          <p:cNvPr id="8" name="Picture 7" descr="Photo of jar testing and lab equipment.">
            <a:extLst>
              <a:ext uri="{FF2B5EF4-FFF2-40B4-BE49-F238E27FC236}">
                <a16:creationId xmlns:a16="http://schemas.microsoft.com/office/drawing/2014/main" id="{BCFA9FC7-9C9F-3AEC-6441-48DD5EF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55" name="Straight Connector 51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AWA: </a:t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TTHMs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2 mg/L (Hold Time 2 days)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397213"/>
              </p:ext>
            </p:extLst>
          </p:nvPr>
        </p:nvGraphicFramePr>
        <p:xfrm>
          <a:off x="142876" y="2783743"/>
          <a:ext cx="11116794" cy="1807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11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065178">
                  <a:extLst>
                    <a:ext uri="{9D8B030D-6E8A-4147-A177-3AD203B41FA5}">
                      <a16:colId xmlns:a16="http://schemas.microsoft.com/office/drawing/2014/main" val="4050323432"/>
                    </a:ext>
                  </a:extLst>
                </a:gridCol>
                <a:gridCol w="1065178">
                  <a:extLst>
                    <a:ext uri="{9D8B030D-6E8A-4147-A177-3AD203B41FA5}">
                      <a16:colId xmlns:a16="http://schemas.microsoft.com/office/drawing/2014/main" val="585763398"/>
                    </a:ext>
                  </a:extLst>
                </a:gridCol>
                <a:gridCol w="1157436">
                  <a:extLst>
                    <a:ext uri="{9D8B030D-6E8A-4147-A177-3AD203B41FA5}">
                      <a16:colId xmlns:a16="http://schemas.microsoft.com/office/drawing/2014/main" val="700122517"/>
                    </a:ext>
                  </a:extLst>
                </a:gridCol>
                <a:gridCol w="972918">
                  <a:extLst>
                    <a:ext uri="{9D8B030D-6E8A-4147-A177-3AD203B41FA5}">
                      <a16:colId xmlns:a16="http://schemas.microsoft.com/office/drawing/2014/main" val="2098866058"/>
                    </a:ext>
                  </a:extLst>
                </a:gridCol>
                <a:gridCol w="1090340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24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540">
                  <a:extLst>
                    <a:ext uri="{9D8B030D-6E8A-4147-A177-3AD203B41FA5}">
                      <a16:colId xmlns:a16="http://schemas.microsoft.com/office/drawing/2014/main" val="2889971692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 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 8809 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Cl2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3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A24A-F333-40BB-AA68-47C4E27C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946411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 – Filtrate Water Spiked with 2 mg/L NaOCl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Coagulant Dose vs. Optimum Dose and Coagulant</a:t>
            </a:r>
          </a:p>
        </p:txBody>
      </p:sp>
      <p:graphicFrame>
        <p:nvGraphicFramePr>
          <p:cNvPr id="3" name="Chart 2" descr="TTHM Chart">
            <a:extLst>
              <a:ext uri="{FF2B5EF4-FFF2-40B4-BE49-F238E27FC236}">
                <a16:creationId xmlns:a16="http://schemas.microsoft.com/office/drawing/2014/main" id="{73D5E3E8-2BF0-4DA2-AF12-CD9995944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78907"/>
              </p:ext>
            </p:extLst>
          </p:nvPr>
        </p:nvGraphicFramePr>
        <p:xfrm>
          <a:off x="1631577" y="1306707"/>
          <a:ext cx="8353610" cy="52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7116A-95EF-408F-9DBC-CA5408F5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633127" y="3944043"/>
            <a:ext cx="1175255" cy="1169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B99D65-45B1-41FA-B3FC-63452C715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08382" y="3607867"/>
            <a:ext cx="1851789" cy="369332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TTHM: 69 ug/L,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18AFB6-65D8-44D8-A999-4E95DF9D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633127" y="3768552"/>
            <a:ext cx="701335" cy="1015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9CA651-E911-437B-853F-AFE1DC104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2373" y="3399220"/>
            <a:ext cx="185178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TTHM: 43 ug/L, </a:t>
            </a:r>
          </a:p>
        </p:txBody>
      </p:sp>
    </p:spTree>
    <p:extLst>
      <p:ext uri="{BB962C8B-B14F-4D97-AF65-F5344CB8AC3E}">
        <p14:creationId xmlns:p14="http://schemas.microsoft.com/office/powerpoint/2010/main" val="168325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Source: Ione Reservoir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Optimum Dose/Coagulants for Tested Products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54097"/>
              </p:ext>
            </p:extLst>
          </p:nvPr>
        </p:nvGraphicFramePr>
        <p:xfrm>
          <a:off x="110834" y="1432628"/>
          <a:ext cx="11914907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057836">
                  <a:extLst>
                    <a:ext uri="{9D8B030D-6E8A-4147-A177-3AD203B41FA5}">
                      <a16:colId xmlns:a16="http://schemas.microsoft.com/office/drawing/2014/main" val="324412807"/>
                    </a:ext>
                  </a:extLst>
                </a:gridCol>
                <a:gridCol w="1174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1659040428"/>
                    </a:ext>
                  </a:extLst>
                </a:gridCol>
                <a:gridCol w="1779082">
                  <a:extLst>
                    <a:ext uri="{9D8B030D-6E8A-4147-A177-3AD203B41FA5}">
                      <a16:colId xmlns:a16="http://schemas.microsoft.com/office/drawing/2014/main" val="20583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Use,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7.16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61493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793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0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5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0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317660"/>
              </p:ext>
            </p:extLst>
          </p:nvPr>
        </p:nvGraphicFramePr>
        <p:xfrm>
          <a:off x="110836" y="1432628"/>
          <a:ext cx="115218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844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11681"/>
              </p:ext>
            </p:extLst>
          </p:nvPr>
        </p:nvGraphicFramePr>
        <p:xfrm>
          <a:off x="110834" y="1432628"/>
          <a:ext cx="115791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322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101298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05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6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83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123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01506"/>
              </p:ext>
            </p:extLst>
          </p:nvPr>
        </p:nvGraphicFramePr>
        <p:xfrm>
          <a:off x="110836" y="1432628"/>
          <a:ext cx="115218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7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03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7569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686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2963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8906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27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402165"/>
              </p:ext>
            </p:extLst>
          </p:nvPr>
        </p:nvGraphicFramePr>
        <p:xfrm>
          <a:off x="110836" y="1432628"/>
          <a:ext cx="1157914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36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4365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162198">
                  <a:extLst>
                    <a:ext uri="{9D8B030D-6E8A-4147-A177-3AD203B41FA5}">
                      <a16:colId xmlns:a16="http://schemas.microsoft.com/office/drawing/2014/main" val="4206578134"/>
                    </a:ext>
                  </a:extLst>
                </a:gridCol>
                <a:gridCol w="1387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4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847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380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39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29 - 36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60266"/>
              </p:ext>
            </p:extLst>
          </p:nvPr>
        </p:nvGraphicFramePr>
        <p:xfrm>
          <a:off x="110835" y="1432627"/>
          <a:ext cx="11970326" cy="5145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862178">
                  <a:extLst>
                    <a:ext uri="{9D8B030D-6E8A-4147-A177-3AD203B41FA5}">
                      <a16:colId xmlns:a16="http://schemas.microsoft.com/office/drawing/2014/main" val="4206578134"/>
                    </a:ext>
                  </a:extLst>
                </a:gridCol>
                <a:gridCol w="1172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342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7270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769565">
                  <a:extLst>
                    <a:ext uri="{9D8B030D-6E8A-4147-A177-3AD203B41FA5}">
                      <a16:colId xmlns:a16="http://schemas.microsoft.com/office/drawing/2014/main" val="1503342924"/>
                    </a:ext>
                  </a:extLst>
                </a:gridCol>
                <a:gridCol w="1093215">
                  <a:extLst>
                    <a:ext uri="{9D8B030D-6E8A-4147-A177-3AD203B41FA5}">
                      <a16:colId xmlns:a16="http://schemas.microsoft.com/office/drawing/2014/main" val="3075722679"/>
                    </a:ext>
                  </a:extLst>
                </a:gridCol>
              </a:tblGrid>
              <a:tr h="12393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068553596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78645790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38513576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3444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79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37 - 44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91988"/>
              </p:ext>
            </p:extLst>
          </p:nvPr>
        </p:nvGraphicFramePr>
        <p:xfrm>
          <a:off x="110834" y="1432627"/>
          <a:ext cx="11914905" cy="5145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1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938625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257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4479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5787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825457">
                  <a:extLst>
                    <a:ext uri="{9D8B030D-6E8A-4147-A177-3AD203B41FA5}">
                      <a16:colId xmlns:a16="http://schemas.microsoft.com/office/drawing/2014/main" val="1503342924"/>
                    </a:ext>
                  </a:extLst>
                </a:gridCol>
                <a:gridCol w="1172612">
                  <a:extLst>
                    <a:ext uri="{9D8B030D-6E8A-4147-A177-3AD203B41FA5}">
                      <a16:colId xmlns:a16="http://schemas.microsoft.com/office/drawing/2014/main" val="3075722679"/>
                    </a:ext>
                  </a:extLst>
                </a:gridCol>
              </a:tblGrid>
              <a:tr h="12393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068553596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78645790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38513576"/>
                  </a:ext>
                </a:extLst>
              </a:tr>
              <a:tr h="4882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3444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26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yan adding coagulant.">
            <a:extLst>
              <a:ext uri="{FF2B5EF4-FFF2-40B4-BE49-F238E27FC236}">
                <a16:creationId xmlns:a16="http://schemas.microsoft.com/office/drawing/2014/main" id="{70FEE5C4-71BE-8BF3-F3D5-B68234A80C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09FFA9-E2B3-43A4-0653-DDC95785AD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Ryan adding </a:t>
            </a:r>
            <a:r>
              <a:rPr lang="en-US" dirty="0" err="1"/>
              <a:t>coag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55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45 - 48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35858"/>
              </p:ext>
            </p:extLst>
          </p:nvPr>
        </p:nvGraphicFramePr>
        <p:xfrm>
          <a:off x="110835" y="1432628"/>
          <a:ext cx="1159938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31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74695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54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5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597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09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49 - 52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74760"/>
              </p:ext>
            </p:extLst>
          </p:nvPr>
        </p:nvGraphicFramePr>
        <p:xfrm>
          <a:off x="110835" y="1432628"/>
          <a:ext cx="1191490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34804789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94547570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324412807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718642">
                  <a:extLst>
                    <a:ext uri="{9D8B030D-6E8A-4147-A177-3AD203B41FA5}">
                      <a16:colId xmlns:a16="http://schemas.microsoft.com/office/drawing/2014/main" val="1353216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905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9810</a:t>
                      </a:r>
                      <a:endParaRPr kumimoji="0" lang="en-US" sz="1800" b="1" i="0" u="none" strike="noStrike" kern="1200" cap="none" spc="0" normalizeH="0" baseline="-25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961</a:t>
                      </a:r>
                      <a:endParaRPr kumimoji="0" lang="en-US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25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186423"/>
            <a:ext cx="112395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</a:p>
        </p:txBody>
      </p:sp>
      <p:pic>
        <p:nvPicPr>
          <p:cNvPr id="12" name="Picture 11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BBA98DF-8090-E421-2504-2281A8AFD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44EC1A-2FE7-1536-ADF7-E790D0E04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429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6473E-A24B-976E-1E9A-D0CA11EA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3365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978F7-BEBE-6450-7329-EC1DF8682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9547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2.47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C44A9-3EA5-5C8A-05FD-E5537AB58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4863" y="310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2.41 NTU</a:t>
            </a:r>
          </a:p>
        </p:txBody>
      </p:sp>
    </p:spTree>
    <p:extLst>
      <p:ext uri="{BB962C8B-B14F-4D97-AF65-F5344CB8AC3E}">
        <p14:creationId xmlns:p14="http://schemas.microsoft.com/office/powerpoint/2010/main" val="381627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14" name="Picture 1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6A34712-A579-556E-3013-774AD646F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BC0621-6B9E-61C2-CF88-EF917D9B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8904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82A4F-F922-B2C1-B71D-29EC56F2A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4840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D1F37-CB9C-2902-784C-D58028390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1022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0DCD4-376F-0F0E-89EA-D196BFF1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6338" y="310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2.41 NTU</a:t>
            </a:r>
          </a:p>
        </p:txBody>
      </p:sp>
    </p:spTree>
    <p:extLst>
      <p:ext uri="{BB962C8B-B14F-4D97-AF65-F5344CB8AC3E}">
        <p14:creationId xmlns:p14="http://schemas.microsoft.com/office/powerpoint/2010/main" val="214117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186423"/>
            <a:ext cx="1132522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2EBCA4D-78D8-BDCC-456B-147E5FB51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A6417-E62F-1101-8124-76519A617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23279" y="1319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540DE-E3B9-7342-A5A4-07A258DCE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09304" y="1319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1346B-B32B-E3A4-9E8D-DD4AD3B65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1429" y="1319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99679-5568-1C88-FEE0-E2B1A761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1076" y="1319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- NTU</a:t>
            </a:r>
          </a:p>
        </p:txBody>
      </p:sp>
    </p:spTree>
    <p:extLst>
      <p:ext uri="{BB962C8B-B14F-4D97-AF65-F5344CB8AC3E}">
        <p14:creationId xmlns:p14="http://schemas.microsoft.com/office/powerpoint/2010/main" val="354177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186423"/>
            <a:ext cx="115443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</a:p>
        </p:txBody>
      </p:sp>
      <p:pic>
        <p:nvPicPr>
          <p:cNvPr id="9" name="Picture 8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45E9F8E-C447-E45B-6B70-ACA395114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F946A-2C88-A68E-F2CF-003B1A611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4104" y="151024"/>
            <a:ext cx="189590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55AF1-5C2D-D159-FB12-33834C96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5429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EDCFF-A33E-63FD-9366-BB2ABB52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2929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8BE47D-DDD3-CDC0-FF6C-744936FE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0429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1.82 NTU</a:t>
            </a:r>
          </a:p>
        </p:txBody>
      </p:sp>
    </p:spTree>
    <p:extLst>
      <p:ext uri="{BB962C8B-B14F-4D97-AF65-F5344CB8AC3E}">
        <p14:creationId xmlns:p14="http://schemas.microsoft.com/office/powerpoint/2010/main" val="325367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E75DEFC-C28C-F4EE-27E9-7CF57B05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40561-A0C6-F59F-C9FA-C1CA5A0CD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704" y="151024"/>
            <a:ext cx="189590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3B87B-0241-EB68-7A4D-A393A8EB9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33004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29AB-B22E-FBB5-34F1-2F7980AB2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1004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FD0D4-FBDC-A25E-B997-36AC3A4B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86079" y="1510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1.82 NTU</a:t>
            </a:r>
          </a:p>
        </p:txBody>
      </p:sp>
    </p:spTree>
    <p:extLst>
      <p:ext uri="{BB962C8B-B14F-4D97-AF65-F5344CB8AC3E}">
        <p14:creationId xmlns:p14="http://schemas.microsoft.com/office/powerpoint/2010/main" val="392505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Ione AWA Source &amp; Treated Water Characteristics, April 10,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Ione Reservoir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7.35 – 7.49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20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1.89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86.0%,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86.9%,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0.060/cm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Post Chlorine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96.5%,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  <a:endParaRPr lang="en-US" sz="2400" dirty="0"/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EEE9176-DDE8-BB59-8277-E21008A56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4FB7F-B044-276A-E476-E46434D80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454" y="843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A4A77-89C2-365D-9BE9-DF8C761DE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754" y="7128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F2971-FC78-C7D7-5017-9D8BF6145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8179" y="843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EB944-623D-3E7A-2CF8-13EF5557C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8084" y="843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436533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5186423"/>
            <a:ext cx="11515724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ADA6977-5C1D-9707-AA8F-DDF21F376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ACA1E-D008-1F39-E3DC-35D2442BB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0854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69DF7-8F1E-24F2-A9AB-A50643CC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9185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7E192-DF58-24B9-D81D-B6F78D2B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1435" y="998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CE7FC-48E1-C8A0-010B-DA9E533C6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3501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3.39 NTU</a:t>
            </a:r>
          </a:p>
        </p:txBody>
      </p:sp>
    </p:spTree>
    <p:extLst>
      <p:ext uri="{BB962C8B-B14F-4D97-AF65-F5344CB8AC3E}">
        <p14:creationId xmlns:p14="http://schemas.microsoft.com/office/powerpoint/2010/main" val="745088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D894C68-2FB2-924A-C69B-53ED710F3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AE4C5A-85FD-7378-91F3-17E9E54FE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054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C78E3-9B78-90BD-76E9-CB6AA0BD6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535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3.45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D7B16-0054-649F-E3BF-85C8485FD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1910" y="9986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4615F-6AED-785B-7F5F-3FD90FFB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0651" y="938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3.39 NTU</a:t>
            </a:r>
          </a:p>
        </p:txBody>
      </p:sp>
    </p:spTree>
    <p:extLst>
      <p:ext uri="{BB962C8B-B14F-4D97-AF65-F5344CB8AC3E}">
        <p14:creationId xmlns:p14="http://schemas.microsoft.com/office/powerpoint/2010/main" val="280140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1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86423"/>
            <a:ext cx="114300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%UVT/UVA. </a:t>
            </a:r>
          </a:p>
        </p:txBody>
      </p:sp>
      <p:pic>
        <p:nvPicPr>
          <p:cNvPr id="9" name="Picture 8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A06024D7-FC52-F81F-0668-9C52C4FDB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A2780A-C2B0-52AB-9B46-6BE742401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7404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AA64F-6DC6-1B08-82D1-8F78CF4C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23479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3A7F0-2B60-199B-B7E3-3778186C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2929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8562C-3656-636B-9418-982790B2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9306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</p:spTree>
    <p:extLst>
      <p:ext uri="{BB962C8B-B14F-4D97-AF65-F5344CB8AC3E}">
        <p14:creationId xmlns:p14="http://schemas.microsoft.com/office/powerpoint/2010/main" val="1877878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BA11BDD-818A-C9E3-9585-7D37C7FCF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DEBA1-3D7A-4C75-D4F1-F777E758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2254" y="462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30706-8DB4-E2D0-6B67-87E135AA5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3079" y="462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9B56E-EC4B-6CBA-46DD-0FC150458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4879" y="462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6A765-F8BA-CFD8-335A-873FD174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1256" y="462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</p:spTree>
    <p:extLst>
      <p:ext uri="{BB962C8B-B14F-4D97-AF65-F5344CB8AC3E}">
        <p14:creationId xmlns:p14="http://schemas.microsoft.com/office/powerpoint/2010/main" val="1780849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 &amp; 961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65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5186423"/>
            <a:ext cx="1140142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D8AAD6F-6DB5-F3B1-FD48-19F248EF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B4BF7-E056-4F9D-172F-7694A8397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9904" y="1319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AC961-2987-C700-49C1-5E5AD80B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9185" y="11992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9FB89-3BBC-BFEF-B7A7-394D54C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9427" y="13810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A2A3A-386F-A02E-5719-17699CCF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9669" y="14409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</p:spTree>
    <p:extLst>
      <p:ext uri="{BB962C8B-B14F-4D97-AF65-F5344CB8AC3E}">
        <p14:creationId xmlns:p14="http://schemas.microsoft.com/office/powerpoint/2010/main" val="304652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4"/>
            <a:ext cx="6017321" cy="4575175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SWT 8809 (Sterling Water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11.81%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6.25%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1.19-1.33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6.5 mg/L = 1.62 mg/L pDADMAC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1.2-1.24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2DE390A-88A7-4894-7C20-7B0C47F47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B1ACA-F60A-6C22-8D0A-A2B985C04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604" y="367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97835-7385-8C77-84E8-2DB4D4C90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3885" y="2467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A7A69-2724-25BE-0803-7B275B7E5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0352" y="4285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7ADA3-9E87-A063-2E29-0EFC57B87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9669" y="4884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</p:spTree>
    <p:extLst>
      <p:ext uri="{BB962C8B-B14F-4D97-AF65-F5344CB8AC3E}">
        <p14:creationId xmlns:p14="http://schemas.microsoft.com/office/powerpoint/2010/main" val="2417899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 &amp; 961</a:t>
            </a:r>
          </a:p>
        </p:txBody>
      </p:sp>
    </p:spTree>
    <p:extLst>
      <p:ext uri="{BB962C8B-B14F-4D97-AF65-F5344CB8AC3E}">
        <p14:creationId xmlns:p14="http://schemas.microsoft.com/office/powerpoint/2010/main" val="2457025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5186423"/>
            <a:ext cx="1148407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4A0FC999-8CD1-7C44-355D-043749E7E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3EB24-DF88-9617-BA76-E33F5028B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998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B8E5F-9CF0-601D-C716-BBB7D180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2411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1A16C-47B4-5C31-D57C-5B3ED2EEB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4824" y="914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DF72B-5975-8686-1CE2-C399F3DBB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8411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2553959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7073C1E-C9BB-2318-59ED-97D4FB3AE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1BC57-5D1D-8B4C-2C0E-FA448FCD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998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3AFE1-2517-3160-1620-FBCAF238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2411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F5037-B6D8-F77E-6B65-A39642CD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8684" y="914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3B4C8-EA29-C36B-486B-983ACD509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5288" y="8442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4142353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4258089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5186423"/>
            <a:ext cx="1165122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5B5B4696-AD7F-AA96-4160-8EFFE3533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48E78-D36B-00FE-9E4C-123E385B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329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90244-53E7-A81D-54E6-7E379A69E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5265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25363-5C17-D4F9-DD69-4D7144AE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1447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3AC74-B4C0-95C7-584B-29B7F46A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4863" y="16438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2951906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D7917DD-1C2C-1393-FD1C-6D89B501D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2F1B8D-A67E-EEDE-932F-81517D98E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665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B4584-783B-3413-64AA-B8790A3F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5601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3108B-7643-926A-D839-DEBEFF76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73963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81052-449D-2B9F-57F2-68EFE61C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46207" y="16438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3920545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</a:p>
        </p:txBody>
      </p:sp>
    </p:spTree>
    <p:extLst>
      <p:ext uri="{BB962C8B-B14F-4D97-AF65-F5344CB8AC3E}">
        <p14:creationId xmlns:p14="http://schemas.microsoft.com/office/powerpoint/2010/main" val="504991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5186423"/>
            <a:ext cx="1143491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77859DF7-501D-9330-1431-1535F95B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1C901-3F7C-50CC-7371-832E0554D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145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0400D-E557-2D4C-35B2-6AD0C280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2074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D406C-90CC-6305-2CE4-88F9D58E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5326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BE73D-EED6-8735-D527-89EEC8B83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8185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</p:spTree>
    <p:extLst>
      <p:ext uri="{BB962C8B-B14F-4D97-AF65-F5344CB8AC3E}">
        <p14:creationId xmlns:p14="http://schemas.microsoft.com/office/powerpoint/2010/main" val="1838030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AB2B6B7-8B24-6882-1C1E-372D8AC6C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D1423-696C-4E8E-3B22-8A570F04E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462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27B56-CD8E-3A40-1C89-2B3AC2510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9391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6A3BE-CDAF-2023-9EE8-83B8689EF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2643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E671D-540C-E74F-3CB9-81D314F9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502" y="1700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</p:spTree>
    <p:extLst>
      <p:ext uri="{BB962C8B-B14F-4D97-AF65-F5344CB8AC3E}">
        <p14:creationId xmlns:p14="http://schemas.microsoft.com/office/powerpoint/2010/main" val="409315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0.5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905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45-55% Aluminum Chlorohydrate (~49%)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 –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 – 1.3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</a:p>
        </p:txBody>
      </p:sp>
    </p:spTree>
    <p:extLst>
      <p:ext uri="{BB962C8B-B14F-4D97-AF65-F5344CB8AC3E}">
        <p14:creationId xmlns:p14="http://schemas.microsoft.com/office/powerpoint/2010/main" val="1990656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5186423"/>
            <a:ext cx="1143491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2A98E74F-A64D-BE45-5962-D621A745C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E5EC62-4343-5131-E70E-746E80B4D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822" y="1966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31F48-53A5-E7BC-FB2F-3B9F2834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1235" y="1966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5480E-F617-F6D0-78AA-8B3CD604B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2448" y="1966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AB3D2-3A01-20E3-0F7F-86559CA5F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0642" y="1966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1.48 NTU</a:t>
            </a:r>
          </a:p>
        </p:txBody>
      </p:sp>
    </p:spTree>
    <p:extLst>
      <p:ext uri="{BB962C8B-B14F-4D97-AF65-F5344CB8AC3E}">
        <p14:creationId xmlns:p14="http://schemas.microsoft.com/office/powerpoint/2010/main" val="2074003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3523A1B-12E2-170A-9985-CF40CAA1E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B940E-8D9F-F0DD-5BED-7079F8B93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158" y="688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BAC9E-39C2-0875-8A66-097AF05DA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1571" y="688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BBA92-21C5-329F-2F42-03780303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2784" y="688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8AE70-9716-45CC-3B94-F1734DBA1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0978" y="6882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1.48 NTU</a:t>
            </a:r>
          </a:p>
        </p:txBody>
      </p:sp>
    </p:spTree>
    <p:extLst>
      <p:ext uri="{BB962C8B-B14F-4D97-AF65-F5344CB8AC3E}">
        <p14:creationId xmlns:p14="http://schemas.microsoft.com/office/powerpoint/2010/main" val="1998642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</a:p>
        </p:txBody>
      </p:sp>
    </p:spTree>
    <p:extLst>
      <p:ext uri="{BB962C8B-B14F-4D97-AF65-F5344CB8AC3E}">
        <p14:creationId xmlns:p14="http://schemas.microsoft.com/office/powerpoint/2010/main" val="2612541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1" y="5186423"/>
            <a:ext cx="1145458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End of Floc Duration, 25 mL is syringed for filterability and %UVT/UVA. </a:t>
            </a:r>
          </a:p>
        </p:txBody>
      </p:sp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6B09651B-742F-5332-943A-E6D5CB0A4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3D463-B9C9-700F-55BE-A7C4804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9932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F4D24-45C3-93A2-0BB0-58392AC35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7880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CD697-FD76-66D0-CE51-E7432B321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4319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E6D3A-B1CB-37CC-9C29-FD1E2DB55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1591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</p:spTree>
    <p:extLst>
      <p:ext uri="{BB962C8B-B14F-4D97-AF65-F5344CB8AC3E}">
        <p14:creationId xmlns:p14="http://schemas.microsoft.com/office/powerpoint/2010/main" val="2280725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45-48: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9A73DB9-CABF-A274-6116-0989E94E1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FABC9-033A-BE2B-EB2D-90DA3AF4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789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25154-E478-2624-BF1A-CC6E4004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1737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16525-292F-B9F5-4BCD-09DDB781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4653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87D84-B06A-9DAC-17A1-D966600B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0081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</p:spTree>
    <p:extLst>
      <p:ext uri="{BB962C8B-B14F-4D97-AF65-F5344CB8AC3E}">
        <p14:creationId xmlns:p14="http://schemas.microsoft.com/office/powerpoint/2010/main" val="1559628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49-52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8809, 905, 9810, 961</a:t>
            </a:r>
          </a:p>
        </p:txBody>
      </p:sp>
    </p:spTree>
    <p:extLst>
      <p:ext uri="{BB962C8B-B14F-4D97-AF65-F5344CB8AC3E}">
        <p14:creationId xmlns:p14="http://schemas.microsoft.com/office/powerpoint/2010/main" val="2243598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5186423"/>
            <a:ext cx="1141525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End of Floc Duration, 25 mL is syringed for filterability and %UVT/UVA. </a:t>
            </a:r>
          </a:p>
        </p:txBody>
      </p:sp>
      <p:pic>
        <p:nvPicPr>
          <p:cNvPr id="4" name="Picture 3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7E434DC0-DBA8-75B0-D8A6-EB550A14B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651EEA-1422-42B2-4EA5-21C2C8B3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6137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75511-4E13-7922-3602-ADC149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4253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1C924-8B15-A5FE-5E71-9667CDAD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2369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1DDCA-1458-6E39-90CF-42E0BA5E8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7541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1436952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49-52: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F79A178-CDD8-357F-567B-FD9360B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DF197-BB06-6A52-3D31-D69B59323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0937" y="12781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8809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1.82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E4BF-034F-4104-0BF6-73D46C99A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9053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905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C9EEF-1986-7606-3DCF-7CD08C86A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7169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B6F9-8C9B-02EB-1CE0-D53652375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2341" y="12558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3016276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EC4D7E7-15F0-4F90-8F51-DF36F9E0B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285013"/>
              </p:ext>
            </p:extLst>
          </p:nvPr>
        </p:nvGraphicFramePr>
        <p:xfrm>
          <a:off x="186812" y="373626"/>
          <a:ext cx="11838039" cy="619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B6D407-3FEC-00DA-5261-800AD6E1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Cl2 Decay Rate</a:t>
            </a:r>
          </a:p>
        </p:txBody>
      </p:sp>
    </p:spTree>
    <p:extLst>
      <p:ext uri="{BB962C8B-B14F-4D97-AF65-F5344CB8AC3E}">
        <p14:creationId xmlns:p14="http://schemas.microsoft.com/office/powerpoint/2010/main" val="332290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E23631-9D20-D1D4-79F3-4EA115055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347583"/>
              </p:ext>
            </p:extLst>
          </p:nvPr>
        </p:nvGraphicFramePr>
        <p:xfrm>
          <a:off x="998376" y="121298"/>
          <a:ext cx="9591869" cy="673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3CA4CE6-144F-7E51-9D67-61D91DE3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UVA Reduction</a:t>
            </a:r>
          </a:p>
        </p:txBody>
      </p:sp>
    </p:spTree>
    <p:extLst>
      <p:ext uri="{BB962C8B-B14F-4D97-AF65-F5344CB8AC3E}">
        <p14:creationId xmlns:p14="http://schemas.microsoft.com/office/powerpoint/2010/main" val="304032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7.35-7.49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8809 [Al][PY]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~4.2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5B51BAF-EEAC-601A-3267-24863D934E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6271</Words>
  <Application>Microsoft Office PowerPoint</Application>
  <PresentationFormat>Widescreen</PresentationFormat>
  <Paragraphs>1673</Paragraphs>
  <Slides>64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Ione Amador Water Agency CA0310002, Amador County, Jar Test</vt:lpstr>
      <vt:lpstr>Ryan adding coag.</vt:lpstr>
      <vt:lpstr>Ione AWA Source &amp; Treated Water Characteristics, April 10, 2023</vt:lpstr>
      <vt:lpstr>Applied Coagulants for Jar Testing (1)</vt:lpstr>
      <vt:lpstr>Applied Coagulants for Jar Testing (2)</vt:lpstr>
      <vt:lpstr>UVT/UVA, pathlength 10 mm</vt:lpstr>
      <vt:lpstr>Cl2 Decay Rate</vt:lpstr>
      <vt:lpstr>UVA Reduction</vt:lpstr>
      <vt:lpstr>Laboratory Charge Analyzer</vt:lpstr>
      <vt:lpstr>Coagulant Information</vt:lpstr>
      <vt:lpstr>Ione AWA:  TTHMs Laboratory Results NaOCl dose after filtration: 2 mg/L (Hold Time 2 days)</vt:lpstr>
      <vt:lpstr>Jar Test – Filtrate Water Spiked with 2 mg/L NaOCl Plant Coagulant Dose vs. Optimum Dose and Coagulant</vt:lpstr>
      <vt:lpstr>Ione AWA; Source: Ione Reservoir Summary of Optimum Dose/Coagulants for Tested Products</vt:lpstr>
      <vt:lpstr>Ione AWA; Jar Test 1 - 8 Results Flash Mix 200 RPM (20 sec); Floc Mix 30 RPM (5 min)</vt:lpstr>
      <vt:lpstr>Ione AWA; Jar Test 9 - 16 Results Flash Mix 200 RPM (20 sec); Floc Mix 30 RPM (5 min)</vt:lpstr>
      <vt:lpstr>Ione AWA; Jar Test 17 - 24 Results Flash Mix 200 RPM (20 sec); Floc Mix 30 RPM (5 min)</vt:lpstr>
      <vt:lpstr>Ione AWA; Jar Test 25 - 28 Results Flash Mix 200 RPM (20 sec); Floc Mix 30 RPM (5 min)</vt:lpstr>
      <vt:lpstr>Ione AWA; Jar Test 29 - 36 Results Flash Mix 200 RPM (20 sec); Floc Mix 30 RPM (5 min)</vt:lpstr>
      <vt:lpstr>Ione AWA; Jar Test 37 - 44 Results Flash Mix 200 RPM (20 sec); Floc Mix 30 RPM (5 min)</vt:lpstr>
      <vt:lpstr>Ione AWA; Jar Test 45 - 48 Results Flash Mix 200 RPM (20 sec); Floc Mix 30 RPM (5 min)</vt:lpstr>
      <vt:lpstr>Ione AWA; Jar Test 49 - 52 Results Flash Mix 200 RPM (20 sec); Floc Mix 30 RPM (5 min)</vt:lpstr>
      <vt:lpstr>Jars 1-4 Test Flash Mix 20 Sec (200 RPM) Floc Mix 5 min (30 RPM)    Applied Coagulant  8809 </vt:lpstr>
      <vt:lpstr>Jars 1-4: End of Floc Duration, 25 mL is syringed for filterability and %UVT/UVA. </vt:lpstr>
      <vt:lpstr>Jars 1-4: After 25-minutes of settling, settled water turbidity is taken.</vt:lpstr>
      <vt:lpstr>Jars 5-8 Test Flash Mix 20 Sec (200 RPM) Floc Mix 5 min (30 RPM)    Applied Coagulant  8809 </vt:lpstr>
      <vt:lpstr>Jars 5-8: End of Floc Duration, 25 mL is syringed for filterability and %UVT/UVA. </vt:lpstr>
      <vt:lpstr>Jars 9-12 Test Flash Mix 20 Sec (200 RPM) Floc Mix 5 min (30 RPM)    Applied Coagulant  960 </vt:lpstr>
      <vt:lpstr>Jars 9-12: End of Floc Duration, 25 mL is syringed for filterability and %UVT/UVA. </vt:lpstr>
      <vt:lpstr>Jars 9-12: After 25-minutes of settling, settled water turbidity is taken.</vt:lpstr>
      <vt:lpstr>Jars 13-16 Test Flash Mix 20 Sec (200 RPM) Floc Mix 5 min (30 RPM)    Applied Coagulant  961 </vt:lpstr>
      <vt:lpstr>Jars 13-16: After 25-minutes of settling, settled water turbidity is taken.</vt:lpstr>
      <vt:lpstr>Jars 17-20 Test Flash Mix 20 Sec (200 RPM) Floc Mix 5 min (30 RPM)    Applied Coagulant  8809 </vt:lpstr>
      <vt:lpstr>Jars 17-20: End of Floc Duration, 25 mL is syringed for filterability and %UVT/UVA. </vt:lpstr>
      <vt:lpstr>Jars 17-20: After 25-minutes of settling, settled water turbidity is taken.</vt:lpstr>
      <vt:lpstr>Jars 21-24 Test Flash Mix 20 Sec (200 RPM) Floc Mix 5 min (30 RPM)    Applied Coagulant  8809 </vt:lpstr>
      <vt:lpstr>Jars 21-24: End of Floc Duration, 25 mL is syringed for filterability and %UVT/UVA. </vt:lpstr>
      <vt:lpstr>Jars 21-24: After 25-minutes of settling, settled water turbidity is taken.</vt:lpstr>
      <vt:lpstr>Jars 25-28 Test Flash Mix 20 Sec (200 RPM) Floc Mix 5 min (30 RPM)    Applied Coagulants  8809 &amp; 961 </vt:lpstr>
      <vt:lpstr>Jars 25-28: End of Floc Duration, 25 mL is syringed for filterability and %UVT/UVA. </vt:lpstr>
      <vt:lpstr>Jars 25-28: After 25-minutes of settling, settled water turbidity is taken.</vt:lpstr>
      <vt:lpstr>Jars 29-32 Test Flash Mix 20 Sec (200 RPM) Floc Mix 5 min (30 RPM)    Applied Coagulants  8809 &amp; 961</vt:lpstr>
      <vt:lpstr>Jars 29-32: End of Floc Duration, 25 mL is syringed for filterability and %UVT/UVA. </vt:lpstr>
      <vt:lpstr>Jars 29-32: After 25-minutes of settling, settled water turbidity is taken.</vt:lpstr>
      <vt:lpstr>Jars 33-36 Test Flash Mix 20 Sec (200 RPM) Floc Mix 5 min (30 RPM)    Applied Coagulant  961</vt:lpstr>
      <vt:lpstr>Jars 33-36: End of Floc Duration, 25 mL is syringed for filterability and %UVT/UVA. </vt:lpstr>
      <vt:lpstr>Jars 33-36: After 25-minutes of settling, settled water turbidity is taken.</vt:lpstr>
      <vt:lpstr>Jars 37-40 Test Flash Mix 20 Sec (200 RPM) Floc Mix 5 min (30 RPM)    Applied Coagulant  905</vt:lpstr>
      <vt:lpstr>Jars 37-40: End of Floc Duration, 25 mL is syringed for filterability and %UVT/UVA. </vt:lpstr>
      <vt:lpstr>Jars 37-40: After 25-minutes of settling, settled water turbidity is taken.</vt:lpstr>
      <vt:lpstr>Jars 41-44 Test Flash Mix 20 Sec (200 RPM) Floc Mix 5 min (30 RPM)    Applied Coagulant  905</vt:lpstr>
      <vt:lpstr>Jars 41-44: End of Floc Duration, 25 mL is syringed for filterability and %UVT/UVA. </vt:lpstr>
      <vt:lpstr>Jars 41-44: After 25-minutes of settling, settled water turbidity is taken.</vt:lpstr>
      <vt:lpstr>Jars 45-48 Test Flash Mix 20 Sec (200 RPM) Floc Mix 5 min (30 RPM)    Applied Coagulant  9810</vt:lpstr>
      <vt:lpstr>Jars 45-48: End of Floc Duration, 25 mL is syringed for filterability and %UVT/UVA. </vt:lpstr>
      <vt:lpstr>Jars 45-48: After 25-minutes of settling, settled water turbidity is taken.</vt:lpstr>
      <vt:lpstr>Jars 49-52 Test Flash Mix 20 Sec (200 RPM) Floc Mix 5 min (30 RPM)    Applied Coagulants  8809, 905, 9810, 961</vt:lpstr>
      <vt:lpstr>Jars 49-52: End of Floc Duration, 25 mL is syringed for filterability and %UVT/UVA. </vt:lpstr>
      <vt:lpstr>Jars 49-52: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49</cp:revision>
  <dcterms:created xsi:type="dcterms:W3CDTF">2021-09-28T20:50:27Z</dcterms:created>
  <dcterms:modified xsi:type="dcterms:W3CDTF">2023-09-05T21:47:08Z</dcterms:modified>
</cp:coreProperties>
</file>