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1658" r:id="rId2"/>
    <p:sldId id="1541" r:id="rId3"/>
    <p:sldId id="1591" r:id="rId4"/>
    <p:sldId id="1692" r:id="rId5"/>
    <p:sldId id="1322" r:id="rId6"/>
    <p:sldId id="1524" r:id="rId7"/>
    <p:sldId id="1639" r:id="rId8"/>
    <p:sldId id="1127" r:id="rId9"/>
    <p:sldId id="1659" r:id="rId10"/>
    <p:sldId id="1559" r:id="rId11"/>
    <p:sldId id="1593" r:id="rId12"/>
    <p:sldId id="1638" r:id="rId13"/>
    <p:sldId id="1691" r:id="rId14"/>
    <p:sldId id="1657" r:id="rId15"/>
    <p:sldId id="1693" r:id="rId16"/>
    <p:sldId id="1696" r:id="rId17"/>
    <p:sldId id="1500" r:id="rId18"/>
    <p:sldId id="1592" r:id="rId19"/>
    <p:sldId id="1599" r:id="rId20"/>
    <p:sldId id="1682" r:id="rId21"/>
    <p:sldId id="1603" r:id="rId22"/>
    <p:sldId id="1607" r:id="rId23"/>
    <p:sldId id="1685" r:id="rId24"/>
    <p:sldId id="1651" r:id="rId25"/>
    <p:sldId id="1650" r:id="rId26"/>
    <p:sldId id="1689" r:id="rId27"/>
    <p:sldId id="1646" r:id="rId28"/>
    <p:sldId id="1644" r:id="rId29"/>
    <p:sldId id="1662" r:id="rId30"/>
    <p:sldId id="1663" r:id="rId31"/>
    <p:sldId id="1694" r:id="rId32"/>
    <p:sldId id="1695" r:id="rId33"/>
    <p:sldId id="1699" r:id="rId34"/>
    <p:sldId id="1697" r:id="rId35"/>
    <p:sldId id="1700" r:id="rId36"/>
    <p:sldId id="1698" r:id="rId37"/>
    <p:sldId id="1701" r:id="rId38"/>
    <p:sldId id="1154" r:id="rId39"/>
    <p:sldId id="1155" r:id="rId40"/>
    <p:sldId id="1129" r:id="rId41"/>
    <p:sldId id="1148" r:id="rId42"/>
    <p:sldId id="1156" r:id="rId43"/>
    <p:sldId id="1157" r:id="rId44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379" autoAdjust="0"/>
  </p:normalViewPr>
  <p:slideViewPr>
    <p:cSldViewPr snapToGrid="0">
      <p:cViewPr varScale="1">
        <p:scale>
          <a:sx n="106" d="100"/>
          <a:sy n="106" d="100"/>
        </p:scale>
        <p:origin x="108" y="138"/>
      </p:cViewPr>
      <p:guideLst/>
    </p:cSldViewPr>
  </p:slideViewPr>
  <p:outlineViewPr>
    <p:cViewPr>
      <p:scale>
        <a:sx n="33" d="100"/>
        <a:sy n="33" d="100"/>
      </p:scale>
      <p:origin x="0" y="-817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8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9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19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16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310" y="4960758"/>
            <a:ext cx="6796345" cy="1236086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Tanner Amador Water Agency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CA0310003, Amador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9869" y="4960758"/>
            <a:ext cx="3323819" cy="1236086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Guy Schott, P.E. April 10, 2023</a:t>
            </a:r>
          </a:p>
        </p:txBody>
      </p:sp>
      <p:pic>
        <p:nvPicPr>
          <p:cNvPr id="8" name="Picture 7" descr="Photo of jar testing and lab equipment.">
            <a:extLst>
              <a:ext uri="{FF2B5EF4-FFF2-40B4-BE49-F238E27FC236}">
                <a16:creationId xmlns:a16="http://schemas.microsoft.com/office/drawing/2014/main" id="{BCFA9FC7-9C9F-3AEC-6441-48DD5EF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55" name="Straight Connector 51">
            <a:extLst>
              <a:ext uri="{FF2B5EF4-FFF2-40B4-BE49-F238E27FC236}">
                <a16:creationId xmlns:a16="http://schemas.microsoft.com/office/drawing/2014/main" id="{8AD2EEB5-F5B4-4BDA-8293-9A997C129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27285" y="5121601"/>
            <a:ext cx="0" cy="9144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2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Tanner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026631"/>
              </p:ext>
            </p:extLst>
          </p:nvPr>
        </p:nvGraphicFramePr>
        <p:xfrm>
          <a:off x="110835" y="1432628"/>
          <a:ext cx="11746868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386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2096035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304401">
                  <a:extLst>
                    <a:ext uri="{9D8B030D-6E8A-4147-A177-3AD203B41FA5}">
                      <a16:colId xmlns:a16="http://schemas.microsoft.com/office/drawing/2014/main" val="1971304065"/>
                    </a:ext>
                  </a:extLst>
                </a:gridCol>
                <a:gridCol w="1304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49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86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533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SWT-9311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6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Tanner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89057"/>
              </p:ext>
            </p:extLst>
          </p:nvPr>
        </p:nvGraphicFramePr>
        <p:xfrm>
          <a:off x="110834" y="1432628"/>
          <a:ext cx="11481397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455">
                  <a:extLst>
                    <a:ext uri="{9D8B030D-6E8A-4147-A177-3AD203B41FA5}">
                      <a16:colId xmlns:a16="http://schemas.microsoft.com/office/drawing/2014/main" val="2264770808"/>
                    </a:ext>
                  </a:extLst>
                </a:gridCol>
                <a:gridCol w="1386789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863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5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925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7278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6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Tanner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17 - 24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46487"/>
              </p:ext>
            </p:extLst>
          </p:nvPr>
        </p:nvGraphicFramePr>
        <p:xfrm>
          <a:off x="110836" y="1432628"/>
          <a:ext cx="11471565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160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637160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637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0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65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2227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SWT-2000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37569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96864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2963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8906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27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Tanner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25 - 32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156786"/>
              </p:ext>
            </p:extLst>
          </p:nvPr>
        </p:nvGraphicFramePr>
        <p:xfrm>
          <a:off x="110834" y="1432628"/>
          <a:ext cx="11481397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077">
                  <a:extLst>
                    <a:ext uri="{9D8B030D-6E8A-4147-A177-3AD203B41FA5}">
                      <a16:colId xmlns:a16="http://schemas.microsoft.com/office/drawing/2014/main" val="2264770808"/>
                    </a:ext>
                  </a:extLst>
                </a:gridCol>
                <a:gridCol w="1870167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863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5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925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7278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SWT-9311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87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Tanner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33 - 36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71946"/>
              </p:ext>
            </p:extLst>
          </p:nvPr>
        </p:nvGraphicFramePr>
        <p:xfrm>
          <a:off x="110835" y="1432628"/>
          <a:ext cx="11914904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710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34804789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94547570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324412807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685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72151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  <a:gridCol w="990186">
                  <a:extLst>
                    <a:ext uri="{9D8B030D-6E8A-4147-A177-3AD203B41FA5}">
                      <a16:colId xmlns:a16="http://schemas.microsoft.com/office/drawing/2014/main" val="1353216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9311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905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9810</a:t>
                      </a:r>
                      <a:endParaRPr kumimoji="0" lang="en-US" sz="1800" b="1" i="0" u="none" strike="noStrike" kern="1200" cap="none" spc="0" normalizeH="0" baseline="-2500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2000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CaCO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25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Tanner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37 - 44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055881"/>
              </p:ext>
            </p:extLst>
          </p:nvPr>
        </p:nvGraphicFramePr>
        <p:xfrm>
          <a:off x="110836" y="1432628"/>
          <a:ext cx="11749471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612">
                  <a:extLst>
                    <a:ext uri="{9D8B030D-6E8A-4147-A177-3AD203B41FA5}">
                      <a16:colId xmlns:a16="http://schemas.microsoft.com/office/drawing/2014/main" val="1604264927"/>
                    </a:ext>
                  </a:extLst>
                </a:gridCol>
                <a:gridCol w="1658470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744124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467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83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2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9184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SWT-9311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SWT-2000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J41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37569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J42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96864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J43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2963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J44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8906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57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Tanner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45 - 52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018221"/>
              </p:ext>
            </p:extLst>
          </p:nvPr>
        </p:nvGraphicFramePr>
        <p:xfrm>
          <a:off x="110836" y="1432628"/>
          <a:ext cx="11749471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612">
                  <a:extLst>
                    <a:ext uri="{9D8B030D-6E8A-4147-A177-3AD203B41FA5}">
                      <a16:colId xmlns:a16="http://schemas.microsoft.com/office/drawing/2014/main" val="1604264927"/>
                    </a:ext>
                  </a:extLst>
                </a:gridCol>
                <a:gridCol w="1658470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744124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467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83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2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9184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SWT-2000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J49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37569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96864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2963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8906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62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Photos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9311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Photos</a:t>
            </a:r>
            <a:b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961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19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905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4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Tanner AWA Source &amp; Treated Water Characteristics, April 10, 2023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Tanner Reservoir	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7.28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14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0.92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88.0%,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0.46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88.0%,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0643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0.05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95.9%,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Post Chlorine Water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0.11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96.5%,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  <a:endParaRPr lang="en-US" sz="2400" dirty="0"/>
          </a:p>
          <a:p>
            <a:pPr marL="0" lvl="0" indent="0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EBDEAA65-1043-F17C-F343-DB0311FCE8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Rectangle 3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End of Floc Duration, 25 mL is syringed for filterability and %UVT/UVA. </a:t>
            </a:r>
          </a:p>
        </p:txBody>
      </p:sp>
      <p:cxnSp>
        <p:nvCxnSpPr>
          <p:cNvPr id="39" name="Straight Connector 3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93C7313-071F-A59A-B997-3ECDFD5F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110" y="117368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21.8%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DD6A46-5FF4-3710-9651-1EF5CC6A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4957" y="117368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13666-A32E-8F46-BA3A-E2ADA572F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37804" y="1243561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BAA1C3-7A08-606A-9B33-78D19D6ED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0651" y="1243561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70.9%</a:t>
            </a:r>
          </a:p>
        </p:txBody>
      </p:sp>
    </p:spTree>
    <p:extLst>
      <p:ext uri="{BB962C8B-B14F-4D97-AF65-F5344CB8AC3E}">
        <p14:creationId xmlns:p14="http://schemas.microsoft.com/office/powerpoint/2010/main" val="3253672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Photos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905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5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18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C6F1D8E4-18D4-4C70-B5FE-46E78CE2FB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End of Floc Duration, 25 mL is syringed for filterability and %UVT/UVA.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DF9B8D-2418-D796-170D-EFED333F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7665" y="1286453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4D1C8B-C6AC-F14C-DBEA-F805CB72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55147" y="1286791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EA02D-E249-BD2D-4C68-AB79A60EF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7425" y="1286453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8361C-15F2-9537-32A8-3485484F3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9045" y="1243561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</p:txBody>
      </p:sp>
    </p:spTree>
    <p:extLst>
      <p:ext uri="{BB962C8B-B14F-4D97-AF65-F5344CB8AC3E}">
        <p14:creationId xmlns:p14="http://schemas.microsoft.com/office/powerpoint/2010/main" val="745088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Photos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SWT-2000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81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9311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6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5186423"/>
            <a:ext cx="11672596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End of Floc Duration, 25 mL is syringed for filterability and %UVT/UVA. </a:t>
            </a:r>
          </a:p>
        </p:txBody>
      </p:sp>
      <p:pic>
        <p:nvPicPr>
          <p:cNvPr id="8" name="Picture 7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F53F2037-ECAE-DCD6-DF13-42CD1B7A4A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4074EE-5A6B-912F-E0F0-5EC64A63A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3690" y="4547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SWT-9311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E2F26F-32A6-5988-6E22-FF2D64ECE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38581" y="1598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SWT-9311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EDF2A0-B9DF-EB90-D13A-7A9E3A9C1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31779" y="1866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SWT-9311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1F55D3-4B03-022B-B0F0-FB073DF4F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55371" y="1598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SWT-9311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61.8%</a:t>
            </a:r>
          </a:p>
        </p:txBody>
      </p:sp>
    </p:spTree>
    <p:extLst>
      <p:ext uri="{BB962C8B-B14F-4D97-AF65-F5344CB8AC3E}">
        <p14:creationId xmlns:p14="http://schemas.microsoft.com/office/powerpoint/2010/main" val="3046521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9311</a:t>
            </a:r>
          </a:p>
        </p:txBody>
      </p:sp>
    </p:spTree>
    <p:extLst>
      <p:ext uri="{BB962C8B-B14F-4D97-AF65-F5344CB8AC3E}">
        <p14:creationId xmlns:p14="http://schemas.microsoft.com/office/powerpoint/2010/main" val="2457025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186423"/>
            <a:ext cx="115443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End of Floc Duration, 25 mL is syringed for filterability and %UVT/UVA. </a:t>
            </a:r>
          </a:p>
        </p:txBody>
      </p:sp>
      <p:pic>
        <p:nvPicPr>
          <p:cNvPr id="4" name="Picture 3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9EC5B4C2-6C95-CF53-6944-E950961AD8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1BCE31-3970-33B7-C2D4-6E465638A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178" y="1828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SWT-9311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EDB6B-D023-38DB-3F21-7A3A0032F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5906" y="1828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SWT-9311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78B24-FA4D-F7AB-D7B3-58BC4B4EE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04930" y="1828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SWT-9311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97DA3-FAC6-E9FF-B357-0B01A4B9C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72514" y="1828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SWT-9311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56.4%</a:t>
            </a:r>
          </a:p>
        </p:txBody>
      </p:sp>
    </p:spTree>
    <p:extLst>
      <p:ext uri="{BB962C8B-B14F-4D97-AF65-F5344CB8AC3E}">
        <p14:creationId xmlns:p14="http://schemas.microsoft.com/office/powerpoint/2010/main" val="2553959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9311, 905, 9810 &amp; SWT-2000</a:t>
            </a:r>
          </a:p>
        </p:txBody>
      </p:sp>
    </p:spTree>
    <p:extLst>
      <p:ext uri="{BB962C8B-B14F-4D97-AF65-F5344CB8AC3E}">
        <p14:creationId xmlns:p14="http://schemas.microsoft.com/office/powerpoint/2010/main" val="425808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4"/>
            <a:ext cx="6017321" cy="457517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SWT 9311 (Sterling Water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20-30%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10-20% pDADMAC (20%)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50-70%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1.15-1.29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3.5 mg/L = 0.7 mg/L pDADMAC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SWT 2000 (Sterling Water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E13EDE54-987E-57F6-55EA-E174E6E1C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Jars 33-36: End of Floc Duration, 25 mL is syringed for filterability and %UVT/UVA.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A795236-BF4F-A65C-408D-BD52B5DD8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3331" y="1034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9311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37AA2-3CFC-B23E-9D02-7F7FDEC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3523" y="10342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42D2D-164D-5650-6016-79AE80B4E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3540" y="10342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A80BB4-8F85-C2FF-130F-32678874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6293" y="10342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SWT-2000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70.9%</a:t>
            </a:r>
          </a:p>
        </p:txBody>
      </p:sp>
    </p:spTree>
    <p:extLst>
      <p:ext uri="{BB962C8B-B14F-4D97-AF65-F5344CB8AC3E}">
        <p14:creationId xmlns:p14="http://schemas.microsoft.com/office/powerpoint/2010/main" val="2951906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Photos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SWT-9311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75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41-44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SWT-2000</a:t>
            </a:r>
          </a:p>
        </p:txBody>
      </p:sp>
    </p:spTree>
    <p:extLst>
      <p:ext uri="{BB962C8B-B14F-4D97-AF65-F5344CB8AC3E}">
        <p14:creationId xmlns:p14="http://schemas.microsoft.com/office/powerpoint/2010/main" val="437282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/>
              <a:t>Jars 41-44: End of Floc Duration, 25 mL is syringed for filterability and %UVT/UVA. </a:t>
            </a:r>
          </a:p>
        </p:txBody>
      </p:sp>
      <p:pic>
        <p:nvPicPr>
          <p:cNvPr id="4" name="Picture 3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5C9A8603-B4A8-6D7D-F3EA-1E9A96586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38C342-5CA9-12E9-A78E-A8CC7D4EE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7225" y="84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SWT-2000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CF9EA-F960-C05A-602A-BF302FCF7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1527" y="84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SWT-2000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32.7%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255ED-3AD1-D01C-2628-CBF092FC0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5829" y="84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SWT-2000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55DC8E-9310-FA74-282E-92FB775F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48793" y="8476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SWT-2000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69.1%</a:t>
            </a:r>
          </a:p>
        </p:txBody>
      </p:sp>
    </p:spTree>
    <p:extLst>
      <p:ext uri="{BB962C8B-B14F-4D97-AF65-F5344CB8AC3E}">
        <p14:creationId xmlns:p14="http://schemas.microsoft.com/office/powerpoint/2010/main" val="3146195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45-48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905</a:t>
            </a:r>
          </a:p>
        </p:txBody>
      </p:sp>
    </p:spTree>
    <p:extLst>
      <p:ext uri="{BB962C8B-B14F-4D97-AF65-F5344CB8AC3E}">
        <p14:creationId xmlns:p14="http://schemas.microsoft.com/office/powerpoint/2010/main" val="3969628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/>
              <a:t>Jars 45-48: End of Floc Duration, 25 mL is syringed for filterability and %UVT/UVA. </a:t>
            </a:r>
          </a:p>
        </p:txBody>
      </p:sp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7FD473D6-E118-4BEB-A8BD-2FFD7ED538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B79CB0-BCBC-FE2F-ABEA-D0F016FA6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119" y="84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18.2%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486C2-B548-7C33-BBB6-D6CDDB069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29084" y="84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8CB0E-FF83-4663-04D1-4F9694D15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23296" y="84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A4347A-09BC-4722-4F66-6FEE71C29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58510" y="84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70.9%</a:t>
            </a:r>
          </a:p>
        </p:txBody>
      </p:sp>
    </p:spTree>
    <p:extLst>
      <p:ext uri="{BB962C8B-B14F-4D97-AF65-F5344CB8AC3E}">
        <p14:creationId xmlns:p14="http://schemas.microsoft.com/office/powerpoint/2010/main" val="23145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49-52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SWT-2000</a:t>
            </a:r>
          </a:p>
        </p:txBody>
      </p:sp>
    </p:spTree>
    <p:extLst>
      <p:ext uri="{BB962C8B-B14F-4D97-AF65-F5344CB8AC3E}">
        <p14:creationId xmlns:p14="http://schemas.microsoft.com/office/powerpoint/2010/main" val="2707123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/>
              <a:t>Jars 49-52: End of Floc Duration, 25 mL is syringed for filterability and %UVT/UVA. </a:t>
            </a:r>
          </a:p>
        </p:txBody>
      </p:sp>
      <p:pic>
        <p:nvPicPr>
          <p:cNvPr id="4" name="Picture 3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2FCF4821-1C8E-B3C6-F181-3A862D0C67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0DA948-EBCD-C8DF-BEEE-1692E746E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119" y="84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SWT-2000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32.7%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0B44C-48BC-5F4D-1D1D-57CE498D3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02189" y="84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SWT-2000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78319A-6A2D-73ED-D743-52F17F6B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29483" y="84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SWT-2000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4F0854-F079-2A9A-3F3F-7C1AB240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98189" y="84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SWT-2000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67.3%</a:t>
            </a:r>
          </a:p>
        </p:txBody>
      </p:sp>
    </p:spTree>
    <p:extLst>
      <p:ext uri="{BB962C8B-B14F-4D97-AF65-F5344CB8AC3E}">
        <p14:creationId xmlns:p14="http://schemas.microsoft.com/office/powerpoint/2010/main" val="2301142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4"/>
            <a:ext cx="7006397" cy="457517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961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32%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2% pDADMAC (blend?)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66% Water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1.2-1.24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255 mg/L as Product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0.1-0.2 mg/L pDADMAC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67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937" y="1825625"/>
            <a:ext cx="607086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 Technologies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9810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0.25 mg/L polyamines active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905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45-55% Aluminum Chlorohydrate (~49%)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2% pDADMAC (blend?)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45-55%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 – 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255 mg/L as Product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0.1-0.2 mg/L pDADMAC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64"/>
            <a:ext cx="6254496" cy="8012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112363"/>
            <a:ext cx="6254496" cy="538051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7.28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SWT-9311 [Al][pDADMAC]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4.0 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B5B51BAF-EEAC-601A-3267-24863D934E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9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Tanner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Source: Tanner Reservoir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Optimum Dose/Coagulants for Tested Products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665156"/>
              </p:ext>
            </p:extLst>
          </p:nvPr>
        </p:nvGraphicFramePr>
        <p:xfrm>
          <a:off x="110834" y="1432628"/>
          <a:ext cx="11914905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88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246094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057835">
                  <a:extLst>
                    <a:ext uri="{9D8B030D-6E8A-4147-A177-3AD203B41FA5}">
                      <a16:colId xmlns:a16="http://schemas.microsoft.com/office/drawing/2014/main" val="324412807"/>
                    </a:ext>
                  </a:extLst>
                </a:gridCol>
                <a:gridCol w="1290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331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815788">
                  <a:extLst>
                    <a:ext uri="{9D8B030D-6E8A-4147-A177-3AD203B41FA5}">
                      <a16:colId xmlns:a16="http://schemas.microsoft.com/office/drawing/2014/main" val="1659040428"/>
                    </a:ext>
                  </a:extLst>
                </a:gridCol>
                <a:gridCol w="1626680">
                  <a:extLst>
                    <a:ext uri="{9D8B030D-6E8A-4147-A177-3AD203B41FA5}">
                      <a16:colId xmlns:a16="http://schemas.microsoft.com/office/drawing/2014/main" val="20583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endParaRPr lang="en-US" sz="20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Use,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SWT-9311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SWT-9311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7.18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61493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0793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SWT-2000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0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SWT-2000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1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55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30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3497</Words>
  <Application>Microsoft Office PowerPoint</Application>
  <PresentationFormat>Widescreen</PresentationFormat>
  <Paragraphs>991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Tanner Amador Water Agency CA0310003, Amador County, Jar Test</vt:lpstr>
      <vt:lpstr>Tanner AWA Source &amp; Treated Water Characteristics, April 10, 2023</vt:lpstr>
      <vt:lpstr>Applied Coagulants for Jar Testing (1)</vt:lpstr>
      <vt:lpstr>Applied Coagulants for Jar Testing (2)</vt:lpstr>
      <vt:lpstr>Applied Coagulants for Jar Testing (3)</vt:lpstr>
      <vt:lpstr>UVT/UVA, pathlength 10 mm</vt:lpstr>
      <vt:lpstr>Laboratory Charge Analyzer</vt:lpstr>
      <vt:lpstr>Coagulant Information</vt:lpstr>
      <vt:lpstr>Tanner AWA; Source: Tanner Reservoir Summary of Optimum Dose/Coagulants for Tested Products</vt:lpstr>
      <vt:lpstr>Tanner AWA; Jar Test 1 - 8 Results Flash Mix 200 RPM (20 sec); Floc Mix 30 RPM (5 min)</vt:lpstr>
      <vt:lpstr>Tanner AWA; Jar Test 9 - 16 Results Flash Mix 200 RPM (20 sec); Floc Mix 30 RPM (5 min)</vt:lpstr>
      <vt:lpstr>Tanner AWA; Jar Test 17 - 24 Results Flash Mix 200 RPM (20 sec); Floc Mix 30 RPM (5 min)</vt:lpstr>
      <vt:lpstr>Tanner AWA; Jar Test 25 - 32 Results Flash Mix 200 RPM (20 sec); Floc Mix 30 RPM (5 min)</vt:lpstr>
      <vt:lpstr>Tanner AWA; Jar Test 33 - 36 Results Flash Mix 200 RPM (20 sec); Floc Mix 30 RPM (5 min)</vt:lpstr>
      <vt:lpstr>Tanner AWA; Jar Test 37 - 44 Results Flash Mix 200 RPM (20 sec); Floc Mix 30 RPM (5 min)</vt:lpstr>
      <vt:lpstr>Tanner AWA; Jar Test 45 - 52 Results Flash Mix 200 RPM (20 sec); Floc Mix 30 RPM (5 min)</vt:lpstr>
      <vt:lpstr>Jars 1-4 Test Flash Mix 20 Sec (200 RPM) Floc Mix 5 min (30 RPM)  No Photos  Applied Coagulant  9311 </vt:lpstr>
      <vt:lpstr>Jars 5-8 Test Flash Mix 20 Sec (200 RPM) Floc Mix 5 min (30 RPM)  No Photos  Applied Coagulant  961 </vt:lpstr>
      <vt:lpstr>Jars 9-12 Test Flash Mix 20 Sec (200 RPM) Floc Mix 5 min (30 RPM)    Applied Coagulant  905 </vt:lpstr>
      <vt:lpstr>Jars 9-12: End of Floc Duration, 25 mL is syringed for filterability and %UVT/UVA. </vt:lpstr>
      <vt:lpstr>Jars 13-16 Test Flash Mix 20 Sec (200 RPM) Floc Mix 5 min (30 RPM)  No Photos  Applied Coagulant  905 </vt:lpstr>
      <vt:lpstr>Jars 17-20 Test Flash Mix 20 Sec (200 RPM) Floc Mix 5 min (30 RPM)    Applied Coagulant  9810 </vt:lpstr>
      <vt:lpstr>Jars 17-20: End of Floc Duration, 25 mL is syringed for filterability and %UVT/UVA. </vt:lpstr>
      <vt:lpstr>Jars 21-24 Test Flash Mix 20 Sec (200 RPM) Floc Mix 5 min (30 RPM)  No Photos  Applied Coagulant  SWT-2000 </vt:lpstr>
      <vt:lpstr>Jars 25-28 Test Flash Mix 20 Sec (200 RPM) Floc Mix 5 min (30 RPM)    Applied Coagulant  9311 </vt:lpstr>
      <vt:lpstr>Jars 25-28: End of Floc Duration, 25 mL is syringed for filterability and %UVT/UVA. </vt:lpstr>
      <vt:lpstr>Jars 29-32 Test Flash Mix 20 Sec (200 RPM) Floc Mix 5 min (30 RPM)    Applied Coagulant  9311</vt:lpstr>
      <vt:lpstr>Jars 29-32: End of Floc Duration, 25 mL is syringed for filterability and %UVT/UVA. </vt:lpstr>
      <vt:lpstr>Jars 33-36 Test Flash Mix 20 Sec (200 RPM) Floc Mix 5 min (30 RPM)    Applied Coagulants  9311, 905, 9810 &amp; SWT-2000</vt:lpstr>
      <vt:lpstr>Jars 33-36: End of Floc Duration, 25 mL is syringed for filterability and %UVT/UVA. </vt:lpstr>
      <vt:lpstr>Jars 33-36 Test Flash Mix 20 Sec (200 RPM) Floc Mix 5 min (30 RPM)  No Photos  Applied Coagulant  SWT-9311 </vt:lpstr>
      <vt:lpstr>Jars 41-44 Test Flash Mix 20 Sec (200 RPM) Floc Mix 5 min (30 RPM)    Applied Coagulant  SWT-2000</vt:lpstr>
      <vt:lpstr>Jars 41-44: End of Floc Duration, 25 mL is syringed for filterability and %UVT/UVA. </vt:lpstr>
      <vt:lpstr>Jars 45-48 Test Flash Mix 20 Sec (200 RPM) Floc Mix 5 min (30 RPM)    Applied Coagulant  905</vt:lpstr>
      <vt:lpstr>Jars 45-48: End of Floc Duration, 25 mL is syringed for filterability and %UVT/UVA. </vt:lpstr>
      <vt:lpstr>Jars 49-52 Test Flash Mix 20 Sec (200 RPM) Floc Mix 5 min (30 RPM)    Applied Coagulant  SWT-2000</vt:lpstr>
      <vt:lpstr>Jars 49-52: End of Floc Duration, 25 mL is syringed for filterability and %UVT/UVA.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American Canyon CA2810005, Napa County, Jar Test</dc:title>
  <dc:creator>Schott, Guy@Waterboards</dc:creator>
  <cp:lastModifiedBy>Schott, Guy@Waterboards</cp:lastModifiedBy>
  <cp:revision>62</cp:revision>
  <dcterms:created xsi:type="dcterms:W3CDTF">2021-09-28T20:50:27Z</dcterms:created>
  <dcterms:modified xsi:type="dcterms:W3CDTF">2023-09-05T21:58:21Z</dcterms:modified>
</cp:coreProperties>
</file>