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1417" r:id="rId3"/>
    <p:sldId id="1524" r:id="rId4"/>
    <p:sldId id="1541" r:id="rId5"/>
    <p:sldId id="1542" r:id="rId6"/>
    <p:sldId id="1322" r:id="rId7"/>
    <p:sldId id="1496" r:id="rId8"/>
    <p:sldId id="1406" r:id="rId9"/>
    <p:sldId id="1545" r:id="rId10"/>
    <p:sldId id="1528" r:id="rId11"/>
    <p:sldId id="293" r:id="rId12"/>
    <p:sldId id="294" r:id="rId13"/>
    <p:sldId id="1526" r:id="rId14"/>
    <p:sldId id="1127" r:id="rId15"/>
    <p:sldId id="874" r:id="rId16"/>
    <p:sldId id="1543" r:id="rId17"/>
    <p:sldId id="1544" r:id="rId18"/>
    <p:sldId id="1499" r:id="rId19"/>
    <p:sldId id="1427" r:id="rId20"/>
    <p:sldId id="1392" r:id="rId21"/>
    <p:sldId id="1419" r:id="rId22"/>
    <p:sldId id="1394" r:id="rId23"/>
    <p:sldId id="1395" r:id="rId24"/>
    <p:sldId id="1500" r:id="rId25"/>
    <p:sldId id="1389" r:id="rId26"/>
    <p:sldId id="1390" r:id="rId27"/>
    <p:sldId id="1399" r:id="rId28"/>
    <p:sldId id="1436" r:id="rId29"/>
    <p:sldId id="1401" r:id="rId30"/>
    <p:sldId id="1402" r:id="rId31"/>
    <p:sldId id="1403" r:id="rId32"/>
    <p:sldId id="1437" r:id="rId33"/>
    <p:sldId id="1410" r:id="rId34"/>
    <p:sldId id="1411" r:id="rId35"/>
    <p:sldId id="1412" r:id="rId36"/>
    <p:sldId id="1438" r:id="rId37"/>
    <p:sldId id="1423" r:id="rId38"/>
    <p:sldId id="1424" r:id="rId39"/>
    <p:sldId id="1425" r:id="rId40"/>
    <p:sldId id="1530" r:id="rId41"/>
    <p:sldId id="1453" r:id="rId42"/>
    <p:sldId id="1454" r:id="rId43"/>
    <p:sldId id="1455" r:id="rId44"/>
    <p:sldId id="1504" r:id="rId45"/>
    <p:sldId id="1456" r:id="rId46"/>
    <p:sldId id="1457" r:id="rId47"/>
    <p:sldId id="1458" r:id="rId48"/>
    <p:sldId id="1531" r:id="rId49"/>
    <p:sldId id="1459" r:id="rId50"/>
    <p:sldId id="1460" r:id="rId51"/>
    <p:sldId id="1461" r:id="rId52"/>
    <p:sldId id="1154" r:id="rId53"/>
    <p:sldId id="1155" r:id="rId54"/>
    <p:sldId id="1129" r:id="rId55"/>
    <p:sldId id="1148" r:id="rId56"/>
    <p:sldId id="1156" r:id="rId57"/>
    <p:sldId id="1157" r:id="rId5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5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Huron</a:t>
            </a:r>
            <a:b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CA1010044</a:t>
            </a:r>
            <a:b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Fresno County</a:t>
            </a:r>
            <a:b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6, 2021</a:t>
            </a:r>
          </a:p>
        </p:txBody>
      </p:sp>
      <p:pic>
        <p:nvPicPr>
          <p:cNvPr id="8" name="Picture 7" descr="Image of flocculation.">
            <a:extLst>
              <a:ext uri="{FF2B5EF4-FFF2-40B4-BE49-F238E27FC236}">
                <a16:creationId xmlns:a16="http://schemas.microsoft.com/office/drawing/2014/main" id="{CBE689E5-6B19-4F02-B9D6-3224394E2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r="-1" b="4040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453-08F0-4874-8061-0F8F757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Coagulants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05E570-CD47-4B67-8CF2-39A19E162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0670"/>
              </p:ext>
            </p:extLst>
          </p:nvPr>
        </p:nvGraphicFramePr>
        <p:xfrm>
          <a:off x="838198" y="1825625"/>
          <a:ext cx="807013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044">
                  <a:extLst>
                    <a:ext uri="{9D8B030D-6E8A-4147-A177-3AD203B41FA5}">
                      <a16:colId xmlns:a16="http://schemas.microsoft.com/office/drawing/2014/main" val="1824588087"/>
                    </a:ext>
                  </a:extLst>
                </a:gridCol>
                <a:gridCol w="2158104">
                  <a:extLst>
                    <a:ext uri="{9D8B030D-6E8A-4147-A177-3AD203B41FA5}">
                      <a16:colId xmlns:a16="http://schemas.microsoft.com/office/drawing/2014/main" val="3194213534"/>
                    </a:ext>
                  </a:extLst>
                </a:gridCol>
                <a:gridCol w="3221983">
                  <a:extLst>
                    <a:ext uri="{9D8B030D-6E8A-4147-A177-3AD203B41FA5}">
                      <a16:colId xmlns:a16="http://schemas.microsoft.com/office/drawing/2014/main" val="3650802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3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0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0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1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1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4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8.77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Alum:  41.5 mg/L as hydrated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 with 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917: 15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CTC-00011: 80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4C73732-5BFE-4AB0-8093-6DBEE23F8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8464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Huron; Source CA Aqueduct;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90730"/>
              </p:ext>
            </p:extLst>
          </p:nvPr>
        </p:nvGraphicFramePr>
        <p:xfrm>
          <a:off x="110837" y="1432628"/>
          <a:ext cx="1178579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3247576311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Huron; Source CA Aqueduct;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422107"/>
              </p:ext>
            </p:extLst>
          </p:nvPr>
        </p:nvGraphicFramePr>
        <p:xfrm>
          <a:off x="110837" y="1432628"/>
          <a:ext cx="1178579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3247576311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097711791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5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18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493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59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Huron; Source CA Aqueduct;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430933"/>
              </p:ext>
            </p:extLst>
          </p:nvPr>
        </p:nvGraphicFramePr>
        <p:xfrm>
          <a:off x="110837" y="1432628"/>
          <a:ext cx="1178579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17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757314">
                  <a:extLst>
                    <a:ext uri="{9D8B030D-6E8A-4147-A177-3AD203B41FA5}">
                      <a16:colId xmlns:a16="http://schemas.microsoft.com/office/drawing/2014/main" val="3247576311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250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Huron; Source CA Aqueduct; Jar Test 25 –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76535"/>
              </p:ext>
            </p:extLst>
          </p:nvPr>
        </p:nvGraphicFramePr>
        <p:xfrm>
          <a:off x="110837" y="1432628"/>
          <a:ext cx="1178579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Huron; Source CA Aqueduct; Jar Test 29 - 32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980148"/>
              </p:ext>
            </p:extLst>
          </p:nvPr>
        </p:nvGraphicFramePr>
        <p:xfrm>
          <a:off x="110837" y="1432628"/>
          <a:ext cx="11606683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4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0631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106313">
                  <a:extLst>
                    <a:ext uri="{9D8B030D-6E8A-4147-A177-3AD203B41FA5}">
                      <a16:colId xmlns:a16="http://schemas.microsoft.com/office/drawing/2014/main" val="4171675055"/>
                    </a:ext>
                  </a:extLst>
                </a:gridCol>
                <a:gridCol w="1432259">
                  <a:extLst>
                    <a:ext uri="{9D8B030D-6E8A-4147-A177-3AD203B41FA5}">
                      <a16:colId xmlns:a16="http://schemas.microsoft.com/office/drawing/2014/main" val="3539255625"/>
                    </a:ext>
                  </a:extLst>
                </a:gridCol>
                <a:gridCol w="1194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9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08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2913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Reducton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DA61-17A4-4747-8876-5818B0F8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City of Huron, Conventional Treatment 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rgbClr val="FFFFFF"/>
                </a:solidFill>
              </a:rPr>
              <a:t>Source: CA Aqueduct</a:t>
            </a:r>
          </a:p>
        </p:txBody>
      </p:sp>
      <p:pic>
        <p:nvPicPr>
          <p:cNvPr id="5" name="Picture 4" descr="Image of treatment plant.">
            <a:extLst>
              <a:ext uri="{FF2B5EF4-FFF2-40B4-BE49-F238E27FC236}">
                <a16:creationId xmlns:a16="http://schemas.microsoft.com/office/drawing/2014/main" id="{B0559BCF-9F0F-496C-9813-8880BDAF0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5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17491A9A-C6FC-4EBE-A343-77EE887F8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6D7539-8E44-4316-8FC5-5E924869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4611" y="37290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9EBB66-BBC0-46F7-A3AD-1B8254AA0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9859" y="37290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93C9CE-D3FA-4FE1-8218-3CE45288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4127" y="37290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FEB03D-89D4-44D1-B81F-0C0BF3695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3186" y="37290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</p:spTree>
    <p:extLst>
      <p:ext uri="{BB962C8B-B14F-4D97-AF65-F5344CB8AC3E}">
        <p14:creationId xmlns:p14="http://schemas.microsoft.com/office/powerpoint/2010/main" val="320729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224" y="5186423"/>
            <a:ext cx="1147665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E0516CA-FFAA-430A-A0A4-99D32F9A9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2062F8A-E434-472B-9E84-EB8541051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7700A2-6123-4C4F-B58C-EDC13FF7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7080" y="22947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811455-EDE6-4B0A-8784-119BBECF9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2328" y="2294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9A446-9FF5-4F35-8675-EB528A219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5538" y="2294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5116FC-9A45-42BB-A7CF-39209C7AE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1821" y="2294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186KH (pDADMAC)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B3738036-A157-4AC7-A4CC-FCCF7033F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309BF2-DE69-4C80-93D3-87260043F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8800" y="22947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FEED9D-3CE2-4E3B-AF9C-2A7D521B4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7130" y="22947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BAC69-5A47-4CA4-AB10-8E0F61512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6848" y="22947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49F6B4-C13D-406C-9AD8-EFF38358F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3130" y="22947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208" y="5186423"/>
            <a:ext cx="11243388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29CB7E9-954E-47B8-A6F3-7C2BDE99B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EBF151A-8838-446A-A441-1A161A9236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6D1F5A-3017-45AC-92CF-E3A6D3050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1507" y="3191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7BA17F-2F54-4EF7-9334-C193E97AE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89508" y="3191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0A121A-7BF8-4704-9BDC-AFFA73EAA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6848" y="3191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62BF6C-94A5-4138-8C01-46235D9A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2447" y="31911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186K (pDADMAC)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73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C8AD772E-AE8F-4847-A44A-5568C5E44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59C9DE-8334-425C-8CB5-5892334C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765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BE1A09-5282-4340-906A-804C41297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0941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F30F4B-90A1-44D8-A8E9-18F69633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7907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33871B-A8DF-4599-9A12-74C413DC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2218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878" y="5186423"/>
            <a:ext cx="1134602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ACE933E-BEBC-4B80-ABA1-F6180ED85B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4EF8836-7C9B-42F7-9BD6-2F22DD3C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694742-B141-42AF-A9FB-5AFD514C3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765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E2695D-4299-4D7D-A332-7E75B5139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1270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482D5-3F31-4BE6-9386-D817EAB6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2708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8A25D-A5F0-404E-AE92-34DAD58A3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7349" y="5914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C-378 (pDADMAC)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22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134E4A17-9FE5-4427-867F-B8AD4656C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A796EA-AD77-4765-BAA8-1B28DFF1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555" y="22947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64FBC2-196E-49BD-9D23-40A70A43B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6096" y="22947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A11E2-0252-49BB-944C-6FA98661F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0308" y="22649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4CD91-C0BE-4C13-A37F-6413B445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2120" y="22055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869" y="5186423"/>
            <a:ext cx="1152330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03DE4EB-13DC-441A-A8FB-DE8BCBB91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F49FFE9-CB6F-4AE8-A59F-09A3E81E3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51DC93-58B4-4D56-BCE2-A4AD9EB2F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3251" y="22947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9C488-23B9-4D38-ABC4-776CE819D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17792" y="22947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C0FAA-CE08-470C-B175-CDF1BC1BA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2004" y="22649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660D0-A416-4DFB-8DE6-57465E83C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3816" y="22055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 (ACH/polyamine)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3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45504249-87FB-4ED2-94A5-AAF8D44CF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64D7F1-B28A-4215-B499-4A812FBC0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356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CD881-EC91-4D41-AE08-698AFAC1E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3320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84CF5-A07F-4F27-B232-8F8A97442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5253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02207-076F-4FB7-9201-E0C7D8CE0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2217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233" y="5186423"/>
            <a:ext cx="1148598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7DB1000-89EB-43AB-B831-A5FDA22A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5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4EC4199-6DB3-452C-AFEF-983E145F2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A72051-FBE4-45E1-AC3C-9A81E1ECC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297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7B06A-BDCA-4E41-8CA4-3D1E4BE8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0261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44B98-4C31-42AB-AF58-33E6B4CDA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2194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A4556-F285-403C-8AA4-BBC473558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9158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202471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Huron Source Water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Characteristics, July 6, 2021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59588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8.77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89-94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(May/June 2021)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2.4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83.5%,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0.078/cm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0.25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84.7%,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4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64D718EF-438F-48E4-8E71-40D8710EE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085ACE-FAA7-42D6-9414-C71FD76C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732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33750F-E064-4A02-AB22-3AC96B92E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4732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AE10B8-861D-4ECA-948D-CC142966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8239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C24CC0-0E80-4263-8237-0D54B8DF3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4511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1271503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83" y="5186423"/>
            <a:ext cx="11672596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4215B854-E726-4DB7-8FFE-298276B66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6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2770F79-C404-4E32-8F65-A77B736B3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77ED87-E74C-47E0-AC34-F5FB2E0EE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732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A5A39-3432-4D93-8FCE-FF62B3AD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4732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08828-BE10-48A4-9F3D-D2B3CD9B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8239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33593-0369-4035-9C90-D8CF59A4B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4511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2410587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 (ACH/polyamine)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70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3D19D600-4EE9-4556-962D-C27B34D1D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002FF8-7E82-496F-991A-CC8A49E6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0522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7490C-4DF3-489B-AF41-182A83C2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523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C826DD-7D81-4406-8C02-1A04FB17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4454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B1920-B736-4E31-9648-309CE6E33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1758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4213059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233" y="5186423"/>
            <a:ext cx="1158862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BE935A7-3A6C-42FB-A418-DDDA68033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4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98B3BC0-90E4-426A-A5B4-E8B7C66F12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96D95C-A596-488B-8C8A-2D44793A2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7087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03EEE-4E67-41D9-9255-733855A4D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5088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E6B9E8-50EA-47EB-8083-E79CB70D0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1019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4FF95-CB42-4C30-ADFD-257D589CF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8323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2227167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9810/Adv Floc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59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2528F7DF-6B28-48C9-904F-F27192A72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7DDD5A-5B74-44FC-BE8C-A17F18C20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8240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457E1-F648-4E50-ACF9-618DA65B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F95741-1A9A-49ED-97AA-0149307E6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6553" y="32808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9AEBF5-D041-4550-BF96-84CE7DA99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6934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47664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152401"/>
            <a:ext cx="11429999" cy="15382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Huron WTP Water Characteristics, 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6, 2021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Plant Type: Conventional Filtration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848" y="1825625"/>
            <a:ext cx="4805082" cy="4351338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Alum(dry): 20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 Water: 2.5 NTU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9529" y="1825625"/>
            <a:ext cx="6154271" cy="4351338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(pre-chlorination)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0.23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87.5%,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%UVA Reduction: 19.7%</a:t>
            </a:r>
          </a:p>
        </p:txBody>
      </p:sp>
    </p:spTree>
    <p:extLst>
      <p:ext uri="{BB962C8B-B14F-4D97-AF65-F5344CB8AC3E}">
        <p14:creationId xmlns:p14="http://schemas.microsoft.com/office/powerpoint/2010/main" val="2365696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07" y="5186423"/>
            <a:ext cx="1144866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BBF75419-4F9B-4C9C-ACC8-69D97F571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2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4B7D7FE-45F1-46FE-8EAD-480C461BD9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9B7A51-B5BA-453A-BD6E-919EC37BB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8240" y="32808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2F26C-7C5A-4209-A6AE-6C9171C08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32808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11D68F-5711-4D38-8E60-E564FC082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6553" y="32808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43B47C-382C-4673-9954-EC70A507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6934" y="32808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3524519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4.3% 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~21.25%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~11.25%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030650" cy="45186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7341" y="1825624"/>
            <a:ext cx="5495365" cy="489790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773253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~21.25%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~11.25%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134891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Praestol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186K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Brenntag (559-485-4150)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Solenis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60-180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MW: 150,00 g/moles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Polydyne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34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4472</Words>
  <Application>Microsoft Office PowerPoint</Application>
  <PresentationFormat>Widescreen</PresentationFormat>
  <Paragraphs>1026</Paragraphs>
  <Slides>57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City of Huron CA1010044 Fresno County Jar Test</vt:lpstr>
      <vt:lpstr>City of Huron, Conventional Treatment  Source: CA Aqueduct</vt:lpstr>
      <vt:lpstr>UVT/UVA, pathlength 10 mm</vt:lpstr>
      <vt:lpstr>City of Huron Source Water Characteristics, July 6, 2021</vt:lpstr>
      <vt:lpstr>City of Huron WTP Water Characteristics,  July 6, 2021 Treatment Plant Type: Conventional Filtration</vt:lpstr>
      <vt:lpstr>Applied Coagulants for Jar Testing (1)</vt:lpstr>
      <vt:lpstr>Applied Coagulants for Jar Testing (2)</vt:lpstr>
      <vt:lpstr>Applied Coagulants for Jar Testing (3)</vt:lpstr>
      <vt:lpstr>Applied Coagulants for Jar Testing (4)</vt:lpstr>
      <vt:lpstr>Coagulants</vt:lpstr>
      <vt:lpstr>Polyamine C59H108N14O10 MW: 1,173.6 g/mol</vt:lpstr>
      <vt:lpstr>Diallyldimethylammonium chloride or N-allyl-N,N-dimethylprop-2-en-1-aminium chloride  pDADMAC C8H16ClN MW: 161.67 g/mol</vt:lpstr>
      <vt:lpstr>Laboratory Charge Analyzer</vt:lpstr>
      <vt:lpstr>Coagulant Information</vt:lpstr>
      <vt:lpstr>City of Huron; Source CA Aqueduct; Jar Test 1 - 8 Results Flash Mix 200 RPM (20 sec); Floc Mix 25 RPM (5 min)</vt:lpstr>
      <vt:lpstr>City of Huron; Source CA Aqueduct; Jar Test 9 - 16 Results Flash Mix 200 RPM (20 sec); Floc Mix 25 RPM (5 min)</vt:lpstr>
      <vt:lpstr>City of Huron; Source CA Aqueduct; Jar Test 17 - 24 Results Flash Mix 200 RPM (20 sec); Floc Mix 25 RPM (5 min)</vt:lpstr>
      <vt:lpstr>City of Huron; Source CA Aqueduct; Jar Test 25 – 28 Results Flash Mix 200 RPM (20 sec); Floc Mix 25 RPM (5 min)</vt:lpstr>
      <vt:lpstr>City of Huron; Source CA Aqueduct; Jar Test 29 - 32 Results Flash Mix 200 RPM (20 sec); Floc Mix 25 RPM (5 min)</vt:lpstr>
      <vt:lpstr>Jars 1-4 Test Flash Mix 20 Sec (200 RPM) Floc Mix 5 min (25 RPM)    Applied Coagulant  Alum </vt:lpstr>
      <vt:lpstr>Jars 1-4:  End of 5-minute flocculation (25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(25 RPM)   Applied Coagulants  Alum 186KH (pDADMAC)  </vt:lpstr>
      <vt:lpstr>Jars 5-8:  End of 5-minute flocculation (25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20 Sec (200 RPM) Floc Mix 5 min (25 RPM)   Applied Coagulants  Alum 186K (pDADMAC)  </vt:lpstr>
      <vt:lpstr>Jars 9-12:  End of 5-minute flocculation (25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20 Sec (200 RPM) Floc Mix 5 min (25 RPM)   Applied Coagulants  Alum C-378 (pDADMAC)  </vt:lpstr>
      <vt:lpstr>Jars 13-16:  End of 5-minute flocculation (25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20 Sec (200 RPM) Floc Mix 5 min (25 RPM)   Applied Coagulant  917 (ACH/polyamine)  </vt:lpstr>
      <vt:lpstr>Jars 17-20:  End of 5-minute flocculation (25 RPM) duration.</vt:lpstr>
      <vt:lpstr>Jars 17-20: After 5 min of settling, 25 mL is syringed for filterability and %UVT/UVA.</vt:lpstr>
      <vt:lpstr>Jars 17-20: After 25-minutes of settling, settled water turbidity is taken.</vt:lpstr>
      <vt:lpstr>Jars 21-24 Test Flash Mix 20 Sec (200 RPM) Floc Mix 5 min (25 RPM)   Applied Coagulant  AdvFloc CTC-00011  </vt:lpstr>
      <vt:lpstr>Jars 21-24:  End of 5-minute flocculation (25 RPM) duration.</vt:lpstr>
      <vt:lpstr>Jars 21-24: After 5 min of settling, 25 mL is syringed for filterability and %UVT/UVA.</vt:lpstr>
      <vt:lpstr>Jars 21-24: After 25-minutes of settling, settled water turbidity is taken.</vt:lpstr>
      <vt:lpstr>Jars 25-28 Test Flash Mix 20 Sec (200 RPM) Floc Mix 5 min (25 RPM)   Applied Coagulant  9810 (ACH/polyamine)  </vt:lpstr>
      <vt:lpstr>Jars 25-28:  End of 5-minute flocculation (25 RPM) duration.</vt:lpstr>
      <vt:lpstr>Jars 25-28: After 5 min of settling, 25 mL is syringed for filterability and %UVT/UVA.</vt:lpstr>
      <vt:lpstr>Jars 25-28: After 25-minutes of settling, settled water turbidity is taken.</vt:lpstr>
      <vt:lpstr>Jars 29-32 Test Flash Mix 20 Sec (200 RPM) Floc Mix 5 min (25RPM)   Applied Coagulants  Alum/C-378 9810/Adv Floc CTC-00011  </vt:lpstr>
      <vt:lpstr>Jars 29-32:  End of 5-minute flocculation (25 RPM) duration.</vt:lpstr>
      <vt:lpstr>Jars 29-32: After 5 min of settling, 25 mL is syringed for filterability and %UVT/UVA.</vt:lpstr>
      <vt:lpstr>Jars 29-32: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Huron CA1010044 Fresno County Jar Test</dc:title>
  <dc:creator>Schott, Guy@Waterboards</dc:creator>
  <cp:lastModifiedBy>Schott, Guy@Waterboards</cp:lastModifiedBy>
  <cp:revision>7</cp:revision>
  <dcterms:created xsi:type="dcterms:W3CDTF">2021-07-13T21:32:58Z</dcterms:created>
  <dcterms:modified xsi:type="dcterms:W3CDTF">2021-07-13T22:58:11Z</dcterms:modified>
</cp:coreProperties>
</file>