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1751" r:id="rId2"/>
    <p:sldId id="1700" r:id="rId3"/>
    <p:sldId id="1701" r:id="rId4"/>
    <p:sldId id="1755" r:id="rId5"/>
    <p:sldId id="1722" r:id="rId6"/>
    <p:sldId id="1194" r:id="rId7"/>
    <p:sldId id="1746" r:id="rId8"/>
    <p:sldId id="1756" r:id="rId9"/>
    <p:sldId id="1717" r:id="rId10"/>
    <p:sldId id="1718" r:id="rId11"/>
    <p:sldId id="315" r:id="rId12"/>
    <p:sldId id="1759" r:id="rId13"/>
    <p:sldId id="327" r:id="rId14"/>
    <p:sldId id="1228" r:id="rId15"/>
    <p:sldId id="1229" r:id="rId16"/>
    <p:sldId id="1235" r:id="rId17"/>
    <p:sldId id="1714" r:id="rId18"/>
    <p:sldId id="1757" r:id="rId19"/>
    <p:sldId id="323" r:id="rId20"/>
    <p:sldId id="1165" r:id="rId21"/>
    <p:sldId id="1158" r:id="rId22"/>
    <p:sldId id="1159" r:id="rId23"/>
    <p:sldId id="1160" r:id="rId24"/>
    <p:sldId id="1157" r:id="rId25"/>
    <p:sldId id="115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5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5%20Bakersville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5%20Bakersvill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5%20Bakersville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Plant Flow Operations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Plant</c:v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FlowsCWS!$D$4:$D$12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FlowsCWS!$E$4:$E$12</c:f>
              <c:numCache>
                <c:formatCode>General</c:formatCode>
                <c:ptCount val="9"/>
                <c:pt idx="0">
                  <c:v>5069</c:v>
                </c:pt>
                <c:pt idx="1">
                  <c:v>5054</c:v>
                </c:pt>
                <c:pt idx="2">
                  <c:v>5084</c:v>
                </c:pt>
                <c:pt idx="3">
                  <c:v>5073</c:v>
                </c:pt>
                <c:pt idx="4">
                  <c:v>5081</c:v>
                </c:pt>
                <c:pt idx="5">
                  <c:v>5088</c:v>
                </c:pt>
                <c:pt idx="6">
                  <c:v>5093</c:v>
                </c:pt>
                <c:pt idx="7">
                  <c:v>5102</c:v>
                </c:pt>
                <c:pt idx="8">
                  <c:v>5076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8D-46FF-8E98-F01AFD65B213}"/>
            </c:ext>
          </c:extLst>
        </c:ser>
        <c:ser>
          <c:idx val="1"/>
          <c:order val="1"/>
          <c:tx>
            <c:v>Clearwell</c:v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1"/>
            <c:spPr>
              <a:solidFill>
                <a:srgbClr val="FFFF00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FlowsCWS!$D$4:$D$12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FlowsCWS!$H$4:$H$12</c:f>
              <c:numCache>
                <c:formatCode>General</c:formatCode>
                <c:ptCount val="9"/>
                <c:pt idx="0">
                  <c:v>5372.55</c:v>
                </c:pt>
                <c:pt idx="1">
                  <c:v>5380.06</c:v>
                </c:pt>
                <c:pt idx="2">
                  <c:v>5381.4100000000008</c:v>
                </c:pt>
                <c:pt idx="3">
                  <c:v>5463.42</c:v>
                </c:pt>
                <c:pt idx="4">
                  <c:v>5426.28</c:v>
                </c:pt>
                <c:pt idx="5">
                  <c:v>5756.79</c:v>
                </c:pt>
                <c:pt idx="6">
                  <c:v>5447.29</c:v>
                </c:pt>
                <c:pt idx="7">
                  <c:v>5474.1900000000005</c:v>
                </c:pt>
                <c:pt idx="8">
                  <c:v>5414.92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8D-46FF-8E98-F01AFD65B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288944"/>
        <c:axId val="391290864"/>
      </c:scatterChart>
      <c:scatterChart>
        <c:scatterStyle val="lineMarker"/>
        <c:varyColors val="0"/>
        <c:ser>
          <c:idx val="2"/>
          <c:order val="2"/>
          <c:tx>
            <c:v>Clearwell Level</c:v>
          </c:tx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1"/>
            <c:spPr>
              <a:solidFill>
                <a:srgbClr val="339966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FlowsCWS!$D$4:$D$12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FlowsCWS!$I$4:$I$12</c:f>
              <c:numCache>
                <c:formatCode>0.00</c:formatCode>
                <c:ptCount val="9"/>
                <c:pt idx="0">
                  <c:v>26</c:v>
                </c:pt>
                <c:pt idx="1">
                  <c:v>25.99</c:v>
                </c:pt>
                <c:pt idx="2">
                  <c:v>25.98</c:v>
                </c:pt>
                <c:pt idx="3">
                  <c:v>25.97</c:v>
                </c:pt>
                <c:pt idx="4">
                  <c:v>25.96</c:v>
                </c:pt>
                <c:pt idx="5">
                  <c:v>25.94</c:v>
                </c:pt>
                <c:pt idx="6">
                  <c:v>25.92</c:v>
                </c:pt>
                <c:pt idx="7">
                  <c:v>25.9</c:v>
                </c:pt>
                <c:pt idx="8">
                  <c:v>25.88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8D-46FF-8E98-F01AFD65B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340912"/>
        <c:axId val="352583872"/>
      </c:scatterChart>
      <c:valAx>
        <c:axId val="391288944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290864"/>
        <c:crosses val="autoZero"/>
        <c:crossBetween val="midCat"/>
      </c:valAx>
      <c:valAx>
        <c:axId val="39129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Flow (gpm)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288944"/>
        <c:crosses val="autoZero"/>
        <c:crossBetween val="midCat"/>
      </c:valAx>
      <c:valAx>
        <c:axId val="3525838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Clearwell Level (feet)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340912"/>
        <c:crosses val="max"/>
        <c:crossBetween val="midCat"/>
      </c:valAx>
      <c:valAx>
        <c:axId val="3493409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52583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Step-Dose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StepDoseMethod1!$C$12:$C$36</c:f>
              <c:numCache>
                <c:formatCode>#,##0.0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46</c:v>
                </c:pt>
                <c:pt idx="20">
                  <c:v>48</c:v>
                </c:pt>
                <c:pt idx="21">
                  <c:v>50</c:v>
                </c:pt>
                <c:pt idx="22">
                  <c:v>52</c:v>
                </c:pt>
                <c:pt idx="23">
                  <c:v>54</c:v>
                </c:pt>
                <c:pt idx="24">
                  <c:v>56</c:v>
                </c:pt>
              </c:numCache>
            </c:numRef>
          </c:xVal>
          <c:yVal>
            <c:numRef>
              <c:f>StepDoseMethod1!$K$12:$K$36</c:f>
              <c:numCache>
                <c:formatCode>0.000</c:formatCode>
                <c:ptCount val="25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0.11400000000000002</c:v>
                </c:pt>
                <c:pt idx="7">
                  <c:v>0.12000000000000002</c:v>
                </c:pt>
                <c:pt idx="8">
                  <c:v>0.14799999999999999</c:v>
                </c:pt>
                <c:pt idx="9">
                  <c:v>0.16700000000000001</c:v>
                </c:pt>
                <c:pt idx="10">
                  <c:v>0.13999999999999999</c:v>
                </c:pt>
                <c:pt idx="11">
                  <c:v>0.16200000000000001</c:v>
                </c:pt>
                <c:pt idx="12">
                  <c:v>0.27200000000000002</c:v>
                </c:pt>
                <c:pt idx="13">
                  <c:v>0.26400000000000001</c:v>
                </c:pt>
                <c:pt idx="14">
                  <c:v>0.19900000000000004</c:v>
                </c:pt>
                <c:pt idx="15">
                  <c:v>0.26700000000000002</c:v>
                </c:pt>
                <c:pt idx="16">
                  <c:v>0.19900000000000004</c:v>
                </c:pt>
                <c:pt idx="17">
                  <c:v>0.26700000000000002</c:v>
                </c:pt>
                <c:pt idx="18">
                  <c:v>0.28900000000000003</c:v>
                </c:pt>
                <c:pt idx="19">
                  <c:v>0.30000000000000004</c:v>
                </c:pt>
                <c:pt idx="20" formatCode="0.0000">
                  <c:v>0.16600000000000001</c:v>
                </c:pt>
                <c:pt idx="21" formatCode="0.0000">
                  <c:v>0.36699999999999999</c:v>
                </c:pt>
                <c:pt idx="22" formatCode="0.0000">
                  <c:v>0.32699999999999996</c:v>
                </c:pt>
                <c:pt idx="23" formatCode="0.0000">
                  <c:v>0.28900000000000003</c:v>
                </c:pt>
                <c:pt idx="24" formatCode="0.0000">
                  <c:v>0.33099999999999996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91-41D9-90AF-E951AF31C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  <c:max val="46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584"/>
        <c:crosses val="autoZero"/>
        <c:crossBetween val="midCat"/>
        <c:majorUnit val="2"/>
      </c:valAx>
      <c:valAx>
        <c:axId val="364042584"/>
        <c:scaling>
          <c:orientation val="minMax"/>
          <c:max val="0.32000000000000006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192"/>
        <c:crosses val="autoZero"/>
        <c:crossBetween val="midCat"/>
        <c:majorUnit val="2.0000000000000004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Normalized F-Curve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StepDoseMethod1!$I$12:$I$36</c:f>
              <c:numCache>
                <c:formatCode>0.000</c:formatCode>
                <c:ptCount val="25"/>
                <c:pt idx="0">
                  <c:v>0</c:v>
                </c:pt>
                <c:pt idx="1">
                  <c:v>6.434684814165397E-3</c:v>
                </c:pt>
                <c:pt idx="2">
                  <c:v>1.2880818635163221E-2</c:v>
                </c:pt>
                <c:pt idx="3">
                  <c:v>1.9329409879564562E-2</c:v>
                </c:pt>
                <c:pt idx="4">
                  <c:v>2.5791603018489463E-2</c:v>
                </c:pt>
                <c:pt idx="5">
                  <c:v>3.2256258086707811E-2</c:v>
                </c:pt>
                <c:pt idx="6">
                  <c:v>3.8762697029682727E-2</c:v>
                </c:pt>
                <c:pt idx="7">
                  <c:v>4.5271609448737135E-2</c:v>
                </c:pt>
                <c:pt idx="8">
                  <c:v>5.2179239536038625E-2</c:v>
                </c:pt>
                <c:pt idx="9">
                  <c:v>5.6538660617681556E-2</c:v>
                </c:pt>
                <c:pt idx="10">
                  <c:v>6.089974324729077E-2</c:v>
                </c:pt>
                <c:pt idx="11">
                  <c:v>6.5262488386468892E-2</c:v>
                </c:pt>
                <c:pt idx="12">
                  <c:v>6.9652404460186224E-2</c:v>
                </c:pt>
                <c:pt idx="13">
                  <c:v>7.4043992119669749E-2</c:v>
                </c:pt>
                <c:pt idx="14">
                  <c:v>7.8435589337857714E-2</c:v>
                </c:pt>
                <c:pt idx="15">
                  <c:v>8.2777447753650493E-2</c:v>
                </c:pt>
                <c:pt idx="16">
                  <c:v>8.7120965684067658E-2</c:v>
                </c:pt>
                <c:pt idx="17">
                  <c:v>9.1466143601273614E-2</c:v>
                </c:pt>
                <c:pt idx="18">
                  <c:v>9.5794527920188152E-2</c:v>
                </c:pt>
                <c:pt idx="19">
                  <c:v>0.10012290494346694</c:v>
                </c:pt>
                <c:pt idx="20">
                  <c:v>0.1044529382865213</c:v>
                </c:pt>
                <c:pt idx="21">
                  <c:v>0.10875973768323774</c:v>
                </c:pt>
                <c:pt idx="22">
                  <c:v>0.11306652506703559</c:v>
                </c:pt>
                <c:pt idx="23">
                  <c:v>0.11742504625052771</c:v>
                </c:pt>
                <c:pt idx="24">
                  <c:v>0.12178356992367743</c:v>
                </c:pt>
              </c:numCache>
            </c:numRef>
          </c:xVal>
          <c:yVal>
            <c:numRef>
              <c:f>StepDoseMethod1!$L$12:$L$36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 formatCode="0.000">
                  <c:v>0</c:v>
                </c:pt>
                <c:pt idx="3" formatCode="0.000">
                  <c:v>0</c:v>
                </c:pt>
                <c:pt idx="4" formatCode="0.000">
                  <c:v>0</c:v>
                </c:pt>
                <c:pt idx="5" formatCode="0.000">
                  <c:v>0</c:v>
                </c:pt>
                <c:pt idx="6" formatCode="0.000">
                  <c:v>8.1428571428571447E-2</c:v>
                </c:pt>
                <c:pt idx="7" formatCode="0.000">
                  <c:v>8.5714285714285743E-2</c:v>
                </c:pt>
                <c:pt idx="8" formatCode="0.000">
                  <c:v>0.10571428571428572</c:v>
                </c:pt>
                <c:pt idx="9" formatCode="0.000">
                  <c:v>0.1192857142857143</c:v>
                </c:pt>
                <c:pt idx="10" formatCode="0.000">
                  <c:v>9.9999999999999992E-2</c:v>
                </c:pt>
                <c:pt idx="11" formatCode="0.000">
                  <c:v>0.11571428571428573</c:v>
                </c:pt>
                <c:pt idx="12" formatCode="0.000">
                  <c:v>0.19428571428571431</c:v>
                </c:pt>
                <c:pt idx="13" formatCode="0.000">
                  <c:v>0.18857142857142858</c:v>
                </c:pt>
                <c:pt idx="14" formatCode="0.000">
                  <c:v>0.14214285714285718</c:v>
                </c:pt>
                <c:pt idx="15" formatCode="0.000">
                  <c:v>0.19071428571428573</c:v>
                </c:pt>
                <c:pt idx="16" formatCode="0.000">
                  <c:v>0.14214285714285718</c:v>
                </c:pt>
                <c:pt idx="17" formatCode="0.000">
                  <c:v>0.19071428571428573</c:v>
                </c:pt>
                <c:pt idx="18" formatCode="0.000">
                  <c:v>0.20642857142857146</c:v>
                </c:pt>
                <c:pt idx="19" formatCode="0.000">
                  <c:v>0.21428571428571433</c:v>
                </c:pt>
                <c:pt idx="20" formatCode="0.000">
                  <c:v>0.11857142857142859</c:v>
                </c:pt>
                <c:pt idx="21" formatCode="0.000">
                  <c:v>0.26214285714285718</c:v>
                </c:pt>
                <c:pt idx="22" formatCode="0.000">
                  <c:v>0.23357142857142857</c:v>
                </c:pt>
                <c:pt idx="23" formatCode="0.000">
                  <c:v>0.20642857142857146</c:v>
                </c:pt>
                <c:pt idx="24" formatCode="0.000">
                  <c:v>0.2364285714285714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89-4402-A6A8-955FBE8B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5720"/>
        <c:axId val="364046112"/>
      </c:scatterChart>
      <c:valAx>
        <c:axId val="364045720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/HRT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6112"/>
        <c:crosses val="autoZero"/>
        <c:crossBetween val="midCat"/>
        <c:majorUnit val="1.0000000000000002E-2"/>
      </c:valAx>
      <c:valAx>
        <c:axId val="364046112"/>
        <c:scaling>
          <c:orientation val="minMax"/>
          <c:max val="0.22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cap="non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Tracer </a:t>
                </a:r>
                <a:r>
                  <a:rPr lang="en-US" sz="1800" b="1" i="0" u="none" strike="noStrike" cap="non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endParaRPr lang="en-US" sz="1800" cap="none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5720"/>
        <c:crosses val="autoZero"/>
        <c:crossBetween val="midCat"/>
        <c:majorUnit val="2.0000000000000004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C0D002-572C-CDE8-E595-59F9AC878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A51F-1604-FAB9-2025-D4E7D9DBEC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B8CA-B88C-475F-96EA-145540B6C98B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DB480-4696-E560-6D5C-79B496B883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ACC2B-A453-733D-5E94-ED4EF6AB4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D9321-CAC1-4A9F-8A99-B76DDEC5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EEFD0-93D6-6799-2F7F-9E125018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F6774-3979-BEE0-808F-46474D1C1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FA402-12ED-FD7C-1B2B-F34AC0B42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1E54-7881-DB7D-D59F-C149AC02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DF6F-9FDA-AB8F-F82A-5AB50C63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C5F33-0599-6F28-3444-9ACF848AF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36148-4220-6D68-4B6C-A47DA9DF5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F205-AA5A-EFDC-39F7-3FDFDD995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9223C-476C-AAAA-CD21-FAC8D6826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8" y="80677"/>
            <a:ext cx="10994257" cy="5193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645DB-6599-D239-1F76-4EFFF848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837" y="5423106"/>
            <a:ext cx="554087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CA1510003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CWS Bakersfield Water Company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Tracer Study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Transmission Line + 3 MG Clearwell, June 12, 2025</a:t>
            </a:r>
          </a:p>
        </p:txBody>
      </p:sp>
      <p:sp>
        <p:nvSpPr>
          <p:cNvPr id="6" name="Content Placeholder 65">
            <a:extLst>
              <a:ext uri="{FF2B5EF4-FFF2-40B4-BE49-F238E27FC236}">
                <a16:creationId xmlns:a16="http://schemas.microsoft.com/office/drawing/2014/main" id="{2950ADC1-FB6E-4B96-0349-8696130B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060188" y="5423106"/>
            <a:ext cx="4705716" cy="1230899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Performed/Assisted by: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CWS Bakersfield Operators and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Tehachapi &amp; Yosemite District Staff</a:t>
            </a:r>
          </a:p>
        </p:txBody>
      </p:sp>
    </p:spTree>
    <p:extLst>
      <p:ext uri="{BB962C8B-B14F-4D97-AF65-F5344CB8AC3E}">
        <p14:creationId xmlns:p14="http://schemas.microsoft.com/office/powerpoint/2010/main" val="378962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653FA-1DAB-A9BE-35FB-A8C4D549E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6393A6-E245-D4B0-A4E4-0F3951AD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1544" y="74676"/>
            <a:ext cx="7940040" cy="69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– Outlet Sampling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CEF10-2AF0-5888-908E-F6FA0D05F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2" y="851959"/>
            <a:ext cx="4921284" cy="6006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CA5AD-8EA2-F5E0-0643-9F3C5C965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23" y="851959"/>
            <a:ext cx="5855021" cy="59762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A58E0B-A454-CC7A-274E-529A018D5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9576" y="2945534"/>
            <a:ext cx="1962150" cy="2219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7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Line + 3 Million-Gallon Clearwell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3" y="1586204"/>
            <a:ext cx="10687879" cy="4906671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6/12/25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Transmission volume: 23,030 gallons (to Clearwell)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avg operating volume: 2,480,613 gallons (25.975 level)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Entry avg flow: 5,075 gpm (7.308 MGD)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Exit avg flow: 5,393 gpm (7.766 MGD)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465 minutes (includes pipeline volume of 23,030 gal)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23.14 minutes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(t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 above values are based on the operating range from time 0 to t</a:t>
            </a:r>
            <a:r>
              <a:rPr lang="en-US" sz="24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minutes; baffling factor is based on exit flow</a:t>
            </a:r>
          </a:p>
        </p:txBody>
      </p:sp>
    </p:spTree>
    <p:extLst>
      <p:ext uri="{BB962C8B-B14F-4D97-AF65-F5344CB8AC3E}">
        <p14:creationId xmlns:p14="http://schemas.microsoft.com/office/powerpoint/2010/main" val="152215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E79E2B-DBB5-3CEE-DB18-A07E2852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84722"/>
              </p:ext>
            </p:extLst>
          </p:nvPr>
        </p:nvGraphicFramePr>
        <p:xfrm>
          <a:off x="93306" y="93306"/>
          <a:ext cx="11831217" cy="667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72F96B-A89A-B182-40D9-A9DC1FD7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39810" y="765113"/>
            <a:ext cx="0" cy="47548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B1E273-1FD1-F1A8-3821-01F1440D3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7111" y="54864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baseline="-25000" dirty="0">
                <a:solidFill>
                  <a:srgbClr val="FFFF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29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AC2C-897C-4A61-A301-E4C91063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0B7D8-7B36-682E-83EB-495DFECC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689" y="394855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Fluoride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701CA-BFC8-1FA2-0C80-CC2FBEB4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37346" y="5257278"/>
            <a:ext cx="3784177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IntelliCAL Fluoride ISE Probe</a:t>
            </a:r>
          </a:p>
          <a:p>
            <a:r>
              <a:rPr lang="en-US" sz="2400" b="1" dirty="0"/>
              <a:t>Standards: 0.2 &amp; 2.0 mg/L</a:t>
            </a:r>
          </a:p>
          <a:p>
            <a:r>
              <a:rPr lang="en-US" sz="2400" b="1" dirty="0"/>
              <a:t>Ionic Strength Adjustor (ISA)</a:t>
            </a:r>
          </a:p>
        </p:txBody>
      </p:sp>
    </p:spTree>
    <p:extLst>
      <p:ext uri="{BB962C8B-B14F-4D97-AF65-F5344CB8AC3E}">
        <p14:creationId xmlns:p14="http://schemas.microsoft.com/office/powerpoint/2010/main" val="3758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Clearwell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0EC2C2-4F8F-4AC2-A6F9-00360B700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473011"/>
              </p:ext>
            </p:extLst>
          </p:nvPr>
        </p:nvGraphicFramePr>
        <p:xfrm>
          <a:off x="235671" y="1494562"/>
          <a:ext cx="2718171" cy="403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Dose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1142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389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ED85D7-054A-E74E-7B6E-5C4E4AAE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671" y="6271851"/>
            <a:ext cx="44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*Excludes background fluoride of 0.143 mg/L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561E6-D240-3CAE-0FE4-D591F91EF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62" y="1494562"/>
            <a:ext cx="6807436" cy="40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0B29337-F93B-D4C5-4D11-BF545DF8D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7291" y="475023"/>
            <a:ext cx="1757130" cy="106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Tracer Test Tabulated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61B16-D189-F044-7F8B-9CB54CD0C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3" y="111717"/>
            <a:ext cx="9500802" cy="66716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8716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700-000005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888743"/>
              </p:ext>
            </p:extLst>
          </p:nvPr>
        </p:nvGraphicFramePr>
        <p:xfrm>
          <a:off x="106325" y="106325"/>
          <a:ext cx="11950995" cy="657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7AEE83-216A-9BFF-B6B9-615917AA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316" y="1337482"/>
            <a:ext cx="41214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1.40 mg/L (inlet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0.140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23.14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465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0.05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8972CA-3FEE-737F-0F49-AAD1C1BC8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5453" y="3639901"/>
            <a:ext cx="5394960" cy="0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8FDF15-4D93-994F-A397-A8C0B1202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82892" y="3689782"/>
            <a:ext cx="0" cy="219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2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12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64603"/>
              </p:ext>
            </p:extLst>
          </p:nvPr>
        </p:nvGraphicFramePr>
        <p:xfrm>
          <a:off x="93306" y="74646"/>
          <a:ext cx="12017829" cy="666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C163A8-A777-84F6-E5A5-17FB40BCE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49568" y="3585626"/>
            <a:ext cx="5394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A457C2-4C05-F327-05D3-DBB4221E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9200" y="3594108"/>
            <a:ext cx="0" cy="2377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275C23-CA64-67E9-62DC-4B54566C1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4131" y="1376542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BF: 0.05</a:t>
            </a:r>
          </a:p>
        </p:txBody>
      </p:sp>
    </p:spTree>
    <p:extLst>
      <p:ext uri="{BB962C8B-B14F-4D97-AF65-F5344CB8AC3E}">
        <p14:creationId xmlns:p14="http://schemas.microsoft.com/office/powerpoint/2010/main" val="7058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DE324-A4DA-9C5C-DC4D-8F0B2A8C0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884611-FA7E-7FAD-A94A-648720C47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" y="86265"/>
            <a:ext cx="11982090" cy="6659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5E7194-5E3F-5346-43DE-4758C4F46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4131" y="1376542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BF: 0.09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199157-0012-7BBC-DCF2-EEDCDC88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0962" y="2386557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5327B5-D8FD-C705-20BF-6E0DA89E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49638" y="2395039"/>
            <a:ext cx="0" cy="310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B6E308-2D6A-F84F-1571-F52E418E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13" y="8631"/>
            <a:ext cx="242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2004 – Tracer Results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Flow: 21 MGD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Tank Level: 26.5</a:t>
            </a:r>
          </a:p>
        </p:txBody>
      </p:sp>
    </p:spTree>
    <p:extLst>
      <p:ext uri="{BB962C8B-B14F-4D97-AF65-F5344CB8AC3E}">
        <p14:creationId xmlns:p14="http://schemas.microsoft.com/office/powerpoint/2010/main" val="322240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B5B-64EF-41D7-A31A-522C60D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a Tracer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E50-5706-48FA-8723-6D6E943C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hydraulic efficiency or disinfectant exposure time of water through one or more reactors.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known quantities of a nonreactive chemical (tracer) is added in the form of a pulse (slug) or step-dose input.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time of travel or disinfectant exposure time through the reactor is impacted by: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rate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mixing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305405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DD98E-15BC-8020-EA42-CCEA473F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FA9EC-B174-78F7-BD92-323A4227F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57751"/>
            <a:ext cx="11371118" cy="914400"/>
          </a:xfrm>
        </p:spPr>
        <p:txBody>
          <a:bodyPr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 - Bakersfield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Tracer Study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EC231-C784-85B9-E533-5F14AE3D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394" t="62639" r="38027" b="12580"/>
          <a:stretch>
            <a:fillRect/>
          </a:stretch>
        </p:blipFill>
        <p:spPr>
          <a:xfrm>
            <a:off x="66414" y="1035170"/>
            <a:ext cx="12033369" cy="576507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8745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0C84-013A-4011-8E8E-399222D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9DF6-3E81-4F1A-B545-E248D8C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- disinfectant residual (mg/L) at the point of inactivation compliance.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Disinfection exposure time of water used for Ct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 is the time (t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it takes for the first 10 percent of the water entering the reactor to exit the reactor.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this, a nonreactive tracer is introduced into the water and is monitored leaving the reactor.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1.5 mg/L of tracer is continuously dose during testing;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that time when 0.15 mg/L of tracer concentration (10% of dose) has exited the reactor.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E9B-D072-4DC5-A4AD-EEF5A1BA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C04-8270-4DF6-A4A1-E5082A1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inactivation is based on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Delivered Dose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mg/L • min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(delivered dose to pathogens)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is looked up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to determine the log inactivation based on specific monitoring parameters (pH, disinfectant residual and temperature).</a:t>
            </a:r>
          </a:p>
        </p:txBody>
      </p:sp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AE-6190-4458-88BC-2CF9C42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68677"/>
            <a:ext cx="10963183" cy="103868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F41-A0BD-4490-A253-A3ADB74B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38183"/>
            <a:ext cx="11771790" cy="49981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Determined from tracer study or estimated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 (hydraulic residence time) = operating volume divided by reactor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BF is determined and applied to daily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pipeline + Clearwell operating volume: 2,500,000 gallons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flow:  5,400 gpm (7.776 MGD)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0.05, from tracer study (combined pipeline and Clearwell)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2,500,000 gal ÷ 5,400 gpm × 0.05 = 23.1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26F-E200-48C5-A3A7-F6C7A442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882A-8977-4F9D-BB52-ECD1FE08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continue feed of tracer injected before the reactor at constant rate with plant flow.  The “Step-Dose” test has a duration of 3-4 HRT to achieve reactor outlet steady-state tracer concentration.  The time “t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determined when 10% of the tracer dose concentration has exist the reactor.  The “Modified Step-Dose” test allows the test to be completed in less than 1 HRT by physical measurements of the tracer to the inlet of the reactor.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63"/>
            <a:ext cx="4595071" cy="1300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2" y="1526960"/>
            <a:ext cx="6516210" cy="48738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™ ISEF121 Fluoride (F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Ion Selective Electrode (ISE)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HQ40d Portable ISE Multi-Parameter 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Ionic Strength Adjustor (ISA)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Standards (0.2 &amp; 2.0 mg/L)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graduated cylinder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Finnpipette F2 variable volume pipette, capacity 0.5 - 5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stirrer 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mL beakers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Bar, Magnetic, Polygon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9778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35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76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Tracer Test Results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ED64F9-19D1-5432-22C1-7B6ABBB4C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45E849-174D-96C3-41E4-443C9E62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14" y="221652"/>
            <a:ext cx="3865548" cy="1891819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 – 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Bakersfield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 Study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93A7E-8AB5-B3DD-2A86-88BB0EF38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84" t="10894" r="38815" b="35775"/>
          <a:stretch>
            <a:fillRect/>
          </a:stretch>
        </p:blipFill>
        <p:spPr>
          <a:xfrm>
            <a:off x="4623758" y="27976"/>
            <a:ext cx="7194431" cy="679053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2988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3AD68-2D49-6897-7839-1B379F48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ED525-BB05-8618-AAB6-73F9EF2F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16268" y="3244265"/>
            <a:ext cx="841577" cy="52322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E31B2-22EC-64A8-D5C4-9BF8C268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3824" y="3429000"/>
            <a:ext cx="1109278" cy="52322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1ADB3A-A5C1-8176-D3F2-B3903FA64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084832" y="112776"/>
            <a:ext cx="7940040" cy="6032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CWS – Bakersfield, 3 MG Clearwell</a:t>
            </a:r>
          </a:p>
        </p:txBody>
      </p:sp>
    </p:spTree>
    <p:extLst>
      <p:ext uri="{BB962C8B-B14F-4D97-AF65-F5344CB8AC3E}">
        <p14:creationId xmlns:p14="http://schemas.microsoft.com/office/powerpoint/2010/main" val="2812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40635-8C52-FE95-0310-03AC2D98E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13" y="0"/>
            <a:ext cx="7639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C0B86-2EB3-7C1A-D1C4-20651C2B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3917" y="565943"/>
            <a:ext cx="1095172" cy="107721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F997-1037-5529-BEFA-AF21EC18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169" y="746378"/>
            <a:ext cx="1277914" cy="107721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36-in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BE71D6-F734-9B6C-70DC-1420056CA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65246" y="1063726"/>
            <a:ext cx="3278254" cy="1327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55FF2E-AD32-9A2E-4797-BE6D77E30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829550" y="1238250"/>
            <a:ext cx="2497204" cy="1419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639-2213-4B30-8FB2-81B7E62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Tracer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582-BD12-4264-B311-12ADDD27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55938"/>
            <a:ext cx="11192256" cy="47210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single tracer study was conducted on a combined transmission line and 3,000,000-gallon welded steel tank (clearwell). 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Hydrofluosilicic Acid (H</a:t>
            </a:r>
            <a:r>
              <a:rPr lang="en-US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used as the tracer that was injected at the chlorine injection point upstream of the clearwell into the 320-ft, 42-in diameter transmission line (23,030 gal).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were conducted at two stations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Inlet to clearwell to confirm fluoride dose (mg/L)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Exit line of clearwell</a:t>
            </a:r>
          </a:p>
        </p:txBody>
      </p:sp>
    </p:spTree>
    <p:extLst>
      <p:ext uri="{BB962C8B-B14F-4D97-AF65-F5344CB8AC3E}">
        <p14:creationId xmlns:p14="http://schemas.microsoft.com/office/powerpoint/2010/main" val="19060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C551F-1ED9-6432-2544-D14319E82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4264" y="594656"/>
            <a:ext cx="5743618" cy="5668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17089-957F-A0F3-8B4E-CA8063D6A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0224" y="4776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and Chlorine Injection Points (post Membranes)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6AF9C4-B0E7-AB2B-8146-EEC2E5C53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4408" y="3054096"/>
            <a:ext cx="1170432" cy="124358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973EF5-B0C9-2284-936F-D2620B6E7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3FD695-6E50-A831-6AB3-F78400A33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2618" y="2115127"/>
            <a:ext cx="3001819" cy="3417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5B50-F32F-1110-97A5-40E8AFCF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0C494-5345-D12C-EECE-84FDBEA12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17" y="38383"/>
            <a:ext cx="6140258" cy="67812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7F2DF-CE54-2928-391D-AA2677AB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478" y="458291"/>
            <a:ext cx="1821558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Fluoride </a:t>
            </a:r>
          </a:p>
          <a:p>
            <a:r>
              <a:rPr lang="en-US" sz="3200" b="1" dirty="0"/>
              <a:t>Injection</a:t>
            </a:r>
          </a:p>
          <a:p>
            <a:r>
              <a:rPr lang="en-US" sz="3200" b="1" dirty="0"/>
              <a:t>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5826A-200D-57E4-96FE-8527DA483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14" y="380653"/>
            <a:ext cx="3702108" cy="4936144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9032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3AC32-6F1E-9FF6-8A51-3F35F609D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7028"/>
            <a:ext cx="3373945" cy="5842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93F45-2E61-1E42-73E6-2C00EE29C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57876" y="1585385"/>
            <a:ext cx="5867397" cy="44005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5385BA-FAAC-9F0D-DEBD-D7D3C4C61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1544" y="74676"/>
            <a:ext cx="7940040" cy="696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– Inlet Sampling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069044-E46A-B14A-5F70-7109E83B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2450" y="2714625"/>
            <a:ext cx="1962150" cy="22193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bb6ca0c-ccb3-428b-9d5f-a9c60cad6645}" enabled="1" method="Standard" siteId="{fe186a25-7d49-41e6-9941-05d2281d36c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1051</Words>
  <Application>Microsoft Office PowerPoint</Application>
  <PresentationFormat>Widescreen</PresentationFormat>
  <Paragraphs>143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Office Theme</vt:lpstr>
      <vt:lpstr>PowerPoint Presentation</vt:lpstr>
      <vt:lpstr>CWS - Bakersfield Clearwell Tracer Study</vt:lpstr>
      <vt:lpstr>CWS –  Bakersfield Clearwell  Tracer Study</vt:lpstr>
      <vt:lpstr>PowerPoint Presentation</vt:lpstr>
      <vt:lpstr>PowerPoint Presentation</vt:lpstr>
      <vt:lpstr>Summary of Tracer Procedures</vt:lpstr>
      <vt:lpstr>PowerPoint Presentation</vt:lpstr>
      <vt:lpstr>PowerPoint Presentation</vt:lpstr>
      <vt:lpstr>PowerPoint Presentation</vt:lpstr>
      <vt:lpstr>PowerPoint Presentation</vt:lpstr>
      <vt:lpstr>Tracer Test Result Summary –  Transmission Line + 3 Million-Gallon Clearwell</vt:lpstr>
      <vt:lpstr>PowerPoint Presentation</vt:lpstr>
      <vt:lpstr>PowerPoint Presentation</vt:lpstr>
      <vt:lpstr>Test 1: Tracer Fluoride Dose, Inlet to Clearwell</vt:lpstr>
      <vt:lpstr>PowerPoint Presentation</vt:lpstr>
      <vt:lpstr>PowerPoint Presentation</vt:lpstr>
      <vt:lpstr>PowerPoint Presentation</vt:lpstr>
      <vt:lpstr>PowerPoint Presentation</vt:lpstr>
      <vt:lpstr>Purpose of a Tracer Study</vt:lpstr>
      <vt:lpstr>Disinfection Exposure Time of Fluid in Vessel for Determining Ct10</vt:lpstr>
      <vt:lpstr>Ct10 Value</vt:lpstr>
      <vt:lpstr>Baffling Factor (BF)</vt:lpstr>
      <vt:lpstr>Test Method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Mutual Water Co. CA1710001 Tracer Study  Feb 10, 2022 By Guy Schott, P.E</dc:title>
  <dc:creator>Schott, Guy@Waterboards</dc:creator>
  <cp:lastModifiedBy>Schott, Guy@Waterboards</cp:lastModifiedBy>
  <cp:revision>104</cp:revision>
  <dcterms:created xsi:type="dcterms:W3CDTF">2022-02-15T20:07:10Z</dcterms:created>
  <dcterms:modified xsi:type="dcterms:W3CDTF">2026-03-10T21:25:59Z</dcterms:modified>
</cp:coreProperties>
</file>