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1215" r:id="rId2"/>
    <p:sldId id="1193" r:id="rId3"/>
    <p:sldId id="1194" r:id="rId4"/>
    <p:sldId id="315" r:id="rId5"/>
    <p:sldId id="1241" r:id="rId6"/>
    <p:sldId id="327" r:id="rId7"/>
    <p:sldId id="1227" r:id="rId8"/>
    <p:sldId id="1179" r:id="rId9"/>
    <p:sldId id="1229" r:id="rId10"/>
    <p:sldId id="1242" r:id="rId11"/>
    <p:sldId id="1244" r:id="rId12"/>
    <p:sldId id="323" r:id="rId13"/>
    <p:sldId id="1165" r:id="rId14"/>
    <p:sldId id="1158" r:id="rId15"/>
    <p:sldId id="1159" r:id="rId16"/>
    <p:sldId id="1160" r:id="rId17"/>
    <p:sldId id="1157" r:id="rId18"/>
    <p:sldId id="115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autoAdjust="0"/>
    <p:restoredTop sz="94673" autoAdjust="0"/>
  </p:normalViewPr>
  <p:slideViewPr>
    <p:cSldViewPr snapToGrid="0">
      <p:cViewPr varScale="1">
        <p:scale>
          <a:sx n="105" d="100"/>
          <a:sy n="105" d="100"/>
        </p:scale>
        <p:origin x="588" y="114"/>
      </p:cViewPr>
      <p:guideLst/>
    </p:cSldViewPr>
  </p:slideViewPr>
  <p:outlineViewPr>
    <p:cViewPr>
      <p:scale>
        <a:sx n="33" d="100"/>
        <a:sy n="33" d="100"/>
      </p:scale>
      <p:origin x="0" y="-750"/>
    </p:cViewPr>
  </p:outlineViewPr>
  <p:notesTextViewPr>
    <p:cViewPr>
      <p:scale>
        <a:sx n="3" d="2"/>
        <a:sy n="3" d="2"/>
      </p:scale>
      <p:origin x="0" y="0"/>
    </p:cViewPr>
  </p:notesTextViewPr>
  <p:notesViewPr>
    <p:cSldViewPr snapToGrid="0">
      <p:cViewPr varScale="1">
        <p:scale>
          <a:sx n="84" d="100"/>
          <a:sy n="84" d="100"/>
        </p:scale>
        <p:origin x="29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96364-797E-4B63-9948-5C81BC457F44}"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B47B-4852-4930-B61E-2FB6AC8CBD48}" type="slidenum">
              <a:rPr lang="en-US" smtClean="0"/>
              <a:t>‹#›</a:t>
            </a:fld>
            <a:endParaRPr lang="en-US"/>
          </a:p>
        </p:txBody>
      </p:sp>
    </p:spTree>
    <p:extLst>
      <p:ext uri="{BB962C8B-B14F-4D97-AF65-F5344CB8AC3E}">
        <p14:creationId xmlns:p14="http://schemas.microsoft.com/office/powerpoint/2010/main" val="28631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6B47B-4852-4930-B61E-2FB6AC8CBD48}" type="slidenum">
              <a:rPr lang="en-US" smtClean="0"/>
              <a:t>1</a:t>
            </a:fld>
            <a:endParaRPr lang="en-US"/>
          </a:p>
        </p:txBody>
      </p:sp>
    </p:spTree>
    <p:extLst>
      <p:ext uri="{BB962C8B-B14F-4D97-AF65-F5344CB8AC3E}">
        <p14:creationId xmlns:p14="http://schemas.microsoft.com/office/powerpoint/2010/main" val="119953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6B47B-4852-4930-B61E-2FB6AC8CBD48}" type="slidenum">
              <a:rPr lang="en-US" smtClean="0"/>
              <a:t>2</a:t>
            </a:fld>
            <a:endParaRPr lang="en-US"/>
          </a:p>
        </p:txBody>
      </p:sp>
    </p:spTree>
    <p:extLst>
      <p:ext uri="{BB962C8B-B14F-4D97-AF65-F5344CB8AC3E}">
        <p14:creationId xmlns:p14="http://schemas.microsoft.com/office/powerpoint/2010/main" val="167945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79238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6066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10994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97506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65177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143637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FCDDFC-3044-449F-B439-8CDD4AC4BA04}"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95540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CDDFC-3044-449F-B439-8CDD4AC4BA04}"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01608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CDDFC-3044-449F-B439-8CDD4AC4BA04}"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90119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50994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6576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DDFC-3044-449F-B439-8CDD4AC4BA04}" type="datetimeFigureOut">
              <a:rPr lang="en-US" smtClean="0"/>
              <a:t>3/10/2026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E7F3A-430B-430F-9B0F-5391AD848A08}" type="slidenum">
              <a:rPr lang="en-US" smtClean="0"/>
              <a:t>‹#›</a:t>
            </a:fld>
            <a:endParaRPr lang="en-US"/>
          </a:p>
        </p:txBody>
      </p:sp>
    </p:spTree>
    <p:extLst>
      <p:ext uri="{BB962C8B-B14F-4D97-AF65-F5344CB8AC3E}">
        <p14:creationId xmlns:p14="http://schemas.microsoft.com/office/powerpoint/2010/main" val="37985405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mailto:Guy.Schott@waterboards.ca.gov" TargetMode="External"/><Relationship Id="rId2" Type="http://schemas.openxmlformats.org/officeDocument/2006/relationships/hyperlink" Target="https://www.waterboards.ca.gov/drinking_water/programs/districts/mendocino_district.html" TargetMode="Externa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65">
            <a:extLst>
              <a:ext uri="{FF2B5EF4-FFF2-40B4-BE49-F238E27FC236}">
                <a16:creationId xmlns:a16="http://schemas.microsoft.com/office/drawing/2014/main" id="{87E9928F-896A-ED4E-4AF2-61D9B5883F6A}"/>
              </a:ext>
              <a:ext uri="{C183D7F6-B498-43B3-948B-1728B52AA6E4}">
                <adec:decorative xmlns:adec="http://schemas.microsoft.com/office/drawing/2017/decorative" val="1"/>
              </a:ext>
            </a:extLst>
          </p:cNvPr>
          <p:cNvSpPr>
            <a:spLocks noGrp="1"/>
          </p:cNvSpPr>
          <p:nvPr>
            <p:ph idx="1"/>
          </p:nvPr>
        </p:nvSpPr>
        <p:spPr>
          <a:xfrm>
            <a:off x="640080" y="2872899"/>
            <a:ext cx="4243589" cy="3320668"/>
          </a:xfrm>
        </p:spPr>
        <p:txBody>
          <a:bodyPr>
            <a:normAutofit/>
          </a:bodyPr>
          <a:lstStyle/>
          <a:p>
            <a:pPr marL="0" indent="0">
              <a:buNone/>
            </a:pPr>
            <a:r>
              <a:rPr lang="en-US" sz="2200" dirty="0">
                <a:latin typeface="Arial" panose="020B0604020202020204" pitchFamily="34" charset="0"/>
                <a:cs typeface="Arial" panose="020B0604020202020204" pitchFamily="34" charset="0"/>
              </a:rPr>
              <a:t>Clear Water MWC</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CA1700546</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Tracer Studies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Clearwell</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August 6, 2025</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Performed by: </a:t>
            </a:r>
          </a:p>
          <a:p>
            <a:pPr marL="0" indent="0">
              <a:buNone/>
            </a:pPr>
            <a:r>
              <a:rPr lang="en-US" sz="2200" dirty="0">
                <a:latin typeface="Arial" panose="020B0604020202020204" pitchFamily="34" charset="0"/>
                <a:cs typeface="Arial" panose="020B0604020202020204" pitchFamily="34" charset="0"/>
              </a:rPr>
              <a:t>Guy Schott, P.E</a:t>
            </a:r>
          </a:p>
          <a:p>
            <a:pPr marL="0" indent="0">
              <a:buNone/>
            </a:pPr>
            <a:r>
              <a:rPr lang="en-US" sz="2200" dirty="0">
                <a:latin typeface="Arial" panose="020B0604020202020204" pitchFamily="34" charset="0"/>
                <a:cs typeface="Arial" panose="020B0604020202020204" pitchFamily="34" charset="0"/>
              </a:rPr>
              <a:t>Federico Pacheco Oreamuno</a:t>
            </a:r>
          </a:p>
          <a:p>
            <a:pPr marL="0" indent="0">
              <a:buNone/>
            </a:pPr>
            <a:endParaRPr lang="en-US" sz="2200" dirty="0"/>
          </a:p>
        </p:txBody>
      </p:sp>
      <p:pic>
        <p:nvPicPr>
          <p:cNvPr id="7" name="Picture 6">
            <a:extLst>
              <a:ext uri="{FF2B5EF4-FFF2-40B4-BE49-F238E27FC236}">
                <a16:creationId xmlns:a16="http://schemas.microsoft.com/office/drawing/2014/main" id="{B7145B8E-C9C5-C4AD-F045-F59AF2DE515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5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226B5BDB-44F1-C6F0-26F7-9680989ACCFA}"/>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Clearwell</a:t>
            </a:r>
          </a:p>
        </p:txBody>
      </p:sp>
    </p:spTree>
    <p:extLst>
      <p:ext uri="{BB962C8B-B14F-4D97-AF65-F5344CB8AC3E}">
        <p14:creationId xmlns:p14="http://schemas.microsoft.com/office/powerpoint/2010/main" val="298769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97ED80-7BB1-F3FE-7706-309EAE93D14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C259C5A-4016-CF2D-C46D-CFC5B8D9E8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9645" y="86625"/>
            <a:ext cx="11086083" cy="6722842"/>
          </a:xfrm>
          <a:prstGeom prst="rect">
            <a:avLst/>
          </a:prstGeom>
        </p:spPr>
      </p:pic>
      <p:sp>
        <p:nvSpPr>
          <p:cNvPr id="2" name="Title 1">
            <a:extLst>
              <a:ext uri="{FF2B5EF4-FFF2-40B4-BE49-F238E27FC236}">
                <a16:creationId xmlns:a16="http://schemas.microsoft.com/office/drawing/2014/main" id="{130B99BA-9711-B663-C20D-BC5B6F4C5FD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2</a:t>
            </a:r>
          </a:p>
        </p:txBody>
      </p:sp>
    </p:spTree>
    <p:extLst>
      <p:ext uri="{BB962C8B-B14F-4D97-AF65-F5344CB8AC3E}">
        <p14:creationId xmlns:p14="http://schemas.microsoft.com/office/powerpoint/2010/main" val="392833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13F4ED-45C7-0F28-D7B4-47913C810A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5217" y="91440"/>
            <a:ext cx="11012154" cy="6680830"/>
          </a:xfrm>
          <a:prstGeom prst="rect">
            <a:avLst/>
          </a:prstGeom>
        </p:spPr>
      </p:pic>
      <p:sp>
        <p:nvSpPr>
          <p:cNvPr id="5" name="TextBox 4">
            <a:extLst>
              <a:ext uri="{FF2B5EF4-FFF2-40B4-BE49-F238E27FC236}">
                <a16:creationId xmlns:a16="http://schemas.microsoft.com/office/drawing/2014/main" id="{AE8BAF27-6198-EE17-13EF-3267EE4D7447}"/>
              </a:ext>
              <a:ext uri="{C183D7F6-B498-43B3-948B-1728B52AA6E4}">
                <adec:decorative xmlns:adec="http://schemas.microsoft.com/office/drawing/2017/decorative" val="1"/>
              </a:ext>
            </a:extLst>
          </p:cNvPr>
          <p:cNvSpPr txBox="1">
            <a:spLocks noChangeArrowheads="1"/>
          </p:cNvSpPr>
          <p:nvPr/>
        </p:nvSpPr>
        <p:spPr bwMode="auto">
          <a:xfrm>
            <a:off x="2526231" y="1518472"/>
            <a:ext cx="41214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800" dirty="0">
                <a:solidFill>
                  <a:srgbClr val="FFFF00"/>
                </a:solidFill>
                <a:latin typeface="Arial" panose="020B0604020202020204" pitchFamily="34" charset="0"/>
                <a:cs typeface="Arial" panose="020B0604020202020204" pitchFamily="34" charset="0"/>
              </a:rPr>
              <a:t>BF: 0.22 (T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/HRT), rounded up to 0.25 given tracer test was not run long enough to observe 10% of tracer mass exit</a:t>
            </a:r>
          </a:p>
        </p:txBody>
      </p:sp>
      <p:sp>
        <p:nvSpPr>
          <p:cNvPr id="3" name="Title 2">
            <a:extLst>
              <a:ext uri="{FF2B5EF4-FFF2-40B4-BE49-F238E27FC236}">
                <a16:creationId xmlns:a16="http://schemas.microsoft.com/office/drawing/2014/main" id="{824E9614-AA9C-EF29-7CB1-8BE195FA199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3</a:t>
            </a:r>
          </a:p>
        </p:txBody>
      </p:sp>
    </p:spTree>
    <p:extLst>
      <p:ext uri="{BB962C8B-B14F-4D97-AF65-F5344CB8AC3E}">
        <p14:creationId xmlns:p14="http://schemas.microsoft.com/office/powerpoint/2010/main" val="277261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4B5B-64EF-41D7-A31A-522C60D67E4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of a Tracer Study</a:t>
            </a:r>
          </a:p>
        </p:txBody>
      </p:sp>
      <p:sp>
        <p:nvSpPr>
          <p:cNvPr id="3" name="Content Placeholder 2">
            <a:extLst>
              <a:ext uri="{FF2B5EF4-FFF2-40B4-BE49-F238E27FC236}">
                <a16:creationId xmlns:a16="http://schemas.microsoft.com/office/drawing/2014/main" id="{9FD97E50-5706-48FA-8723-6D6E943C97F0}"/>
              </a:ext>
            </a:extLst>
          </p:cNvPr>
          <p:cNvSpPr>
            <a:spLocks noGrp="1"/>
          </p:cNvSpPr>
          <p:nvPr>
            <p:ph idx="1"/>
          </p:nvPr>
        </p:nvSpPr>
        <p:spPr/>
        <p:txBody>
          <a:bodyPr>
            <a:normAutofit/>
          </a:bodyPr>
          <a:lstStyle/>
          <a:p>
            <a:r>
              <a:rPr lang="en-US" altLang="en-US" sz="2400" dirty="0">
                <a:latin typeface="Arial" panose="020B0604020202020204" pitchFamily="34" charset="0"/>
                <a:cs typeface="Arial" panose="020B0604020202020204" pitchFamily="34" charset="0"/>
              </a:rPr>
              <a:t>To determine the hydraulic efficiency or disinfectant exposure time of water through one or more reactors.</a:t>
            </a:r>
          </a:p>
          <a:p>
            <a:r>
              <a:rPr lang="en-US" altLang="en-US" sz="2400" dirty="0">
                <a:latin typeface="Arial" panose="020B0604020202020204" pitchFamily="34" charset="0"/>
                <a:cs typeface="Arial" panose="020B0604020202020204" pitchFamily="34" charset="0"/>
              </a:rPr>
              <a:t>The addition of known quantities of a nonreactive chemical (tracer) is added in the form of a pulse (slug) or step-input. </a:t>
            </a:r>
          </a:p>
          <a:p>
            <a:r>
              <a:rPr lang="en-US" altLang="en-US" sz="2400" dirty="0">
                <a:latin typeface="Arial" panose="020B0604020202020204" pitchFamily="34" charset="0"/>
                <a:cs typeface="Arial" panose="020B0604020202020204" pitchFamily="34" charset="0"/>
              </a:rPr>
              <a:t>The time of travel or disinfectant exposure time through the reactor is related to:</a:t>
            </a:r>
          </a:p>
          <a:p>
            <a:pPr lvl="1"/>
            <a:r>
              <a:rPr lang="en-US" altLang="en-US" dirty="0">
                <a:latin typeface="Arial" panose="020B0604020202020204" pitchFamily="34" charset="0"/>
                <a:cs typeface="Arial" panose="020B0604020202020204" pitchFamily="34" charset="0"/>
              </a:rPr>
              <a:t>Flow rate</a:t>
            </a:r>
          </a:p>
          <a:p>
            <a:pPr lvl="1"/>
            <a:r>
              <a:rPr lang="en-US" altLang="en-US" dirty="0">
                <a:latin typeface="Arial" panose="020B0604020202020204" pitchFamily="34" charset="0"/>
                <a:cs typeface="Arial" panose="020B0604020202020204" pitchFamily="34" charset="0"/>
              </a:rPr>
              <a:t>Reactor water volume</a:t>
            </a:r>
          </a:p>
          <a:p>
            <a:pPr lvl="1"/>
            <a:r>
              <a:rPr lang="en-US" altLang="en-US" dirty="0">
                <a:latin typeface="Arial" panose="020B0604020202020204" pitchFamily="34" charset="0"/>
                <a:cs typeface="Arial" panose="020B0604020202020204" pitchFamily="34" charset="0"/>
              </a:rPr>
              <a:t>Water Depth</a:t>
            </a:r>
          </a:p>
          <a:p>
            <a:pPr lvl="1"/>
            <a:r>
              <a:rPr lang="en-US" altLang="en-US" dirty="0">
                <a:latin typeface="Arial" panose="020B0604020202020204" pitchFamily="34" charset="0"/>
                <a:cs typeface="Arial" panose="020B0604020202020204" pitchFamily="34" charset="0"/>
              </a:rPr>
              <a:t>Reactor configuration</a:t>
            </a:r>
          </a:p>
          <a:p>
            <a:pPr lvl="1"/>
            <a:r>
              <a:rPr lang="en-US" altLang="en-US" dirty="0">
                <a:latin typeface="Arial" panose="020B0604020202020204" pitchFamily="34" charset="0"/>
                <a:cs typeface="Arial" panose="020B0604020202020204" pitchFamily="34" charset="0"/>
              </a:rPr>
              <a:t>Hydraulic mixing</a:t>
            </a:r>
          </a:p>
        </p:txBody>
      </p:sp>
    </p:spTree>
    <p:extLst>
      <p:ext uri="{BB962C8B-B14F-4D97-AF65-F5344CB8AC3E}">
        <p14:creationId xmlns:p14="http://schemas.microsoft.com/office/powerpoint/2010/main" val="305405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0C84-013A-4011-8E8E-399222D469A4}"/>
              </a:ext>
            </a:extLst>
          </p:cNvPr>
          <p:cNvSpPr>
            <a:spLocks noGrp="1"/>
          </p:cNvSpPr>
          <p:nvPr>
            <p:ph type="title"/>
          </p:nvPr>
        </p:nvSpPr>
        <p:spPr/>
        <p:txBody>
          <a:bodyPr/>
          <a:lstStyle/>
          <a:p>
            <a:r>
              <a:rPr lang="en-US" dirty="0">
                <a:solidFill>
                  <a:srgbClr val="FFFFFF"/>
                </a:solidFill>
                <a:latin typeface="Arial" panose="020B0604020202020204" pitchFamily="34" charset="0"/>
                <a:cs typeface="Arial" panose="020B0604020202020204" pitchFamily="34" charset="0"/>
              </a:rPr>
              <a:t>Disinfection Exposure Time of Fluid in Vessel for Determining Ct</a:t>
            </a:r>
            <a:r>
              <a:rPr lang="en-US" baseline="-25000" dirty="0">
                <a:solidFill>
                  <a:srgbClr val="FFFFFF"/>
                </a:solidFill>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A19DF6-3E81-4F1A-B545-E248D8CBFF3B}"/>
              </a:ext>
            </a:extLst>
          </p:cNvPr>
          <p:cNvSpPr>
            <a:spLocks noGrp="1"/>
          </p:cNvSpPr>
          <p:nvPr>
            <p:ph idx="1"/>
          </p:nvPr>
        </p:nvSpPr>
        <p:spPr/>
        <p:txBody>
          <a:bodyPr/>
          <a:lstStyle/>
          <a:p>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is the disinfectant residual (mg/L) at the point of inactivation compliance.</a:t>
            </a:r>
          </a:p>
          <a:p>
            <a:r>
              <a:rPr lang="en-US" dirty="0">
                <a:latin typeface="Arial" panose="020B0604020202020204" pitchFamily="34" charset="0"/>
                <a:cs typeface="Arial" panose="020B0604020202020204" pitchFamily="34" charset="0"/>
              </a:rPr>
              <a:t>The disinfection exposure time of water used for Ct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calculation is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it takes for the first 10 percent of the water entering the reactor to exit the reactor.</a:t>
            </a:r>
          </a:p>
          <a:p>
            <a:r>
              <a:rPr lang="en-US" dirty="0">
                <a:latin typeface="Arial" panose="020B0604020202020204" pitchFamily="34" charset="0"/>
                <a:cs typeface="Arial" panose="020B0604020202020204" pitchFamily="34" charset="0"/>
              </a:rPr>
              <a:t>To determine this, a marker (nonreactive tracer) is introduced into the water and is monitored leaving the reactor.  </a:t>
            </a:r>
          </a:p>
          <a:p>
            <a:r>
              <a:rPr lang="en-US" dirty="0">
                <a:latin typeface="Arial" panose="020B0604020202020204" pitchFamily="34" charset="0"/>
                <a:cs typeface="Arial" panose="020B0604020202020204" pitchFamily="34" charset="0"/>
              </a:rPr>
              <a:t>Example: 1.9 mg/L of tracer is continuously dose during testing;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that time when 0.19 mg/L of tracer concentration (10% of dose) has exited the reactor. </a:t>
            </a:r>
          </a:p>
          <a:p>
            <a:endParaRPr lang="en-US" dirty="0"/>
          </a:p>
          <a:p>
            <a:endParaRPr lang="en-US" dirty="0"/>
          </a:p>
        </p:txBody>
      </p:sp>
    </p:spTree>
    <p:extLst>
      <p:ext uri="{BB962C8B-B14F-4D97-AF65-F5344CB8AC3E}">
        <p14:creationId xmlns:p14="http://schemas.microsoft.com/office/powerpoint/2010/main" val="281550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EE9B-D072-4DC5-A4AD-EEF5A1BA22D4}"/>
              </a:ext>
            </a:extLst>
          </p:cNvPr>
          <p:cNvSpPr>
            <a:spLocks noGrp="1"/>
          </p:cNvSpPr>
          <p:nvPr>
            <p:ph type="title"/>
          </p:nvPr>
        </p:nvSpPr>
        <p:spPr/>
        <p:txBody>
          <a:bodyPr/>
          <a:lstStyle/>
          <a:p>
            <a:r>
              <a:rPr lang="en-US" b="1" dirty="0">
                <a:solidFill>
                  <a:srgbClr val="FFFFFF"/>
                </a:solidFill>
                <a:latin typeface="Arial" panose="020B0604020202020204" pitchFamily="34" charset="0"/>
                <a:cs typeface="Arial" panose="020B0604020202020204" pitchFamily="34" charset="0"/>
              </a:rPr>
              <a:t>Ct</a:t>
            </a:r>
            <a:r>
              <a:rPr lang="en-US" b="1" baseline="-25000" dirty="0">
                <a:solidFill>
                  <a:srgbClr val="FFFFFF"/>
                </a:solidFill>
                <a:latin typeface="Arial" panose="020B0604020202020204" pitchFamily="34" charset="0"/>
                <a:cs typeface="Arial" panose="020B0604020202020204" pitchFamily="34" charset="0"/>
              </a:rPr>
              <a:t>10</a:t>
            </a:r>
            <a:r>
              <a:rPr lang="en-US" b="1" dirty="0">
                <a:solidFill>
                  <a:srgbClr val="FFFFFF"/>
                </a:solidFill>
                <a:latin typeface="Arial" panose="020B0604020202020204" pitchFamily="34" charset="0"/>
                <a:cs typeface="Arial" panose="020B0604020202020204" pitchFamily="34" charset="0"/>
              </a:rPr>
              <a:t> Value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F7AC04-8270-4DF6-A4A1-E5082A11FA44}"/>
              </a:ext>
            </a:extLst>
          </p:cNvPr>
          <p:cNvSpPr>
            <a:spLocks noGrp="1"/>
          </p:cNvSpPr>
          <p:nvPr>
            <p:ph idx="1"/>
          </p:nvPr>
        </p:nvSpPr>
        <p:spPr>
          <a:xfrm>
            <a:off x="838200" y="1798992"/>
            <a:ext cx="10515600" cy="4351338"/>
          </a:xfrm>
        </p:spPr>
        <p:txBody>
          <a:bodyPr>
            <a:normAutofit/>
          </a:bodyPr>
          <a:lstStyle/>
          <a:p>
            <a:pPr marL="0" indent="0">
              <a:spcAft>
                <a:spcPts val="0"/>
              </a:spcAft>
              <a:buNone/>
              <a:defRPr/>
            </a:pPr>
            <a:r>
              <a:rPr lang="en-US" sz="2400" dirty="0">
                <a:latin typeface="Arial" panose="020B0604020202020204" pitchFamily="34" charset="0"/>
                <a:cs typeface="Arial" panose="020B0604020202020204" pitchFamily="34" charset="0"/>
              </a:rPr>
              <a:t>Log inactivation is based on the </a:t>
            </a:r>
            <a:r>
              <a:rPr lang="en-US" sz="2400" b="1" u="sng" dirty="0">
                <a:latin typeface="Arial" panose="020B0604020202020204" pitchFamily="34" charset="0"/>
                <a:cs typeface="Arial" panose="020B0604020202020204" pitchFamily="34" charset="0"/>
              </a:rPr>
              <a:t>Delivered Dose</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Ct</a:t>
            </a:r>
            <a:r>
              <a:rPr lang="en-US" sz="2400" b="1"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a:t>
            </a:r>
          </a:p>
          <a:p>
            <a:pPr marL="0" indent="0">
              <a:spcAft>
                <a:spcPts val="0"/>
              </a:spcAft>
              <a:buNone/>
              <a:defRPr/>
            </a:pPr>
            <a:endParaRPr lang="en-US" sz="2400" i="1" baseline="30000" dirty="0">
              <a:latin typeface="Arial" panose="020B0604020202020204" pitchFamily="34" charset="0"/>
              <a:cs typeface="Arial" panose="020B0604020202020204" pitchFamily="34" charset="0"/>
            </a:endParaRP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is the disinfectant residual (mg/L)</a:t>
            </a: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t</a:t>
            </a:r>
            <a:r>
              <a:rPr lang="en-US" b="1"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the exposure or contact time (minutes)</a:t>
            </a:r>
          </a:p>
          <a:p>
            <a:pPr marL="274637" lvl="1" indent="0">
              <a:spcAft>
                <a:spcPts val="0"/>
              </a:spcAft>
              <a:buNone/>
              <a:defRPr/>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Multiply them:</a:t>
            </a:r>
          </a:p>
          <a:p>
            <a:pPr marL="287338" indent="0">
              <a:spcAft>
                <a:spcPts val="0"/>
              </a:spcAft>
              <a:buClr>
                <a:schemeClr val="accent2"/>
              </a:buClr>
              <a:buNone/>
              <a:defRPr/>
            </a:pPr>
            <a:r>
              <a:rPr lang="en-US" sz="2400" b="1" i="1" dirty="0">
                <a:latin typeface="Arial" panose="020B0604020202020204" pitchFamily="34" charset="0"/>
                <a:cs typeface="Arial" panose="020B0604020202020204" pitchFamily="34" charset="0"/>
              </a:rPr>
              <a:t>C</a:t>
            </a:r>
            <a:r>
              <a:rPr lang="en-US" sz="2400" b="1"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t</a:t>
            </a:r>
            <a:r>
              <a:rPr lang="en-US" sz="2400" b="1" i="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mg/L • min </a:t>
            </a:r>
            <a:r>
              <a:rPr lang="en-US" sz="2400" b="1" dirty="0">
                <a:latin typeface="Arial" panose="020B0604020202020204" pitchFamily="34" charset="0"/>
                <a:cs typeface="Arial" panose="020B0604020202020204" pitchFamily="34" charset="0"/>
              </a:rPr>
              <a:t>(delivered dose to pathogens)</a:t>
            </a:r>
          </a:p>
          <a:p>
            <a:pPr marL="287338" indent="0">
              <a:spcAft>
                <a:spcPts val="0"/>
              </a:spcAft>
              <a:buClr>
                <a:schemeClr val="accent2"/>
              </a:buClr>
              <a:buNone/>
              <a:defRPr/>
            </a:pPr>
            <a:endParaRPr lang="en-US" sz="2400" dirty="0">
              <a:latin typeface="Arial" panose="020B0604020202020204" pitchFamily="34" charset="0"/>
              <a:cs typeface="Arial" panose="020B0604020202020204" pitchFamily="34" charset="0"/>
            </a:endParaRPr>
          </a:p>
          <a:p>
            <a:pPr marL="0" indent="0">
              <a:spcAft>
                <a:spcPts val="0"/>
              </a:spcAft>
              <a:buClr>
                <a:schemeClr val="accent2"/>
              </a:buClr>
              <a:buNone/>
              <a:defRPr/>
            </a:pPr>
            <a:r>
              <a:rPr lang="en-US" sz="2400" dirty="0">
                <a:latin typeface="Arial" panose="020B0604020202020204" pitchFamily="34" charset="0"/>
                <a:cs typeface="Arial" panose="020B0604020202020204" pitchFamily="34" charset="0"/>
              </a:rPr>
              <a:t>The calculated </a:t>
            </a:r>
            <a:r>
              <a:rPr lang="en-US" sz="2400" i="1" dirty="0">
                <a:latin typeface="Arial" panose="020B0604020202020204" pitchFamily="34" charset="0"/>
                <a:cs typeface="Arial" panose="020B0604020202020204" pitchFamily="34" charset="0"/>
              </a:rPr>
              <a:t>Ct</a:t>
            </a:r>
            <a:r>
              <a:rPr lang="en-US" sz="2400"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 value is looked up in </a:t>
            </a:r>
            <a:r>
              <a:rPr lang="en-US" sz="2400" b="1" dirty="0">
                <a:latin typeface="Arial" panose="020B0604020202020204" pitchFamily="34" charset="0"/>
                <a:cs typeface="Arial" panose="020B0604020202020204" pitchFamily="34" charset="0"/>
              </a:rPr>
              <a:t>EPA </a:t>
            </a:r>
            <a:r>
              <a:rPr lang="en-US" sz="2400" b="1" i="1" dirty="0">
                <a:latin typeface="Arial" panose="020B0604020202020204" pitchFamily="34" charset="0"/>
                <a:cs typeface="Arial" panose="020B0604020202020204" pitchFamily="34" charset="0"/>
              </a:rPr>
              <a:t>Ct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tables to determine the log inactivation based on specific monitoring parameters (pH, disinfectant residual and temperature).</a:t>
            </a:r>
          </a:p>
        </p:txBody>
      </p:sp>
    </p:spTree>
    <p:extLst>
      <p:ext uri="{BB962C8B-B14F-4D97-AF65-F5344CB8AC3E}">
        <p14:creationId xmlns:p14="http://schemas.microsoft.com/office/powerpoint/2010/main" val="69813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FDAE-6190-4458-88BC-2CF9C42B51C9}"/>
              </a:ext>
            </a:extLst>
          </p:cNvPr>
          <p:cNvSpPr>
            <a:spLocks noGrp="1"/>
          </p:cNvSpPr>
          <p:nvPr>
            <p:ph type="title"/>
          </p:nvPr>
        </p:nvSpPr>
        <p:spPr>
          <a:xfrm>
            <a:off x="390617" y="168677"/>
            <a:ext cx="10963183" cy="1038686"/>
          </a:xfrm>
        </p:spPr>
        <p:txBody>
          <a:bodyPr/>
          <a:lstStyle/>
          <a:p>
            <a:r>
              <a:rPr lang="en-US" dirty="0">
                <a:solidFill>
                  <a:srgbClr val="FFFFFF"/>
                </a:solidFill>
                <a:latin typeface="Arial" panose="020B0604020202020204" pitchFamily="34" charset="0"/>
                <a:cs typeface="Arial" panose="020B0604020202020204" pitchFamily="34" charset="0"/>
              </a:rPr>
              <a:t>Baffling Factor (BF)</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A53F41-A0BD-4490-A253-A3ADB74B0913}"/>
              </a:ext>
            </a:extLst>
          </p:cNvPr>
          <p:cNvSpPr>
            <a:spLocks noGrp="1"/>
          </p:cNvSpPr>
          <p:nvPr>
            <p:ph idx="1"/>
          </p:nvPr>
        </p:nvSpPr>
        <p:spPr>
          <a:xfrm>
            <a:off x="186431" y="1438183"/>
            <a:ext cx="11771790" cy="4998128"/>
          </a:xfrm>
        </p:spPr>
        <p:txBody>
          <a:bodyPr>
            <a:noAutofit/>
          </a:bodyPr>
          <a:lstStyle/>
          <a:p>
            <a:pPr>
              <a:buFont typeface="Arial" charset="0"/>
              <a:buChar char="•"/>
              <a:defRPr/>
            </a:pPr>
            <a:r>
              <a:rPr lang="en-US" sz="2400" dirty="0">
                <a:latin typeface="Arial" panose="020B0604020202020204" pitchFamily="34" charset="0"/>
                <a:cs typeface="Arial" panose="020B0604020202020204" pitchFamily="34" charset="0"/>
              </a:rPr>
              <a:t>Baffling factor or short-circuiting factor:</a:t>
            </a:r>
          </a:p>
          <a:p>
            <a:pPr lvl="1">
              <a:buFont typeface="Arial" charset="0"/>
              <a:buChar char="•"/>
              <a:defRPr/>
            </a:pPr>
            <a:r>
              <a:rPr lang="en-US" dirty="0">
                <a:latin typeface="Arial" panose="020B0604020202020204" pitchFamily="34" charset="0"/>
                <a:cs typeface="Arial" panose="020B0604020202020204" pitchFamily="34" charset="0"/>
              </a:rPr>
              <a:t>Determined from tracer study or estimated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sym typeface="Symbol"/>
              </a:rPr>
              <a:t> HRT </a:t>
            </a:r>
            <a:r>
              <a:rPr lang="en-US" dirty="0">
                <a:latin typeface="Arial" panose="020B0604020202020204" pitchFamily="34" charset="0"/>
                <a:cs typeface="Arial" panose="020B0604020202020204" pitchFamily="34" charset="0"/>
                <a:sym typeface="Symbol"/>
              </a:rPr>
              <a:t>from tracer study</a:t>
            </a:r>
          </a:p>
          <a:p>
            <a:pPr lvl="1">
              <a:buFont typeface="Arial" charset="0"/>
              <a:buChar char="•"/>
              <a:defRPr/>
            </a:pPr>
            <a:r>
              <a:rPr lang="en-US" dirty="0">
                <a:latin typeface="Arial" panose="020B0604020202020204" pitchFamily="34" charset="0"/>
                <a:cs typeface="Arial" panose="020B0604020202020204" pitchFamily="34" charset="0"/>
                <a:sym typeface="Symbol"/>
              </a:rPr>
              <a:t>HRT (hydraulic residence time) = reactor volume divided by reactor flow</a:t>
            </a:r>
            <a:endParaRPr lang="en-US" dirty="0">
              <a:latin typeface="Arial" panose="020B0604020202020204" pitchFamily="34" charset="0"/>
              <a:cs typeface="Arial" panose="020B0604020202020204" pitchFamily="34" charset="0"/>
            </a:endParaRPr>
          </a:p>
          <a:p>
            <a:pPr>
              <a:buFont typeface="Arial" charset="0"/>
              <a:buChar char="•"/>
              <a:defRPr/>
            </a:pPr>
            <a:r>
              <a:rPr lang="en-US" sz="2400" dirty="0">
                <a:latin typeface="Arial" panose="020B0604020202020204" pitchFamily="34" charset="0"/>
                <a:cs typeface="Arial" panose="020B0604020202020204" pitchFamily="34" charset="0"/>
              </a:rPr>
              <a:t>Once the BF is determined, then it is applied to the operations of the reactor for determining the disinfectant exposure time.</a:t>
            </a:r>
          </a:p>
          <a:p>
            <a:pPr marL="0" indent="0">
              <a:buNone/>
              <a:defRPr/>
            </a:pPr>
            <a:r>
              <a:rPr lang="en-US" sz="2400" dirty="0">
                <a:latin typeface="Arial" panose="020B0604020202020204" pitchFamily="34" charset="0"/>
                <a:cs typeface="Arial" panose="020B0604020202020204" pitchFamily="34" charset="0"/>
              </a:rPr>
              <a:t>Example:  </a:t>
            </a:r>
          </a:p>
          <a:p>
            <a:pPr lvl="1">
              <a:buFont typeface="Arial" charset="0"/>
              <a:buChar char="•"/>
              <a:defRPr/>
            </a:pPr>
            <a:r>
              <a:rPr lang="en-US" dirty="0">
                <a:latin typeface="Arial" panose="020B0604020202020204" pitchFamily="34" charset="0"/>
                <a:cs typeface="Arial" panose="020B0604020202020204" pitchFamily="34" charset="0"/>
              </a:rPr>
              <a:t>Total Clearwell operating volume: 48,000 gallons</a:t>
            </a:r>
          </a:p>
          <a:p>
            <a:pPr lvl="1">
              <a:buFont typeface="Arial" charset="0"/>
              <a:buChar char="•"/>
              <a:defRPr/>
            </a:pPr>
            <a:r>
              <a:rPr lang="en-US" dirty="0">
                <a:latin typeface="Arial" panose="020B0604020202020204" pitchFamily="34" charset="0"/>
                <a:cs typeface="Arial" panose="020B0604020202020204" pitchFamily="34" charset="0"/>
              </a:rPr>
              <a:t>Exit flow:  70 gpm (0. 1008 MGD)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0.25, from tracer study</a:t>
            </a:r>
          </a:p>
          <a:p>
            <a:pPr lvl="1">
              <a:buFont typeface="Arial" charset="0"/>
              <a:buChar char="•"/>
              <a:defRPr/>
            </a:pPr>
            <a:r>
              <a:rPr lang="en-US" dirty="0">
                <a:latin typeface="Arial" panose="020B0604020202020204" pitchFamily="34" charset="0"/>
                <a:cs typeface="Arial" panose="020B0604020202020204" pitchFamily="34" charset="0"/>
              </a:rPr>
              <a:t>Calculated contact or disinfection exposure time: </a:t>
            </a:r>
          </a:p>
          <a:p>
            <a:pPr lvl="2">
              <a:buFont typeface="Arial" charset="0"/>
              <a:buChar char="•"/>
              <a:defRPr/>
            </a:pPr>
            <a:r>
              <a:rPr lang="en-US" sz="2400" dirty="0">
                <a:latin typeface="Arial" panose="020B0604020202020204" pitchFamily="34" charset="0"/>
                <a:cs typeface="Arial" panose="020B0604020202020204" pitchFamily="34" charset="0"/>
              </a:rPr>
              <a:t>48,000 gal ÷ 70 gpm × 0.25 = 171</a:t>
            </a:r>
            <a:r>
              <a:rPr lang="en-US" sz="2400" b="1" u="sng" dirty="0">
                <a:latin typeface="Arial" panose="020B0604020202020204" pitchFamily="34" charset="0"/>
                <a:cs typeface="Arial" panose="020B0604020202020204" pitchFamily="34" charset="0"/>
              </a:rPr>
              <a:t> minutes</a:t>
            </a:r>
            <a:r>
              <a:rPr lang="en-US" sz="2400" dirty="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t</a:t>
            </a:r>
            <a:r>
              <a:rPr lang="en-US" sz="2400" b="1" baseline="-25000"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46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826F-E200-48C5-A3A7-F6C7A4425A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Test Method</a:t>
            </a:r>
          </a:p>
        </p:txBody>
      </p:sp>
      <p:sp>
        <p:nvSpPr>
          <p:cNvPr id="3" name="Content Placeholder 2">
            <a:extLst>
              <a:ext uri="{FF2B5EF4-FFF2-40B4-BE49-F238E27FC236}">
                <a16:creationId xmlns:a16="http://schemas.microsoft.com/office/drawing/2014/main" id="{A0DE882A-8977-4F9D-BB52-ECD1FE08AF20}"/>
              </a:ext>
            </a:extLst>
          </p:cNvPr>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Modified Step-Dose Method</a:t>
            </a:r>
          </a:p>
          <a:p>
            <a:r>
              <a:rPr lang="en-US" dirty="0">
                <a:latin typeface="Arial" panose="020B0604020202020204" pitchFamily="34" charset="0"/>
                <a:cs typeface="Arial" panose="020B0604020202020204" pitchFamily="34" charset="0"/>
              </a:rPr>
              <a:t>It is a continue feed of tracer at constant rate and inlet plant flow throughout the duration of the test.  The “Step-Dose” test has a duration of 3-4 HRT to achieve reactor outlet steady-state tracer concentration.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determined when 10% of the tracer dose concentration has exist the reactor.  The “Modified Step-Dose” test allows the test to be completed in less than 1 HRT by physical measurements of the tracer inlet flow and/or channel basin concentration.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51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263"/>
            <a:ext cx="4595071" cy="1300531"/>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Method of Analysis and Equipment</a:t>
            </a:r>
          </a:p>
        </p:txBody>
      </p:sp>
      <p:sp>
        <p:nvSpPr>
          <p:cNvPr id="3" name="Content Placeholder 2"/>
          <p:cNvSpPr>
            <a:spLocks noGrp="1"/>
          </p:cNvSpPr>
          <p:nvPr>
            <p:ph sz="half" idx="1"/>
          </p:nvPr>
        </p:nvSpPr>
        <p:spPr>
          <a:xfrm>
            <a:off x="106532" y="1526960"/>
            <a:ext cx="6516210" cy="4873841"/>
          </a:xfrm>
        </p:spPr>
        <p:txBody>
          <a:bodyPr vert="horz" lIns="91440" tIns="45720" rIns="91440" bIns="45720" rtlCol="0">
            <a:noAutofit/>
          </a:bodyPr>
          <a:lstStyle/>
          <a:p>
            <a:r>
              <a:rPr lang="en-US" sz="2400" dirty="0">
                <a:latin typeface="Arial" panose="020B0604020202020204" pitchFamily="34" charset="0"/>
                <a:cs typeface="Arial" panose="020B0604020202020204" pitchFamily="34" charset="0"/>
              </a:rPr>
              <a:t>Intellical™ ISEF121 Fluoride (F</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Ion Selective Electrode (ISE)</a:t>
            </a:r>
          </a:p>
          <a:p>
            <a:r>
              <a:rPr lang="en-US" sz="2400" dirty="0">
                <a:latin typeface="Arial" panose="020B0604020202020204" pitchFamily="34" charset="0"/>
                <a:cs typeface="Arial" panose="020B0604020202020204" pitchFamily="34" charset="0"/>
              </a:rPr>
              <a:t>HQ40d Portable ISE Multi-Parameter Meter</a:t>
            </a:r>
          </a:p>
          <a:p>
            <a:r>
              <a:rPr lang="en-US" sz="2400" dirty="0">
                <a:latin typeface="Arial" panose="020B0604020202020204" pitchFamily="34" charset="0"/>
                <a:cs typeface="Arial" panose="020B0604020202020204" pitchFamily="34" charset="0"/>
              </a:rPr>
              <a:t>Fluoride Ionic Strength Adjustor (ISA)</a:t>
            </a:r>
          </a:p>
          <a:p>
            <a:r>
              <a:rPr lang="en-US" sz="2400" dirty="0">
                <a:latin typeface="Arial" panose="020B0604020202020204" pitchFamily="34" charset="0"/>
                <a:cs typeface="Arial" panose="020B0604020202020204" pitchFamily="34" charset="0"/>
              </a:rPr>
              <a:t>Fluoride Standards (0.2 &amp; 2.0 mg/L)</a:t>
            </a:r>
          </a:p>
          <a:p>
            <a:r>
              <a:rPr lang="en-US" sz="2400" dirty="0">
                <a:latin typeface="Arial" panose="020B0604020202020204" pitchFamily="34" charset="0"/>
                <a:cs typeface="Arial" panose="020B0604020202020204" pitchFamily="34" charset="0"/>
              </a:rPr>
              <a:t>25 mL graduated cylinder</a:t>
            </a:r>
          </a:p>
          <a:p>
            <a:r>
              <a:rPr lang="en-US" sz="2400" dirty="0">
                <a:latin typeface="Arial" panose="020B0604020202020204" pitchFamily="34" charset="0"/>
                <a:cs typeface="Arial" panose="020B0604020202020204" pitchFamily="34" charset="0"/>
              </a:rPr>
              <a:t>Finnpipette F2 variable volume pipette, capacity 0.5 - 5 mL</a:t>
            </a:r>
          </a:p>
          <a:p>
            <a:r>
              <a:rPr lang="en-US" sz="2400" dirty="0">
                <a:latin typeface="Arial" panose="020B0604020202020204" pitchFamily="34" charset="0"/>
                <a:cs typeface="Arial" panose="020B0604020202020204" pitchFamily="34" charset="0"/>
              </a:rPr>
              <a:t>Electrode stirrer stand</a:t>
            </a:r>
          </a:p>
          <a:p>
            <a:r>
              <a:rPr lang="en-US" sz="2400" dirty="0">
                <a:latin typeface="Arial" panose="020B0604020202020204" pitchFamily="34" charset="0"/>
                <a:cs typeface="Arial" panose="020B0604020202020204" pitchFamily="34" charset="0"/>
              </a:rPr>
              <a:t>50 mL beakers</a:t>
            </a:r>
          </a:p>
          <a:p>
            <a:r>
              <a:rPr lang="en-US" sz="2400" dirty="0">
                <a:latin typeface="Arial" panose="020B0604020202020204" pitchFamily="34" charset="0"/>
                <a:cs typeface="Arial" panose="020B0604020202020204" pitchFamily="34" charset="0"/>
              </a:rPr>
              <a:t>Stir Bar, Magnetic, Polygon</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2" descr="Thermo Scientific FinnpipetteÂ® F2 Adjustable-Volume Pipetters, Single Channel, 0.5-5m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7569778" y="321734"/>
            <a:ext cx="794546"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de stirrer stand, 115 Va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6273" y="321734"/>
            <a:ext cx="1897321"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anced digitalÂ handheld portable meter Hach HQD for water testing pH, Conductivity, TDS, Salinity, Dissolved Oxygen (DO), ORP and I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935" y="3796452"/>
            <a:ext cx="2073518" cy="2559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ellicalâ¢ ISEF121 Fluoride (F-) Ion Selective Electrode (ISE), 1 m cable"/>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a:stretch>
            <a:fillRect/>
          </a:stretch>
        </p:blipFill>
        <p:spPr bwMode="auto">
          <a:xfrm>
            <a:off x="9656576" y="4198648"/>
            <a:ext cx="2364317" cy="175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96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94C-25DF-4A9E-B027-4B4354AACFF2}"/>
              </a:ext>
            </a:extLst>
          </p:cNvPr>
          <p:cNvSpPr>
            <a:spLocks noGrp="1"/>
          </p:cNvSpPr>
          <p:nvPr>
            <p:ph type="title"/>
          </p:nvPr>
        </p:nvSpPr>
        <p:spPr>
          <a:xfrm>
            <a:off x="1136428" y="627564"/>
            <a:ext cx="7474172" cy="1325563"/>
          </a:xfrm>
        </p:spPr>
        <p:txBody>
          <a:bodyPr>
            <a:normAutofit/>
          </a:bodyPr>
          <a:lstStyle/>
          <a:p>
            <a:r>
              <a:rPr lang="en-US" dirty="0">
                <a:latin typeface="Arial" panose="020B0604020202020204" pitchFamily="34" charset="0"/>
                <a:cs typeface="Arial" panose="020B0604020202020204" pitchFamily="34" charset="0"/>
              </a:rPr>
              <a:t>Contact</a:t>
            </a:r>
          </a:p>
        </p:txBody>
      </p:sp>
      <p:sp>
        <p:nvSpPr>
          <p:cNvPr id="3" name="Content Placeholder 2">
            <a:extLst>
              <a:ext uri="{FF2B5EF4-FFF2-40B4-BE49-F238E27FC236}">
                <a16:creationId xmlns:a16="http://schemas.microsoft.com/office/drawing/2014/main" id="{70EF070F-3363-4A14-8E35-B98F92951775}"/>
              </a:ext>
              <a:ext uri="{C183D7F6-B498-43B3-948B-1728B52AA6E4}">
                <adec:decorative xmlns:adec="http://schemas.microsoft.com/office/drawing/2017/decorative" val="0"/>
              </a:ext>
            </a:extLst>
          </p:cNvPr>
          <p:cNvSpPr>
            <a:spLocks noGrp="1"/>
          </p:cNvSpPr>
          <p:nvPr>
            <p:ph idx="1"/>
          </p:nvPr>
        </p:nvSpPr>
        <p:spPr>
          <a:xfrm>
            <a:off x="177553" y="2278173"/>
            <a:ext cx="11665259" cy="4229159"/>
          </a:xfrm>
        </p:spPr>
        <p:txBody>
          <a:bodyPr anchor="ctr">
            <a:noAutofit/>
          </a:bodyPr>
          <a:lstStyle/>
          <a:p>
            <a:r>
              <a:rPr lang="en-US" sz="2400" dirty="0">
                <a:latin typeface="Arial" panose="020B0604020202020204" pitchFamily="34" charset="0"/>
                <a:cs typeface="Arial" panose="020B0604020202020204" pitchFamily="34" charset="0"/>
              </a:rPr>
              <a:t>Guy Schott, P.E.</a:t>
            </a:r>
          </a:p>
          <a:p>
            <a:r>
              <a:rPr lang="en-US" sz="2400" dirty="0">
                <a:latin typeface="Arial" panose="020B0604020202020204" pitchFamily="34" charset="0"/>
                <a:cs typeface="Arial" panose="020B0604020202020204" pitchFamily="34" charset="0"/>
              </a:rPr>
              <a:t>State Water Resources Control Board</a:t>
            </a:r>
          </a:p>
          <a:p>
            <a:r>
              <a:rPr lang="en-US" sz="2400" dirty="0">
                <a:latin typeface="Arial" panose="020B0604020202020204" pitchFamily="34" charset="0"/>
                <a:cs typeface="Arial" panose="020B0604020202020204" pitchFamily="34" charset="0"/>
              </a:rPr>
              <a:t>Division of Drinking Water</a:t>
            </a:r>
          </a:p>
          <a:p>
            <a:r>
              <a:rPr lang="en-US" sz="2400" dirty="0">
                <a:latin typeface="Arial" panose="020B0604020202020204" pitchFamily="34" charset="0"/>
                <a:cs typeface="Arial" panose="020B0604020202020204" pitchFamily="34" charset="0"/>
              </a:rPr>
              <a:t>Santa Rosa, CA</a:t>
            </a:r>
          </a:p>
          <a:p>
            <a:pPr marL="0" indent="0">
              <a:buNone/>
            </a:pPr>
            <a:r>
              <a:rPr lang="en-US" sz="2400" dirty="0">
                <a:latin typeface="Arial" panose="020B0604020202020204" pitchFamily="34" charset="0"/>
                <a:cs typeface="Arial" panose="020B0604020202020204" pitchFamily="34" charset="0"/>
              </a:rPr>
              <a:t>Go to </a:t>
            </a:r>
            <a:r>
              <a:rPr lang="en-US" sz="2400" dirty="0">
                <a:solidFill>
                  <a:srgbClr val="FFC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Tracer Test Results</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review</a:t>
            </a:r>
          </a:p>
          <a:p>
            <a:pPr marL="0" indent="0">
              <a:buNone/>
            </a:pPr>
            <a:r>
              <a:rPr lang="en-US" sz="2400" dirty="0">
                <a:latin typeface="Arial" panose="020B0604020202020204" pitchFamily="34" charset="0"/>
                <a:cs typeface="Arial" panose="020B0604020202020204" pitchFamily="34" charset="0"/>
              </a:rPr>
              <a:t>www.waterboards.ca.gov/drinking_water/programs/districts/mendocino_district.html</a:t>
            </a:r>
          </a:p>
          <a:p>
            <a:r>
              <a:rPr lang="en-US" sz="2400" dirty="0">
                <a:latin typeface="Arial" panose="020B0604020202020204" pitchFamily="34" charset="0"/>
                <a:cs typeface="Arial" panose="020B0604020202020204" pitchFamily="34" charset="0"/>
              </a:rPr>
              <a:t>Email: </a:t>
            </a:r>
            <a:r>
              <a:rPr lang="en-US" sz="2400"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Guy Schott</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Guy.Schott@waterboards.ca.gov</a:t>
            </a:r>
          </a:p>
          <a:p>
            <a:r>
              <a:rPr lang="en-US" sz="2400" dirty="0">
                <a:latin typeface="Arial" panose="020B0604020202020204" pitchFamily="34" charset="0"/>
                <a:cs typeface="Arial" panose="020B0604020202020204" pitchFamily="34" charset="0"/>
              </a:rPr>
              <a:t>Office Number: 707-576-2732</a:t>
            </a:r>
          </a:p>
        </p:txBody>
      </p:sp>
      <p:pic>
        <p:nvPicPr>
          <p:cNvPr id="7" name="Graphic 6">
            <a:extLst>
              <a:ext uri="{FF2B5EF4-FFF2-40B4-BE49-F238E27FC236}">
                <a16:creationId xmlns:a16="http://schemas.microsoft.com/office/drawing/2014/main" id="{D88BE429-89F0-4210-8207-96F887594E3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63870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2161BC-FB79-723A-9ACC-58B1440EBDC7}"/>
              </a:ext>
              <a:ext uri="{C183D7F6-B498-43B3-948B-1728B52AA6E4}">
                <adec:decorative xmlns:adec="http://schemas.microsoft.com/office/drawing/2017/decorative" val="1"/>
              </a:ext>
            </a:extLst>
          </p:cNvPr>
          <p:cNvSpPr>
            <a:spLocks noGrp="1"/>
          </p:cNvSpPr>
          <p:nvPr>
            <p:ph type="title"/>
          </p:nvPr>
        </p:nvSpPr>
        <p:spPr>
          <a:xfrm>
            <a:off x="671946" y="57751"/>
            <a:ext cx="11371118" cy="914400"/>
          </a:xfrm>
        </p:spPr>
        <p:txBody>
          <a:bodyPr>
            <a:noAutofit/>
          </a:bodyPr>
          <a:lstStyle/>
          <a:p>
            <a:pPr algn="ctr"/>
            <a:r>
              <a:rPr lang="en-US" sz="2800" kern="1200" dirty="0">
                <a:solidFill>
                  <a:schemeClr val="tx1"/>
                </a:solidFill>
                <a:latin typeface="Arial" panose="020B0604020202020204" pitchFamily="34" charset="0"/>
                <a:cs typeface="Arial" panose="020B0604020202020204" pitchFamily="34" charset="0"/>
              </a:rPr>
              <a:t>Clear Water Mutual Water Company</a:t>
            </a:r>
            <a:br>
              <a:rPr lang="en-US" sz="2800" kern="1200" dirty="0">
                <a:solidFill>
                  <a:schemeClr val="tx1"/>
                </a:solidFill>
                <a:latin typeface="Arial" panose="020B0604020202020204" pitchFamily="34" charset="0"/>
                <a:cs typeface="Arial" panose="020B0604020202020204" pitchFamily="34" charset="0"/>
              </a:rPr>
            </a:br>
            <a:r>
              <a:rPr lang="en-US" sz="2800" kern="1200" dirty="0">
                <a:solidFill>
                  <a:schemeClr val="tx1"/>
                </a:solidFill>
                <a:latin typeface="Arial" panose="020B0604020202020204" pitchFamily="34" charset="0"/>
                <a:cs typeface="Arial" panose="020B0604020202020204" pitchFamily="34" charset="0"/>
              </a:rPr>
              <a:t>Clearwell Tracer Study Operations</a:t>
            </a:r>
            <a:endParaRPr lang="en-US" sz="2800" dirty="0"/>
          </a:p>
        </p:txBody>
      </p:sp>
      <p:pic>
        <p:nvPicPr>
          <p:cNvPr id="2" name="Picture 1">
            <a:extLst>
              <a:ext uri="{FF2B5EF4-FFF2-40B4-BE49-F238E27FC236}">
                <a16:creationId xmlns:a16="http://schemas.microsoft.com/office/drawing/2014/main" id="{A966BC4F-1751-6C66-7F89-2FFC57564696}"/>
              </a:ext>
              <a:ext uri="{C183D7F6-B498-43B3-948B-1728B52AA6E4}">
                <adec:decorative xmlns:adec="http://schemas.microsoft.com/office/drawing/2017/decorative" val="1"/>
              </a:ext>
            </a:extLst>
          </p:cNvPr>
          <p:cNvPicPr>
            <a:picLocks noChangeAspect="1"/>
          </p:cNvPicPr>
          <p:nvPr/>
        </p:nvPicPr>
        <p:blipFill>
          <a:blip r:embed="rId3"/>
          <a:srcRect l="26786" t="15728" r="26648" b="24076"/>
          <a:stretch>
            <a:fillRect/>
          </a:stretch>
        </p:blipFill>
        <p:spPr>
          <a:xfrm>
            <a:off x="764592" y="1097280"/>
            <a:ext cx="10355069" cy="5351646"/>
          </a:xfrm>
          <a:prstGeom prst="rect">
            <a:avLst/>
          </a:prstGeom>
          <a:solidFill>
            <a:schemeClr val="tx1"/>
          </a:solidFill>
        </p:spPr>
      </p:pic>
    </p:spTree>
    <p:extLst>
      <p:ext uri="{BB962C8B-B14F-4D97-AF65-F5344CB8AC3E}">
        <p14:creationId xmlns:p14="http://schemas.microsoft.com/office/powerpoint/2010/main" val="363440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0639-2213-4B30-8FB2-81B7E628F94B}"/>
              </a:ext>
            </a:extLst>
          </p:cNvPr>
          <p:cNvSpPr>
            <a:spLocks noGrp="1"/>
          </p:cNvSpPr>
          <p:nvPr>
            <p:ph type="title"/>
          </p:nvPr>
        </p:nvSpPr>
        <p:spPr>
          <a:xfrm>
            <a:off x="838200" y="365125"/>
            <a:ext cx="10515600" cy="868871"/>
          </a:xfrm>
        </p:spPr>
        <p:txBody>
          <a:bodyPr/>
          <a:lstStyle/>
          <a:p>
            <a:r>
              <a:rPr lang="en-US" dirty="0">
                <a:latin typeface="Arial" panose="020B0604020202020204" pitchFamily="34" charset="0"/>
                <a:cs typeface="Arial" panose="020B0604020202020204" pitchFamily="34" charset="0"/>
              </a:rPr>
              <a:t>Summary of Tracer Procedures</a:t>
            </a:r>
          </a:p>
        </p:txBody>
      </p:sp>
      <p:sp>
        <p:nvSpPr>
          <p:cNvPr id="3" name="Content Placeholder 2">
            <a:extLst>
              <a:ext uri="{FF2B5EF4-FFF2-40B4-BE49-F238E27FC236}">
                <a16:creationId xmlns:a16="http://schemas.microsoft.com/office/drawing/2014/main" id="{1177A582-BD12-4264-B311-12ADDD27ADB4}"/>
              </a:ext>
            </a:extLst>
          </p:cNvPr>
          <p:cNvSpPr>
            <a:spLocks noGrp="1"/>
          </p:cNvSpPr>
          <p:nvPr>
            <p:ph idx="1"/>
          </p:nvPr>
        </p:nvSpPr>
        <p:spPr>
          <a:xfrm>
            <a:off x="621792" y="1455938"/>
            <a:ext cx="11192256" cy="4721025"/>
          </a:xfrm>
        </p:spPr>
        <p:txBody>
          <a:bodyPr>
            <a:normAutofit lnSpcReduction="10000"/>
          </a:bodyPr>
          <a:lstStyle/>
          <a:p>
            <a:r>
              <a:rPr lang="en-US" dirty="0">
                <a:latin typeface="Arial" panose="020B0604020202020204" pitchFamily="34" charset="0"/>
                <a:cs typeface="Arial" panose="020B0604020202020204" pitchFamily="34" charset="0"/>
              </a:rPr>
              <a:t>The inlet to the 57,000-gallon bolted steel tank (Clearwell) was extended from the bottom to top of tank (14.5-ft off bottom) with a 3-inch Tee.  The previous baffling factor was 0.038 when inlet/outlets were bottom-to-bottom.  Extending the inlet towards the top of tank increased the baffling factor to 0.25. Liquid fluoride was used as the tracer that was injected near the chlorine injection point upstream of the clearwell. Modified Step-Dose test was used.</a:t>
            </a:r>
          </a:p>
          <a:p>
            <a:r>
              <a:rPr lang="en-US" dirty="0">
                <a:latin typeface="Arial" panose="020B0604020202020204" pitchFamily="34" charset="0"/>
                <a:cs typeface="Arial" panose="020B0604020202020204" pitchFamily="34" charset="0"/>
              </a:rPr>
              <a:t>Sampling were conducted at two stations</a:t>
            </a:r>
          </a:p>
          <a:p>
            <a:pPr lvl="1"/>
            <a:r>
              <a:rPr lang="en-US" dirty="0">
                <a:latin typeface="Arial" panose="020B0604020202020204" pitchFamily="34" charset="0"/>
                <a:cs typeface="Arial" panose="020B0604020202020204" pitchFamily="34" charset="0"/>
              </a:rPr>
              <a:t>Station 1:  Inlet to clearwell to determine fluoride dose (mg/L)</a:t>
            </a:r>
          </a:p>
          <a:p>
            <a:pPr lvl="1"/>
            <a:r>
              <a:rPr lang="en-US" dirty="0">
                <a:latin typeface="Arial" panose="020B0604020202020204" pitchFamily="34" charset="0"/>
                <a:cs typeface="Arial" panose="020B0604020202020204" pitchFamily="34" charset="0"/>
              </a:rPr>
              <a:t>Station 2: Downstream of clearwell and flow meter near high lift pumps</a:t>
            </a:r>
          </a:p>
          <a:p>
            <a:r>
              <a:rPr lang="en-US" dirty="0">
                <a:latin typeface="Arial" panose="020B0604020202020204" pitchFamily="34" charset="0"/>
                <a:cs typeface="Arial" panose="020B0604020202020204" pitchFamily="34" charset="0"/>
              </a:rPr>
              <a:t>Clearwell entry flow was 44 gpm for both tests</a:t>
            </a:r>
          </a:p>
          <a:p>
            <a:r>
              <a:rPr lang="en-US" dirty="0">
                <a:latin typeface="Arial" panose="020B0604020202020204" pitchFamily="34" charset="0"/>
                <a:cs typeface="Arial" panose="020B0604020202020204" pitchFamily="34" charset="0"/>
              </a:rPr>
              <a:t>Clearwell exit flow average at 69.5 gpm</a:t>
            </a:r>
          </a:p>
        </p:txBody>
      </p:sp>
    </p:spTree>
    <p:extLst>
      <p:ext uri="{BB962C8B-B14F-4D97-AF65-F5344CB8AC3E}">
        <p14:creationId xmlns:p14="http://schemas.microsoft.com/office/powerpoint/2010/main" val="190603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72D4-CAA5-434E-B3EF-1D9E9B55621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Tracer Test Result Summary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57,000-Gallon Clearwell</a:t>
            </a:r>
          </a:p>
        </p:txBody>
      </p:sp>
      <p:sp>
        <p:nvSpPr>
          <p:cNvPr id="3" name="Content Placeholder 2">
            <a:extLst>
              <a:ext uri="{FF2B5EF4-FFF2-40B4-BE49-F238E27FC236}">
                <a16:creationId xmlns:a16="http://schemas.microsoft.com/office/drawing/2014/main" id="{564D8CD7-F728-4BE3-B7B0-0D0D5E71FDB3}"/>
              </a:ext>
            </a:extLst>
          </p:cNvPr>
          <p:cNvSpPr>
            <a:spLocks noGrp="1"/>
          </p:cNvSpPr>
          <p:nvPr>
            <p:ph sz="half" idx="1"/>
          </p:nvPr>
        </p:nvSpPr>
        <p:spPr>
          <a:xfrm>
            <a:off x="490194" y="1825625"/>
            <a:ext cx="5508270" cy="4667250"/>
          </a:xfrm>
        </p:spPr>
        <p:txBody>
          <a:bodyPr>
            <a:noAutofit/>
          </a:bodyPr>
          <a:lstStyle/>
          <a:p>
            <a:pPr marL="0"/>
            <a:r>
              <a:rPr lang="en-US" sz="2400" b="1" dirty="0">
                <a:latin typeface="Arial" panose="020B0604020202020204" pitchFamily="34" charset="0"/>
                <a:cs typeface="Arial" panose="020B0604020202020204" pitchFamily="34" charset="0"/>
              </a:rPr>
              <a:t>Modified Step-Dose </a:t>
            </a:r>
            <a:endParaRPr lang="en-US" sz="2400" b="1" dirty="0">
              <a:solidFill>
                <a:srgbClr val="FFC00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Test Date: 8/11/25</a:t>
            </a:r>
          </a:p>
          <a:p>
            <a:r>
              <a:rPr lang="en-US" sz="2400" dirty="0">
                <a:latin typeface="Arial" panose="020B0604020202020204" pitchFamily="34" charset="0"/>
                <a:cs typeface="Arial" panose="020B0604020202020204" pitchFamily="34" charset="0"/>
              </a:rPr>
              <a:t>Clearwell avg operating volume: 49,130 gallons</a:t>
            </a:r>
          </a:p>
          <a:p>
            <a:r>
              <a:rPr lang="en-US" sz="2400" dirty="0">
                <a:latin typeface="Arial" panose="020B0604020202020204" pitchFamily="34" charset="0"/>
                <a:cs typeface="Arial" panose="020B0604020202020204" pitchFamily="34" charset="0"/>
              </a:rPr>
              <a:t>Entry flow: 44 gpm</a:t>
            </a:r>
          </a:p>
          <a:p>
            <a:r>
              <a:rPr lang="en-US" sz="2400" dirty="0">
                <a:latin typeface="Arial" panose="020B0604020202020204" pitchFamily="34" charset="0"/>
                <a:cs typeface="Arial" panose="020B0604020202020204" pitchFamily="34" charset="0"/>
              </a:rPr>
              <a:t>Exit flow: 68.5 gpm</a:t>
            </a:r>
          </a:p>
          <a:p>
            <a:r>
              <a:rPr lang="en-US" sz="2400" dirty="0">
                <a:latin typeface="Arial" panose="020B0604020202020204" pitchFamily="34" charset="0"/>
                <a:cs typeface="Arial" panose="020B0604020202020204" pitchFamily="34" charset="0"/>
              </a:rPr>
              <a:t>HRT: 703 minutes</a:t>
            </a:r>
          </a:p>
          <a:p>
            <a:r>
              <a:rPr lang="en-US" sz="2400" dirty="0">
                <a:solidFill>
                  <a:srgbClr val="FFFF00"/>
                </a:solidFill>
                <a:latin typeface="Arial" panose="020B0604020202020204" pitchFamily="34" charset="0"/>
                <a:cs typeface="Arial" panose="020B0604020202020204" pitchFamily="34" charset="0"/>
              </a:rPr>
              <a:t>t</a:t>
            </a:r>
            <a:r>
              <a:rPr lang="en-US" sz="2400" baseline="-25000" dirty="0">
                <a:solidFill>
                  <a:srgbClr val="FFFF00"/>
                </a:solidFill>
                <a:latin typeface="Arial" panose="020B0604020202020204" pitchFamily="34" charset="0"/>
                <a:cs typeface="Arial" panose="020B0604020202020204" pitchFamily="34" charset="0"/>
              </a:rPr>
              <a:t>10</a:t>
            </a:r>
            <a:r>
              <a:rPr lang="en-US" sz="2400" dirty="0">
                <a:solidFill>
                  <a:srgbClr val="FFFF00"/>
                </a:solidFill>
                <a:latin typeface="Arial" panose="020B0604020202020204" pitchFamily="34" charset="0"/>
                <a:cs typeface="Arial" panose="020B0604020202020204" pitchFamily="34" charset="0"/>
              </a:rPr>
              <a:t>: 156 + minutes</a:t>
            </a:r>
          </a:p>
          <a:p>
            <a:r>
              <a:rPr lang="en-US" sz="2400" dirty="0">
                <a:solidFill>
                  <a:srgbClr val="FFFF00"/>
                </a:solidFill>
                <a:latin typeface="Arial" panose="020B0604020202020204" pitchFamily="34" charset="0"/>
                <a:cs typeface="Arial" panose="020B0604020202020204" pitchFamily="34" charset="0"/>
              </a:rPr>
              <a:t>Baffling Factor (t</a:t>
            </a:r>
            <a:r>
              <a:rPr lang="en-US" sz="2400" baseline="-25000" dirty="0">
                <a:solidFill>
                  <a:srgbClr val="FFFF00"/>
                </a:solidFill>
                <a:latin typeface="Arial" panose="020B0604020202020204" pitchFamily="34" charset="0"/>
                <a:cs typeface="Arial" panose="020B0604020202020204" pitchFamily="34" charset="0"/>
              </a:rPr>
              <a:t>10</a:t>
            </a:r>
            <a:r>
              <a:rPr lang="en-US" sz="2400" dirty="0">
                <a:solidFill>
                  <a:srgbClr val="FFFF00"/>
                </a:solidFill>
                <a:latin typeface="Arial" panose="020B0604020202020204" pitchFamily="34" charset="0"/>
                <a:cs typeface="Arial" panose="020B0604020202020204" pitchFamily="34" charset="0"/>
              </a:rPr>
              <a:t>/HRT): 0.25</a:t>
            </a:r>
          </a:p>
        </p:txBody>
      </p:sp>
      <p:sp>
        <p:nvSpPr>
          <p:cNvPr id="4" name="Content Placeholder 3">
            <a:extLst>
              <a:ext uri="{FF2B5EF4-FFF2-40B4-BE49-F238E27FC236}">
                <a16:creationId xmlns:a16="http://schemas.microsoft.com/office/drawing/2014/main" id="{A7AA0EB4-C27E-4A61-8776-2E8582E364CB}"/>
              </a:ext>
            </a:extLst>
          </p:cNvPr>
          <p:cNvSpPr>
            <a:spLocks noGrp="1"/>
          </p:cNvSpPr>
          <p:nvPr>
            <p:ph sz="half" idx="2"/>
          </p:nvPr>
        </p:nvSpPr>
        <p:spPr>
          <a:xfrm>
            <a:off x="5885895" y="1825625"/>
            <a:ext cx="5658405" cy="4351338"/>
          </a:xfrm>
        </p:spPr>
        <p:txBody>
          <a:bodyPr>
            <a:normAutofit/>
          </a:bodyPr>
          <a:lstStyle/>
          <a:p>
            <a:pPr marL="0"/>
            <a:r>
              <a:rPr lang="en-US" sz="2400" b="1" dirty="0">
                <a:latin typeface="Arial" panose="020B0604020202020204" pitchFamily="34" charset="0"/>
                <a:cs typeface="Arial" panose="020B0604020202020204" pitchFamily="34" charset="0"/>
              </a:rPr>
              <a:t>Notes:</a:t>
            </a:r>
          </a:p>
          <a:p>
            <a:pPr marL="0" indent="0">
              <a:buNone/>
            </a:pPr>
            <a:r>
              <a:rPr lang="en-US" sz="2400" dirty="0">
                <a:solidFill>
                  <a:srgbClr val="FFFF00"/>
                </a:solidFill>
                <a:latin typeface="Arial" panose="020B0604020202020204" pitchFamily="34" charset="0"/>
                <a:cs typeface="Arial" panose="020B0604020202020204" pitchFamily="34" charset="0"/>
              </a:rPr>
              <a:t>The test ran for 156 minutes.  Only 7% of the inlet tracer was observed at the end of test that had a baffling factor of 0.22.  Given this, the test was not run long enough to observed 10% of tracer mass existing the clearwell.  Based on this information, a conservative 0.25 baffling was assigned.   </a:t>
            </a:r>
          </a:p>
        </p:txBody>
      </p:sp>
    </p:spTree>
    <p:extLst>
      <p:ext uri="{BB962C8B-B14F-4D97-AF65-F5344CB8AC3E}">
        <p14:creationId xmlns:p14="http://schemas.microsoft.com/office/powerpoint/2010/main" val="152215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860C91-78EF-E75F-89C4-9403D73B365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8942" y="2080548"/>
            <a:ext cx="5952989" cy="4464742"/>
          </a:xfrm>
          <a:prstGeom prst="rect">
            <a:avLst/>
          </a:prstGeom>
        </p:spPr>
      </p:pic>
      <p:sp>
        <p:nvSpPr>
          <p:cNvPr id="9" name="TextBox 8">
            <a:extLst>
              <a:ext uri="{FF2B5EF4-FFF2-40B4-BE49-F238E27FC236}">
                <a16:creationId xmlns:a16="http://schemas.microsoft.com/office/drawing/2014/main" id="{2346BD3F-3086-65A7-F9DD-369C6EF919BE}"/>
              </a:ext>
              <a:ext uri="{C183D7F6-B498-43B3-948B-1728B52AA6E4}">
                <adec:decorative xmlns:adec="http://schemas.microsoft.com/office/drawing/2017/decorative" val="1"/>
              </a:ext>
            </a:extLst>
          </p:cNvPr>
          <p:cNvSpPr txBox="1"/>
          <p:nvPr/>
        </p:nvSpPr>
        <p:spPr>
          <a:xfrm>
            <a:off x="1419225" y="1390650"/>
            <a:ext cx="247253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Inlet Sample Tap</a:t>
            </a:r>
          </a:p>
        </p:txBody>
      </p:sp>
      <p:sp>
        <p:nvSpPr>
          <p:cNvPr id="10" name="TextBox 9">
            <a:extLst>
              <a:ext uri="{FF2B5EF4-FFF2-40B4-BE49-F238E27FC236}">
                <a16:creationId xmlns:a16="http://schemas.microsoft.com/office/drawing/2014/main" id="{C55C5A74-2E2A-A014-B22D-695DD0E45015}"/>
              </a:ext>
              <a:ext uri="{C183D7F6-B498-43B3-948B-1728B52AA6E4}">
                <adec:decorative xmlns:adec="http://schemas.microsoft.com/office/drawing/2017/decorative" val="1"/>
              </a:ext>
            </a:extLst>
          </p:cNvPr>
          <p:cNvSpPr txBox="1"/>
          <p:nvPr/>
        </p:nvSpPr>
        <p:spPr>
          <a:xfrm>
            <a:off x="7505700" y="1390650"/>
            <a:ext cx="271138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Outlet Sample Tap</a:t>
            </a:r>
          </a:p>
        </p:txBody>
      </p:sp>
      <p:sp>
        <p:nvSpPr>
          <p:cNvPr id="4" name="Oval 3">
            <a:extLst>
              <a:ext uri="{FF2B5EF4-FFF2-40B4-BE49-F238E27FC236}">
                <a16:creationId xmlns:a16="http://schemas.microsoft.com/office/drawing/2014/main" id="{AC74735C-3D2E-0C61-2F29-4E7F34ADCEE2}"/>
              </a:ext>
              <a:ext uri="{C183D7F6-B498-43B3-948B-1728B52AA6E4}">
                <adec:decorative xmlns:adec="http://schemas.microsoft.com/office/drawing/2017/decorative" val="1"/>
              </a:ext>
            </a:extLst>
          </p:cNvPr>
          <p:cNvSpPr/>
          <p:nvPr/>
        </p:nvSpPr>
        <p:spPr>
          <a:xfrm>
            <a:off x="8227802" y="3941064"/>
            <a:ext cx="1143000" cy="1115568"/>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DBF0BF3-CE2C-EB56-8EDD-951CB0A030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0160" y="2053847"/>
            <a:ext cx="5296639" cy="4505954"/>
          </a:xfrm>
          <a:prstGeom prst="rect">
            <a:avLst/>
          </a:prstGeom>
        </p:spPr>
      </p:pic>
      <p:sp>
        <p:nvSpPr>
          <p:cNvPr id="13" name="Oval 12">
            <a:extLst>
              <a:ext uri="{FF2B5EF4-FFF2-40B4-BE49-F238E27FC236}">
                <a16:creationId xmlns:a16="http://schemas.microsoft.com/office/drawing/2014/main" id="{BB7DBB7A-77D2-402F-79DF-34F81F635F29}"/>
              </a:ext>
              <a:ext uri="{C183D7F6-B498-43B3-948B-1728B52AA6E4}">
                <adec:decorative xmlns:adec="http://schemas.microsoft.com/office/drawing/2017/decorative" val="1"/>
              </a:ext>
            </a:extLst>
          </p:cNvPr>
          <p:cNvSpPr/>
          <p:nvPr/>
        </p:nvSpPr>
        <p:spPr>
          <a:xfrm>
            <a:off x="3232130" y="4102608"/>
            <a:ext cx="1143000" cy="1115568"/>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E1775C-1304-9C31-AB5C-A21A96707D4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1</a:t>
            </a:r>
          </a:p>
        </p:txBody>
      </p:sp>
    </p:spTree>
    <p:extLst>
      <p:ext uri="{BB962C8B-B14F-4D97-AF65-F5344CB8AC3E}">
        <p14:creationId xmlns:p14="http://schemas.microsoft.com/office/powerpoint/2010/main" val="95259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9AC2C-897C-4A61-A301-E4C91063471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itle 1">
            <a:extLst>
              <a:ext uri="{FF2B5EF4-FFF2-40B4-BE49-F238E27FC236}">
                <a16:creationId xmlns:a16="http://schemas.microsoft.com/office/drawing/2014/main" id="{E11C4C55-9425-4B49-B438-DF34AA6C142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Laboratory</a:t>
            </a:r>
          </a:p>
        </p:txBody>
      </p:sp>
      <p:sp>
        <p:nvSpPr>
          <p:cNvPr id="4" name="TextBox 3">
            <a:extLst>
              <a:ext uri="{FF2B5EF4-FFF2-40B4-BE49-F238E27FC236}">
                <a16:creationId xmlns:a16="http://schemas.microsoft.com/office/drawing/2014/main" id="{7CC0B7D8-7B36-682E-83EB-495DFECC9325}"/>
              </a:ext>
              <a:ext uri="{C183D7F6-B498-43B3-948B-1728B52AA6E4}">
                <adec:decorative xmlns:adec="http://schemas.microsoft.com/office/drawing/2017/decorative" val="1"/>
              </a:ext>
            </a:extLst>
          </p:cNvPr>
          <p:cNvSpPr txBox="1"/>
          <p:nvPr/>
        </p:nvSpPr>
        <p:spPr>
          <a:xfrm>
            <a:off x="124689" y="394855"/>
            <a:ext cx="3072251" cy="584775"/>
          </a:xfrm>
          <a:prstGeom prst="rect">
            <a:avLst/>
          </a:prstGeom>
          <a:noFill/>
        </p:spPr>
        <p:txBody>
          <a:bodyPr wrap="none" rtlCol="0">
            <a:spAutoFit/>
          </a:bodyPr>
          <a:lstStyle/>
          <a:p>
            <a:r>
              <a:rPr lang="en-US" sz="3200" b="1" dirty="0">
                <a:solidFill>
                  <a:schemeClr val="bg1"/>
                </a:solidFill>
              </a:rPr>
              <a:t>Fluoride Analysis</a:t>
            </a:r>
          </a:p>
        </p:txBody>
      </p:sp>
    </p:spTree>
    <p:extLst>
      <p:ext uri="{BB962C8B-B14F-4D97-AF65-F5344CB8AC3E}">
        <p14:creationId xmlns:p14="http://schemas.microsoft.com/office/powerpoint/2010/main" val="375803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77955-D47F-1DFF-8164-C1E4B97FBCB4}"/>
              </a:ext>
              <a:ext uri="{C183D7F6-B498-43B3-948B-1728B52AA6E4}">
                <adec:decorative xmlns:adec="http://schemas.microsoft.com/office/drawing/2017/decorative" val="1"/>
              </a:ext>
            </a:extLst>
          </p:cNvPr>
          <p:cNvSpPr>
            <a:spLocks noGrp="1"/>
          </p:cNvSpPr>
          <p:nvPr>
            <p:ph type="title"/>
          </p:nvPr>
        </p:nvSpPr>
        <p:spPr>
          <a:xfrm>
            <a:off x="1001684" y="170412"/>
            <a:ext cx="10178934" cy="771534"/>
          </a:xfrm>
        </p:spPr>
        <p:txBody>
          <a:bodyPr vert="horz" lIns="91440" tIns="45720" rIns="91440" bIns="45720" rtlCol="0" anchor="b">
            <a:normAutofit/>
          </a:bodyPr>
          <a:lstStyle/>
          <a:p>
            <a:pPr algn="ctr"/>
            <a:r>
              <a:rPr lang="en-US" dirty="0">
                <a:latin typeface="Arial" panose="020B0604020202020204" pitchFamily="34" charset="0"/>
                <a:cs typeface="Arial" panose="020B0604020202020204" pitchFamily="34" charset="0"/>
              </a:rPr>
              <a:t>Tracer: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SiF</a:t>
            </a:r>
            <a:r>
              <a:rPr lang="en-US" baseline="-25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Fluoride (F) Injection</a:t>
            </a:r>
            <a:endParaRPr lang="en-US"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1BB02034-E9B4-00C6-D837-BF50229C2BB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r="-2"/>
          <a:stretch/>
        </p:blipFill>
        <p:spPr>
          <a:xfrm>
            <a:off x="5322278" y="1828800"/>
            <a:ext cx="6670979" cy="4472005"/>
          </a:xfrm>
          <a:prstGeom prst="rect">
            <a:avLst/>
          </a:prstGeom>
        </p:spPr>
      </p:pic>
      <p:pic>
        <p:nvPicPr>
          <p:cNvPr id="8" name="Picture 7">
            <a:extLst>
              <a:ext uri="{FF2B5EF4-FFF2-40B4-BE49-F238E27FC236}">
                <a16:creationId xmlns:a16="http://schemas.microsoft.com/office/drawing/2014/main" id="{2222C20B-F65F-3FB1-2E7C-0584A844AA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427" y="1782215"/>
            <a:ext cx="5358858" cy="4019144"/>
          </a:xfrm>
          <a:prstGeom prst="rect">
            <a:avLst/>
          </a:prstGeom>
        </p:spPr>
      </p:pic>
      <p:sp>
        <p:nvSpPr>
          <p:cNvPr id="3" name="Oval 2">
            <a:extLst>
              <a:ext uri="{FF2B5EF4-FFF2-40B4-BE49-F238E27FC236}">
                <a16:creationId xmlns:a16="http://schemas.microsoft.com/office/drawing/2014/main" id="{5576C8AD-3818-29C1-5D6E-5B7CB8057A1B}"/>
              </a:ext>
              <a:ext uri="{C183D7F6-B498-43B3-948B-1728B52AA6E4}">
                <adec:decorative xmlns:adec="http://schemas.microsoft.com/office/drawing/2017/decorative" val="1"/>
              </a:ext>
            </a:extLst>
          </p:cNvPr>
          <p:cNvSpPr/>
          <p:nvPr/>
        </p:nvSpPr>
        <p:spPr>
          <a:xfrm>
            <a:off x="9034272" y="3241548"/>
            <a:ext cx="384048" cy="37490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23E988-D2A0-9136-5194-EF854DADC14B}"/>
              </a:ext>
              <a:ext uri="{C183D7F6-B498-43B3-948B-1728B52AA6E4}">
                <adec:decorative xmlns:adec="http://schemas.microsoft.com/office/drawing/2017/decorative" val="1"/>
              </a:ext>
            </a:extLst>
          </p:cNvPr>
          <p:cNvSpPr txBox="1"/>
          <p:nvPr/>
        </p:nvSpPr>
        <p:spPr>
          <a:xfrm>
            <a:off x="7498080" y="3791786"/>
            <a:ext cx="723596" cy="646331"/>
          </a:xfrm>
          <a:prstGeom prst="rect">
            <a:avLst/>
          </a:prstGeom>
          <a:noFill/>
        </p:spPr>
        <p:txBody>
          <a:bodyPr wrap="none" rtlCol="0">
            <a:spAutoFit/>
          </a:bodyPr>
          <a:lstStyle/>
          <a:p>
            <a:r>
              <a:rPr lang="en-US" dirty="0">
                <a:solidFill>
                  <a:schemeClr val="bg1"/>
                </a:solidFill>
              </a:rPr>
              <a:t>Static</a:t>
            </a:r>
          </a:p>
          <a:p>
            <a:r>
              <a:rPr lang="en-US" dirty="0">
                <a:solidFill>
                  <a:schemeClr val="bg1"/>
                </a:solidFill>
              </a:rPr>
              <a:t>Mixer</a:t>
            </a:r>
          </a:p>
        </p:txBody>
      </p:sp>
      <p:cxnSp>
        <p:nvCxnSpPr>
          <p:cNvPr id="5" name="Straight Arrow Connector 4">
            <a:extLst>
              <a:ext uri="{FF2B5EF4-FFF2-40B4-BE49-F238E27FC236}">
                <a16:creationId xmlns:a16="http://schemas.microsoft.com/office/drawing/2014/main" id="{DA411C71-2C2E-539D-B9EE-E365A6D53BE3}"/>
              </a:ext>
              <a:ext uri="{C183D7F6-B498-43B3-948B-1728B52AA6E4}">
                <adec:decorative xmlns:adec="http://schemas.microsoft.com/office/drawing/2017/decorative" val="1"/>
              </a:ext>
            </a:extLst>
          </p:cNvPr>
          <p:cNvCxnSpPr>
            <a:cxnSpLocks/>
          </p:cNvCxnSpPr>
          <p:nvPr/>
        </p:nvCxnSpPr>
        <p:spPr>
          <a:xfrm flipH="1" flipV="1">
            <a:off x="7260336" y="3808644"/>
            <a:ext cx="1572768" cy="6698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id="{5108B34A-BEC4-ABCB-BD16-491CA1DB1646}"/>
              </a:ext>
              <a:ext uri="{C183D7F6-B498-43B3-948B-1728B52AA6E4}">
                <adec:decorative xmlns:adec="http://schemas.microsoft.com/office/drawing/2017/decorative" val="1"/>
              </a:ext>
            </a:extLst>
          </p:cNvPr>
          <p:cNvSpPr txBox="1"/>
          <p:nvPr/>
        </p:nvSpPr>
        <p:spPr>
          <a:xfrm>
            <a:off x="2310384" y="5099312"/>
            <a:ext cx="1202573" cy="646331"/>
          </a:xfrm>
          <a:prstGeom prst="rect">
            <a:avLst/>
          </a:prstGeom>
          <a:noFill/>
        </p:spPr>
        <p:txBody>
          <a:bodyPr wrap="none" rtlCol="0">
            <a:spAutoFit/>
          </a:bodyPr>
          <a:lstStyle/>
          <a:p>
            <a:r>
              <a:rPr lang="en-US" dirty="0">
                <a:solidFill>
                  <a:schemeClr val="bg1"/>
                </a:solidFill>
              </a:rPr>
              <a:t>Solution</a:t>
            </a:r>
          </a:p>
          <a:p>
            <a:r>
              <a:rPr lang="en-US" dirty="0">
                <a:solidFill>
                  <a:schemeClr val="bg1"/>
                </a:solidFill>
              </a:rPr>
              <a:t>of Fluoride</a:t>
            </a:r>
          </a:p>
        </p:txBody>
      </p:sp>
      <p:sp>
        <p:nvSpPr>
          <p:cNvPr id="12" name="TextBox 11">
            <a:extLst>
              <a:ext uri="{FF2B5EF4-FFF2-40B4-BE49-F238E27FC236}">
                <a16:creationId xmlns:a16="http://schemas.microsoft.com/office/drawing/2014/main" id="{B39F9450-02E4-ABEB-CFA2-0577508A1253}"/>
              </a:ext>
              <a:ext uri="{C183D7F6-B498-43B3-948B-1728B52AA6E4}">
                <adec:decorative xmlns:adec="http://schemas.microsoft.com/office/drawing/2017/decorative" val="1"/>
              </a:ext>
            </a:extLst>
          </p:cNvPr>
          <p:cNvSpPr txBox="1"/>
          <p:nvPr/>
        </p:nvSpPr>
        <p:spPr>
          <a:xfrm>
            <a:off x="8497824" y="5422477"/>
            <a:ext cx="1202573" cy="646331"/>
          </a:xfrm>
          <a:prstGeom prst="rect">
            <a:avLst/>
          </a:prstGeom>
          <a:noFill/>
        </p:spPr>
        <p:txBody>
          <a:bodyPr wrap="none" rtlCol="0">
            <a:spAutoFit/>
          </a:bodyPr>
          <a:lstStyle/>
          <a:p>
            <a:r>
              <a:rPr lang="en-US" dirty="0">
                <a:solidFill>
                  <a:schemeClr val="bg1"/>
                </a:solidFill>
              </a:rPr>
              <a:t>Solution</a:t>
            </a:r>
          </a:p>
          <a:p>
            <a:r>
              <a:rPr lang="en-US" dirty="0">
                <a:solidFill>
                  <a:schemeClr val="bg1"/>
                </a:solidFill>
              </a:rPr>
              <a:t>of Fluoride</a:t>
            </a:r>
          </a:p>
        </p:txBody>
      </p:sp>
    </p:spTree>
    <p:extLst>
      <p:ext uri="{BB962C8B-B14F-4D97-AF65-F5344CB8AC3E}">
        <p14:creationId xmlns:p14="http://schemas.microsoft.com/office/powerpoint/2010/main" val="268970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0F1F-10EB-492D-A0B0-A7B613DFA090}"/>
              </a:ext>
              <a:ext uri="{C183D7F6-B498-43B3-948B-1728B52AA6E4}">
                <adec:decorative xmlns:adec="http://schemas.microsoft.com/office/drawing/2017/decorative" val="1"/>
              </a:ext>
            </a:extLst>
          </p:cNvPr>
          <p:cNvSpPr>
            <a:spLocks noGrp="1"/>
          </p:cNvSpPr>
          <p:nvPr>
            <p:ph type="title"/>
          </p:nvPr>
        </p:nvSpPr>
        <p:spPr>
          <a:xfrm>
            <a:off x="348792" y="216817"/>
            <a:ext cx="11005008" cy="999424"/>
          </a:xfrm>
        </p:spPr>
        <p:txBody>
          <a:bodyPr>
            <a:normAutofit fontScale="90000"/>
          </a:bodyPr>
          <a:lstStyle/>
          <a:p>
            <a:r>
              <a:rPr lang="en-US" dirty="0">
                <a:solidFill>
                  <a:srgbClr val="FFC000"/>
                </a:solidFill>
                <a:latin typeface="Arial" panose="020B0604020202020204" pitchFamily="34" charset="0"/>
                <a:cs typeface="Arial" panose="020B0604020202020204" pitchFamily="34" charset="0"/>
              </a:rPr>
              <a:t>Test: </a:t>
            </a:r>
            <a:r>
              <a:rPr lang="en-US" dirty="0">
                <a:latin typeface="Arial" panose="020B0604020202020204" pitchFamily="34" charset="0"/>
                <a:cs typeface="Arial" panose="020B0604020202020204" pitchFamily="34" charset="0"/>
              </a:rPr>
              <a:t>Tracer Fluoride Dose, Inlet to Clearwell</a:t>
            </a:r>
            <a:endParaRPr lang="en-US" dirty="0"/>
          </a:p>
        </p:txBody>
      </p:sp>
      <p:graphicFrame>
        <p:nvGraphicFramePr>
          <p:cNvPr id="4" name="Table 4">
            <a:extLst>
              <a:ext uri="{FF2B5EF4-FFF2-40B4-BE49-F238E27FC236}">
                <a16:creationId xmlns:a16="http://schemas.microsoft.com/office/drawing/2014/main" id="{500EC2C2-4F8F-4AC2-A6F9-00360B700C3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81232163"/>
              </p:ext>
            </p:extLst>
          </p:nvPr>
        </p:nvGraphicFramePr>
        <p:xfrm>
          <a:off x="253959" y="1216241"/>
          <a:ext cx="2718171" cy="5471071"/>
        </p:xfrm>
        <a:graphic>
          <a:graphicData uri="http://schemas.openxmlformats.org/drawingml/2006/table">
            <a:tbl>
              <a:tblPr firstRow="1" bandRow="1">
                <a:tableStyleId>{5C22544A-7EE6-4342-B048-85BDC9FD1C3A}</a:tableStyleId>
              </a:tblPr>
              <a:tblGrid>
                <a:gridCol w="1325266">
                  <a:extLst>
                    <a:ext uri="{9D8B030D-6E8A-4147-A177-3AD203B41FA5}">
                      <a16:colId xmlns:a16="http://schemas.microsoft.com/office/drawing/2014/main" val="189736626"/>
                    </a:ext>
                  </a:extLst>
                </a:gridCol>
                <a:gridCol w="1392905">
                  <a:extLst>
                    <a:ext uri="{9D8B030D-6E8A-4147-A177-3AD203B41FA5}">
                      <a16:colId xmlns:a16="http://schemas.microsoft.com/office/drawing/2014/main" val="1197626849"/>
                    </a:ext>
                  </a:extLst>
                </a:gridCol>
              </a:tblGrid>
              <a:tr h="777151">
                <a:tc>
                  <a:txBody>
                    <a:bodyPr/>
                    <a:lstStyle/>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Elapsed </a:t>
                      </a:r>
                      <a:br>
                        <a:rPr lang="en-US" sz="1400" b="1" u="none" strike="noStrike" dirty="0">
                          <a:solidFill>
                            <a:schemeClr val="bg1"/>
                          </a:solidFill>
                          <a:effectLst/>
                          <a:latin typeface="Arial" panose="020B0604020202020204" pitchFamily="34" charset="0"/>
                          <a:cs typeface="Arial" panose="020B0604020202020204" pitchFamily="34" charset="0"/>
                        </a:rPr>
                      </a:br>
                      <a:r>
                        <a:rPr lang="en-US" sz="1400" b="1" u="none" strike="noStrike" dirty="0">
                          <a:solidFill>
                            <a:schemeClr val="bg1"/>
                          </a:solidFill>
                          <a:effectLst/>
                          <a:latin typeface="Arial" panose="020B0604020202020204" pitchFamily="34" charset="0"/>
                          <a:cs typeface="Arial" panose="020B0604020202020204" pitchFamily="34" charset="0"/>
                        </a:rPr>
                        <a:t>Time</a:t>
                      </a:r>
                    </a:p>
                    <a:p>
                      <a:pPr algn="ctr" fontAlgn="ctr"/>
                      <a:r>
                        <a:rPr lang="en-US" sz="1400" b="1" u="none" strike="noStrike" dirty="0">
                          <a:solidFill>
                            <a:schemeClr val="bg1"/>
                          </a:solidFill>
                          <a:effectLst/>
                          <a:latin typeface="Arial" panose="020B0604020202020204" pitchFamily="34" charset="0"/>
                          <a:cs typeface="Arial" panose="020B0604020202020204" pitchFamily="34" charset="0"/>
                        </a:rPr>
                        <a:t>minutes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b="1" u="none" strike="noStrike" dirty="0">
                          <a:solidFill>
                            <a:schemeClr val="bg1"/>
                          </a:solidFill>
                          <a:effectLst/>
                          <a:latin typeface="Arial" panose="020B0604020202020204" pitchFamily="34" charset="0"/>
                          <a:cs typeface="Arial" panose="020B0604020202020204" pitchFamily="34" charset="0"/>
                        </a:rPr>
                        <a:t>*Tracer </a:t>
                      </a:r>
                    </a:p>
                    <a:p>
                      <a:pPr algn="ctr" fontAlgn="b"/>
                      <a:r>
                        <a:rPr lang="fr-FR" sz="1400" b="1" u="none" strike="noStrike" dirty="0">
                          <a:solidFill>
                            <a:schemeClr val="bg1"/>
                          </a:solidFill>
                          <a:effectLst/>
                          <a:latin typeface="Arial" panose="020B0604020202020204" pitchFamily="34" charset="0"/>
                          <a:cs typeface="Arial" panose="020B0604020202020204" pitchFamily="34" charset="0"/>
                        </a:rPr>
                        <a:t>Fluoride Dose</a:t>
                      </a:r>
                      <a:br>
                        <a:rPr lang="fr-FR" sz="1400" b="1" u="none" strike="noStrike" dirty="0">
                          <a:solidFill>
                            <a:schemeClr val="bg1"/>
                          </a:solidFill>
                          <a:effectLst/>
                          <a:latin typeface="Arial" panose="020B0604020202020204" pitchFamily="34" charset="0"/>
                          <a:cs typeface="Arial" panose="020B0604020202020204" pitchFamily="34" charset="0"/>
                        </a:rPr>
                      </a:br>
                      <a:r>
                        <a:rPr lang="fr-FR" sz="1400" b="1" u="none" strike="noStrike" dirty="0">
                          <a:solidFill>
                            <a:schemeClr val="bg1"/>
                          </a:solidFill>
                          <a:effectLst/>
                          <a:latin typeface="Arial" panose="020B0604020202020204" pitchFamily="34" charset="0"/>
                          <a:cs typeface="Arial" panose="020B0604020202020204" pitchFamily="34" charset="0"/>
                        </a:rPr>
                        <a:t>mg/L</a:t>
                      </a:r>
                      <a:endParaRPr lang="fr-FR"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87760708"/>
                  </a:ext>
                </a:extLst>
              </a:tr>
              <a:tr h="329184">
                <a:tc>
                  <a:txBody>
                    <a:bodyPr/>
                    <a:lstStyle/>
                    <a:p>
                      <a:pPr algn="ctr"/>
                      <a:r>
                        <a:rPr lang="en-US" sz="1600" baseline="0" dirty="0">
                          <a:latin typeface="Paragrah"/>
                          <a:cs typeface="Arial" panose="020B0604020202020204" pitchFamily="34" charset="0"/>
                        </a:rPr>
                        <a:t>11</a:t>
                      </a:r>
                    </a:p>
                  </a:txBody>
                  <a:tcPr/>
                </a:tc>
                <a:tc>
                  <a:txBody>
                    <a:bodyPr/>
                    <a:lstStyle/>
                    <a:p>
                      <a:pPr algn="ctr"/>
                      <a:r>
                        <a:rPr lang="en-US" sz="1600" baseline="0" dirty="0">
                          <a:latin typeface="Paragrah"/>
                          <a:cs typeface="Arial" panose="020B0604020202020204" pitchFamily="34" charset="0"/>
                        </a:rPr>
                        <a:t>2.72</a:t>
                      </a:r>
                    </a:p>
                  </a:txBody>
                  <a:tcPr/>
                </a:tc>
                <a:extLst>
                  <a:ext uri="{0D108BD9-81ED-4DB2-BD59-A6C34878D82A}">
                    <a16:rowId xmlns:a16="http://schemas.microsoft.com/office/drawing/2014/main" val="2854917719"/>
                  </a:ext>
                </a:extLst>
              </a:tr>
              <a:tr h="283464">
                <a:tc>
                  <a:txBody>
                    <a:bodyPr/>
                    <a:lstStyle/>
                    <a:p>
                      <a:pPr algn="ctr"/>
                      <a:r>
                        <a:rPr lang="en-US" sz="1600" baseline="0" dirty="0">
                          <a:latin typeface="Paragrah"/>
                          <a:cs typeface="Arial" panose="020B0604020202020204" pitchFamily="34" charset="0"/>
                        </a:rPr>
                        <a:t>17</a:t>
                      </a:r>
                    </a:p>
                  </a:txBody>
                  <a:tcPr/>
                </a:tc>
                <a:tc>
                  <a:txBody>
                    <a:bodyPr/>
                    <a:lstStyle/>
                    <a:p>
                      <a:pPr algn="ctr"/>
                      <a:r>
                        <a:rPr lang="en-US" sz="1600" baseline="0" dirty="0">
                          <a:latin typeface="Paragrah"/>
                          <a:cs typeface="Arial" panose="020B0604020202020204" pitchFamily="34" charset="0"/>
                        </a:rPr>
                        <a:t>2.75</a:t>
                      </a:r>
                    </a:p>
                  </a:txBody>
                  <a:tcPr/>
                </a:tc>
                <a:extLst>
                  <a:ext uri="{0D108BD9-81ED-4DB2-BD59-A6C34878D82A}">
                    <a16:rowId xmlns:a16="http://schemas.microsoft.com/office/drawing/2014/main" val="172548796"/>
                  </a:ext>
                </a:extLst>
              </a:tr>
              <a:tr h="301752">
                <a:tc>
                  <a:txBody>
                    <a:bodyPr/>
                    <a:lstStyle/>
                    <a:p>
                      <a:pPr algn="ctr"/>
                      <a:r>
                        <a:rPr lang="en-US" sz="1600" baseline="0" dirty="0">
                          <a:latin typeface="Paragrah"/>
                          <a:cs typeface="Arial" panose="020B0604020202020204" pitchFamily="34" charset="0"/>
                        </a:rPr>
                        <a:t>23</a:t>
                      </a:r>
                    </a:p>
                  </a:txBody>
                  <a:tcPr/>
                </a:tc>
                <a:tc>
                  <a:txBody>
                    <a:bodyPr/>
                    <a:lstStyle/>
                    <a:p>
                      <a:pPr algn="ctr"/>
                      <a:r>
                        <a:rPr lang="en-US" sz="1600" baseline="0" dirty="0">
                          <a:latin typeface="Paragrah"/>
                          <a:cs typeface="Arial" panose="020B0604020202020204" pitchFamily="34" charset="0"/>
                        </a:rPr>
                        <a:t>2.75</a:t>
                      </a:r>
                    </a:p>
                  </a:txBody>
                  <a:tcPr/>
                </a:tc>
                <a:extLst>
                  <a:ext uri="{0D108BD9-81ED-4DB2-BD59-A6C34878D82A}">
                    <a16:rowId xmlns:a16="http://schemas.microsoft.com/office/drawing/2014/main" val="1183813158"/>
                  </a:ext>
                </a:extLst>
              </a:tr>
              <a:tr h="256032">
                <a:tc>
                  <a:txBody>
                    <a:bodyPr/>
                    <a:lstStyle/>
                    <a:p>
                      <a:pPr algn="ctr"/>
                      <a:r>
                        <a:rPr lang="en-US" sz="1600" baseline="0" dirty="0">
                          <a:latin typeface="Paragrah"/>
                          <a:cs typeface="Arial" panose="020B0604020202020204" pitchFamily="34" charset="0"/>
                        </a:rPr>
                        <a:t>29</a:t>
                      </a:r>
                    </a:p>
                  </a:txBody>
                  <a:tcPr/>
                </a:tc>
                <a:tc>
                  <a:txBody>
                    <a:bodyPr/>
                    <a:lstStyle/>
                    <a:p>
                      <a:pPr algn="ctr"/>
                      <a:r>
                        <a:rPr lang="en-US" sz="1600" baseline="0" dirty="0">
                          <a:latin typeface="Paragrah"/>
                          <a:cs typeface="Arial" panose="020B0604020202020204" pitchFamily="34" charset="0"/>
                        </a:rPr>
                        <a:t>2.72</a:t>
                      </a:r>
                    </a:p>
                  </a:txBody>
                  <a:tcPr/>
                </a:tc>
                <a:extLst>
                  <a:ext uri="{0D108BD9-81ED-4DB2-BD59-A6C34878D82A}">
                    <a16:rowId xmlns:a16="http://schemas.microsoft.com/office/drawing/2014/main" val="1794005658"/>
                  </a:ext>
                </a:extLst>
              </a:tr>
              <a:tr h="320040">
                <a:tc>
                  <a:txBody>
                    <a:bodyPr/>
                    <a:lstStyle/>
                    <a:p>
                      <a:pPr algn="ctr"/>
                      <a:r>
                        <a:rPr lang="en-US" sz="1600" baseline="0" dirty="0">
                          <a:latin typeface="Paragrah"/>
                          <a:cs typeface="Arial" panose="020B0604020202020204" pitchFamily="34" charset="0"/>
                        </a:rPr>
                        <a:t>35</a:t>
                      </a:r>
                    </a:p>
                  </a:txBody>
                  <a:tcPr/>
                </a:tc>
                <a:tc>
                  <a:txBody>
                    <a:bodyPr/>
                    <a:lstStyle/>
                    <a:p>
                      <a:pPr algn="ctr"/>
                      <a:r>
                        <a:rPr lang="en-US" sz="1600" baseline="0" dirty="0">
                          <a:latin typeface="Paragrah"/>
                          <a:cs typeface="Arial" panose="020B0604020202020204" pitchFamily="34" charset="0"/>
                        </a:rPr>
                        <a:t>2.71</a:t>
                      </a:r>
                    </a:p>
                  </a:txBody>
                  <a:tcPr/>
                </a:tc>
                <a:extLst>
                  <a:ext uri="{0D108BD9-81ED-4DB2-BD59-A6C34878D82A}">
                    <a16:rowId xmlns:a16="http://schemas.microsoft.com/office/drawing/2014/main" val="1665589394"/>
                  </a:ext>
                </a:extLst>
              </a:tr>
              <a:tr h="265176">
                <a:tc>
                  <a:txBody>
                    <a:bodyPr/>
                    <a:lstStyle/>
                    <a:p>
                      <a:pPr algn="ctr"/>
                      <a:r>
                        <a:rPr lang="en-US" sz="1600" baseline="0" dirty="0">
                          <a:latin typeface="Paragrah"/>
                          <a:cs typeface="Arial" panose="020B0604020202020204" pitchFamily="34" charset="0"/>
                        </a:rPr>
                        <a:t>41</a:t>
                      </a:r>
                    </a:p>
                  </a:txBody>
                  <a:tcPr/>
                </a:tc>
                <a:tc>
                  <a:txBody>
                    <a:bodyPr/>
                    <a:lstStyle/>
                    <a:p>
                      <a:pPr algn="ctr"/>
                      <a:r>
                        <a:rPr lang="en-US" sz="1600" baseline="0" dirty="0">
                          <a:latin typeface="Paragrah"/>
                          <a:cs typeface="Arial" panose="020B0604020202020204" pitchFamily="34" charset="0"/>
                        </a:rPr>
                        <a:t>2.66</a:t>
                      </a:r>
                    </a:p>
                  </a:txBody>
                  <a:tcPr/>
                </a:tc>
                <a:extLst>
                  <a:ext uri="{0D108BD9-81ED-4DB2-BD59-A6C34878D82A}">
                    <a16:rowId xmlns:a16="http://schemas.microsoft.com/office/drawing/2014/main" val="534658724"/>
                  </a:ext>
                </a:extLst>
              </a:tr>
              <a:tr h="265176">
                <a:tc>
                  <a:txBody>
                    <a:bodyPr/>
                    <a:lstStyle/>
                    <a:p>
                      <a:pPr algn="ctr"/>
                      <a:r>
                        <a:rPr lang="en-US" sz="1600" baseline="0" dirty="0">
                          <a:latin typeface="Paragrah"/>
                          <a:cs typeface="Arial" panose="020B0604020202020204" pitchFamily="34" charset="0"/>
                        </a:rPr>
                        <a:t>47</a:t>
                      </a:r>
                    </a:p>
                  </a:txBody>
                  <a:tcPr/>
                </a:tc>
                <a:tc>
                  <a:txBody>
                    <a:bodyPr/>
                    <a:lstStyle/>
                    <a:p>
                      <a:pPr algn="ctr"/>
                      <a:r>
                        <a:rPr lang="en-US" sz="1600" baseline="0" dirty="0">
                          <a:latin typeface="Paragrah"/>
                          <a:cs typeface="Arial" panose="020B0604020202020204" pitchFamily="34" charset="0"/>
                        </a:rPr>
                        <a:t>2.67</a:t>
                      </a:r>
                    </a:p>
                  </a:txBody>
                  <a:tcPr/>
                </a:tc>
                <a:extLst>
                  <a:ext uri="{0D108BD9-81ED-4DB2-BD59-A6C34878D82A}">
                    <a16:rowId xmlns:a16="http://schemas.microsoft.com/office/drawing/2014/main" val="1241460691"/>
                  </a:ext>
                </a:extLst>
              </a:tr>
              <a:tr h="301752">
                <a:tc>
                  <a:txBody>
                    <a:bodyPr/>
                    <a:lstStyle/>
                    <a:p>
                      <a:pPr algn="ctr"/>
                      <a:r>
                        <a:rPr lang="en-US" sz="1600" baseline="0" dirty="0">
                          <a:latin typeface="Paragrah"/>
                          <a:cs typeface="Arial" panose="020B0604020202020204" pitchFamily="34" charset="0"/>
                        </a:rPr>
                        <a:t>53</a:t>
                      </a:r>
                    </a:p>
                  </a:txBody>
                  <a:tcPr/>
                </a:tc>
                <a:tc>
                  <a:txBody>
                    <a:bodyPr/>
                    <a:lstStyle/>
                    <a:p>
                      <a:pPr algn="ctr"/>
                      <a:r>
                        <a:rPr lang="en-US" sz="1600" baseline="0" dirty="0">
                          <a:latin typeface="Paragrah"/>
                          <a:cs typeface="Arial" panose="020B0604020202020204" pitchFamily="34" charset="0"/>
                        </a:rPr>
                        <a:t>2.67</a:t>
                      </a:r>
                    </a:p>
                  </a:txBody>
                  <a:tcPr/>
                </a:tc>
                <a:extLst>
                  <a:ext uri="{0D108BD9-81ED-4DB2-BD59-A6C34878D82A}">
                    <a16:rowId xmlns:a16="http://schemas.microsoft.com/office/drawing/2014/main" val="769910792"/>
                  </a:ext>
                </a:extLst>
              </a:tr>
              <a:tr h="320040">
                <a:tc>
                  <a:txBody>
                    <a:bodyPr/>
                    <a:lstStyle/>
                    <a:p>
                      <a:pPr algn="ctr"/>
                      <a:r>
                        <a:rPr lang="en-US" sz="1600" baseline="0" dirty="0">
                          <a:latin typeface="Paragrah"/>
                          <a:cs typeface="Arial" panose="020B0604020202020204" pitchFamily="34" charset="0"/>
                        </a:rPr>
                        <a:t>59</a:t>
                      </a:r>
                    </a:p>
                  </a:txBody>
                  <a:tcPr/>
                </a:tc>
                <a:tc>
                  <a:txBody>
                    <a:bodyPr/>
                    <a:lstStyle/>
                    <a:p>
                      <a:pPr algn="ctr"/>
                      <a:r>
                        <a:rPr lang="en-US" sz="1600" baseline="0" dirty="0">
                          <a:latin typeface="Paragrah"/>
                          <a:cs typeface="Arial" panose="020B0604020202020204" pitchFamily="34" charset="0"/>
                        </a:rPr>
                        <a:t>2.65</a:t>
                      </a:r>
                    </a:p>
                  </a:txBody>
                  <a:tcPr/>
                </a:tc>
                <a:extLst>
                  <a:ext uri="{0D108BD9-81ED-4DB2-BD59-A6C34878D82A}">
                    <a16:rowId xmlns:a16="http://schemas.microsoft.com/office/drawing/2014/main" val="993744599"/>
                  </a:ext>
                </a:extLst>
              </a:tr>
              <a:tr h="320040">
                <a:tc>
                  <a:txBody>
                    <a:bodyPr/>
                    <a:lstStyle/>
                    <a:p>
                      <a:pPr algn="ctr"/>
                      <a:r>
                        <a:rPr lang="en-US" sz="1600" baseline="0" dirty="0">
                          <a:latin typeface="Paragrah"/>
                          <a:cs typeface="Arial" panose="020B0604020202020204" pitchFamily="34" charset="0"/>
                        </a:rPr>
                        <a:t>65</a:t>
                      </a:r>
                    </a:p>
                  </a:txBody>
                  <a:tcPr/>
                </a:tc>
                <a:tc>
                  <a:txBody>
                    <a:bodyPr/>
                    <a:lstStyle/>
                    <a:p>
                      <a:pPr algn="ctr"/>
                      <a:r>
                        <a:rPr lang="en-US" sz="1600" baseline="0" dirty="0">
                          <a:latin typeface="Paragrah"/>
                          <a:cs typeface="Arial" panose="020B0604020202020204" pitchFamily="34" charset="0"/>
                        </a:rPr>
                        <a:t>2.68</a:t>
                      </a:r>
                    </a:p>
                  </a:txBody>
                  <a:tcPr/>
                </a:tc>
                <a:extLst>
                  <a:ext uri="{0D108BD9-81ED-4DB2-BD59-A6C34878D82A}">
                    <a16:rowId xmlns:a16="http://schemas.microsoft.com/office/drawing/2014/main" val="1067369147"/>
                  </a:ext>
                </a:extLst>
              </a:tr>
              <a:tr h="320040">
                <a:tc>
                  <a:txBody>
                    <a:bodyPr/>
                    <a:lstStyle/>
                    <a:p>
                      <a:pPr algn="ctr"/>
                      <a:r>
                        <a:rPr lang="en-US" sz="1600" baseline="0" dirty="0">
                          <a:latin typeface="Paragrah"/>
                          <a:cs typeface="Arial" panose="020B0604020202020204" pitchFamily="34" charset="0"/>
                        </a:rPr>
                        <a:t>71</a:t>
                      </a:r>
                    </a:p>
                  </a:txBody>
                  <a:tcPr/>
                </a:tc>
                <a:tc>
                  <a:txBody>
                    <a:bodyPr/>
                    <a:lstStyle/>
                    <a:p>
                      <a:pPr algn="ctr"/>
                      <a:r>
                        <a:rPr lang="en-US" sz="1600" baseline="0" dirty="0">
                          <a:latin typeface="Paragrah"/>
                          <a:cs typeface="Arial" panose="020B0604020202020204" pitchFamily="34" charset="0"/>
                        </a:rPr>
                        <a:t>2.65</a:t>
                      </a:r>
                    </a:p>
                  </a:txBody>
                  <a:tcPr/>
                </a:tc>
                <a:extLst>
                  <a:ext uri="{0D108BD9-81ED-4DB2-BD59-A6C34878D82A}">
                    <a16:rowId xmlns:a16="http://schemas.microsoft.com/office/drawing/2014/main" val="1238513667"/>
                  </a:ext>
                </a:extLst>
              </a:tr>
              <a:tr h="320040">
                <a:tc>
                  <a:txBody>
                    <a:bodyPr/>
                    <a:lstStyle/>
                    <a:p>
                      <a:pPr algn="ctr"/>
                      <a:r>
                        <a:rPr lang="en-US" sz="1600" baseline="0" dirty="0">
                          <a:latin typeface="Paragrah"/>
                          <a:cs typeface="Arial" panose="020B0604020202020204" pitchFamily="34" charset="0"/>
                        </a:rPr>
                        <a:t>77</a:t>
                      </a:r>
                    </a:p>
                  </a:txBody>
                  <a:tcPr/>
                </a:tc>
                <a:tc>
                  <a:txBody>
                    <a:bodyPr/>
                    <a:lstStyle/>
                    <a:p>
                      <a:pPr algn="ctr"/>
                      <a:r>
                        <a:rPr lang="en-US" sz="1600" baseline="0" dirty="0">
                          <a:latin typeface="Paragrah"/>
                          <a:cs typeface="Arial" panose="020B0604020202020204" pitchFamily="34" charset="0"/>
                        </a:rPr>
                        <a:t>2.66</a:t>
                      </a:r>
                    </a:p>
                  </a:txBody>
                  <a:tcPr/>
                </a:tc>
                <a:extLst>
                  <a:ext uri="{0D108BD9-81ED-4DB2-BD59-A6C34878D82A}">
                    <a16:rowId xmlns:a16="http://schemas.microsoft.com/office/drawing/2014/main" val="2195273575"/>
                  </a:ext>
                </a:extLst>
              </a:tr>
              <a:tr h="320040">
                <a:tc>
                  <a:txBody>
                    <a:bodyPr/>
                    <a:lstStyle/>
                    <a:p>
                      <a:pPr algn="ctr"/>
                      <a:r>
                        <a:rPr lang="en-US" sz="1600" baseline="0" dirty="0">
                          <a:latin typeface="Paragrah"/>
                          <a:cs typeface="Arial" panose="020B0604020202020204" pitchFamily="34" charset="0"/>
                        </a:rPr>
                        <a:t>83</a:t>
                      </a:r>
                    </a:p>
                  </a:txBody>
                  <a:tcPr/>
                </a:tc>
                <a:tc>
                  <a:txBody>
                    <a:bodyPr/>
                    <a:lstStyle/>
                    <a:p>
                      <a:pPr algn="ctr"/>
                      <a:r>
                        <a:rPr lang="en-US" sz="1600" baseline="0" dirty="0">
                          <a:latin typeface="Paragrah"/>
                          <a:cs typeface="Arial" panose="020B0604020202020204" pitchFamily="34" charset="0"/>
                        </a:rPr>
                        <a:t>2.65</a:t>
                      </a:r>
                    </a:p>
                  </a:txBody>
                  <a:tcPr/>
                </a:tc>
                <a:extLst>
                  <a:ext uri="{0D108BD9-81ED-4DB2-BD59-A6C34878D82A}">
                    <a16:rowId xmlns:a16="http://schemas.microsoft.com/office/drawing/2014/main" val="4017759406"/>
                  </a:ext>
                </a:extLst>
              </a:tr>
              <a:tr h="320040">
                <a:tc>
                  <a:txBody>
                    <a:bodyPr/>
                    <a:lstStyle/>
                    <a:p>
                      <a:pPr algn="ctr"/>
                      <a:r>
                        <a:rPr lang="en-US" sz="1600" baseline="0" dirty="0">
                          <a:latin typeface="Paragrah"/>
                          <a:cs typeface="Arial" panose="020B0604020202020204" pitchFamily="34" charset="0"/>
                        </a:rPr>
                        <a:t>89</a:t>
                      </a:r>
                    </a:p>
                  </a:txBody>
                  <a:tcPr/>
                </a:tc>
                <a:tc>
                  <a:txBody>
                    <a:bodyPr/>
                    <a:lstStyle/>
                    <a:p>
                      <a:pPr algn="ctr"/>
                      <a:r>
                        <a:rPr lang="en-US" sz="1600" baseline="0" dirty="0">
                          <a:latin typeface="Paragrah"/>
                          <a:cs typeface="Arial" panose="020B0604020202020204" pitchFamily="34" charset="0"/>
                        </a:rPr>
                        <a:t>2.68</a:t>
                      </a:r>
                    </a:p>
                  </a:txBody>
                  <a:tcPr/>
                </a:tc>
                <a:extLst>
                  <a:ext uri="{0D108BD9-81ED-4DB2-BD59-A6C34878D82A}">
                    <a16:rowId xmlns:a16="http://schemas.microsoft.com/office/drawing/2014/main" val="578076151"/>
                  </a:ext>
                </a:extLst>
              </a:tr>
            </a:tbl>
          </a:graphicData>
        </a:graphic>
      </p:graphicFrame>
      <p:pic>
        <p:nvPicPr>
          <p:cNvPr id="5" name="Picture 4">
            <a:extLst>
              <a:ext uri="{FF2B5EF4-FFF2-40B4-BE49-F238E27FC236}">
                <a16:creationId xmlns:a16="http://schemas.microsoft.com/office/drawing/2014/main" id="{2676DF82-2A7F-6A20-4063-5B46E2FE72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43478" y="1216240"/>
            <a:ext cx="8242860" cy="4946815"/>
          </a:xfrm>
          <a:prstGeom prst="rect">
            <a:avLst/>
          </a:prstGeom>
        </p:spPr>
      </p:pic>
    </p:spTree>
    <p:extLst>
      <p:ext uri="{BB962C8B-B14F-4D97-AF65-F5344CB8AC3E}">
        <p14:creationId xmlns:p14="http://schemas.microsoft.com/office/powerpoint/2010/main" val="119737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0E018-0628-4397-AEE9-D59440A4F31D}"/>
              </a:ext>
              <a:ext uri="{C183D7F6-B498-43B3-948B-1728B52AA6E4}">
                <adec:decorative xmlns:adec="http://schemas.microsoft.com/office/drawing/2017/decorative" val="1"/>
              </a:ext>
            </a:extLst>
          </p:cNvPr>
          <p:cNvSpPr>
            <a:spLocks noGrp="1"/>
          </p:cNvSpPr>
          <p:nvPr>
            <p:ph type="title" idx="4294967295"/>
          </p:nvPr>
        </p:nvSpPr>
        <p:spPr>
          <a:xfrm>
            <a:off x="175501" y="253144"/>
            <a:ext cx="3738131" cy="990440"/>
          </a:xfrm>
        </p:spPr>
        <p:txBody>
          <a:bodyPr vert="horz" lIns="91440" tIns="45720" rIns="91440" bIns="45720" rtlCol="0" anchor="b">
            <a:normAutofit/>
          </a:bodyPr>
          <a:lstStyle/>
          <a:p>
            <a:r>
              <a:rPr lang="en-US" sz="3200" dirty="0">
                <a:latin typeface="Arial" panose="020B0604020202020204" pitchFamily="34" charset="0"/>
                <a:cs typeface="Arial" panose="020B0604020202020204" pitchFamily="34" charset="0"/>
              </a:rPr>
              <a:t>Tracer Test Tabulated Results</a:t>
            </a:r>
          </a:p>
        </p:txBody>
      </p:sp>
      <p:pic>
        <p:nvPicPr>
          <p:cNvPr id="4" name="Picture 3">
            <a:extLst>
              <a:ext uri="{FF2B5EF4-FFF2-40B4-BE49-F238E27FC236}">
                <a16:creationId xmlns:a16="http://schemas.microsoft.com/office/drawing/2014/main" id="{9CC70F5B-8C6F-2D3B-B5FC-A5731C624C9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59419" y="0"/>
            <a:ext cx="7500166" cy="6858000"/>
          </a:xfrm>
          <a:prstGeom prst="rect">
            <a:avLst/>
          </a:prstGeom>
          <a:solidFill>
            <a:schemeClr val="tx1"/>
          </a:solidFill>
        </p:spPr>
      </p:pic>
    </p:spTree>
    <p:extLst>
      <p:ext uri="{BB962C8B-B14F-4D97-AF65-F5344CB8AC3E}">
        <p14:creationId xmlns:p14="http://schemas.microsoft.com/office/powerpoint/2010/main" val="1487160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bb6ca0c-ccb3-428b-9d5f-a9c60cad6645}" enabled="1" method="Standard" siteId="{fe186a25-7d49-41e6-9941-05d2281d36c1}" contentBits="0" removed="0"/>
</clbl:labelList>
</file>

<file path=docProps/app.xml><?xml version="1.0" encoding="utf-8"?>
<Properties xmlns="http://schemas.openxmlformats.org/officeDocument/2006/extended-properties" xmlns:vt="http://schemas.openxmlformats.org/officeDocument/2006/docPropsVTypes">
  <TotalTime>2637</TotalTime>
  <Words>1020</Words>
  <Application>Microsoft Office PowerPoint</Application>
  <PresentationFormat>Widescreen</PresentationFormat>
  <Paragraphs>132</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Paragrah</vt:lpstr>
      <vt:lpstr>Office Theme</vt:lpstr>
      <vt:lpstr>Clearwell</vt:lpstr>
      <vt:lpstr>Clear Water Mutual Water Company Clearwell Tracer Study Operations</vt:lpstr>
      <vt:lpstr>Summary of Tracer Procedures</vt:lpstr>
      <vt:lpstr>Tracer Test Result Summary –  57,000-Gallon Clearwell</vt:lpstr>
      <vt:lpstr>1</vt:lpstr>
      <vt:lpstr>Laboratory</vt:lpstr>
      <vt:lpstr>Tracer: H2SiF6, Fluoride (F) Injection</vt:lpstr>
      <vt:lpstr>Test: Tracer Fluoride Dose, Inlet to Clearwell</vt:lpstr>
      <vt:lpstr>Tracer Test Tabulated Results</vt:lpstr>
      <vt:lpstr>2</vt:lpstr>
      <vt:lpstr>3</vt:lpstr>
      <vt:lpstr>Purpose of a Tracer Study</vt:lpstr>
      <vt:lpstr>Disinfection Exposure Time of Fluid in Vessel for Determining Ct10</vt:lpstr>
      <vt:lpstr>Ct10 Value</vt:lpstr>
      <vt:lpstr>Baffling Factor (BF)</vt:lpstr>
      <vt:lpstr>Test Method</vt:lpstr>
      <vt:lpstr>Method of Analysis and Equipment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Clearlake Oaks Mutual Water Co. CA1710001 Tracer Study  Feb 10, 2022 By Guy Schott, P.E</dc:title>
  <dc:creator>Schott, Guy@Waterboards</dc:creator>
  <cp:lastModifiedBy>Schott, Guy@Waterboards</cp:lastModifiedBy>
  <cp:revision>65</cp:revision>
  <dcterms:created xsi:type="dcterms:W3CDTF">2022-02-15T20:07:10Z</dcterms:created>
  <dcterms:modified xsi:type="dcterms:W3CDTF">2026-03-10T21:36:06Z</dcterms:modified>
</cp:coreProperties>
</file>