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1215" r:id="rId2"/>
    <p:sldId id="312" r:id="rId3"/>
    <p:sldId id="1193" r:id="rId4"/>
    <p:sldId id="1194" r:id="rId5"/>
    <p:sldId id="315" r:id="rId6"/>
    <p:sldId id="1227" r:id="rId7"/>
    <p:sldId id="1222" r:id="rId8"/>
    <p:sldId id="1220" r:id="rId9"/>
    <p:sldId id="1221" r:id="rId10"/>
    <p:sldId id="1223" r:id="rId11"/>
    <p:sldId id="327" r:id="rId12"/>
    <p:sldId id="1186" r:id="rId13"/>
    <p:sldId id="1208" r:id="rId14"/>
    <p:sldId id="1216" r:id="rId15"/>
    <p:sldId id="1225" r:id="rId16"/>
    <p:sldId id="1217" r:id="rId17"/>
    <p:sldId id="1179" r:id="rId18"/>
    <p:sldId id="1172" r:id="rId19"/>
    <p:sldId id="1211" r:id="rId20"/>
    <p:sldId id="1198" r:id="rId21"/>
    <p:sldId id="1224" r:id="rId22"/>
    <p:sldId id="323" r:id="rId23"/>
    <p:sldId id="1165" r:id="rId24"/>
    <p:sldId id="1158" r:id="rId25"/>
    <p:sldId id="1159" r:id="rId26"/>
    <p:sldId id="1160" r:id="rId27"/>
    <p:sldId id="1157" r:id="rId28"/>
    <p:sldId id="115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89" autoAdjust="0"/>
    <p:restoredTop sz="94712" autoAdjust="0"/>
  </p:normalViewPr>
  <p:slideViewPr>
    <p:cSldViewPr snapToGrid="0">
      <p:cViewPr varScale="1">
        <p:scale>
          <a:sx n="74" d="100"/>
          <a:sy n="74" d="100"/>
        </p:scale>
        <p:origin x="845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4M_2022_CLO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TracerFiles\TracerProgram2014\Tracer!Pro1_4M_2022_CLO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dirty="0"/>
              <a:t>Step-Dose Curve - Clearwell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StepDoseMethod1!$C$12:$C$30</c:f>
              <c:numCache>
                <c:formatCode>#,##0.0</c:formatCode>
                <c:ptCount val="19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  <c:pt idx="6">
                  <c:v>18</c:v>
                </c:pt>
                <c:pt idx="7">
                  <c:v>21</c:v>
                </c:pt>
                <c:pt idx="8">
                  <c:v>24</c:v>
                </c:pt>
                <c:pt idx="9">
                  <c:v>27</c:v>
                </c:pt>
                <c:pt idx="10">
                  <c:v>30</c:v>
                </c:pt>
                <c:pt idx="11">
                  <c:v>33</c:v>
                </c:pt>
                <c:pt idx="12">
                  <c:v>36</c:v>
                </c:pt>
                <c:pt idx="13">
                  <c:v>39</c:v>
                </c:pt>
                <c:pt idx="14">
                  <c:v>42</c:v>
                </c:pt>
                <c:pt idx="15">
                  <c:v>45</c:v>
                </c:pt>
                <c:pt idx="16">
                  <c:v>48</c:v>
                </c:pt>
                <c:pt idx="17">
                  <c:v>51</c:v>
                </c:pt>
                <c:pt idx="18">
                  <c:v>54</c:v>
                </c:pt>
              </c:numCache>
            </c:numRef>
          </c:xVal>
          <c:yVal>
            <c:numRef>
              <c:f>StepDoseMethod1!$K$12:$K$30</c:f>
              <c:numCache>
                <c:formatCode>0.000</c:formatCode>
                <c:ptCount val="19"/>
                <c:pt idx="0" formatCode="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6.0000000000000053E-3</c:v>
                </c:pt>
                <c:pt idx="4">
                  <c:v>2.7999999999999997E-2</c:v>
                </c:pt>
                <c:pt idx="5">
                  <c:v>3.1E-2</c:v>
                </c:pt>
                <c:pt idx="6">
                  <c:v>5.2999999999999992E-2</c:v>
                </c:pt>
                <c:pt idx="7">
                  <c:v>9.4E-2</c:v>
                </c:pt>
                <c:pt idx="8">
                  <c:v>0.12499999999999997</c:v>
                </c:pt>
                <c:pt idx="9">
                  <c:v>0.14099999999999999</c:v>
                </c:pt>
                <c:pt idx="10">
                  <c:v>0.12999999999999998</c:v>
                </c:pt>
                <c:pt idx="11">
                  <c:v>0.154</c:v>
                </c:pt>
                <c:pt idx="12">
                  <c:v>0.19199999999999998</c:v>
                </c:pt>
                <c:pt idx="13">
                  <c:v>0.18100000000000002</c:v>
                </c:pt>
                <c:pt idx="14">
                  <c:v>0.222</c:v>
                </c:pt>
                <c:pt idx="15">
                  <c:v>0.222</c:v>
                </c:pt>
                <c:pt idx="16">
                  <c:v>0.23400000000000001</c:v>
                </c:pt>
                <c:pt idx="17">
                  <c:v>0.25700000000000001</c:v>
                </c:pt>
                <c:pt idx="18">
                  <c:v>0.27700000000000002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13C-42E2-9192-7007E460E8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2192"/>
        <c:axId val="364042584"/>
      </c:scatterChart>
      <c:valAx>
        <c:axId val="364042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Time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584"/>
        <c:crosses val="autoZero"/>
        <c:crossBetween val="midCat"/>
        <c:majorUnit val="3"/>
      </c:valAx>
      <c:valAx>
        <c:axId val="3640425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Tracer Concentration (mg/L)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2192"/>
        <c:crosses val="autoZero"/>
        <c:crossBetween val="midCat"/>
        <c:majorUnit val="3.0000000000000006E-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000" dirty="0"/>
              <a:t>Normalized F-Curve - Clearwell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3175" cap="rnd">
                <a:solidFill>
                  <a:schemeClr val="accent1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xVal>
            <c:numRef>
              <c:f>StepDoseMethod1!$I$12:$I$30</c:f>
              <c:numCache>
                <c:formatCode>0.000</c:formatCode>
                <c:ptCount val="19"/>
                <c:pt idx="0">
                  <c:v>0</c:v>
                </c:pt>
                <c:pt idx="1">
                  <c:v>1.0786139767150857E-2</c:v>
                </c:pt>
                <c:pt idx="2">
                  <c:v>2.1572279534301714E-2</c:v>
                </c:pt>
                <c:pt idx="3">
                  <c:v>3.2358419301452571E-2</c:v>
                </c:pt>
                <c:pt idx="4">
                  <c:v>4.3144559068603427E-2</c:v>
                </c:pt>
                <c:pt idx="5">
                  <c:v>5.3930698835754284E-2</c:v>
                </c:pt>
                <c:pt idx="6">
                  <c:v>6.4716838602905141E-2</c:v>
                </c:pt>
                <c:pt idx="7">
                  <c:v>7.5502978370055998E-2</c:v>
                </c:pt>
                <c:pt idx="8">
                  <c:v>8.6289118137206841E-2</c:v>
                </c:pt>
                <c:pt idx="9">
                  <c:v>9.7075257904357684E-2</c:v>
                </c:pt>
                <c:pt idx="10">
                  <c:v>0.10786139767150854</c:v>
                </c:pt>
                <c:pt idx="11">
                  <c:v>0.1186475374386594</c:v>
                </c:pt>
                <c:pt idx="12">
                  <c:v>0.12943367720581028</c:v>
                </c:pt>
                <c:pt idx="13">
                  <c:v>0.14021981697296113</c:v>
                </c:pt>
                <c:pt idx="14">
                  <c:v>0.151005956740112</c:v>
                </c:pt>
                <c:pt idx="15">
                  <c:v>0.16179209650726284</c:v>
                </c:pt>
                <c:pt idx="16">
                  <c:v>0.17257823627441374</c:v>
                </c:pt>
                <c:pt idx="17">
                  <c:v>0.18336437604156461</c:v>
                </c:pt>
                <c:pt idx="18">
                  <c:v>0.19415051580871545</c:v>
                </c:pt>
              </c:numCache>
            </c:numRef>
          </c:xVal>
          <c:yVal>
            <c:numRef>
              <c:f>StepDoseMethod1!$L$12:$L$30</c:f>
              <c:numCache>
                <c:formatCode>0.00</c:formatCode>
                <c:ptCount val="19"/>
                <c:pt idx="0">
                  <c:v>0</c:v>
                </c:pt>
                <c:pt idx="1">
                  <c:v>0</c:v>
                </c:pt>
                <c:pt idx="2" formatCode="0.000">
                  <c:v>0</c:v>
                </c:pt>
                <c:pt idx="3" formatCode="0.000">
                  <c:v>3.4602076124567505E-3</c:v>
                </c:pt>
                <c:pt idx="4" formatCode="0.000">
                  <c:v>1.6147635524798153E-2</c:v>
                </c:pt>
                <c:pt idx="5" formatCode="0.000">
                  <c:v>1.7877739331026529E-2</c:v>
                </c:pt>
                <c:pt idx="6" formatCode="0.000">
                  <c:v>3.0565167243367931E-2</c:v>
                </c:pt>
                <c:pt idx="7" formatCode="0.000">
                  <c:v>5.4209919261822379E-2</c:v>
                </c:pt>
                <c:pt idx="8" formatCode="0.000">
                  <c:v>7.2087658592848894E-2</c:v>
                </c:pt>
                <c:pt idx="9" formatCode="0.000">
                  <c:v>8.1314878892733561E-2</c:v>
                </c:pt>
                <c:pt idx="10" formatCode="0.000">
                  <c:v>7.4971164936562848E-2</c:v>
                </c:pt>
                <c:pt idx="11" formatCode="0.000">
                  <c:v>8.8811995386389855E-2</c:v>
                </c:pt>
                <c:pt idx="12" formatCode="0.000">
                  <c:v>0.11072664359861591</c:v>
                </c:pt>
                <c:pt idx="13" formatCode="0.000">
                  <c:v>0.10438292964244522</c:v>
                </c:pt>
                <c:pt idx="14" formatCode="0.000">
                  <c:v>0.12802768166089964</c:v>
                </c:pt>
                <c:pt idx="15" formatCode="0.000">
                  <c:v>0.12802768166089964</c:v>
                </c:pt>
                <c:pt idx="16" formatCode="0.000">
                  <c:v>0.13494809688581316</c:v>
                </c:pt>
                <c:pt idx="17" formatCode="0.000">
                  <c:v>0.14821222606689735</c:v>
                </c:pt>
                <c:pt idx="18" formatCode="0.000">
                  <c:v>0.1597462514417532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7F2-4889-8DD9-CACE193A5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4045720"/>
        <c:axId val="364046112"/>
      </c:scatterChart>
      <c:valAx>
        <c:axId val="364045720"/>
        <c:scaling>
          <c:orientation val="minMax"/>
          <c:max val="0.2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cap="all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t</a:t>
                </a:r>
                <a:r>
                  <a:rPr lang="en-US" sz="1800"/>
                  <a:t>/HRT)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cap="all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6112"/>
        <c:crosses val="autoZero"/>
        <c:crossBetween val="midCat"/>
        <c:majorUnit val="1.0000000000000002E-2"/>
      </c:valAx>
      <c:valAx>
        <c:axId val="364046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cap="none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cap="none" baseline="0"/>
                  <a:t> Tracer </a:t>
                </a:r>
                <a:r>
                  <a:rPr lang="en-US" sz="1800" b="1" i="0" u="none" strike="noStrike" cap="none" baseline="0">
                    <a:effectLst/>
                  </a:rPr>
                  <a:t>Normalized</a:t>
                </a:r>
                <a:endParaRPr lang="en-US" sz="1800" cap="none" baseline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cap="none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4045720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8">
  <cs:axisTitle>
    <cs:lnRef idx="0"/>
    <cs:fillRef idx="0"/>
    <cs:effectRef idx="0"/>
    <cs:fontRef idx="minor">
      <a:schemeClr val="lt1">
        <a:lumMod val="7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96364-797E-4B63-9948-5C81BC457F4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6B47B-4852-4930-B61E-2FB6AC8CB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19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54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1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66B47B-4852-4930-B61E-2FB6AC8CBD4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25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8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7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0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89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94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44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CDDFC-3044-449F-B439-8CDD4AC4BA04}" type="datetimeFigureOut">
              <a:rPr lang="en-US" smtClean="0"/>
              <a:t>7/20/2022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E7F3A-430B-430F-9B0F-5391AD848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40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99192C51-B764-4A9B-9587-5EF8B628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ntent Placeholder 65">
            <a:extLst>
              <a:ext uri="{FF2B5EF4-FFF2-40B4-BE49-F238E27FC236}">
                <a16:creationId xmlns:a16="http://schemas.microsoft.com/office/drawing/2014/main" id="{87E9928F-896A-ED4E-4AF2-61D9B5883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70843"/>
            <a:ext cx="5181508" cy="415824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Clearlake Oaks CWD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CA1710001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Study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July 13, 2022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Performed by: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Guy Schott, P.E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Malia Helms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Amy Santos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20DC3B-E624-04FF-FEEE-8E683F0D2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 rot="16200000">
            <a:off x="5761577" y="427578"/>
            <a:ext cx="6858000" cy="60028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6B5BDB-44F1-C6F0-26F7-9680989AC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Clearwell</a:t>
            </a:r>
          </a:p>
        </p:txBody>
      </p:sp>
    </p:spTree>
    <p:extLst>
      <p:ext uri="{BB962C8B-B14F-4D97-AF65-F5344CB8AC3E}">
        <p14:creationId xmlns:p14="http://schemas.microsoft.com/office/powerpoint/2010/main" val="2987697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Surface Aeration</a:t>
            </a:r>
            <a:br>
              <a:rPr lang="en-US" dirty="0"/>
            </a:br>
            <a:r>
              <a:rPr lang="en-US" sz="3600" dirty="0"/>
              <a:t>Note: Surface Aeration was off for this tracer study.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741614-A4A7-0B49-D792-FCE1C9A30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72200" y="2058194"/>
            <a:ext cx="5181600" cy="3886200"/>
          </a:xfr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918F1A37-AC96-3625-D2DD-3BF2AFBA5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38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70856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19AC2C-897C-4A61-A301-E4C910634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C4C55-9425-4B49-B438-DF34AA6C1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Laboratory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4F291F-C808-6EAC-EB8E-229DEBBA8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4689" y="394855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Fluoride Analysis</a:t>
            </a:r>
          </a:p>
        </p:txBody>
      </p:sp>
    </p:spTree>
    <p:extLst>
      <p:ext uri="{BB962C8B-B14F-4D97-AF65-F5344CB8AC3E}">
        <p14:creationId xmlns:p14="http://schemas.microsoft.com/office/powerpoint/2010/main" val="3758034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dirty="0"/>
              <a:t>Clearlake Oaks CWS</a:t>
            </a:r>
            <a:br>
              <a:rPr lang="en-US" sz="3100" dirty="0"/>
            </a:br>
            <a:r>
              <a:rPr lang="en-US" sz="3100" dirty="0"/>
              <a:t>Tracer and Fluoride injection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 dirty="0"/>
              <a:t>Tracer: H</a:t>
            </a:r>
            <a:r>
              <a:rPr lang="en-US" sz="2000" baseline="-25000" dirty="0"/>
              <a:t>2</a:t>
            </a:r>
            <a:r>
              <a:rPr lang="en-US" sz="2000" dirty="0"/>
              <a:t>SiF</a:t>
            </a:r>
            <a:r>
              <a:rPr lang="en-US" sz="2000" baseline="-25000" dirty="0"/>
              <a:t>6</a:t>
            </a:r>
            <a:r>
              <a:rPr lang="en-US" sz="2000" dirty="0"/>
              <a:t>, Fluoride (F)</a:t>
            </a:r>
          </a:p>
          <a:p>
            <a:r>
              <a:rPr lang="en-US" sz="2000" dirty="0"/>
              <a:t>Feed pump capacity 17.2 gal/</a:t>
            </a:r>
            <a:r>
              <a:rPr lang="en-US" sz="2000" dirty="0" err="1"/>
              <a:t>hr</a:t>
            </a:r>
            <a:r>
              <a:rPr lang="en-US" sz="2000" dirty="0"/>
              <a:t> set at 50% (8.6 gal/</a:t>
            </a:r>
            <a:r>
              <a:rPr lang="en-US" sz="2000" dirty="0" err="1"/>
              <a:t>hr</a:t>
            </a:r>
            <a:r>
              <a:rPr lang="en-US" sz="2000" dirty="0"/>
              <a:t>) during test</a:t>
            </a:r>
          </a:p>
          <a:p>
            <a:r>
              <a:rPr lang="en-US" sz="2000" dirty="0"/>
              <a:t>Add 1.4 liters H</a:t>
            </a:r>
            <a:r>
              <a:rPr lang="en-US" sz="2000" baseline="-25000" dirty="0"/>
              <a:t>2</a:t>
            </a:r>
            <a:r>
              <a:rPr lang="en-US" sz="2000" dirty="0"/>
              <a:t>SiF</a:t>
            </a:r>
            <a:r>
              <a:rPr lang="en-US" sz="2000" baseline="-25000" dirty="0"/>
              <a:t>6</a:t>
            </a:r>
            <a:r>
              <a:rPr lang="en-US" sz="2000" dirty="0"/>
              <a:t> to 10-gal H</a:t>
            </a:r>
            <a:r>
              <a:rPr lang="en-US" sz="2000" baseline="-25000" dirty="0"/>
              <a:t>2</a:t>
            </a:r>
            <a:r>
              <a:rPr lang="en-US" sz="2000" dirty="0"/>
              <a:t>O (~ratio 27/1, H2O/chemical)</a:t>
            </a:r>
          </a:p>
          <a:p>
            <a:r>
              <a:rPr lang="en-US" sz="2000" dirty="0"/>
              <a:t>Background Fluoride: 0.146 mg/L as F</a:t>
            </a:r>
          </a:p>
          <a:p>
            <a:r>
              <a:rPr lang="en-US" sz="2000" dirty="0"/>
              <a:t>Measured dose: 1.73 mg/L as F (excluding background fluoride)</a:t>
            </a:r>
          </a:p>
          <a:p>
            <a:endParaRPr lang="en-US" sz="2000" b="1" dirty="0"/>
          </a:p>
          <a:p>
            <a:r>
              <a:rPr lang="en-US" sz="2000" dirty="0"/>
              <a:t>Fluoride (tracer) was injected into a vault at chlorine injection point.  </a:t>
            </a:r>
          </a:p>
        </p:txBody>
      </p:sp>
      <p:pic>
        <p:nvPicPr>
          <p:cNvPr id="7" name="Content Placeholder 6" descr="Chemical crock">
            <a:extLst>
              <a:ext uri="{FF2B5EF4-FFF2-40B4-BE49-F238E27FC236}">
                <a16:creationId xmlns:a16="http://schemas.microsoft.com/office/drawing/2014/main" id="{9551E2C0-1D06-65FF-3B4A-00439C8DF5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1204" y="1111204"/>
            <a:ext cx="6858000" cy="4635591"/>
          </a:xfrm>
          <a:prstGeom prst="rect">
            <a:avLst/>
          </a:prstGeom>
          <a:effectLst/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3F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51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607-C946-42E4-BF96-E750694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Feed Pump and Tracer Injection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58D1-6392-4A10-923E-72744866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Fluoride chemical crock and pump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AD62-3875-48A0-9354-6C6C3925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Injection Point (same location of post NaOCl)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B211D3F-0578-4BEF-884F-D450A665A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 rot="16200000">
            <a:off x="839540" y="2657378"/>
            <a:ext cx="3684587" cy="3379982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107B127-DAF9-4435-9F86-426B2CF7B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172200" y="2804065"/>
            <a:ext cx="5183188" cy="3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69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9607-C946-42E4-BF96-E75069427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Sample Point to Clearwell for Determining Fluoride Dose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B358D1-6392-4A10-923E-7274486612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Vault location of sample point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EAD62-3875-48A0-9354-6C6C392598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Sample collection point of tracer</a:t>
            </a:r>
          </a:p>
        </p:txBody>
      </p:sp>
      <p:pic>
        <p:nvPicPr>
          <p:cNvPr id="10" name="Content Placeholder 9" descr="inlet sample point">
            <a:extLst>
              <a:ext uri="{FF2B5EF4-FFF2-40B4-BE49-F238E27FC236}">
                <a16:creationId xmlns:a16="http://schemas.microsoft.com/office/drawing/2014/main" id="{FBD0586A-04D7-DD4A-C9F3-FBD76D1FB3F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pic>
        <p:nvPicPr>
          <p:cNvPr id="14" name="Content Placeholder 13" descr="Inlet drawing sample point">
            <a:extLst>
              <a:ext uri="{FF2B5EF4-FFF2-40B4-BE49-F238E27FC236}">
                <a16:creationId xmlns:a16="http://schemas.microsoft.com/office/drawing/2014/main" id="{A1274496-B6AF-60F9-9D76-E58BBDD05EA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1500" y="2965648"/>
            <a:ext cx="3684588" cy="2763441"/>
          </a:xfr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4B546B-EAC2-F5E5-32E5-C5C1D6CE0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04160" y="2505074"/>
            <a:ext cx="297180" cy="22498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88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DCD9C319-51C4-4B3F-AEB3-47BB3616F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07393-D71E-CCCB-20AE-AAB30B778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1933" y="365125"/>
            <a:ext cx="3952071" cy="55303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dirty="0"/>
              <a:t>Clearwell Sample Tap off Booster Pump</a:t>
            </a:r>
          </a:p>
        </p:txBody>
      </p:sp>
      <p:pic>
        <p:nvPicPr>
          <p:cNvPr id="5" name="Content Placeholder 4" descr="Sample tap off booster pump">
            <a:extLst>
              <a:ext uri="{FF2B5EF4-FFF2-40B4-BE49-F238E27FC236}">
                <a16:creationId xmlns:a16="http://schemas.microsoft.com/office/drawing/2014/main" id="{AE929BE1-C622-EE57-CBC4-743EA364B7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7188573" cy="68579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4781CF-29BF-10D7-74C1-67BE6881B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69356" y="1973179"/>
            <a:ext cx="3762577" cy="9625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0C48846-608E-4A57-0F60-9D22D8E59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0888" y="1838425"/>
            <a:ext cx="587141" cy="8277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89C89-A952-661F-0AE8-43E47680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735" y="640081"/>
            <a:ext cx="4806184" cy="3637373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95000"/>
                  </a:schemeClr>
                </a:solidFill>
              </a:rPr>
              <a:t>Clearwell Outlet Tracer Sample Line Station from Booster Pump</a:t>
            </a:r>
          </a:p>
        </p:txBody>
      </p:sp>
      <p:pic>
        <p:nvPicPr>
          <p:cNvPr id="6" name="Picture 5" descr="Outlet sample station">
            <a:extLst>
              <a:ext uri="{FF2B5EF4-FFF2-40B4-BE49-F238E27FC236}">
                <a16:creationId xmlns:a16="http://schemas.microsoft.com/office/drawing/2014/main" id="{373F4AA7-3890-5E9B-B24A-02BEEED8F5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-376172" y="376172"/>
            <a:ext cx="6858000" cy="61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8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0F1F-10EB-492D-A0B0-A7B613DFA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216817"/>
            <a:ext cx="11005008" cy="999424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Fluoride Dose, Inlet to Clearwell,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1</a:t>
            </a:r>
            <a:endParaRPr lang="en-US" dirty="0"/>
          </a:p>
        </p:txBody>
      </p:sp>
      <p:graphicFrame>
        <p:nvGraphicFramePr>
          <p:cNvPr id="4" name="Table 4" descr="Table of fluoride dose.">
            <a:extLst>
              <a:ext uri="{FF2B5EF4-FFF2-40B4-BE49-F238E27FC236}">
                <a16:creationId xmlns:a16="http://schemas.microsoft.com/office/drawing/2014/main" id="{500EC2C2-4F8F-4AC2-A6F9-00360B700C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616074"/>
              </p:ext>
            </p:extLst>
          </p:nvPr>
        </p:nvGraphicFramePr>
        <p:xfrm>
          <a:off x="235671" y="1494562"/>
          <a:ext cx="2718171" cy="454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266">
                  <a:extLst>
                    <a:ext uri="{9D8B030D-6E8A-4147-A177-3AD203B41FA5}">
                      <a16:colId xmlns:a16="http://schemas.microsoft.com/office/drawing/2014/main" val="189736626"/>
                    </a:ext>
                  </a:extLst>
                </a:gridCol>
                <a:gridCol w="1392905">
                  <a:extLst>
                    <a:ext uri="{9D8B030D-6E8A-4147-A177-3AD203B41FA5}">
                      <a16:colId xmlns:a16="http://schemas.microsoft.com/office/drawing/2014/main" val="1197626849"/>
                    </a:ext>
                  </a:extLst>
                </a:gridCol>
              </a:tblGrid>
              <a:tr h="12336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 </a:t>
                      </a:r>
                      <a:b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</a:p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*Tracer </a:t>
                      </a:r>
                    </a:p>
                    <a:p>
                      <a:pPr algn="ctr" fontAlgn="b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Fluoride Dose</a:t>
                      </a:r>
                      <a:b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8776070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4917719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8796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81315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694711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4129168"/>
                  </a:ext>
                </a:extLst>
              </a:tr>
              <a:tr h="51400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992541"/>
                  </a:ext>
                </a:extLst>
              </a:tr>
            </a:tbl>
          </a:graphicData>
        </a:graphic>
      </p:graphicFrame>
      <p:pic>
        <p:nvPicPr>
          <p:cNvPr id="3" name="Picture 2" descr="Graph of fluoride dose.">
            <a:extLst>
              <a:ext uri="{FF2B5EF4-FFF2-40B4-BE49-F238E27FC236}">
                <a16:creationId xmlns:a16="http://schemas.microsoft.com/office/drawing/2014/main" id="{14DA6885-37E9-4B32-4B29-FD646804D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928" y="1494562"/>
            <a:ext cx="7567951" cy="45470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5029C-15BB-C182-17A6-B3A40EF29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35671" y="6271851"/>
            <a:ext cx="442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*Excludes background fluoride of 0.146 mg/L</a:t>
            </a:r>
          </a:p>
        </p:txBody>
      </p:sp>
    </p:spTree>
    <p:extLst>
      <p:ext uri="{BB962C8B-B14F-4D97-AF65-F5344CB8AC3E}">
        <p14:creationId xmlns:p14="http://schemas.microsoft.com/office/powerpoint/2010/main" val="1197372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A5BC1-C4B0-4CAE-AD79-79C9BB63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Dose and Background Residual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8BAB8-D10B-420D-BC2A-DB5E35557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background fluoride concentration: 0.146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Average steady-state measured fluoride concentration exiting pipeline and entering the first tank (steel): 1.88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Fluoride dose: 1.88 – 0.146 = 1.73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are based on tracer dose of 1.73 mg/L as 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of tracer dose is 0.173 mg/L as F</a:t>
            </a:r>
          </a:p>
        </p:txBody>
      </p:sp>
    </p:spTree>
    <p:extLst>
      <p:ext uri="{BB962C8B-B14F-4D97-AF65-F5344CB8AC3E}">
        <p14:creationId xmlns:p14="http://schemas.microsoft.com/office/powerpoint/2010/main" val="811358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00E018-0628-4397-AEE9-D59440A4F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Results 2</a:t>
            </a:r>
          </a:p>
        </p:txBody>
      </p:sp>
      <p:pic>
        <p:nvPicPr>
          <p:cNvPr id="2" name="Picture 1" descr="Table of results">
            <a:extLst>
              <a:ext uri="{FF2B5EF4-FFF2-40B4-BE49-F238E27FC236}">
                <a16:creationId xmlns:a16="http://schemas.microsoft.com/office/drawing/2014/main" id="{6FFDAF44-998B-40A8-7CAF-E9314B444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1" y="816747"/>
            <a:ext cx="11985869" cy="519343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043316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CC0-6F09-4FCE-A12A-449048BC7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725"/>
            <a:ext cx="10515600" cy="91440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E1E26-3B1E-4A4A-8D25-108D8B114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6506"/>
            <a:ext cx="10935878" cy="5526593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Design Specifications and Tracer Sampling Points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Summary of Tracer Results and Procedures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Injection Point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Recorded Tracer Data (Tables)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Graphs: Modified Step-Dose and Normalized Step-Dose Curve to F-Curve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of a Tracer Test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(BF), Definition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Tracer Test Method (Modified Step-Dose)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</p:spTree>
    <p:extLst>
      <p:ext uri="{BB962C8B-B14F-4D97-AF65-F5344CB8AC3E}">
        <p14:creationId xmlns:p14="http://schemas.microsoft.com/office/powerpoint/2010/main" val="2688492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41A91-4513-4978-9448-EC4D0199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</a:t>
            </a:r>
          </a:p>
        </p:txBody>
      </p:sp>
      <p:graphicFrame>
        <p:nvGraphicFramePr>
          <p:cNvPr id="8" name="Chart 7" descr="Step-dose chart">
            <a:extLst>
              <a:ext uri="{FF2B5EF4-FFF2-40B4-BE49-F238E27FC236}">
                <a16:creationId xmlns:a16="http://schemas.microsoft.com/office/drawing/2014/main" id="{00000000-0008-0000-07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383671"/>
              </p:ext>
            </p:extLst>
          </p:nvPr>
        </p:nvGraphicFramePr>
        <p:xfrm>
          <a:off x="211756" y="404262"/>
          <a:ext cx="11771697" cy="5900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ADD84A5-29F7-88C1-7B2F-A58F3F149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235" y="1261634"/>
            <a:ext cx="223725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Dose: 1.73 mg/L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0.173 mg/L at 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34.5 min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HRT: 278 min </a:t>
            </a:r>
          </a:p>
          <a:p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BF: 0.12 (t</a:t>
            </a:r>
            <a:r>
              <a:rPr lang="en-US" altLang="en-US" sz="1800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36F2B17-FEAC-8A9E-AB51-CD1E78BC0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196615" y="2900594"/>
            <a:ext cx="6400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0D52AEC-8B19-CECC-F806-532A306872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97415" y="2900594"/>
            <a:ext cx="0" cy="25603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26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541A91-4513-4978-9448-EC4D0199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Step Curve tanks 1-5</a:t>
            </a:r>
          </a:p>
        </p:txBody>
      </p:sp>
      <p:graphicFrame>
        <p:nvGraphicFramePr>
          <p:cNvPr id="11" name="Chart 10" descr="F-Curve Chart">
            <a:extLst>
              <a:ext uri="{FF2B5EF4-FFF2-40B4-BE49-F238E27FC236}">
                <a16:creationId xmlns:a16="http://schemas.microsoft.com/office/drawing/2014/main" id="{00000000-0008-0000-07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734914"/>
              </p:ext>
            </p:extLst>
          </p:nvPr>
        </p:nvGraphicFramePr>
        <p:xfrm>
          <a:off x="97654" y="319596"/>
          <a:ext cx="11709647" cy="6232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9578D83C-52F9-48B7-910F-0F5D35499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14941" y="1464548"/>
            <a:ext cx="3365024" cy="40011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 = 0.12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E217AF3-7DB3-7C38-FE8D-B78CF4D8A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52831" y="3026863"/>
            <a:ext cx="64922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EA63A20-C3F7-66DB-3F22-2CE1E9AA87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45964" y="3009107"/>
            <a:ext cx="0" cy="2743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062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24B5B-64EF-41D7-A31A-522C60D6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 of a Tracer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97E50-5706-48FA-8723-6D6E943C9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determine the hydraulic efficiency or disinfectant exposure time of water through one or more reactors.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addition of known quantities of a nonreactive chemical (tracer) is added in the form of a pulse (slug) or step-input. 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time of travel or disinfectant exposure time through the reactor is related to: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Flow rate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water volume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Depth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Reactor configuration</a:t>
            </a:r>
          </a:p>
          <a:p>
            <a:pPr lvl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mixing</a:t>
            </a:r>
          </a:p>
        </p:txBody>
      </p:sp>
    </p:spTree>
    <p:extLst>
      <p:ext uri="{BB962C8B-B14F-4D97-AF65-F5344CB8AC3E}">
        <p14:creationId xmlns:p14="http://schemas.microsoft.com/office/powerpoint/2010/main" val="305405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20C84-013A-4011-8E8E-399222D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Disinfection Exposure Time of Fluid in Vessel for Determining Ct</a:t>
            </a:r>
            <a:r>
              <a:rPr lang="en-US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9DF6-3E81-4F1A-B545-E248D8CBF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 at the point of inactivation compliance.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disinfection exposure time of water used for Ct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calculation is the time (t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it takes for the first 10 percent of the water entering the reactor to exit the reactor.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this, a marker (nonreactive tracer) is introduced into the water and is monitored leaving the reactor.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Example: 2.7 mg/L of tracer is continuously dose during testing;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that time when 0.27 mg/L of tracer concentration (10% of dose) has exited the reactor.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50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9EE9B-D072-4DC5-A4AD-EEF5A1BA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b="1" baseline="-25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Value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7AC04-8270-4DF6-A4A1-E5082A11F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9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Log inactivation is based on the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Delivered Dose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0" indent="0">
              <a:spcAft>
                <a:spcPts val="0"/>
              </a:spcAft>
              <a:buNone/>
              <a:defRPr/>
            </a:pPr>
            <a:endParaRPr lang="en-US" sz="2400" i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disinfectant residual (mg/L)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the exposure or contact time (minutes)</a:t>
            </a:r>
          </a:p>
          <a:p>
            <a:pPr marL="274637" lvl="1" indent="0">
              <a:spcAft>
                <a:spcPts val="0"/>
              </a:spcAft>
              <a:buNone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Multiply them: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•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mg/L • min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(delivered dose to pathogens)</a:t>
            </a:r>
          </a:p>
          <a:p>
            <a:pPr marL="287338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0"/>
              </a:spcAft>
              <a:buClr>
                <a:schemeClr val="accent2"/>
              </a:buClr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calculated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value is looked up in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EPA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tables to determine the log inactivation based on specific monitoring parameters (pH, disinfectant residual and temperature).</a:t>
            </a:r>
          </a:p>
        </p:txBody>
      </p:sp>
    </p:spTree>
    <p:extLst>
      <p:ext uri="{BB962C8B-B14F-4D97-AF65-F5344CB8AC3E}">
        <p14:creationId xmlns:p14="http://schemas.microsoft.com/office/powerpoint/2010/main" val="698135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8FDAE-6190-4458-88BC-2CF9C42B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7" y="168677"/>
            <a:ext cx="10963183" cy="1038686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(BF)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3F41-A0BD-4490-A253-A3ADB74B0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438183"/>
            <a:ext cx="11771790" cy="499812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Baffling factor or short-circuiting factor: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Determined from tracer study or estimated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HRT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HRT (hydraulic residence time) = reactor volume divided by reactor flow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Once the BF is determined, then it is applied to the operations of the reactor for determining the disinfectant exposure time.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Example:  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Clearwell operating volume: 180,000 gallons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flow:  620 gpm (0.892 MGD)</a:t>
            </a:r>
          </a:p>
          <a:p>
            <a:pPr lvl="1">
              <a:buFont typeface="Arial" charset="0"/>
              <a:buChar char="•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0.12, from tracer study</a:t>
            </a:r>
          </a:p>
          <a:p>
            <a:pPr lvl="1">
              <a:buFont typeface="Arial" charset="0"/>
              <a:buChar char="•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Calculated contact or disinfection exposure time: 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180,000 gal ÷ 620 gpm × 0.12 = 35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minutes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67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826F-E200-48C5-A3A7-F6C7A442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Test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E882A-8977-4F9D-BB52-ECD1FE08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 Method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a continue feed of tracer at constant rate and inlet plant flow throughout the duration of the test.  The “Step-Dose” test has a duration of 3-4 HRT to achieve reactor outlet steady-state tracer concentration.  The time “t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 is determined when 10% of the tracer dose concentration has exist the reactor.  The “Modified Step-Dose” test allows the test to be completed in less than 1 HRT by physical measurements of the tracer inlet flow and/or channel basin concentration.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519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263"/>
            <a:ext cx="4595071" cy="13005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 of Analysis and Equipment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32" y="1526960"/>
            <a:ext cx="6516210" cy="48738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Intellical™ ISEF121 Fluoride (F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Ion Selective Electrode (ISE)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HQ40d Portable ISE Multi-Parameter Meter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Ionic Strength Adjustor (ISA)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Fluoride Standards (0.2 &amp; 2.0 mg/L)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mL graduated cylinder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Finnpipette F2 variable volume pipette, capacity 0.5 - 5 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Electrode stirrer stand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mL beakers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Stir Bar, Magnetic, Polygon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hermo Scientific FinnpipetteÂ® F2 Adjustable-Volume Pipetters, Single Channel, 0.5-5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569778" y="321734"/>
            <a:ext cx="794546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lectrode stirrer stand, 115 Va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6273" y="321734"/>
            <a:ext cx="1897321" cy="27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anced digitalÂ handheld portable meter Hach HQD for water testing pH, Conductivity, TDS, Salinity, Dissolved Oxygen (DO), ORP and ISE.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35" y="3796452"/>
            <a:ext cx="2073518" cy="2559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tellicalâ¢ ISEF121 Fluoride (F-) Ion Selective Electrode (ISE), 1 m cab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6576" y="4198648"/>
            <a:ext cx="2364317" cy="17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96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Tracer Test Results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review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Guy Schott</a:t>
            </a:r>
            <a:r>
              <a:rPr lang="en-US" sz="2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earwell schematic">
            <a:extLst>
              <a:ext uri="{FF2B5EF4-FFF2-40B4-BE49-F238E27FC236}">
                <a16:creationId xmlns:a16="http://schemas.microsoft.com/office/drawing/2014/main" id="{3ED6F176-77D7-0BC6-100E-6CC1788F14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26" t="11836" r="27402"/>
          <a:stretch/>
        </p:blipFill>
        <p:spPr>
          <a:xfrm>
            <a:off x="1278384" y="865224"/>
            <a:ext cx="8673484" cy="596099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C89ADE1-131A-F82F-525F-59F302163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10" y="73349"/>
            <a:ext cx="11710554" cy="791876"/>
          </a:xfrm>
        </p:spPr>
        <p:txBody>
          <a:bodyPr>
            <a:no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Pipeline &amp; Tank Design Specifications</a:t>
            </a:r>
            <a:b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 Mixer &amp; Surface Water Aeration System were off for this Study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440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639-2213-4B30-8FB2-81B7E628F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 of Tracer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7A582-BD12-4264-B311-12ADDD27A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472102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study was conducted on the newly rehabilitated 188,000-gallon clearwell installed with a PAX mixer and 2 x surface aeration (~5,000 gpm each) for TTHM reduction.  For this test, the PAX mixer and surface aeration systems were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off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  Liquid fluoride was used as the tracer that was injected at the chlorine injection point upstream of the clearwell. 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were conducted at two stations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1:  Inlet to Tank 1 to determine fluoride dose (mg/L)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Station 2: Downstream of clearwell and flow meter near high lift pump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entry flow was 600 gpm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Clearwell exit flow was 623 gpm</a:t>
            </a:r>
          </a:p>
        </p:txBody>
      </p:sp>
    </p:spTree>
    <p:extLst>
      <p:ext uri="{BB962C8B-B14F-4D97-AF65-F5344CB8AC3E}">
        <p14:creationId xmlns:p14="http://schemas.microsoft.com/office/powerpoint/2010/main" val="838113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F72D4-CAA5-434E-B3EF-1D9E9B55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Tracer Test Result Summary –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Transmission Line + Clearwell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8CD7-F728-4BE3-B7B0-0D0D5E71F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0194" y="1825625"/>
            <a:ext cx="5537744" cy="4667250"/>
          </a:xfrm>
        </p:spPr>
        <p:txBody>
          <a:bodyPr>
            <a:noAutofit/>
          </a:bodyPr>
          <a:lstStyle/>
          <a:p>
            <a:pPr marL="0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Modified Step-Dose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Test Date: 7/13/22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Pipe volume from injection point to Tank 1: 1,350 gal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Clearwell operating level: 18.31-ft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Tank Diameter: 40-ft (9,400 gal/ft)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A0EB4-C27E-4A61-8776-2E8582E36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85895" y="1825625"/>
            <a:ext cx="5815911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Volume of Transmission Line + Clearwell: 173,464 gallons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Flow thru Clearwell: 623 gpm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HRT: 278 minutes (173,464 gal/ 623 gpm)</a:t>
            </a:r>
          </a:p>
          <a:p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aseline="-25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34.5 minutes</a:t>
            </a:r>
          </a:p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Baffling Factor (t</a:t>
            </a:r>
            <a:r>
              <a:rPr lang="en-US" b="1" baseline="-25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/HRT): 0.12</a:t>
            </a:r>
          </a:p>
        </p:txBody>
      </p:sp>
    </p:spTree>
    <p:extLst>
      <p:ext uri="{BB962C8B-B14F-4D97-AF65-F5344CB8AC3E}">
        <p14:creationId xmlns:p14="http://schemas.microsoft.com/office/powerpoint/2010/main" val="3222241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502560-C7D1-E629-4209-4585BEB87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79AD7B-7DD5-7CF0-675D-D5405E023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Top of Clearwell</a:t>
            </a:r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F3BDA-A179-327B-BD8F-6472B87AF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90353" y="458790"/>
            <a:ext cx="12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Center Vent</a:t>
            </a:r>
          </a:p>
        </p:txBody>
      </p:sp>
    </p:spTree>
    <p:extLst>
      <p:ext uri="{BB962C8B-B14F-4D97-AF65-F5344CB8AC3E}">
        <p14:creationId xmlns:p14="http://schemas.microsoft.com/office/powerpoint/2010/main" val="3525193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Roof – Hatch Entry &amp; </a:t>
            </a:r>
            <a:r>
              <a:rPr lang="en-US" dirty="0" err="1"/>
              <a:t>Powervent</a:t>
            </a:r>
            <a:endParaRPr lang="en-US" dirty="0"/>
          </a:p>
        </p:txBody>
      </p:sp>
      <p:pic>
        <p:nvPicPr>
          <p:cNvPr id="7" name="Content Placeholder 6" descr="Clearwell Inlet">
            <a:extLst>
              <a:ext uri="{FF2B5EF4-FFF2-40B4-BE49-F238E27FC236}">
                <a16:creationId xmlns:a16="http://schemas.microsoft.com/office/drawing/2014/main" id="{10986904-AB96-CEA6-11E4-E264546BF0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 descr="Power Vent, 3,000 cfm">
            <a:extLst>
              <a:ext uri="{FF2B5EF4-FFF2-40B4-BE49-F238E27FC236}">
                <a16:creationId xmlns:a16="http://schemas.microsoft.com/office/drawing/2014/main" id="{6155E61C-C16E-B455-77BC-A5E42776B2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3BFE6-02BA-D0C0-E2EC-239F4E7D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75292" y="2782669"/>
            <a:ext cx="27130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PAX </a:t>
            </a:r>
            <a:r>
              <a:rPr lang="en-US" dirty="0" err="1"/>
              <a:t>Powervent</a:t>
            </a:r>
            <a:r>
              <a:rPr lang="en-US" dirty="0"/>
              <a:t> headspace </a:t>
            </a:r>
          </a:p>
          <a:p>
            <a:r>
              <a:rPr lang="en-US" dirty="0"/>
              <a:t>ventilation unit</a:t>
            </a:r>
          </a:p>
          <a:p>
            <a:r>
              <a:rPr lang="en-US" dirty="0"/>
              <a:t>3,000 CFM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C20969-8058-CF08-BDB1-2FD2DC439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51838" y="4225590"/>
            <a:ext cx="60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Inlet</a:t>
            </a:r>
          </a:p>
        </p:txBody>
      </p:sp>
    </p:spTree>
    <p:extLst>
      <p:ext uri="{BB962C8B-B14F-4D97-AF65-F5344CB8AC3E}">
        <p14:creationId xmlns:p14="http://schemas.microsoft.com/office/powerpoint/2010/main" val="1651073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Inlet and Surface Aeration (off)</a:t>
            </a:r>
          </a:p>
        </p:txBody>
      </p:sp>
      <p:pic>
        <p:nvPicPr>
          <p:cNvPr id="6" name="Content Placeholder 5" descr="Inlet pipe to clearwell">
            <a:extLst>
              <a:ext uri="{FF2B5EF4-FFF2-40B4-BE49-F238E27FC236}">
                <a16:creationId xmlns:a16="http://schemas.microsoft.com/office/drawing/2014/main" id="{73CC5EE2-C8DF-DBA1-EEA5-1535CC300FD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8" name="Content Placeholder 7" descr="Float surface aerator (off)">
            <a:extLst>
              <a:ext uri="{FF2B5EF4-FFF2-40B4-BE49-F238E27FC236}">
                <a16:creationId xmlns:a16="http://schemas.microsoft.com/office/drawing/2014/main" id="{613F2759-5A4F-76BF-5CAD-290EA01F92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4008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A2392-205D-B421-9519-BA49C13B8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Clearwell Surface Aeration (on/off)</a:t>
            </a:r>
          </a:p>
        </p:txBody>
      </p:sp>
      <p:pic>
        <p:nvPicPr>
          <p:cNvPr id="7" name="Content Placeholder 6" descr="Float surface aerator (off)">
            <a:extLst>
              <a:ext uri="{FF2B5EF4-FFF2-40B4-BE49-F238E27FC236}">
                <a16:creationId xmlns:a16="http://schemas.microsoft.com/office/drawing/2014/main" id="{BC70A540-3DC7-842D-79BC-24E74C4C34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2" name="Content Placeholder 11" descr="Float surface aerator (on)">
            <a:extLst>
              <a:ext uri="{FF2B5EF4-FFF2-40B4-BE49-F238E27FC236}">
                <a16:creationId xmlns:a16="http://schemas.microsoft.com/office/drawing/2014/main" id="{2E443958-B8AF-8EB7-F1A7-03A388BEC3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3985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1318</Words>
  <Application>Microsoft Office PowerPoint</Application>
  <PresentationFormat>Widescreen</PresentationFormat>
  <Paragraphs>167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Clearwell</vt:lpstr>
      <vt:lpstr>Table of Contents</vt:lpstr>
      <vt:lpstr>Pipeline &amp; Tank Design Specifications PAX Mixer &amp; Surface Water Aeration System were off for this Study</vt:lpstr>
      <vt:lpstr>Summary of Tracer Procedures</vt:lpstr>
      <vt:lpstr>Tracer Test Result Summary –  Transmission Line + Clearwell</vt:lpstr>
      <vt:lpstr>Top of Clearwell</vt:lpstr>
      <vt:lpstr>Clearwell Roof – Hatch Entry &amp; Powervent</vt:lpstr>
      <vt:lpstr>Clearwell Inlet and Surface Aeration (off)</vt:lpstr>
      <vt:lpstr>Clearwell Surface Aeration (on/off)</vt:lpstr>
      <vt:lpstr>Clearwell Surface Aeration Note: Surface Aeration was off for this tracer study.</vt:lpstr>
      <vt:lpstr>Laboratory</vt:lpstr>
      <vt:lpstr>Clearlake Oaks CWS Tracer and Fluoride injection location</vt:lpstr>
      <vt:lpstr>Feed Pump and Tracer Injection</vt:lpstr>
      <vt:lpstr>Tracer Sample Point to Clearwell for Determining Fluoride Dose</vt:lpstr>
      <vt:lpstr>Clearwell Sample Tap off Booster Pump</vt:lpstr>
      <vt:lpstr>Clearwell Outlet Tracer Sample Line Station from Booster Pump</vt:lpstr>
      <vt:lpstr>Tracer Fluoride Dose, Inlet to Clearwell,  Table 1</vt:lpstr>
      <vt:lpstr>Tracer Dose and Background Residual</vt:lpstr>
      <vt:lpstr>Results 2</vt:lpstr>
      <vt:lpstr>Step</vt:lpstr>
      <vt:lpstr>Step Curve tanks 1-5</vt:lpstr>
      <vt:lpstr>Purpose of a Tracer Study</vt:lpstr>
      <vt:lpstr>Disinfection Exposure Time of Fluid in Vessel for Determining Ct10</vt:lpstr>
      <vt:lpstr>Ct10 Value</vt:lpstr>
      <vt:lpstr>Baffling Factor (BF)</vt:lpstr>
      <vt:lpstr>Test Method</vt:lpstr>
      <vt:lpstr>Method of Analysis and Equipment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Clearlake Oaks Mutual Water Co. CA1710001 Tracer Study  Feb 10, 2022 By Guy Schott, P.E</dc:title>
  <dc:creator>Schott, Guy@Waterboards</dc:creator>
  <cp:lastModifiedBy>Guy Schott</cp:lastModifiedBy>
  <cp:revision>37</cp:revision>
  <dcterms:created xsi:type="dcterms:W3CDTF">2022-02-15T20:07:10Z</dcterms:created>
  <dcterms:modified xsi:type="dcterms:W3CDTF">2022-07-20T16:43:44Z</dcterms:modified>
</cp:coreProperties>
</file>