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1082" r:id="rId3"/>
    <p:sldId id="1152" r:id="rId4"/>
    <p:sldId id="1126" r:id="rId5"/>
    <p:sldId id="1130" r:id="rId6"/>
    <p:sldId id="1127" r:id="rId7"/>
    <p:sldId id="874" r:id="rId8"/>
    <p:sldId id="1100" r:id="rId9"/>
    <p:sldId id="1108" r:id="rId10"/>
    <p:sldId id="1104" r:id="rId11"/>
    <p:sldId id="1131" r:id="rId12"/>
    <p:sldId id="1132" r:id="rId13"/>
    <p:sldId id="1133" r:id="rId14"/>
    <p:sldId id="1055" r:id="rId15"/>
    <p:sldId id="1134" r:id="rId16"/>
    <p:sldId id="1135" r:id="rId17"/>
    <p:sldId id="1136" r:id="rId18"/>
    <p:sldId id="1109" r:id="rId19"/>
    <p:sldId id="1137" r:id="rId20"/>
    <p:sldId id="1138" r:id="rId21"/>
    <p:sldId id="1139" r:id="rId22"/>
    <p:sldId id="1110" r:id="rId23"/>
    <p:sldId id="1140" r:id="rId24"/>
    <p:sldId id="1141" r:id="rId25"/>
    <p:sldId id="1111" r:id="rId26"/>
    <p:sldId id="1142" r:id="rId27"/>
    <p:sldId id="1143" r:id="rId28"/>
    <p:sldId id="1144" r:id="rId29"/>
    <p:sldId id="1115" r:id="rId30"/>
    <p:sldId id="1145" r:id="rId31"/>
    <p:sldId id="1146" r:id="rId32"/>
    <p:sldId id="1147" r:id="rId33"/>
    <p:sldId id="773" r:id="rId34"/>
    <p:sldId id="703" r:id="rId35"/>
    <p:sldId id="1129" r:id="rId36"/>
    <p:sldId id="1148" r:id="rId37"/>
    <p:sldId id="704" r:id="rId38"/>
    <p:sldId id="580" r:id="rId3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18E0587A-27C0-4B63-B159-775A7049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&amp; Spa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CA1710016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20, 2020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96FE-3B68-4B0C-BE0F-259C2BF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3" name="Picture 2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760C8814-5316-4094-AC7B-E1A40D801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2" b="1255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D9628B-4327-4476-A017-C9B127B1E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0818" y="469573"/>
            <a:ext cx="1930418" cy="133223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1.01 NTU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691FA-8678-47C6-BEC5-9BA4118D8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090" y="515393"/>
            <a:ext cx="1930418" cy="133224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1.10 NTU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D79A0-BBF6-4535-B482-69158DB9A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3319" y="465324"/>
            <a:ext cx="1990357" cy="133223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0.94 NTU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02E1C-3BF5-4E5F-B107-6DD13C880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820" y="465379"/>
            <a:ext cx="1990357" cy="133217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</p:spTree>
    <p:extLst>
      <p:ext uri="{BB962C8B-B14F-4D97-AF65-F5344CB8AC3E}">
        <p14:creationId xmlns:p14="http://schemas.microsoft.com/office/powerpoint/2010/main" val="54119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74D1BA7-DB9C-45D0-B4CA-64B03ED31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718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A83FC-D24D-4ADD-9A09-41337342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25950"/>
            <a:ext cx="11804903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6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4E44-1B4F-44E8-A288-256155A1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13C618C-AFA8-4101-96BB-4EBE19733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56" b="1036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7D68F6-00BD-43D9-A77A-ED29B89F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0818" y="469573"/>
            <a:ext cx="1930418" cy="133223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1.01 NTU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0F701-FB5F-43C6-91F2-BFAB4D593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090" y="515393"/>
            <a:ext cx="1930418" cy="133224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1.10 NTU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1F009-8D8A-4357-9A5B-97C9328B5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3319" y="465324"/>
            <a:ext cx="1990357" cy="133223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0.94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FF3E1-C8BD-4064-B893-780A7BBD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820" y="465379"/>
            <a:ext cx="1990357" cy="133217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</p:spTree>
    <p:extLst>
      <p:ext uri="{BB962C8B-B14F-4D97-AF65-F5344CB8AC3E}">
        <p14:creationId xmlns:p14="http://schemas.microsoft.com/office/powerpoint/2010/main" val="35208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7BED84EC-D834-4716-B1CF-EE2581E0D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E96FE-3B68-4B0C-BE0F-259C2BF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035FE-8518-42DD-9B5B-0507BAF95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200" y="1459393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BD3FA-830C-43EB-84D1-C6FA5B9F3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9049" y="1445539"/>
            <a:ext cx="1943594" cy="133093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DAB374-5D66-4F9B-BBD4-3AC37713F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4484" y="1445539"/>
            <a:ext cx="2021439" cy="133093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A45BBD-1547-4953-B88D-743A037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6394" y="1344145"/>
            <a:ext cx="2021439" cy="13309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18360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D07631B-D02B-4636-B6FF-B276561856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03696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86DB8-4674-44FB-B590-5E66B92C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425950"/>
            <a:ext cx="1148791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CBC7-AECD-41F7-84BB-808A7B7C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0BA8F70-B23F-445A-90E8-00AD50E66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1" b="1466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ABC26F-9B1F-474D-84DB-2567E3BBB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506" y="497856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2AA4AC-CEBD-4D7B-8553-7E2ED650B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245" y="484002"/>
            <a:ext cx="1943594" cy="133093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46FF46-C49B-45C6-8AA8-163A3C1F8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8559" y="484002"/>
            <a:ext cx="2021439" cy="133093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E6F9A0-FB08-4616-BF41-8AB10AD89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6064" y="497856"/>
            <a:ext cx="2021439" cy="13309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254415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3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17AA-0E29-4581-8AB0-B87F4490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6D37C449-33CF-4708-BC01-A94F7CB73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12" b="990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AD35B7-7B8D-4017-B2ED-8820EDB4A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3920" y="446597"/>
            <a:ext cx="1944299" cy="13706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1.14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B87EF-2FD8-49B9-BC3C-3FB69EBF5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681" y="446597"/>
            <a:ext cx="1944299" cy="13706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0CBD3-ECE8-4515-A841-48B503C0E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6065" y="493754"/>
            <a:ext cx="2041271" cy="137061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B039E-7175-4904-9CE0-766D89433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3826" y="493754"/>
            <a:ext cx="2041271" cy="12996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134585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629266"/>
            <a:ext cx="400856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Harbor Resort &amp; Spa Source Water Characteristics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20,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831" y="2438400"/>
            <a:ext cx="4270742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2.75 NTU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8.14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85.9%, UVA: 0.065/cm</a:t>
            </a:r>
          </a:p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0.25 NTU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88.1%, UVA: 0.054/cm</a:t>
            </a:r>
          </a:p>
        </p:txBody>
      </p:sp>
      <p:pic>
        <p:nvPicPr>
          <p:cNvPr id="5" name="Content Placeholder 4" descr="Image of a body of water, Clear Lake.">
            <a:extLst>
              <a:ext uri="{FF2B5EF4-FFF2-40B4-BE49-F238E27FC236}">
                <a16:creationId xmlns:a16="http://schemas.microsoft.com/office/drawing/2014/main" id="{A249D72C-40AF-4989-9AE0-62D7C04E8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4" r="1324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06EE4AE-4466-473C-B7D0-4DAB35660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D603E-919C-4DD9-AD6D-23DB8023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425950"/>
            <a:ext cx="1171346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1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5314-28C6-4A09-8A19-839D6A61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56D0E64-5946-494B-838A-160C9B71D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7" b="1644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831842-2700-4D2E-9709-F63EECF99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055" y="380608"/>
            <a:ext cx="1944299" cy="13706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1.14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2BCE9-5449-4C41-B96E-ADD4B2C9D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8816" y="380608"/>
            <a:ext cx="1944299" cy="13706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B842F-8821-41F5-9C7E-3FC4ADCF0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3200" y="427765"/>
            <a:ext cx="2041271" cy="137061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96B3DA-CF68-4A09-BCAF-6B4203407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0961" y="427765"/>
            <a:ext cx="2041271" cy="12996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1605461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7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A154-6C92-4114-8D46-21F4C1AB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0A67520E-8720-4918-9521-1B049FC0B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86" b="1033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24764-4E84-4D52-ACE5-0A591671C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84" y="213295"/>
            <a:ext cx="1838628" cy="140296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7D671-3FFF-4407-A8D5-63654C391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1979" y="204593"/>
            <a:ext cx="2032048" cy="14029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68DA6-462A-43C5-A430-A9BBA2F2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9566" y="282309"/>
            <a:ext cx="2032047" cy="133394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139A8-1738-4922-A2C6-302C132B5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1353" y="204593"/>
            <a:ext cx="2032047" cy="14029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2234191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67B6-B563-44D7-B8BC-61A6953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74EE2CA-276C-4882-9D04-2D97ECB6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94" b="1062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0FBA95-7C34-4153-BE46-BBE3EC13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84" y="580940"/>
            <a:ext cx="1838628" cy="140296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C6484-F5DC-4797-9F30-B0B71D90B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4015" y="572238"/>
            <a:ext cx="2032048" cy="140294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83F5D-0FE3-447F-9F36-B870579DC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2811" y="649954"/>
            <a:ext cx="2032047" cy="133394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FC035-FB9C-40E2-BAC2-53C684798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2305" y="572238"/>
            <a:ext cx="2032047" cy="14029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</p:spTree>
    <p:extLst>
      <p:ext uri="{BB962C8B-B14F-4D97-AF65-F5344CB8AC3E}">
        <p14:creationId xmlns:p14="http://schemas.microsoft.com/office/powerpoint/2010/main" val="3353439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3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A4E6-FA8B-4C59-9B8A-2EE8E719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16AFF06D-C58B-4878-91F7-1B0DDD861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3" b="1872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0B8BBF-E760-433A-8E9B-1D2AD07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750" y="566672"/>
            <a:ext cx="2093177" cy="141294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3E056-442D-4BCA-968D-68139DB8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6480" y="552818"/>
            <a:ext cx="2093177" cy="14267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66DF0-4CD2-4657-BCCD-2AFB10ABE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5587" y="547985"/>
            <a:ext cx="2174778" cy="142679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F50CB-B141-40C6-B58D-BD8327FE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6295" y="566672"/>
            <a:ext cx="2020992" cy="142679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</p:spTree>
    <p:extLst>
      <p:ext uri="{BB962C8B-B14F-4D97-AF65-F5344CB8AC3E}">
        <p14:creationId xmlns:p14="http://schemas.microsoft.com/office/powerpoint/2010/main" val="45802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7F1F8D0-0273-487F-A332-0E02F711F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67C87CE-9F80-4BA1-AF53-19E470E0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2" y="365126"/>
            <a:ext cx="11585986" cy="72139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768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55F8A5-936E-458E-AA53-26885640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A8C7413-AEA5-4894-9357-455DDA375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77" b="1034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E42616-56E8-43D4-9D42-D1C5A5F5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020" y="302725"/>
            <a:ext cx="2093177" cy="141294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36A0E-62EF-45B1-905A-E0A3CCF49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0750" y="288871"/>
            <a:ext cx="2093177" cy="14267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21718-FB4A-45B5-8C65-7B7692BED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9857" y="284038"/>
            <a:ext cx="2174778" cy="142679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0E661-8CB2-4653-A86A-01CA21980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0565" y="302725"/>
            <a:ext cx="2020992" cy="142679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</p:spTree>
    <p:extLst>
      <p:ext uri="{BB962C8B-B14F-4D97-AF65-F5344CB8AC3E}">
        <p14:creationId xmlns:p14="http://schemas.microsoft.com/office/powerpoint/2010/main" val="2572363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0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" y="54594"/>
            <a:ext cx="6744521" cy="14954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" y="1470580"/>
            <a:ext cx="6966408" cy="499620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1" r="898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657D7F-D43D-45BD-9709-09438AEA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0632DAA-F4A7-4DFF-95AE-60D1F0932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" b="1354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BD6496-0412-4AE7-B18A-2490D6F04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872" y="764731"/>
            <a:ext cx="2062091" cy="148827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690E7-C62A-4364-84B4-63DFF85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3678" y="788583"/>
            <a:ext cx="2062090" cy="139842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73FCA-FC55-43D7-A6A7-97E220D0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0732" y="762604"/>
            <a:ext cx="1961356" cy="139841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67588-1EBB-42FA-AAFC-1722B08D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4513" y="762604"/>
            <a:ext cx="2000287" cy="133014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3749629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FACC701-5084-4EA5-B1E3-5CA8D105D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1A073-817C-4F4F-9974-85ABFEFC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9" y="425950"/>
            <a:ext cx="1173329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30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C0D6-77DC-472E-ADCA-EA7AC56F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After 25-minutes of settling, settled water turbidity is sampled.</a:t>
            </a:r>
          </a:p>
        </p:txBody>
      </p:sp>
      <p:pic>
        <p:nvPicPr>
          <p:cNvPr id="3" name="Picture 2" descr="An image containing four 1-liter jars after 25-minute settling.">
            <a:extLst>
              <a:ext uri="{FF2B5EF4-FFF2-40B4-BE49-F238E27FC236}">
                <a16:creationId xmlns:a16="http://schemas.microsoft.com/office/drawing/2014/main" id="{A5C44F25-39B8-4E72-8292-26CC426C4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79" b="1164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A5F980-26E1-4AB4-8333-3E2B2E6C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872" y="651608"/>
            <a:ext cx="2062091" cy="148827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8508D-F368-4E77-B366-BA10917BA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3678" y="675460"/>
            <a:ext cx="2062090" cy="139842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529E2-56C4-4A9C-B88B-FE5810299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0732" y="649481"/>
            <a:ext cx="1961356" cy="139841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E6F0-2E32-402A-93A9-45828311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4513" y="649481"/>
            <a:ext cx="2000287" cy="133014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91652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54776"/>
            <a:ext cx="1092959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380339"/>
            <a:ext cx="109295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7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6535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43648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50048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894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66327"/>
            <a:ext cx="6254496" cy="53265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14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 12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B40C53F-32A8-47E8-8F71-4431BED061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43132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62481"/>
              </p:ext>
            </p:extLst>
          </p:nvPr>
        </p:nvGraphicFramePr>
        <p:xfrm>
          <a:off x="266328" y="1444283"/>
          <a:ext cx="1143444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55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08555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1032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73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15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4450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5" y="119063"/>
            <a:ext cx="10515600" cy="1325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 Spa, 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 1-8 Results, Flash Mix 200 RPM (15 sec)</a:t>
            </a:r>
          </a:p>
        </p:txBody>
      </p:sp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0" y="118720"/>
            <a:ext cx="108206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 Spa, 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 9-16 Results, Flash Mix 200 RPM (15 sec)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444507"/>
              </p:ext>
            </p:extLst>
          </p:nvPr>
        </p:nvGraphicFramePr>
        <p:xfrm>
          <a:off x="284086" y="1444283"/>
          <a:ext cx="1142556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24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85741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61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4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399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8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118720"/>
            <a:ext cx="11149614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Harbor Resort  Spa, 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 17-24 Results, Flash Mix 200 RPM (15 sec)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78282"/>
              </p:ext>
            </p:extLst>
          </p:nvPr>
        </p:nvGraphicFramePr>
        <p:xfrm>
          <a:off x="88776" y="1444283"/>
          <a:ext cx="1168301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30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3098515620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7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562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76629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34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5064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90586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55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2924</Words>
  <Application>Microsoft Office PowerPoint</Application>
  <PresentationFormat>Widescreen</PresentationFormat>
  <Paragraphs>681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Konocti Harbor Resort &amp; Spa CA1710016 Lake County Jar Test</vt:lpstr>
      <vt:lpstr>Konocti Harbor Resort &amp; Spa Source Water Characteristics April 20, 2020</vt:lpstr>
      <vt:lpstr>UVT/UVA, pathlength 10 mm</vt:lpstr>
      <vt:lpstr>Coagulant Used for Jar Testing</vt:lpstr>
      <vt:lpstr>Laboratory Charge Analyzer</vt:lpstr>
      <vt:lpstr>Coagulant Information</vt:lpstr>
      <vt:lpstr>Konocti Harbor Resort  Spa,  Source: Clear Lake Jar Test 1-8 Results, Flash Mix 200 RPM (15 sec)</vt:lpstr>
      <vt:lpstr>Konocti Harbor Resort  Spa,  Source: Clear Lake Jar Test 9-16 Results, Flash Mix 200 RPM (15 sec)</vt:lpstr>
      <vt:lpstr>Konocti Harbor Resort  Spa,  Source: Clear Lake Jar Test 17-24 Results, Flash Mix 200 RPM (15 sec)</vt:lpstr>
      <vt:lpstr>Jars 1-4 Test Flash Mix 15 Sec (200 RPM) Floc Mix 5 min (20 RPM)  Applied Coagulant  9810 </vt:lpstr>
      <vt:lpstr>Jars 1-4:  End of 5-minute flocculation (20 RPM) duration.   </vt:lpstr>
      <vt:lpstr>Jars 1-4: After 5 min of settling, 25 mL is syringed for filterability and %UVT/UVA. </vt:lpstr>
      <vt:lpstr>Jars 1-4: After 25-minutes of settling, settled water turbidity is taken. </vt:lpstr>
      <vt:lpstr>Jars 5-8 Test Flash Mix 15 Sec (200 RPM) Floc Mix 5 min (20 RPM)  Applied Coagulant  9810 </vt:lpstr>
      <vt:lpstr>Jars 5-8:  End of 5-minute flocculation (20 RPM) duration.   </vt:lpstr>
      <vt:lpstr>Jars 5-8: After 5 min of settling, 25 mL is syringed for filterability and %UVT/UVA. </vt:lpstr>
      <vt:lpstr>Jars 5-8: After 25-minutes of settling, settled water turbidity is taken. </vt:lpstr>
      <vt:lpstr>Jars 9-12 Test Flash Mix 15 Sec (200 RPM) Floc Mix 5 min (20 RPM)  Applied Coagulant  9890 </vt:lpstr>
      <vt:lpstr>Jars 9-12:  End of 5-minute flocculation (20 RPM) duration. </vt:lpstr>
      <vt:lpstr>Jars 9-12: After 5 min of settling, 25 mL is syringed for filterability and %UVT/UVA.</vt:lpstr>
      <vt:lpstr>Jars 9-12: After 25-minutes of settling, settled water turbidity is taken. </vt:lpstr>
      <vt:lpstr>Jars 13-16 Test Flash Mix 15 Sec (200 RPM) Floc Mix 5 min (20 RPM)  Applied Coagulant  9890 </vt:lpstr>
      <vt:lpstr>Jars 13-16:  End of 5-minute flocculation (20 RPM) duration. </vt:lpstr>
      <vt:lpstr>Jars 13-16: After 25-minutes of settling, settled water turbidity is taken.</vt:lpstr>
      <vt:lpstr>Jars 17-20 Test Flash Mix 15 Sec (200 RPM) Floc Mix 5 min (20 RPM)  Applied Coagulants  9810 9890 </vt:lpstr>
      <vt:lpstr>Jars 17-20:  End of 5-minute flocculation (20 RPM) duration. </vt:lpstr>
      <vt:lpstr>Jars 17-20: After 5 min of settling, 25 mL is syringed for filterability and %UVT/UVA</vt:lpstr>
      <vt:lpstr>Jars 17-20: After 25-minutes of settling, settled water turbidity is taken.</vt:lpstr>
      <vt:lpstr>Jars 21-24 Test Flash Mix 15 Sec (200 RPM) Floc Mix 5 min (30 RPM)  Applied Coagulants  9810 9890 </vt:lpstr>
      <vt:lpstr>Jars 21-24:  End of 5-minute flocculation (30 RPM) duration. </vt:lpstr>
      <vt:lpstr>Jars 21-24: After 5 min of settling, 25 mL is syringed for filterability and %UVT/UVA.</vt:lpstr>
      <vt:lpstr>Jars 21-24:  After 25-minutes of settling, settled water turbidity is sampled.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Harbor Resort &amp; Spa CA1710016 Lake County Jar Test</dc:title>
  <dc:creator>Guy Schott</dc:creator>
  <cp:lastModifiedBy>Guy Schott</cp:lastModifiedBy>
  <cp:revision>1</cp:revision>
  <dcterms:created xsi:type="dcterms:W3CDTF">2020-08-20T04:23:20Z</dcterms:created>
  <dcterms:modified xsi:type="dcterms:W3CDTF">2020-08-20T04:24:12Z</dcterms:modified>
</cp:coreProperties>
</file>