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1553" r:id="rId3"/>
    <p:sldId id="1524" r:id="rId4"/>
    <p:sldId id="1541" r:id="rId5"/>
    <p:sldId id="1543" r:id="rId6"/>
    <p:sldId id="1496" r:id="rId7"/>
    <p:sldId id="293" r:id="rId8"/>
    <p:sldId id="1526" r:id="rId9"/>
    <p:sldId id="1127" r:id="rId10"/>
    <p:sldId id="1544" r:id="rId11"/>
    <p:sldId id="874" r:id="rId12"/>
    <p:sldId id="1545" r:id="rId13"/>
    <p:sldId id="1554" r:id="rId14"/>
    <p:sldId id="1392" r:id="rId15"/>
    <p:sldId id="1394" r:id="rId16"/>
    <p:sldId id="1419" r:id="rId17"/>
    <p:sldId id="1500" r:id="rId18"/>
    <p:sldId id="1546" r:id="rId19"/>
    <p:sldId id="1547" r:id="rId20"/>
    <p:sldId id="1436" r:id="rId21"/>
    <p:sldId id="1549" r:id="rId22"/>
    <p:sldId id="1550" r:id="rId23"/>
    <p:sldId id="1437" r:id="rId24"/>
    <p:sldId id="1551" r:id="rId25"/>
    <p:sldId id="1552" r:id="rId26"/>
    <p:sldId id="1438" r:id="rId27"/>
    <p:sldId id="1555" r:id="rId28"/>
    <p:sldId id="1556" r:id="rId29"/>
    <p:sldId id="1530" r:id="rId30"/>
    <p:sldId id="1557" r:id="rId31"/>
    <p:sldId id="1558" r:id="rId32"/>
    <p:sldId id="1504" r:id="rId33"/>
    <p:sldId id="1559" r:id="rId34"/>
    <p:sldId id="1560" r:id="rId35"/>
    <p:sldId id="1154" r:id="rId36"/>
    <p:sldId id="1155" r:id="rId37"/>
    <p:sldId id="1129" r:id="rId38"/>
    <p:sldId id="1148" r:id="rId39"/>
    <p:sldId id="1156" r:id="rId40"/>
    <p:sldId id="1157" r:id="rId4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0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y.Schott@waterboards.ca.gov" TargetMode="External"/><Relationship Id="rId5" Type="http://schemas.openxmlformats.org/officeDocument/2006/relationships/hyperlink" Target="https://youtu.be/aGByyxhelkI" TargetMode="External"/><Relationship Id="rId4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jar testing">
            <a:extLst>
              <a:ext uri="{FF2B5EF4-FFF2-40B4-BE49-F238E27FC236}">
                <a16:creationId xmlns:a16="http://schemas.microsoft.com/office/drawing/2014/main" id="{6E2BCE1A-3063-04A5-C77A-7A47E88A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5" name="Rectangle 12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325066"/>
            <a:ext cx="6973204" cy="1184376"/>
          </a:xfrm>
        </p:spPr>
        <p:txBody>
          <a:bodyPr anchor="ctr">
            <a:no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 CSA 21, North Lakeport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CA1710021, Lake County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10, 2022</a:t>
            </a:r>
          </a:p>
        </p:txBody>
      </p:sp>
      <p:cxnSp>
        <p:nvCxnSpPr>
          <p:cNvPr id="126" name="Straight Connector 12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57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33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837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5453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0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58541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57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33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837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5453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341053"/>
              </p:ext>
            </p:extLst>
          </p:nvPr>
        </p:nvGraphicFramePr>
        <p:xfrm>
          <a:off x="110837" y="1432628"/>
          <a:ext cx="1178579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65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86516">
                  <a:extLst>
                    <a:ext uri="{9D8B030D-6E8A-4147-A177-3AD203B41FA5}">
                      <a16:colId xmlns:a16="http://schemas.microsoft.com/office/drawing/2014/main" val="3404478724"/>
                    </a:ext>
                  </a:extLst>
                </a:gridCol>
                <a:gridCol w="1766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6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551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7779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8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25 - 28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77584"/>
              </p:ext>
            </p:extLst>
          </p:nvPr>
        </p:nvGraphicFramePr>
        <p:xfrm>
          <a:off x="110837" y="1432628"/>
          <a:ext cx="1178579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65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86516">
                  <a:extLst>
                    <a:ext uri="{9D8B030D-6E8A-4147-A177-3AD203B41FA5}">
                      <a16:colId xmlns:a16="http://schemas.microsoft.com/office/drawing/2014/main" val="3404478724"/>
                    </a:ext>
                  </a:extLst>
                </a:gridCol>
                <a:gridCol w="1766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6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551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7779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67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Without-Ozone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 Pac 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during flocculation">
            <a:extLst>
              <a:ext uri="{FF2B5EF4-FFF2-40B4-BE49-F238E27FC236}">
                <a16:creationId xmlns:a16="http://schemas.microsoft.com/office/drawing/2014/main" id="{C7E87563-F986-C916-CDF8-336219145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During Flocculation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jar testing at end of flocculation">
            <a:extLst>
              <a:ext uri="{FF2B5EF4-FFF2-40B4-BE49-F238E27FC236}">
                <a16:creationId xmlns:a16="http://schemas.microsoft.com/office/drawing/2014/main" id="{F4B3BE7B-6131-4B0F-30E6-F8D79C748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FCD1DF6-101A-E1A9-309B-5D44AC9B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3443" y="30967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12981-86C4-877E-A970-5C4B61BDD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0217" y="3096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24.7%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79611-F678-E365-C94D-530A02B5D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991" y="3096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759A0-D707-A320-4B6F-03552928D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4807" y="30967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29.2%</a:t>
            </a:r>
          </a:p>
        </p:txBody>
      </p:sp>
    </p:spTree>
    <p:extLst>
      <p:ext uri="{BB962C8B-B14F-4D97-AF65-F5344CB8AC3E}">
        <p14:creationId xmlns:p14="http://schemas.microsoft.com/office/powerpoint/2010/main" val="320729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Without-Ozone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 Pac 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Zeta Floc PA 50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during flocculation">
            <a:extLst>
              <a:ext uri="{FF2B5EF4-FFF2-40B4-BE49-F238E27FC236}">
                <a16:creationId xmlns:a16="http://schemas.microsoft.com/office/drawing/2014/main" id="{0CC8D400-0CCC-F3C8-79B2-A64B945F5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During Flocculation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jar testing at end of flocculation">
            <a:extLst>
              <a:ext uri="{FF2B5EF4-FFF2-40B4-BE49-F238E27FC236}">
                <a16:creationId xmlns:a16="http://schemas.microsoft.com/office/drawing/2014/main" id="{75E93A58-F8E7-4E55-B70D-7D033CFF4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21767B-3BA4-0678-DDDB-627475C00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625" y="525989"/>
            <a:ext cx="21660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19.1%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E83ED1-CD9C-EFE1-24FF-6DEFB8BC9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2399" y="525988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22.5%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0DF42-492B-9AA3-08B1-DB5076B2C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9173" y="525988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25.8%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3EBB2-00DF-1B56-3A99-032D065C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6989" y="525987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24.7%</a:t>
            </a:r>
          </a:p>
        </p:txBody>
      </p:sp>
    </p:spTree>
    <p:extLst>
      <p:ext uri="{BB962C8B-B14F-4D97-AF65-F5344CB8AC3E}">
        <p14:creationId xmlns:p14="http://schemas.microsoft.com/office/powerpoint/2010/main" val="31040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33387-D6EA-638E-C2D3-59F8B58EA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 CSA 21, North Lakeport 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Trident Surface Water Facility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566166-4CC8-7520-F7AF-142442925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258882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3F861C-DB99-97BF-C5B7-43BB95678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2410448"/>
            <a:ext cx="5803323" cy="3890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4D7F8-31DA-60E3-1D26-2DB8A0858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98376" y="2877670"/>
            <a:ext cx="116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Pre-Ozone</a:t>
            </a:r>
          </a:p>
          <a:p>
            <a:r>
              <a:rPr lang="en-US" dirty="0">
                <a:solidFill>
                  <a:schemeClr val="bg1"/>
                </a:solidFill>
              </a:rPr>
              <a:t>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7B3D6-D802-418F-B434-5E7CD22A2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988" y="3012141"/>
            <a:ext cx="105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Clearwell</a:t>
            </a:r>
          </a:p>
        </p:txBody>
      </p:sp>
    </p:spTree>
    <p:extLst>
      <p:ext uri="{BB962C8B-B14F-4D97-AF65-F5344CB8AC3E}">
        <p14:creationId xmlns:p14="http://schemas.microsoft.com/office/powerpoint/2010/main" val="378234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Without-Ozone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7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during flocculation">
            <a:extLst>
              <a:ext uri="{FF2B5EF4-FFF2-40B4-BE49-F238E27FC236}">
                <a16:creationId xmlns:a16="http://schemas.microsoft.com/office/drawing/2014/main" id="{87585435-9A21-6B2D-B561-415CDF36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During Flocculation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jar testing at end of flocculation">
            <a:extLst>
              <a:ext uri="{FF2B5EF4-FFF2-40B4-BE49-F238E27FC236}">
                <a16:creationId xmlns:a16="http://schemas.microsoft.com/office/drawing/2014/main" id="{9083BAEF-634A-CC47-5CDF-851C843E4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685C86-C44F-6422-4A4C-E55823B98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3947" y="30967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29.2%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06BBC-9F66-66EE-2CB9-DFFEDDAC5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0721" y="3096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310B6-AD5B-3C02-DFF1-720CC061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7495" y="3096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06C15B-F91C-6F19-1868-61DF6CC9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5311" y="30967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32.6%</a:t>
            </a:r>
          </a:p>
        </p:txBody>
      </p:sp>
    </p:spTree>
    <p:extLst>
      <p:ext uri="{BB962C8B-B14F-4D97-AF65-F5344CB8AC3E}">
        <p14:creationId xmlns:p14="http://schemas.microsoft.com/office/powerpoint/2010/main" val="89444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Without-Ozone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Zeta Floc PA 50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2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during flocculation">
            <a:extLst>
              <a:ext uri="{FF2B5EF4-FFF2-40B4-BE49-F238E27FC236}">
                <a16:creationId xmlns:a16="http://schemas.microsoft.com/office/drawing/2014/main" id="{3E71B733-9801-2CC9-F437-C1C305AF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During Flocculation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48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jar testing at end of flocculation">
            <a:extLst>
              <a:ext uri="{FF2B5EF4-FFF2-40B4-BE49-F238E27FC236}">
                <a16:creationId xmlns:a16="http://schemas.microsoft.com/office/drawing/2014/main" id="{6F1F717D-3DB1-1B01-408B-3AC588C8D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01A2EE-465C-3E2B-C3F3-C4F398BA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8979" y="290016"/>
            <a:ext cx="21660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A8965-0FBF-1930-991B-3E653E24B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5753" y="290015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65ADE-B823-E2FC-3CC6-CCFF4F173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12527" y="290015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78337-5A01-A53A-C3E3-A9350982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60846" y="290014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37.1%</a:t>
            </a:r>
          </a:p>
        </p:txBody>
      </p:sp>
    </p:spTree>
    <p:extLst>
      <p:ext uri="{BB962C8B-B14F-4D97-AF65-F5344CB8AC3E}">
        <p14:creationId xmlns:p14="http://schemas.microsoft.com/office/powerpoint/2010/main" val="100186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Without-Ozone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 Pac 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Zeta Floc PA 50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3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during flocculation">
            <a:extLst>
              <a:ext uri="{FF2B5EF4-FFF2-40B4-BE49-F238E27FC236}">
                <a16:creationId xmlns:a16="http://schemas.microsoft.com/office/drawing/2014/main" id="{71BEC6BC-6DB3-D366-B4BB-2FA3495C7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During Flocculation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55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jar testing at end of flocculation">
            <a:extLst>
              <a:ext uri="{FF2B5EF4-FFF2-40B4-BE49-F238E27FC236}">
                <a16:creationId xmlns:a16="http://schemas.microsoft.com/office/drawing/2014/main" id="{14895E9C-02D0-6C5F-E9A2-239A69F16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B02450-16EA-90DE-2904-C7A1107B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7805" y="525989"/>
            <a:ext cx="21660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25.8%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A1D46-57AF-5344-715F-44EB3B7B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4579" y="525988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27.0%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D0783-94C0-E65B-346A-6797D50B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81353" y="525988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E4CAE-0DFE-9866-17F0-2FBBDAE4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59169" y="525987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29.2%</a:t>
            </a:r>
          </a:p>
        </p:txBody>
      </p:sp>
    </p:spTree>
    <p:extLst>
      <p:ext uri="{BB962C8B-B14F-4D97-AF65-F5344CB8AC3E}">
        <p14:creationId xmlns:p14="http://schemas.microsoft.com/office/powerpoint/2010/main" val="3604528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Without-Ozone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during flocculation">
            <a:extLst>
              <a:ext uri="{FF2B5EF4-FFF2-40B4-BE49-F238E27FC236}">
                <a16:creationId xmlns:a16="http://schemas.microsoft.com/office/drawing/2014/main" id="{4194A58A-75F3-BE36-C86D-A2D9A1B0A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During Flocculation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224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jar testing at end of flocculation">
            <a:extLst>
              <a:ext uri="{FF2B5EF4-FFF2-40B4-BE49-F238E27FC236}">
                <a16:creationId xmlns:a16="http://schemas.microsoft.com/office/drawing/2014/main" id="{4FC497C9-E222-B5FA-562D-A48A34970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418B1F-DD5C-1990-736F-E4D6B0729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7805" y="476829"/>
            <a:ext cx="21660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C9EE6-D37B-E510-1885-076DED8C0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4579" y="476828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2000A-3692-50AB-CB2E-80C3CABB4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6825" y="476828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0441E-CF6C-D276-B5B8-544833ED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0447" y="476827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41.6%</a:t>
            </a:r>
          </a:p>
        </p:txBody>
      </p:sp>
    </p:spTree>
    <p:extLst>
      <p:ext uri="{BB962C8B-B14F-4D97-AF65-F5344CB8AC3E}">
        <p14:creationId xmlns:p14="http://schemas.microsoft.com/office/powerpoint/2010/main" val="3287136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Without-Ozone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 Pac 9890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Zeta Floc PA 50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7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during flocculation">
            <a:extLst>
              <a:ext uri="{FF2B5EF4-FFF2-40B4-BE49-F238E27FC236}">
                <a16:creationId xmlns:a16="http://schemas.microsoft.com/office/drawing/2014/main" id="{6D32B515-A3B1-5916-B881-039C46EF43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During Flocculation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53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jar testing at end of flocculation">
            <a:extLst>
              <a:ext uri="{FF2B5EF4-FFF2-40B4-BE49-F238E27FC236}">
                <a16:creationId xmlns:a16="http://schemas.microsoft.com/office/drawing/2014/main" id="{72F7636F-A84D-08D3-3AB6-877F03E3B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03DA2F-E25A-8CA0-D516-4F6784C28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7804" y="142531"/>
            <a:ext cx="21660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24.7%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408EE-1F28-C48D-E5E5-99AAEA4CA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4578" y="142530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27.0%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2462A-6897-51BC-C939-3DE7860C4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6824" y="142530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3F363-D292-2409-23B9-34285FF0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0446" y="142529"/>
            <a:ext cx="208480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Zeta Floc PA 50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43.8%</a:t>
            </a:r>
          </a:p>
        </p:txBody>
      </p:sp>
    </p:spTree>
    <p:extLst>
      <p:ext uri="{BB962C8B-B14F-4D97-AF65-F5344CB8AC3E}">
        <p14:creationId xmlns:p14="http://schemas.microsoft.com/office/powerpoint/2010/main" val="312243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Lakeport Source Water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Characteristics, November 10, 2022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4110" cy="487997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 Pac 9890: 11.8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Zeta Floc PA 50: 3.8 mg/L (polyamine solution)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Before Ozone Injection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8.46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202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61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59.3%,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0.226/cm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0.42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81.4%,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0.089/cm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6606" y="1825625"/>
            <a:ext cx="5073446" cy="470299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8.50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197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88.7%,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GAC Water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8.63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199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91.7%,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0BDC1-AD94-5809-E939-22247AAB8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7709" y="6017224"/>
            <a:ext cx="63430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Jar testing results are based on source water characteristic, </a:t>
            </a:r>
          </a:p>
          <a:p>
            <a:r>
              <a:rPr lang="en-US" dirty="0"/>
              <a:t>without applied ozone.</a:t>
            </a: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1712259"/>
            <a:ext cx="11720264" cy="4795073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Jar Testing Done 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https://youtu.be/aGByyxhelkI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5186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9890, NTU Technologies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solution (50% water, 50% active polyamine)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50 mg/L = 5 mg/L polyamine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348" y="1825625"/>
            <a:ext cx="5257320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 Floc PA 50, NTU Technologies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Polyamine (PY)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10 mg/L as Product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(50% water, 50% active polyamine)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5 mg/L polyamine active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25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8906914" cy="451861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9810, NTU Technologies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solution (50% water, 50% active polyamine)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200 mg/L = 5 mg/L active polyamine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6" y="216311"/>
            <a:ext cx="6428883" cy="10717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55" y="1288027"/>
            <a:ext cx="6425835" cy="51619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Source pH: 8.46 (post Ozone)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 #1: Manually add Zeta Floc PA 50, 4 mg/L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 Pac 9890:  8.6 mg/L 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adjusted to 7.8 with acetic acid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 #2: 9810: Pro Pac 9890: 35.6 mg/L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adjusted to 7.8 with acetic acid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 #3: 9810: 60.5 mg/L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adjusted to 7.8 with acetic acid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5" name="Picture 4" descr="Image of LCA">
            <a:extLst>
              <a:ext uri="{FF2B5EF4-FFF2-40B4-BE49-F238E27FC236}">
                <a16:creationId xmlns:a16="http://schemas.microsoft.com/office/drawing/2014/main" id="{8FDCFE11-8299-663D-26ED-E19239C65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123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2826</Words>
  <Application>Microsoft Office PowerPoint</Application>
  <PresentationFormat>Widescreen</PresentationFormat>
  <Paragraphs>618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Office Theme</vt:lpstr>
      <vt:lpstr>Lake County CSA 21, North Lakeport CA1710021, Lake County Jar Test</vt:lpstr>
      <vt:lpstr>Lake County CSA 21, North Lakeport  Trident Surface Water Facility</vt:lpstr>
      <vt:lpstr>UVT/UVA, pathlength 10 mm</vt:lpstr>
      <vt:lpstr>North Lakeport Source Water Characteristics, November 10, 2022</vt:lpstr>
      <vt:lpstr>Applied Coagulants for Jar Testing (1)</vt:lpstr>
      <vt:lpstr>Applied Coagulants for Jar Testing (2)</vt:lpstr>
      <vt:lpstr>Polyamine C59H108N14O10 MW: 1,173.6 g/mol</vt:lpstr>
      <vt:lpstr>Laboratory Charge Analyzer</vt:lpstr>
      <vt:lpstr>Coagulant Information</vt:lpstr>
      <vt:lpstr>CSA 21 North Lakeport; Clear Lake; Jar Test 1 - 8 Results Flash Mix 200 RPM (20 sec); Floc Mix 30 RPM (5 min)</vt:lpstr>
      <vt:lpstr>CSA 21 North Lakeport; Clear Lake; Jar Test 9 - 16 Results Flash Mix 200 RPM (20 sec); Floc Mix 30 RPM (5 min)</vt:lpstr>
      <vt:lpstr>CSA 21 North Lakeport; Clear Lake; Jar Test 17 - 24 Results Flash Mix 200 RPM (20 sec); Floc Mix 30 RPM (5 min)</vt:lpstr>
      <vt:lpstr>CSA 21 North Lakeport; Clear Lake; Jar Test 25 - 28 Results Flash Mix 200 RPM (20 sec); Floc Mix 30 RPM (5 min)</vt:lpstr>
      <vt:lpstr>Jars 1-4 Test Flash Mix 20 Sec (200 RPM) Floc Mix 5 min (30 RPM) Without-Ozone   Applied Coagulant  Pro Pac 9890 </vt:lpstr>
      <vt:lpstr>Jars 1-4: During Flocculation</vt:lpstr>
      <vt:lpstr>Jars 1-4:  End of 5-minute flocculation (30 RPM) duration.</vt:lpstr>
      <vt:lpstr>Jars 5-8 Test Flash Mix 20 Sec (200 RPM) Floc Mix 5 min (30 RPM) Without-Ozone  Applied Coagulants  Pro Pac 9890 Zeta Floc PA 50 </vt:lpstr>
      <vt:lpstr>Jars 5-8: During Flocculation</vt:lpstr>
      <vt:lpstr>Jars 5-8:  End of 5-minute flocculation (30 RPM) duration.</vt:lpstr>
      <vt:lpstr>Jars 9-12 Test Flash Mix 20 Sec (200 RPM) Floc Mix 5 min (30 RPM) Without-Ozone  Applied Coagulant  Pro Pac 9810  </vt:lpstr>
      <vt:lpstr>Jars 9-12: During Flocculation</vt:lpstr>
      <vt:lpstr>Jars 9-12:  End of 5-minute flocculation (30 RPM) duration.</vt:lpstr>
      <vt:lpstr>Jars 13-16 Test Flash Mix 20 Sec (200 RPM) Floc Mix 5 min (30 RPM) Without-Ozone  Applied Coagulants  Pro Pac 9810 Zeta Floc PA 50 </vt:lpstr>
      <vt:lpstr>Jars 13-16: During Flocculation</vt:lpstr>
      <vt:lpstr>Jars 13-16:  End of 5-minute flocculation (30 RPM) duration.</vt:lpstr>
      <vt:lpstr>Jars 17-20 Test Flash Mix 20 Sec (200 RPM) Floc Mix 5 min (30 RPM) Without-Ozone  Applied Coagulants  Pro Pac 9890 Zeta Floc PA 50 </vt:lpstr>
      <vt:lpstr>Jars 17-20: During Flocculation</vt:lpstr>
      <vt:lpstr>Jars 17-20:  End of 5-minute flocculation (30 RPM) duration.</vt:lpstr>
      <vt:lpstr>Jars 21-24 Test Flash Mix 20 Sec (200 RPM) Floc Mix 5 min (30 RPM) Without-Ozone  Applied Coagulant  9810 </vt:lpstr>
      <vt:lpstr>Jars 21-24: During Flocculation</vt:lpstr>
      <vt:lpstr>Jars 21-24:  End of 5-minute flocculation (30 RPM) duration.</vt:lpstr>
      <vt:lpstr>Jars 25-28 Test Flash Mix 20 Sec (200 RPM) Floc Mix 5 min (30 RPM) Without-Ozone  Applied Coagulants  Pro Pac 9890 Pro Pac 9810 Zeta Floc PA 50 </vt:lpstr>
      <vt:lpstr>Jars 25-28: During Flocculation</vt:lpstr>
      <vt:lpstr>Jars 25-28:  End of 5-minute flocculation (30 RPM) duration.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Ranch CSD CA4010012 San Luis Obispo County Jar Test</dc:title>
  <dc:creator>Schott, Guy@Waterboards</dc:creator>
  <cp:lastModifiedBy>Schott, Guy@Waterboards</cp:lastModifiedBy>
  <cp:revision>43</cp:revision>
  <dcterms:created xsi:type="dcterms:W3CDTF">2021-03-02T17:12:56Z</dcterms:created>
  <dcterms:modified xsi:type="dcterms:W3CDTF">2023-01-06T15:42:56Z</dcterms:modified>
</cp:coreProperties>
</file>