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1555" r:id="rId2"/>
    <p:sldId id="1553" r:id="rId3"/>
    <p:sldId id="1524" r:id="rId4"/>
    <p:sldId id="1541" r:id="rId5"/>
    <p:sldId id="1543" r:id="rId6"/>
    <p:sldId id="1496" r:id="rId7"/>
    <p:sldId id="293" r:id="rId8"/>
    <p:sldId id="294" r:id="rId9"/>
    <p:sldId id="1526" r:id="rId10"/>
    <p:sldId id="1127" r:id="rId11"/>
    <p:sldId id="1544" r:id="rId12"/>
    <p:sldId id="874" r:id="rId13"/>
    <p:sldId id="1545" r:id="rId14"/>
    <p:sldId id="1554" r:id="rId15"/>
    <p:sldId id="1154" r:id="rId16"/>
    <p:sldId id="1155" r:id="rId17"/>
    <p:sldId id="1129" r:id="rId18"/>
    <p:sldId id="1148" r:id="rId19"/>
    <p:sldId id="1156" r:id="rId20"/>
    <p:sldId id="1157" r:id="rId21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3399FF"/>
    <a:srgbClr val="0099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347" autoAdjust="0"/>
  </p:normalViewPr>
  <p:slideViewPr>
    <p:cSldViewPr snapToGrid="0">
      <p:cViewPr varScale="1">
        <p:scale>
          <a:sx n="99" d="100"/>
          <a:sy n="99" d="100"/>
        </p:scale>
        <p:origin x="84" y="198"/>
      </p:cViewPr>
      <p:guideLst/>
    </p:cSldViewPr>
  </p:slideViewPr>
  <p:outlineViewPr>
    <p:cViewPr>
      <p:scale>
        <a:sx n="33" d="100"/>
        <a:sy n="33" d="100"/>
      </p:scale>
      <p:origin x="0" y="-1414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33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91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58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82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04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546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hyperlink" Target="http://www.waterboards.ca.gov/drinking_water/programs/districts/mendocino_district.html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uy.Schott@waterboards.ca.gov" TargetMode="External"/><Relationship Id="rId5" Type="http://schemas.openxmlformats.org/officeDocument/2006/relationships/hyperlink" Target="https://youtu.be/aGByyxhelkI" TargetMode="External"/><Relationship Id="rId4" Type="http://schemas.openxmlformats.org/officeDocument/2006/relationships/hyperlink" Target="https://gcc02.safelinks.protection.outlook.com/?url=https%3A%2F%2Fyoutu.be%2FaGByyxhelkI&amp;data=05%7C01%7Cguy.schott%40waterboards.ca.gov%7C665ecb8631f04c142a6508daab10c2a7%7Cfe186a257d4941e6994105d2281d36c1%7C0%7C0%7C638010385756845259%7CUnknown%7CTWFpbGZsb3d8eyJWIjoiMC4wLjAwMDAiLCJQIjoiV2luMzIiLCJBTiI6Ik1haWwiLCJXVCI6Mn0%3D%7C3000%7C%7C%7C&amp;sdata=%2Bt%2Ft7EZlkBxR%2BqYW1IjSpVskq4X0iSB9PUtDWfx%2Bx%2Fs%3D&amp;reserved=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8EB17D-D965-8992-80EE-0FC7E8FBC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25A5A0-CB37-6EB8-AF10-D9722B89C15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4200">
                <a:latin typeface="Arial" panose="020B0604020202020204" pitchFamily="34" charset="0"/>
                <a:cs typeface="Arial" panose="020B0604020202020204" pitchFamily="34" charset="0"/>
              </a:rPr>
              <a:t>Lake County CSA 21, North Lakeport</a:t>
            </a:r>
            <a:br>
              <a:rPr lang="en-US" sz="4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>
                <a:latin typeface="Arial" panose="020B0604020202020204" pitchFamily="34" charset="0"/>
                <a:cs typeface="Arial" panose="020B0604020202020204" pitchFamily="34" charset="0"/>
              </a:rPr>
              <a:t>CA1710021, Lake County</a:t>
            </a:r>
            <a:br>
              <a:rPr lang="en-US" sz="4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A69B4-537B-38C3-A1A8-FBBF1AAE24A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November 26, 2024</a:t>
            </a:r>
          </a:p>
        </p:txBody>
      </p:sp>
      <p:sp>
        <p:nvSpPr>
          <p:cNvPr id="136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hoto of jars">
            <a:extLst>
              <a:ext uri="{FF2B5EF4-FFF2-40B4-BE49-F238E27FC236}">
                <a16:creationId xmlns:a16="http://schemas.microsoft.com/office/drawing/2014/main" id="{33C6BF4A-541A-D6CA-71BA-1CD0071090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19975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41" y="1825625"/>
            <a:ext cx="1078005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Aluminum Sulfate doses are reported as hydrated Al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*14.3H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 21 North Lakeport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Clear Lake; Jar Test 1 - 8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031986"/>
              </p:ext>
            </p:extLst>
          </p:nvPr>
        </p:nvGraphicFramePr>
        <p:xfrm>
          <a:off x="110837" y="1432628"/>
          <a:ext cx="11508507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7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781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690002">
                  <a:extLst>
                    <a:ext uri="{9D8B030D-6E8A-4147-A177-3AD203B41FA5}">
                      <a16:colId xmlns:a16="http://schemas.microsoft.com/office/drawing/2014/main" val="4175865883"/>
                    </a:ext>
                  </a:extLst>
                </a:gridCol>
                <a:gridCol w="16900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971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53084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2026878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 Pac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 Pac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85.79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0.0666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86.53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86.92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87.00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0.0567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54786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0.0590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43.1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354204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87.56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0.0579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519750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86.91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438566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804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 21 North Lakeport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Clear Lake; Jar Test 9 - 16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985154"/>
              </p:ext>
            </p:extLst>
          </p:nvPr>
        </p:nvGraphicFramePr>
        <p:xfrm>
          <a:off x="110837" y="1432628"/>
          <a:ext cx="11785790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0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575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8333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13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216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78371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2054537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 Pac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Zeta Floc PA 50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Polyamine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85.94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0.0658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86.51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0.0629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0.0596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44.5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89.86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0.0464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0.0598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0.0601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 21 North Lakeport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Clear Lake; Jar Test 17 - 24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3967875"/>
              </p:ext>
            </p:extLst>
          </p:nvPr>
        </p:nvGraphicFramePr>
        <p:xfrm>
          <a:off x="110837" y="1432628"/>
          <a:ext cx="11296072" cy="4846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0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506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7447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116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77450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2381664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Ferric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Sulfate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81.53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0.0887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0.0876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82.48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0.0837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0.0798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0.0843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96902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0.0789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15509916"/>
                  </a:ext>
                </a:extLst>
              </a:tr>
              <a:tr h="4219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52169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0.0694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83562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989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 21 North Lakeport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Clear Lake; Jar Test 25 – 32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2414298"/>
              </p:ext>
            </p:extLst>
          </p:nvPr>
        </p:nvGraphicFramePr>
        <p:xfrm>
          <a:off x="110837" y="1432628"/>
          <a:ext cx="11785791" cy="521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3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6656">
                  <a:extLst>
                    <a:ext uri="{9D8B030D-6E8A-4147-A177-3AD203B41FA5}">
                      <a16:colId xmlns:a16="http://schemas.microsoft.com/office/drawing/2014/main" val="2177115877"/>
                    </a:ext>
                  </a:extLst>
                </a:gridCol>
                <a:gridCol w="1830489">
                  <a:extLst>
                    <a:ext uri="{9D8B030D-6E8A-4147-A177-3AD203B41FA5}">
                      <a16:colId xmlns:a16="http://schemas.microsoft.com/office/drawing/2014/main" val="3404478724"/>
                    </a:ext>
                  </a:extLst>
                </a:gridCol>
                <a:gridCol w="17733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46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46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64185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777970">
                  <a:extLst>
                    <a:ext uri="{9D8B030D-6E8A-4147-A177-3AD203B41FA5}">
                      <a16:colId xmlns:a16="http://schemas.microsoft.com/office/drawing/2014/main" val="1694726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 Pac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Zeta Floc PA 20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pDADMAC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Zeta Floc PA 50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Polyamine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86.39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86.44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0.0633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86.58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86.57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0.0626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430950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86.61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0.0625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39.7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323998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86.68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330690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86.65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0.0622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40.0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880112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679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25 mL from each jar taken 1-inch 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120331"/>
              </p:ext>
            </p:extLst>
          </p:nvPr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022BDE4A-8A20-4A69-9C5A-581C82036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233387-D6EA-638E-C2D3-59F8B58EA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Lake County CSA 21, North Lakeport </a:t>
            </a:r>
            <a:b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Trident Surface Water Facility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566166-4CC8-7520-F7AF-142442925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258882" y="2410448"/>
            <a:ext cx="5803323" cy="3890357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3F861C-DB99-97BF-C5B7-43BB95678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0" y="2410448"/>
            <a:ext cx="5803323" cy="389035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54D7F8-31DA-60E3-1D26-2DB8A0858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698376" y="2877670"/>
            <a:ext cx="1162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Pre-Ozone</a:t>
            </a:r>
          </a:p>
          <a:p>
            <a:r>
              <a:rPr lang="en-US" dirty="0">
                <a:solidFill>
                  <a:schemeClr val="bg1"/>
                </a:solidFill>
              </a:rPr>
              <a:t>Tower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67B3D6-D802-418F-B434-5E7CD22A2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0988" y="3012141"/>
            <a:ext cx="1052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Clearwell</a:t>
            </a:r>
          </a:p>
        </p:txBody>
      </p:sp>
    </p:spTree>
    <p:extLst>
      <p:ext uri="{BB962C8B-B14F-4D97-AF65-F5344CB8AC3E}">
        <p14:creationId xmlns:p14="http://schemas.microsoft.com/office/powerpoint/2010/main" val="37823474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1712259"/>
            <a:ext cx="11720264" cy="4795073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Jar Test Results/Procedures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www.waterboards.ca.gov/drinking_water/programs/districts/mendocino_district.html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Jar Testing Done Right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video training </a:t>
            </a:r>
            <a:r>
              <a:rPr lang="en-US" sz="1800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https://youtu.be/aGByyxhelkI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UVT/UVA, pathlength 40 mm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(254 nm) that passes through a water sample compared to the amount of light that passes through a pure water sample. The measurement is expressed as % UVT.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2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D8206F-3C66-DD44-EA56-63B5CE462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6131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F82C-9CBF-4A0D-93E1-19CDA750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1"/>
            <a:ext cx="10515600" cy="1538288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Lakeport Source Water</a:t>
            </a:r>
            <a:b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Characteristics, November 26, 2024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4EC6F-46CD-4057-9FA8-D3D858226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474110" cy="4879974"/>
          </a:xfrm>
        </p:spPr>
        <p:txBody>
          <a:bodyPr>
            <a:normAutofit fontScale="70000" lnSpcReduction="20000"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Coagulant Dose: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 Pac 9890: 22 mg/L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Zeta Floc PA 50: 2 mg/L (polyamine solution)</a:t>
            </a: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US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– Before Ozone Injection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pH: 7.87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Alkalinity: 149 mg/L as CaCO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6.16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75.79%,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0.1204/cm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0.54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78.79%,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0.1036/cm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81F471-65BE-4319-A7A4-6BDE2AA8A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6606" y="1825625"/>
            <a:ext cx="5073446" cy="4702994"/>
          </a:xfrm>
        </p:spPr>
        <p:txBody>
          <a:bodyPr>
            <a:normAutofit fontScale="70000" lnSpcReduction="20000"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Filtrate Water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0.18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91.14%,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0.0403/cm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 Filtrate GAC Water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0.06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92.84%,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0.0323/cm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B0BDC1-AD94-5809-E939-22247AAB8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37709" y="6017224"/>
            <a:ext cx="6343083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Note: Jar testing results are based on source water characteristic, </a:t>
            </a:r>
          </a:p>
          <a:p>
            <a:r>
              <a:rPr lang="en-US" dirty="0"/>
              <a:t>without applied ozone.</a:t>
            </a:r>
          </a:p>
        </p:txBody>
      </p:sp>
    </p:spTree>
    <p:extLst>
      <p:ext uri="{BB962C8B-B14F-4D97-AF65-F5344CB8AC3E}">
        <p14:creationId xmlns:p14="http://schemas.microsoft.com/office/powerpoint/2010/main" val="391470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017321" cy="4518614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9890, NTU Technologies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Aluminum Chlorohydrate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polyamine solution (50% water, 50% active polyamine)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~18.9%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~10.5% 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Max Use: 50 mg/L as Product;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50 mg/L = 5 mg/L polyamine active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3348" y="1825625"/>
            <a:ext cx="525732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Zeta Floc PA 50, NTU Technologies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Polyamine (PY)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Max Use: 10 mg/L as Product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(50% water, 50% active polyamine)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10 mg/L = 5 mg/L polyamine active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Ferric Sulfate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Ferric Sulfate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1.40-1.51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600 mg/L as Product 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3258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7" y="1825625"/>
            <a:ext cx="6007315" cy="451861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9810, NTU Technologies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~22.4%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~11.9% 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5% polyamine solution (50% water, 50% active polyamine)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200 mg/L as Product;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200 mg/L = 5 mg/L active polyamine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8B55D-16C4-D59F-98CF-E837D462D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5324" y="1825625"/>
            <a:ext cx="5125344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NTU Technologies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Zeta Floc 20, Organic Polymer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20% pDADMAC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80%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1.07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50 mg/L as Product</a:t>
            </a:r>
          </a:p>
        </p:txBody>
      </p:sp>
    </p:spTree>
    <p:extLst>
      <p:ext uri="{BB962C8B-B14F-4D97-AF65-F5344CB8AC3E}">
        <p14:creationId xmlns:p14="http://schemas.microsoft.com/office/powerpoint/2010/main" val="17786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E599-28F1-489A-9094-0F8C3C2E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955" y="552182"/>
            <a:ext cx="5998840" cy="334313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Polyamine</a:t>
            </a:r>
            <a:b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108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br>
              <a:rPr lang="en-US" sz="52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MW: 1,173.6 g/mol</a:t>
            </a:r>
          </a:p>
        </p:txBody>
      </p:sp>
      <p:pic>
        <p:nvPicPr>
          <p:cNvPr id="3" name="Picture 2" descr="Polyamine structure">
            <a:extLst>
              <a:ext uri="{FF2B5EF4-FFF2-40B4-BE49-F238E27FC236}">
                <a16:creationId xmlns:a16="http://schemas.microsoft.com/office/drawing/2014/main" id="{9167A25F-C6EE-4F7D-A641-F3B59F75AD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91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E599-28F1-489A-9094-0F8C3C2E7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76" y="2006356"/>
            <a:ext cx="4585368" cy="35112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Diallyldimethylammonium chloride or</a:t>
            </a:r>
            <a:br>
              <a:rPr lang="en-US" sz="2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N-allyl-N,N-dimethylprop-2-en-1-aminium chloride</a:t>
            </a:r>
            <a:br>
              <a:rPr lang="en-US" sz="2600" dirty="0"/>
            </a:br>
            <a:br>
              <a:rPr lang="en-US" sz="2600" dirty="0"/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pDADMAC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700" baseline="-25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700" baseline="-250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ClN</a:t>
            </a:r>
            <a:br>
              <a:rPr lang="en-US" sz="2700" baseline="-25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MW: 161.67 g/mol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DA2037-254A-409F-8D4E-2366A185F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8686582" y="3190763"/>
            <a:ext cx="275541" cy="572033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 descr="pDADMAC structure ">
            <a:extLst>
              <a:ext uri="{FF2B5EF4-FFF2-40B4-BE49-F238E27FC236}">
                <a16:creationId xmlns:a16="http://schemas.microsoft.com/office/drawing/2014/main" id="{1DE79156-7C63-4686-B926-24466778ECDB}"/>
              </a:ext>
            </a:extLst>
          </p:cNvPr>
          <p:cNvGrpSpPr/>
          <p:nvPr/>
        </p:nvGrpSpPr>
        <p:grpSpPr>
          <a:xfrm>
            <a:off x="6319809" y="2006355"/>
            <a:ext cx="4873584" cy="2567456"/>
            <a:chOff x="6319809" y="2006355"/>
            <a:chExt cx="4873584" cy="256745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AFD33E4-1C6E-4118-977F-3ECC8BAFEDA2}"/>
                </a:ext>
              </a:extLst>
            </p:cNvPr>
            <p:cNvSpPr txBox="1"/>
            <p:nvPr/>
          </p:nvSpPr>
          <p:spPr>
            <a:xfrm>
              <a:off x="8451541" y="2844716"/>
              <a:ext cx="3337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N</a:t>
              </a:r>
            </a:p>
            <a:p>
              <a:r>
                <a:rPr lang="en-US" b="1" dirty="0">
                  <a:solidFill>
                    <a:srgbClr val="FF0000"/>
                  </a:solidFill>
                </a:rPr>
                <a:t>+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A4FA085-D7B3-439A-BBB6-889EE3986A5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58977" y="2310393"/>
              <a:ext cx="275541" cy="57203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8CB6D1-37A8-4273-B78C-1F19DA4322C6}"/>
                </a:ext>
              </a:extLst>
            </p:cNvPr>
            <p:cNvSpPr txBox="1"/>
            <p:nvPr/>
          </p:nvSpPr>
          <p:spPr>
            <a:xfrm>
              <a:off x="8016533" y="2006355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1F30EC-A0F0-4E29-A8E1-3D10BA8FA367}"/>
                </a:ext>
              </a:extLst>
            </p:cNvPr>
            <p:cNvSpPr txBox="1"/>
            <p:nvPr/>
          </p:nvSpPr>
          <p:spPr>
            <a:xfrm>
              <a:off x="8824352" y="3716923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3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F9ED0DE-15EC-4554-94D6-071889B91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92872" y="3132339"/>
              <a:ext cx="427942" cy="3166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8A1291-A630-4F02-A6D7-7CF9852667AF}"/>
                </a:ext>
              </a:extLst>
            </p:cNvPr>
            <p:cNvSpPr txBox="1"/>
            <p:nvPr/>
          </p:nvSpPr>
          <p:spPr>
            <a:xfrm>
              <a:off x="7760537" y="3376461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A50FACC-CBDD-47D2-9AFE-85F75FC2A1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94672" y="3142756"/>
              <a:ext cx="401702" cy="28601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C9DADA3-4345-42D3-B97F-6857A5B5CC3D}"/>
                </a:ext>
              </a:extLst>
            </p:cNvPr>
            <p:cNvSpPr txBox="1"/>
            <p:nvPr/>
          </p:nvSpPr>
          <p:spPr>
            <a:xfrm>
              <a:off x="7122135" y="2913353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endParaRPr lang="en-US" baseline="-25000" dirty="0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37DA7D9-05A4-48BB-BEF9-F8FA3CDCC9CA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6744449" y="3111552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C9A830F-B2F8-4F1D-8B23-BDC733F8252E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6783725" y="3188536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574667-AC18-4D50-BACF-EDE5A4E3A91E}"/>
                </a:ext>
              </a:extLst>
            </p:cNvPr>
            <p:cNvSpPr txBox="1"/>
            <p:nvPr/>
          </p:nvSpPr>
          <p:spPr>
            <a:xfrm>
              <a:off x="6319809" y="3217774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4CF4778-640C-4543-AADA-714C090CEF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54320" y="2643717"/>
              <a:ext cx="427942" cy="31662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A8BB9C8-BBDB-4071-9FAA-013208A58E6A}"/>
                </a:ext>
              </a:extLst>
            </p:cNvPr>
            <p:cNvSpPr txBox="1"/>
            <p:nvPr/>
          </p:nvSpPr>
          <p:spPr>
            <a:xfrm>
              <a:off x="9100713" y="2388219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982E81C-0A6A-4502-8323-320DBD663E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51287" y="2701264"/>
              <a:ext cx="401702" cy="28601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8B4AB6D-6033-4305-AC7E-6AFA2C4D7EC4}"/>
                </a:ext>
              </a:extLst>
            </p:cNvPr>
            <p:cNvSpPr txBox="1"/>
            <p:nvPr/>
          </p:nvSpPr>
          <p:spPr>
            <a:xfrm>
              <a:off x="9857479" y="2896067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endParaRPr lang="en-US" baseline="-25000" dirty="0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EBA25F9-3AD0-42C4-A048-A6A985FC4C96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10261491" y="2740169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088482B-D79E-4B86-9A01-EE8F873AB91F}"/>
                </a:ext>
              </a:extLst>
            </p:cNvPr>
            <p:cNvCxnSpPr>
              <a:cxnSpLocks/>
            </p:cNvCxnSpPr>
            <p:nvPr/>
          </p:nvCxnSpPr>
          <p:spPr>
            <a:xfrm rot="-3540000" flipH="1" flipV="1">
              <a:off x="10300767" y="2817153"/>
              <a:ext cx="401702" cy="274320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D11D883-E03E-4FFC-A3D3-5B9D0674280E}"/>
                </a:ext>
              </a:extLst>
            </p:cNvPr>
            <p:cNvSpPr txBox="1"/>
            <p:nvPr/>
          </p:nvSpPr>
          <p:spPr>
            <a:xfrm>
              <a:off x="10662478" y="2588938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7DCBDA1-9760-43D6-8568-09123EA4DFCD}"/>
                </a:ext>
              </a:extLst>
            </p:cNvPr>
            <p:cNvSpPr txBox="1"/>
            <p:nvPr/>
          </p:nvSpPr>
          <p:spPr>
            <a:xfrm>
              <a:off x="8488531" y="4204479"/>
              <a:ext cx="407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339933"/>
                  </a:solidFill>
                </a:rPr>
                <a:t>Cl</a:t>
              </a:r>
              <a:r>
                <a:rPr lang="en-US" b="1" baseline="30000" dirty="0">
                  <a:solidFill>
                    <a:srgbClr val="339933"/>
                  </a:solidFill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8295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06" y="216311"/>
            <a:ext cx="6428883" cy="10717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2955" y="1288027"/>
            <a:ext cx="6425835" cy="516193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Source pH: 8.46 (post Ozone)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LCA #1: Pro Pac 9890:  17.4 mg/L  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with acetic acid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LCA #2: 9810: 26.4 mg/L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with acetic acid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pic>
        <p:nvPicPr>
          <p:cNvPr id="5" name="Picture 4" descr="Image of LCA">
            <a:extLst>
              <a:ext uri="{FF2B5EF4-FFF2-40B4-BE49-F238E27FC236}">
                <a16:creationId xmlns:a16="http://schemas.microsoft.com/office/drawing/2014/main" id="{8FDCFE11-8299-663D-26ED-E19239C65F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266720" y="932720"/>
            <a:ext cx="6858000" cy="499256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81234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1710</Words>
  <Application>Microsoft Office PowerPoint</Application>
  <PresentationFormat>Widescreen</PresentationFormat>
  <Paragraphs>464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Office Theme</vt:lpstr>
      <vt:lpstr>Lake County CSA 21, North Lakeport CA1710021, Lake County Jar Test</vt:lpstr>
      <vt:lpstr>Lake County CSA 21, North Lakeport  Trident Surface Water Facility</vt:lpstr>
      <vt:lpstr>UVT/UVA, pathlength 40 mm</vt:lpstr>
      <vt:lpstr>North Lakeport Source Water Characteristics, November 26, 2024</vt:lpstr>
      <vt:lpstr>Applied Coagulants for Jar Testing (1)</vt:lpstr>
      <vt:lpstr>Applied Coagulants for Jar Testing (2)</vt:lpstr>
      <vt:lpstr>Polyamine C59H108N14O10 MW: 1,173.6 g/mol</vt:lpstr>
      <vt:lpstr>Diallyldimethylammonium chloride or N-allyl-N,N-dimethylprop-2-en-1-aminium chloride  pDADMAC C8H16ClN MW: 161.67 g/mol</vt:lpstr>
      <vt:lpstr>Laboratory Charge Analyzer</vt:lpstr>
      <vt:lpstr>Coagulant Information</vt:lpstr>
      <vt:lpstr>CSA 21 North Lakeport; Clear Lake; Jar Test 1 - 8 Results Flash Mix 200 RPM (20 sec); Floc Mix 20 RPM (5 min)</vt:lpstr>
      <vt:lpstr>CSA 21 North Lakeport; Clear Lake; Jar Test 9 - 16 Results Flash Mix 200 RPM (20 sec); Floc Mix 20 RPM (5 min)</vt:lpstr>
      <vt:lpstr>CSA 21 North Lakeport; Clear Lake; Jar Test 17 - 24 Results Flash Mix 200 RPM (20 sec); Floc Mix 20 RPM (5 min)</vt:lpstr>
      <vt:lpstr>CSA 21 North Lakeport; Clear Lake; Jar Test 25 – 32 Results Flash Mix 200 RPM (20 sec); Floc Mix 20 RPM (5 min)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Heritage Ranch CSD CA4010012 San Luis Obispo County Jar Test</dc:title>
  <dc:creator>Schott, Guy@Waterboards</dc:creator>
  <cp:lastModifiedBy>Schott, Guy@Waterboards</cp:lastModifiedBy>
  <cp:revision>54</cp:revision>
  <dcterms:created xsi:type="dcterms:W3CDTF">2021-03-02T17:12:56Z</dcterms:created>
  <dcterms:modified xsi:type="dcterms:W3CDTF">2024-11-28T01:22:54Z</dcterms:modified>
</cp:coreProperties>
</file>