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1215" r:id="rId2"/>
    <p:sldId id="1700" r:id="rId3"/>
    <p:sldId id="1701" r:id="rId4"/>
    <p:sldId id="1194" r:id="rId5"/>
    <p:sldId id="315" r:id="rId6"/>
    <p:sldId id="1226" r:id="rId7"/>
    <p:sldId id="1245" r:id="rId8"/>
    <p:sldId id="1690" r:id="rId9"/>
    <p:sldId id="1244" r:id="rId10"/>
    <p:sldId id="1228" r:id="rId11"/>
    <p:sldId id="1229" r:id="rId12"/>
    <p:sldId id="1235" r:id="rId13"/>
    <p:sldId id="1242" r:id="rId14"/>
    <p:sldId id="323" r:id="rId15"/>
    <p:sldId id="1699" r:id="rId16"/>
    <p:sldId id="1696" r:id="rId17"/>
    <p:sldId id="1697" r:id="rId18"/>
    <p:sldId id="1694" r:id="rId19"/>
    <p:sldId id="1695" r:id="rId20"/>
    <p:sldId id="270" r:id="rId21"/>
    <p:sldId id="1698" r:id="rId22"/>
    <p:sldId id="261" r:id="rId23"/>
    <p:sldId id="257" r:id="rId24"/>
    <p:sldId id="258" r:id="rId25"/>
    <p:sldId id="262" r:id="rId26"/>
    <p:sldId id="263" r:id="rId27"/>
    <p:sldId id="264" r:id="rId28"/>
    <p:sldId id="259" r:id="rId29"/>
    <p:sldId id="260" r:id="rId30"/>
    <p:sldId id="1165" r:id="rId31"/>
    <p:sldId id="1158" r:id="rId32"/>
    <p:sldId id="1159" r:id="rId33"/>
    <p:sldId id="1160" r:id="rId34"/>
    <p:sldId id="1157" r:id="rId35"/>
    <p:sldId id="115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autoAdjust="0"/>
    <p:restoredTop sz="96247" autoAdjust="0"/>
  </p:normalViewPr>
  <p:slideViewPr>
    <p:cSldViewPr snapToGrid="0">
      <p:cViewPr varScale="1">
        <p:scale>
          <a:sx n="97" d="100"/>
          <a:sy n="97" d="100"/>
        </p:scale>
        <p:origin x="90" y="294"/>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96364-797E-4B63-9948-5C81BC457F44}"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6B47B-4852-4930-B61E-2FB6AC8CBD48}" type="slidenum">
              <a:rPr lang="en-US" smtClean="0"/>
              <a:t>‹#›</a:t>
            </a:fld>
            <a:endParaRPr lang="en-US"/>
          </a:p>
        </p:txBody>
      </p:sp>
    </p:spTree>
    <p:extLst>
      <p:ext uri="{BB962C8B-B14F-4D97-AF65-F5344CB8AC3E}">
        <p14:creationId xmlns:p14="http://schemas.microsoft.com/office/powerpoint/2010/main" val="286319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EEFD0-93D6-6799-2F7F-9E1250189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F6774-3979-BEE0-808F-46474D1C1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FA402-12ED-FD7C-1B2B-F34AC0B428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0D1E54-7881-DB7D-D59F-C149AC024F0D}"/>
              </a:ext>
            </a:extLst>
          </p:cNvPr>
          <p:cNvSpPr>
            <a:spLocks noGrp="1"/>
          </p:cNvSpPr>
          <p:nvPr>
            <p:ph type="sldNum" sz="quarter" idx="5"/>
          </p:nvPr>
        </p:nvSpPr>
        <p:spPr/>
        <p:txBody>
          <a:bodyPr/>
          <a:lstStyle/>
          <a:p>
            <a:fld id="{A866B47B-4852-4930-B61E-2FB6AC8CBD48}" type="slidenum">
              <a:rPr lang="en-US" smtClean="0"/>
              <a:t>2</a:t>
            </a:fld>
            <a:endParaRPr lang="en-US"/>
          </a:p>
        </p:txBody>
      </p:sp>
    </p:spTree>
    <p:extLst>
      <p:ext uri="{BB962C8B-B14F-4D97-AF65-F5344CB8AC3E}">
        <p14:creationId xmlns:p14="http://schemas.microsoft.com/office/powerpoint/2010/main" val="139338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BDF6F-9FDA-AB8F-F82A-5AB50C637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C5F33-0599-6F28-3444-9ACF848AF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36148-4220-6D68-4B6C-A47DA9DF5C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F8F205-AA5A-EFDC-39F7-3FDFDD995D8A}"/>
              </a:ext>
            </a:extLst>
          </p:cNvPr>
          <p:cNvSpPr>
            <a:spLocks noGrp="1"/>
          </p:cNvSpPr>
          <p:nvPr>
            <p:ph type="sldNum" sz="quarter" idx="5"/>
          </p:nvPr>
        </p:nvSpPr>
        <p:spPr/>
        <p:txBody>
          <a:bodyPr/>
          <a:lstStyle/>
          <a:p>
            <a:fld id="{A866B47B-4852-4930-B61E-2FB6AC8CBD48}" type="slidenum">
              <a:rPr lang="en-US" smtClean="0"/>
              <a:t>3</a:t>
            </a:fld>
            <a:endParaRPr lang="en-US"/>
          </a:p>
        </p:txBody>
      </p:sp>
    </p:spTree>
    <p:extLst>
      <p:ext uri="{BB962C8B-B14F-4D97-AF65-F5344CB8AC3E}">
        <p14:creationId xmlns:p14="http://schemas.microsoft.com/office/powerpoint/2010/main" val="382566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B1844E-88EB-4F80-B923-C19A99A41D0E}" type="slidenum">
              <a:rPr lang="en-US" smtClean="0"/>
              <a:t>8</a:t>
            </a:fld>
            <a:endParaRPr lang="en-US" dirty="0"/>
          </a:p>
        </p:txBody>
      </p:sp>
    </p:spTree>
    <p:extLst>
      <p:ext uri="{BB962C8B-B14F-4D97-AF65-F5344CB8AC3E}">
        <p14:creationId xmlns:p14="http://schemas.microsoft.com/office/powerpoint/2010/main" val="329318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66B47B-4852-4930-B61E-2FB6AC8CBD48}" type="slidenum">
              <a:rPr lang="en-US" smtClean="0"/>
              <a:t>12</a:t>
            </a:fld>
            <a:endParaRPr lang="en-US"/>
          </a:p>
        </p:txBody>
      </p:sp>
    </p:spTree>
    <p:extLst>
      <p:ext uri="{BB962C8B-B14F-4D97-AF65-F5344CB8AC3E}">
        <p14:creationId xmlns:p14="http://schemas.microsoft.com/office/powerpoint/2010/main" val="405708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79238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6066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10994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97506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65177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143637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FCDDFC-3044-449F-B439-8CDD4AC4BA04}"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95540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CDDFC-3044-449F-B439-8CDD4AC4BA04}"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01608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CDDFC-3044-449F-B439-8CDD4AC4BA04}"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90119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50994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6576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DDFC-3044-449F-B439-8CDD4AC4BA04}" type="datetimeFigureOut">
              <a:rPr lang="en-US" smtClean="0"/>
              <a:t>3/10/2026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E7F3A-430B-430F-9B0F-5391AD848A08}" type="slidenum">
              <a:rPr lang="en-US" smtClean="0"/>
              <a:t>‹#›</a:t>
            </a:fld>
            <a:endParaRPr lang="en-US"/>
          </a:p>
        </p:txBody>
      </p:sp>
    </p:spTree>
    <p:extLst>
      <p:ext uri="{BB962C8B-B14F-4D97-AF65-F5344CB8AC3E}">
        <p14:creationId xmlns:p14="http://schemas.microsoft.com/office/powerpoint/2010/main" val="379854056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hyperlink" Target="mailto:Guy.Schott@waterboards.ca.gov" TargetMode="External"/><Relationship Id="rId2" Type="http://schemas.openxmlformats.org/officeDocument/2006/relationships/hyperlink" Target="https://www.waterboards.ca.gov/drinking_water/programs/districts/mendocino_district.html" TargetMode="Externa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ontent Placeholder 65">
            <a:extLst>
              <a:ext uri="{FF2B5EF4-FFF2-40B4-BE49-F238E27FC236}">
                <a16:creationId xmlns:a16="http://schemas.microsoft.com/office/drawing/2014/main" id="{87E9928F-896A-ED4E-4AF2-61D9B5883F6A}"/>
              </a:ext>
              <a:ext uri="{C183D7F6-B498-43B3-948B-1728B52AA6E4}">
                <adec:decorative xmlns:adec="http://schemas.microsoft.com/office/drawing/2017/decorative" val="1"/>
              </a:ext>
            </a:extLst>
          </p:cNvPr>
          <p:cNvSpPr>
            <a:spLocks noGrp="1"/>
          </p:cNvSpPr>
          <p:nvPr>
            <p:ph idx="1"/>
          </p:nvPr>
        </p:nvSpPr>
        <p:spPr>
          <a:xfrm>
            <a:off x="640080" y="2872899"/>
            <a:ext cx="4243589" cy="3320668"/>
          </a:xfrm>
        </p:spPr>
        <p:txBody>
          <a:bodyPr>
            <a:normAutofit lnSpcReduction="10000"/>
          </a:bodyPr>
          <a:lstStyle/>
          <a:p>
            <a:pPr marL="0" indent="0">
              <a:buNone/>
            </a:pPr>
            <a:r>
              <a:rPr lang="en-US" sz="2200" dirty="0">
                <a:latin typeface="Arial" panose="020B0604020202020204" pitchFamily="34" charset="0"/>
                <a:cs typeface="Arial" panose="020B0604020202020204" pitchFamily="34" charset="0"/>
              </a:rPr>
              <a:t>Base Lake Water Company</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CA2010003</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Tracer Study</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Clearwell</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March 12, 2025</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Performed/Assisted by: </a:t>
            </a:r>
          </a:p>
          <a:p>
            <a:pPr marL="0" indent="0">
              <a:buNone/>
            </a:pPr>
            <a:r>
              <a:rPr lang="en-US" sz="2200" dirty="0">
                <a:latin typeface="Arial" panose="020B0604020202020204" pitchFamily="34" charset="0"/>
                <a:cs typeface="Arial" panose="020B0604020202020204" pitchFamily="34" charset="0"/>
              </a:rPr>
              <a:t>Guy Schott, P.E</a:t>
            </a:r>
          </a:p>
          <a:p>
            <a:pPr marL="0" indent="0">
              <a:buNone/>
            </a:pPr>
            <a:r>
              <a:rPr lang="en-US" sz="2200" dirty="0">
                <a:latin typeface="Arial" panose="020B0604020202020204" pitchFamily="34" charset="0"/>
                <a:cs typeface="Arial" panose="020B0604020202020204" pitchFamily="34" charset="0"/>
              </a:rPr>
              <a:t>Allexis Ortiz-Vasquez</a:t>
            </a:r>
          </a:p>
          <a:p>
            <a:pPr marL="0" indent="0">
              <a:buNone/>
            </a:pPr>
            <a:r>
              <a:rPr lang="en-US" sz="2200" dirty="0">
                <a:latin typeface="Arial" panose="020B0604020202020204" pitchFamily="34" charset="0"/>
                <a:cs typeface="Arial" panose="020B0604020202020204" pitchFamily="34" charset="0"/>
              </a:rPr>
              <a:t>Bass Lake Operators</a:t>
            </a:r>
          </a:p>
        </p:txBody>
      </p:sp>
      <p:pic>
        <p:nvPicPr>
          <p:cNvPr id="3" name="Content Placeholder 4">
            <a:extLst>
              <a:ext uri="{FF2B5EF4-FFF2-40B4-BE49-F238E27FC236}">
                <a16:creationId xmlns:a16="http://schemas.microsoft.com/office/drawing/2014/main" id="{B6B57923-D30C-4681-948E-3B9B8A019E7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t="12572" b="592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226B5BDB-44F1-C6F0-26F7-9680989ACCFA}"/>
              </a:ext>
              <a:ext uri="{C183D7F6-B498-43B3-948B-1728B52AA6E4}">
                <adec:decorative xmlns:adec="http://schemas.microsoft.com/office/drawing/2017/decorative" val="1"/>
              </a:ext>
            </a:extLst>
          </p:cNvPr>
          <p:cNvSpPr>
            <a:spLocks noGrp="1"/>
          </p:cNvSpPr>
          <p:nvPr>
            <p:ph type="title"/>
          </p:nvPr>
        </p:nvSpPr>
        <p:spPr>
          <a:xfrm>
            <a:off x="447675" y="265112"/>
            <a:ext cx="10515600" cy="1325563"/>
          </a:xfrm>
        </p:spPr>
        <p:txBody>
          <a:bodyPr vert="horz" lIns="91440" tIns="45720" rIns="91440" bIns="45720" rtlCol="0" anchor="b">
            <a:normAutofit/>
          </a:bodyPr>
          <a:lstStyle/>
          <a:p>
            <a:r>
              <a:rPr lang="en-US" dirty="0">
                <a:solidFill>
                  <a:schemeClr val="bg1"/>
                </a:solidFill>
              </a:rPr>
              <a:t>Clearwell</a:t>
            </a:r>
          </a:p>
        </p:txBody>
      </p:sp>
    </p:spTree>
    <p:extLst>
      <p:ext uri="{BB962C8B-B14F-4D97-AF65-F5344CB8AC3E}">
        <p14:creationId xmlns:p14="http://schemas.microsoft.com/office/powerpoint/2010/main" val="298769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0F1F-10EB-492D-A0B0-A7B613DFA090}"/>
              </a:ext>
              <a:ext uri="{C183D7F6-B498-43B3-948B-1728B52AA6E4}">
                <adec:decorative xmlns:adec="http://schemas.microsoft.com/office/drawing/2017/decorative" val="1"/>
              </a:ext>
            </a:extLst>
          </p:cNvPr>
          <p:cNvSpPr>
            <a:spLocks noGrp="1"/>
          </p:cNvSpPr>
          <p:nvPr>
            <p:ph type="title"/>
          </p:nvPr>
        </p:nvSpPr>
        <p:spPr>
          <a:xfrm>
            <a:off x="348792" y="216817"/>
            <a:ext cx="11005008" cy="999424"/>
          </a:xfrm>
        </p:spPr>
        <p:txBody>
          <a:bodyPr>
            <a:normAutofit fontScale="90000"/>
          </a:bodyPr>
          <a:lstStyle/>
          <a:p>
            <a:r>
              <a:rPr lang="en-US" dirty="0">
                <a:solidFill>
                  <a:srgbClr val="FFC000"/>
                </a:solidFill>
                <a:latin typeface="Arial" panose="020B0604020202020204" pitchFamily="34" charset="0"/>
                <a:cs typeface="Arial" panose="020B0604020202020204" pitchFamily="34" charset="0"/>
              </a:rPr>
              <a:t>Test 2: </a:t>
            </a:r>
            <a:r>
              <a:rPr lang="en-US" dirty="0">
                <a:latin typeface="Arial" panose="020B0604020202020204" pitchFamily="34" charset="0"/>
                <a:cs typeface="Arial" panose="020B0604020202020204" pitchFamily="34" charset="0"/>
              </a:rPr>
              <a:t>Tracer Fluoride Dose, Inlet to Clearwell</a:t>
            </a:r>
            <a:endParaRPr lang="en-US" dirty="0"/>
          </a:p>
        </p:txBody>
      </p:sp>
      <p:graphicFrame>
        <p:nvGraphicFramePr>
          <p:cNvPr id="4" name="Table 4">
            <a:extLst>
              <a:ext uri="{FF2B5EF4-FFF2-40B4-BE49-F238E27FC236}">
                <a16:creationId xmlns:a16="http://schemas.microsoft.com/office/drawing/2014/main" id="{500EC2C2-4F8F-4AC2-A6F9-00360B700C3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93044448"/>
              </p:ext>
            </p:extLst>
          </p:nvPr>
        </p:nvGraphicFramePr>
        <p:xfrm>
          <a:off x="235671" y="1494562"/>
          <a:ext cx="2718171" cy="4033060"/>
        </p:xfrm>
        <a:graphic>
          <a:graphicData uri="http://schemas.openxmlformats.org/drawingml/2006/table">
            <a:tbl>
              <a:tblPr firstRow="1" bandRow="1">
                <a:tableStyleId>{5C22544A-7EE6-4342-B048-85BDC9FD1C3A}</a:tableStyleId>
              </a:tblPr>
              <a:tblGrid>
                <a:gridCol w="1325266">
                  <a:extLst>
                    <a:ext uri="{9D8B030D-6E8A-4147-A177-3AD203B41FA5}">
                      <a16:colId xmlns:a16="http://schemas.microsoft.com/office/drawing/2014/main" val="189736626"/>
                    </a:ext>
                  </a:extLst>
                </a:gridCol>
                <a:gridCol w="1392905">
                  <a:extLst>
                    <a:ext uri="{9D8B030D-6E8A-4147-A177-3AD203B41FA5}">
                      <a16:colId xmlns:a16="http://schemas.microsoft.com/office/drawing/2014/main" val="1197626849"/>
                    </a:ext>
                  </a:extLst>
                </a:gridCol>
              </a:tblGrid>
              <a:tr h="1233609">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Elapsed </a:t>
                      </a:r>
                      <a:br>
                        <a:rPr lang="en-US" sz="2400" b="1" u="none" strike="noStrike" dirty="0">
                          <a:solidFill>
                            <a:schemeClr val="bg1"/>
                          </a:solidFill>
                          <a:effectLst/>
                          <a:latin typeface="Arial" panose="020B0604020202020204" pitchFamily="34" charset="0"/>
                          <a:cs typeface="Arial" panose="020B0604020202020204" pitchFamily="34" charset="0"/>
                        </a:rPr>
                      </a:br>
                      <a:r>
                        <a:rPr lang="en-US" sz="2400" b="1" u="none" strike="noStrike" dirty="0">
                          <a:solidFill>
                            <a:schemeClr val="bg1"/>
                          </a:solidFill>
                          <a:effectLst/>
                          <a:latin typeface="Arial" panose="020B0604020202020204" pitchFamily="34" charset="0"/>
                          <a:cs typeface="Arial" panose="020B0604020202020204" pitchFamily="34" charset="0"/>
                        </a:rPr>
                        <a:t>Time</a:t>
                      </a:r>
                    </a:p>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Minutes</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2400" b="1" u="none" strike="noStrike" dirty="0">
                          <a:solidFill>
                            <a:schemeClr val="bg1"/>
                          </a:solidFill>
                          <a:effectLst/>
                          <a:latin typeface="Arial" panose="020B0604020202020204" pitchFamily="34" charset="0"/>
                          <a:cs typeface="Arial" panose="020B0604020202020204" pitchFamily="34" charset="0"/>
                        </a:rPr>
                        <a:t>*Tracer </a:t>
                      </a:r>
                    </a:p>
                    <a:p>
                      <a:pPr algn="ctr" fontAlgn="b"/>
                      <a:r>
                        <a:rPr lang="fr-FR" sz="2400" b="1" u="none" strike="noStrike" dirty="0">
                          <a:solidFill>
                            <a:schemeClr val="bg1"/>
                          </a:solidFill>
                          <a:effectLst/>
                          <a:latin typeface="Arial" panose="020B0604020202020204" pitchFamily="34" charset="0"/>
                          <a:cs typeface="Arial" panose="020B0604020202020204" pitchFamily="34" charset="0"/>
                        </a:rPr>
                        <a:t>Fluoride Dose</a:t>
                      </a:r>
                      <a:br>
                        <a:rPr lang="fr-FR" sz="2400" b="1" u="none" strike="noStrike" dirty="0">
                          <a:solidFill>
                            <a:schemeClr val="bg1"/>
                          </a:solidFill>
                          <a:effectLst/>
                          <a:latin typeface="Arial" panose="020B0604020202020204" pitchFamily="34" charset="0"/>
                          <a:cs typeface="Arial" panose="020B0604020202020204" pitchFamily="34" charset="0"/>
                        </a:rPr>
                      </a:br>
                      <a:r>
                        <a:rPr lang="fr-FR" sz="2400" b="1" u="none" strike="noStrike" dirty="0">
                          <a:solidFill>
                            <a:schemeClr val="bg1"/>
                          </a:solidFill>
                          <a:effectLst/>
                          <a:latin typeface="Arial" panose="020B0604020202020204" pitchFamily="34" charset="0"/>
                          <a:cs typeface="Arial" panose="020B0604020202020204" pitchFamily="34" charset="0"/>
                        </a:rPr>
                        <a:t>mg/L</a:t>
                      </a:r>
                      <a:endParaRPr lang="fr-FR" sz="2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87760708"/>
                  </a:ext>
                </a:extLst>
              </a:tr>
              <a:tr h="514004">
                <a:tc>
                  <a:txBody>
                    <a:bodyPr/>
                    <a:lstStyle/>
                    <a:p>
                      <a:pPr algn="ctr"/>
                      <a:r>
                        <a:rPr lang="en-US" sz="2400" dirty="0">
                          <a:latin typeface="Arial" panose="020B0604020202020204" pitchFamily="34" charset="0"/>
                          <a:cs typeface="Arial" panose="020B0604020202020204" pitchFamily="34" charset="0"/>
                        </a:rPr>
                        <a:t>15</a:t>
                      </a:r>
                    </a:p>
                  </a:txBody>
                  <a:tcPr/>
                </a:tc>
                <a:tc>
                  <a:txBody>
                    <a:bodyPr/>
                    <a:lstStyle/>
                    <a:p>
                      <a:pPr algn="ctr"/>
                      <a:r>
                        <a:rPr lang="en-US" sz="2400" dirty="0">
                          <a:latin typeface="Arial" panose="020B0604020202020204" pitchFamily="34" charset="0"/>
                          <a:cs typeface="Arial" panose="020B0604020202020204" pitchFamily="34" charset="0"/>
                        </a:rPr>
                        <a:t>2.36</a:t>
                      </a:r>
                    </a:p>
                  </a:txBody>
                  <a:tcPr/>
                </a:tc>
                <a:extLst>
                  <a:ext uri="{0D108BD9-81ED-4DB2-BD59-A6C34878D82A}">
                    <a16:rowId xmlns:a16="http://schemas.microsoft.com/office/drawing/2014/main" val="2854917719"/>
                  </a:ext>
                </a:extLst>
              </a:tr>
              <a:tr h="514004">
                <a:tc>
                  <a:txBody>
                    <a:bodyPr/>
                    <a:lstStyle/>
                    <a:p>
                      <a:pPr algn="ctr"/>
                      <a:r>
                        <a:rPr lang="en-US" sz="2400" dirty="0">
                          <a:latin typeface="Arial" panose="020B0604020202020204" pitchFamily="34" charset="0"/>
                          <a:cs typeface="Arial" panose="020B0604020202020204" pitchFamily="34" charset="0"/>
                        </a:rPr>
                        <a:t>22</a:t>
                      </a:r>
                    </a:p>
                  </a:txBody>
                  <a:tcPr/>
                </a:tc>
                <a:tc>
                  <a:txBody>
                    <a:bodyPr/>
                    <a:lstStyle/>
                    <a:p>
                      <a:pPr algn="ctr"/>
                      <a:r>
                        <a:rPr lang="en-US" sz="2400" dirty="0">
                          <a:latin typeface="Arial" panose="020B0604020202020204" pitchFamily="34" charset="0"/>
                          <a:cs typeface="Arial" panose="020B0604020202020204" pitchFamily="34" charset="0"/>
                        </a:rPr>
                        <a:t>2.42</a:t>
                      </a:r>
                    </a:p>
                  </a:txBody>
                  <a:tcPr/>
                </a:tc>
                <a:extLst>
                  <a:ext uri="{0D108BD9-81ED-4DB2-BD59-A6C34878D82A}">
                    <a16:rowId xmlns:a16="http://schemas.microsoft.com/office/drawing/2014/main" val="172548796"/>
                  </a:ext>
                </a:extLst>
              </a:tr>
              <a:tr h="514004">
                <a:tc>
                  <a:txBody>
                    <a:bodyPr/>
                    <a:lstStyle/>
                    <a:p>
                      <a:pPr algn="ctr"/>
                      <a:r>
                        <a:rPr lang="en-US" sz="2400" dirty="0">
                          <a:latin typeface="Arial" panose="020B0604020202020204" pitchFamily="34" charset="0"/>
                          <a:cs typeface="Arial" panose="020B0604020202020204" pitchFamily="34" charset="0"/>
                        </a:rPr>
                        <a:t>36</a:t>
                      </a:r>
                    </a:p>
                  </a:txBody>
                  <a:tcPr/>
                </a:tc>
                <a:tc>
                  <a:txBody>
                    <a:bodyPr/>
                    <a:lstStyle/>
                    <a:p>
                      <a:pPr algn="ctr"/>
                      <a:r>
                        <a:rPr lang="en-US" sz="2400" dirty="0">
                          <a:latin typeface="Arial" panose="020B0604020202020204" pitchFamily="34" charset="0"/>
                          <a:cs typeface="Arial" panose="020B0604020202020204" pitchFamily="34" charset="0"/>
                        </a:rPr>
                        <a:t>2.46</a:t>
                      </a:r>
                    </a:p>
                  </a:txBody>
                  <a:tcPr/>
                </a:tc>
                <a:extLst>
                  <a:ext uri="{0D108BD9-81ED-4DB2-BD59-A6C34878D82A}">
                    <a16:rowId xmlns:a16="http://schemas.microsoft.com/office/drawing/2014/main" val="1183813158"/>
                  </a:ext>
                </a:extLst>
              </a:tr>
              <a:tr h="514004">
                <a:tc>
                  <a:txBody>
                    <a:bodyPr/>
                    <a:lstStyle/>
                    <a:p>
                      <a:pPr algn="ctr"/>
                      <a:r>
                        <a:rPr lang="en-US" sz="2400" dirty="0">
                          <a:latin typeface="Arial" panose="020B0604020202020204" pitchFamily="34" charset="0"/>
                          <a:cs typeface="Arial" panose="020B0604020202020204" pitchFamily="34" charset="0"/>
                        </a:rPr>
                        <a:t>43</a:t>
                      </a:r>
                    </a:p>
                  </a:txBody>
                  <a:tcPr/>
                </a:tc>
                <a:tc>
                  <a:txBody>
                    <a:bodyPr/>
                    <a:lstStyle/>
                    <a:p>
                      <a:pPr algn="ctr"/>
                      <a:r>
                        <a:rPr lang="en-US" sz="2400" dirty="0">
                          <a:latin typeface="Arial" panose="020B0604020202020204" pitchFamily="34" charset="0"/>
                          <a:cs typeface="Arial" panose="020B0604020202020204" pitchFamily="34" charset="0"/>
                        </a:rPr>
                        <a:t>2.46</a:t>
                      </a:r>
                    </a:p>
                  </a:txBody>
                  <a:tcPr/>
                </a:tc>
                <a:extLst>
                  <a:ext uri="{0D108BD9-81ED-4DB2-BD59-A6C34878D82A}">
                    <a16:rowId xmlns:a16="http://schemas.microsoft.com/office/drawing/2014/main" val="3219911421"/>
                  </a:ext>
                </a:extLst>
              </a:tr>
              <a:tr h="514004">
                <a:tc>
                  <a:txBody>
                    <a:bodyPr/>
                    <a:lstStyle/>
                    <a:p>
                      <a:pPr algn="ctr"/>
                      <a:r>
                        <a:rPr lang="en-US" sz="2400" dirty="0">
                          <a:latin typeface="Arial" panose="020B0604020202020204" pitchFamily="34" charset="0"/>
                          <a:cs typeface="Arial" panose="020B0604020202020204" pitchFamily="34" charset="0"/>
                        </a:rPr>
                        <a:t>50</a:t>
                      </a:r>
                    </a:p>
                  </a:txBody>
                  <a:tcPr/>
                </a:tc>
                <a:tc>
                  <a:txBody>
                    <a:bodyPr/>
                    <a:lstStyle/>
                    <a:p>
                      <a:pPr algn="ctr"/>
                      <a:r>
                        <a:rPr lang="en-US" sz="2400" dirty="0">
                          <a:latin typeface="Arial" panose="020B0604020202020204" pitchFamily="34" charset="0"/>
                          <a:cs typeface="Arial" panose="020B0604020202020204" pitchFamily="34" charset="0"/>
                        </a:rPr>
                        <a:t>2.48</a:t>
                      </a:r>
                    </a:p>
                  </a:txBody>
                  <a:tcPr/>
                </a:tc>
                <a:extLst>
                  <a:ext uri="{0D108BD9-81ED-4DB2-BD59-A6C34878D82A}">
                    <a16:rowId xmlns:a16="http://schemas.microsoft.com/office/drawing/2014/main" val="4033138941"/>
                  </a:ext>
                </a:extLst>
              </a:tr>
            </a:tbl>
          </a:graphicData>
        </a:graphic>
      </p:graphicFrame>
      <p:pic>
        <p:nvPicPr>
          <p:cNvPr id="5" name="Picture 4">
            <a:extLst>
              <a:ext uri="{FF2B5EF4-FFF2-40B4-BE49-F238E27FC236}">
                <a16:creationId xmlns:a16="http://schemas.microsoft.com/office/drawing/2014/main" id="{7D540484-1841-1C50-0E2F-7FD0099002F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57480" y="1494562"/>
            <a:ext cx="7344716" cy="4407808"/>
          </a:xfrm>
          <a:prstGeom prst="rect">
            <a:avLst/>
          </a:prstGeom>
        </p:spPr>
      </p:pic>
      <p:sp>
        <p:nvSpPr>
          <p:cNvPr id="6" name="TextBox 5">
            <a:extLst>
              <a:ext uri="{FF2B5EF4-FFF2-40B4-BE49-F238E27FC236}">
                <a16:creationId xmlns:a16="http://schemas.microsoft.com/office/drawing/2014/main" id="{E295C39A-4F34-D104-A9EB-00BC0D0451D0}"/>
              </a:ext>
              <a:ext uri="{C183D7F6-B498-43B3-948B-1728B52AA6E4}">
                <adec:decorative xmlns:adec="http://schemas.microsoft.com/office/drawing/2017/decorative" val="1"/>
              </a:ext>
            </a:extLst>
          </p:cNvPr>
          <p:cNvSpPr txBox="1"/>
          <p:nvPr/>
        </p:nvSpPr>
        <p:spPr>
          <a:xfrm>
            <a:off x="235671" y="6180691"/>
            <a:ext cx="4422301" cy="369332"/>
          </a:xfrm>
          <a:prstGeom prst="rect">
            <a:avLst/>
          </a:prstGeom>
          <a:noFill/>
        </p:spPr>
        <p:txBody>
          <a:bodyPr wrap="none" rtlCol="0">
            <a:spAutoFit/>
          </a:bodyPr>
          <a:lstStyle/>
          <a:p>
            <a:r>
              <a:rPr lang="en-US" dirty="0"/>
              <a:t>*Excludes background fluoride of 0.045 mg/L</a:t>
            </a:r>
          </a:p>
        </p:txBody>
      </p:sp>
    </p:spTree>
    <p:extLst>
      <p:ext uri="{BB962C8B-B14F-4D97-AF65-F5344CB8AC3E}">
        <p14:creationId xmlns:p14="http://schemas.microsoft.com/office/powerpoint/2010/main" val="417293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0B29337-F93B-D4C5-4D11-BF545DF8D21E}"/>
              </a:ext>
              <a:ext uri="{C183D7F6-B498-43B3-948B-1728B52AA6E4}">
                <adec:decorative xmlns:adec="http://schemas.microsoft.com/office/drawing/2017/decorative" val="1"/>
              </a:ext>
            </a:extLst>
          </p:cNvPr>
          <p:cNvSpPr txBox="1">
            <a:spLocks noGrp="1"/>
          </p:cNvSpPr>
          <p:nvPr>
            <p:ph type="title" idx="4294967295"/>
          </p:nvPr>
        </p:nvSpPr>
        <p:spPr>
          <a:xfrm>
            <a:off x="277291" y="475023"/>
            <a:ext cx="1757130" cy="10661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Tracer Test Tabulated Results</a:t>
            </a:r>
          </a:p>
        </p:txBody>
      </p:sp>
      <p:pic>
        <p:nvPicPr>
          <p:cNvPr id="3" name="Picture 2">
            <a:extLst>
              <a:ext uri="{FF2B5EF4-FFF2-40B4-BE49-F238E27FC236}">
                <a16:creationId xmlns:a16="http://schemas.microsoft.com/office/drawing/2014/main" id="{CB4D27D5-836C-0EAC-6257-F70C1E77ACF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748735" y="198408"/>
            <a:ext cx="10078967" cy="6184569"/>
          </a:xfrm>
          <a:prstGeom prst="rect">
            <a:avLst/>
          </a:prstGeom>
          <a:solidFill>
            <a:schemeClr val="tx1"/>
          </a:solidFill>
        </p:spPr>
      </p:pic>
    </p:spTree>
    <p:extLst>
      <p:ext uri="{BB962C8B-B14F-4D97-AF65-F5344CB8AC3E}">
        <p14:creationId xmlns:p14="http://schemas.microsoft.com/office/powerpoint/2010/main" val="148716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F95750-977C-4723-CC51-78584221D3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5275" y="77515"/>
            <a:ext cx="11887200" cy="6711688"/>
          </a:xfrm>
          <a:prstGeom prst="rect">
            <a:avLst/>
          </a:prstGeom>
        </p:spPr>
      </p:pic>
      <p:sp>
        <p:nvSpPr>
          <p:cNvPr id="8" name="Title 3">
            <a:extLst>
              <a:ext uri="{FF2B5EF4-FFF2-40B4-BE49-F238E27FC236}">
                <a16:creationId xmlns:a16="http://schemas.microsoft.com/office/drawing/2014/main" id="{638B2CB2-8C05-6587-8E22-A0E476FA0A01}"/>
              </a:ext>
              <a:ext uri="{C183D7F6-B498-43B3-948B-1728B52AA6E4}">
                <adec:decorative xmlns:adec="http://schemas.microsoft.com/office/drawing/2017/decorative" val="1"/>
              </a:ext>
            </a:extLst>
          </p:cNvPr>
          <p:cNvSpPr txBox="1">
            <a:spLocks noGrp="1"/>
          </p:cNvSpPr>
          <p:nvPr>
            <p:ph type="title" idx="4294967295"/>
          </p:nvPr>
        </p:nvSpPr>
        <p:spPr>
          <a:xfrm>
            <a:off x="572218" y="77515"/>
            <a:ext cx="1137043"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mn-lt"/>
                <a:ea typeface="+mn-ea"/>
                <a:cs typeface="+mn-cs"/>
              </a:rPr>
              <a:t>Test 2.</a:t>
            </a:r>
          </a:p>
        </p:txBody>
      </p:sp>
      <p:sp>
        <p:nvSpPr>
          <p:cNvPr id="9" name="TextBox 8">
            <a:extLst>
              <a:ext uri="{FF2B5EF4-FFF2-40B4-BE49-F238E27FC236}">
                <a16:creationId xmlns:a16="http://schemas.microsoft.com/office/drawing/2014/main" id="{BBE0B280-F7AB-E9D0-20DF-082F8F3F27B9}"/>
              </a:ext>
              <a:ext uri="{C183D7F6-B498-43B3-948B-1728B52AA6E4}">
                <adec:decorative xmlns:adec="http://schemas.microsoft.com/office/drawing/2017/decorative" val="1"/>
              </a:ext>
            </a:extLst>
          </p:cNvPr>
          <p:cNvSpPr txBox="1">
            <a:spLocks noChangeArrowheads="1"/>
          </p:cNvSpPr>
          <p:nvPr/>
        </p:nvSpPr>
        <p:spPr bwMode="auto">
          <a:xfrm>
            <a:off x="2314828" y="1555278"/>
            <a:ext cx="41214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800" dirty="0">
                <a:solidFill>
                  <a:srgbClr val="FFFF00"/>
                </a:solidFill>
                <a:latin typeface="Arial" panose="020B0604020202020204" pitchFamily="34" charset="0"/>
                <a:cs typeface="Arial" panose="020B0604020202020204" pitchFamily="34" charset="0"/>
              </a:rPr>
              <a:t>Dose: 2.43 mg/L (inlet monitoring)</a:t>
            </a:r>
          </a:p>
          <a:p>
            <a:r>
              <a:rPr lang="en-US" altLang="en-US" sz="1800" dirty="0">
                <a:solidFill>
                  <a:srgbClr val="FFFF00"/>
                </a:solidFill>
                <a:latin typeface="Arial" panose="020B0604020202020204" pitchFamily="34" charset="0"/>
                <a:cs typeface="Arial" panose="020B0604020202020204" pitchFamily="34" charset="0"/>
              </a:rPr>
              <a:t>0.243 mg/L at t</a:t>
            </a:r>
            <a:r>
              <a:rPr lang="en-US" altLang="en-US" sz="1800" baseline="-25000" dirty="0">
                <a:solidFill>
                  <a:srgbClr val="FFFF00"/>
                </a:solidFill>
                <a:latin typeface="Arial" panose="020B0604020202020204" pitchFamily="34" charset="0"/>
                <a:cs typeface="Arial" panose="020B0604020202020204" pitchFamily="34" charset="0"/>
              </a:rPr>
              <a:t>10 </a:t>
            </a:r>
            <a:r>
              <a:rPr lang="en-US" altLang="en-US" sz="1800" dirty="0">
                <a:solidFill>
                  <a:srgbClr val="FFFF00"/>
                </a:solidFill>
                <a:latin typeface="Arial" panose="020B0604020202020204" pitchFamily="34" charset="0"/>
                <a:cs typeface="Arial" panose="020B0604020202020204" pitchFamily="34" charset="0"/>
              </a:rPr>
              <a:t>(outlet monitoring)</a:t>
            </a:r>
          </a:p>
          <a:p>
            <a:r>
              <a:rPr lang="en-US" altLang="en-US" sz="1800" dirty="0">
                <a:solidFill>
                  <a:srgbClr val="FFFF00"/>
                </a:solidFill>
                <a:latin typeface="Arial" panose="020B0604020202020204" pitchFamily="34" charset="0"/>
                <a:cs typeface="Arial" panose="020B0604020202020204" pitchFamily="34" charset="0"/>
              </a:rPr>
              <a:t>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 45.8 min</a:t>
            </a:r>
          </a:p>
          <a:p>
            <a:r>
              <a:rPr lang="en-US" altLang="en-US" sz="1800" dirty="0">
                <a:solidFill>
                  <a:srgbClr val="FFFF00"/>
                </a:solidFill>
                <a:latin typeface="Arial" panose="020B0604020202020204" pitchFamily="34" charset="0"/>
                <a:cs typeface="Arial" panose="020B0604020202020204" pitchFamily="34" charset="0"/>
              </a:rPr>
              <a:t>HRT: 223 min </a:t>
            </a:r>
          </a:p>
          <a:p>
            <a:r>
              <a:rPr lang="en-US" altLang="en-US" sz="1800" dirty="0">
                <a:solidFill>
                  <a:srgbClr val="FFFF00"/>
                </a:solidFill>
                <a:latin typeface="Arial" panose="020B0604020202020204" pitchFamily="34" charset="0"/>
                <a:cs typeface="Arial" panose="020B0604020202020204" pitchFamily="34" charset="0"/>
              </a:rPr>
              <a:t>BF: 0.205 (T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/HRT)</a:t>
            </a:r>
          </a:p>
        </p:txBody>
      </p:sp>
      <p:cxnSp>
        <p:nvCxnSpPr>
          <p:cNvPr id="10" name="Straight Arrow Connector 9">
            <a:extLst>
              <a:ext uri="{FF2B5EF4-FFF2-40B4-BE49-F238E27FC236}">
                <a16:creationId xmlns:a16="http://schemas.microsoft.com/office/drawing/2014/main" id="{C64A1F75-41D6-3E1D-FAA8-6416C42A3523}"/>
              </a:ext>
              <a:ext uri="{C183D7F6-B498-43B3-948B-1728B52AA6E4}">
                <adec:decorative xmlns:adec="http://schemas.microsoft.com/office/drawing/2017/decorative" val="1"/>
              </a:ext>
            </a:extLst>
          </p:cNvPr>
          <p:cNvCxnSpPr>
            <a:cxnSpLocks/>
          </p:cNvCxnSpPr>
          <p:nvPr/>
        </p:nvCxnSpPr>
        <p:spPr>
          <a:xfrm>
            <a:off x="1828553" y="3263935"/>
            <a:ext cx="8412480" cy="0"/>
          </a:xfrm>
          <a:prstGeom prst="straightConnector1">
            <a:avLst/>
          </a:prstGeom>
          <a:ln w="25400">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662127AD-FD54-D467-BB5E-22114F043FC5}"/>
              </a:ext>
              <a:ext uri="{C183D7F6-B498-43B3-948B-1728B52AA6E4}">
                <adec:decorative xmlns:adec="http://schemas.microsoft.com/office/drawing/2017/decorative" val="1"/>
              </a:ext>
            </a:extLst>
          </p:cNvPr>
          <p:cNvCxnSpPr>
            <a:cxnSpLocks/>
          </p:cNvCxnSpPr>
          <p:nvPr/>
        </p:nvCxnSpPr>
        <p:spPr>
          <a:xfrm>
            <a:off x="10241033" y="3263935"/>
            <a:ext cx="0" cy="2194560"/>
          </a:xfrm>
          <a:prstGeom prst="straightConnector1">
            <a:avLst/>
          </a:prstGeom>
          <a:ln w="254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68520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5385BC-567D-AA8B-A15B-2767E69274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891" y="89661"/>
            <a:ext cx="11882743" cy="6695207"/>
          </a:xfrm>
          <a:prstGeom prst="rect">
            <a:avLst/>
          </a:prstGeom>
        </p:spPr>
      </p:pic>
      <p:cxnSp>
        <p:nvCxnSpPr>
          <p:cNvPr id="8" name="Straight Arrow Connector 7">
            <a:extLst>
              <a:ext uri="{FF2B5EF4-FFF2-40B4-BE49-F238E27FC236}">
                <a16:creationId xmlns:a16="http://schemas.microsoft.com/office/drawing/2014/main" id="{60829EB0-EDD6-570E-5C98-A9FD24216B71}"/>
              </a:ext>
              <a:ext uri="{C183D7F6-B498-43B3-948B-1728B52AA6E4}">
                <adec:decorative xmlns:adec="http://schemas.microsoft.com/office/drawing/2017/decorative" val="1"/>
              </a:ext>
            </a:extLst>
          </p:cNvPr>
          <p:cNvCxnSpPr>
            <a:cxnSpLocks/>
          </p:cNvCxnSpPr>
          <p:nvPr/>
        </p:nvCxnSpPr>
        <p:spPr>
          <a:xfrm>
            <a:off x="1983829" y="2875746"/>
            <a:ext cx="7406640" cy="0"/>
          </a:xfrm>
          <a:prstGeom prst="straightConnector1">
            <a:avLst/>
          </a:prstGeom>
          <a:ln w="25400">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a:extLst>
              <a:ext uri="{FF2B5EF4-FFF2-40B4-BE49-F238E27FC236}">
                <a16:creationId xmlns:a16="http://schemas.microsoft.com/office/drawing/2014/main" id="{004A8F86-760C-F37C-13FD-A2160AD58BBD}"/>
              </a:ext>
              <a:ext uri="{C183D7F6-B498-43B3-948B-1728B52AA6E4}">
                <adec:decorative xmlns:adec="http://schemas.microsoft.com/office/drawing/2017/decorative" val="1"/>
              </a:ext>
            </a:extLst>
          </p:cNvPr>
          <p:cNvCxnSpPr>
            <a:cxnSpLocks/>
          </p:cNvCxnSpPr>
          <p:nvPr/>
        </p:nvCxnSpPr>
        <p:spPr>
          <a:xfrm>
            <a:off x="9442137" y="2875746"/>
            <a:ext cx="0" cy="2560320"/>
          </a:xfrm>
          <a:prstGeom prst="straightConnector1">
            <a:avLst/>
          </a:prstGeom>
          <a:ln w="25400">
            <a:tailEnd type="triangle"/>
          </a:ln>
        </p:spPr>
        <p:style>
          <a:lnRef idx="3">
            <a:schemeClr val="accent4"/>
          </a:lnRef>
          <a:fillRef idx="0">
            <a:schemeClr val="accent4"/>
          </a:fillRef>
          <a:effectRef idx="2">
            <a:schemeClr val="accent4"/>
          </a:effectRef>
          <a:fontRef idx="minor">
            <a:schemeClr val="tx1"/>
          </a:fontRef>
        </p:style>
      </p:cxnSp>
      <p:sp>
        <p:nvSpPr>
          <p:cNvPr id="10" name="TextBox 9">
            <a:extLst>
              <a:ext uri="{FF2B5EF4-FFF2-40B4-BE49-F238E27FC236}">
                <a16:creationId xmlns:a16="http://schemas.microsoft.com/office/drawing/2014/main" id="{B84429FF-8E15-FBF2-BD55-6941F1C054E4}"/>
              </a:ext>
              <a:ext uri="{C183D7F6-B498-43B3-948B-1728B52AA6E4}">
                <adec:decorative xmlns:adec="http://schemas.microsoft.com/office/drawing/2017/decorative" val="1"/>
              </a:ext>
            </a:extLst>
          </p:cNvPr>
          <p:cNvSpPr txBox="1"/>
          <p:nvPr/>
        </p:nvSpPr>
        <p:spPr>
          <a:xfrm>
            <a:off x="2985101" y="1916511"/>
            <a:ext cx="1377300" cy="523220"/>
          </a:xfrm>
          <a:prstGeom prst="rect">
            <a:avLst/>
          </a:prstGeom>
          <a:noFill/>
        </p:spPr>
        <p:txBody>
          <a:bodyPr wrap="none" rtlCol="0">
            <a:spAutoFit/>
          </a:bodyPr>
          <a:lstStyle/>
          <a:p>
            <a:r>
              <a:rPr lang="en-US" sz="2800" b="1" dirty="0">
                <a:solidFill>
                  <a:srgbClr val="FFC000"/>
                </a:solidFill>
              </a:rPr>
              <a:t>BF: 0.20</a:t>
            </a:r>
          </a:p>
        </p:txBody>
      </p:sp>
      <p:sp>
        <p:nvSpPr>
          <p:cNvPr id="11" name="Title 3">
            <a:extLst>
              <a:ext uri="{FF2B5EF4-FFF2-40B4-BE49-F238E27FC236}">
                <a16:creationId xmlns:a16="http://schemas.microsoft.com/office/drawing/2014/main" id="{680510F4-23B3-DC2E-6761-4260382F2765}"/>
              </a:ext>
              <a:ext uri="{C183D7F6-B498-43B3-948B-1728B52AA6E4}">
                <adec:decorative xmlns:adec="http://schemas.microsoft.com/office/drawing/2017/decorative" val="1"/>
              </a:ext>
            </a:extLst>
          </p:cNvPr>
          <p:cNvSpPr txBox="1">
            <a:spLocks noGrp="1"/>
          </p:cNvSpPr>
          <p:nvPr>
            <p:ph type="title" idx="4294967295"/>
          </p:nvPr>
        </p:nvSpPr>
        <p:spPr>
          <a:xfrm>
            <a:off x="275195" y="85412"/>
            <a:ext cx="1040862"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mn-lt"/>
                <a:ea typeface="+mn-ea"/>
                <a:cs typeface="+mn-cs"/>
              </a:rPr>
              <a:t>Test 2</a:t>
            </a:r>
          </a:p>
        </p:txBody>
      </p:sp>
    </p:spTree>
    <p:extLst>
      <p:ext uri="{BB962C8B-B14F-4D97-AF65-F5344CB8AC3E}">
        <p14:creationId xmlns:p14="http://schemas.microsoft.com/office/powerpoint/2010/main" val="322809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4B5B-64EF-41D7-A31A-522C60D67E4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Purpose of a Tracer Study</a:t>
            </a:r>
          </a:p>
        </p:txBody>
      </p:sp>
      <p:sp>
        <p:nvSpPr>
          <p:cNvPr id="3" name="Content Placeholder 2">
            <a:extLst>
              <a:ext uri="{FF2B5EF4-FFF2-40B4-BE49-F238E27FC236}">
                <a16:creationId xmlns:a16="http://schemas.microsoft.com/office/drawing/2014/main" id="{9FD97E50-5706-48FA-8723-6D6E943C97F0}"/>
              </a:ext>
            </a:extLst>
          </p:cNvPr>
          <p:cNvSpPr>
            <a:spLocks noGrp="1"/>
          </p:cNvSpPr>
          <p:nvPr>
            <p:ph idx="1"/>
          </p:nvPr>
        </p:nvSpPr>
        <p:spPr/>
        <p:txBody>
          <a:bodyPr>
            <a:normAutofit lnSpcReduction="10000"/>
          </a:bodyPr>
          <a:lstStyle/>
          <a:p>
            <a:r>
              <a:rPr lang="en-US" altLang="en-US" sz="2400" dirty="0">
                <a:latin typeface="Arial" panose="020B0604020202020204" pitchFamily="34" charset="0"/>
                <a:cs typeface="Arial" panose="020B0604020202020204" pitchFamily="34" charset="0"/>
              </a:rPr>
              <a:t>To determine the hydraulic efficiency or disinfectant exposure time of water through one or more reactors.</a:t>
            </a:r>
          </a:p>
          <a:p>
            <a:r>
              <a:rPr lang="en-US" altLang="en-US" sz="2400" dirty="0">
                <a:latin typeface="Arial" panose="020B0604020202020204" pitchFamily="34" charset="0"/>
                <a:cs typeface="Arial" panose="020B0604020202020204" pitchFamily="34" charset="0"/>
              </a:rPr>
              <a:t>The addition of known quantities of a nonreactive chemical (tracer) is added in the form of a pulse (slug) or step-dose input. </a:t>
            </a:r>
          </a:p>
          <a:p>
            <a:r>
              <a:rPr lang="en-US" altLang="en-US" sz="2400" dirty="0">
                <a:latin typeface="Arial" panose="020B0604020202020204" pitchFamily="34" charset="0"/>
                <a:cs typeface="Arial" panose="020B0604020202020204" pitchFamily="34" charset="0"/>
              </a:rPr>
              <a:t>The time of travel or disinfectant exposure time through the reactor is impacted by:</a:t>
            </a:r>
          </a:p>
          <a:p>
            <a:pPr lvl="1"/>
            <a:r>
              <a:rPr lang="en-US" altLang="en-US" dirty="0">
                <a:latin typeface="Arial" panose="020B0604020202020204" pitchFamily="34" charset="0"/>
                <a:cs typeface="Arial" panose="020B0604020202020204" pitchFamily="34" charset="0"/>
              </a:rPr>
              <a:t>Flow rate</a:t>
            </a:r>
          </a:p>
          <a:p>
            <a:pPr lvl="1"/>
            <a:r>
              <a:rPr lang="en-US" altLang="en-US" dirty="0">
                <a:latin typeface="Arial" panose="020B0604020202020204" pitchFamily="34" charset="0"/>
                <a:cs typeface="Arial" panose="020B0604020202020204" pitchFamily="34" charset="0"/>
              </a:rPr>
              <a:t>Water Depth</a:t>
            </a:r>
          </a:p>
          <a:p>
            <a:pPr lvl="1"/>
            <a:r>
              <a:rPr lang="en-US" altLang="en-US" dirty="0">
                <a:latin typeface="Arial" panose="020B0604020202020204" pitchFamily="34" charset="0"/>
                <a:cs typeface="Arial" panose="020B0604020202020204" pitchFamily="34" charset="0"/>
              </a:rPr>
              <a:t>Volume</a:t>
            </a:r>
          </a:p>
          <a:p>
            <a:pPr lvl="1"/>
            <a:r>
              <a:rPr lang="en-US" altLang="en-US" dirty="0">
                <a:latin typeface="Arial" panose="020B0604020202020204" pitchFamily="34" charset="0"/>
                <a:cs typeface="Arial" panose="020B0604020202020204" pitchFamily="34" charset="0"/>
              </a:rPr>
              <a:t>Configuration</a:t>
            </a:r>
          </a:p>
          <a:p>
            <a:pPr lvl="1"/>
            <a:r>
              <a:rPr lang="en-US" altLang="en-US" dirty="0">
                <a:latin typeface="Arial" panose="020B0604020202020204" pitchFamily="34" charset="0"/>
                <a:cs typeface="Arial" panose="020B0604020202020204" pitchFamily="34" charset="0"/>
              </a:rPr>
              <a:t>Hydraulic mixing</a:t>
            </a:r>
          </a:p>
          <a:p>
            <a:pPr lvl="1"/>
            <a:r>
              <a:rPr lang="en-US" altLang="en-US" dirty="0">
                <a:latin typeface="Arial" panose="020B0604020202020204" pitchFamily="34" charset="0"/>
                <a:cs typeface="Arial" panose="020B0604020202020204" pitchFamily="34" charset="0"/>
              </a:rPr>
              <a:t>Temperature</a:t>
            </a:r>
          </a:p>
        </p:txBody>
      </p:sp>
    </p:spTree>
    <p:extLst>
      <p:ext uri="{BB962C8B-B14F-4D97-AF65-F5344CB8AC3E}">
        <p14:creationId xmlns:p14="http://schemas.microsoft.com/office/powerpoint/2010/main" val="3054056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D133-6B73-A90E-4BE5-DBE1E8920E0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Clearwell Photos</a:t>
            </a:r>
          </a:p>
        </p:txBody>
      </p:sp>
      <p:sp>
        <p:nvSpPr>
          <p:cNvPr id="3" name="Content Placeholder 2">
            <a:extLst>
              <a:ext uri="{FF2B5EF4-FFF2-40B4-BE49-F238E27FC236}">
                <a16:creationId xmlns:a16="http://schemas.microsoft.com/office/drawing/2014/main" id="{95BB7380-6D93-C785-AF85-AEFB49B64A6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next 6 slides are photos inside the Clearwell during and after construction.  Thereafter, are photos taken after tank was drain that showed gaps under the baffles.</a:t>
            </a:r>
          </a:p>
        </p:txBody>
      </p:sp>
    </p:spTree>
    <p:extLst>
      <p:ext uri="{BB962C8B-B14F-4D97-AF65-F5344CB8AC3E}">
        <p14:creationId xmlns:p14="http://schemas.microsoft.com/office/powerpoint/2010/main" val="259239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1BAE7-A6F5-EAEC-7419-5ECC4268756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0800000">
            <a:off x="20" y="1282"/>
            <a:ext cx="12191980" cy="6856718"/>
          </a:xfrm>
          <a:prstGeom prst="rect">
            <a:avLst/>
          </a:prstGeom>
        </p:spPr>
      </p:pic>
      <p:sp>
        <p:nvSpPr>
          <p:cNvPr id="2" name="Title 1">
            <a:extLst>
              <a:ext uri="{FF2B5EF4-FFF2-40B4-BE49-F238E27FC236}">
                <a16:creationId xmlns:a16="http://schemas.microsoft.com/office/drawing/2014/main" id="{59F77305-2E01-6367-6AC6-27E1DD3EDA02}"/>
              </a:ext>
            </a:extLst>
          </p:cNvPr>
          <p:cNvSpPr>
            <a:spLocks noGrp="1"/>
          </p:cNvSpPr>
          <p:nvPr>
            <p:ph type="title" idx="4294967295"/>
          </p:nvPr>
        </p:nvSpPr>
        <p:spPr/>
        <p:txBody>
          <a:bodyPr>
            <a:normAutofit/>
          </a:bodyPr>
          <a:lstStyle/>
          <a:p>
            <a:r>
              <a:rPr lang="en-US" sz="800" dirty="0"/>
              <a:t>.</a:t>
            </a:r>
          </a:p>
        </p:txBody>
      </p:sp>
    </p:spTree>
    <p:extLst>
      <p:ext uri="{BB962C8B-B14F-4D97-AF65-F5344CB8AC3E}">
        <p14:creationId xmlns:p14="http://schemas.microsoft.com/office/powerpoint/2010/main" val="1992670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61018-2472-0D16-A815-4BC803C5845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524000" y="0"/>
            <a:ext cx="9144000" cy="6858000"/>
          </a:xfrm>
          <a:prstGeom prst="rect">
            <a:avLst/>
          </a:prstGeom>
        </p:spPr>
      </p:pic>
      <p:sp>
        <p:nvSpPr>
          <p:cNvPr id="2" name="Title 1">
            <a:extLst>
              <a:ext uri="{FF2B5EF4-FFF2-40B4-BE49-F238E27FC236}">
                <a16:creationId xmlns:a16="http://schemas.microsoft.com/office/drawing/2014/main" id="{82DF2C78-63F9-3BD3-1F8D-325E23B4F368}"/>
              </a:ext>
            </a:extLst>
          </p:cNvPr>
          <p:cNvSpPr>
            <a:spLocks noGrp="1"/>
          </p:cNvSpPr>
          <p:nvPr>
            <p:ph type="title" idx="4294967295"/>
          </p:nvPr>
        </p:nvSpPr>
        <p:spPr/>
        <p:txBody>
          <a:bodyPr>
            <a:normAutofit/>
          </a:bodyPr>
          <a:lstStyle/>
          <a:p>
            <a:r>
              <a:rPr lang="en-US" sz="800" dirty="0">
                <a:solidFill>
                  <a:schemeClr val="bg1"/>
                </a:solidFill>
              </a:rPr>
              <a:t>..</a:t>
            </a:r>
          </a:p>
        </p:txBody>
      </p:sp>
    </p:spTree>
    <p:extLst>
      <p:ext uri="{BB962C8B-B14F-4D97-AF65-F5344CB8AC3E}">
        <p14:creationId xmlns:p14="http://schemas.microsoft.com/office/powerpoint/2010/main" val="1669352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BBFD1-2820-C03F-45F1-A7CB6488CF6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0800000">
            <a:off x="196850" y="173518"/>
            <a:ext cx="11798300" cy="6512763"/>
          </a:xfrm>
          <a:prstGeom prst="rect">
            <a:avLst/>
          </a:prstGeom>
        </p:spPr>
      </p:pic>
      <p:sp>
        <p:nvSpPr>
          <p:cNvPr id="2" name="Title 1">
            <a:extLst>
              <a:ext uri="{FF2B5EF4-FFF2-40B4-BE49-F238E27FC236}">
                <a16:creationId xmlns:a16="http://schemas.microsoft.com/office/drawing/2014/main" id="{2B0F57EA-B20E-B075-A9C4-70374404555B}"/>
              </a:ext>
            </a:extLst>
          </p:cNvPr>
          <p:cNvSpPr>
            <a:spLocks noGrp="1"/>
          </p:cNvSpPr>
          <p:nvPr>
            <p:ph type="title" idx="4294967295"/>
          </p:nvPr>
        </p:nvSpPr>
        <p:spPr/>
        <p:txBody>
          <a:bodyPr>
            <a:normAutofit/>
          </a:bodyPr>
          <a:lstStyle/>
          <a:p>
            <a:r>
              <a:rPr lang="en-US" sz="400" dirty="0"/>
              <a:t>,</a:t>
            </a:r>
          </a:p>
        </p:txBody>
      </p:sp>
    </p:spTree>
    <p:extLst>
      <p:ext uri="{BB962C8B-B14F-4D97-AF65-F5344CB8AC3E}">
        <p14:creationId xmlns:p14="http://schemas.microsoft.com/office/powerpoint/2010/main" val="239380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E56E1-679A-28E0-7238-1CCEA71BFE9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0800000">
            <a:off x="196850" y="173518"/>
            <a:ext cx="11798300" cy="6512763"/>
          </a:xfrm>
          <a:prstGeom prst="rect">
            <a:avLst/>
          </a:prstGeom>
        </p:spPr>
      </p:pic>
      <p:sp>
        <p:nvSpPr>
          <p:cNvPr id="2" name="Title 1">
            <a:extLst>
              <a:ext uri="{FF2B5EF4-FFF2-40B4-BE49-F238E27FC236}">
                <a16:creationId xmlns:a16="http://schemas.microsoft.com/office/drawing/2014/main" id="{18E8C582-B4B1-5565-1604-BC42B18259FE}"/>
              </a:ext>
            </a:extLst>
          </p:cNvPr>
          <p:cNvSpPr>
            <a:spLocks noGrp="1"/>
          </p:cNvSpPr>
          <p:nvPr>
            <p:ph type="title" idx="4294967295"/>
          </p:nvPr>
        </p:nvSpPr>
        <p:spPr/>
        <p:txBody>
          <a:bodyPr>
            <a:normAutofit/>
          </a:bodyPr>
          <a:lstStyle/>
          <a:p>
            <a:r>
              <a:rPr lang="en-US" sz="200" dirty="0"/>
              <a:t>,,</a:t>
            </a:r>
          </a:p>
        </p:txBody>
      </p:sp>
    </p:spTree>
    <p:extLst>
      <p:ext uri="{BB962C8B-B14F-4D97-AF65-F5344CB8AC3E}">
        <p14:creationId xmlns:p14="http://schemas.microsoft.com/office/powerpoint/2010/main" val="252457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EDD98E-15BC-8020-EA42-CCEA473F159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C2FA9EC-B174-78F7-BD92-323A4227F254}"/>
              </a:ext>
              <a:ext uri="{C183D7F6-B498-43B3-948B-1728B52AA6E4}">
                <adec:decorative xmlns:adec="http://schemas.microsoft.com/office/drawing/2017/decorative" val="1"/>
              </a:ext>
            </a:extLst>
          </p:cNvPr>
          <p:cNvSpPr>
            <a:spLocks noGrp="1"/>
          </p:cNvSpPr>
          <p:nvPr>
            <p:ph type="title"/>
          </p:nvPr>
        </p:nvSpPr>
        <p:spPr>
          <a:xfrm>
            <a:off x="671946" y="57751"/>
            <a:ext cx="11371118" cy="914400"/>
          </a:xfrm>
        </p:spPr>
        <p:txBody>
          <a:bodyPr>
            <a:noAutofit/>
          </a:bodyPr>
          <a:lstStyle/>
          <a:p>
            <a:pPr algn="ctr"/>
            <a:r>
              <a:rPr lang="en-US" sz="2800" kern="1200" dirty="0">
                <a:solidFill>
                  <a:schemeClr val="tx1"/>
                </a:solidFill>
                <a:latin typeface="Arial" panose="020B0604020202020204" pitchFamily="34" charset="0"/>
                <a:cs typeface="Arial" panose="020B0604020202020204" pitchFamily="34" charset="0"/>
              </a:rPr>
              <a:t>Bass Lake Water Company</a:t>
            </a:r>
            <a:br>
              <a:rPr lang="en-US" sz="2800" kern="1200" dirty="0">
                <a:solidFill>
                  <a:schemeClr val="tx1"/>
                </a:solidFill>
                <a:latin typeface="Arial" panose="020B0604020202020204" pitchFamily="34" charset="0"/>
                <a:cs typeface="Arial" panose="020B0604020202020204" pitchFamily="34" charset="0"/>
              </a:rPr>
            </a:br>
            <a:r>
              <a:rPr lang="en-US" sz="2800" kern="1200" dirty="0">
                <a:solidFill>
                  <a:schemeClr val="tx1"/>
                </a:solidFill>
                <a:latin typeface="Arial" panose="020B0604020202020204" pitchFamily="34" charset="0"/>
                <a:cs typeface="Arial" panose="020B0604020202020204" pitchFamily="34" charset="0"/>
              </a:rPr>
              <a:t>Clearwell Tracer Study Operations</a:t>
            </a:r>
            <a:endParaRPr lang="en-US" sz="2800" dirty="0"/>
          </a:p>
        </p:txBody>
      </p:sp>
      <p:pic>
        <p:nvPicPr>
          <p:cNvPr id="3" name="Picture 2">
            <a:extLst>
              <a:ext uri="{FF2B5EF4-FFF2-40B4-BE49-F238E27FC236}">
                <a16:creationId xmlns:a16="http://schemas.microsoft.com/office/drawing/2014/main" id="{375F27E9-A712-21FB-A1EA-97A7777278A3}"/>
              </a:ext>
              <a:ext uri="{C183D7F6-B498-43B3-948B-1728B52AA6E4}">
                <adec:decorative xmlns:adec="http://schemas.microsoft.com/office/drawing/2017/decorative" val="1"/>
              </a:ext>
            </a:extLst>
          </p:cNvPr>
          <p:cNvPicPr>
            <a:picLocks noChangeAspect="1"/>
          </p:cNvPicPr>
          <p:nvPr/>
        </p:nvPicPr>
        <p:blipFill>
          <a:blip r:embed="rId3"/>
          <a:srcRect l="30354" t="50000" r="31631"/>
          <a:stretch/>
        </p:blipFill>
        <p:spPr>
          <a:xfrm>
            <a:off x="471792" y="1112805"/>
            <a:ext cx="10621777" cy="5585303"/>
          </a:xfrm>
          <a:prstGeom prst="rect">
            <a:avLst/>
          </a:prstGeom>
          <a:solidFill>
            <a:schemeClr val="tx1"/>
          </a:solidFill>
        </p:spPr>
      </p:pic>
    </p:spTree>
    <p:extLst>
      <p:ext uri="{BB962C8B-B14F-4D97-AF65-F5344CB8AC3E}">
        <p14:creationId xmlns:p14="http://schemas.microsoft.com/office/powerpoint/2010/main" val="268745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B1573-830A-A87D-57AC-65FAEDD31A1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
        <p:nvSpPr>
          <p:cNvPr id="2" name="Oval 1">
            <a:extLst>
              <a:ext uri="{FF2B5EF4-FFF2-40B4-BE49-F238E27FC236}">
                <a16:creationId xmlns:a16="http://schemas.microsoft.com/office/drawing/2014/main" id="{7275D096-AB0A-6061-AEFB-AF6F148CC7A6}"/>
              </a:ext>
              <a:ext uri="{C183D7F6-B498-43B3-948B-1728B52AA6E4}">
                <adec:decorative xmlns:adec="http://schemas.microsoft.com/office/drawing/2017/decorative" val="1"/>
              </a:ext>
            </a:extLst>
          </p:cNvPr>
          <p:cNvSpPr/>
          <p:nvPr/>
        </p:nvSpPr>
        <p:spPr>
          <a:xfrm>
            <a:off x="6096000" y="5844396"/>
            <a:ext cx="914400" cy="91440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570B990-6707-992F-870E-911EE3672FB8}"/>
              </a:ext>
              <a:ext uri="{C183D7F6-B498-43B3-948B-1728B52AA6E4}">
                <adec:decorative xmlns:adec="http://schemas.microsoft.com/office/drawing/2017/decorative" val="1"/>
              </a:ext>
            </a:extLst>
          </p:cNvPr>
          <p:cNvSpPr/>
          <p:nvPr/>
        </p:nvSpPr>
        <p:spPr>
          <a:xfrm>
            <a:off x="5842958" y="2701506"/>
            <a:ext cx="914400" cy="91440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61C2EB0-8F51-946D-299E-1A3D159A1741}"/>
              </a:ext>
              <a:ext uri="{C183D7F6-B498-43B3-948B-1728B52AA6E4}">
                <adec:decorative xmlns:adec="http://schemas.microsoft.com/office/drawing/2017/decorative" val="1"/>
              </a:ext>
            </a:extLst>
          </p:cNvPr>
          <p:cNvCxnSpPr>
            <a:cxnSpLocks/>
          </p:cNvCxnSpPr>
          <p:nvPr/>
        </p:nvCxnSpPr>
        <p:spPr>
          <a:xfrm>
            <a:off x="5512279" y="5529532"/>
            <a:ext cx="947468" cy="215660"/>
          </a:xfrm>
          <a:prstGeom prst="straightConnector1">
            <a:avLst/>
          </a:prstGeom>
          <a:ln w="38100" cap="flat" cmpd="sng" algn="ctr">
            <a:solidFill>
              <a:srgbClr val="0000F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BF641779-6735-67D3-A0F9-CC4422E1C561}"/>
              </a:ext>
              <a:ext uri="{C183D7F6-B498-43B3-948B-1728B52AA6E4}">
                <adec:decorative xmlns:adec="http://schemas.microsoft.com/office/drawing/2017/decorative" val="1"/>
              </a:ext>
            </a:extLst>
          </p:cNvPr>
          <p:cNvSpPr/>
          <p:nvPr/>
        </p:nvSpPr>
        <p:spPr>
          <a:xfrm>
            <a:off x="6035617" y="-11503"/>
            <a:ext cx="632603" cy="451448"/>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B9931BA-F992-3711-A35D-EB193CC3BA6A}"/>
              </a:ext>
            </a:extLst>
          </p:cNvPr>
          <p:cNvSpPr>
            <a:spLocks noGrp="1"/>
          </p:cNvSpPr>
          <p:nvPr>
            <p:ph type="title" idx="4294967295"/>
          </p:nvPr>
        </p:nvSpPr>
        <p:spPr/>
        <p:txBody>
          <a:bodyPr>
            <a:normAutofit/>
          </a:bodyPr>
          <a:lstStyle/>
          <a:p>
            <a:r>
              <a:rPr lang="en-US" sz="800" dirty="0">
                <a:solidFill>
                  <a:schemeClr val="bg1"/>
                </a:solidFill>
              </a:rPr>
              <a:t>-</a:t>
            </a:r>
          </a:p>
        </p:txBody>
      </p:sp>
    </p:spTree>
    <p:extLst>
      <p:ext uri="{BB962C8B-B14F-4D97-AF65-F5344CB8AC3E}">
        <p14:creationId xmlns:p14="http://schemas.microsoft.com/office/powerpoint/2010/main" val="971067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0458C6-4080-D1CB-E9F3-EC1EA30B6C0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524000" y="0"/>
            <a:ext cx="9144000" cy="6858000"/>
          </a:xfrm>
          <a:prstGeom prst="rect">
            <a:avLst/>
          </a:prstGeom>
        </p:spPr>
      </p:pic>
      <p:sp>
        <p:nvSpPr>
          <p:cNvPr id="2" name="Title 1">
            <a:extLst>
              <a:ext uri="{FF2B5EF4-FFF2-40B4-BE49-F238E27FC236}">
                <a16:creationId xmlns:a16="http://schemas.microsoft.com/office/drawing/2014/main" id="{EA8C92A5-9195-F74F-E1EB-0BF8152DD740}"/>
              </a:ext>
              <a:ext uri="{C183D7F6-B498-43B3-948B-1728B52AA6E4}">
                <adec:decorative xmlns:adec="http://schemas.microsoft.com/office/drawing/2017/decorative" val="1"/>
              </a:ext>
            </a:extLst>
          </p:cNvPr>
          <p:cNvSpPr txBox="1">
            <a:spLocks noGrp="1"/>
          </p:cNvSpPr>
          <p:nvPr>
            <p:ph type="title" idx="4294967295"/>
          </p:nvPr>
        </p:nvSpPr>
        <p:spPr>
          <a:xfrm>
            <a:off x="7397496" y="612648"/>
            <a:ext cx="1630062" cy="4616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mn-lt"/>
                <a:ea typeface="+mn-ea"/>
                <a:cs typeface="+mn-cs"/>
              </a:rPr>
              <a:t>Outlet Pipe</a:t>
            </a:r>
          </a:p>
        </p:txBody>
      </p:sp>
      <p:cxnSp>
        <p:nvCxnSpPr>
          <p:cNvPr id="5" name="Straight Arrow Connector 4">
            <a:extLst>
              <a:ext uri="{FF2B5EF4-FFF2-40B4-BE49-F238E27FC236}">
                <a16:creationId xmlns:a16="http://schemas.microsoft.com/office/drawing/2014/main" id="{D6E2F302-9198-A14F-91A3-F681B3B7F928}"/>
              </a:ext>
              <a:ext uri="{C183D7F6-B498-43B3-948B-1728B52AA6E4}">
                <adec:decorative xmlns:adec="http://schemas.microsoft.com/office/drawing/2017/decorative" val="1"/>
              </a:ext>
            </a:extLst>
          </p:cNvPr>
          <p:cNvCxnSpPr/>
          <p:nvPr/>
        </p:nvCxnSpPr>
        <p:spPr>
          <a:xfrm>
            <a:off x="5431536" y="256032"/>
            <a:ext cx="420624"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A0703622-A3F1-8AC4-5FAB-ACDDC790BB66}"/>
              </a:ext>
              <a:ext uri="{C183D7F6-B498-43B3-948B-1728B52AA6E4}">
                <adec:decorative xmlns:adec="http://schemas.microsoft.com/office/drawing/2017/decorative" val="1"/>
              </a:ext>
            </a:extLst>
          </p:cNvPr>
          <p:cNvCxnSpPr/>
          <p:nvPr/>
        </p:nvCxnSpPr>
        <p:spPr>
          <a:xfrm>
            <a:off x="5501640" y="2575560"/>
            <a:ext cx="420624"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1BBD02CB-8D88-4E2E-B568-2F3209E979D1}"/>
              </a:ext>
              <a:ext uri="{C183D7F6-B498-43B3-948B-1728B52AA6E4}">
                <adec:decorative xmlns:adec="http://schemas.microsoft.com/office/drawing/2017/decorative" val="1"/>
              </a:ext>
            </a:extLst>
          </p:cNvPr>
          <p:cNvCxnSpPr/>
          <p:nvPr/>
        </p:nvCxnSpPr>
        <p:spPr>
          <a:xfrm>
            <a:off x="5641848" y="4255008"/>
            <a:ext cx="420624"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132EBCF5-5232-14F1-47D4-FDE6F2FCC847}"/>
              </a:ext>
              <a:ext uri="{C183D7F6-B498-43B3-948B-1728B52AA6E4}">
                <adec:decorative xmlns:adec="http://schemas.microsoft.com/office/drawing/2017/decorative" val="1"/>
              </a:ext>
            </a:extLst>
          </p:cNvPr>
          <p:cNvSpPr txBox="1"/>
          <p:nvPr/>
        </p:nvSpPr>
        <p:spPr>
          <a:xfrm>
            <a:off x="6489192" y="6245352"/>
            <a:ext cx="4018921" cy="400110"/>
          </a:xfrm>
          <a:prstGeom prst="rect">
            <a:avLst/>
          </a:prstGeom>
          <a:noFill/>
        </p:spPr>
        <p:txBody>
          <a:bodyPr wrap="none" rtlCol="0">
            <a:spAutoFit/>
          </a:bodyPr>
          <a:lstStyle/>
          <a:p>
            <a:r>
              <a:rPr lang="en-US" sz="2000" b="1" dirty="0">
                <a:solidFill>
                  <a:srgbClr val="0000FF"/>
                </a:solidFill>
              </a:rPr>
              <a:t>Note: Inlet is identical to outlet pipe</a:t>
            </a:r>
          </a:p>
        </p:txBody>
      </p:sp>
    </p:spTree>
    <p:extLst>
      <p:ext uri="{BB962C8B-B14F-4D97-AF65-F5344CB8AC3E}">
        <p14:creationId xmlns:p14="http://schemas.microsoft.com/office/powerpoint/2010/main" val="3530980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46E63B-2056-A256-9CCE-C1B4738DA849}"/>
              </a:ext>
              <a:ext uri="{C183D7F6-B498-43B3-948B-1728B52AA6E4}">
                <adec:decorative xmlns:adec="http://schemas.microsoft.com/office/drawing/2017/decorative" val="1"/>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3552825" y="-76200"/>
            <a:ext cx="5143500" cy="6858000"/>
          </a:xfrm>
          <a:prstGeom prst="rect">
            <a:avLst/>
          </a:prstGeom>
        </p:spPr>
      </p:pic>
      <p:sp>
        <p:nvSpPr>
          <p:cNvPr id="2" name="Title 1">
            <a:extLst>
              <a:ext uri="{FF2B5EF4-FFF2-40B4-BE49-F238E27FC236}">
                <a16:creationId xmlns:a16="http://schemas.microsoft.com/office/drawing/2014/main" id="{7EEA84C6-A906-5235-B6C2-362ECB1B25B7}"/>
              </a:ext>
            </a:extLst>
          </p:cNvPr>
          <p:cNvSpPr>
            <a:spLocks noGrp="1"/>
          </p:cNvSpPr>
          <p:nvPr>
            <p:ph type="title" idx="4294967295"/>
          </p:nvPr>
        </p:nvSpPr>
        <p:spPr/>
        <p:txBody>
          <a:bodyPr>
            <a:normAutofit/>
          </a:bodyPr>
          <a:lstStyle/>
          <a:p>
            <a:r>
              <a:rPr lang="en-US" sz="300" dirty="0">
                <a:solidFill>
                  <a:schemeClr val="bg1"/>
                </a:solidFill>
              </a:rPr>
              <a:t>--</a:t>
            </a:r>
          </a:p>
        </p:txBody>
      </p:sp>
    </p:spTree>
    <p:extLst>
      <p:ext uri="{BB962C8B-B14F-4D97-AF65-F5344CB8AC3E}">
        <p14:creationId xmlns:p14="http://schemas.microsoft.com/office/powerpoint/2010/main" val="3275304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735BDF-6928-FD33-04D3-A40D2F415349}"/>
              </a:ext>
              <a:ext uri="{C183D7F6-B498-43B3-948B-1728B52AA6E4}">
                <adec:decorative xmlns:adec="http://schemas.microsoft.com/office/drawing/2017/decorative" val="1"/>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
        <p:nvSpPr>
          <p:cNvPr id="2" name="Title 1">
            <a:extLst>
              <a:ext uri="{FF2B5EF4-FFF2-40B4-BE49-F238E27FC236}">
                <a16:creationId xmlns:a16="http://schemas.microsoft.com/office/drawing/2014/main" id="{D9A430B6-4180-9D73-9F02-8B26541D199E}"/>
              </a:ext>
            </a:extLst>
          </p:cNvPr>
          <p:cNvSpPr>
            <a:spLocks noGrp="1"/>
          </p:cNvSpPr>
          <p:nvPr>
            <p:ph type="title" idx="4294967295"/>
          </p:nvPr>
        </p:nvSpPr>
        <p:spPr/>
        <p:txBody>
          <a:bodyPr>
            <a:normAutofit/>
          </a:bodyPr>
          <a:lstStyle/>
          <a:p>
            <a:r>
              <a:rPr lang="en-US" sz="200" dirty="0">
                <a:solidFill>
                  <a:schemeClr val="bg1"/>
                </a:solidFill>
              </a:rPr>
              <a:t>---</a:t>
            </a:r>
          </a:p>
        </p:txBody>
      </p:sp>
    </p:spTree>
    <p:extLst>
      <p:ext uri="{BB962C8B-B14F-4D97-AF65-F5344CB8AC3E}">
        <p14:creationId xmlns:p14="http://schemas.microsoft.com/office/powerpoint/2010/main" val="304510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76B2AE-7F63-2890-C8E9-D4B58F776C7C}"/>
              </a:ext>
              <a:ext uri="{C183D7F6-B498-43B3-948B-1728B52AA6E4}">
                <adec:decorative xmlns:adec="http://schemas.microsoft.com/office/drawing/2017/decorative" val="1"/>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
        <p:nvSpPr>
          <p:cNvPr id="2" name="Title 1">
            <a:extLst>
              <a:ext uri="{FF2B5EF4-FFF2-40B4-BE49-F238E27FC236}">
                <a16:creationId xmlns:a16="http://schemas.microsoft.com/office/drawing/2014/main" id="{5A8B0EED-A3D1-36AC-D7D4-E38E746A584B}"/>
              </a:ext>
            </a:extLst>
          </p:cNvPr>
          <p:cNvSpPr>
            <a:spLocks noGrp="1"/>
          </p:cNvSpPr>
          <p:nvPr>
            <p:ph type="title" idx="4294967295"/>
          </p:nvPr>
        </p:nvSpPr>
        <p:spPr/>
        <p:txBody>
          <a:bodyPr>
            <a:normAutofit/>
          </a:bodyPr>
          <a:lstStyle/>
          <a:p>
            <a:r>
              <a:rPr lang="en-US" sz="200" dirty="0">
                <a:solidFill>
                  <a:schemeClr val="bg1"/>
                </a:solidFill>
              </a:rPr>
              <a:t>a</a:t>
            </a:r>
          </a:p>
        </p:txBody>
      </p:sp>
    </p:spTree>
    <p:extLst>
      <p:ext uri="{BB962C8B-B14F-4D97-AF65-F5344CB8AC3E}">
        <p14:creationId xmlns:p14="http://schemas.microsoft.com/office/powerpoint/2010/main" val="2214610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0000168">
            <a:extLst>
              <a:ext uri="{FF2B5EF4-FFF2-40B4-BE49-F238E27FC236}">
                <a16:creationId xmlns:a16="http://schemas.microsoft.com/office/drawing/2014/main" id="{E6A38E0E-075E-D9F8-33E1-378FDF8B4F10}"/>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
        <p:nvSpPr>
          <p:cNvPr id="2" name="Title 1">
            <a:extLst>
              <a:ext uri="{FF2B5EF4-FFF2-40B4-BE49-F238E27FC236}">
                <a16:creationId xmlns:a16="http://schemas.microsoft.com/office/drawing/2014/main" id="{AF22EB66-2228-368D-5FE2-73B264BB0FE9}"/>
              </a:ext>
            </a:extLst>
          </p:cNvPr>
          <p:cNvSpPr>
            <a:spLocks noGrp="1"/>
          </p:cNvSpPr>
          <p:nvPr>
            <p:ph type="title" idx="4294967295"/>
          </p:nvPr>
        </p:nvSpPr>
        <p:spPr/>
        <p:txBody>
          <a:bodyPr>
            <a:normAutofit/>
          </a:bodyPr>
          <a:lstStyle/>
          <a:p>
            <a:r>
              <a:rPr lang="en-US" sz="200" dirty="0">
                <a:solidFill>
                  <a:schemeClr val="bg1"/>
                </a:solidFill>
              </a:rPr>
              <a:t>c</a:t>
            </a:r>
          </a:p>
        </p:txBody>
      </p:sp>
    </p:spTree>
    <p:extLst>
      <p:ext uri="{BB962C8B-B14F-4D97-AF65-F5344CB8AC3E}">
        <p14:creationId xmlns:p14="http://schemas.microsoft.com/office/powerpoint/2010/main" val="149561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8841C1-906B-439A-5696-474F28E3CE09}"/>
              </a:ext>
              <a:ext uri="{C183D7F6-B498-43B3-948B-1728B52AA6E4}">
                <adec:decorative xmlns:adec="http://schemas.microsoft.com/office/drawing/2017/decorative" val="1"/>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
        <p:nvSpPr>
          <p:cNvPr id="2" name="Title 1">
            <a:extLst>
              <a:ext uri="{FF2B5EF4-FFF2-40B4-BE49-F238E27FC236}">
                <a16:creationId xmlns:a16="http://schemas.microsoft.com/office/drawing/2014/main" id="{DD08EB02-016E-ED73-479C-3078B887E267}"/>
              </a:ext>
            </a:extLst>
          </p:cNvPr>
          <p:cNvSpPr>
            <a:spLocks noGrp="1"/>
          </p:cNvSpPr>
          <p:nvPr>
            <p:ph type="title" idx="4294967295"/>
          </p:nvPr>
        </p:nvSpPr>
        <p:spPr/>
        <p:txBody>
          <a:bodyPr>
            <a:normAutofit/>
          </a:bodyPr>
          <a:lstStyle/>
          <a:p>
            <a:r>
              <a:rPr lang="en-US" sz="200" dirty="0">
                <a:solidFill>
                  <a:schemeClr val="bg1"/>
                </a:solidFill>
              </a:rPr>
              <a:t>d</a:t>
            </a:r>
          </a:p>
        </p:txBody>
      </p:sp>
    </p:spTree>
    <p:extLst>
      <p:ext uri="{BB962C8B-B14F-4D97-AF65-F5344CB8AC3E}">
        <p14:creationId xmlns:p14="http://schemas.microsoft.com/office/powerpoint/2010/main" val="2515497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5A4210-72EF-ED1C-3772-DB4EE08377CA}"/>
              </a:ext>
              <a:ext uri="{C183D7F6-B498-43B3-948B-1728B52AA6E4}">
                <adec:decorative xmlns:adec="http://schemas.microsoft.com/office/drawing/2017/decorative" val="1"/>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
        <p:nvSpPr>
          <p:cNvPr id="2" name="Title 1">
            <a:extLst>
              <a:ext uri="{FF2B5EF4-FFF2-40B4-BE49-F238E27FC236}">
                <a16:creationId xmlns:a16="http://schemas.microsoft.com/office/drawing/2014/main" id="{AE693DFB-84C0-E0C0-536A-91F6023D102A}"/>
              </a:ext>
            </a:extLst>
          </p:cNvPr>
          <p:cNvSpPr>
            <a:spLocks noGrp="1"/>
          </p:cNvSpPr>
          <p:nvPr>
            <p:ph type="title" idx="4294967295"/>
          </p:nvPr>
        </p:nvSpPr>
        <p:spPr/>
        <p:txBody>
          <a:bodyPr>
            <a:normAutofit/>
          </a:bodyPr>
          <a:lstStyle/>
          <a:p>
            <a:r>
              <a:rPr lang="en-US" sz="200" dirty="0">
                <a:solidFill>
                  <a:schemeClr val="bg1"/>
                </a:solidFill>
              </a:rPr>
              <a:t>h</a:t>
            </a:r>
          </a:p>
        </p:txBody>
      </p:sp>
    </p:spTree>
    <p:extLst>
      <p:ext uri="{BB962C8B-B14F-4D97-AF65-F5344CB8AC3E}">
        <p14:creationId xmlns:p14="http://schemas.microsoft.com/office/powerpoint/2010/main" val="725263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F5D20A-709C-49F1-7EB4-FF3395113E19}"/>
              </a:ext>
              <a:ext uri="{C183D7F6-B498-43B3-948B-1728B52AA6E4}">
                <adec:decorative xmlns:adec="http://schemas.microsoft.com/office/drawing/2017/decorative" val="1"/>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
        <p:nvSpPr>
          <p:cNvPr id="2" name="Title 1">
            <a:extLst>
              <a:ext uri="{FF2B5EF4-FFF2-40B4-BE49-F238E27FC236}">
                <a16:creationId xmlns:a16="http://schemas.microsoft.com/office/drawing/2014/main" id="{579B500A-0967-F30C-644B-84F923721A65}"/>
              </a:ext>
            </a:extLst>
          </p:cNvPr>
          <p:cNvSpPr>
            <a:spLocks noGrp="1"/>
          </p:cNvSpPr>
          <p:nvPr>
            <p:ph type="title" idx="4294967295"/>
          </p:nvPr>
        </p:nvSpPr>
        <p:spPr/>
        <p:txBody>
          <a:bodyPr>
            <a:normAutofit/>
          </a:bodyPr>
          <a:lstStyle/>
          <a:p>
            <a:r>
              <a:rPr lang="en-US" sz="200" dirty="0">
                <a:solidFill>
                  <a:schemeClr val="bg1"/>
                </a:solidFill>
              </a:rPr>
              <a:t>k</a:t>
            </a:r>
          </a:p>
        </p:txBody>
      </p:sp>
    </p:spTree>
    <p:extLst>
      <p:ext uri="{BB962C8B-B14F-4D97-AF65-F5344CB8AC3E}">
        <p14:creationId xmlns:p14="http://schemas.microsoft.com/office/powerpoint/2010/main" val="274132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107BC0-05EB-B9B4-A7FE-69398ACFE381}"/>
              </a:ext>
              <a:ext uri="{C183D7F6-B498-43B3-948B-1728B52AA6E4}">
                <adec:decorative xmlns:adec="http://schemas.microsoft.com/office/drawing/2017/decorative" val="1"/>
              </a:ext>
            </a:extLst>
          </p:cNvPr>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3648075" y="0"/>
            <a:ext cx="5143500" cy="6858000"/>
          </a:xfrm>
          <a:prstGeom prst="rect">
            <a:avLst/>
          </a:prstGeom>
        </p:spPr>
      </p:pic>
      <p:sp>
        <p:nvSpPr>
          <p:cNvPr id="2" name="Title 1">
            <a:extLst>
              <a:ext uri="{FF2B5EF4-FFF2-40B4-BE49-F238E27FC236}">
                <a16:creationId xmlns:a16="http://schemas.microsoft.com/office/drawing/2014/main" id="{3D1E0C37-B307-3AB2-7B45-8D55731F856F}"/>
              </a:ext>
            </a:extLst>
          </p:cNvPr>
          <p:cNvSpPr>
            <a:spLocks noGrp="1"/>
          </p:cNvSpPr>
          <p:nvPr>
            <p:ph type="title" idx="4294967295"/>
          </p:nvPr>
        </p:nvSpPr>
        <p:spPr/>
        <p:txBody>
          <a:bodyPr>
            <a:normAutofit/>
          </a:bodyPr>
          <a:lstStyle/>
          <a:p>
            <a:r>
              <a:rPr lang="en-US" sz="200" dirty="0">
                <a:solidFill>
                  <a:schemeClr val="bg1"/>
                </a:solidFill>
              </a:rPr>
              <a:t>o</a:t>
            </a:r>
          </a:p>
        </p:txBody>
      </p:sp>
    </p:spTree>
    <p:extLst>
      <p:ext uri="{BB962C8B-B14F-4D97-AF65-F5344CB8AC3E}">
        <p14:creationId xmlns:p14="http://schemas.microsoft.com/office/powerpoint/2010/main" val="213617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ED64F9-19D1-5432-22C1-7B6ABBB4C3A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D45E849-174D-96C3-41E4-443C9E629C3D}"/>
              </a:ext>
              <a:ext uri="{C183D7F6-B498-43B3-948B-1728B52AA6E4}">
                <adec:decorative xmlns:adec="http://schemas.microsoft.com/office/drawing/2017/decorative" val="1"/>
              </a:ext>
            </a:extLst>
          </p:cNvPr>
          <p:cNvSpPr>
            <a:spLocks noGrp="1"/>
          </p:cNvSpPr>
          <p:nvPr>
            <p:ph type="title"/>
          </p:nvPr>
        </p:nvSpPr>
        <p:spPr>
          <a:xfrm>
            <a:off x="671946" y="57751"/>
            <a:ext cx="11371118" cy="914400"/>
          </a:xfrm>
        </p:spPr>
        <p:txBody>
          <a:bodyPr>
            <a:noAutofit/>
          </a:bodyPr>
          <a:lstStyle/>
          <a:p>
            <a:pPr algn="ctr"/>
            <a:r>
              <a:rPr lang="en-US" sz="2800" kern="1200" dirty="0">
                <a:solidFill>
                  <a:schemeClr val="tx1"/>
                </a:solidFill>
                <a:latin typeface="Arial" panose="020B0604020202020204" pitchFamily="34" charset="0"/>
                <a:cs typeface="Arial" panose="020B0604020202020204" pitchFamily="34" charset="0"/>
              </a:rPr>
              <a:t>Bass Lake Water Company</a:t>
            </a:r>
            <a:br>
              <a:rPr lang="en-US" sz="2800" kern="1200" dirty="0">
                <a:solidFill>
                  <a:schemeClr val="tx1"/>
                </a:solidFill>
                <a:latin typeface="Arial" panose="020B0604020202020204" pitchFamily="34" charset="0"/>
                <a:cs typeface="Arial" panose="020B0604020202020204" pitchFamily="34" charset="0"/>
              </a:rPr>
            </a:br>
            <a:r>
              <a:rPr lang="en-US" sz="2800" kern="1200" dirty="0">
                <a:solidFill>
                  <a:schemeClr val="tx1"/>
                </a:solidFill>
                <a:latin typeface="Arial" panose="020B0604020202020204" pitchFamily="34" charset="0"/>
                <a:cs typeface="Arial" panose="020B0604020202020204" pitchFamily="34" charset="0"/>
              </a:rPr>
              <a:t>Clearwell Tracer Study Operations</a:t>
            </a:r>
            <a:r>
              <a:rPr lang="en-US" sz="2800" kern="1200" dirty="0">
                <a:solidFill>
                  <a:schemeClr val="bg1"/>
                </a:solidFill>
                <a:latin typeface="Arial" panose="020B0604020202020204" pitchFamily="34" charset="0"/>
                <a:cs typeface="Arial" panose="020B0604020202020204" pitchFamily="34" charset="0"/>
              </a:rPr>
              <a:t>.</a:t>
            </a:r>
            <a:endParaRPr lang="en-US" sz="2800" dirty="0">
              <a:solidFill>
                <a:schemeClr val="bg1"/>
              </a:solidFill>
            </a:endParaRPr>
          </a:p>
        </p:txBody>
      </p:sp>
      <p:pic>
        <p:nvPicPr>
          <p:cNvPr id="3" name="Picture 2">
            <a:extLst>
              <a:ext uri="{FF2B5EF4-FFF2-40B4-BE49-F238E27FC236}">
                <a16:creationId xmlns:a16="http://schemas.microsoft.com/office/drawing/2014/main" id="{D98ABD64-BA2E-CB8B-8D29-D3306A0A0B8C}"/>
              </a:ext>
              <a:ext uri="{C183D7F6-B498-43B3-948B-1728B52AA6E4}">
                <adec:decorative xmlns:adec="http://schemas.microsoft.com/office/drawing/2017/decorative" val="1"/>
              </a:ext>
            </a:extLst>
          </p:cNvPr>
          <p:cNvPicPr>
            <a:picLocks noChangeAspect="1"/>
          </p:cNvPicPr>
          <p:nvPr/>
        </p:nvPicPr>
        <p:blipFill>
          <a:blip r:embed="rId3"/>
          <a:srcRect l="39315" t="3758" r="38421" b="52429"/>
          <a:stretch/>
        </p:blipFill>
        <p:spPr>
          <a:xfrm>
            <a:off x="2632865" y="1176090"/>
            <a:ext cx="7176525" cy="5624159"/>
          </a:xfrm>
          <a:prstGeom prst="rect">
            <a:avLst/>
          </a:prstGeom>
          <a:solidFill>
            <a:schemeClr val="tx1"/>
          </a:solidFill>
        </p:spPr>
      </p:pic>
    </p:spTree>
    <p:extLst>
      <p:ext uri="{BB962C8B-B14F-4D97-AF65-F5344CB8AC3E}">
        <p14:creationId xmlns:p14="http://schemas.microsoft.com/office/powerpoint/2010/main" val="2829888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0C84-013A-4011-8E8E-399222D469A4}"/>
              </a:ext>
            </a:extLst>
          </p:cNvPr>
          <p:cNvSpPr>
            <a:spLocks noGrp="1"/>
          </p:cNvSpPr>
          <p:nvPr>
            <p:ph type="title"/>
          </p:nvPr>
        </p:nvSpPr>
        <p:spPr/>
        <p:txBody>
          <a:bodyPr/>
          <a:lstStyle/>
          <a:p>
            <a:r>
              <a:rPr lang="en-US" dirty="0">
                <a:solidFill>
                  <a:srgbClr val="FFFFFF"/>
                </a:solidFill>
                <a:latin typeface="Arial" panose="020B0604020202020204" pitchFamily="34" charset="0"/>
                <a:cs typeface="Arial" panose="020B0604020202020204" pitchFamily="34" charset="0"/>
              </a:rPr>
              <a:t>Disinfection Exposure Time of Fluid in Vessel for Determining Ct</a:t>
            </a:r>
            <a:r>
              <a:rPr lang="en-US" baseline="-25000" dirty="0">
                <a:solidFill>
                  <a:srgbClr val="FFFFFF"/>
                </a:solidFill>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A19DF6-3E81-4F1A-B545-E248D8CBFF3B}"/>
              </a:ext>
            </a:extLst>
          </p:cNvPr>
          <p:cNvSpPr>
            <a:spLocks noGrp="1"/>
          </p:cNvSpPr>
          <p:nvPr>
            <p:ph idx="1"/>
          </p:nvPr>
        </p:nvSpPr>
        <p:spPr/>
        <p:txBody>
          <a:bodyPr/>
          <a:lstStyle/>
          <a:p>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disinfectant residual (mg/L) at the point of inactivation compliance.</a:t>
            </a:r>
          </a:p>
          <a:p>
            <a:r>
              <a:rPr lang="en-US" dirty="0">
                <a:latin typeface="Arial" panose="020B0604020202020204" pitchFamily="34" charset="0"/>
                <a:cs typeface="Arial" panose="020B0604020202020204" pitchFamily="34" charset="0"/>
              </a:rPr>
              <a:t>Disinfection exposure time of water used for Ct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calculation is the time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it takes for the first 10 percent of the water entering the reactor to exit the reactor.</a:t>
            </a:r>
          </a:p>
          <a:p>
            <a:r>
              <a:rPr lang="en-US" dirty="0">
                <a:latin typeface="Arial" panose="020B0604020202020204" pitchFamily="34" charset="0"/>
                <a:cs typeface="Arial" panose="020B0604020202020204" pitchFamily="34" charset="0"/>
              </a:rPr>
              <a:t>To determine this, a nonreactive tracer is introduced into the water and is monitored leaving the reactor.  </a:t>
            </a:r>
          </a:p>
          <a:p>
            <a:r>
              <a:rPr lang="en-US" dirty="0">
                <a:latin typeface="Arial" panose="020B0604020202020204" pitchFamily="34" charset="0"/>
                <a:cs typeface="Arial" panose="020B0604020202020204" pitchFamily="34" charset="0"/>
              </a:rPr>
              <a:t>Example: 1.5 mg/L of tracer is continuously dose during testing;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that time when 0.15 mg/L of tracer concentration (10% of dose) has exited the reactor. </a:t>
            </a:r>
          </a:p>
          <a:p>
            <a:endParaRPr lang="en-US" dirty="0"/>
          </a:p>
          <a:p>
            <a:endParaRPr lang="en-US" dirty="0"/>
          </a:p>
        </p:txBody>
      </p:sp>
    </p:spTree>
    <p:extLst>
      <p:ext uri="{BB962C8B-B14F-4D97-AF65-F5344CB8AC3E}">
        <p14:creationId xmlns:p14="http://schemas.microsoft.com/office/powerpoint/2010/main" val="2815500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EE9B-D072-4DC5-A4AD-EEF5A1BA22D4}"/>
              </a:ext>
            </a:extLst>
          </p:cNvPr>
          <p:cNvSpPr>
            <a:spLocks noGrp="1"/>
          </p:cNvSpPr>
          <p:nvPr>
            <p:ph type="title"/>
          </p:nvPr>
        </p:nvSpPr>
        <p:spPr/>
        <p:txBody>
          <a:bodyPr/>
          <a:lstStyle/>
          <a:p>
            <a:r>
              <a:rPr lang="en-US" b="1" dirty="0">
                <a:solidFill>
                  <a:srgbClr val="FFFFFF"/>
                </a:solidFill>
                <a:latin typeface="Arial" panose="020B0604020202020204" pitchFamily="34" charset="0"/>
                <a:cs typeface="Arial" panose="020B0604020202020204" pitchFamily="34" charset="0"/>
              </a:rPr>
              <a:t>Ct</a:t>
            </a:r>
            <a:r>
              <a:rPr lang="en-US" b="1" baseline="-25000" dirty="0">
                <a:solidFill>
                  <a:srgbClr val="FFFFFF"/>
                </a:solidFill>
                <a:latin typeface="Arial" panose="020B0604020202020204" pitchFamily="34" charset="0"/>
                <a:cs typeface="Arial" panose="020B0604020202020204" pitchFamily="34" charset="0"/>
              </a:rPr>
              <a:t>10</a:t>
            </a:r>
            <a:r>
              <a:rPr lang="en-US" b="1" dirty="0">
                <a:solidFill>
                  <a:srgbClr val="FFFFFF"/>
                </a:solidFill>
                <a:latin typeface="Arial" panose="020B0604020202020204" pitchFamily="34" charset="0"/>
                <a:cs typeface="Arial" panose="020B0604020202020204" pitchFamily="34" charset="0"/>
              </a:rPr>
              <a:t> Value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F7AC04-8270-4DF6-A4A1-E5082A11FA44}"/>
              </a:ext>
            </a:extLst>
          </p:cNvPr>
          <p:cNvSpPr>
            <a:spLocks noGrp="1"/>
          </p:cNvSpPr>
          <p:nvPr>
            <p:ph idx="1"/>
          </p:nvPr>
        </p:nvSpPr>
        <p:spPr>
          <a:xfrm>
            <a:off x="838200" y="1798992"/>
            <a:ext cx="10515600" cy="4351338"/>
          </a:xfrm>
        </p:spPr>
        <p:txBody>
          <a:bodyPr>
            <a:normAutofit/>
          </a:bodyPr>
          <a:lstStyle/>
          <a:p>
            <a:pPr marL="0" indent="0">
              <a:spcAft>
                <a:spcPts val="0"/>
              </a:spcAft>
              <a:buNone/>
              <a:defRPr/>
            </a:pPr>
            <a:r>
              <a:rPr lang="en-US" sz="2400" dirty="0">
                <a:latin typeface="Arial" panose="020B0604020202020204" pitchFamily="34" charset="0"/>
                <a:cs typeface="Arial" panose="020B0604020202020204" pitchFamily="34" charset="0"/>
              </a:rPr>
              <a:t>Log inactivation is based on the </a:t>
            </a:r>
            <a:r>
              <a:rPr lang="en-US" sz="2400" b="1" u="sng" dirty="0">
                <a:latin typeface="Arial" panose="020B0604020202020204" pitchFamily="34" charset="0"/>
                <a:cs typeface="Arial" panose="020B0604020202020204" pitchFamily="34" charset="0"/>
              </a:rPr>
              <a:t>Delivered Dose</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Ct</a:t>
            </a:r>
            <a:r>
              <a:rPr lang="en-US" sz="2400" b="1" i="1"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a:t>
            </a:r>
          </a:p>
          <a:p>
            <a:pPr marL="0" indent="0">
              <a:spcAft>
                <a:spcPts val="0"/>
              </a:spcAft>
              <a:buNone/>
              <a:defRPr/>
            </a:pPr>
            <a:endParaRPr lang="en-US" sz="2400" i="1" baseline="30000" dirty="0">
              <a:latin typeface="Arial" panose="020B0604020202020204" pitchFamily="34" charset="0"/>
              <a:cs typeface="Arial" panose="020B0604020202020204" pitchFamily="34" charset="0"/>
            </a:endParaRPr>
          </a:p>
          <a:p>
            <a:pPr marL="274637" lvl="1" indent="0">
              <a:spcAft>
                <a:spcPts val="0"/>
              </a:spcAft>
              <a:buNone/>
              <a:defRPr/>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is the disinfectant residual (mg/L)</a:t>
            </a:r>
          </a:p>
          <a:p>
            <a:pPr marL="274637" lvl="1" indent="0">
              <a:spcAft>
                <a:spcPts val="0"/>
              </a:spcAft>
              <a:buNone/>
              <a:defRPr/>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t</a:t>
            </a:r>
            <a:r>
              <a:rPr lang="en-US" b="1"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the exposure or contact time (minutes)</a:t>
            </a:r>
          </a:p>
          <a:p>
            <a:pPr marL="274637" lvl="1" indent="0">
              <a:spcAft>
                <a:spcPts val="0"/>
              </a:spcAft>
              <a:buNone/>
              <a:defRPr/>
            </a:pP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Multiply them:</a:t>
            </a:r>
          </a:p>
          <a:p>
            <a:pPr marL="287338" indent="0">
              <a:spcAft>
                <a:spcPts val="0"/>
              </a:spcAft>
              <a:buClr>
                <a:schemeClr val="accent2"/>
              </a:buClr>
              <a:buNone/>
              <a:defRPr/>
            </a:pPr>
            <a:r>
              <a:rPr lang="en-US" sz="2400" b="1" i="1" dirty="0">
                <a:latin typeface="Arial" panose="020B0604020202020204" pitchFamily="34" charset="0"/>
                <a:cs typeface="Arial" panose="020B0604020202020204" pitchFamily="34" charset="0"/>
              </a:rPr>
              <a:t>C</a:t>
            </a:r>
            <a:r>
              <a:rPr lang="en-US" sz="2400" b="1"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t</a:t>
            </a:r>
            <a:r>
              <a:rPr lang="en-US" sz="2400" b="1" i="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mg/L • min </a:t>
            </a:r>
            <a:r>
              <a:rPr lang="en-US" sz="2400" b="1" dirty="0">
                <a:latin typeface="Arial" panose="020B0604020202020204" pitchFamily="34" charset="0"/>
                <a:cs typeface="Arial" panose="020B0604020202020204" pitchFamily="34" charset="0"/>
              </a:rPr>
              <a:t>(delivered dose to pathogens)</a:t>
            </a:r>
          </a:p>
          <a:p>
            <a:pPr marL="287338" indent="0">
              <a:spcAft>
                <a:spcPts val="0"/>
              </a:spcAft>
              <a:buClr>
                <a:schemeClr val="accent2"/>
              </a:buClr>
              <a:buNone/>
              <a:defRPr/>
            </a:pPr>
            <a:endParaRPr lang="en-US" sz="2400" dirty="0">
              <a:latin typeface="Arial" panose="020B0604020202020204" pitchFamily="34" charset="0"/>
              <a:cs typeface="Arial" panose="020B0604020202020204" pitchFamily="34" charset="0"/>
            </a:endParaRPr>
          </a:p>
          <a:p>
            <a:pPr marL="0" indent="0">
              <a:spcAft>
                <a:spcPts val="0"/>
              </a:spcAft>
              <a:buClr>
                <a:schemeClr val="accent2"/>
              </a:buClr>
              <a:buNone/>
              <a:defRPr/>
            </a:pPr>
            <a:r>
              <a:rPr lang="en-US" sz="2400" dirty="0">
                <a:latin typeface="Arial" panose="020B0604020202020204" pitchFamily="34" charset="0"/>
                <a:cs typeface="Arial" panose="020B0604020202020204" pitchFamily="34" charset="0"/>
              </a:rPr>
              <a:t>The calculated </a:t>
            </a:r>
            <a:r>
              <a:rPr lang="en-US" sz="2400" i="1" dirty="0">
                <a:latin typeface="Arial" panose="020B0604020202020204" pitchFamily="34" charset="0"/>
                <a:cs typeface="Arial" panose="020B0604020202020204" pitchFamily="34" charset="0"/>
              </a:rPr>
              <a:t>Ct</a:t>
            </a:r>
            <a:r>
              <a:rPr lang="en-US" sz="2400" i="1"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 value is looked up in </a:t>
            </a:r>
            <a:r>
              <a:rPr lang="en-US" sz="2400" b="1" dirty="0">
                <a:latin typeface="Arial" panose="020B0604020202020204" pitchFamily="34" charset="0"/>
                <a:cs typeface="Arial" panose="020B0604020202020204" pitchFamily="34" charset="0"/>
              </a:rPr>
              <a:t>EPA </a:t>
            </a:r>
            <a:r>
              <a:rPr lang="en-US" sz="2400" b="1" i="1" dirty="0">
                <a:latin typeface="Arial" panose="020B0604020202020204" pitchFamily="34" charset="0"/>
                <a:cs typeface="Arial" panose="020B0604020202020204" pitchFamily="34" charset="0"/>
              </a:rPr>
              <a:t>Ct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tables to determine the log inactivation based on specific monitoring parameters (pH, disinfectant residual and temperature).</a:t>
            </a:r>
          </a:p>
        </p:txBody>
      </p:sp>
    </p:spTree>
    <p:extLst>
      <p:ext uri="{BB962C8B-B14F-4D97-AF65-F5344CB8AC3E}">
        <p14:creationId xmlns:p14="http://schemas.microsoft.com/office/powerpoint/2010/main" val="698135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FDAE-6190-4458-88BC-2CF9C42B51C9}"/>
              </a:ext>
            </a:extLst>
          </p:cNvPr>
          <p:cNvSpPr>
            <a:spLocks noGrp="1"/>
          </p:cNvSpPr>
          <p:nvPr>
            <p:ph type="title"/>
          </p:nvPr>
        </p:nvSpPr>
        <p:spPr>
          <a:xfrm>
            <a:off x="390617" y="168677"/>
            <a:ext cx="10963183" cy="1038686"/>
          </a:xfrm>
        </p:spPr>
        <p:txBody>
          <a:bodyPr/>
          <a:lstStyle/>
          <a:p>
            <a:r>
              <a:rPr lang="en-US" dirty="0">
                <a:solidFill>
                  <a:srgbClr val="FFFFFF"/>
                </a:solidFill>
                <a:latin typeface="Arial" panose="020B0604020202020204" pitchFamily="34" charset="0"/>
                <a:cs typeface="Arial" panose="020B0604020202020204" pitchFamily="34" charset="0"/>
              </a:rPr>
              <a:t>Baffling Factor (BF)</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A53F41-A0BD-4490-A253-A3ADB74B0913}"/>
              </a:ext>
            </a:extLst>
          </p:cNvPr>
          <p:cNvSpPr>
            <a:spLocks noGrp="1"/>
          </p:cNvSpPr>
          <p:nvPr>
            <p:ph idx="1"/>
          </p:nvPr>
        </p:nvSpPr>
        <p:spPr>
          <a:xfrm>
            <a:off x="186431" y="1438183"/>
            <a:ext cx="11771790" cy="4998128"/>
          </a:xfrm>
        </p:spPr>
        <p:txBody>
          <a:bodyPr>
            <a:noAutofit/>
          </a:bodyPr>
          <a:lstStyle/>
          <a:p>
            <a:pPr>
              <a:buFont typeface="Arial" charset="0"/>
              <a:buChar char="•"/>
              <a:defRPr/>
            </a:pPr>
            <a:r>
              <a:rPr lang="en-US" sz="2400" dirty="0">
                <a:latin typeface="Arial" panose="020B0604020202020204" pitchFamily="34" charset="0"/>
                <a:cs typeface="Arial" panose="020B0604020202020204" pitchFamily="34" charset="0"/>
              </a:rPr>
              <a:t>Baffling factor or short-circuiting factor:</a:t>
            </a:r>
          </a:p>
          <a:p>
            <a:pPr lvl="1">
              <a:buFont typeface="Arial" charset="0"/>
              <a:buChar char="•"/>
              <a:defRPr/>
            </a:pPr>
            <a:r>
              <a:rPr lang="en-US" dirty="0">
                <a:latin typeface="Arial" panose="020B0604020202020204" pitchFamily="34" charset="0"/>
                <a:cs typeface="Arial" panose="020B0604020202020204" pitchFamily="34" charset="0"/>
              </a:rPr>
              <a:t>Determined from tracer study or estimated</a:t>
            </a:r>
          </a:p>
          <a:p>
            <a:pPr lvl="1">
              <a:buFont typeface="Arial" charset="0"/>
              <a:buChar char="•"/>
              <a:defRPr/>
            </a:pPr>
            <a:r>
              <a:rPr lang="en-US" b="1" dirty="0">
                <a:latin typeface="Arial" panose="020B0604020202020204" pitchFamily="34" charset="0"/>
                <a:cs typeface="Arial" panose="020B0604020202020204" pitchFamily="34" charset="0"/>
              </a:rPr>
              <a:t>BF</a:t>
            </a:r>
            <a:r>
              <a:rPr lang="en-US" dirty="0">
                <a:latin typeface="Arial" panose="020B0604020202020204" pitchFamily="34" charset="0"/>
                <a:cs typeface="Arial" panose="020B0604020202020204" pitchFamily="34" charset="0"/>
              </a:rPr>
              <a:t> =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sym typeface="Symbol"/>
              </a:rPr>
              <a:t> HRT </a:t>
            </a:r>
            <a:r>
              <a:rPr lang="en-US" dirty="0">
                <a:latin typeface="Arial" panose="020B0604020202020204" pitchFamily="34" charset="0"/>
                <a:cs typeface="Arial" panose="020B0604020202020204" pitchFamily="34" charset="0"/>
                <a:sym typeface="Symbol"/>
              </a:rPr>
              <a:t>from tracer study</a:t>
            </a:r>
          </a:p>
          <a:p>
            <a:pPr lvl="1">
              <a:buFont typeface="Arial" charset="0"/>
              <a:buChar char="•"/>
              <a:defRPr/>
            </a:pPr>
            <a:r>
              <a:rPr lang="en-US" dirty="0">
                <a:latin typeface="Arial" panose="020B0604020202020204" pitchFamily="34" charset="0"/>
                <a:cs typeface="Arial" panose="020B0604020202020204" pitchFamily="34" charset="0"/>
                <a:sym typeface="Symbol"/>
              </a:rPr>
              <a:t>HRT (hydraulic residence time) = operating volume divided by reactor flow</a:t>
            </a:r>
            <a:endParaRPr lang="en-US" dirty="0">
              <a:latin typeface="Arial" panose="020B0604020202020204" pitchFamily="34" charset="0"/>
              <a:cs typeface="Arial" panose="020B0604020202020204" pitchFamily="34" charset="0"/>
            </a:endParaRPr>
          </a:p>
          <a:p>
            <a:pPr>
              <a:buFont typeface="Arial" charset="0"/>
              <a:buChar char="•"/>
              <a:defRPr/>
            </a:pPr>
            <a:r>
              <a:rPr lang="en-US" sz="2400" dirty="0">
                <a:latin typeface="Arial" panose="020B0604020202020204" pitchFamily="34" charset="0"/>
                <a:cs typeface="Arial" panose="020B0604020202020204" pitchFamily="34" charset="0"/>
              </a:rPr>
              <a:t>BF is determined and applied to daily operations of the reactor for determining the disinfectant exposure time.</a:t>
            </a:r>
          </a:p>
          <a:p>
            <a:pPr marL="0" indent="0">
              <a:buNone/>
              <a:defRPr/>
            </a:pPr>
            <a:r>
              <a:rPr lang="en-US" sz="2400" dirty="0">
                <a:latin typeface="Arial" panose="020B0604020202020204" pitchFamily="34" charset="0"/>
                <a:cs typeface="Arial" panose="020B0604020202020204" pitchFamily="34" charset="0"/>
              </a:rPr>
              <a:t>Example:  </a:t>
            </a:r>
          </a:p>
          <a:p>
            <a:pPr lvl="1">
              <a:buFont typeface="Arial" charset="0"/>
              <a:buChar char="•"/>
              <a:defRPr/>
            </a:pPr>
            <a:r>
              <a:rPr lang="en-US" dirty="0">
                <a:latin typeface="Arial" panose="020B0604020202020204" pitchFamily="34" charset="0"/>
                <a:cs typeface="Arial" panose="020B0604020202020204" pitchFamily="34" charset="0"/>
              </a:rPr>
              <a:t>Total Clearwell operating volume: 63,000 gallons</a:t>
            </a:r>
          </a:p>
          <a:p>
            <a:pPr lvl="1">
              <a:buFont typeface="Arial" charset="0"/>
              <a:buChar char="•"/>
              <a:defRPr/>
            </a:pPr>
            <a:r>
              <a:rPr lang="en-US" dirty="0">
                <a:latin typeface="Arial" panose="020B0604020202020204" pitchFamily="34" charset="0"/>
                <a:cs typeface="Arial" panose="020B0604020202020204" pitchFamily="34" charset="0"/>
              </a:rPr>
              <a:t>Exit flow:  400 gpm (0. 576 MGD)</a:t>
            </a:r>
          </a:p>
          <a:p>
            <a:pPr lvl="1">
              <a:buFont typeface="Arial" charset="0"/>
              <a:buChar char="•"/>
              <a:defRPr/>
            </a:pPr>
            <a:r>
              <a:rPr lang="en-US" b="1" dirty="0">
                <a:latin typeface="Arial" panose="020B0604020202020204" pitchFamily="34" charset="0"/>
                <a:cs typeface="Arial" panose="020B0604020202020204" pitchFamily="34" charset="0"/>
              </a:rPr>
              <a:t>BF</a:t>
            </a:r>
            <a:r>
              <a:rPr lang="en-US" dirty="0">
                <a:latin typeface="Arial" panose="020B0604020202020204" pitchFamily="34" charset="0"/>
                <a:cs typeface="Arial" panose="020B0604020202020204" pitchFamily="34" charset="0"/>
              </a:rPr>
              <a:t>: 0.20, from tracer study</a:t>
            </a:r>
          </a:p>
          <a:p>
            <a:pPr lvl="1">
              <a:buFont typeface="Arial" charset="0"/>
              <a:buChar char="•"/>
              <a:defRPr/>
            </a:pPr>
            <a:r>
              <a:rPr lang="en-US" dirty="0">
                <a:latin typeface="Arial" panose="020B0604020202020204" pitchFamily="34" charset="0"/>
                <a:cs typeface="Arial" panose="020B0604020202020204" pitchFamily="34" charset="0"/>
              </a:rPr>
              <a:t>Calculated contact or disinfection exposure time: </a:t>
            </a:r>
          </a:p>
          <a:p>
            <a:pPr lvl="2">
              <a:buFont typeface="Arial" charset="0"/>
              <a:buChar char="•"/>
              <a:defRPr/>
            </a:pPr>
            <a:r>
              <a:rPr lang="en-US" sz="2400" dirty="0">
                <a:latin typeface="Arial" panose="020B0604020202020204" pitchFamily="34" charset="0"/>
                <a:cs typeface="Arial" panose="020B0604020202020204" pitchFamily="34" charset="0"/>
              </a:rPr>
              <a:t>63,000 gal ÷ 400 gpm × 0.20 = 31.5</a:t>
            </a:r>
            <a:r>
              <a:rPr lang="en-US" sz="2400" b="1" u="sng" dirty="0">
                <a:latin typeface="Arial" panose="020B0604020202020204" pitchFamily="34" charset="0"/>
                <a:cs typeface="Arial" panose="020B0604020202020204" pitchFamily="34" charset="0"/>
              </a:rPr>
              <a:t> minutes</a:t>
            </a:r>
            <a:r>
              <a:rPr lang="en-US" sz="2400" dirty="0">
                <a:latin typeface="Arial" panose="020B0604020202020204" pitchFamily="34" charset="0"/>
                <a:cs typeface="Arial" panose="020B0604020202020204" pitchFamily="34" charset="0"/>
              </a:rPr>
              <a:t> = </a:t>
            </a:r>
            <a:r>
              <a:rPr lang="en-US" sz="2400" b="1" dirty="0">
                <a:latin typeface="Arial" panose="020B0604020202020204" pitchFamily="34" charset="0"/>
                <a:cs typeface="Arial" panose="020B0604020202020204" pitchFamily="34" charset="0"/>
              </a:rPr>
              <a:t>t</a:t>
            </a:r>
            <a:r>
              <a:rPr lang="en-US" sz="2400" b="1" baseline="-25000" dirty="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467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826F-E200-48C5-A3A7-F6C7A4425A5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Test Method</a:t>
            </a:r>
          </a:p>
        </p:txBody>
      </p:sp>
      <p:sp>
        <p:nvSpPr>
          <p:cNvPr id="3" name="Content Placeholder 2">
            <a:extLst>
              <a:ext uri="{FF2B5EF4-FFF2-40B4-BE49-F238E27FC236}">
                <a16:creationId xmlns:a16="http://schemas.microsoft.com/office/drawing/2014/main" id="{A0DE882A-8977-4F9D-BB52-ECD1FE08AF20}"/>
              </a:ext>
            </a:extLst>
          </p:cNvPr>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Modified Step-Dose Method</a:t>
            </a:r>
          </a:p>
          <a:p>
            <a:r>
              <a:rPr lang="en-US" dirty="0">
                <a:latin typeface="Arial" panose="020B0604020202020204" pitchFamily="34" charset="0"/>
                <a:cs typeface="Arial" panose="020B0604020202020204" pitchFamily="34" charset="0"/>
              </a:rPr>
              <a:t>It is a continue feed of tracer injected before the reactor at constant rate with plant flow.  The “Step-Dose” test has a duration of 3-4 HRT to achieve reactor outlet steady-state tracer concentration.  The time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determined when 10% of the tracer dose concentration has exist the reactor.  The “Modified Step-Dose” test allows the test to be completed in less than 1 HRT by physical measurements of the tracer to the inlet of the reactor.</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519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263"/>
            <a:ext cx="4595071" cy="1300531"/>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Method of Analysis and Equipment</a:t>
            </a:r>
          </a:p>
        </p:txBody>
      </p:sp>
      <p:sp>
        <p:nvSpPr>
          <p:cNvPr id="3" name="Content Placeholder 2"/>
          <p:cNvSpPr>
            <a:spLocks noGrp="1"/>
          </p:cNvSpPr>
          <p:nvPr>
            <p:ph sz="half" idx="1"/>
          </p:nvPr>
        </p:nvSpPr>
        <p:spPr>
          <a:xfrm>
            <a:off x="106532" y="1526960"/>
            <a:ext cx="6516210" cy="4873841"/>
          </a:xfrm>
        </p:spPr>
        <p:txBody>
          <a:bodyPr vert="horz" lIns="91440" tIns="45720" rIns="91440" bIns="45720" rtlCol="0">
            <a:noAutofit/>
          </a:bodyPr>
          <a:lstStyle/>
          <a:p>
            <a:r>
              <a:rPr lang="en-US" sz="2400" dirty="0">
                <a:latin typeface="Arial" panose="020B0604020202020204" pitchFamily="34" charset="0"/>
                <a:cs typeface="Arial" panose="020B0604020202020204" pitchFamily="34" charset="0"/>
              </a:rPr>
              <a:t>Intellical™ ISEF121 Fluoride (F</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Ion Selective Electrode (ISE)</a:t>
            </a:r>
          </a:p>
          <a:p>
            <a:r>
              <a:rPr lang="en-US" sz="2400" dirty="0">
                <a:latin typeface="Arial" panose="020B0604020202020204" pitchFamily="34" charset="0"/>
                <a:cs typeface="Arial" panose="020B0604020202020204" pitchFamily="34" charset="0"/>
              </a:rPr>
              <a:t>HQ40d Portable ISE Multi-Parameter Meter</a:t>
            </a:r>
          </a:p>
          <a:p>
            <a:r>
              <a:rPr lang="en-US" sz="2400" dirty="0">
                <a:latin typeface="Arial" panose="020B0604020202020204" pitchFamily="34" charset="0"/>
                <a:cs typeface="Arial" panose="020B0604020202020204" pitchFamily="34" charset="0"/>
              </a:rPr>
              <a:t>Fluoride Ionic Strength Adjustor (ISA)</a:t>
            </a:r>
          </a:p>
          <a:p>
            <a:r>
              <a:rPr lang="en-US" sz="2400" dirty="0">
                <a:latin typeface="Arial" panose="020B0604020202020204" pitchFamily="34" charset="0"/>
                <a:cs typeface="Arial" panose="020B0604020202020204" pitchFamily="34" charset="0"/>
              </a:rPr>
              <a:t>Fluoride Standards (0.2 &amp; 2.0 mg/L)</a:t>
            </a:r>
          </a:p>
          <a:p>
            <a:r>
              <a:rPr lang="en-US" sz="2400" dirty="0">
                <a:latin typeface="Arial" panose="020B0604020202020204" pitchFamily="34" charset="0"/>
                <a:cs typeface="Arial" panose="020B0604020202020204" pitchFamily="34" charset="0"/>
              </a:rPr>
              <a:t>25 mL graduated cylinder</a:t>
            </a:r>
          </a:p>
          <a:p>
            <a:r>
              <a:rPr lang="en-US" sz="2400" dirty="0">
                <a:latin typeface="Arial" panose="020B0604020202020204" pitchFamily="34" charset="0"/>
                <a:cs typeface="Arial" panose="020B0604020202020204" pitchFamily="34" charset="0"/>
              </a:rPr>
              <a:t>Finnpipette F2 variable volume pipette, capacity 0.5 - 5 mL</a:t>
            </a:r>
          </a:p>
          <a:p>
            <a:r>
              <a:rPr lang="en-US" sz="2400" dirty="0">
                <a:latin typeface="Arial" panose="020B0604020202020204" pitchFamily="34" charset="0"/>
                <a:cs typeface="Arial" panose="020B0604020202020204" pitchFamily="34" charset="0"/>
              </a:rPr>
              <a:t>Electrode stirrer stand</a:t>
            </a:r>
          </a:p>
          <a:p>
            <a:r>
              <a:rPr lang="en-US" sz="2400" dirty="0">
                <a:latin typeface="Arial" panose="020B0604020202020204" pitchFamily="34" charset="0"/>
                <a:cs typeface="Arial" panose="020B0604020202020204" pitchFamily="34" charset="0"/>
              </a:rPr>
              <a:t>50 mL beakers</a:t>
            </a:r>
          </a:p>
          <a:p>
            <a:r>
              <a:rPr lang="en-US" sz="2400" dirty="0">
                <a:latin typeface="Arial" panose="020B0604020202020204" pitchFamily="34" charset="0"/>
                <a:cs typeface="Arial" panose="020B0604020202020204" pitchFamily="34" charset="0"/>
              </a:rPr>
              <a:t>Stir Bar, Magnetic, Polygon</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2" descr="Thermo Scientific FinnpipetteÂ® F2 Adjustable-Volume Pipetters, Single Channel, 0.5-5m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7569778" y="321734"/>
            <a:ext cx="794546" cy="27398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de stirrer stand, 115 Va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6273" y="321734"/>
            <a:ext cx="1897321" cy="27398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vanced digitalÂ handheld portable meter Hach HQD for water testing pH, Conductivity, TDS, Salinity, Dissolved Oxygen (DO), ORP and IS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935" y="3796452"/>
            <a:ext cx="2073518" cy="2559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tellicalâ¢ ISEF121 Fluoride (F-) Ion Selective Electrode (ISE), 1 m cable"/>
          <p:cNvPicPr>
            <a:picLocks noGrp="1" noChangeAspect="1" noChangeArrowheads="1"/>
          </p:cNvPicPr>
          <p:nvPr>
            <p:ph sz="half" idx="2"/>
          </p:nvPr>
        </p:nvPicPr>
        <p:blipFill>
          <a:blip r:embed="rId5" cstate="screen">
            <a:extLst>
              <a:ext uri="{28A0092B-C50C-407E-A947-70E740481C1C}">
                <a14:useLocalDpi xmlns:a14="http://schemas.microsoft.com/office/drawing/2010/main"/>
              </a:ext>
            </a:extLst>
          </a:blip>
          <a:srcRect/>
          <a:stretch>
            <a:fillRect/>
          </a:stretch>
        </p:blipFill>
        <p:spPr bwMode="auto">
          <a:xfrm>
            <a:off x="9656576" y="4198648"/>
            <a:ext cx="2364317" cy="175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96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94C-25DF-4A9E-B027-4B4354AACFF2}"/>
              </a:ext>
            </a:extLst>
          </p:cNvPr>
          <p:cNvSpPr>
            <a:spLocks noGrp="1"/>
          </p:cNvSpPr>
          <p:nvPr>
            <p:ph type="title"/>
          </p:nvPr>
        </p:nvSpPr>
        <p:spPr>
          <a:xfrm>
            <a:off x="1136428" y="627564"/>
            <a:ext cx="7474172" cy="1325563"/>
          </a:xfrm>
        </p:spPr>
        <p:txBody>
          <a:bodyPr>
            <a:normAutofit/>
          </a:bodyPr>
          <a:lstStyle/>
          <a:p>
            <a:r>
              <a:rPr lang="en-US" dirty="0">
                <a:latin typeface="Arial" panose="020B0604020202020204" pitchFamily="34" charset="0"/>
                <a:cs typeface="Arial" panose="020B0604020202020204" pitchFamily="34" charset="0"/>
              </a:rPr>
              <a:t>Contact</a:t>
            </a:r>
          </a:p>
        </p:txBody>
      </p:sp>
      <p:sp>
        <p:nvSpPr>
          <p:cNvPr id="3" name="Content Placeholder 2">
            <a:extLst>
              <a:ext uri="{FF2B5EF4-FFF2-40B4-BE49-F238E27FC236}">
                <a16:creationId xmlns:a16="http://schemas.microsoft.com/office/drawing/2014/main" id="{70EF070F-3363-4A14-8E35-B98F92951775}"/>
              </a:ext>
              <a:ext uri="{C183D7F6-B498-43B3-948B-1728B52AA6E4}">
                <adec:decorative xmlns:adec="http://schemas.microsoft.com/office/drawing/2017/decorative" val="0"/>
              </a:ext>
            </a:extLst>
          </p:cNvPr>
          <p:cNvSpPr>
            <a:spLocks noGrp="1"/>
          </p:cNvSpPr>
          <p:nvPr>
            <p:ph idx="1"/>
          </p:nvPr>
        </p:nvSpPr>
        <p:spPr>
          <a:xfrm>
            <a:off x="177553" y="2278173"/>
            <a:ext cx="11665259" cy="4229159"/>
          </a:xfrm>
        </p:spPr>
        <p:txBody>
          <a:bodyPr anchor="ctr">
            <a:noAutofit/>
          </a:bodyPr>
          <a:lstStyle/>
          <a:p>
            <a:r>
              <a:rPr lang="en-US" sz="2400" dirty="0">
                <a:latin typeface="Arial" panose="020B0604020202020204" pitchFamily="34" charset="0"/>
                <a:cs typeface="Arial" panose="020B0604020202020204" pitchFamily="34" charset="0"/>
              </a:rPr>
              <a:t>Guy Schott, P.E.</a:t>
            </a:r>
          </a:p>
          <a:p>
            <a:r>
              <a:rPr lang="en-US" sz="2400" dirty="0">
                <a:latin typeface="Arial" panose="020B0604020202020204" pitchFamily="34" charset="0"/>
                <a:cs typeface="Arial" panose="020B0604020202020204" pitchFamily="34" charset="0"/>
              </a:rPr>
              <a:t>State Water Resources Control Board</a:t>
            </a:r>
          </a:p>
          <a:p>
            <a:r>
              <a:rPr lang="en-US" sz="2400" dirty="0">
                <a:latin typeface="Arial" panose="020B0604020202020204" pitchFamily="34" charset="0"/>
                <a:cs typeface="Arial" panose="020B0604020202020204" pitchFamily="34" charset="0"/>
              </a:rPr>
              <a:t>Division of Drinking Water</a:t>
            </a:r>
          </a:p>
          <a:p>
            <a:r>
              <a:rPr lang="en-US" sz="2400" dirty="0">
                <a:latin typeface="Arial" panose="020B0604020202020204" pitchFamily="34" charset="0"/>
                <a:cs typeface="Arial" panose="020B0604020202020204" pitchFamily="34" charset="0"/>
              </a:rPr>
              <a:t>Santa Rosa, CA</a:t>
            </a:r>
          </a:p>
          <a:p>
            <a:pPr marL="0" indent="0">
              <a:buNone/>
            </a:pPr>
            <a:r>
              <a:rPr lang="en-US" sz="2400" dirty="0">
                <a:latin typeface="Arial" panose="020B0604020202020204" pitchFamily="34" charset="0"/>
                <a:cs typeface="Arial" panose="020B0604020202020204" pitchFamily="34" charset="0"/>
              </a:rPr>
              <a:t>Go to </a:t>
            </a:r>
            <a:r>
              <a:rPr lang="en-US" sz="2400" dirty="0">
                <a:solidFill>
                  <a:srgbClr val="FFC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Tracer Test Results</a:t>
            </a:r>
            <a:r>
              <a:rPr lang="en-US" sz="2400" dirty="0">
                <a:solidFill>
                  <a:srgbClr val="FFC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review</a:t>
            </a:r>
          </a:p>
          <a:p>
            <a:pPr marL="0" indent="0">
              <a:buNone/>
            </a:pPr>
            <a:r>
              <a:rPr lang="en-US" sz="2400" dirty="0">
                <a:latin typeface="Arial" panose="020B0604020202020204" pitchFamily="34" charset="0"/>
                <a:cs typeface="Arial" panose="020B0604020202020204" pitchFamily="34" charset="0"/>
              </a:rPr>
              <a:t>www.waterboards.ca.gov/drinking_water/programs/districts/mendocino_district.html</a:t>
            </a:r>
          </a:p>
          <a:p>
            <a:r>
              <a:rPr lang="en-US" sz="2400" dirty="0">
                <a:latin typeface="Arial" panose="020B0604020202020204" pitchFamily="34" charset="0"/>
                <a:cs typeface="Arial" panose="020B0604020202020204" pitchFamily="34" charset="0"/>
              </a:rPr>
              <a:t>Email: </a:t>
            </a:r>
            <a:r>
              <a:rPr lang="en-US" sz="2400"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Guy Schott</a:t>
            </a:r>
            <a:r>
              <a:rPr lang="en-US" sz="2400" dirty="0">
                <a:solidFill>
                  <a:srgbClr val="FFC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Guy.Schott@waterboards.ca.gov</a:t>
            </a:r>
          </a:p>
          <a:p>
            <a:r>
              <a:rPr lang="en-US" sz="2400" dirty="0">
                <a:latin typeface="Arial" panose="020B0604020202020204" pitchFamily="34" charset="0"/>
                <a:cs typeface="Arial" panose="020B0604020202020204" pitchFamily="34" charset="0"/>
              </a:rPr>
              <a:t>Office Number: 707-576-2732</a:t>
            </a:r>
          </a:p>
        </p:txBody>
      </p:sp>
      <p:pic>
        <p:nvPicPr>
          <p:cNvPr id="7" name="Graphic 6">
            <a:extLst>
              <a:ext uri="{FF2B5EF4-FFF2-40B4-BE49-F238E27FC236}">
                <a16:creationId xmlns:a16="http://schemas.microsoft.com/office/drawing/2014/main" id="{D88BE429-89F0-4210-8207-96F887594E3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63870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0639-2213-4B30-8FB2-81B7E628F94B}"/>
              </a:ext>
            </a:extLst>
          </p:cNvPr>
          <p:cNvSpPr>
            <a:spLocks noGrp="1"/>
          </p:cNvSpPr>
          <p:nvPr>
            <p:ph type="title"/>
          </p:nvPr>
        </p:nvSpPr>
        <p:spPr>
          <a:xfrm>
            <a:off x="838200" y="365125"/>
            <a:ext cx="10515600" cy="868871"/>
          </a:xfrm>
        </p:spPr>
        <p:txBody>
          <a:bodyPr/>
          <a:lstStyle/>
          <a:p>
            <a:r>
              <a:rPr lang="en-US" dirty="0">
                <a:latin typeface="Arial" panose="020B0604020202020204" pitchFamily="34" charset="0"/>
                <a:cs typeface="Arial" panose="020B0604020202020204" pitchFamily="34" charset="0"/>
              </a:rPr>
              <a:t>Summary of Tracer Procedures</a:t>
            </a:r>
          </a:p>
        </p:txBody>
      </p:sp>
      <p:sp>
        <p:nvSpPr>
          <p:cNvPr id="3" name="Content Placeholder 2">
            <a:extLst>
              <a:ext uri="{FF2B5EF4-FFF2-40B4-BE49-F238E27FC236}">
                <a16:creationId xmlns:a16="http://schemas.microsoft.com/office/drawing/2014/main" id="{1177A582-BD12-4264-B311-12ADDD27ADB4}"/>
              </a:ext>
            </a:extLst>
          </p:cNvPr>
          <p:cNvSpPr>
            <a:spLocks noGrp="1"/>
          </p:cNvSpPr>
          <p:nvPr>
            <p:ph idx="1"/>
          </p:nvPr>
        </p:nvSpPr>
        <p:spPr>
          <a:xfrm>
            <a:off x="621792" y="1455938"/>
            <a:ext cx="11192256" cy="4721025"/>
          </a:xfrm>
        </p:spPr>
        <p:txBody>
          <a:bodyPr>
            <a:normAutofit/>
          </a:bodyPr>
          <a:lstStyle/>
          <a:p>
            <a:r>
              <a:rPr lang="en-US" dirty="0">
                <a:latin typeface="Arial" panose="020B0604020202020204" pitchFamily="34" charset="0"/>
                <a:cs typeface="Arial" panose="020B0604020202020204" pitchFamily="34" charset="0"/>
              </a:rPr>
              <a:t>A single tracer study was conducted on a 67,000-gallon bolted steel tank (clearwell) with three baffles.   Liquid fluoride was used as the tracer that was injected at the chlorine injection point upstream of the clearwell. </a:t>
            </a:r>
          </a:p>
          <a:p>
            <a:r>
              <a:rPr lang="en-US" dirty="0">
                <a:latin typeface="Arial" panose="020B0604020202020204" pitchFamily="34" charset="0"/>
                <a:cs typeface="Arial" panose="020B0604020202020204" pitchFamily="34" charset="0"/>
              </a:rPr>
              <a:t>Sampling were conducted at two stations</a:t>
            </a:r>
          </a:p>
          <a:p>
            <a:pPr lvl="1"/>
            <a:r>
              <a:rPr lang="en-US" dirty="0">
                <a:latin typeface="Arial" panose="020B0604020202020204" pitchFamily="34" charset="0"/>
                <a:cs typeface="Arial" panose="020B0604020202020204" pitchFamily="34" charset="0"/>
              </a:rPr>
              <a:t>Station 1:  Inlet to clearwell to confirm fluoride dose (mg/L)</a:t>
            </a:r>
          </a:p>
          <a:p>
            <a:pPr lvl="1"/>
            <a:r>
              <a:rPr lang="en-US" dirty="0">
                <a:latin typeface="Arial" panose="020B0604020202020204" pitchFamily="34" charset="0"/>
                <a:cs typeface="Arial" panose="020B0604020202020204" pitchFamily="34" charset="0"/>
              </a:rPr>
              <a:t>Station 2: Exit line of clearwell</a:t>
            </a:r>
          </a:p>
          <a:p>
            <a:r>
              <a:rPr lang="en-US" dirty="0">
                <a:latin typeface="Arial" panose="020B0604020202020204" pitchFamily="34" charset="0"/>
                <a:cs typeface="Arial" panose="020B0604020202020204" pitchFamily="34" charset="0"/>
              </a:rPr>
              <a:t>Clearwell entry flow was 302 gpm</a:t>
            </a:r>
          </a:p>
          <a:p>
            <a:r>
              <a:rPr lang="en-US" dirty="0">
                <a:latin typeface="Arial" panose="020B0604020202020204" pitchFamily="34" charset="0"/>
                <a:cs typeface="Arial" panose="020B0604020202020204" pitchFamily="34" charset="0"/>
              </a:rPr>
              <a:t>Clearwell exit flow average 287 gpm </a:t>
            </a:r>
          </a:p>
        </p:txBody>
      </p:sp>
    </p:spTree>
    <p:extLst>
      <p:ext uri="{BB962C8B-B14F-4D97-AF65-F5344CB8AC3E}">
        <p14:creationId xmlns:p14="http://schemas.microsoft.com/office/powerpoint/2010/main" val="190603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72D4-CAA5-434E-B3EF-1D9E9B55621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Tracer Test Result Summary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67,000-Gallon Clearwell</a:t>
            </a:r>
          </a:p>
        </p:txBody>
      </p:sp>
      <p:sp>
        <p:nvSpPr>
          <p:cNvPr id="3" name="Content Placeholder 2">
            <a:extLst>
              <a:ext uri="{FF2B5EF4-FFF2-40B4-BE49-F238E27FC236}">
                <a16:creationId xmlns:a16="http://schemas.microsoft.com/office/drawing/2014/main" id="{564D8CD7-F728-4BE3-B7B0-0D0D5E71FDB3}"/>
              </a:ext>
            </a:extLst>
          </p:cNvPr>
          <p:cNvSpPr>
            <a:spLocks noGrp="1"/>
          </p:cNvSpPr>
          <p:nvPr>
            <p:ph sz="half" idx="1"/>
          </p:nvPr>
        </p:nvSpPr>
        <p:spPr>
          <a:xfrm>
            <a:off x="490194" y="1825625"/>
            <a:ext cx="5537744" cy="4667250"/>
          </a:xfrm>
        </p:spPr>
        <p:txBody>
          <a:bodyPr>
            <a:noAutofit/>
          </a:bodyPr>
          <a:lstStyle/>
          <a:p>
            <a:pPr marL="0"/>
            <a:r>
              <a:rPr lang="en-US" sz="2400" b="1" dirty="0">
                <a:latin typeface="Arial" panose="020B0604020202020204" pitchFamily="34" charset="0"/>
                <a:cs typeface="Arial" panose="020B0604020202020204" pitchFamily="34" charset="0"/>
              </a:rPr>
              <a:t>Modified Step-Dose – </a:t>
            </a:r>
            <a:r>
              <a:rPr lang="en-US" sz="2400" b="1" dirty="0">
                <a:solidFill>
                  <a:srgbClr val="FFC000"/>
                </a:solidFill>
                <a:latin typeface="Arial" panose="020B0604020202020204" pitchFamily="34" charset="0"/>
                <a:cs typeface="Arial" panose="020B0604020202020204" pitchFamily="34" charset="0"/>
              </a:rPr>
              <a:t>Test 2</a:t>
            </a:r>
          </a:p>
          <a:p>
            <a:r>
              <a:rPr lang="en-US" sz="2400" dirty="0">
                <a:latin typeface="Arial" panose="020B0604020202020204" pitchFamily="34" charset="0"/>
                <a:cs typeface="Arial" panose="020B0604020202020204" pitchFamily="34" charset="0"/>
              </a:rPr>
              <a:t>Test Date: 3/12/25</a:t>
            </a:r>
          </a:p>
          <a:p>
            <a:r>
              <a:rPr lang="en-US" sz="2400" dirty="0">
                <a:latin typeface="Arial" panose="020B0604020202020204" pitchFamily="34" charset="0"/>
                <a:cs typeface="Arial" panose="020B0604020202020204" pitchFamily="34" charset="0"/>
              </a:rPr>
              <a:t>Clearwell avg operating volume: 64,090 gallons</a:t>
            </a:r>
          </a:p>
          <a:p>
            <a:r>
              <a:rPr lang="en-US" sz="2400" dirty="0">
                <a:latin typeface="Arial" panose="020B0604020202020204" pitchFamily="34" charset="0"/>
                <a:cs typeface="Arial" panose="020B0604020202020204" pitchFamily="34" charset="0"/>
              </a:rPr>
              <a:t>Three baffled; L:W 15.3</a:t>
            </a:r>
          </a:p>
          <a:p>
            <a:r>
              <a:rPr lang="en-US" sz="2400" dirty="0">
                <a:latin typeface="Arial" panose="020B0604020202020204" pitchFamily="34" charset="0"/>
                <a:cs typeface="Arial" panose="020B0604020202020204" pitchFamily="34" charset="0"/>
              </a:rPr>
              <a:t>Entry flow: 302 gpm</a:t>
            </a:r>
          </a:p>
          <a:p>
            <a:r>
              <a:rPr lang="en-US" sz="2400" dirty="0">
                <a:latin typeface="Arial" panose="020B0604020202020204" pitchFamily="34" charset="0"/>
                <a:cs typeface="Arial" panose="020B0604020202020204" pitchFamily="34" charset="0"/>
              </a:rPr>
              <a:t>Exit flow: 287 gpm</a:t>
            </a:r>
          </a:p>
          <a:p>
            <a:r>
              <a:rPr lang="en-US" sz="2400" dirty="0">
                <a:latin typeface="Arial" panose="020B0604020202020204" pitchFamily="34" charset="0"/>
                <a:cs typeface="Arial" panose="020B0604020202020204" pitchFamily="34" charset="0"/>
              </a:rPr>
              <a:t>HRT: 223 minutes</a:t>
            </a:r>
          </a:p>
          <a:p>
            <a:r>
              <a:rPr lang="en-US" sz="2400" dirty="0">
                <a:solidFill>
                  <a:srgbClr val="FFC000"/>
                </a:solidFill>
                <a:latin typeface="Arial" panose="020B0604020202020204" pitchFamily="34" charset="0"/>
                <a:cs typeface="Arial" panose="020B0604020202020204" pitchFamily="34" charset="0"/>
              </a:rPr>
              <a:t>t</a:t>
            </a:r>
            <a:r>
              <a:rPr lang="en-US" sz="2400" baseline="-25000" dirty="0">
                <a:solidFill>
                  <a:srgbClr val="FFC000"/>
                </a:solidFill>
                <a:latin typeface="Arial" panose="020B0604020202020204" pitchFamily="34" charset="0"/>
                <a:cs typeface="Arial" panose="020B0604020202020204" pitchFamily="34" charset="0"/>
              </a:rPr>
              <a:t>10</a:t>
            </a:r>
            <a:r>
              <a:rPr lang="en-US" sz="2400" dirty="0">
                <a:solidFill>
                  <a:srgbClr val="FFC000"/>
                </a:solidFill>
                <a:latin typeface="Arial" panose="020B0604020202020204" pitchFamily="34" charset="0"/>
                <a:cs typeface="Arial" panose="020B0604020202020204" pitchFamily="34" charset="0"/>
              </a:rPr>
              <a:t>: 45.8 minutes</a:t>
            </a:r>
          </a:p>
          <a:p>
            <a:r>
              <a:rPr lang="en-US" sz="2400" dirty="0">
                <a:solidFill>
                  <a:srgbClr val="FFC000"/>
                </a:solidFill>
                <a:latin typeface="Arial" panose="020B0604020202020204" pitchFamily="34" charset="0"/>
                <a:cs typeface="Arial" panose="020B0604020202020204" pitchFamily="34" charset="0"/>
              </a:rPr>
              <a:t>Baffling Factor (t</a:t>
            </a:r>
            <a:r>
              <a:rPr lang="en-US" sz="2400" baseline="-25000" dirty="0">
                <a:solidFill>
                  <a:srgbClr val="FFC000"/>
                </a:solidFill>
                <a:latin typeface="Arial" panose="020B0604020202020204" pitchFamily="34" charset="0"/>
                <a:cs typeface="Arial" panose="020B0604020202020204" pitchFamily="34" charset="0"/>
              </a:rPr>
              <a:t>10</a:t>
            </a:r>
            <a:r>
              <a:rPr lang="en-US" sz="2400" dirty="0">
                <a:solidFill>
                  <a:srgbClr val="FFC000"/>
                </a:solidFill>
                <a:latin typeface="Arial" panose="020B0604020202020204" pitchFamily="34" charset="0"/>
                <a:cs typeface="Arial" panose="020B0604020202020204" pitchFamily="34" charset="0"/>
              </a:rPr>
              <a:t>/HRT): </a:t>
            </a:r>
            <a:r>
              <a:rPr lang="en-US" sz="2400" b="1" dirty="0">
                <a:solidFill>
                  <a:srgbClr val="FFC000"/>
                </a:solidFill>
                <a:latin typeface="Arial" panose="020B0604020202020204" pitchFamily="34" charset="0"/>
                <a:cs typeface="Arial" panose="020B0604020202020204" pitchFamily="34" charset="0"/>
              </a:rPr>
              <a:t>0.20</a:t>
            </a:r>
          </a:p>
        </p:txBody>
      </p:sp>
      <p:sp>
        <p:nvSpPr>
          <p:cNvPr id="4" name="Content Placeholder 2">
            <a:extLst>
              <a:ext uri="{FF2B5EF4-FFF2-40B4-BE49-F238E27FC236}">
                <a16:creationId xmlns:a16="http://schemas.microsoft.com/office/drawing/2014/main" id="{DAB9AB41-DA86-E841-6BD7-38177C1D9C7F}"/>
              </a:ext>
            </a:extLst>
          </p:cNvPr>
          <p:cNvSpPr txBox="1">
            <a:spLocks/>
          </p:cNvSpPr>
          <p:nvPr/>
        </p:nvSpPr>
        <p:spPr>
          <a:xfrm>
            <a:off x="6096000" y="1825625"/>
            <a:ext cx="5328142" cy="4667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C000"/>
                </a:solidFill>
                <a:latin typeface="Arial" panose="020B0604020202020204" pitchFamily="34" charset="0"/>
                <a:cs typeface="Arial" panose="020B0604020202020204" pitchFamily="34" charset="0"/>
              </a:rPr>
              <a:t>Note:</a:t>
            </a:r>
            <a:r>
              <a:rPr lang="en-US" sz="2400" dirty="0">
                <a:latin typeface="Arial" panose="020B0604020202020204" pitchFamily="34" charset="0"/>
                <a:cs typeface="Arial" panose="020B0604020202020204" pitchFamily="34" charset="0"/>
              </a:rPr>
              <a:t> Test 1 (2/12/25) the baffling factor was 0.21.  After Test 1, post construction photos were sent showing gaps between the tank floor and baffles where the baffles crossed the tank’s studded bolts.  These gaps were repaired, and a second tracer test was conducted.  Based on Test 2 results, the repairs to the baffles had no impact on the tank’s hydraulic efficiency.  Post test 2 photos were sent, and more gaps were found and along with construction issues. </a:t>
            </a:r>
          </a:p>
        </p:txBody>
      </p:sp>
    </p:spTree>
    <p:extLst>
      <p:ext uri="{BB962C8B-B14F-4D97-AF65-F5344CB8AC3E}">
        <p14:creationId xmlns:p14="http://schemas.microsoft.com/office/powerpoint/2010/main" val="152215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D18-93F9-399D-5C4C-AA6019392154}"/>
              </a:ext>
              <a:ext uri="{C183D7F6-B498-43B3-948B-1728B52AA6E4}">
                <adec:decorative xmlns:adec="http://schemas.microsoft.com/office/drawing/2017/decorative" val="1"/>
              </a:ext>
            </a:extLst>
          </p:cNvPr>
          <p:cNvSpPr>
            <a:spLocks noGrp="1"/>
          </p:cNvSpPr>
          <p:nvPr>
            <p:ph type="title"/>
          </p:nvPr>
        </p:nvSpPr>
        <p:spPr>
          <a:xfrm>
            <a:off x="838200" y="232654"/>
            <a:ext cx="10515600" cy="749300"/>
          </a:xfrm>
        </p:spPr>
        <p:txBody>
          <a:bodyPr/>
          <a:lstStyle/>
          <a:p>
            <a:r>
              <a:rPr lang="en-US" dirty="0">
                <a:latin typeface="Arial" panose="020B0604020202020204" pitchFamily="34" charset="0"/>
                <a:cs typeface="Arial" panose="020B0604020202020204" pitchFamily="34" charset="0"/>
              </a:rPr>
              <a:t>Clearwell Inlet Sampling Tap</a:t>
            </a:r>
          </a:p>
        </p:txBody>
      </p:sp>
      <p:sp>
        <p:nvSpPr>
          <p:cNvPr id="9" name="TextBox 8">
            <a:extLst>
              <a:ext uri="{FF2B5EF4-FFF2-40B4-BE49-F238E27FC236}">
                <a16:creationId xmlns:a16="http://schemas.microsoft.com/office/drawing/2014/main" id="{2346BD3F-3086-65A7-F9DD-369C6EF919BE}"/>
              </a:ext>
              <a:ext uri="{C183D7F6-B498-43B3-948B-1728B52AA6E4}">
                <adec:decorative xmlns:adec="http://schemas.microsoft.com/office/drawing/2017/decorative" val="1"/>
              </a:ext>
            </a:extLst>
          </p:cNvPr>
          <p:cNvSpPr txBox="1"/>
          <p:nvPr/>
        </p:nvSpPr>
        <p:spPr>
          <a:xfrm>
            <a:off x="1419225" y="1390650"/>
            <a:ext cx="280557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Inlet Sampling Line</a:t>
            </a:r>
          </a:p>
        </p:txBody>
      </p:sp>
      <p:sp>
        <p:nvSpPr>
          <p:cNvPr id="10" name="TextBox 9">
            <a:extLst>
              <a:ext uri="{FF2B5EF4-FFF2-40B4-BE49-F238E27FC236}">
                <a16:creationId xmlns:a16="http://schemas.microsoft.com/office/drawing/2014/main" id="{C55C5A74-2E2A-A014-B22D-695DD0E45015}"/>
              </a:ext>
              <a:ext uri="{C183D7F6-B498-43B3-948B-1728B52AA6E4}">
                <adec:decorative xmlns:adec="http://schemas.microsoft.com/office/drawing/2017/decorative" val="1"/>
              </a:ext>
            </a:extLst>
          </p:cNvPr>
          <p:cNvSpPr txBox="1"/>
          <p:nvPr/>
        </p:nvSpPr>
        <p:spPr>
          <a:xfrm>
            <a:off x="7359619" y="1128560"/>
            <a:ext cx="338746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Inlet Sampling Location</a:t>
            </a:r>
          </a:p>
          <a:p>
            <a:r>
              <a:rPr lang="en-US" sz="2400" dirty="0">
                <a:latin typeface="Arial" panose="020B0604020202020204" pitchFamily="34" charset="0"/>
                <a:cs typeface="Arial" panose="020B0604020202020204" pitchFamily="34" charset="0"/>
              </a:rPr>
              <a:t>inside building</a:t>
            </a:r>
          </a:p>
        </p:txBody>
      </p:sp>
      <p:pic>
        <p:nvPicPr>
          <p:cNvPr id="5" name="Content Placeholder 8">
            <a:extLst>
              <a:ext uri="{FF2B5EF4-FFF2-40B4-BE49-F238E27FC236}">
                <a16:creationId xmlns:a16="http://schemas.microsoft.com/office/drawing/2014/main" id="{CDE231D1-EE95-25C6-B803-573FD26E32A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659" y="1924433"/>
            <a:ext cx="3721724" cy="4718050"/>
          </a:xfrm>
          <a:prstGeom prst="rect">
            <a:avLst/>
          </a:prstGeom>
          <a:ln w="25400">
            <a:solidFill>
              <a:srgbClr val="000000"/>
            </a:solidFill>
          </a:ln>
        </p:spPr>
      </p:pic>
      <p:sp>
        <p:nvSpPr>
          <p:cNvPr id="13" name="Oval 12">
            <a:extLst>
              <a:ext uri="{FF2B5EF4-FFF2-40B4-BE49-F238E27FC236}">
                <a16:creationId xmlns:a16="http://schemas.microsoft.com/office/drawing/2014/main" id="{673A5461-E253-579B-7DCF-7E5EEEC3240A}"/>
              </a:ext>
              <a:ext uri="{C183D7F6-B498-43B3-948B-1728B52AA6E4}">
                <adec:decorative xmlns:adec="http://schemas.microsoft.com/office/drawing/2017/decorative" val="1"/>
              </a:ext>
            </a:extLst>
          </p:cNvPr>
          <p:cNvSpPr/>
          <p:nvPr/>
        </p:nvSpPr>
        <p:spPr>
          <a:xfrm>
            <a:off x="2321939" y="4477612"/>
            <a:ext cx="1143000" cy="1115568"/>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389A95-D2B9-6524-F67E-AFF5E4DD2E0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741472" y="2567719"/>
            <a:ext cx="4623758" cy="3467819"/>
          </a:xfrm>
          <a:prstGeom prst="rect">
            <a:avLst/>
          </a:prstGeom>
        </p:spPr>
      </p:pic>
    </p:spTree>
    <p:extLst>
      <p:ext uri="{BB962C8B-B14F-4D97-AF65-F5344CB8AC3E}">
        <p14:creationId xmlns:p14="http://schemas.microsoft.com/office/powerpoint/2010/main" val="140213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49D93-615B-52DE-C485-81E1972E3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F18A53-F5C2-8D04-6B16-C4E4E15717D2}"/>
              </a:ext>
              <a:ext uri="{C183D7F6-B498-43B3-948B-1728B52AA6E4}">
                <adec:decorative xmlns:adec="http://schemas.microsoft.com/office/drawing/2017/decorative" val="1"/>
              </a:ext>
            </a:extLst>
          </p:cNvPr>
          <p:cNvSpPr>
            <a:spLocks noGrp="1"/>
          </p:cNvSpPr>
          <p:nvPr>
            <p:ph type="title"/>
          </p:nvPr>
        </p:nvSpPr>
        <p:spPr>
          <a:xfrm>
            <a:off x="838200" y="365126"/>
            <a:ext cx="10515600" cy="749300"/>
          </a:xfrm>
        </p:spPr>
        <p:txBody>
          <a:bodyPr/>
          <a:lstStyle/>
          <a:p>
            <a:r>
              <a:rPr lang="en-US" dirty="0">
                <a:latin typeface="Arial" panose="020B0604020202020204" pitchFamily="34" charset="0"/>
                <a:cs typeface="Arial" panose="020B0604020202020204" pitchFamily="34" charset="0"/>
              </a:rPr>
              <a:t>Clearwell Outlet Sampling Tap</a:t>
            </a:r>
          </a:p>
        </p:txBody>
      </p:sp>
      <p:sp>
        <p:nvSpPr>
          <p:cNvPr id="9" name="TextBox 8">
            <a:extLst>
              <a:ext uri="{FF2B5EF4-FFF2-40B4-BE49-F238E27FC236}">
                <a16:creationId xmlns:a16="http://schemas.microsoft.com/office/drawing/2014/main" id="{94C5973C-A3B1-17AF-C9D0-E803D6B953ED}"/>
              </a:ext>
              <a:ext uri="{C183D7F6-B498-43B3-948B-1728B52AA6E4}">
                <adec:decorative xmlns:adec="http://schemas.microsoft.com/office/drawing/2017/decorative" val="1"/>
              </a:ext>
            </a:extLst>
          </p:cNvPr>
          <p:cNvSpPr txBox="1"/>
          <p:nvPr/>
        </p:nvSpPr>
        <p:spPr>
          <a:xfrm>
            <a:off x="1427851" y="1254335"/>
            <a:ext cx="29518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Outlet Sampling Tap</a:t>
            </a:r>
          </a:p>
        </p:txBody>
      </p:sp>
      <p:sp>
        <p:nvSpPr>
          <p:cNvPr id="10" name="TextBox 9">
            <a:extLst>
              <a:ext uri="{FF2B5EF4-FFF2-40B4-BE49-F238E27FC236}">
                <a16:creationId xmlns:a16="http://schemas.microsoft.com/office/drawing/2014/main" id="{BBBF32FF-7333-277E-708C-ED65655369F1}"/>
              </a:ext>
              <a:ext uri="{C183D7F6-B498-43B3-948B-1728B52AA6E4}">
                <adec:decorative xmlns:adec="http://schemas.microsoft.com/office/drawing/2017/decorative" val="1"/>
              </a:ext>
            </a:extLst>
          </p:cNvPr>
          <p:cNvSpPr txBox="1"/>
          <p:nvPr/>
        </p:nvSpPr>
        <p:spPr>
          <a:xfrm>
            <a:off x="7488447" y="1254335"/>
            <a:ext cx="29518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Outlet Sampling Tap</a:t>
            </a:r>
          </a:p>
        </p:txBody>
      </p:sp>
      <p:pic>
        <p:nvPicPr>
          <p:cNvPr id="5" name="Content Placeholder 4">
            <a:extLst>
              <a:ext uri="{FF2B5EF4-FFF2-40B4-BE49-F238E27FC236}">
                <a16:creationId xmlns:a16="http://schemas.microsoft.com/office/drawing/2014/main" id="{D8B18C23-DC28-2285-91DA-E50BFE0587D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t="6646" r="-3" b="-3"/>
          <a:stretch/>
        </p:blipFill>
        <p:spPr>
          <a:xfrm>
            <a:off x="1105513" y="1852315"/>
            <a:ext cx="4290399" cy="4899418"/>
          </a:xfrm>
          <a:prstGeom prst="rect">
            <a:avLst/>
          </a:prstGeom>
        </p:spPr>
      </p:pic>
      <p:pic>
        <p:nvPicPr>
          <p:cNvPr id="7" name="Picture 6">
            <a:extLst>
              <a:ext uri="{FF2B5EF4-FFF2-40B4-BE49-F238E27FC236}">
                <a16:creationId xmlns:a16="http://schemas.microsoft.com/office/drawing/2014/main" id="{0F285F88-86B4-7554-ABE9-176AFBCE00F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654170" y="2455475"/>
            <a:ext cx="4825282" cy="3618962"/>
          </a:xfrm>
          <a:prstGeom prst="rect">
            <a:avLst/>
          </a:prstGeom>
        </p:spPr>
      </p:pic>
    </p:spTree>
    <p:extLst>
      <p:ext uri="{BB962C8B-B14F-4D97-AF65-F5344CB8AC3E}">
        <p14:creationId xmlns:p14="http://schemas.microsoft.com/office/powerpoint/2010/main" val="102489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3B9DAA5-96A4-37E1-51CC-1121812C780C}"/>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5400000">
            <a:off x="-147838" y="998141"/>
            <a:ext cx="6621831" cy="4966372"/>
          </a:xfrm>
        </p:spPr>
      </p:pic>
      <p:pic>
        <p:nvPicPr>
          <p:cNvPr id="13" name="Picture 12">
            <a:extLst>
              <a:ext uri="{FF2B5EF4-FFF2-40B4-BE49-F238E27FC236}">
                <a16:creationId xmlns:a16="http://schemas.microsoft.com/office/drawing/2014/main" id="{A0A37698-8F39-60FE-1738-33054F77271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563530" y="2008809"/>
            <a:ext cx="5294309" cy="3970732"/>
          </a:xfrm>
          <a:prstGeom prst="rect">
            <a:avLst/>
          </a:prstGeom>
        </p:spPr>
      </p:pic>
      <p:sp>
        <p:nvSpPr>
          <p:cNvPr id="14" name="Title 1">
            <a:extLst>
              <a:ext uri="{FF2B5EF4-FFF2-40B4-BE49-F238E27FC236}">
                <a16:creationId xmlns:a16="http://schemas.microsoft.com/office/drawing/2014/main" id="{DC2845A3-9A18-7431-DD2D-BED0BFD1E1D7}"/>
              </a:ext>
              <a:ext uri="{C183D7F6-B498-43B3-948B-1728B52AA6E4}">
                <adec:decorative xmlns:adec="http://schemas.microsoft.com/office/drawing/2017/decorative" val="1"/>
              </a:ext>
            </a:extLst>
          </p:cNvPr>
          <p:cNvSpPr>
            <a:spLocks noGrp="1"/>
          </p:cNvSpPr>
          <p:nvPr>
            <p:ph type="title"/>
          </p:nvPr>
        </p:nvSpPr>
        <p:spPr>
          <a:xfrm>
            <a:off x="5848140" y="170412"/>
            <a:ext cx="5332477" cy="532973"/>
          </a:xfrm>
        </p:spPr>
        <p:txBody>
          <a:bodyPr vert="horz" lIns="91440" tIns="45720" rIns="91440" bIns="45720" rtlCol="0" anchor="b">
            <a:normAutofit fontScale="90000"/>
          </a:bodyPr>
          <a:lstStyle/>
          <a:p>
            <a:pPr algn="ctr"/>
            <a:r>
              <a:rPr lang="en-US" sz="2800" dirty="0">
                <a:latin typeface="Arial" panose="020B0604020202020204" pitchFamily="34" charset="0"/>
                <a:cs typeface="Arial" panose="020B0604020202020204" pitchFamily="34" charset="0"/>
              </a:rPr>
              <a:t>Tracer: H</a:t>
            </a:r>
            <a:r>
              <a:rPr lang="en-US" sz="2800" baseline="-25000" dirty="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SiF</a:t>
            </a:r>
            <a:r>
              <a:rPr lang="en-US" sz="2800" baseline="-25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Fluoride (F) Injection</a:t>
            </a:r>
            <a:endParaRPr lang="en-US" sz="2800" kern="1200" dirty="0">
              <a:solidFill>
                <a:schemeClr val="tx1"/>
              </a:solidFill>
              <a:latin typeface="+mj-lt"/>
              <a:ea typeface="+mj-ea"/>
              <a:cs typeface="+mj-cs"/>
            </a:endParaRPr>
          </a:p>
        </p:txBody>
      </p:sp>
      <p:sp>
        <p:nvSpPr>
          <p:cNvPr id="15" name="Oval 14">
            <a:extLst>
              <a:ext uri="{FF2B5EF4-FFF2-40B4-BE49-F238E27FC236}">
                <a16:creationId xmlns:a16="http://schemas.microsoft.com/office/drawing/2014/main" id="{D74323D2-37B4-D19C-C19F-78BE6824402B}"/>
              </a:ext>
              <a:ext uri="{C183D7F6-B498-43B3-948B-1728B52AA6E4}">
                <adec:decorative xmlns:adec="http://schemas.microsoft.com/office/drawing/2017/decorative" val="1"/>
              </a:ext>
            </a:extLst>
          </p:cNvPr>
          <p:cNvSpPr/>
          <p:nvPr/>
        </p:nvSpPr>
        <p:spPr>
          <a:xfrm>
            <a:off x="1938669" y="1021440"/>
            <a:ext cx="801715" cy="771534"/>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98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2CE604-7F4F-FAD6-0814-3C0C518D49C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90832" y="857250"/>
            <a:ext cx="6858000" cy="5143500"/>
          </a:xfrm>
          <a:prstGeom prst="rect">
            <a:avLst/>
          </a:prstGeom>
        </p:spPr>
      </p:pic>
      <p:pic>
        <p:nvPicPr>
          <p:cNvPr id="5" name="Picture 4">
            <a:extLst>
              <a:ext uri="{FF2B5EF4-FFF2-40B4-BE49-F238E27FC236}">
                <a16:creationId xmlns:a16="http://schemas.microsoft.com/office/drawing/2014/main" id="{772CC195-6CAE-F438-4B5A-8BDD8AA6CD8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4491" y="1956389"/>
            <a:ext cx="6351183" cy="4763387"/>
          </a:xfrm>
          <a:prstGeom prst="rect">
            <a:avLst/>
          </a:prstGeom>
        </p:spPr>
      </p:pic>
      <p:sp>
        <p:nvSpPr>
          <p:cNvPr id="6" name="Title 5">
            <a:extLst>
              <a:ext uri="{FF2B5EF4-FFF2-40B4-BE49-F238E27FC236}">
                <a16:creationId xmlns:a16="http://schemas.microsoft.com/office/drawing/2014/main" id="{6C821F9E-98D4-2F1E-F248-53260C8BB27D}"/>
              </a:ext>
              <a:ext uri="{C183D7F6-B498-43B3-948B-1728B52AA6E4}">
                <adec:decorative xmlns:adec="http://schemas.microsoft.com/office/drawing/2017/decorative" val="1"/>
              </a:ext>
            </a:extLst>
          </p:cNvPr>
          <p:cNvSpPr txBox="1">
            <a:spLocks noGrp="1"/>
          </p:cNvSpPr>
          <p:nvPr>
            <p:ph type="title" idx="4294967295"/>
          </p:nvPr>
        </p:nvSpPr>
        <p:spPr>
          <a:xfrm>
            <a:off x="6886996" y="448017"/>
            <a:ext cx="3072251"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Fluoride Analysis</a:t>
            </a:r>
          </a:p>
        </p:txBody>
      </p:sp>
    </p:spTree>
    <p:extLst>
      <p:ext uri="{BB962C8B-B14F-4D97-AF65-F5344CB8AC3E}">
        <p14:creationId xmlns:p14="http://schemas.microsoft.com/office/powerpoint/2010/main" val="16336361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bb6ca0c-ccb3-428b-9d5f-a9c60cad6645}" enabled="1" method="Standard" siteId="{fe186a25-7d49-41e6-9941-05d2281d36c1}" contentBits="0" removed="0"/>
</clbl:labelList>
</file>

<file path=docProps/app.xml><?xml version="1.0" encoding="utf-8"?>
<Properties xmlns="http://schemas.openxmlformats.org/officeDocument/2006/extended-properties" xmlns:vt="http://schemas.openxmlformats.org/officeDocument/2006/docPropsVTypes">
  <TotalTime>3004</TotalTime>
  <Words>1067</Words>
  <Application>Microsoft Office PowerPoint</Application>
  <PresentationFormat>Widescreen</PresentationFormat>
  <Paragraphs>139</Paragraphs>
  <Slides>35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Clearwell</vt:lpstr>
      <vt:lpstr>Bass Lake Water Company Clearwell Tracer Study Operations</vt:lpstr>
      <vt:lpstr>Bass Lake Water Company Clearwell Tracer Study Operations.</vt:lpstr>
      <vt:lpstr>Summary of Tracer Procedures</vt:lpstr>
      <vt:lpstr>Tracer Test Result Summary –  67,000-Gallon Clearwell</vt:lpstr>
      <vt:lpstr>Clearwell Inlet Sampling Tap</vt:lpstr>
      <vt:lpstr>Clearwell Outlet Sampling Tap</vt:lpstr>
      <vt:lpstr>Tracer: H2SiF6, Fluoride (F) Injection</vt:lpstr>
      <vt:lpstr>Fluoride Analysis</vt:lpstr>
      <vt:lpstr>Test 2: Tracer Fluoride Dose, Inlet to Clearwell</vt:lpstr>
      <vt:lpstr>Tracer Test Tabulated Results</vt:lpstr>
      <vt:lpstr>Test 2.</vt:lpstr>
      <vt:lpstr>Test 2</vt:lpstr>
      <vt:lpstr>Purpose of a Tracer Study</vt:lpstr>
      <vt:lpstr>Clearwell Photos</vt:lpstr>
      <vt:lpstr>.</vt:lpstr>
      <vt:lpstr>..</vt:lpstr>
      <vt:lpstr>,</vt:lpstr>
      <vt:lpstr>,,</vt:lpstr>
      <vt:lpstr>-</vt:lpstr>
      <vt:lpstr>Outlet Pipe</vt:lpstr>
      <vt:lpstr>--</vt:lpstr>
      <vt:lpstr>---</vt:lpstr>
      <vt:lpstr>a</vt:lpstr>
      <vt:lpstr>c</vt:lpstr>
      <vt:lpstr>d</vt:lpstr>
      <vt:lpstr>h</vt:lpstr>
      <vt:lpstr>k</vt:lpstr>
      <vt:lpstr>o</vt:lpstr>
      <vt:lpstr>Disinfection Exposure Time of Fluid in Vessel for Determining Ct10</vt:lpstr>
      <vt:lpstr>Ct10 Value</vt:lpstr>
      <vt:lpstr>Baffling Factor (BF)</vt:lpstr>
      <vt:lpstr>Test Method</vt:lpstr>
      <vt:lpstr>Method of Analysis and Equipment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Clearlake Oaks Mutual Water Co. CA1710001 Tracer Study  Feb 10, 2022 By Guy Schott, P.E</dc:title>
  <dc:creator>Schott, Guy@Waterboards</dc:creator>
  <cp:lastModifiedBy>Schott, Guy@Waterboards</cp:lastModifiedBy>
  <cp:revision>91</cp:revision>
  <dcterms:created xsi:type="dcterms:W3CDTF">2022-02-15T20:07:10Z</dcterms:created>
  <dcterms:modified xsi:type="dcterms:W3CDTF">2026-03-10T23:15:08Z</dcterms:modified>
</cp:coreProperties>
</file>