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1180" r:id="rId2"/>
    <p:sldId id="1179" r:id="rId3"/>
    <p:sldId id="1178" r:id="rId4"/>
    <p:sldId id="1153" r:id="rId5"/>
    <p:sldId id="1126" r:id="rId6"/>
    <p:sldId id="1130" r:id="rId7"/>
    <p:sldId id="1127" r:id="rId8"/>
    <p:sldId id="820" r:id="rId9"/>
    <p:sldId id="953" r:id="rId10"/>
    <p:sldId id="1183" r:id="rId11"/>
    <p:sldId id="1154" r:id="rId12"/>
    <p:sldId id="1155" r:id="rId13"/>
    <p:sldId id="1129" r:id="rId14"/>
    <p:sldId id="1148" r:id="rId15"/>
    <p:sldId id="1156" r:id="rId16"/>
    <p:sldId id="1157" r:id="rId17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672" y="102"/>
      </p:cViewPr>
      <p:guideLst/>
    </p:cSldViewPr>
  </p:slideViewPr>
  <p:outlineViewPr>
    <p:cViewPr>
      <p:scale>
        <a:sx n="33" d="100"/>
        <a:sy n="33" d="100"/>
      </p:scale>
      <p:origin x="0" y="-456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5F331-B277-4393-B828-E5A91E7B132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C7D4B-2A64-4FDB-8895-1F6CCFE5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60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54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F53C7-5C89-479F-AB1A-B28E422D4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FD1F3B-4CBC-49B1-AB01-1D4A56125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34F05-1C4F-4F16-8EDA-C1A55C9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02EC-A984-4639-A83E-16F3306ACDD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D6E7A-7358-4EB0-B125-B93BF99C2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E4325-5010-4353-9EC5-32BA7B58D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955D-07B4-4233-A2A7-70CA0246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6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E03B2-5A6D-4410-989E-C3B297084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23B9D2-BBBE-4734-9700-0D82CDE47F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60FE0-EA0B-4A58-99A3-F4609CBCF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02EC-A984-4639-A83E-16F3306ACDD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F893B-D6A2-438B-90BE-F23353368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2CF7C-5729-4D86-8BFD-5F0CC3706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955D-07B4-4233-A2A7-70CA0246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CFA49E-7147-4B9D-BA4E-C8BA67E899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EDE0DC-87E3-4E90-B231-540D87687B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0E9A9-8BF7-40CF-A2C3-9B5F2885E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02EC-A984-4639-A83E-16F3306ACDD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652D8-45EE-4A57-A64C-1AA9B5E2D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12780-772A-495A-BBEB-7DCC7734C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955D-07B4-4233-A2A7-70CA0246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6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E6680-1C14-476E-BC71-530660C8C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0B32F-0661-4399-858A-DA4558544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5526B-8D78-4538-8B6C-4DA1ED9F4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02EC-A984-4639-A83E-16F3306ACDD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3648F-B1D5-4010-BF84-2FEFD9240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A252F-9CF5-4234-8FCC-03649DC31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955D-07B4-4233-A2A7-70CA0246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5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7AF30-C39B-40F0-9749-AC354D6B9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F5E81-C306-4AC0-A856-F3663A368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AC1F1-411A-4E41-A106-1F21C96C4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02EC-A984-4639-A83E-16F3306ACDD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D9181-80BC-46C8-A2C1-12F207C10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51110-0321-42F4-A4BE-2901B5D33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955D-07B4-4233-A2A7-70CA0246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42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F6F6A-3C01-411F-83CA-EA2C8DFCE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7B650-99FA-4CD4-8EFC-FFA4CAD323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6A7C2A-4D58-48F3-AD08-0824EDD77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999F61-371E-4210-8701-F9F56741E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02EC-A984-4639-A83E-16F3306ACDD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58733-FE2B-48E0-9D81-CEE2CD121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820427-A658-4A81-A46F-C1A9AD416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955D-07B4-4233-A2A7-70CA0246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8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F3FA4-6122-41D2-B884-24087FB69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6F987-79AB-4887-BCBF-DB3C7540E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9D4E79-B185-4464-BD0F-C7BC9C810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54869B-BBEB-4691-BA06-7D4CAAFF90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267F30-B421-40C5-923F-8665D2E2BF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3C488E-6B9E-4706-823D-AA013A8F5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02EC-A984-4639-A83E-16F3306ACDD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A8E8EA-7825-4771-9184-589BE027D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FAEE32-A18A-4D47-A27D-1F0A580C2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955D-07B4-4233-A2A7-70CA0246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3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45823-323A-4287-8E67-A56BD22A3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83F337-A928-4775-9C62-288C559CA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02EC-A984-4639-A83E-16F3306ACDD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133ACD-1668-4352-94AB-1C3F067E7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E4D28C-CA79-4258-9524-59724E9EC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955D-07B4-4233-A2A7-70CA0246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88D813-C0D4-48A4-8FB7-86EF0066F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02EC-A984-4639-A83E-16F3306ACDD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05407A-BEE1-4680-8CB1-A7DFCE03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B25FD5-4E05-41BE-A63C-6D1949AF9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955D-07B4-4233-A2A7-70CA0246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8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06F24-3E6B-4D96-9E24-C7454E88A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153CE-5420-4A9C-845A-1E0FF6650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DF83E-54BA-4FD8-900F-565374BB7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69156-E8BB-474C-B9C0-7A276083C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02EC-A984-4639-A83E-16F3306ACDD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6594DE-3617-47ED-9ECE-3957D947F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7F130-8815-4A35-8225-981022EAC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955D-07B4-4233-A2A7-70CA0246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3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2231-95DF-4F09-9717-31572C8EB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416D35-B306-4EB5-A543-7A750FC859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A412B9-0254-48C1-92CA-2E9145B8AB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1888D-F270-4C34-999F-642429EDB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02EC-A984-4639-A83E-16F3306ACDD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79CA71-5082-4500-B7D0-3535CDD7A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500E7-8FCF-4CA7-BA3A-B896A7702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955D-07B4-4233-A2A7-70CA0246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0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BB8ED6-DAB5-4BED-9A04-CF24852F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A0DC4-BFE8-4668-B166-7A0D193B9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9C8A0-460F-498F-AC1D-2FD3B889E2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102EC-A984-4639-A83E-16F3306ACDD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BAA0A-30F3-49B3-BE0E-7E7A52E37F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BF41B-EB66-470E-BE41-8EF917DC8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7955D-07B4-4233-A2A7-70CA0246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073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sigmaaldrich.com/united-states.html" TargetMode="Externa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Guy.Schott@waterboards.ca.gov" TargetMode="External"/><Relationship Id="rId2" Type="http://schemas.openxmlformats.org/officeDocument/2006/relationships/hyperlink" Target="https://www.waterboards.ca.gov/drinking_water/programs/districts/mendocino_distric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86295E7F-EA66-480B-B001-C8BE7CD61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0040" y="4892040"/>
            <a:ext cx="11548872" cy="164592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686" y="5091762"/>
            <a:ext cx="7484787" cy="1264588"/>
          </a:xfrm>
        </p:spPr>
        <p:txBody>
          <a:bodyPr anchor="ctr">
            <a:no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Heritage House</a:t>
            </a:r>
            <a:b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 2300541</a:t>
            </a:r>
            <a:b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Mendocino County</a:t>
            </a:r>
            <a:b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 Test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02119" y="5091763"/>
            <a:ext cx="2871195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Guy Schott, P.E.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3, 2018</a:t>
            </a:r>
          </a:p>
        </p:txBody>
      </p:sp>
      <p:pic>
        <p:nvPicPr>
          <p:cNvPr id="7" name="Picture 6" descr="An image of Four 1-liter jars during flocculation process.">
            <a:extLst>
              <a:ext uri="{FF2B5EF4-FFF2-40B4-BE49-F238E27FC236}">
                <a16:creationId xmlns:a16="http://schemas.microsoft.com/office/drawing/2014/main" id="{35A2AE5E-DA48-4244-9FA7-BCE159C23BA5}"/>
              </a:ext>
            </a:extLst>
          </p:cNvPr>
          <p:cNvPicPr>
            <a:picLocks noGrp="1" noChangeAspect="1"/>
          </p:cNvPicPr>
          <p:nvPr isPhoto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569" r="-1" b="14669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5723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38037-C852-4988-9A5B-D5FC63975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34025"/>
            <a:ext cx="10515600" cy="822326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Jars 1-4:  End of 5-minute flocculation (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30 RPM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duration.</a:t>
            </a:r>
            <a:endParaRPr lang="en-US" sz="2400" dirty="0"/>
          </a:p>
        </p:txBody>
      </p:sp>
      <p:pic>
        <p:nvPicPr>
          <p:cNvPr id="7" name="Picture 6" descr="An image of four 1-liter jars at the end of 5-minute flocculation (30 RPM) duration.">
            <a:extLst>
              <a:ext uri="{FF2B5EF4-FFF2-40B4-BE49-F238E27FC236}">
                <a16:creationId xmlns:a16="http://schemas.microsoft.com/office/drawing/2014/main" id="{EDAA2E44-1FF8-4F44-895D-92DE1A16B167}"/>
              </a:ext>
            </a:extLst>
          </p:cNvPr>
          <p:cNvPicPr>
            <a:picLocks noGrp="1" noChangeAspect="1"/>
          </p:cNvPicPr>
          <p:nvPr isPhoto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060" b="9161"/>
          <a:stretch/>
        </p:blipFill>
        <p:spPr>
          <a:xfrm>
            <a:off x="20" y="10"/>
            <a:ext cx="12191980" cy="53959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298AF7D-08C6-41CC-9F65-05657215D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95413" y="600110"/>
            <a:ext cx="1547218" cy="1169551"/>
          </a:xfrm>
          <a:prstGeom prst="rect">
            <a:avLst/>
          </a:prstGeom>
          <a:solidFill>
            <a:schemeClr val="tx1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mg/L 9800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Settled 3.8 NTU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Filtrate 0.50 NTU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UVT 84.7%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UVA 0.072/cm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113B79-5096-4C5D-AB69-B5D1D19FE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795353" y="600111"/>
            <a:ext cx="1547218" cy="1169551"/>
          </a:xfrm>
          <a:prstGeom prst="rect">
            <a:avLst/>
          </a:prstGeom>
          <a:solidFill>
            <a:schemeClr val="tx1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mg/L 9800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Settled 1.6 NTU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Filtrate 0.24 NTU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UVT 89.8%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UVA 0.047/cm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A1C6D3-E048-435E-B283-D1DF2923E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10225" y="600111"/>
            <a:ext cx="1547218" cy="1169551"/>
          </a:xfrm>
          <a:prstGeom prst="rect">
            <a:avLst/>
          </a:prstGeom>
          <a:solidFill>
            <a:schemeClr val="tx1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mg/L 9800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Settled 0.9 NTU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Filtrate 0.08 NTU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UVT 92.6%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UVA 0.033/cm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69F57F-CE84-4FF1-B6F9-D34A091274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647606" y="600110"/>
            <a:ext cx="1547218" cy="1169551"/>
          </a:xfrm>
          <a:prstGeom prst="rect">
            <a:avLst/>
          </a:prstGeom>
          <a:solidFill>
            <a:schemeClr val="tx1">
              <a:lumMod val="85000"/>
            </a:schemeClr>
          </a:solidFill>
          <a:ln w="28575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mg/L 9800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Settled 0.7 NTU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Filtrate 0.04 NTU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UVT 94.4%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UVA 0.025</a:t>
            </a:r>
          </a:p>
        </p:txBody>
      </p:sp>
    </p:spTree>
    <p:extLst>
      <p:ext uri="{BB962C8B-B14F-4D97-AF65-F5344CB8AC3E}">
        <p14:creationId xmlns:p14="http://schemas.microsoft.com/office/powerpoint/2010/main" val="1112046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2BCBF-DE54-4B13-B7FD-6F0A91E7A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77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Jar Testing for 1-Liter Jars: 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Procedures for Most Treatment Plants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03522FC9-9B5B-42E9-AFBC-560C03AAA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1380339"/>
            <a:ext cx="11007571" cy="542288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Fill jars with source water prior to coagulant injection and set paddle speed at 30 rpm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 chemicals (i.e., NaOCl, primary coagulant, coagulant aid) to each jar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Flash mix for 15-60 seconds (200 rpm)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Slow mix for 5 minutes (20-30 rpm)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Settled for 5 minutes.   Syringe 25 mL from each jar taken 1-inch below surface (25 mL/12 sec rate)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Filtered through 1.2 um isopore membrane into cuvette drip rate, 15 mL/(50-90 sec)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 filtrate turbidity, chlorine residual and %UVT/UVA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 settled water turbidity after 25 minutes of total setting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Record all data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093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66337-CE30-4E8B-A13C-E7CB0808D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44" y="322092"/>
            <a:ext cx="5006336" cy="107615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Jar Test</a:t>
            </a:r>
            <a:b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Filterability Test Equipment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CA29E-0321-4002-88D1-8B5CC77C3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5176" y="1518082"/>
            <a:ext cx="6775704" cy="5220069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Turbidity Instrument</a:t>
            </a:r>
          </a:p>
          <a:p>
            <a:pPr>
              <a:spcBef>
                <a:spcPts val="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Syringe w/Luer-Lock Tip, 30 cc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(part#: 2225800, by Hach)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Swinnex Filter Holder, 25 mm                                   (part#: SX0002500)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Isopore Membrane Filter, 1.2 um absolute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pore size, </a:t>
            </a:r>
          </a:p>
          <a:p>
            <a:pPr>
              <a:spcBef>
                <a:spcPts val="0"/>
              </a:spcBef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25 mm , thickness: 24 um,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hydrophilic polycarbonate membrane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(part #: RTTP02500)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Sigma-Aldrich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laboratory supplies  http://www.sigmaaldrich.com/united-states.html</a:t>
            </a:r>
          </a:p>
        </p:txBody>
      </p:sp>
      <p:pic>
        <p:nvPicPr>
          <p:cNvPr id="8" name="Picture Placeholder 7" descr="An image of filter test equipment: Turbidity meter, syringes, filter holders, 1.2 micron filters and cuvettes.">
            <a:extLst>
              <a:ext uri="{FF2B5EF4-FFF2-40B4-BE49-F238E27FC236}">
                <a16:creationId xmlns:a16="http://schemas.microsoft.com/office/drawing/2014/main" id="{DEF1E14A-41AE-44B3-AAC8-FE2F080A76F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67846" y="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01331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1C8F8-1390-43E2-A290-93BB1194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52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Isopore Membrane Information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2369561-20DE-49D7-BDA9-84D7F50719B6}"/>
              </a:ext>
            </a:extLst>
          </p:cNvPr>
          <p:cNvGraphicFramePr>
            <a:graphicFrameLocks noGrp="1"/>
          </p:cNvGraphicFramePr>
          <p:nvPr/>
        </p:nvGraphicFramePr>
        <p:xfrm>
          <a:off x="261255" y="1096030"/>
          <a:ext cx="11501657" cy="5229931"/>
        </p:xfrm>
        <a:graphic>
          <a:graphicData uri="http://schemas.openxmlformats.org/drawingml/2006/table">
            <a:tbl>
              <a:tblPr firstRow="1" firstCol="1"/>
              <a:tblGrid>
                <a:gridCol w="3027672">
                  <a:extLst>
                    <a:ext uri="{9D8B030D-6E8A-4147-A177-3AD203B41FA5}">
                      <a16:colId xmlns:a16="http://schemas.microsoft.com/office/drawing/2014/main" val="195345807"/>
                    </a:ext>
                  </a:extLst>
                </a:gridCol>
                <a:gridCol w="8473985">
                  <a:extLst>
                    <a:ext uri="{9D8B030D-6E8A-4147-A177-3AD203B41FA5}">
                      <a16:colId xmlns:a16="http://schemas.microsoft.com/office/drawing/2014/main" val="17063581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Categories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77454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trade name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Isopore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104343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filter color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180898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Polycarbonate (PC)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2568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flow rate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Avg. 175 mL/min x cm² (typical results @ 10 psi)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28229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Isopore</a:t>
                      </a:r>
                      <a:r>
                        <a:rPr lang="en-US" sz="2400" b="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®</a:t>
                      </a:r>
                      <a:endParaRPr lang="en-US" sz="2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178807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wettability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Hydrophilic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319466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porosity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14.7%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84501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 size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 µm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492635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bubble point at 23 °C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 bar, air with water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33492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thickness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µm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059731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filter diameter (ø)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mm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869656"/>
                  </a:ext>
                </a:extLst>
              </a:tr>
              <a:tr h="469963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 size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polycarbonate, Hydrophilic, 1.2 µm, 25 mm, white, plain, 100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976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193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BE647-4A58-4BAE-8548-F3EAA2CE7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Background Information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D3603-38B2-4A01-98BE-096FF2EA3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is a polycarbonate, track-etched screen filter recommended for all analyses in which the sample is viewed on the surface of the membrane.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is composed of polycarbonate film, which has a smooth, glass-like surface for clearer sample observation. The unique manufacturing process of the membrane ensures a precise pore diameter and a consistent pore size for accurate separation of samples by size. Matched-weight filters are not usually required because of low, constant tar and ash weights.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Features &amp; Benefits: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Membrane structure retains particles on the surface, simplifying counting and analysis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96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3D378-CAD4-4781-A006-152F0BB17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811" y="398551"/>
            <a:ext cx="63871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 Test - Filterability Test</a:t>
            </a:r>
          </a:p>
        </p:txBody>
      </p:sp>
      <p:sp>
        <p:nvSpPr>
          <p:cNvPr id="77" name="Text Placeholder 3">
            <a:extLst>
              <a:ext uri="{FF2B5EF4-FFF2-40B4-BE49-F238E27FC236}">
                <a16:creationId xmlns:a16="http://schemas.microsoft.com/office/drawing/2014/main" id="{01E7B4C7-15EB-4745-95A5-7295CF70A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5542" y="1580225"/>
            <a:ext cx="6382657" cy="4473441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Syringe ~ 25 mL from jar (after 5-minutes of settling)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Filter-to-waste 3-5 mL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 directly into clean cuvette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 turbidity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Take several readings before recording final NTU results.  Micro bubbles can adhere to glass causing false NTU readings.  To remove bubbles, tilt cuvette up to 90 degrees.</a:t>
            </a:r>
          </a:p>
        </p:txBody>
      </p:sp>
      <p:pic>
        <p:nvPicPr>
          <p:cNvPr id="4" name="Picture 3" descr="An image of a person holding a syringe pushing coagulated water through a 1.2 micro filter into a cuvette.">
            <a:extLst>
              <a:ext uri="{FF2B5EF4-FFF2-40B4-BE49-F238E27FC236}">
                <a16:creationId xmlns:a16="http://schemas.microsoft.com/office/drawing/2014/main" id="{E0400678-E3AF-4C5F-BD87-F98CF5CF3B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7689829" y="10"/>
            <a:ext cx="4502173" cy="3448209"/>
          </a:xfrm>
          <a:custGeom>
            <a:avLst/>
            <a:gdLst>
              <a:gd name="connsiteX0" fmla="*/ 205627 w 4502173"/>
              <a:gd name="connsiteY0" fmla="*/ 0 h 3448219"/>
              <a:gd name="connsiteX1" fmla="*/ 4502173 w 4502173"/>
              <a:gd name="connsiteY1" fmla="*/ 0 h 3448219"/>
              <a:gd name="connsiteX2" fmla="*/ 4502173 w 4502173"/>
              <a:gd name="connsiteY2" fmla="*/ 2368934 h 3448219"/>
              <a:gd name="connsiteX3" fmla="*/ 4365663 w 4502173"/>
              <a:gd name="connsiteY3" fmla="*/ 2551486 h 3448219"/>
              <a:gd name="connsiteX4" fmla="*/ 2464181 w 4502173"/>
              <a:gd name="connsiteY4" fmla="*/ 3448219 h 3448219"/>
              <a:gd name="connsiteX5" fmla="*/ 0 w 4502173"/>
              <a:gd name="connsiteY5" fmla="*/ 984038 h 3448219"/>
              <a:gd name="connsiteX6" fmla="*/ 193648 w 4502173"/>
              <a:gd name="connsiteY6" fmla="*/ 24867 h 34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</p:spPr>
      </p:pic>
      <p:pic>
        <p:nvPicPr>
          <p:cNvPr id="7" name="Picture 6" descr="An image of a portable turbidity meter use to measure filtrate and settled water.">
            <a:extLst>
              <a:ext uri="{FF2B5EF4-FFF2-40B4-BE49-F238E27FC236}">
                <a16:creationId xmlns:a16="http://schemas.microsoft.com/office/drawing/2014/main" id="{9343EF75-1F0E-46DB-9F32-8D9EF137DD91}"/>
              </a:ext>
            </a:extLst>
          </p:cNvPr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 bwMode="auto">
          <a:xfrm>
            <a:off x="8768827" y="4082141"/>
            <a:ext cx="3423175" cy="2775859"/>
          </a:xfrm>
          <a:custGeom>
            <a:avLst/>
            <a:gdLst>
              <a:gd name="connsiteX0" fmla="*/ 1906524 w 3423175"/>
              <a:gd name="connsiteY0" fmla="*/ 0 h 2775859"/>
              <a:gd name="connsiteX1" fmla="*/ 3377691 w 3423175"/>
              <a:gd name="connsiteY1" fmla="*/ 693798 h 2775859"/>
              <a:gd name="connsiteX2" fmla="*/ 3423175 w 3423175"/>
              <a:gd name="connsiteY2" fmla="*/ 754624 h 2775859"/>
              <a:gd name="connsiteX3" fmla="*/ 3423175 w 3423175"/>
              <a:gd name="connsiteY3" fmla="*/ 2775859 h 2775859"/>
              <a:gd name="connsiteX4" fmla="*/ 211114 w 3423175"/>
              <a:gd name="connsiteY4" fmla="*/ 2775859 h 2775859"/>
              <a:gd name="connsiteX5" fmla="*/ 149824 w 3423175"/>
              <a:gd name="connsiteY5" fmla="*/ 2648629 h 2775859"/>
              <a:gd name="connsiteX6" fmla="*/ 0 w 3423175"/>
              <a:gd name="connsiteY6" fmla="*/ 1906524 h 2775859"/>
              <a:gd name="connsiteX7" fmla="*/ 1906524 w 3423175"/>
              <a:gd name="connsiteY7" fmla="*/ 0 h 277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2527355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FD94C-25DF-4A9E-B027-4B4354AA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140" y="58184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070F-3363-4A14-8E35-B98F9295177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23" y="2278173"/>
            <a:ext cx="11729690" cy="4229159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Guy Schott, P.E.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State Water Resources Control Board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Division of Drinking Water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Santa Rosa, CA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Stock Solution/Dose calculations/Jar Test Results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tools to download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www.waterboards.ca.gov/drinking_water/programs/districts/mendocino_district.html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Guy Schott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Guy.Schott@waterboards.ca.gov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Office Number: 707-576-2732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88BE429-89F0-4210-8207-96F88759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27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of Dark Gulch Creek Intake.">
            <a:extLst>
              <a:ext uri="{FF2B5EF4-FFF2-40B4-BE49-F238E27FC236}">
                <a16:creationId xmlns:a16="http://schemas.microsoft.com/office/drawing/2014/main" id="{11BE4FC2-9E64-4CF4-B1C2-27331B47E84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4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442FD6-F33A-4A96-BC21-C67485919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Dark Gulch Creek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334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B2ECB-77D5-42DA-AA43-E122CA5C8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latin typeface="Arial" panose="020B0604020202020204" pitchFamily="34" charset="0"/>
                <a:cs typeface="Arial" panose="020B0604020202020204" pitchFamily="34" charset="0"/>
              </a:rPr>
              <a:t>Source Water:</a:t>
            </a:r>
            <a:br>
              <a:rPr lang="en-US" sz="3600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kern="1200" dirty="0">
                <a:latin typeface="Arial" panose="020B0604020202020204" pitchFamily="34" charset="0"/>
                <a:cs typeface="Arial" panose="020B0604020202020204" pitchFamily="34" charset="0"/>
              </a:rPr>
              <a:t>Dark Gulch Creek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7CC54-5E2F-47F2-AB65-C1F80C7ED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8562" y="2121763"/>
            <a:ext cx="4262078" cy="3773010"/>
          </a:xfr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Source Water Characteristics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Turbidity: 3.7 NTU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pH: 7.3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UVT: 72.6% (unfiltered)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UVA: 0.139</a:t>
            </a:r>
          </a:p>
        </p:txBody>
      </p:sp>
      <p:pic>
        <p:nvPicPr>
          <p:cNvPr id="5" name="Content Placeholder 4" descr="Image of Treatment Plant.">
            <a:extLst>
              <a:ext uri="{FF2B5EF4-FFF2-40B4-BE49-F238E27FC236}">
                <a16:creationId xmlns:a16="http://schemas.microsoft.com/office/drawing/2014/main" id="{64D0B4D5-DB15-4C3D-B19E-9AE6C3DB3D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5110716" y="588900"/>
            <a:ext cx="6596652" cy="552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37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A4401-D9F5-49E2-880D-0A5F79FFF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UVT/UVA</a:t>
            </a:r>
          </a:p>
        </p:txBody>
      </p:sp>
      <p:pic>
        <p:nvPicPr>
          <p:cNvPr id="4" name="Picture 3" descr="Real UVT Instrument that is used to measure UV transmittance and UV absorbance of a water sample.">
            <a:extLst>
              <a:ext uri="{FF2B5EF4-FFF2-40B4-BE49-F238E27FC236}">
                <a16:creationId xmlns:a16="http://schemas.microsoft.com/office/drawing/2014/main" id="{186678B4-9F0D-425B-B2DE-8AD265C81B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480060" y="1567943"/>
            <a:ext cx="3425957" cy="372163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D7079-5DED-498B-817B-AA737403B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1567943"/>
            <a:ext cx="7161017" cy="49249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 transmittance (UVT) is a measurement of the amount of ultraviolet light (commonly at 254 nm due to its germicidal effect) that passes through a water sample compared to the amount of light that passes through a pure water sample. The measurement is expressed as a percentage, % UVT.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%UVT = 10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(-UVA)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100%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 absorbance (UVA) is calculated as a relative measure of the amount of light absorbed by a water sample compared with the amount of light absorbed by a pure water sample. 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UVA = -log(%UVT/100)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395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A3DB7-5FC8-4F7A-BF24-7C6F6B08E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837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Applied Coagulant for Jar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459EF-07B8-4197-8C35-09F798EE04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7456"/>
            <a:ext cx="5097780" cy="3795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 Pac 9800 (NTU Technologies)</a:t>
            </a:r>
          </a:p>
          <a:p>
            <a:pPr marL="0" lv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50% Aluminum Chlorohydrate (ACH)</a:t>
            </a:r>
          </a:p>
          <a:p>
            <a:pPr marL="0" lv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50% Water</a:t>
            </a:r>
          </a:p>
          <a:p>
            <a:pPr marL="0" lv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SG = 1.34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714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BAD10-C5F3-452D-8DDE-5019759B5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804" y="53707"/>
            <a:ext cx="6809892" cy="979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Laboratory Charge Analyzer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3604E-233B-4A38-9E07-B71044C9B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9682" y="1033271"/>
            <a:ext cx="6679174" cy="545960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LCA: Used to determine coagulant demand of a source water entering the treatment plant.</a:t>
            </a:r>
          </a:p>
          <a:p>
            <a:pPr>
              <a:spcBef>
                <a:spcPct val="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Source pH: 7.3</a:t>
            </a:r>
          </a:p>
          <a:p>
            <a:pPr>
              <a:spcBef>
                <a:spcPct val="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LCA #1: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9800:  25 mg/L as product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(no pH adjustment)</a:t>
            </a:r>
          </a:p>
          <a:p>
            <a:pPr>
              <a:spcBef>
                <a:spcPct val="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Laboratory Charged Analyzer (LCA) that measures negative charged particles.  Coagulant is injected until the charged particles are neutralized.  ">
            <a:extLst>
              <a:ext uri="{FF2B5EF4-FFF2-40B4-BE49-F238E27FC236}">
                <a16:creationId xmlns:a16="http://schemas.microsoft.com/office/drawing/2014/main" id="{FAC12545-3C44-4D3E-8CB7-11AEB249C7E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850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255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C889B-6ECE-40A2-8645-ED7792B37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Coagulant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CC044-A346-4767-A2C4-8EF853C40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Unless stated otherwise, all coagulant doses are reported as Product (100% strength).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Preparation of coagulant stock solutions are generally 1.0 and/or 0.1 percent strength using 100 and/or 200 mL volumetric flasks.</a:t>
            </a:r>
          </a:p>
          <a:p>
            <a:pPr marL="0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Finnpipette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F2 variable volume pipette, capacity 100-1000 micro liters is used for stock solution preparation and coagulant aid jar test dosing.</a:t>
            </a:r>
          </a:p>
          <a:p>
            <a:pPr marL="0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Finnpipette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F2 variable volume pipette, capacity 0.5-5 mL is used for primary coagulant jar test dosing.</a:t>
            </a:r>
          </a:p>
        </p:txBody>
      </p:sp>
    </p:spTree>
    <p:extLst>
      <p:ext uri="{BB962C8B-B14F-4D97-AF65-F5344CB8AC3E}">
        <p14:creationId xmlns:p14="http://schemas.microsoft.com/office/powerpoint/2010/main" val="892357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720"/>
            <a:ext cx="10515600" cy="1325563"/>
          </a:xfrm>
        </p:spPr>
        <p:txBody>
          <a:bodyPr/>
          <a:lstStyle/>
          <a:p>
            <a:r>
              <a:rPr lang="en-US" dirty="0"/>
              <a:t>Heritage House: Jar Test 1-4 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405325"/>
              </p:ext>
            </p:extLst>
          </p:nvPr>
        </p:nvGraphicFramePr>
        <p:xfrm>
          <a:off x="492368" y="1402715"/>
          <a:ext cx="11385687" cy="3383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2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0123">
                  <a:extLst>
                    <a:ext uri="{9D8B030D-6E8A-4147-A177-3AD203B41FA5}">
                      <a16:colId xmlns:a16="http://schemas.microsoft.com/office/drawing/2014/main" val="2354009819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292442534"/>
                    </a:ext>
                  </a:extLst>
                </a:gridCol>
                <a:gridCol w="1133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93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46503">
                  <a:extLst>
                    <a:ext uri="{9D8B030D-6E8A-4147-A177-3AD203B41FA5}">
                      <a16:colId xmlns:a16="http://schemas.microsoft.com/office/drawing/2014/main" val="718132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RPM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Flash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RPM Floc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minutes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9800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Settle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min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0.072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0.047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1.6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0.033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0.9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807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3FA19-77CB-40B4-911B-9E132757E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7286"/>
            <a:ext cx="9144000" cy="610537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Jars 1-4 Test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Flash Mix 60 Sec (200 RPM)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Floc Mix 5 min (30 RPM)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Applied Coagulant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9800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837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1034</Words>
  <Application>Microsoft Office PowerPoint</Application>
  <PresentationFormat>Widescreen</PresentationFormat>
  <Paragraphs>180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Heritage House CA 2300541  Mendocino County Jar Test</vt:lpstr>
      <vt:lpstr>Dark Gulch Creek</vt:lpstr>
      <vt:lpstr>Source Water: Dark Gulch Creek</vt:lpstr>
      <vt:lpstr>UVT/UVA</vt:lpstr>
      <vt:lpstr>Applied Coagulant for Jar Testing</vt:lpstr>
      <vt:lpstr>Laboratory Charge Analyzer</vt:lpstr>
      <vt:lpstr>Coagulant Information</vt:lpstr>
      <vt:lpstr>Heritage House: Jar Test 1-4 Results</vt:lpstr>
      <vt:lpstr>Jars 1-4 Test Flash Mix 60 Sec (200 RPM) Floc Mix 5 min (30 RPM)  Applied Coagulant  9800 </vt:lpstr>
      <vt:lpstr>Jars 1-4:  End of 5-minute flocculation (30 RPM) duration.</vt:lpstr>
      <vt:lpstr>Jar Testing for 1-Liter Jars:  Procedures for Most Treatment Plants</vt:lpstr>
      <vt:lpstr>Jar Test Filterability Test Equipment</vt:lpstr>
      <vt:lpstr>Isopore Membrane Information</vt:lpstr>
      <vt:lpstr>Isopore Membrane Background Information </vt:lpstr>
      <vt:lpstr>Jar Test - Filterability Test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Heritage House CA 2300541  Mendocino County Jar Test</dc:title>
  <dc:creator>Schott, Guy@Waterboards</dc:creator>
  <cp:lastModifiedBy>Schott, Guy@Waterboards</cp:lastModifiedBy>
  <cp:revision>1</cp:revision>
  <dcterms:created xsi:type="dcterms:W3CDTF">2020-05-11T21:37:54Z</dcterms:created>
  <dcterms:modified xsi:type="dcterms:W3CDTF">2020-05-11T21:42:07Z</dcterms:modified>
</cp:coreProperties>
</file>