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1168" r:id="rId3"/>
    <p:sldId id="1152" r:id="rId4"/>
    <p:sldId id="1126" r:id="rId5"/>
    <p:sldId id="1173" r:id="rId6"/>
    <p:sldId id="1127" r:id="rId7"/>
    <p:sldId id="1157" r:id="rId8"/>
    <p:sldId id="874" r:id="rId9"/>
    <p:sldId id="1174" r:id="rId10"/>
    <p:sldId id="1169" r:id="rId11"/>
    <p:sldId id="1161" r:id="rId12"/>
    <p:sldId id="954" r:id="rId13"/>
    <p:sldId id="955" r:id="rId14"/>
    <p:sldId id="1170" r:id="rId15"/>
    <p:sldId id="957" r:id="rId16"/>
    <p:sldId id="958" r:id="rId17"/>
    <p:sldId id="1171" r:id="rId18"/>
    <p:sldId id="960" r:id="rId19"/>
    <p:sldId id="961" r:id="rId20"/>
    <p:sldId id="1153" r:id="rId21"/>
    <p:sldId id="1154" r:id="rId22"/>
    <p:sldId id="1129" r:id="rId23"/>
    <p:sldId id="1148" r:id="rId24"/>
    <p:sldId id="1155" r:id="rId25"/>
    <p:sldId id="1156" r:id="rId26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outlineViewPr>
    <p:cViewPr>
      <p:scale>
        <a:sx n="33" d="100"/>
        <a:sy n="33" d="100"/>
      </p:scale>
      <p:origin x="0" y="-435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Surfwood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Mutual Water Corporation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CA2300590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Mendocino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29, 2020</a:t>
            </a:r>
          </a:p>
        </p:txBody>
      </p:sp>
      <p:pic>
        <p:nvPicPr>
          <p:cNvPr id="8" name="Picture 7" descr="An image of Four 1-liter jars during flocculation process.">
            <a:extLst>
              <a:ext uri="{FF2B5EF4-FFF2-40B4-BE49-F238E27FC236}">
                <a16:creationId xmlns:a16="http://schemas.microsoft.com/office/drawing/2014/main" id="{B751942E-B635-4C83-93A1-F74A0CF8CC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71" r="-1" b="17739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Surfwood MWC: Jar Test 9-12 Results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9490"/>
              </p:ext>
            </p:extLst>
          </p:nvPr>
        </p:nvGraphicFramePr>
        <p:xfrm>
          <a:off x="160256" y="1742080"/>
          <a:ext cx="11906052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190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093510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16057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10326">
                  <a:extLst>
                    <a:ext uri="{9D8B030D-6E8A-4147-A177-3AD203B41FA5}">
                      <a16:colId xmlns:a16="http://schemas.microsoft.com/office/drawing/2014/main" val="1830674710"/>
                    </a:ext>
                  </a:extLst>
                </a:gridCol>
                <a:gridCol w="1263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71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687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232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#54.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715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169449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23" y="5534025"/>
            <a:ext cx="11108988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End of Floc Duration, 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12EC2EB9-73E4-405F-B3CD-239D05150A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33" b="12086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6C4CB4-CDD5-442F-B71E-79159E403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8032" y="53354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0.68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7B0CC-DF6D-4A19-8BD6-F1DE2AF04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6538" y="53354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D72F1-9B90-4286-9133-332530D03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06304" y="53354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0.84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539DC6-51A1-4D58-BB64-42DD569A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23488" y="53354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</p:txBody>
      </p:sp>
    </p:spTree>
    <p:extLst>
      <p:ext uri="{BB962C8B-B14F-4D97-AF65-F5344CB8AC3E}">
        <p14:creationId xmlns:p14="http://schemas.microsoft.com/office/powerpoint/2010/main" val="155309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6065D5F3-2400-42D9-BB9A-08375A3C9D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7" y="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FE205-AA8F-425B-B248-09FCE108A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698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Adv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96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2DE5-339B-4BB7-AD1F-CCB66A2A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85" y="5534025"/>
            <a:ext cx="11488366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End of Floc Duration, 25 mL is syringed for filterability and %UVT/UVA. </a:t>
            </a:r>
            <a:endParaRPr lang="en-US" sz="2400" dirty="0"/>
          </a:p>
        </p:txBody>
      </p:sp>
      <p:pic>
        <p:nvPicPr>
          <p:cNvPr id="16" name="Picture 15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DB533561-091C-4E17-B174-9782037DC0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28" b="10992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6EFEC0-3E10-459A-B93B-8FAB1C1AE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8616" y="46756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098DB-AB42-4B2C-988B-E5B9E697F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4257" y="46756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0.71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E8688-F23A-4678-AECD-EF5FE769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6888" y="46756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FA041-AF75-4AFE-9E7A-34F820F90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21451" y="46756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0.68 NTU</a:t>
            </a:r>
          </a:p>
        </p:txBody>
      </p:sp>
    </p:spTree>
    <p:extLst>
      <p:ext uri="{BB962C8B-B14F-4D97-AF65-F5344CB8AC3E}">
        <p14:creationId xmlns:p14="http://schemas.microsoft.com/office/powerpoint/2010/main" val="67663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A6179195-90A8-43F9-A967-7362DE8314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E7412-11E0-4564-80D5-065434E1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277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7066/Adv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3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FF47-330A-4D78-AA7E-EED94387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01" y="5534025"/>
            <a:ext cx="11682919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End of Floc Duration, 25 mL is syringed for filterability and %UVT/UVA.</a:t>
            </a:r>
            <a:endParaRPr lang="en-US" sz="2400" dirty="0"/>
          </a:p>
        </p:txBody>
      </p:sp>
      <p:pic>
        <p:nvPicPr>
          <p:cNvPr id="6" name="Picture 5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E53D5BEB-4458-4D94-96F5-7489981D10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72" b="16648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AB2020-3064-471C-864A-2B569E151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7714" y="60896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25E671-34F7-4AC3-9362-936C976B4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73355" y="60896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4681DC-5281-4034-A11A-6F54E09A5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5986" y="60896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0.70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47774-783B-4127-B35C-005D66BA0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2597" y="60896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0.70 NTU</a:t>
            </a:r>
          </a:p>
        </p:txBody>
      </p:sp>
    </p:spTree>
    <p:extLst>
      <p:ext uri="{BB962C8B-B14F-4D97-AF65-F5344CB8AC3E}">
        <p14:creationId xmlns:p14="http://schemas.microsoft.com/office/powerpoint/2010/main" val="3704063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998EAD52-5A98-4A43-B9AC-24E3950117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963EB-B568-46CE-8FD7-8082FB183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02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FE82-498F-4C92-A5DF-645EB57D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169682"/>
            <a:ext cx="8493550" cy="81774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 Jack Peter’s Creek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Roughing Filter followed by Multi-Media Filtration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29E34-252E-4B27-A238-AFDE5629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243" y="1084082"/>
            <a:ext cx="6815580" cy="547697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2.57 NTU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7.12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78.6% 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0.104/cm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0.6 um Filtered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0.15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pPr lvl="0"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An image of Jack Peter's Creek.">
            <a:extLst>
              <a:ext uri="{FF2B5EF4-FFF2-40B4-BE49-F238E27FC236}">
                <a16:creationId xmlns:a16="http://schemas.microsoft.com/office/drawing/2014/main" id="{68866EF5-77F5-4ECF-AE0D-3FB87A2AB0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6408" y="987425"/>
            <a:ext cx="4798244" cy="4873625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00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31" y="1380339"/>
            <a:ext cx="11632676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rate).  For this study, sample was taken immediately at the end of flocculation process.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58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6000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679013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51258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5352"/>
            <a:ext cx="10515600" cy="116892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00520"/>
            <a:ext cx="5097780" cy="41726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</a:t>
            </a:r>
          </a:p>
          <a:p>
            <a:pPr lvl="0"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1800520"/>
            <a:ext cx="5097780" cy="41726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 Callahan)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Hydroxychloride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Sulfate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365125"/>
            <a:ext cx="7040724" cy="7943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1074655"/>
            <a:ext cx="7147256" cy="55712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7.12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7066:  22.5 mg/L as product (no pH adjustment)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6.93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Coagulant:  19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(no pH adjustment)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6.95</a:t>
            </a:r>
          </a:p>
        </p:txBody>
      </p:sp>
      <p:pic>
        <p:nvPicPr>
          <p:cNvPr id="6" name="Content Placeholder 5" descr="An image of a Laboratory Charged Analyzer (LCA) that measures negative charged particles.  Coagulant is injected until the charged particles are neutralized.">
            <a:extLst>
              <a:ext uri="{FF2B5EF4-FFF2-40B4-BE49-F238E27FC236}">
                <a16:creationId xmlns:a16="http://schemas.microsoft.com/office/drawing/2014/main" id="{CDF7D1D5-3E3F-4CE6-B6D7-8A53D41C9F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445205" y="1111206"/>
            <a:ext cx="6858000" cy="46355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7236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27E7-5422-4B93-A710-BCCF6B5C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Filtrate and %UVT/UVA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60A87-1BD9-4F15-BB3B-31A671318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this study, all jars were samples for Filtrate and %UVT/UVA analysis immediately at the end of the flocculation period.   </a:t>
            </a:r>
          </a:p>
        </p:txBody>
      </p:sp>
    </p:spTree>
    <p:extLst>
      <p:ext uri="{BB962C8B-B14F-4D97-AF65-F5344CB8AC3E}">
        <p14:creationId xmlns:p14="http://schemas.microsoft.com/office/powerpoint/2010/main" val="93019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Surfwood MWC: Jar Test 1-4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030777"/>
              </p:ext>
            </p:extLst>
          </p:nvPr>
        </p:nvGraphicFramePr>
        <p:xfrm>
          <a:off x="94268" y="1402715"/>
          <a:ext cx="12028602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168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02557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55802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254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63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63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09946">
                  <a:extLst>
                    <a:ext uri="{9D8B030D-6E8A-4147-A177-3AD203B41FA5}">
                      <a16:colId xmlns:a16="http://schemas.microsoft.com/office/drawing/2014/main" val="2169329137"/>
                    </a:ext>
                  </a:extLst>
                </a:gridCol>
                <a:gridCol w="124433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Surfwood MWC: Jar Test 5-8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687867"/>
              </p:ext>
            </p:extLst>
          </p:nvPr>
        </p:nvGraphicFramePr>
        <p:xfrm>
          <a:off x="160256" y="1402715"/>
          <a:ext cx="11934334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4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287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57982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89627">
                  <a:extLst>
                    <a:ext uri="{9D8B030D-6E8A-4147-A177-3AD203B41FA5}">
                      <a16:colId xmlns:a16="http://schemas.microsoft.com/office/drawing/2014/main" val="1830674710"/>
                    </a:ext>
                  </a:extLst>
                </a:gridCol>
                <a:gridCol w="12847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5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70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05394">
                  <a:extLst>
                    <a:ext uri="{9D8B030D-6E8A-4147-A177-3AD203B41FA5}">
                      <a16:colId xmlns:a16="http://schemas.microsoft.com/office/drawing/2014/main" val="4020671009"/>
                    </a:ext>
                  </a:extLst>
                </a:gridCol>
                <a:gridCol w="118777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751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1700</Words>
  <Application>Microsoft Office PowerPoint</Application>
  <PresentationFormat>Widescreen</PresentationFormat>
  <Paragraphs>377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Surfwood Mutual Water Corporation CA2300590 Mendocino County Jar Test</vt:lpstr>
      <vt:lpstr>Source Water: Jack Peter’s Creek Roughing Filter followed by Multi-Media Filtration</vt:lpstr>
      <vt:lpstr>UVT/UVA, pathlength 10 mm</vt:lpstr>
      <vt:lpstr>Coagulant Used for Jar Testing</vt:lpstr>
      <vt:lpstr>Laboratory Charge Analyzer</vt:lpstr>
      <vt:lpstr>Coagulant Information</vt:lpstr>
      <vt:lpstr>Filtrate and %UVT/UVA Analysis</vt:lpstr>
      <vt:lpstr>Surfwood MWC: Jar Test 1-4 Results</vt:lpstr>
      <vt:lpstr>Surfwood MWC: Jar Test 5-8 Results</vt:lpstr>
      <vt:lpstr>Surfwood MWC: Jar Test 9-12 Results Flash Mix 200 RPM (30 sec)</vt:lpstr>
      <vt:lpstr>Jars 1-4 Test Flash Mix 30 Sec (200 RPM) Floc Mix 5 min (30 RPM) 25 mL sampled end of Floc  Applied Coagulant 7066</vt:lpstr>
      <vt:lpstr>Jars 1-4: End of Floc Duration, 25 mL is syringed for filterability and %UVT/UVA. </vt:lpstr>
      <vt:lpstr>Jars 1-4: After 25-minutes of settling, settled water turbidity is taken. </vt:lpstr>
      <vt:lpstr>Jars 5-8 Test Flash Mix 30 Sec (200 RPM) Floc Mix 5 min (30 RPM) 25 mL sampled end of Floc  Applied Coagulant Adv Coag</vt:lpstr>
      <vt:lpstr>Jars 5-8: End of Floc Duration, 25 mL is syringed for filterability and %UVT/UVA. </vt:lpstr>
      <vt:lpstr>Jars 5-8: After 25-minutes of settling, settled water turbidity is taken. </vt:lpstr>
      <vt:lpstr>Jars 9-12 Test Flash Mix 30 Sec (200 RPM) Floc Mix 5 min (30 RPM) 25 mL sampled end of Floc  Applied Coagulants 7066/Adv Coag</vt:lpstr>
      <vt:lpstr>Jars 9-12: End of Floc Duration, 25 mL is syringed for filterability and %UVT/UVA.</vt:lpstr>
      <vt:lpstr>Jars 9-12: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Surfwood Mutual Water Corporation CA2300590 Mendocino County Jar Test</dc:title>
  <dc:creator>Guy Schott</dc:creator>
  <cp:lastModifiedBy>Guy Schott</cp:lastModifiedBy>
  <cp:revision>1</cp:revision>
  <dcterms:created xsi:type="dcterms:W3CDTF">2020-08-16T23:28:23Z</dcterms:created>
  <dcterms:modified xsi:type="dcterms:W3CDTF">2020-08-16T23:29:16Z</dcterms:modified>
</cp:coreProperties>
</file>