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9"/>
  </p:notesMasterIdLst>
  <p:sldIdLst>
    <p:sldId id="256" r:id="rId2"/>
    <p:sldId id="1168" r:id="rId3"/>
    <p:sldId id="1152" r:id="rId4"/>
    <p:sldId id="1169" r:id="rId5"/>
    <p:sldId id="1130" r:id="rId6"/>
    <p:sldId id="1127" r:id="rId7"/>
    <p:sldId id="874" r:id="rId8"/>
    <p:sldId id="1170" r:id="rId9"/>
    <p:sldId id="1171" r:id="rId10"/>
    <p:sldId id="1172" r:id="rId11"/>
    <p:sldId id="1173" r:id="rId12"/>
    <p:sldId id="1160" r:id="rId13"/>
    <p:sldId id="875" r:id="rId14"/>
    <p:sldId id="876" r:id="rId15"/>
    <p:sldId id="877" r:id="rId16"/>
    <p:sldId id="1174" r:id="rId17"/>
    <p:sldId id="878" r:id="rId18"/>
    <p:sldId id="879" r:id="rId19"/>
    <p:sldId id="880" r:id="rId20"/>
    <p:sldId id="1175" r:id="rId21"/>
    <p:sldId id="882" r:id="rId22"/>
    <p:sldId id="883" r:id="rId23"/>
    <p:sldId id="884" r:id="rId24"/>
    <p:sldId id="1176" r:id="rId25"/>
    <p:sldId id="885" r:id="rId26"/>
    <p:sldId id="886" r:id="rId27"/>
    <p:sldId id="887" r:id="rId28"/>
    <p:sldId id="1177" r:id="rId29"/>
    <p:sldId id="889" r:id="rId30"/>
    <p:sldId id="890" r:id="rId31"/>
    <p:sldId id="891" r:id="rId32"/>
    <p:sldId id="1178" r:id="rId33"/>
    <p:sldId id="909" r:id="rId34"/>
    <p:sldId id="910" r:id="rId35"/>
    <p:sldId id="911" r:id="rId36"/>
    <p:sldId id="1179" r:id="rId37"/>
    <p:sldId id="896" r:id="rId38"/>
    <p:sldId id="897" r:id="rId39"/>
    <p:sldId id="898" r:id="rId40"/>
    <p:sldId id="1180" r:id="rId41"/>
    <p:sldId id="900" r:id="rId42"/>
    <p:sldId id="901" r:id="rId43"/>
    <p:sldId id="902" r:id="rId44"/>
    <p:sldId id="1181" r:id="rId45"/>
    <p:sldId id="905" r:id="rId46"/>
    <p:sldId id="906" r:id="rId47"/>
    <p:sldId id="907" r:id="rId48"/>
    <p:sldId id="1182" r:id="rId49"/>
    <p:sldId id="913" r:id="rId50"/>
    <p:sldId id="914" r:id="rId51"/>
    <p:sldId id="915" r:id="rId52"/>
    <p:sldId id="1156" r:id="rId53"/>
    <p:sldId id="1157" r:id="rId54"/>
    <p:sldId id="1129" r:id="rId55"/>
    <p:sldId id="1148" r:id="rId56"/>
    <p:sldId id="1158" r:id="rId57"/>
    <p:sldId id="1159" r:id="rId58"/>
  </p:sldIdLst>
  <p:sldSz cx="12192000" cy="6858000"/>
  <p:notesSz cx="7010400" cy="9296400"/>
  <p:photoAlbum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8" d="100"/>
          <a:sy n="108" d="100"/>
        </p:scale>
        <p:origin x="678" y="102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5" Type="http://schemas.openxmlformats.org/officeDocument/2006/relationships/slide" Target="slides/slide4.xml"/><Relationship Id="rId61" Type="http://schemas.openxmlformats.org/officeDocument/2006/relationships/viewProps" Target="viewProps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notesMaster" Target="notesMasters/notesMaster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F1EFBF0F-E7FD-484D-BBA2-910229994995}" type="datetimeFigureOut">
              <a:rPr lang="en-US" smtClean="0"/>
              <a:t>5/11/2020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0E3150F4-05B9-4F1A-A748-0CB3DFC0AE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6004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E3150F4-05B9-4F1A-A748-0CB3DFC0AEBD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98541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5FF843-9FE6-4ADA-8A19-21F1FE062163}" type="datetimeFigureOut">
              <a:rPr lang="en-US" smtClean="0"/>
              <a:t>5/11/2020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981B46-1CCE-44ED-AD16-5A72FFDAC5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62013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5FF843-9FE6-4ADA-8A19-21F1FE062163}" type="datetimeFigureOut">
              <a:rPr lang="en-US" smtClean="0"/>
              <a:t>5/11/2020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981B46-1CCE-44ED-AD16-5A72FFDAC5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74492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5FF843-9FE6-4ADA-8A19-21F1FE062163}" type="datetimeFigureOut">
              <a:rPr lang="en-US" smtClean="0"/>
              <a:t>5/11/2020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981B46-1CCE-44ED-AD16-5A72FFDAC5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51178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5FF843-9FE6-4ADA-8A19-21F1FE062163}" type="datetimeFigureOut">
              <a:rPr lang="en-US" smtClean="0"/>
              <a:t>5/11/2020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981B46-1CCE-44ED-AD16-5A72FFDAC5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7807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5FF843-9FE6-4ADA-8A19-21F1FE062163}" type="datetimeFigureOut">
              <a:rPr lang="en-US" smtClean="0"/>
              <a:t>5/11/2020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981B46-1CCE-44ED-AD16-5A72FFDAC5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54332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5FF843-9FE6-4ADA-8A19-21F1FE062163}" type="datetimeFigureOut">
              <a:rPr lang="en-US" smtClean="0"/>
              <a:t>5/11/2020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981B46-1CCE-44ED-AD16-5A72FFDAC5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56671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5FF843-9FE6-4ADA-8A19-21F1FE062163}" type="datetimeFigureOut">
              <a:rPr lang="en-US" smtClean="0"/>
              <a:t>5/11/2020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981B46-1CCE-44ED-AD16-5A72FFDAC5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16142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5FF843-9FE6-4ADA-8A19-21F1FE062163}" type="datetimeFigureOut">
              <a:rPr lang="en-US" smtClean="0"/>
              <a:t>5/11/2020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981B46-1CCE-44ED-AD16-5A72FFDAC5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04492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5FF843-9FE6-4ADA-8A19-21F1FE062163}" type="datetimeFigureOut">
              <a:rPr lang="en-US" smtClean="0"/>
              <a:t>5/11/2020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981B46-1CCE-44ED-AD16-5A72FFDAC5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62721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5FF843-9FE6-4ADA-8A19-21F1FE062163}" type="datetimeFigureOut">
              <a:rPr lang="en-US" smtClean="0"/>
              <a:t>5/11/2020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981B46-1CCE-44ED-AD16-5A72FFDAC5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41644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5FF843-9FE6-4ADA-8A19-21F1FE062163}" type="datetimeFigureOut">
              <a:rPr lang="en-US" smtClean="0"/>
              <a:t>5/11/2020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981B46-1CCE-44ED-AD16-5A72FFDAC5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77656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5FF843-9FE6-4ADA-8A19-21F1FE062163}" type="datetimeFigureOut">
              <a:rPr lang="en-US" smtClean="0"/>
              <a:t>5/11/2020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981B46-1CCE-44ED-AD16-5A72FFDAC5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530011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9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6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6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6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6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6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6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6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9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6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6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hyperlink" Target="https://www.sigmaaldrich.com/united-states.html" TargetMode="External"/><Relationship Id="rId1" Type="http://schemas.openxmlformats.org/officeDocument/2006/relationships/slideLayout" Target="../slideLayouts/slideLayout9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9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hyperlink" Target="mailto:Guy.Schott@waterboards.ca.gov" TargetMode="External"/><Relationship Id="rId2" Type="http://schemas.openxmlformats.org/officeDocument/2006/relationships/hyperlink" Target="https://www.waterboards.ca.gov/drinking_water/programs/districts/mendocino_district.html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9.svg"/><Relationship Id="rId4" Type="http://schemas.openxmlformats.org/officeDocument/2006/relationships/image" Target="../media/image38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3136" y="5091762"/>
            <a:ext cx="7834193" cy="1264588"/>
          </a:xfrm>
        </p:spPr>
        <p:txBody>
          <a:bodyPr anchor="ctr">
            <a:noAutofit/>
          </a:bodyPr>
          <a:lstStyle/>
          <a:p>
            <a:pPr algn="r"/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Surfwood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Mutual Water Corporation</a:t>
            </a:r>
            <a:b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CA2300590</a:t>
            </a:r>
            <a:b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Mendocino County</a:t>
            </a:r>
            <a:b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Jar Test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499107" y="5091763"/>
            <a:ext cx="2974207" cy="1264587"/>
          </a:xfrm>
        </p:spPr>
        <p:txBody>
          <a:bodyPr anchor="ctr">
            <a:normAutofit/>
          </a:bodyPr>
          <a:lstStyle/>
          <a:p>
            <a:pPr algn="l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by Guy Schott, P.E.</a:t>
            </a:r>
          </a:p>
          <a:p>
            <a:pPr algn="l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September 11, 2019</a:t>
            </a:r>
          </a:p>
        </p:txBody>
      </p:sp>
      <p:pic>
        <p:nvPicPr>
          <p:cNvPr id="5" name="Picture 4" descr="An image of Four 1-liter jars during flocculation process.">
            <a:extLst>
              <a:ext uri="{FF2B5EF4-FFF2-40B4-BE49-F238E27FC236}">
                <a16:creationId xmlns:a16="http://schemas.microsoft.com/office/drawing/2014/main" id="{06CB31A3-B0A7-4749-B3D2-7C4BC78B3B9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3983" y="10"/>
            <a:ext cx="12192000" cy="4571990"/>
          </a:xfrm>
          <a:prstGeom prst="rect">
            <a:avLst/>
          </a:prstGeom>
        </p:spPr>
      </p:pic>
      <p:cxnSp>
        <p:nvCxnSpPr>
          <p:cNvPr id="65" name="Straight Connector 58">
            <a:extLst>
              <a:ext uri="{FF2B5EF4-FFF2-40B4-BE49-F238E27FC236}">
                <a16:creationId xmlns:a16="http://schemas.microsoft.com/office/drawing/2014/main" id="{E126E481-B945-4179-BD79-05E96E9B29E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rgbClr val="FFFFFF">
                <a:alpha val="8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9557238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2366" y="118720"/>
            <a:ext cx="11583370" cy="1325563"/>
          </a:xfrm>
        </p:spPr>
        <p:txBody>
          <a:bodyPr>
            <a:noAutofit/>
          </a:bodyPr>
          <a:lstStyle/>
          <a:p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Surfwood MWC: Jar Test 25-32 Results</a:t>
            </a:r>
            <a:b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Filtrate samples taken immediately at end of flocculation period.</a:t>
            </a:r>
            <a:b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3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33387005"/>
              </p:ext>
            </p:extLst>
          </p:nvPr>
        </p:nvGraphicFramePr>
        <p:xfrm>
          <a:off x="254524" y="1402715"/>
          <a:ext cx="11726944" cy="521208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73185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38965">
                  <a:extLst>
                    <a:ext uri="{9D8B030D-6E8A-4147-A177-3AD203B41FA5}">
                      <a16:colId xmlns:a16="http://schemas.microsoft.com/office/drawing/2014/main" val="3769542698"/>
                    </a:ext>
                  </a:extLst>
                </a:gridCol>
                <a:gridCol w="1639909">
                  <a:extLst>
                    <a:ext uri="{9D8B030D-6E8A-4147-A177-3AD203B41FA5}">
                      <a16:colId xmlns:a16="http://schemas.microsoft.com/office/drawing/2014/main" val="292442534"/>
                    </a:ext>
                  </a:extLst>
                </a:gridCol>
                <a:gridCol w="1221676">
                  <a:extLst>
                    <a:ext uri="{9D8B030D-6E8A-4147-A177-3AD203B41FA5}">
                      <a16:colId xmlns:a16="http://schemas.microsoft.com/office/drawing/2014/main" val="793630740"/>
                    </a:ext>
                  </a:extLst>
                </a:gridCol>
                <a:gridCol w="1221676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221676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397773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1276708">
                  <a:extLst>
                    <a:ext uri="{9D8B030D-6E8A-4147-A177-3AD203B41FA5}">
                      <a16:colId xmlns:a16="http://schemas.microsoft.com/office/drawing/2014/main" val="718132139"/>
                    </a:ext>
                  </a:extLst>
                </a:gridCol>
                <a:gridCol w="1276708">
                  <a:extLst>
                    <a:ext uri="{9D8B030D-6E8A-4147-A177-3AD203B41FA5}">
                      <a16:colId xmlns:a16="http://schemas.microsoft.com/office/drawing/2014/main" val="226040562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Jar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200 RPM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Flash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Mix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seconds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30 RPM 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Floc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Duration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minutes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7035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mg/L</a:t>
                      </a:r>
                    </a:p>
                    <a:p>
                      <a:pPr algn="ctr"/>
                      <a:endParaRPr lang="en-US" sz="24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Filtrate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NTU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Filtrate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%UVT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Filtrate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UVA/cm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Settle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NTU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25 min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Al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Added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mg/L</a:t>
                      </a:r>
                    </a:p>
                    <a:p>
                      <a:pPr algn="ctr"/>
                      <a:endParaRPr lang="en-US" sz="24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J25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48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0.12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95.2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0.021</a:t>
                      </a:r>
                    </a:p>
                  </a:txBody>
                  <a:tcPr marL="5582" marR="5582" marT="5582" marB="0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0.76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2.88</a:t>
                      </a:r>
                    </a:p>
                  </a:txBody>
                  <a:tcPr marL="5582" marR="5582" marT="5582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J26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60</a:t>
                      </a:r>
                      <a:endParaRPr kumimoji="0" lang="en-US" sz="2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52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0.18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94.4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0.025</a:t>
                      </a:r>
                    </a:p>
                  </a:txBody>
                  <a:tcPr marL="5582" marR="5582" marT="5582" marB="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0.76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3.12</a:t>
                      </a:r>
                    </a:p>
                  </a:txBody>
                  <a:tcPr marL="5582" marR="5582" marT="5582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J27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60</a:t>
                      </a:r>
                      <a:endParaRPr kumimoji="0" lang="en-US" sz="2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56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0.18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94.6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0.024</a:t>
                      </a:r>
                    </a:p>
                  </a:txBody>
                  <a:tcPr marL="5582" marR="5582" marT="5582" marB="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0.75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3.36</a:t>
                      </a:r>
                    </a:p>
                  </a:txBody>
                  <a:tcPr marL="5582" marR="5582" marT="5582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J28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60</a:t>
                      </a:r>
                      <a:endParaRPr kumimoji="0" lang="en-US" sz="2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0.09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96.3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0.016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0.61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3.60</a:t>
                      </a:r>
                    </a:p>
                  </a:txBody>
                  <a:tcPr marL="5582" marR="5582" marT="5582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J29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60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0.15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95.6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0.020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0.56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3.60</a:t>
                      </a:r>
                    </a:p>
                  </a:txBody>
                  <a:tcPr marL="5582" marR="5582" marT="5582" marB="0" anchor="ctr"/>
                </a:tc>
                <a:extLst>
                  <a:ext uri="{0D108BD9-81ED-4DB2-BD59-A6C34878D82A}">
                    <a16:rowId xmlns:a16="http://schemas.microsoft.com/office/drawing/2014/main" val="280319668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J30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60</a:t>
                      </a:r>
                      <a:endParaRPr kumimoji="0" lang="en-US" sz="2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63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0.15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95.8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0.019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0.59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3.78</a:t>
                      </a:r>
                    </a:p>
                  </a:txBody>
                  <a:tcPr marL="5582" marR="5582" marT="5582" marB="0" anchor="ctr"/>
                </a:tc>
                <a:extLst>
                  <a:ext uri="{0D108BD9-81ED-4DB2-BD59-A6C34878D82A}">
                    <a16:rowId xmlns:a16="http://schemas.microsoft.com/office/drawing/2014/main" val="215807694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J31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60</a:t>
                      </a:r>
                      <a:endParaRPr kumimoji="0" lang="en-US" sz="2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66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0.07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97.1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0.013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0.61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3.96</a:t>
                      </a:r>
                    </a:p>
                  </a:txBody>
                  <a:tcPr marL="5582" marR="5582" marT="5582" marB="0" anchor="ctr"/>
                </a:tc>
                <a:extLst>
                  <a:ext uri="{0D108BD9-81ED-4DB2-BD59-A6C34878D82A}">
                    <a16:rowId xmlns:a16="http://schemas.microsoft.com/office/drawing/2014/main" val="325586513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J32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60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69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0.06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97.2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0.012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0.77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4.14</a:t>
                      </a:r>
                    </a:p>
                  </a:txBody>
                  <a:tcPr marL="5582" marR="5582" marT="5582" marB="0" anchor="ctr"/>
                </a:tc>
                <a:extLst>
                  <a:ext uri="{0D108BD9-81ED-4DB2-BD59-A6C34878D82A}">
                    <a16:rowId xmlns:a16="http://schemas.microsoft.com/office/drawing/2014/main" val="63807331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8501247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2366" y="118720"/>
            <a:ext cx="11583370" cy="1325563"/>
          </a:xfrm>
        </p:spPr>
        <p:txBody>
          <a:bodyPr>
            <a:noAutofit/>
          </a:bodyPr>
          <a:lstStyle/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Surfwood MWC: Jar Test 25-32 Results, Flash Mix 200 RPM (60 sec)</a:t>
            </a:r>
            <a:b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Filtrate samples taken immediately at end of flocculation period.</a:t>
            </a:r>
            <a:b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46508476"/>
              </p:ext>
            </p:extLst>
          </p:nvPr>
        </p:nvGraphicFramePr>
        <p:xfrm>
          <a:off x="329938" y="1254917"/>
          <a:ext cx="11745797" cy="521208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76685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18343">
                  <a:extLst>
                    <a:ext uri="{9D8B030D-6E8A-4147-A177-3AD203B41FA5}">
                      <a16:colId xmlns:a16="http://schemas.microsoft.com/office/drawing/2014/main" val="292442534"/>
                    </a:ext>
                  </a:extLst>
                </a:gridCol>
                <a:gridCol w="1280107">
                  <a:extLst>
                    <a:ext uri="{9D8B030D-6E8A-4147-A177-3AD203B41FA5}">
                      <a16:colId xmlns:a16="http://schemas.microsoft.com/office/drawing/2014/main" val="793630740"/>
                    </a:ext>
                  </a:extLst>
                </a:gridCol>
                <a:gridCol w="1280107">
                  <a:extLst>
                    <a:ext uri="{9D8B030D-6E8A-4147-A177-3AD203B41FA5}">
                      <a16:colId xmlns:a16="http://schemas.microsoft.com/office/drawing/2014/main" val="2918814325"/>
                    </a:ext>
                  </a:extLst>
                </a:gridCol>
                <a:gridCol w="1280107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280107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464627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1337771">
                  <a:extLst>
                    <a:ext uri="{9D8B030D-6E8A-4147-A177-3AD203B41FA5}">
                      <a16:colId xmlns:a16="http://schemas.microsoft.com/office/drawing/2014/main" val="718132139"/>
                    </a:ext>
                  </a:extLst>
                </a:gridCol>
                <a:gridCol w="1337771">
                  <a:extLst>
                    <a:ext uri="{9D8B030D-6E8A-4147-A177-3AD203B41FA5}">
                      <a16:colId xmlns:a16="http://schemas.microsoft.com/office/drawing/2014/main" val="226040562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Jar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30 RPM 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Floc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Duration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minutes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7035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mg/L</a:t>
                      </a:r>
                    </a:p>
                    <a:p>
                      <a:pPr algn="ctr"/>
                      <a:endParaRPr lang="en-US" sz="24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7066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mg/L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Filtrate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NTU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Filtrate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%UVT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Filtrate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UVA/cm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Settle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NTU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25 min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Al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Added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mg/L</a:t>
                      </a:r>
                    </a:p>
                    <a:p>
                      <a:pPr algn="ctr"/>
                      <a:endParaRPr lang="en-US" sz="24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J33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66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n/a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0.10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96.7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0.015</a:t>
                      </a:r>
                    </a:p>
                  </a:txBody>
                  <a:tcPr marL="5582" marR="5582" marT="5582" marB="0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0.51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3.96</a:t>
                      </a:r>
                    </a:p>
                  </a:txBody>
                  <a:tcPr marL="5582" marR="5582" marT="5582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J34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69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n/a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0.07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97.1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0.013</a:t>
                      </a:r>
                    </a:p>
                  </a:txBody>
                  <a:tcPr marL="5582" marR="5582" marT="5582" marB="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0.59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4.14</a:t>
                      </a:r>
                    </a:p>
                  </a:txBody>
                  <a:tcPr marL="5582" marR="5582" marT="5582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J35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72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n/a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0.10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96.7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0.015</a:t>
                      </a:r>
                    </a:p>
                  </a:txBody>
                  <a:tcPr marL="5582" marR="5582" marT="5582" marB="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0.96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4.32</a:t>
                      </a:r>
                    </a:p>
                  </a:txBody>
                  <a:tcPr marL="5582" marR="5582" marT="5582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J36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75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n/a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0.07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97.1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0.013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0.93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4.50</a:t>
                      </a:r>
                    </a:p>
                  </a:txBody>
                  <a:tcPr marL="5582" marR="5582" marT="5582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J37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n/a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0.10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96.3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0.016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0.43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3.00</a:t>
                      </a:r>
                    </a:p>
                  </a:txBody>
                  <a:tcPr marL="5582" marR="5582" marT="5582" marB="0" anchor="ctr"/>
                </a:tc>
                <a:extLst>
                  <a:ext uri="{0D108BD9-81ED-4DB2-BD59-A6C34878D82A}">
                    <a16:rowId xmlns:a16="http://schemas.microsoft.com/office/drawing/2014/main" val="280319668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J38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n/a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65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0.10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96.2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0.017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0.46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3.25</a:t>
                      </a:r>
                    </a:p>
                  </a:txBody>
                  <a:tcPr marL="5582" marR="5582" marT="5582" marB="0" anchor="ctr"/>
                </a:tc>
                <a:extLst>
                  <a:ext uri="{0D108BD9-81ED-4DB2-BD59-A6C34878D82A}">
                    <a16:rowId xmlns:a16="http://schemas.microsoft.com/office/drawing/2014/main" val="215807694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J39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n/a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0.10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96.7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0.015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0.48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3.50</a:t>
                      </a:r>
                    </a:p>
                  </a:txBody>
                  <a:tcPr marL="5582" marR="5582" marT="5582" marB="0" anchor="ctr"/>
                </a:tc>
                <a:extLst>
                  <a:ext uri="{0D108BD9-81ED-4DB2-BD59-A6C34878D82A}">
                    <a16:rowId xmlns:a16="http://schemas.microsoft.com/office/drawing/2014/main" val="325586513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J40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n/a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75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0.08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97.0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0.013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0.61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3.75</a:t>
                      </a:r>
                    </a:p>
                  </a:txBody>
                  <a:tcPr marL="5582" marR="5582" marT="5582" marB="0" anchor="ctr"/>
                </a:tc>
                <a:extLst>
                  <a:ext uri="{0D108BD9-81ED-4DB2-BD59-A6C34878D82A}">
                    <a16:rowId xmlns:a16="http://schemas.microsoft.com/office/drawing/2014/main" val="63807331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9922360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B3FA19-77CB-40B4-911B-9E132757E2F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67286"/>
            <a:ext cx="9144000" cy="6105379"/>
          </a:xfrm>
        </p:spPr>
        <p:txBody>
          <a:bodyPr>
            <a:normAutofit/>
          </a:bodyPr>
          <a:lstStyle/>
          <a:p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Jars 1-4 Test</a:t>
            </a: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Flash Mix 60 Sec (200 RPM)</a:t>
            </a: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Floc Mix 5 min (30 RPM)</a:t>
            </a: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800" u="sng" dirty="0">
                <a:latin typeface="Arial" panose="020B0604020202020204" pitchFamily="34" charset="0"/>
                <a:cs typeface="Arial" panose="020B0604020202020204" pitchFamily="34" charset="0"/>
              </a:rPr>
              <a:t>Applied Coagulant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7066</a:t>
            </a: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4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2568136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n image of four 1-liter jars at the end of 5-minute flocculation (30 RPM) duration. 25 mL is syringed for filterability and %UVT/UVA analysis. ">
            <a:extLst>
              <a:ext uri="{FF2B5EF4-FFF2-40B4-BE49-F238E27FC236}">
                <a16:creationId xmlns:a16="http://schemas.microsoft.com/office/drawing/2014/main" id="{0F4A0E4D-949D-4AD3-959F-AF3CC61729A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9" name="Rectangle 7">
            <a:extLst>
              <a:ext uri="{FF2B5EF4-FFF2-40B4-BE49-F238E27FC236}">
                <a16:creationId xmlns:a16="http://schemas.microsoft.com/office/drawing/2014/main" id="{37C89E4B-3C9F-44B9-8B86-D9E3D112D8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28852"/>
            <a:ext cx="12192000" cy="736551"/>
          </a:xfrm>
          <a:prstGeom prst="rect">
            <a:avLst/>
          </a:prstGeom>
          <a:solidFill>
            <a:schemeClr val="bg1">
              <a:alpha val="9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3569DC3-9FAF-4BAB-9D73-9D857F3C50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5670" y="425950"/>
            <a:ext cx="11679809" cy="744836"/>
          </a:xfrm>
        </p:spPr>
        <p:txBody>
          <a:bodyPr>
            <a:normAutofit/>
          </a:bodyPr>
          <a:lstStyle/>
          <a:p>
            <a:pPr algn="ctr"/>
            <a:r>
              <a:rPr lang="en-US" sz="240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Jars 1-4: End of Floc Duration, 25 mL is syringed for filterability and %UVT/UVA. </a:t>
            </a:r>
            <a:endParaRPr lang="en-US" sz="240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AA2EAA10-076F-46BD-8F0F-B9A2FB77A8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350693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D891E407-403B-4764-86C9-33A56D3BCA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1243562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1B9EB768-7EEC-4F65-B797-A6576669528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583863" y="1158579"/>
            <a:ext cx="1608133" cy="1169551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50 mg/L 7066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0.17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94.7%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0.024/cm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0.71 NTU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AB1765D-D0FE-4F04-95C9-F04BD01BF9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3704546" y="1158579"/>
            <a:ext cx="1608133" cy="1169551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55 mg/L 7066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0.15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95.3%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0.021/cm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0.65 NTU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AEB96CE0-E92C-4EDE-BF19-E5B4585679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6825229" y="1158579"/>
            <a:ext cx="1608133" cy="1169551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60 mg/L 7066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0.07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96.5%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0.015/cm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0.96 NTU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0BD94F2B-0B32-42F4-9D3E-07AE368825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9945912" y="1158579"/>
            <a:ext cx="1608133" cy="1169551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65 mg/L 7066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0.07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96.9%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0.014/cm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0.75 NTU</a:t>
            </a:r>
          </a:p>
        </p:txBody>
      </p:sp>
    </p:spTree>
    <p:extLst>
      <p:ext uri="{BB962C8B-B14F-4D97-AF65-F5344CB8AC3E}">
        <p14:creationId xmlns:p14="http://schemas.microsoft.com/office/powerpoint/2010/main" val="346753255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n image of four 1-liter jars after 25-minutes of settling, settled water turbidity is taken.">
            <a:extLst>
              <a:ext uri="{FF2B5EF4-FFF2-40B4-BE49-F238E27FC236}">
                <a16:creationId xmlns:a16="http://schemas.microsoft.com/office/drawing/2014/main" id="{30F37CA4-8DA8-44A5-8C61-EF4DC410ED7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37C89E4B-3C9F-44B9-8B86-D9E3D112D8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28852"/>
            <a:ext cx="12192000" cy="736551"/>
          </a:xfrm>
          <a:prstGeom prst="rect">
            <a:avLst/>
          </a:prstGeom>
          <a:solidFill>
            <a:schemeClr val="bg1">
              <a:alpha val="9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27B2318-DE9D-408C-B9D2-11ED04ADFE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3875" y="425950"/>
            <a:ext cx="11210925" cy="744836"/>
          </a:xfrm>
        </p:spPr>
        <p:txBody>
          <a:bodyPr>
            <a:normAutofit/>
          </a:bodyPr>
          <a:lstStyle/>
          <a:p>
            <a:pPr algn="ctr"/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Jars 1-4: After 25-minutes of settling, settled water turbidity is taken. </a:t>
            </a:r>
            <a:endParaRPr lang="en-US" sz="24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AA2EAA10-076F-46BD-8F0F-B9A2FB77A8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350693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D891E407-403B-4764-86C9-33A56D3BCA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1243562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6452774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Image of four filters from each tested jar with filtrate turbidity and coagulant dose.">
            <a:extLst>
              <a:ext uri="{FF2B5EF4-FFF2-40B4-BE49-F238E27FC236}">
                <a16:creationId xmlns:a16="http://schemas.microsoft.com/office/drawing/2014/main" id="{DFDE5FA8-3423-4480-9ADD-2935621BC7D0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"/>
          <a:stretch/>
        </p:blipFill>
        <p:spPr>
          <a:xfrm>
            <a:off x="321733" y="321733"/>
            <a:ext cx="11548534" cy="6214534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73B5FD79-2629-415F-B34C-62550042567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1104368" y="1016161"/>
            <a:ext cx="1608133" cy="1169551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50 mg/L 7066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0.17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94.7%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0.024/cm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0.71 NTU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5D76326-01E2-4ACD-BCF2-A612721EA4C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3760816" y="1016161"/>
            <a:ext cx="1608133" cy="1169551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55 mg/L 7066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0.15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95.3%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0.021/cm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0.65 NTU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FE78AD4-404F-448E-B253-EE38A7CC77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6557943" y="1016161"/>
            <a:ext cx="1608133" cy="1169551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60 mg/L 7066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0.07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96.5%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0.015/cm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0.96 NTU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6AF0524-D895-442E-ABE2-E497127F38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9214105" y="1016161"/>
            <a:ext cx="1608133" cy="1169551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65 mg/L 7066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0.07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96.9%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0.014/cm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0.75 NTU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DF27599-86D3-4CF5-865E-38746D2BB5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3103" y="5295931"/>
            <a:ext cx="10515600" cy="674527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Visual of Filterability of Jars 1-4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724165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B3FA19-77CB-40B4-911B-9E132757E2F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67286"/>
            <a:ext cx="9144000" cy="6105379"/>
          </a:xfrm>
        </p:spPr>
        <p:txBody>
          <a:bodyPr>
            <a:normAutofit/>
          </a:bodyPr>
          <a:lstStyle/>
          <a:p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Jars 5-8 Test</a:t>
            </a: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Flash Mix 60 Sec (200 RPM)</a:t>
            </a: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Floc Mix 5 min (30 RPM)</a:t>
            </a: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800" u="sng" dirty="0">
                <a:latin typeface="Arial" panose="020B0604020202020204" pitchFamily="34" charset="0"/>
                <a:cs typeface="Arial" panose="020B0604020202020204" pitchFamily="34" charset="0"/>
              </a:rPr>
              <a:t>Applied Coagulant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7066</a:t>
            </a: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4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6159194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n image of four 1-liter jars at the end of 5-minute flocculation (30 RPM) duration. 25 mL is syringed for filterability and %UVT/UVA analysis. ">
            <a:extLst>
              <a:ext uri="{FF2B5EF4-FFF2-40B4-BE49-F238E27FC236}">
                <a16:creationId xmlns:a16="http://schemas.microsoft.com/office/drawing/2014/main" id="{1CA0A489-0BA5-46C4-B17F-B45B8203168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" y="-116722"/>
            <a:ext cx="12191980" cy="6857990"/>
          </a:xfrm>
          <a:prstGeom prst="rect">
            <a:avLst/>
          </a:prstGeom>
        </p:spPr>
      </p:pic>
      <p:sp>
        <p:nvSpPr>
          <p:cNvPr id="9" name="Rectangle 7">
            <a:extLst>
              <a:ext uri="{FF2B5EF4-FFF2-40B4-BE49-F238E27FC236}">
                <a16:creationId xmlns:a16="http://schemas.microsoft.com/office/drawing/2014/main" id="{37C89E4B-3C9F-44B9-8B86-D9E3D112D8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28852"/>
            <a:ext cx="12192000" cy="736551"/>
          </a:xfrm>
          <a:prstGeom prst="rect">
            <a:avLst/>
          </a:prstGeom>
          <a:solidFill>
            <a:schemeClr val="bg1">
              <a:alpha val="9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19D0F67-4B80-43D0-8621-5360E06F3C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0740" y="425950"/>
            <a:ext cx="11605097" cy="744836"/>
          </a:xfrm>
        </p:spPr>
        <p:txBody>
          <a:bodyPr>
            <a:normAutofit/>
          </a:bodyPr>
          <a:lstStyle/>
          <a:p>
            <a:pPr algn="ctr"/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Jars 5-8: End of Floc Duration, 25 mL is syringed for filterability and %UVT/UVA</a:t>
            </a:r>
            <a:endParaRPr lang="en-US" sz="24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AA2EAA10-076F-46BD-8F0F-B9A2FB77A8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350693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D891E407-403B-4764-86C9-33A56D3BCA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1243562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8B8A3203-0091-4DD4-94C5-3268A40F52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536970" y="1167615"/>
            <a:ext cx="1608133" cy="1169551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60 mg/L 7066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0.10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96.0%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0.018/cm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0.31 NTU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76758FB-026A-42E5-96E0-BF5AB6200E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3826465" y="1167615"/>
            <a:ext cx="1608133" cy="1169551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64 mg/L 7066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0.10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95.7%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0.019/cm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0.47 NTU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7DD7A955-88DB-49A0-A7F7-D0006F8FA2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7059688" y="1167614"/>
            <a:ext cx="1608133" cy="1169551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68 mg/L 7066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0.10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96.1%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0.017/cm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0.45 NTU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1EFF6902-6798-4134-A925-26E7C24C0A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10011559" y="1167614"/>
            <a:ext cx="1608133" cy="1169551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72 mg/L 7066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0.10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96.3%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0.016/cm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0.54 NTU</a:t>
            </a:r>
          </a:p>
        </p:txBody>
      </p:sp>
    </p:spTree>
    <p:extLst>
      <p:ext uri="{BB962C8B-B14F-4D97-AF65-F5344CB8AC3E}">
        <p14:creationId xmlns:p14="http://schemas.microsoft.com/office/powerpoint/2010/main" val="204752545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n image of four 1-liter jars after 25-minutes of settling, settled water turbidity is taken.">
            <a:extLst>
              <a:ext uri="{FF2B5EF4-FFF2-40B4-BE49-F238E27FC236}">
                <a16:creationId xmlns:a16="http://schemas.microsoft.com/office/drawing/2014/main" id="{A630CFF6-88ED-4AE5-B15E-0D6AA94B3598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" y="0"/>
            <a:ext cx="12191980" cy="6857990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37C89E4B-3C9F-44B9-8B86-D9E3D112D8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28852"/>
            <a:ext cx="12192000" cy="736551"/>
          </a:xfrm>
          <a:prstGeom prst="rect">
            <a:avLst/>
          </a:prstGeom>
          <a:solidFill>
            <a:schemeClr val="bg1">
              <a:alpha val="9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B53C677-C5FD-40B2-9267-433CE92210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4553" y="425950"/>
            <a:ext cx="11682919" cy="744836"/>
          </a:xfrm>
        </p:spPr>
        <p:txBody>
          <a:bodyPr>
            <a:normAutofit/>
          </a:bodyPr>
          <a:lstStyle/>
          <a:p>
            <a:pPr algn="ctr"/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Jars 5-8: After 25-minutes of settling, settled water turbidity is taken. </a:t>
            </a:r>
            <a:endParaRPr lang="en-US" sz="24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AA2EAA10-076F-46BD-8F0F-B9A2FB77A8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350693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D891E407-403B-4764-86C9-33A56D3BCA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1243562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1779698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Image of four filters from each tested jar with filtrate turbidity and coagulant dose.">
            <a:extLst>
              <a:ext uri="{FF2B5EF4-FFF2-40B4-BE49-F238E27FC236}">
                <a16:creationId xmlns:a16="http://schemas.microsoft.com/office/drawing/2014/main" id="{9B0910DE-F111-4E0D-A056-BA918634E9E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"/>
          <a:stretch/>
        </p:blipFill>
        <p:spPr>
          <a:xfrm>
            <a:off x="321733" y="321733"/>
            <a:ext cx="11548534" cy="6214534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FC95AE95-EC3B-4788-B3AA-D8C4569BCC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1296626" y="1578869"/>
            <a:ext cx="1608133" cy="1169551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60 mg/L 7066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0.10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96.0%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0.018/cm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0.31 NTU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855918B-6903-42C4-AA84-1BB7850182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4206292" y="1578869"/>
            <a:ext cx="1608133" cy="1169551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64 mg/L 7066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0.10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95.7%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0.019/cm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0.47 NTU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F93CDAC-9048-4BF9-A970-58C5F44F45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7115958" y="1578869"/>
            <a:ext cx="1608133" cy="1169551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68 mg/L 7066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0.10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96.1%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0.017/cm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0.45 NTU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2FA64C6-D994-48B7-B3BB-71786EAEF9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9899017" y="1578869"/>
            <a:ext cx="1608133" cy="1169551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72 mg/L 7066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0.10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96.3%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0.016/cm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0.54 NTU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D628181-9ACB-44C9-834B-B7EF9C872D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169552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Visual of Filterability of Jars 5-8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75240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11FE82-498F-4C92-A5DF-645EB57DF5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8792" y="169682"/>
            <a:ext cx="8493550" cy="817743"/>
          </a:xfrm>
        </p:spPr>
        <p:txBody>
          <a:bodyPr>
            <a:normAutofit fontScale="90000"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Source Water: Jack Peter’s Creek</a:t>
            </a:r>
            <a:b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Roughing Filter followed by Multi-Media Filtration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CA29E34-252E-4B27-A238-AFDE562915E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226243" y="1084082"/>
            <a:ext cx="6815580" cy="5476974"/>
          </a:xfrm>
        </p:spPr>
        <p:txBody>
          <a:bodyPr>
            <a:noAutofit/>
          </a:bodyPr>
          <a:lstStyle/>
          <a:p>
            <a:pPr lvl="0">
              <a:spcBef>
                <a:spcPts val="0"/>
              </a:spcBef>
              <a:spcAft>
                <a:spcPts val="0"/>
              </a:spcAft>
            </a:pPr>
            <a:r>
              <a:rPr lang="en-US" sz="2400" u="sng" dirty="0">
                <a:latin typeface="Arial" panose="020B0604020202020204" pitchFamily="34" charset="0"/>
                <a:cs typeface="Arial" panose="020B0604020202020204" pitchFamily="34" charset="0"/>
              </a:rPr>
              <a:t>Source Water Characteristics</a:t>
            </a:r>
          </a:p>
          <a:p>
            <a:pPr lvl="0">
              <a:spcAft>
                <a:spcPts val="0"/>
              </a:spcAft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Turbidity: 1.95 NTU</a:t>
            </a:r>
          </a:p>
          <a:p>
            <a:pPr lvl="0">
              <a:spcAft>
                <a:spcPts val="0"/>
              </a:spcAft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pH: 7.30</a:t>
            </a:r>
          </a:p>
          <a:p>
            <a:pPr lvl="0">
              <a:spcAft>
                <a:spcPts val="0"/>
              </a:spcAft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UVT: 67.8%, UVA: 0.169/cm</a:t>
            </a:r>
          </a:p>
          <a:p>
            <a:pPr lvl="0">
              <a:spcAft>
                <a:spcPts val="0"/>
              </a:spcAft>
            </a:pPr>
            <a:r>
              <a:rPr lang="en-US" sz="2400" u="sng" dirty="0">
                <a:latin typeface="Arial" panose="020B0604020202020204" pitchFamily="34" charset="0"/>
                <a:cs typeface="Arial" panose="020B0604020202020204" pitchFamily="34" charset="0"/>
              </a:rPr>
              <a:t>0.4 um Filtered</a:t>
            </a:r>
          </a:p>
          <a:p>
            <a:pPr lvl="0">
              <a:spcAft>
                <a:spcPts val="0"/>
              </a:spcAft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UVT: 68%, UVA: 0.167/cm</a:t>
            </a:r>
          </a:p>
          <a:p>
            <a:pPr lvl="0">
              <a:spcAft>
                <a:spcPts val="0"/>
              </a:spcAft>
            </a:pPr>
            <a:r>
              <a:rPr lang="en-US" sz="2400" u="sng" dirty="0">
                <a:latin typeface="Arial" panose="020B0604020202020204" pitchFamily="34" charset="0"/>
                <a:cs typeface="Arial" panose="020B0604020202020204" pitchFamily="34" charset="0"/>
              </a:rPr>
              <a:t>Treated Water</a:t>
            </a:r>
          </a:p>
          <a:p>
            <a:pPr lvl="0">
              <a:spcAft>
                <a:spcPts val="0"/>
              </a:spcAft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Turbidity: 0.09 NTU</a:t>
            </a:r>
          </a:p>
          <a:p>
            <a:pPr lvl="0">
              <a:spcAft>
                <a:spcPts val="0"/>
              </a:spcAft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UVT: 88.2%, UVA: 0.055/cm</a:t>
            </a:r>
          </a:p>
        </p:txBody>
      </p:sp>
      <p:pic>
        <p:nvPicPr>
          <p:cNvPr id="5" name="Picture Placeholder 4" descr="An image of Jack Peter's Creek.">
            <a:extLst>
              <a:ext uri="{FF2B5EF4-FFF2-40B4-BE49-F238E27FC236}">
                <a16:creationId xmlns:a16="http://schemas.microsoft.com/office/drawing/2014/main" id="{68866EF5-77F5-4ECF-AE0D-3FB87A2AB052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5691" b="15691"/>
          <a:stretch/>
        </p:blipFill>
        <p:spPr>
          <a:xfrm>
            <a:off x="6966408" y="987425"/>
            <a:ext cx="4798244" cy="4873625"/>
          </a:xfrm>
          <a:custGeom>
            <a:avLst/>
            <a:gdLst>
              <a:gd name="connsiteX0" fmla="*/ 3120528 w 5298683"/>
              <a:gd name="connsiteY0" fmla="*/ 0 h 6097438"/>
              <a:gd name="connsiteX1" fmla="*/ 5105473 w 5298683"/>
              <a:gd name="connsiteY1" fmla="*/ 712577 h 6097438"/>
              <a:gd name="connsiteX2" fmla="*/ 5298683 w 5298683"/>
              <a:gd name="connsiteY2" fmla="*/ 888178 h 6097438"/>
              <a:gd name="connsiteX3" fmla="*/ 5298683 w 5298683"/>
              <a:gd name="connsiteY3" fmla="*/ 5352876 h 6097438"/>
              <a:gd name="connsiteX4" fmla="*/ 5105473 w 5298683"/>
              <a:gd name="connsiteY4" fmla="*/ 5528477 h 6097438"/>
              <a:gd name="connsiteX5" fmla="*/ 4335177 w 5298683"/>
              <a:gd name="connsiteY5" fmla="*/ 5995828 h 6097438"/>
              <a:gd name="connsiteX6" fmla="*/ 4057556 w 5298683"/>
              <a:gd name="connsiteY6" fmla="*/ 6097438 h 6097438"/>
              <a:gd name="connsiteX7" fmla="*/ 2183499 w 5298683"/>
              <a:gd name="connsiteY7" fmla="*/ 6097438 h 6097438"/>
              <a:gd name="connsiteX8" fmla="*/ 1905878 w 5298683"/>
              <a:gd name="connsiteY8" fmla="*/ 5995828 h 6097438"/>
              <a:gd name="connsiteX9" fmla="*/ 0 w 5298683"/>
              <a:gd name="connsiteY9" fmla="*/ 3120527 h 6097438"/>
              <a:gd name="connsiteX10" fmla="*/ 3120528 w 5298683"/>
              <a:gd name="connsiteY10" fmla="*/ 0 h 60974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298683" h="6097438">
                <a:moveTo>
                  <a:pt x="3120528" y="0"/>
                </a:moveTo>
                <a:cubicBezTo>
                  <a:pt x="3874524" y="0"/>
                  <a:pt x="4566062" y="267415"/>
                  <a:pt x="5105473" y="712577"/>
                </a:cubicBezTo>
                <a:lnTo>
                  <a:pt x="5298683" y="888178"/>
                </a:lnTo>
                <a:lnTo>
                  <a:pt x="5298683" y="5352876"/>
                </a:lnTo>
                <a:lnTo>
                  <a:pt x="5105473" y="5528477"/>
                </a:lnTo>
                <a:cubicBezTo>
                  <a:pt x="4874296" y="5719261"/>
                  <a:pt x="4615179" y="5877397"/>
                  <a:pt x="4335177" y="5995828"/>
                </a:cubicBezTo>
                <a:lnTo>
                  <a:pt x="4057556" y="6097438"/>
                </a:lnTo>
                <a:lnTo>
                  <a:pt x="2183499" y="6097438"/>
                </a:lnTo>
                <a:lnTo>
                  <a:pt x="1905878" y="5995828"/>
                </a:lnTo>
                <a:cubicBezTo>
                  <a:pt x="785873" y="5522106"/>
                  <a:pt x="0" y="4413092"/>
                  <a:pt x="0" y="3120527"/>
                </a:cubicBezTo>
                <a:cubicBezTo>
                  <a:pt x="0" y="1397108"/>
                  <a:pt x="1397108" y="0"/>
                  <a:pt x="3120528" y="0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30900296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B3FA19-77CB-40B4-911B-9E132757E2F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67286"/>
            <a:ext cx="9144000" cy="6105379"/>
          </a:xfrm>
        </p:spPr>
        <p:txBody>
          <a:bodyPr>
            <a:normAutofit/>
          </a:bodyPr>
          <a:lstStyle/>
          <a:p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Jars 9-12 Test</a:t>
            </a: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Flash Mix 60 Sec (200 RPM)</a:t>
            </a: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Floc Mix 5 min (30 RPM)</a:t>
            </a: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800" u="sng" dirty="0">
                <a:latin typeface="Arial" panose="020B0604020202020204" pitchFamily="34" charset="0"/>
                <a:cs typeface="Arial" panose="020B0604020202020204" pitchFamily="34" charset="0"/>
              </a:rPr>
              <a:t>Applied Coagulant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7016</a:t>
            </a: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4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538235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n image of four 1-liter jars at the end of 5-minute flocculation (30 RPM) duration. 25 mL is syringed for filterability and %UVT/UVA analysis. ">
            <a:extLst>
              <a:ext uri="{FF2B5EF4-FFF2-40B4-BE49-F238E27FC236}">
                <a16:creationId xmlns:a16="http://schemas.microsoft.com/office/drawing/2014/main" id="{85F2B45A-62FC-47E0-AFE4-924FCB2E2F8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9" name="Rectangle 7">
            <a:extLst>
              <a:ext uri="{FF2B5EF4-FFF2-40B4-BE49-F238E27FC236}">
                <a16:creationId xmlns:a16="http://schemas.microsoft.com/office/drawing/2014/main" id="{37C89E4B-3C9F-44B9-8B86-D9E3D112D8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28852"/>
            <a:ext cx="12192000" cy="736551"/>
          </a:xfrm>
          <a:prstGeom prst="rect">
            <a:avLst/>
          </a:prstGeom>
          <a:solidFill>
            <a:schemeClr val="bg1">
              <a:alpha val="9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16375F1-902D-4F7F-A9C5-9E1D82C87D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3875" y="425950"/>
            <a:ext cx="11210925" cy="744836"/>
          </a:xfrm>
        </p:spPr>
        <p:txBody>
          <a:bodyPr>
            <a:normAutofit/>
          </a:bodyPr>
          <a:lstStyle/>
          <a:p>
            <a:pPr algn="ctr"/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Jars 9-12: End of Floc Duration, 25 mL is syringed for filterability and %UVT/UVA</a:t>
            </a:r>
            <a:endParaRPr lang="en-US" sz="24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AA2EAA10-076F-46BD-8F0F-B9A2FB77A8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350693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D891E407-403B-4764-86C9-33A56D3BCA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1243562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EE5BBB95-4DC6-4FF0-B913-3B0AA3BFDF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565106" y="1367853"/>
            <a:ext cx="1608133" cy="1169551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22.5 mg/L 7016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0.09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96.2%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0.017/cm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0.81 NTU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72ED56BA-4C96-4C1F-B914-0186FEF8EC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3727992" y="1367852"/>
            <a:ext cx="1608133" cy="1169551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24 mg/L 7016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0.13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96.1%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0.017/cm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0.87 NTU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B2E7F69F-64D6-49CA-A68C-1F880303E9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6926950" y="1367851"/>
            <a:ext cx="1547218" cy="1169551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25.5 mg/L 7016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0.23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95.4%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0.020/cm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1.0 NTU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1E800EF5-E4E6-488C-B5C7-BDC3E4A2FD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10089836" y="1367850"/>
            <a:ext cx="1608133" cy="1169551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27 mg/L 7016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0.06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97.1%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0.013/cm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1.52 NTU</a:t>
            </a:r>
          </a:p>
        </p:txBody>
      </p:sp>
    </p:spTree>
    <p:extLst>
      <p:ext uri="{BB962C8B-B14F-4D97-AF65-F5344CB8AC3E}">
        <p14:creationId xmlns:p14="http://schemas.microsoft.com/office/powerpoint/2010/main" val="50335272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n image of four 1-liter jars after 36-minutes of settling, settled water turbidity is taken.">
            <a:extLst>
              <a:ext uri="{FF2B5EF4-FFF2-40B4-BE49-F238E27FC236}">
                <a16:creationId xmlns:a16="http://schemas.microsoft.com/office/drawing/2014/main" id="{6464BEDC-4876-4BFF-A600-0AB148CDA51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37C89E4B-3C9F-44B9-8B86-D9E3D112D8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28852"/>
            <a:ext cx="12192000" cy="736551"/>
          </a:xfrm>
          <a:prstGeom prst="rect">
            <a:avLst/>
          </a:prstGeom>
          <a:solidFill>
            <a:schemeClr val="bg1">
              <a:alpha val="9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AAB88F8-2902-47AA-9A6A-9722AB806D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3875" y="425950"/>
            <a:ext cx="11210925" cy="744836"/>
          </a:xfrm>
        </p:spPr>
        <p:txBody>
          <a:bodyPr>
            <a:normAutofit/>
          </a:bodyPr>
          <a:lstStyle/>
          <a:p>
            <a:pPr algn="ctr"/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Jars 9-12: After 36-minutes of settling, settled water turbidity is taken. </a:t>
            </a:r>
            <a:endParaRPr lang="en-US" sz="24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AA2EAA10-076F-46BD-8F0F-B9A2FB77A8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350693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D891E407-403B-4764-86C9-33A56D3BCA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1243562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5147501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Image of four filters from each tested jar with filtrate turbidity and coagulant dose.">
            <a:extLst>
              <a:ext uri="{FF2B5EF4-FFF2-40B4-BE49-F238E27FC236}">
                <a16:creationId xmlns:a16="http://schemas.microsoft.com/office/drawing/2014/main" id="{A13EC86C-3B9C-4D34-8E75-D869EAC11F8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"/>
          <a:stretch/>
        </p:blipFill>
        <p:spPr>
          <a:xfrm>
            <a:off x="321733" y="321733"/>
            <a:ext cx="11548534" cy="6214534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DB48E571-03C1-4420-9E96-2C9E5D7BCE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973069" y="1691410"/>
            <a:ext cx="1608133" cy="1169551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22.5 mg/L 7016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0.09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96.2%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0.017/cm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0.81 NTU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886EA63-1C03-4665-95F6-87F796557F9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3643586" y="1691410"/>
            <a:ext cx="1608133" cy="1169551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24 mg/L 7016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0.13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96.1%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0.017/cm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0.87 NTU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D238273-E952-4330-B1AD-292C2DE15E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6348294" y="1691410"/>
            <a:ext cx="1547218" cy="1169551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25.5 mg/L 7016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0.23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95.4%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0.020/cm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1.0 NTU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FFEFBBC-A4D7-4D35-8812-EA1F652925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9053002" y="1691409"/>
            <a:ext cx="1608133" cy="1169551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27 mg/L 7016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0.06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97.1%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0.013/cm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1.52 NTU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2D8ECEB-69AB-40DE-ACBF-91FE51D1E3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020615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Visual of Filterability of Jars 9-12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202595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B3FA19-77CB-40B4-911B-9E132757E2F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67286"/>
            <a:ext cx="9144000" cy="6105379"/>
          </a:xfrm>
        </p:spPr>
        <p:txBody>
          <a:bodyPr>
            <a:normAutofit/>
          </a:bodyPr>
          <a:lstStyle/>
          <a:p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Jars 13-16 Test</a:t>
            </a: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Flash Mix 60 Sec (200 RPM)</a:t>
            </a: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Floc Mix 5 min (30 RPM)</a:t>
            </a: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800" u="sng" dirty="0">
                <a:latin typeface="Arial" panose="020B0604020202020204" pitchFamily="34" charset="0"/>
                <a:cs typeface="Arial" panose="020B0604020202020204" pitchFamily="34" charset="0"/>
              </a:rPr>
              <a:t>Applied Coagulant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7016</a:t>
            </a: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4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3526499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n image of four 1-liter jars at the end of 5-minute flocculation (30 RPM) duration. 25 mL is syringed for filterability and %UVT/UVA analysis. ">
            <a:extLst>
              <a:ext uri="{FF2B5EF4-FFF2-40B4-BE49-F238E27FC236}">
                <a16:creationId xmlns:a16="http://schemas.microsoft.com/office/drawing/2014/main" id="{EE78690C-D47F-4277-9E6C-D5C525A4C062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9" name="Rectangle 7">
            <a:extLst>
              <a:ext uri="{FF2B5EF4-FFF2-40B4-BE49-F238E27FC236}">
                <a16:creationId xmlns:a16="http://schemas.microsoft.com/office/drawing/2014/main" id="{37C89E4B-3C9F-44B9-8B86-D9E3D112D8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28852"/>
            <a:ext cx="12192000" cy="736551"/>
          </a:xfrm>
          <a:prstGeom prst="rect">
            <a:avLst/>
          </a:prstGeom>
          <a:solidFill>
            <a:schemeClr val="bg1">
              <a:alpha val="9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1F0E7FD-7B82-4978-A189-D2BF85B587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3875" y="425950"/>
            <a:ext cx="11210925" cy="744836"/>
          </a:xfrm>
        </p:spPr>
        <p:txBody>
          <a:bodyPr>
            <a:normAutofit fontScale="90000"/>
          </a:bodyPr>
          <a:lstStyle/>
          <a:p>
            <a:pPr algn="ctr"/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Jars 13-16: End of Floc Duration, 25 mL is syringed for filterability and %UVT/UVA</a:t>
            </a:r>
            <a:endParaRPr lang="en-US" sz="24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AA2EAA10-076F-46BD-8F0F-B9A2FB77A8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350693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D891E407-403B-4764-86C9-33A56D3BCA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1243562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8F182AFC-CFD6-4916-A36C-DF0EA3C21F4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3983556" y="1209633"/>
            <a:ext cx="1608133" cy="1169551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22.5 mg/L 7016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0.24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94.9%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0.023/cm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1.23 NTU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0E8AF5AC-DD16-45D1-A991-70FDB4B9F8F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914455" y="1209632"/>
            <a:ext cx="1608133" cy="1169551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21 mg/L 7016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0.23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94.4%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0.025/cm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1.54 NTU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BB288EF6-4E16-462E-9EEF-BBBBC5897F3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7174578" y="1209632"/>
            <a:ext cx="1608133" cy="1169551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27 mg/L 7016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0.21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95.7%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0.019/cm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2.48 NTU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A60653F7-BCD8-4ECC-9D94-14FAF85C4B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10243679" y="1209632"/>
            <a:ext cx="1547218" cy="1169551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28.5 mg/L 7016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0.23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95.7%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0.019/cm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3.0 NTU</a:t>
            </a:r>
          </a:p>
        </p:txBody>
      </p:sp>
    </p:spTree>
    <p:extLst>
      <p:ext uri="{BB962C8B-B14F-4D97-AF65-F5344CB8AC3E}">
        <p14:creationId xmlns:p14="http://schemas.microsoft.com/office/powerpoint/2010/main" val="256094882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n image of four 1-liter jars after 25-minutes of settling, settled water turbidity is taken.">
            <a:extLst>
              <a:ext uri="{FF2B5EF4-FFF2-40B4-BE49-F238E27FC236}">
                <a16:creationId xmlns:a16="http://schemas.microsoft.com/office/drawing/2014/main" id="{FF24D121-3A82-4FF8-A308-2AF0741E0423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37C89E4B-3C9F-44B9-8B86-D9E3D112D8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28852"/>
            <a:ext cx="12192000" cy="736551"/>
          </a:xfrm>
          <a:prstGeom prst="rect">
            <a:avLst/>
          </a:prstGeom>
          <a:solidFill>
            <a:schemeClr val="bg1">
              <a:alpha val="9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380EE2E-BFF9-4FF5-8460-9FF7CD7099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3875" y="425950"/>
            <a:ext cx="11210925" cy="744836"/>
          </a:xfrm>
        </p:spPr>
        <p:txBody>
          <a:bodyPr>
            <a:normAutofit/>
          </a:bodyPr>
          <a:lstStyle/>
          <a:p>
            <a:pPr algn="ctr"/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Jars 13-16: After 25-minutes of settling, settled water turbidity is taken. </a:t>
            </a:r>
            <a:endParaRPr lang="en-US" sz="24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AA2EAA10-076F-46BD-8F0F-B9A2FB77A8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350693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D891E407-403B-4764-86C9-33A56D3BCA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1243562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9096038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Image of four filters from each tested jar with filtrate turbidity and coagulant dose.">
            <a:extLst>
              <a:ext uri="{FF2B5EF4-FFF2-40B4-BE49-F238E27FC236}">
                <a16:creationId xmlns:a16="http://schemas.microsoft.com/office/drawing/2014/main" id="{F95BE33D-DE15-4B77-A227-FE3AE6519F52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"/>
          <a:stretch/>
        </p:blipFill>
        <p:spPr>
          <a:xfrm>
            <a:off x="321733" y="321733"/>
            <a:ext cx="11548534" cy="6214534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24A7C920-92BD-457C-921F-5255CDE469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1463095" y="1301137"/>
            <a:ext cx="1608133" cy="1169551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21 mg/L 7016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0.23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94.4%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0.025/cm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1.54 NTU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92B701B-65EF-4CC6-8826-1E7D0A55767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4264910" y="1301137"/>
            <a:ext cx="1608133" cy="1169551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22.5 mg/L 7016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0.24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94.9%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0.023/cm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1.23 NTU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E52F8A0-81D0-45FF-91E8-0337F03236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7066725" y="1301137"/>
            <a:ext cx="1608133" cy="1169551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27 mg/L 7016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0.21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95.7%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0.019/cm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2.48 NTU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CED659B-8E53-459D-A9BA-99CCFCB198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9666903" y="1301136"/>
            <a:ext cx="1547218" cy="1169551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28.5 mg/L 7016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0.23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95.7%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0.019/cm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3.0 NTU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D3452B0-68E4-4FD8-9811-331ED5B08C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36011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Visual of Filterability of Jars 13-16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428245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B3FA19-77CB-40B4-911B-9E132757E2F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67286"/>
            <a:ext cx="9144000" cy="6105379"/>
          </a:xfrm>
        </p:spPr>
        <p:txBody>
          <a:bodyPr>
            <a:normAutofit/>
          </a:bodyPr>
          <a:lstStyle/>
          <a:p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Jars 17-20 Test</a:t>
            </a: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Flash Mix 60 Sec (200 RPM)</a:t>
            </a: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Floc Mix 5 min (30 RPM)</a:t>
            </a: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800" u="sng" dirty="0">
                <a:latin typeface="Arial" panose="020B0604020202020204" pitchFamily="34" charset="0"/>
                <a:cs typeface="Arial" panose="020B0604020202020204" pitchFamily="34" charset="0"/>
              </a:rPr>
              <a:t>Applied Coagulant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AH-710</a:t>
            </a: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4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5247700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n image of four 1-liter jars at the end of 5-minute flocculation (30 RPM) duration. 25 mL is syringed for filterability and %UVT/UVA analysis. ">
            <a:extLst>
              <a:ext uri="{FF2B5EF4-FFF2-40B4-BE49-F238E27FC236}">
                <a16:creationId xmlns:a16="http://schemas.microsoft.com/office/drawing/2014/main" id="{53407603-E292-4D89-BC10-8458BD3CEA7A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9" name="Rectangle 7">
            <a:extLst>
              <a:ext uri="{FF2B5EF4-FFF2-40B4-BE49-F238E27FC236}">
                <a16:creationId xmlns:a16="http://schemas.microsoft.com/office/drawing/2014/main" id="{37C89E4B-3C9F-44B9-8B86-D9E3D112D8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28852"/>
            <a:ext cx="12192000" cy="736551"/>
          </a:xfrm>
          <a:prstGeom prst="rect">
            <a:avLst/>
          </a:prstGeom>
          <a:solidFill>
            <a:schemeClr val="bg1">
              <a:alpha val="9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9B92D1E-DCA5-4C62-A478-7E0C688268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6243" y="425950"/>
            <a:ext cx="11508557" cy="744836"/>
          </a:xfrm>
        </p:spPr>
        <p:txBody>
          <a:bodyPr>
            <a:noAutofit/>
          </a:bodyPr>
          <a:lstStyle/>
          <a:p>
            <a:pPr algn="ctr"/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Jars 17-20: End of Floc Duration, 25 mL is syringed for filterability and %UVT/UVA</a:t>
            </a:r>
            <a:endParaRPr lang="en-US" sz="24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AA2EAA10-076F-46BD-8F0F-B9A2FB77A8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350693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D891E407-403B-4764-86C9-33A56D3BCA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1243562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A8E1E1A5-7098-46A1-AC20-8647972A9B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975512" y="1175835"/>
            <a:ext cx="1547218" cy="1169551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19 mg/L AH-710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0.33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92.8%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0.032/cm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1.1 NTU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D88EDEDE-AD5D-4D10-B7E9-A975A2D398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3927383" y="1175835"/>
            <a:ext cx="1547218" cy="1169551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 mg/L AH-710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0.10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95.7%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0.019/cm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1.1 NTU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6143CDC5-3C2D-467F-A568-4F915CF8CD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7033998" y="1175835"/>
            <a:ext cx="1547218" cy="1169551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21 mg/L AH-710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0.22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94.4%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0.025/cm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1.2 NTU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A082C77-1AB4-4AF2-BE76-3F39233D73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9971801" y="1175835"/>
            <a:ext cx="1547218" cy="1169551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22 mg/L AH-710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0.10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96.3%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0.016/cm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1.2 NTU</a:t>
            </a:r>
          </a:p>
        </p:txBody>
      </p:sp>
    </p:spTree>
    <p:extLst>
      <p:ext uri="{BB962C8B-B14F-4D97-AF65-F5344CB8AC3E}">
        <p14:creationId xmlns:p14="http://schemas.microsoft.com/office/powerpoint/2010/main" val="309248005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6A4401-D9F5-49E2-880D-0A5F79FFFB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84039" y="365125"/>
            <a:ext cx="7164493" cy="1325563"/>
          </a:xfrm>
        </p:spPr>
        <p:txBody>
          <a:bodyPr>
            <a:norm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UVT/UVA</a:t>
            </a:r>
          </a:p>
        </p:txBody>
      </p:sp>
      <p:pic>
        <p:nvPicPr>
          <p:cNvPr id="4" name="Picture 3" descr="An image of a Real UVT Instrument that is used to measure UV transmittance and UV absorbance of a water sample.">
            <a:extLst>
              <a:ext uri="{FF2B5EF4-FFF2-40B4-BE49-F238E27FC236}">
                <a16:creationId xmlns:a16="http://schemas.microsoft.com/office/drawing/2014/main" id="{186678B4-9F0D-425B-B2DE-8AD265C81B22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30" r="-2" b="28"/>
          <a:stretch/>
        </p:blipFill>
        <p:spPr>
          <a:xfrm>
            <a:off x="480060" y="1567943"/>
            <a:ext cx="3425957" cy="3721633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56D7079-5DED-498B-817B-AA737403B19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87515" y="1567943"/>
            <a:ext cx="7161017" cy="4609019"/>
          </a:xfrm>
        </p:spPr>
        <p:txBody>
          <a:bodyPr>
            <a:no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UV transmittance (UVT) is a measurement of the amount of ultraviolet light (commonly at 254 nm due to its germicidal effect) that passes through a water sample compared to the amount of light that passes through a pure water sample. The measurement is expressed as a percentage, % UVT.</a:t>
            </a: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%UVT = 10</a:t>
            </a:r>
            <a:r>
              <a:rPr lang="en-US" sz="2400" baseline="30000" dirty="0">
                <a:latin typeface="Arial" panose="020B0604020202020204" pitchFamily="34" charset="0"/>
                <a:cs typeface="Arial" panose="020B0604020202020204" pitchFamily="34" charset="0"/>
              </a:rPr>
              <a:t>(-UVA)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x 100%</a:t>
            </a: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UV absorbance (UVA) is calculated as a relative measure of the amount of light absorbed by a water sample compared with the amount of light absorbed by a pure water sample.  </a:t>
            </a: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UVA = -log(%UVT/100)</a:t>
            </a:r>
          </a:p>
          <a:p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3452139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n image of four 1-liter jars after 25-minutes of settling, settled water turbidity is taken.">
            <a:extLst>
              <a:ext uri="{FF2B5EF4-FFF2-40B4-BE49-F238E27FC236}">
                <a16:creationId xmlns:a16="http://schemas.microsoft.com/office/drawing/2014/main" id="{C6FCA824-6F75-4F36-8DB8-FEB9A0B73E1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37C89E4B-3C9F-44B9-8B86-D9E3D112D8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28852"/>
            <a:ext cx="12192000" cy="736551"/>
          </a:xfrm>
          <a:prstGeom prst="rect">
            <a:avLst/>
          </a:prstGeom>
          <a:solidFill>
            <a:schemeClr val="bg1">
              <a:alpha val="9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9CC7554-6120-4ECC-898D-B3FCA1F6D0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3875" y="425950"/>
            <a:ext cx="11210925" cy="744836"/>
          </a:xfrm>
        </p:spPr>
        <p:txBody>
          <a:bodyPr>
            <a:normAutofit/>
          </a:bodyPr>
          <a:lstStyle/>
          <a:p>
            <a:pPr algn="ctr"/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Jars 17-20: After 25-minutes of settling, settled water turbidity is taken. </a:t>
            </a:r>
            <a:endParaRPr lang="en-US" sz="24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AA2EAA10-076F-46BD-8F0F-B9A2FB77A8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350693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D891E407-403B-4764-86C9-33A56D3BCA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1243562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2354035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Image of four filters from each tested jar with filtrate turbidity and coagulant dose.">
            <a:extLst>
              <a:ext uri="{FF2B5EF4-FFF2-40B4-BE49-F238E27FC236}">
                <a16:creationId xmlns:a16="http://schemas.microsoft.com/office/drawing/2014/main" id="{2E21F038-DC0D-4BBD-9051-BE5AF9516E78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"/>
          <a:stretch/>
        </p:blipFill>
        <p:spPr>
          <a:xfrm>
            <a:off x="321733" y="425428"/>
            <a:ext cx="11548534" cy="6214534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AC1E3DA8-564A-40B1-986F-A881C804C7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1223944" y="1723167"/>
            <a:ext cx="1547218" cy="1169551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19 mg/L AH-710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0.33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92.8%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0.032/cm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1.1 NTU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73258C3-93D9-4B17-9F2B-3A5BC07476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3974351" y="1723166"/>
            <a:ext cx="1608133" cy="1169551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22.5 mg/L 7016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0.24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94.9%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0.023/cm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1.23 NTU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4033E7B-9567-4E0C-959F-2CA789149CF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6724758" y="1723166"/>
            <a:ext cx="1547218" cy="1169551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21 mg/L AH-710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0.22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94.4%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0.025/cm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1.2 NTU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F2A14EF-04C5-4CDA-8055-9BC538F205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9429768" y="1723166"/>
            <a:ext cx="1547218" cy="1169551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22 mg/L AH-710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0.10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96.3%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0.016/cm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1.2 NTU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4D33A6A-8B34-4E80-A345-DB966E3563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Visual of Filterability of Jars 17-20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671893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B3FA19-77CB-40B4-911B-9E132757E2F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67286"/>
            <a:ext cx="9144000" cy="6105379"/>
          </a:xfrm>
        </p:spPr>
        <p:txBody>
          <a:bodyPr>
            <a:normAutofit/>
          </a:bodyPr>
          <a:lstStyle/>
          <a:p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Jars 21-24 Test</a:t>
            </a: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Flash Mix 60 Sec (200 RPM)</a:t>
            </a: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Floc Mix 5 min (30 RPM)</a:t>
            </a: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800" u="sng" dirty="0">
                <a:latin typeface="Arial" panose="020B0604020202020204" pitchFamily="34" charset="0"/>
                <a:cs typeface="Arial" panose="020B0604020202020204" pitchFamily="34" charset="0"/>
              </a:rPr>
              <a:t>Applied Coagulant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AH-710</a:t>
            </a: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4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7404344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n image of four 1-liter jars at the end of 5-minute flocculation (30 RPM) duration. 25 mL is syringed for filterability and %UVT/UVA analysis. ">
            <a:extLst>
              <a:ext uri="{FF2B5EF4-FFF2-40B4-BE49-F238E27FC236}">
                <a16:creationId xmlns:a16="http://schemas.microsoft.com/office/drawing/2014/main" id="{00665C76-2CDE-4683-945E-5500DBDB7F98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9" name="Rectangle 7">
            <a:extLst>
              <a:ext uri="{FF2B5EF4-FFF2-40B4-BE49-F238E27FC236}">
                <a16:creationId xmlns:a16="http://schemas.microsoft.com/office/drawing/2014/main" id="{37C89E4B-3C9F-44B9-8B86-D9E3D112D8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28852"/>
            <a:ext cx="12192000" cy="736551"/>
          </a:xfrm>
          <a:prstGeom prst="rect">
            <a:avLst/>
          </a:prstGeom>
          <a:solidFill>
            <a:schemeClr val="bg1">
              <a:alpha val="9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1EA9F05-E57E-41AE-9DB6-7019D23A6A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5671" y="425950"/>
            <a:ext cx="11499130" cy="744836"/>
          </a:xfrm>
        </p:spPr>
        <p:txBody>
          <a:bodyPr>
            <a:normAutofit/>
          </a:bodyPr>
          <a:lstStyle/>
          <a:p>
            <a:pPr algn="ctr"/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Jars 21-24: End of Floc Duration, 25 mL is syringed for filterability and %UVT/UVA</a:t>
            </a:r>
            <a:endParaRPr lang="en-US" sz="24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AA2EAA10-076F-46BD-8F0F-B9A2FB77A8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350693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D891E407-403B-4764-86C9-33A56D3BCA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1243562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C2F7DBC7-D1B5-4D14-AC77-4DCFDC9859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942590" y="1191787"/>
            <a:ext cx="1547218" cy="1169551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24 mg/L AH-710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0.08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96.9%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0.014/cm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1.5 NTU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DC24A89B-977F-4AEB-AA7B-D0977AFAD5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4149455" y="1191787"/>
            <a:ext cx="1547218" cy="1169551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26 mg/L AH-710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0.23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95.2%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0.021/cm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3.2 NTU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7DF3E648-47A2-4A9B-8455-5E248FC4F5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7356320" y="1191786"/>
            <a:ext cx="1547218" cy="1169551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28 mg/L AH-710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0.43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92.7%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0.033/cm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3.1 NTU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3CBE99A6-25B6-4109-AE8B-18088CC2CB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10563185" y="1191786"/>
            <a:ext cx="1547218" cy="1169551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30 mg/L AH-710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0.46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91.5%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0.039/cm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2.9 NTU</a:t>
            </a:r>
          </a:p>
        </p:txBody>
      </p:sp>
    </p:spTree>
    <p:extLst>
      <p:ext uri="{BB962C8B-B14F-4D97-AF65-F5344CB8AC3E}">
        <p14:creationId xmlns:p14="http://schemas.microsoft.com/office/powerpoint/2010/main" val="166646454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n image of four 1-liter jars after 25-minutes of settling, settled water turbidity is taken.">
            <a:extLst>
              <a:ext uri="{FF2B5EF4-FFF2-40B4-BE49-F238E27FC236}">
                <a16:creationId xmlns:a16="http://schemas.microsoft.com/office/drawing/2014/main" id="{49C985E9-BE10-436F-BDDE-F520B582940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37C89E4B-3C9F-44B9-8B86-D9E3D112D8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28852"/>
            <a:ext cx="12192000" cy="736551"/>
          </a:xfrm>
          <a:prstGeom prst="rect">
            <a:avLst/>
          </a:prstGeom>
          <a:solidFill>
            <a:schemeClr val="bg1">
              <a:alpha val="9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89E964A-74D3-4D06-94E5-1A3F548B73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3875" y="425950"/>
            <a:ext cx="11210925" cy="744836"/>
          </a:xfrm>
        </p:spPr>
        <p:txBody>
          <a:bodyPr>
            <a:normAutofit/>
          </a:bodyPr>
          <a:lstStyle/>
          <a:p>
            <a:pPr algn="ctr"/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Jars 21-24: After 25-minutes of settling, settled water turbidity is taken. </a:t>
            </a:r>
            <a:endParaRPr lang="en-US" sz="25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AA2EAA10-076F-46BD-8F0F-B9A2FB77A8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350693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D891E407-403B-4764-86C9-33A56D3BCA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1243562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4516630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Image of four filters from each tested jar with filtrate turbidity and coagulant dose.">
            <a:extLst>
              <a:ext uri="{FF2B5EF4-FFF2-40B4-BE49-F238E27FC236}">
                <a16:creationId xmlns:a16="http://schemas.microsoft.com/office/drawing/2014/main" id="{C045EC22-5CD3-4573-99AE-D90C8B0912BC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"/>
          <a:stretch/>
        </p:blipFill>
        <p:spPr>
          <a:xfrm>
            <a:off x="321733" y="321733"/>
            <a:ext cx="11548534" cy="6214534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66E03386-E6D4-4E31-95EC-A62E1EF6D3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1575636" y="1441813"/>
            <a:ext cx="1547218" cy="1169551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24 mg/L AH-710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0.08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96.9%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0.014/cm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1.5 NTU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14C997F-F947-4080-8E76-00A08BBEA0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4416741" y="1441813"/>
            <a:ext cx="1547218" cy="1169551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26 mg/L AH-710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0.23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95.2%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0.021/cm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3.2 NTU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0123513-1F73-4024-8F0C-693C4C81E1D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7257846" y="1441812"/>
            <a:ext cx="1547218" cy="1169551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28 mg/L AH-710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0.43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92.7%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0.033/cm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3.1 NTU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5F4BE6D-C955-42B2-80CE-B1FE2C6DBCA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10448118" y="1441812"/>
            <a:ext cx="1547218" cy="1169551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30 mg/L AH-710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0.46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91.5%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0.039/cm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2.9 NTU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970C173-45AC-41FA-B32A-E11E5BF933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964054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Visual of Filterability of Jars 21-24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482730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B3FA19-77CB-40B4-911B-9E132757E2F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67286"/>
            <a:ext cx="9144000" cy="6105379"/>
          </a:xfrm>
        </p:spPr>
        <p:txBody>
          <a:bodyPr>
            <a:normAutofit/>
          </a:bodyPr>
          <a:lstStyle/>
          <a:p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Jars 25-28 Test</a:t>
            </a: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Flash Mix 60 Sec (200 RPM)</a:t>
            </a: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Floc Mix 5 min (30 RPM)</a:t>
            </a: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800" u="sng" dirty="0">
                <a:latin typeface="Arial" panose="020B0604020202020204" pitchFamily="34" charset="0"/>
                <a:cs typeface="Arial" panose="020B0604020202020204" pitchFamily="34" charset="0"/>
              </a:rPr>
              <a:t>Applied Coagulant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7035</a:t>
            </a: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4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39319738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n image of four 1-liter jars at the end of 5-minute flocculation (30 RPM) duration. 25 mL is syringed for filterability and %UVT/UVA analysis. ">
            <a:extLst>
              <a:ext uri="{FF2B5EF4-FFF2-40B4-BE49-F238E27FC236}">
                <a16:creationId xmlns:a16="http://schemas.microsoft.com/office/drawing/2014/main" id="{AE0BA844-3923-4835-8CBE-77C158C85CD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37C89E4B-3C9F-44B9-8B86-D9E3D112D8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28852"/>
            <a:ext cx="12192000" cy="736551"/>
          </a:xfrm>
          <a:prstGeom prst="rect">
            <a:avLst/>
          </a:prstGeom>
          <a:solidFill>
            <a:schemeClr val="bg1">
              <a:alpha val="9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2D02D1F-C3BE-4D2C-8260-11C79BC67F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8537" y="425950"/>
            <a:ext cx="11546264" cy="744836"/>
          </a:xfrm>
        </p:spPr>
        <p:txBody>
          <a:bodyPr>
            <a:normAutofit/>
          </a:bodyPr>
          <a:lstStyle/>
          <a:p>
            <a:pPr algn="ctr"/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Jars 25-28: End of Floc Duration, 25 mL is syringed for filterability and %UVT/UVA</a:t>
            </a:r>
            <a:endParaRPr lang="en-US" sz="24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AA2EAA10-076F-46BD-8F0F-B9A2FB77A8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350693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D891E407-403B-4764-86C9-33A56D3BCA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1243562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DF646C8D-6FEB-4693-BD08-C31539F1F2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794648" y="1279672"/>
            <a:ext cx="1608133" cy="1169551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48 mg/L 7035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0.12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95.2%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0.021/cm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0.76 NTU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AB40099E-41F1-4BDA-9592-06EA590FA2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4027873" y="1279671"/>
            <a:ext cx="1608133" cy="1169551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52 mg/L 7035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0.18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94.4%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0.025/cm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0.76 NTU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3EAA9CC1-E1A3-4849-8A67-C5DAC8C439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7064150" y="1279671"/>
            <a:ext cx="1608133" cy="1169551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56 mg/L 7035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0.18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94.6%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0.024/cm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0.75 NTU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2DAA8490-C216-4F1E-AD78-A8C8794D7D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10178031" y="1279671"/>
            <a:ext cx="1608133" cy="1169551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60 mg/L 7035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0.09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96.3%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0.016/cm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0.61 NTU</a:t>
            </a:r>
          </a:p>
        </p:txBody>
      </p:sp>
    </p:spTree>
    <p:extLst>
      <p:ext uri="{BB962C8B-B14F-4D97-AF65-F5344CB8AC3E}">
        <p14:creationId xmlns:p14="http://schemas.microsoft.com/office/powerpoint/2010/main" val="2905782461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n image of four 1-liter jars after 25-minutes of settling, settled water turbidity is taken.">
            <a:extLst>
              <a:ext uri="{FF2B5EF4-FFF2-40B4-BE49-F238E27FC236}">
                <a16:creationId xmlns:a16="http://schemas.microsoft.com/office/drawing/2014/main" id="{1EF2D952-0635-4868-9F29-339DE287598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37C89E4B-3C9F-44B9-8B86-D9E3D112D8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28852"/>
            <a:ext cx="12192000" cy="736551"/>
          </a:xfrm>
          <a:prstGeom prst="rect">
            <a:avLst/>
          </a:prstGeom>
          <a:solidFill>
            <a:schemeClr val="bg1">
              <a:alpha val="9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4B9DA58-405A-4C32-8D80-6A0F896A67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3875" y="425950"/>
            <a:ext cx="11210925" cy="744836"/>
          </a:xfrm>
        </p:spPr>
        <p:txBody>
          <a:bodyPr>
            <a:normAutofit/>
          </a:bodyPr>
          <a:lstStyle/>
          <a:p>
            <a:pPr algn="ctr"/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Jars 25-28: After 25-minutes of settling, settled water turbidity is taken. </a:t>
            </a:r>
            <a:endParaRPr lang="en-US" sz="24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AA2EAA10-076F-46BD-8F0F-B9A2FB77A8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350693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D891E407-403B-4764-86C9-33A56D3BCA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1243562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85126288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Image of four filters from each tested jar with filtrate turbidity and coagulant dose.">
            <a:extLst>
              <a:ext uri="{FF2B5EF4-FFF2-40B4-BE49-F238E27FC236}">
                <a16:creationId xmlns:a16="http://schemas.microsoft.com/office/drawing/2014/main" id="{4DE7A152-05B4-4242-9CEA-6E819406F1E2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"/>
          <a:stretch/>
        </p:blipFill>
        <p:spPr>
          <a:xfrm>
            <a:off x="321733" y="321733"/>
            <a:ext cx="11548534" cy="6214534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0DCB169F-DAED-40E5-82FE-D6DB59684DD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1392758" y="4536705"/>
            <a:ext cx="1608133" cy="1169551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48 mg/L 7035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0.12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95.2%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0.021/cm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0.76 NTU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B61E2D4-4DD6-499D-9FC2-FAD2AD9CDFC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4629252" y="4536705"/>
            <a:ext cx="1608133" cy="1169551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52 mg/L 7035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0.18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94.4%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0.025/cm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0.76 NTU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E2FD957-92F7-422D-991B-5C99DEE589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7865746" y="4536705"/>
            <a:ext cx="1608133" cy="1169551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56 mg/L 7035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0.18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94.6%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0.024/cm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0.75 NTU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C0ABFA5-F36E-4C57-9467-9B13ABCAFD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10206166" y="4536705"/>
            <a:ext cx="1608133" cy="1169551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60 mg/L 7035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0.09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96.3%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0.016/cm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0.61 NTU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2FEECE8-8295-4D58-8A96-65ED62638A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Visual of Filterability of Jars 25-28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059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EA3DB7-5FC8-4F7A-BF24-7C6F6B08EB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05352"/>
            <a:ext cx="10515600" cy="1168923"/>
          </a:xfrm>
        </p:spPr>
        <p:txBody>
          <a:bodyPr>
            <a:norm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Coagulant Used for Jar Testing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5C459EF-07B8-4197-8C35-09F798EE049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00520"/>
            <a:ext cx="5097780" cy="4172684"/>
          </a:xfrm>
        </p:spPr>
        <p:txBody>
          <a:bodyPr>
            <a:normAutofit lnSpcReduction="10000"/>
          </a:bodyPr>
          <a:lstStyle/>
          <a:p>
            <a:pPr>
              <a:spcBef>
                <a:spcPts val="0"/>
              </a:spcBef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7016 (Garratt  Callahan)</a:t>
            </a:r>
          </a:p>
          <a:p>
            <a:pPr lvl="0">
              <a:spcBef>
                <a:spcPts val="0"/>
              </a:spcBef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1– 40%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Polydimethyldiallylammonium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Chloride</a:t>
            </a:r>
          </a:p>
          <a:p>
            <a:pPr lvl="0">
              <a:spcBef>
                <a:spcPts val="0"/>
              </a:spcBef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SG = 1.28</a:t>
            </a:r>
          </a:p>
          <a:p>
            <a:pPr lvl="0">
              <a:spcBef>
                <a:spcPts val="0"/>
              </a:spcBef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0"/>
              </a:spcBef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7036 (Garratt  Callahan)</a:t>
            </a:r>
          </a:p>
          <a:p>
            <a:pPr lvl="0">
              <a:spcBef>
                <a:spcPts val="0"/>
              </a:spcBef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25– 50% Poly Aluminum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Hydroxychloride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Sulfate</a:t>
            </a:r>
          </a:p>
          <a:p>
            <a:pPr lvl="0">
              <a:spcBef>
                <a:spcPts val="0"/>
              </a:spcBef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SG = 1.23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27ABD87-FC9F-45B0-AACC-BD914EC51D6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56020" y="1800520"/>
            <a:ext cx="5097780" cy="4172684"/>
          </a:xfrm>
        </p:spPr>
        <p:txBody>
          <a:bodyPr>
            <a:normAutofit lnSpcReduction="10000"/>
          </a:bodyPr>
          <a:lstStyle/>
          <a:p>
            <a:pPr>
              <a:spcBef>
                <a:spcPts val="0"/>
              </a:spcBef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7066 (Garratt  Callahan)</a:t>
            </a:r>
          </a:p>
          <a:p>
            <a:pPr lvl="0">
              <a:spcBef>
                <a:spcPts val="0"/>
              </a:spcBef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10 – 30% Poly Aluminum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Hydroxychloride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Sulfate</a:t>
            </a:r>
          </a:p>
          <a:p>
            <a:pPr lvl="0">
              <a:spcBef>
                <a:spcPts val="0"/>
              </a:spcBef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SG = 1.2</a:t>
            </a:r>
          </a:p>
          <a:p>
            <a:pPr lvl="0">
              <a:spcBef>
                <a:spcPts val="0"/>
              </a:spcBef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AH-710 (Garratt  Callahan)</a:t>
            </a:r>
          </a:p>
          <a:p>
            <a:pPr lvl="0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1-50% 1,2-Ehaanediammine, polymer w/(chloromethyl) and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Methylmethanamine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 (Epichlorohydrin Dimethylamine Copolymer)</a:t>
            </a:r>
          </a:p>
          <a:p>
            <a:pPr lvl="0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SG = 1.31</a:t>
            </a:r>
          </a:p>
        </p:txBody>
      </p:sp>
    </p:spTree>
    <p:extLst>
      <p:ext uri="{BB962C8B-B14F-4D97-AF65-F5344CB8AC3E}">
        <p14:creationId xmlns:p14="http://schemas.microsoft.com/office/powerpoint/2010/main" val="1853372481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B3FA19-77CB-40B4-911B-9E132757E2F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67286"/>
            <a:ext cx="9144000" cy="6105379"/>
          </a:xfrm>
        </p:spPr>
        <p:txBody>
          <a:bodyPr>
            <a:normAutofit/>
          </a:bodyPr>
          <a:lstStyle/>
          <a:p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Jars 29-32 Test</a:t>
            </a: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Flash Mix 60 Sec (200 RPM)</a:t>
            </a: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Floc Mix 5 min (30 RPM)</a:t>
            </a: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800" u="sng" dirty="0">
                <a:latin typeface="Arial" panose="020B0604020202020204" pitchFamily="34" charset="0"/>
                <a:cs typeface="Arial" panose="020B0604020202020204" pitchFamily="34" charset="0"/>
              </a:rPr>
              <a:t>Applied Coagulant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7035</a:t>
            </a: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4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3411255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n image of four 1-liter jars at the end of 5-minute flocculation (30 RPM) duration. 25 mL is syringed for filterability and %UVT/UVA analysis. ">
            <a:extLst>
              <a:ext uri="{FF2B5EF4-FFF2-40B4-BE49-F238E27FC236}">
                <a16:creationId xmlns:a16="http://schemas.microsoft.com/office/drawing/2014/main" id="{4F2965BA-EBD6-4139-87D9-AC3254C61690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1980" cy="6857990"/>
          </a:xfrm>
          <a:prstGeom prst="rect">
            <a:avLst/>
          </a:prstGeom>
        </p:spPr>
      </p:pic>
      <p:sp>
        <p:nvSpPr>
          <p:cNvPr id="9" name="Rectangle 7">
            <a:extLst>
              <a:ext uri="{FF2B5EF4-FFF2-40B4-BE49-F238E27FC236}">
                <a16:creationId xmlns:a16="http://schemas.microsoft.com/office/drawing/2014/main" id="{37C89E4B-3C9F-44B9-8B86-D9E3D112D8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28852"/>
            <a:ext cx="12192000" cy="736551"/>
          </a:xfrm>
          <a:prstGeom prst="rect">
            <a:avLst/>
          </a:prstGeom>
          <a:solidFill>
            <a:schemeClr val="bg1">
              <a:alpha val="9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38ACD5B-82CA-4986-B134-3B8E97A2FF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1975" y="425950"/>
            <a:ext cx="11602825" cy="744836"/>
          </a:xfrm>
        </p:spPr>
        <p:txBody>
          <a:bodyPr>
            <a:normAutofit/>
          </a:bodyPr>
          <a:lstStyle/>
          <a:p>
            <a:pPr algn="ctr"/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Jars 29-32: End of Floc Duration, 25 mL is syringed for filterability and %UVT/UVA</a:t>
            </a:r>
            <a:endParaRPr lang="en-US" sz="24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AA2EAA10-076F-46BD-8F0F-B9A2FB77A8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350693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D891E407-403B-4764-86C9-33A56D3BCA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1243562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438F606E-4E28-4861-820D-CA7F5CC4F6FB}"/>
              </a:ext>
            </a:extLst>
          </p:cNvPr>
          <p:cNvSpPr txBox="1"/>
          <p:nvPr/>
        </p:nvSpPr>
        <p:spPr>
          <a:xfrm>
            <a:off x="673633" y="983433"/>
            <a:ext cx="1466748" cy="1169551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</a:rPr>
              <a:t>60 mg/L 7035</a:t>
            </a:r>
          </a:p>
          <a:p>
            <a:r>
              <a:rPr lang="en-US" sz="1400" dirty="0">
                <a:solidFill>
                  <a:schemeClr val="bg1"/>
                </a:solidFill>
              </a:rPr>
              <a:t>Filtrate 0.15 NTU</a:t>
            </a:r>
          </a:p>
          <a:p>
            <a:r>
              <a:rPr lang="en-US" sz="1400" dirty="0">
                <a:solidFill>
                  <a:schemeClr val="bg1"/>
                </a:solidFill>
              </a:rPr>
              <a:t>UVT: 95.6%</a:t>
            </a:r>
          </a:p>
          <a:p>
            <a:r>
              <a:rPr lang="en-US" sz="1400" dirty="0">
                <a:solidFill>
                  <a:schemeClr val="bg1"/>
                </a:solidFill>
              </a:rPr>
              <a:t>UVA: 0.020/cm</a:t>
            </a:r>
          </a:p>
          <a:p>
            <a:r>
              <a:rPr lang="en-US" sz="1400" dirty="0">
                <a:solidFill>
                  <a:schemeClr val="bg1"/>
                </a:solidFill>
              </a:rPr>
              <a:t>Settled: 0.56 NTU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F9F1F08-B811-4D51-8473-33D113D3DAE5}"/>
              </a:ext>
            </a:extLst>
          </p:cNvPr>
          <p:cNvSpPr txBox="1"/>
          <p:nvPr/>
        </p:nvSpPr>
        <p:spPr>
          <a:xfrm>
            <a:off x="3963128" y="983433"/>
            <a:ext cx="1466748" cy="1169551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</a:rPr>
              <a:t>63 mg/L 7035</a:t>
            </a:r>
          </a:p>
          <a:p>
            <a:r>
              <a:rPr lang="en-US" sz="1400" dirty="0">
                <a:solidFill>
                  <a:schemeClr val="bg1"/>
                </a:solidFill>
              </a:rPr>
              <a:t>Filtrate 0.15 NTU</a:t>
            </a:r>
          </a:p>
          <a:p>
            <a:r>
              <a:rPr lang="en-US" sz="1400" dirty="0">
                <a:solidFill>
                  <a:schemeClr val="bg1"/>
                </a:solidFill>
              </a:rPr>
              <a:t>UVT: 95.8%</a:t>
            </a:r>
          </a:p>
          <a:p>
            <a:r>
              <a:rPr lang="en-US" sz="1400" dirty="0">
                <a:solidFill>
                  <a:schemeClr val="bg1"/>
                </a:solidFill>
              </a:rPr>
              <a:t>UVA: 0.019/cm</a:t>
            </a:r>
          </a:p>
          <a:p>
            <a:r>
              <a:rPr lang="en-US" sz="1400" dirty="0">
                <a:solidFill>
                  <a:schemeClr val="bg1"/>
                </a:solidFill>
              </a:rPr>
              <a:t>Settled: 0.59 NTU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207CF09E-8060-4B1D-9AA8-66974AAEC76E}"/>
              </a:ext>
            </a:extLst>
          </p:cNvPr>
          <p:cNvSpPr txBox="1"/>
          <p:nvPr/>
        </p:nvSpPr>
        <p:spPr>
          <a:xfrm>
            <a:off x="7252623" y="983433"/>
            <a:ext cx="1466748" cy="1169551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</a:rPr>
              <a:t>66 mg/L 7035</a:t>
            </a:r>
          </a:p>
          <a:p>
            <a:r>
              <a:rPr lang="en-US" sz="1400" dirty="0">
                <a:solidFill>
                  <a:schemeClr val="bg1"/>
                </a:solidFill>
              </a:rPr>
              <a:t>Filtrate 0.07 NTU</a:t>
            </a:r>
          </a:p>
          <a:p>
            <a:r>
              <a:rPr lang="en-US" sz="1400" dirty="0">
                <a:solidFill>
                  <a:schemeClr val="bg1"/>
                </a:solidFill>
              </a:rPr>
              <a:t>UVT: 97.1%</a:t>
            </a:r>
          </a:p>
          <a:p>
            <a:r>
              <a:rPr lang="en-US" sz="1400" dirty="0">
                <a:solidFill>
                  <a:schemeClr val="bg1"/>
                </a:solidFill>
              </a:rPr>
              <a:t>UVA: 0.013/cm</a:t>
            </a:r>
          </a:p>
          <a:p>
            <a:r>
              <a:rPr lang="en-US" sz="1400" dirty="0">
                <a:solidFill>
                  <a:schemeClr val="bg1"/>
                </a:solidFill>
              </a:rPr>
              <a:t>Settled: 0.61 NTU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40A75349-72E4-42FE-B9B3-254CAB19E2F3}"/>
              </a:ext>
            </a:extLst>
          </p:cNvPr>
          <p:cNvSpPr txBox="1"/>
          <p:nvPr/>
        </p:nvSpPr>
        <p:spPr>
          <a:xfrm>
            <a:off x="10315563" y="983433"/>
            <a:ext cx="1466748" cy="1169551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</a:rPr>
              <a:t>69 mg/L 7035</a:t>
            </a:r>
          </a:p>
          <a:p>
            <a:r>
              <a:rPr lang="en-US" sz="1400" dirty="0">
                <a:solidFill>
                  <a:schemeClr val="bg1"/>
                </a:solidFill>
              </a:rPr>
              <a:t>Filtrate 0.06 NTU</a:t>
            </a:r>
          </a:p>
          <a:p>
            <a:r>
              <a:rPr lang="en-US" sz="1400" dirty="0">
                <a:solidFill>
                  <a:schemeClr val="bg1"/>
                </a:solidFill>
              </a:rPr>
              <a:t>UVT: 97.2%</a:t>
            </a:r>
          </a:p>
          <a:p>
            <a:r>
              <a:rPr lang="en-US" sz="1400" dirty="0">
                <a:solidFill>
                  <a:schemeClr val="bg1"/>
                </a:solidFill>
              </a:rPr>
              <a:t>UVA: 0.012/cm</a:t>
            </a:r>
          </a:p>
          <a:p>
            <a:r>
              <a:rPr lang="en-US" sz="1400" dirty="0">
                <a:solidFill>
                  <a:schemeClr val="bg1"/>
                </a:solidFill>
              </a:rPr>
              <a:t>Settled: 0.77 NTU</a:t>
            </a:r>
          </a:p>
        </p:txBody>
      </p:sp>
    </p:spTree>
    <p:extLst>
      <p:ext uri="{BB962C8B-B14F-4D97-AF65-F5344CB8AC3E}">
        <p14:creationId xmlns:p14="http://schemas.microsoft.com/office/powerpoint/2010/main" val="2388279128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n image of four 1-liter jars after 25-minutes of settling, settled water turbidity is taken.">
            <a:extLst>
              <a:ext uri="{FF2B5EF4-FFF2-40B4-BE49-F238E27FC236}">
                <a16:creationId xmlns:a16="http://schemas.microsoft.com/office/drawing/2014/main" id="{A3BADD48-9261-4F57-8A23-8AE47CB047A2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37C89E4B-3C9F-44B9-8B86-D9E3D112D8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28852"/>
            <a:ext cx="12192000" cy="736551"/>
          </a:xfrm>
          <a:prstGeom prst="rect">
            <a:avLst/>
          </a:prstGeom>
          <a:solidFill>
            <a:schemeClr val="bg1">
              <a:alpha val="9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1C7DE99-BA27-477D-9FF2-0CB3E0F636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3875" y="425950"/>
            <a:ext cx="11210925" cy="744836"/>
          </a:xfrm>
        </p:spPr>
        <p:txBody>
          <a:bodyPr>
            <a:normAutofit/>
          </a:bodyPr>
          <a:lstStyle/>
          <a:p>
            <a:pPr algn="ctr"/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Jars 29-32: After 25-minutes of settling, settled water turbidity is taken. </a:t>
            </a:r>
            <a:endParaRPr lang="en-US" sz="24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AA2EAA10-076F-46BD-8F0F-B9A2FB77A8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350693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D891E407-403B-4764-86C9-33A56D3BCA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1243562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90667888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Image of four filters from each tested jar with filtrate turbidity and coagulant dose.">
            <a:extLst>
              <a:ext uri="{FF2B5EF4-FFF2-40B4-BE49-F238E27FC236}">
                <a16:creationId xmlns:a16="http://schemas.microsoft.com/office/drawing/2014/main" id="{8DEDF9AD-FE93-412C-A6D2-1E88A4D9944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4444" r="1" b="1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14" name="Rectangle 7">
            <a:extLst>
              <a:ext uri="{FF2B5EF4-FFF2-40B4-BE49-F238E27FC236}">
                <a16:creationId xmlns:a16="http://schemas.microsoft.com/office/drawing/2014/main" id="{37C89E4B-3C9F-44B9-8B86-D9E3D112D8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320142"/>
            <a:ext cx="12192000" cy="736551"/>
          </a:xfrm>
          <a:prstGeom prst="rect">
            <a:avLst/>
          </a:prstGeom>
          <a:solidFill>
            <a:schemeClr val="bg1">
              <a:alpha val="9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5AC2CE8-7C88-4746-9D34-6054D72529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3875" y="5317240"/>
            <a:ext cx="11210925" cy="744836"/>
          </a:xfrm>
        </p:spPr>
        <p:txBody>
          <a:bodyPr>
            <a:normAutofit/>
          </a:bodyPr>
          <a:lstStyle/>
          <a:p>
            <a:pPr algn="ctr"/>
            <a:r>
              <a:rPr lang="en-US" sz="360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Visual of Filterability of Jars 29-32</a:t>
            </a:r>
            <a:endParaRPr lang="en-US" sz="360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cxnSp>
        <p:nvCxnSpPr>
          <p:cNvPr id="15" name="Straight Connector 9">
            <a:extLst>
              <a:ext uri="{FF2B5EF4-FFF2-40B4-BE49-F238E27FC236}">
                <a16:creationId xmlns:a16="http://schemas.microsoft.com/office/drawing/2014/main" id="{AA2EAA10-076F-46BD-8F0F-B9A2FB77A8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5241983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1">
            <a:extLst>
              <a:ext uri="{FF2B5EF4-FFF2-40B4-BE49-F238E27FC236}">
                <a16:creationId xmlns:a16="http://schemas.microsoft.com/office/drawing/2014/main" id="{D891E407-403B-4764-86C9-33A56D3BCA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34852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3BC93776-48D4-4EF7-90FE-6ADA52DD58DD}"/>
              </a:ext>
            </a:extLst>
          </p:cNvPr>
          <p:cNvSpPr txBox="1"/>
          <p:nvPr/>
        </p:nvSpPr>
        <p:spPr>
          <a:xfrm>
            <a:off x="1027649" y="782280"/>
            <a:ext cx="1466748" cy="1169551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</a:rPr>
              <a:t>60 mg/L 7035</a:t>
            </a:r>
          </a:p>
          <a:p>
            <a:r>
              <a:rPr lang="en-US" sz="1400" dirty="0">
                <a:solidFill>
                  <a:schemeClr val="bg1"/>
                </a:solidFill>
              </a:rPr>
              <a:t>Filtrate 0.15 NTU</a:t>
            </a:r>
          </a:p>
          <a:p>
            <a:r>
              <a:rPr lang="en-US" sz="1400" dirty="0">
                <a:solidFill>
                  <a:schemeClr val="bg1"/>
                </a:solidFill>
              </a:rPr>
              <a:t>UVT: 95.6%</a:t>
            </a:r>
          </a:p>
          <a:p>
            <a:r>
              <a:rPr lang="en-US" sz="1400" dirty="0">
                <a:solidFill>
                  <a:schemeClr val="bg1"/>
                </a:solidFill>
              </a:rPr>
              <a:t>UVA: 0.020/cm</a:t>
            </a:r>
          </a:p>
          <a:p>
            <a:r>
              <a:rPr lang="en-US" sz="1400" dirty="0">
                <a:solidFill>
                  <a:schemeClr val="bg1"/>
                </a:solidFill>
              </a:rPr>
              <a:t>Settled: 0.56 NTU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8A669097-9E65-4C67-A116-A91DEE88B506}"/>
              </a:ext>
            </a:extLst>
          </p:cNvPr>
          <p:cNvSpPr txBox="1"/>
          <p:nvPr/>
        </p:nvSpPr>
        <p:spPr>
          <a:xfrm>
            <a:off x="3768504" y="755036"/>
            <a:ext cx="1466748" cy="1169551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</a:rPr>
              <a:t>63 mg/L 7035</a:t>
            </a:r>
          </a:p>
          <a:p>
            <a:r>
              <a:rPr lang="en-US" sz="1400" dirty="0">
                <a:solidFill>
                  <a:schemeClr val="bg1"/>
                </a:solidFill>
              </a:rPr>
              <a:t>Filtrate 0.15 NTU</a:t>
            </a:r>
          </a:p>
          <a:p>
            <a:r>
              <a:rPr lang="en-US" sz="1400" dirty="0">
                <a:solidFill>
                  <a:schemeClr val="bg1"/>
                </a:solidFill>
              </a:rPr>
              <a:t>UVT: 95.8%</a:t>
            </a:r>
          </a:p>
          <a:p>
            <a:r>
              <a:rPr lang="en-US" sz="1400" dirty="0">
                <a:solidFill>
                  <a:schemeClr val="bg1"/>
                </a:solidFill>
              </a:rPr>
              <a:t>UVA: 0.019/cm</a:t>
            </a:r>
          </a:p>
          <a:p>
            <a:r>
              <a:rPr lang="en-US" sz="1400" dirty="0">
                <a:solidFill>
                  <a:schemeClr val="bg1"/>
                </a:solidFill>
              </a:rPr>
              <a:t>Settled: 0.59 NTU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25228384-70A7-4685-83E4-5960D86EBA4C}"/>
              </a:ext>
            </a:extLst>
          </p:cNvPr>
          <p:cNvSpPr txBox="1"/>
          <p:nvPr/>
        </p:nvSpPr>
        <p:spPr>
          <a:xfrm>
            <a:off x="6706307" y="755035"/>
            <a:ext cx="1466748" cy="1169551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</a:rPr>
              <a:t>66 mg/L 7035</a:t>
            </a:r>
          </a:p>
          <a:p>
            <a:r>
              <a:rPr lang="en-US" sz="1400" dirty="0">
                <a:solidFill>
                  <a:schemeClr val="bg1"/>
                </a:solidFill>
              </a:rPr>
              <a:t>Filtrate 0.07 NTU</a:t>
            </a:r>
          </a:p>
          <a:p>
            <a:r>
              <a:rPr lang="en-US" sz="1400" dirty="0">
                <a:solidFill>
                  <a:schemeClr val="bg1"/>
                </a:solidFill>
              </a:rPr>
              <a:t>UVT: 97.1%</a:t>
            </a:r>
          </a:p>
          <a:p>
            <a:r>
              <a:rPr lang="en-US" sz="1400" dirty="0">
                <a:solidFill>
                  <a:schemeClr val="bg1"/>
                </a:solidFill>
              </a:rPr>
              <a:t>UVA: 0.013/cm</a:t>
            </a:r>
          </a:p>
          <a:p>
            <a:r>
              <a:rPr lang="en-US" sz="1400" dirty="0">
                <a:solidFill>
                  <a:schemeClr val="bg1"/>
                </a:solidFill>
              </a:rPr>
              <a:t>Settled: 0.61 NTU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F917F585-6B63-4D0A-871F-9D7E98D50DD3}"/>
              </a:ext>
            </a:extLst>
          </p:cNvPr>
          <p:cNvSpPr txBox="1"/>
          <p:nvPr/>
        </p:nvSpPr>
        <p:spPr>
          <a:xfrm>
            <a:off x="9495258" y="755034"/>
            <a:ext cx="1466748" cy="1169551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</a:rPr>
              <a:t>69 mg/L 7035</a:t>
            </a:r>
          </a:p>
          <a:p>
            <a:r>
              <a:rPr lang="en-US" sz="1400" dirty="0">
                <a:solidFill>
                  <a:schemeClr val="bg1"/>
                </a:solidFill>
              </a:rPr>
              <a:t>Filtrate 0.06 NTU</a:t>
            </a:r>
          </a:p>
          <a:p>
            <a:r>
              <a:rPr lang="en-US" sz="1400" dirty="0">
                <a:solidFill>
                  <a:schemeClr val="bg1"/>
                </a:solidFill>
              </a:rPr>
              <a:t>UVT: 97.2%</a:t>
            </a:r>
          </a:p>
          <a:p>
            <a:r>
              <a:rPr lang="en-US" sz="1400" dirty="0">
                <a:solidFill>
                  <a:schemeClr val="bg1"/>
                </a:solidFill>
              </a:rPr>
              <a:t>UVA: 0.012/cm</a:t>
            </a:r>
          </a:p>
          <a:p>
            <a:r>
              <a:rPr lang="en-US" sz="1400" dirty="0">
                <a:solidFill>
                  <a:schemeClr val="bg1"/>
                </a:solidFill>
              </a:rPr>
              <a:t>Settled: 0.77 NTU</a:t>
            </a:r>
          </a:p>
        </p:txBody>
      </p:sp>
    </p:spTree>
    <p:extLst>
      <p:ext uri="{BB962C8B-B14F-4D97-AF65-F5344CB8AC3E}">
        <p14:creationId xmlns:p14="http://schemas.microsoft.com/office/powerpoint/2010/main" val="2238345548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B3FA19-77CB-40B4-911B-9E132757E2F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67286"/>
            <a:ext cx="9144000" cy="6105379"/>
          </a:xfrm>
        </p:spPr>
        <p:txBody>
          <a:bodyPr>
            <a:normAutofit/>
          </a:bodyPr>
          <a:lstStyle/>
          <a:p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Jars 33-36 Test</a:t>
            </a: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Flash Mix 60 Sec (200 RPM)</a:t>
            </a: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Floc Mix 5 min (30 RPM)</a:t>
            </a: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800" u="sng" dirty="0">
                <a:latin typeface="Arial" panose="020B0604020202020204" pitchFamily="34" charset="0"/>
                <a:cs typeface="Arial" panose="020B0604020202020204" pitchFamily="34" charset="0"/>
              </a:rPr>
              <a:t>Applied Coagulant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7035</a:t>
            </a: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4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9623983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n image of four 1-liter jars at the end of 5-minute flocculation (30 RPM) duration. 25 mL is syringed for filterability and %UVT/UVA analysis. ">
            <a:extLst>
              <a:ext uri="{FF2B5EF4-FFF2-40B4-BE49-F238E27FC236}">
                <a16:creationId xmlns:a16="http://schemas.microsoft.com/office/drawing/2014/main" id="{B7387889-B698-4CBA-B134-AC6BF657DECD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9" name="Rectangle 7">
            <a:extLst>
              <a:ext uri="{FF2B5EF4-FFF2-40B4-BE49-F238E27FC236}">
                <a16:creationId xmlns:a16="http://schemas.microsoft.com/office/drawing/2014/main" id="{37C89E4B-3C9F-44B9-8B86-D9E3D112D8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28852"/>
            <a:ext cx="12192000" cy="736551"/>
          </a:xfrm>
          <a:prstGeom prst="rect">
            <a:avLst/>
          </a:prstGeom>
          <a:solidFill>
            <a:schemeClr val="bg1">
              <a:alpha val="9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23977D1-039D-4187-A22C-434321C25C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3875" y="425950"/>
            <a:ext cx="11210925" cy="744836"/>
          </a:xfrm>
        </p:spPr>
        <p:txBody>
          <a:bodyPr>
            <a:normAutofit/>
          </a:bodyPr>
          <a:lstStyle/>
          <a:p>
            <a:pPr algn="ctr"/>
            <a:r>
              <a:rPr lang="en-US" sz="23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Jars 33-36: End of Floc Duration, 25 mL is syringed for filterability and %UVT/UVA</a:t>
            </a:r>
            <a:endParaRPr lang="en-US" sz="23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AA2EAA10-076F-46BD-8F0F-B9A2FB77A8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350693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D891E407-403B-4764-86C9-33A56D3BCA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1243562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3479837D-7CE5-40A2-8227-8BDDBC9D5F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893353" y="1142386"/>
            <a:ext cx="1608133" cy="1169551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66 mg/L 7035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0.10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96.7%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0.015/cm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0.51 NTU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3B4ACB2-FE6D-42D0-B4B5-F7B564ADB21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3957765" y="1142385"/>
            <a:ext cx="1608133" cy="1169551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69 mg/L 7035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0.07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97.1%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0.013/cm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0.59 NTU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4ED61B72-56D5-417C-94AF-0FD229BC35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7022177" y="1142385"/>
            <a:ext cx="1608133" cy="1169551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72 mg/L 7035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0.10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96.7%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0.015/cm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0.96 NTU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AE1A4608-FBD3-4237-A948-30282F600F6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10086589" y="1142384"/>
            <a:ext cx="1608133" cy="1169551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75 mg/L 7035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0.07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97.1%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0.013/cm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0.93 NTU</a:t>
            </a:r>
          </a:p>
        </p:txBody>
      </p:sp>
    </p:spTree>
    <p:extLst>
      <p:ext uri="{BB962C8B-B14F-4D97-AF65-F5344CB8AC3E}">
        <p14:creationId xmlns:p14="http://schemas.microsoft.com/office/powerpoint/2010/main" val="2947068871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n image of four 1-liter jars after 25-minutes of settling, settled water turbidity is taken.">
            <a:extLst>
              <a:ext uri="{FF2B5EF4-FFF2-40B4-BE49-F238E27FC236}">
                <a16:creationId xmlns:a16="http://schemas.microsoft.com/office/drawing/2014/main" id="{744CB3A9-97EB-409A-96EC-45E190489613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37C89E4B-3C9F-44B9-8B86-D9E3D112D8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28852"/>
            <a:ext cx="12192000" cy="736551"/>
          </a:xfrm>
          <a:prstGeom prst="rect">
            <a:avLst/>
          </a:prstGeom>
          <a:solidFill>
            <a:schemeClr val="bg1">
              <a:alpha val="9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D356DA3-6BC2-4165-B5E5-8F4DE5ED8F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3875" y="425950"/>
            <a:ext cx="11210925" cy="744836"/>
          </a:xfrm>
        </p:spPr>
        <p:txBody>
          <a:bodyPr>
            <a:normAutofit/>
          </a:bodyPr>
          <a:lstStyle/>
          <a:p>
            <a:pPr algn="ctr"/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Jars 33-36: After 25-minutes of settling, settled water turbidity is taken. </a:t>
            </a:r>
            <a:endParaRPr lang="en-US" sz="24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AA2EAA10-076F-46BD-8F0F-B9A2FB77A8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350693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D891E407-403B-4764-86C9-33A56D3BCA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1243562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15798430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Image of four filters from each tested jar with filtrate turbidity and coagulant dose.">
            <a:extLst>
              <a:ext uri="{FF2B5EF4-FFF2-40B4-BE49-F238E27FC236}">
                <a16:creationId xmlns:a16="http://schemas.microsoft.com/office/drawing/2014/main" id="{553EBAD9-4364-407A-9369-B5277B00C637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"/>
          <a:stretch/>
        </p:blipFill>
        <p:spPr>
          <a:xfrm>
            <a:off x="321733" y="321733"/>
            <a:ext cx="11548534" cy="6214534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F388BB8A-4766-483A-88A5-317C2F0C0F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837082" y="2259449"/>
            <a:ext cx="1608133" cy="1169551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66 mg/L 7035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0.10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96.7%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0.015/cm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0.51 NTU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56AFE0F-3383-4078-A9E9-62C9CCA9D9A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3718614" y="2259448"/>
            <a:ext cx="1608133" cy="1169551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69 mg/L 7035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0.07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97.1%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0.013/cm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0.59 NTU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2BBA422-C302-47FB-967F-0C2C9CA567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6600146" y="2259448"/>
            <a:ext cx="1608133" cy="1169551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72 mg/L 7035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0.10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96.7%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0.015/cm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0.96 NTU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45AF586-7D66-4003-908D-8887D65E166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9608287" y="2259448"/>
            <a:ext cx="1608133" cy="1169551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75 mg/L 7035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0.07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97.1%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0.013/cm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0.93 NTU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CF8347E-8731-4007-95CC-FA07D24411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Visual of Filterability of Jars 33-36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0096719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B3FA19-77CB-40B4-911B-9E132757E2F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67286"/>
            <a:ext cx="9144000" cy="6105379"/>
          </a:xfrm>
        </p:spPr>
        <p:txBody>
          <a:bodyPr>
            <a:normAutofit/>
          </a:bodyPr>
          <a:lstStyle/>
          <a:p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Jars 37-40 Test</a:t>
            </a: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Flash Mix 60 Sec (200 RPM)</a:t>
            </a: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Floc Mix 5 min (30 RPM)</a:t>
            </a: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800" u="sng" dirty="0">
                <a:latin typeface="Arial" panose="020B0604020202020204" pitchFamily="34" charset="0"/>
                <a:cs typeface="Arial" panose="020B0604020202020204" pitchFamily="34" charset="0"/>
              </a:rPr>
              <a:t>Applied Coagulant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7066</a:t>
            </a: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4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59964850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n image of four 1-liter jars at the end of 5-minute flocculation (30 RPM) duration. 25 mL is syringed for filterability and %UVT/UVA analysis. ">
            <a:extLst>
              <a:ext uri="{FF2B5EF4-FFF2-40B4-BE49-F238E27FC236}">
                <a16:creationId xmlns:a16="http://schemas.microsoft.com/office/drawing/2014/main" id="{4DE741EC-399C-4ED7-B61D-9A6DFEFB821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1980" cy="6857990"/>
          </a:xfrm>
          <a:prstGeom prst="rect">
            <a:avLst/>
          </a:prstGeom>
        </p:spPr>
      </p:pic>
      <p:sp>
        <p:nvSpPr>
          <p:cNvPr id="9" name="Rectangle 7">
            <a:extLst>
              <a:ext uri="{FF2B5EF4-FFF2-40B4-BE49-F238E27FC236}">
                <a16:creationId xmlns:a16="http://schemas.microsoft.com/office/drawing/2014/main" id="{37C89E4B-3C9F-44B9-8B86-D9E3D112D8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28852"/>
            <a:ext cx="12192000" cy="736551"/>
          </a:xfrm>
          <a:prstGeom prst="rect">
            <a:avLst/>
          </a:prstGeom>
          <a:solidFill>
            <a:schemeClr val="bg1">
              <a:alpha val="9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33D3C4E-2693-44A2-B44E-A7B0A27626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6816" y="425950"/>
            <a:ext cx="11736371" cy="744836"/>
          </a:xfrm>
        </p:spPr>
        <p:txBody>
          <a:bodyPr>
            <a:noAutofit/>
          </a:bodyPr>
          <a:lstStyle/>
          <a:p>
            <a:pPr algn="ctr"/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Jars 37-40: End of Floc Duration, 25 mL is syringed for filterability and %UVT/UVA</a:t>
            </a:r>
            <a:endParaRPr lang="en-US" sz="24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AA2EAA10-076F-46BD-8F0F-B9A2FB77A8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350693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D891E407-403B-4764-86C9-33A56D3BCA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1243562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676E8A6F-4838-4547-8488-7787C04EDF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1245025" y="1202623"/>
            <a:ext cx="1608133" cy="1169551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60 mg/L 7066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0.10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96.3%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0.016/cm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0.43 NTU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A99218D-B7C8-42FB-B2DA-2170B2ACF7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4267234" y="1202622"/>
            <a:ext cx="1608133" cy="1169551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65 mg/L 7066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0.10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96.2%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0.017/cm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0.46 NTU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59C0742F-24B1-4514-859D-C2C8AE1197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7148766" y="1202622"/>
            <a:ext cx="1608133" cy="1169551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70 mg/L 7066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0.10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96.7%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0.015/cm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0.48 NTU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F58A1AB1-1E77-44A9-BB20-3343337913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10213561" y="1202623"/>
            <a:ext cx="1608133" cy="1169551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75 mg/L 7066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0.08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97.0%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0.013/cm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0.61 NTU</a:t>
            </a:r>
          </a:p>
        </p:txBody>
      </p:sp>
    </p:spTree>
    <p:extLst>
      <p:ext uri="{BB962C8B-B14F-4D97-AF65-F5344CB8AC3E}">
        <p14:creationId xmlns:p14="http://schemas.microsoft.com/office/powerpoint/2010/main" val="265763538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9BAD10-C5F3-452D-8DDE-5019759B5A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2231" y="0"/>
            <a:ext cx="7040724" cy="593889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Laboratory Charge Analyzer</a:t>
            </a:r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803604E-233B-4A38-9E07-B71044C9BFE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292231" y="593889"/>
            <a:ext cx="7147256" cy="6165130"/>
          </a:xfrm>
        </p:spPr>
        <p:txBody>
          <a:bodyPr vert="horz" lIns="91440" tIns="45720" rIns="91440" bIns="45720" rtlCol="0">
            <a:noAutofit/>
          </a:bodyPr>
          <a:lstStyle/>
          <a:p>
            <a:pPr>
              <a:spcBef>
                <a:spcPct val="0"/>
              </a:spcBef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LCA: Used to determine coagulant demand of a source water entering the treatment plant.</a:t>
            </a:r>
          </a:p>
          <a:p>
            <a:pPr indent="-228600">
              <a:spcBef>
                <a:spcPct val="0"/>
              </a:spcBef>
              <a:buFont typeface="Arial" panose="020B0604020202020204" pitchFamily="34" charset="0"/>
              <a:buChar char="•"/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ct val="0"/>
              </a:spcBef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Source pH: 7.30</a:t>
            </a:r>
          </a:p>
          <a:p>
            <a:pPr>
              <a:spcBef>
                <a:spcPct val="0"/>
              </a:spcBef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ct val="0"/>
              </a:spcBef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LCA#1: 7066: 58.6 mg/L as product (no pH adj)</a:t>
            </a:r>
          </a:p>
          <a:p>
            <a:pPr>
              <a:spcBef>
                <a:spcPct val="0"/>
              </a:spcBef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Final pH: 6.56</a:t>
            </a:r>
          </a:p>
          <a:p>
            <a:pPr>
              <a:spcBef>
                <a:spcPct val="0"/>
              </a:spcBef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ct val="0"/>
              </a:spcBef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LCA #2: 7032:  22 mg/L as product (no pH adj)</a:t>
            </a:r>
          </a:p>
          <a:p>
            <a:pPr>
              <a:spcBef>
                <a:spcPct val="0"/>
              </a:spcBef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Final pH: 7.11</a:t>
            </a:r>
          </a:p>
          <a:p>
            <a:pPr>
              <a:spcBef>
                <a:spcPct val="0"/>
              </a:spcBef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ct val="0"/>
              </a:spcBef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LCA #3:</a:t>
            </a:r>
          </a:p>
          <a:p>
            <a:pPr>
              <a:spcBef>
                <a:spcPct val="0"/>
              </a:spcBef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7016:  24 mg/L as product (no pH adj)</a:t>
            </a:r>
          </a:p>
          <a:p>
            <a:pPr>
              <a:spcBef>
                <a:spcPct val="0"/>
              </a:spcBef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Final pH: 7.17</a:t>
            </a:r>
          </a:p>
          <a:p>
            <a:pPr>
              <a:spcBef>
                <a:spcPct val="0"/>
              </a:spcBef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ct val="0"/>
              </a:spcBef>
              <a:spcAft>
                <a:spcPts val="600"/>
              </a:spcAft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LCA #4: </a:t>
            </a:r>
          </a:p>
          <a:p>
            <a:pPr>
              <a:spcBef>
                <a:spcPct val="0"/>
              </a:spcBef>
              <a:spcAft>
                <a:spcPts val="600"/>
              </a:spcAft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AH-710:  20 mg/L as product (no pH adj)</a:t>
            </a:r>
          </a:p>
          <a:p>
            <a:pPr>
              <a:spcBef>
                <a:spcPct val="0"/>
              </a:spcBef>
              <a:spcAft>
                <a:spcPts val="600"/>
              </a:spcAft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Final pH: 7.21</a:t>
            </a:r>
          </a:p>
          <a:p>
            <a:pPr>
              <a:spcBef>
                <a:spcPct val="0"/>
              </a:spcBef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 descr="An image of a Laboratory Charged Analyzer (LCA) that measures negative charged particles.  Coagulant is injected until the charged particles are neutralized.">
            <a:extLst>
              <a:ext uri="{FF2B5EF4-FFF2-40B4-BE49-F238E27FC236}">
                <a16:creationId xmlns:a16="http://schemas.microsoft.com/office/drawing/2014/main" id="{32F08DB6-7890-4ED0-ABFE-6D453764E50D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04484" y="0"/>
            <a:ext cx="51435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9255705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n image of four 1-liter jars after 25-minutes of settling, settled water turbidity is taken.">
            <a:extLst>
              <a:ext uri="{FF2B5EF4-FFF2-40B4-BE49-F238E27FC236}">
                <a16:creationId xmlns:a16="http://schemas.microsoft.com/office/drawing/2014/main" id="{B4189B06-22F0-4719-94C3-696B0FDB3D9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37C89E4B-3C9F-44B9-8B86-D9E3D112D8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28852"/>
            <a:ext cx="12192000" cy="736551"/>
          </a:xfrm>
          <a:prstGeom prst="rect">
            <a:avLst/>
          </a:prstGeom>
          <a:solidFill>
            <a:schemeClr val="bg1">
              <a:alpha val="9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B6671CB-454B-44C2-9C53-4731068AB5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3875" y="425950"/>
            <a:ext cx="11210925" cy="744836"/>
          </a:xfrm>
        </p:spPr>
        <p:txBody>
          <a:bodyPr>
            <a:normAutofit/>
          </a:bodyPr>
          <a:lstStyle/>
          <a:p>
            <a:pPr algn="ctr"/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Jars 37-40: After 25-minutes of settling, settled water turbidity is taken. </a:t>
            </a:r>
            <a:endParaRPr lang="en-US" sz="24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AA2EAA10-076F-46BD-8F0F-B9A2FB77A8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350693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D891E407-403B-4764-86C9-33A56D3BCA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1243562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13640186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Image of four filters from each tested jar with filtrate turbidity and coagulant dose.">
            <a:extLst>
              <a:ext uri="{FF2B5EF4-FFF2-40B4-BE49-F238E27FC236}">
                <a16:creationId xmlns:a16="http://schemas.microsoft.com/office/drawing/2014/main" id="{71EE7F6D-4271-46D7-A6DB-A942C2CD813D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"/>
          <a:stretch/>
        </p:blipFill>
        <p:spPr>
          <a:xfrm>
            <a:off x="321733" y="321733"/>
            <a:ext cx="11548534" cy="621453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D717A68-A4A8-4AFC-B6AD-80FE893A93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Visual of Filterability of Jars 36-40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4029576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82BCBF-DE54-4B13-B7FD-6F0A91E7A1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4776"/>
            <a:ext cx="10515600" cy="1325563"/>
          </a:xfrm>
        </p:spPr>
        <p:txBody>
          <a:bodyPr>
            <a:normAutofit/>
          </a:bodyPr>
          <a:lstStyle/>
          <a:p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Jar Testing for 1-Liter Jars: </a:t>
            </a:r>
            <a:b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Procedures for Most Treatment Plants</a:t>
            </a:r>
          </a:p>
        </p:txBody>
      </p:sp>
      <p:sp>
        <p:nvSpPr>
          <p:cNvPr id="47" name="Content Placeholder 2">
            <a:extLst>
              <a:ext uri="{FF2B5EF4-FFF2-40B4-BE49-F238E27FC236}">
                <a16:creationId xmlns:a16="http://schemas.microsoft.com/office/drawing/2014/main" id="{03522FC9-9B5B-42E9-AFBC-560C03AAAC5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3377" y="1380339"/>
            <a:ext cx="11698664" cy="5422885"/>
          </a:xfrm>
        </p:spPr>
        <p:txBody>
          <a:bodyPr>
            <a:no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Fill jars with source water prior to coagulant injection and set paddle speed at 30 rpm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Add chemicals (i.e., NaOCl, primary coagulant, coagulant aid) to each jar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Flash mix for 15-60 seconds (200 rpm)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Slow mix for 5 minutes (20-30 rpm)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Settled for 5 minutes.   Syringe 25 mL from each jar </a:t>
            </a:r>
            <a:r>
              <a:rPr lang="en-US" sz="2400">
                <a:latin typeface="Arial" panose="020B0604020202020204" pitchFamily="34" charset="0"/>
                <a:cs typeface="Arial" panose="020B0604020202020204" pitchFamily="34" charset="0"/>
              </a:rPr>
              <a:t>taken 1-inch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below surface (25 mL/12 sec rate).  For this study, 25 mL was syringed at end of floc period.</a:t>
            </a:r>
          </a:p>
          <a:p>
            <a:pPr marL="514350" lvl="0" indent="-514350">
              <a:buFont typeface="+mj-lt"/>
              <a:buAutoNum type="arabicPeriod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Filtered through 1.2 um isopore membrane into cuvette drip rate, 15 mL/(50-90 sec)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Measure filtrate turbidity, chlorine residual and %UVT/UVA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Measure settled water turbidity after 25 minutes of total setting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Record all data</a:t>
            </a:r>
          </a:p>
          <a:p>
            <a:pPr marL="0" indent="0">
              <a:buNone/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14350" indent="-514350">
              <a:buFont typeface="+mj-lt"/>
              <a:buAutoNum type="arabicPeriod"/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14350" indent="-514350">
              <a:buFont typeface="+mj-lt"/>
              <a:buAutoNum type="arabicPeriod"/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14350" indent="-514350">
              <a:buFont typeface="+mj-lt"/>
              <a:buAutoNum type="arabicPeriod"/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14350" indent="-514350">
              <a:buFont typeface="+mj-lt"/>
              <a:buAutoNum type="arabicPeriod"/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15845719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266337-CE30-4E8B-A13C-E7CB0808D8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3444" y="322091"/>
            <a:ext cx="5006336" cy="1325563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r>
              <a:rPr lang="en-US" sz="3400" dirty="0">
                <a:latin typeface="Arial" panose="020B0604020202020204" pitchFamily="34" charset="0"/>
                <a:cs typeface="Arial" panose="020B0604020202020204" pitchFamily="34" charset="0"/>
              </a:rPr>
              <a:t>Jar Test</a:t>
            </a:r>
            <a:br>
              <a:rPr lang="en-US" sz="3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400" dirty="0">
                <a:latin typeface="Arial" panose="020B0604020202020204" pitchFamily="34" charset="0"/>
                <a:cs typeface="Arial" panose="020B0604020202020204" pitchFamily="34" charset="0"/>
              </a:rPr>
              <a:t>Filterability Test Equipment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2ACA29E-0321-4002-88D1-8B5CC77C3EB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265176" y="1518082"/>
            <a:ext cx="6775704" cy="5220069"/>
          </a:xfrm>
        </p:spPr>
        <p:txBody>
          <a:bodyPr vert="horz" lIns="91440" tIns="45720" rIns="91440" bIns="45720" rtlCol="0" anchor="t">
            <a:noAutofit/>
          </a:bodyPr>
          <a:lstStyle/>
          <a:p>
            <a:pPr indent="-228600"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Turbidity Instrument</a:t>
            </a:r>
          </a:p>
          <a:p>
            <a:pPr>
              <a:spcBef>
                <a:spcPts val="0"/>
              </a:spcBef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indent="-2286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Syringe w/Luer-Lock Tip, 30 cc </a:t>
            </a:r>
          </a:p>
          <a:p>
            <a:pPr>
              <a:spcBef>
                <a:spcPts val="0"/>
              </a:spcBef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(part#: 2225800, by Hach)</a:t>
            </a:r>
          </a:p>
          <a:p>
            <a:pPr indent="-228600"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indent="-2286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Swinnex Filter Holder, 25 mm                                   (part#: SX0002500)</a:t>
            </a:r>
          </a:p>
          <a:p>
            <a:pPr indent="-228600"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indent="-2286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Isopore Membrane Filter, 1.2 um absolute </a:t>
            </a:r>
          </a:p>
          <a:p>
            <a:pPr>
              <a:spcBef>
                <a:spcPts val="0"/>
              </a:spcBef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pore size, </a:t>
            </a:r>
          </a:p>
          <a:p>
            <a:pPr>
              <a:spcBef>
                <a:spcPts val="0"/>
              </a:spcBef>
            </a:pPr>
            <a:r>
              <a:rPr lang="el-GR" sz="2400" dirty="0">
                <a:latin typeface="Arial" panose="020B0604020202020204" pitchFamily="34" charset="0"/>
                <a:cs typeface="Arial" panose="020B0604020202020204" pitchFamily="34" charset="0"/>
              </a:rPr>
              <a:t>Φ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= 25 mm , thickness: 24 um, </a:t>
            </a:r>
          </a:p>
          <a:p>
            <a:pPr>
              <a:spcBef>
                <a:spcPts val="0"/>
              </a:spcBef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hydrophilic polycarbonate membrane</a:t>
            </a:r>
          </a:p>
          <a:p>
            <a:pPr>
              <a:spcBef>
                <a:spcPts val="0"/>
              </a:spcBef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(part #: RTTP02500)</a:t>
            </a:r>
          </a:p>
          <a:p>
            <a:pPr indent="-228600"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0"/>
              </a:spcBef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Go to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Sigma-Aldrich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for laboratory supplies  http://www.sigmaaldrich.com/united-states.html</a:t>
            </a:r>
          </a:p>
        </p:txBody>
      </p:sp>
      <p:pic>
        <p:nvPicPr>
          <p:cNvPr id="8" name="Picture Placeholder 7" descr="An image of filter test equipment: Turbidity meter, syringes, filter holders, 1.2 micron filters and cuvettes.">
            <a:extLst>
              <a:ext uri="{FF2B5EF4-FFF2-40B4-BE49-F238E27FC236}">
                <a16:creationId xmlns:a16="http://schemas.microsoft.com/office/drawing/2014/main" id="{DEF1E14A-41AE-44B3-AAC8-FE2F080A76F2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167846" y="10"/>
            <a:ext cx="6024154" cy="6857990"/>
          </a:xfrm>
          <a:custGeom>
            <a:avLst/>
            <a:gdLst>
              <a:gd name="connsiteX0" fmla="*/ 70374 w 6024154"/>
              <a:gd name="connsiteY0" fmla="*/ 0 h 6858000"/>
              <a:gd name="connsiteX1" fmla="*/ 6024154 w 6024154"/>
              <a:gd name="connsiteY1" fmla="*/ 0 h 6858000"/>
              <a:gd name="connsiteX2" fmla="*/ 6024154 w 6024154"/>
              <a:gd name="connsiteY2" fmla="*/ 6858000 h 6858000"/>
              <a:gd name="connsiteX3" fmla="*/ 3587167 w 6024154"/>
              <a:gd name="connsiteY3" fmla="*/ 6858000 h 6858000"/>
              <a:gd name="connsiteX4" fmla="*/ 3474220 w 6024154"/>
              <a:gd name="connsiteY4" fmla="*/ 6800152 h 6858000"/>
              <a:gd name="connsiteX5" fmla="*/ 0 w 6024154"/>
              <a:gd name="connsiteY5" fmla="*/ 962844 h 6858000"/>
              <a:gd name="connsiteX6" fmla="*/ 34274 w 6024154"/>
              <a:gd name="connsiteY6" fmla="*/ 284091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24154" h="6858000">
                <a:moveTo>
                  <a:pt x="70374" y="0"/>
                </a:moveTo>
                <a:lnTo>
                  <a:pt x="6024154" y="0"/>
                </a:lnTo>
                <a:lnTo>
                  <a:pt x="6024154" y="6858000"/>
                </a:lnTo>
                <a:lnTo>
                  <a:pt x="3587167" y="6858000"/>
                </a:lnTo>
                <a:lnTo>
                  <a:pt x="3474220" y="6800152"/>
                </a:lnTo>
                <a:cubicBezTo>
                  <a:pt x="1404818" y="5675986"/>
                  <a:pt x="0" y="3483472"/>
                  <a:pt x="0" y="962844"/>
                </a:cubicBezTo>
                <a:cubicBezTo>
                  <a:pt x="0" y="733696"/>
                  <a:pt x="11610" y="507260"/>
                  <a:pt x="34274" y="284091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2349240511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D1C8F8-1390-43E2-A290-93BB119458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531520"/>
          </a:xfrm>
        </p:spPr>
        <p:txBody>
          <a:bodyPr>
            <a:normAutofit fontScale="90000"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Isopore Membrane Information</a:t>
            </a: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02369561-20DE-49D7-BDA9-84D7F50719B6}"/>
              </a:ext>
            </a:extLst>
          </p:cNvPr>
          <p:cNvGraphicFramePr>
            <a:graphicFrameLocks noGrp="1"/>
          </p:cNvGraphicFramePr>
          <p:nvPr/>
        </p:nvGraphicFramePr>
        <p:xfrm>
          <a:off x="261255" y="1096030"/>
          <a:ext cx="11501657" cy="5229931"/>
        </p:xfrm>
        <a:graphic>
          <a:graphicData uri="http://schemas.openxmlformats.org/drawingml/2006/table">
            <a:tbl>
              <a:tblPr firstRow="1" firstCol="1"/>
              <a:tblGrid>
                <a:gridCol w="3027672">
                  <a:extLst>
                    <a:ext uri="{9D8B030D-6E8A-4147-A177-3AD203B41FA5}">
                      <a16:colId xmlns:a16="http://schemas.microsoft.com/office/drawing/2014/main" val="195345807"/>
                    </a:ext>
                  </a:extLst>
                </a:gridCol>
                <a:gridCol w="8473985">
                  <a:extLst>
                    <a:ext uri="{9D8B030D-6E8A-4147-A177-3AD203B41FA5}">
                      <a16:colId xmlns:a16="http://schemas.microsoft.com/office/drawing/2014/main" val="1706358156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Categories</a:t>
                      </a:r>
                    </a:p>
                  </a:txBody>
                  <a:tcPr marL="0" marR="0" marT="15452" marB="15452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Information</a:t>
                      </a:r>
                    </a:p>
                  </a:txBody>
                  <a:tcPr marL="0" marR="0" marT="15452" marB="1545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43774545"/>
                  </a:ext>
                </a:extLst>
              </a:tr>
              <a:tr h="183206">
                <a:tc>
                  <a:txBody>
                    <a:bodyPr/>
                    <a:lstStyle/>
                    <a:p>
                      <a:pPr fontAlgn="t"/>
                      <a:r>
                        <a:rPr lang="en-US" sz="2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trade name  </a:t>
                      </a:r>
                    </a:p>
                  </a:txBody>
                  <a:tcPr marL="0" marR="0" marT="15452" marB="15452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Isopore</a:t>
                      </a:r>
                    </a:p>
                  </a:txBody>
                  <a:tcPr marL="0" marR="0" marT="15452" marB="15452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47104343"/>
                  </a:ext>
                </a:extLst>
              </a:tr>
              <a:tr h="183206">
                <a:tc>
                  <a:txBody>
                    <a:bodyPr/>
                    <a:lstStyle/>
                    <a:p>
                      <a:pPr fontAlgn="t"/>
                      <a:r>
                        <a:rPr lang="en-US" sz="2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filter color  </a:t>
                      </a:r>
                    </a:p>
                  </a:txBody>
                  <a:tcPr marL="0" marR="0" marT="15452" marB="15452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White</a:t>
                      </a:r>
                    </a:p>
                  </a:txBody>
                  <a:tcPr marL="0" marR="0" marT="15452" marB="15452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23180898"/>
                  </a:ext>
                </a:extLst>
              </a:tr>
              <a:tr h="183206">
                <a:tc>
                  <a:txBody>
                    <a:bodyPr/>
                    <a:lstStyle/>
                    <a:p>
                      <a:pPr fontAlgn="t"/>
                      <a:r>
                        <a:rPr lang="en-US" sz="2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chemistry  </a:t>
                      </a:r>
                    </a:p>
                  </a:txBody>
                  <a:tcPr marL="0" marR="0" marT="15452" marB="15452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Polycarbonate (PC)</a:t>
                      </a:r>
                    </a:p>
                  </a:txBody>
                  <a:tcPr marL="0" marR="0" marT="15452" marB="15452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212568"/>
                  </a:ext>
                </a:extLst>
              </a:tr>
              <a:tr h="326584">
                <a:tc>
                  <a:txBody>
                    <a:bodyPr/>
                    <a:lstStyle/>
                    <a:p>
                      <a:pPr fontAlgn="t"/>
                      <a:r>
                        <a:rPr lang="en-US" sz="2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water flow rate  </a:t>
                      </a:r>
                    </a:p>
                  </a:txBody>
                  <a:tcPr marL="0" marR="0" marT="15452" marB="15452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sv-SE" sz="2400" b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Avg. 175 mL/min x cm² (typical results @ 10 psi)</a:t>
                      </a:r>
                    </a:p>
                  </a:txBody>
                  <a:tcPr marL="0" marR="0" marT="15452" marB="15452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55282295"/>
                  </a:ext>
                </a:extLst>
              </a:tr>
              <a:tr h="183206">
                <a:tc>
                  <a:txBody>
                    <a:bodyPr/>
                    <a:lstStyle/>
                    <a:p>
                      <a:pPr fontAlgn="t"/>
                      <a:r>
                        <a:rPr lang="en-US" sz="2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media  </a:t>
                      </a:r>
                    </a:p>
                  </a:txBody>
                  <a:tcPr marL="0" marR="0" marT="15452" marB="15452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Isopore</a:t>
                      </a:r>
                      <a:r>
                        <a:rPr lang="en-US" sz="2400" b="0" baseline="30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®</a:t>
                      </a:r>
                      <a:endParaRPr lang="en-US" sz="2400" b="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15452" marB="15452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24178807"/>
                  </a:ext>
                </a:extLst>
              </a:tr>
              <a:tr h="183206">
                <a:tc>
                  <a:txBody>
                    <a:bodyPr/>
                    <a:lstStyle/>
                    <a:p>
                      <a:pPr fontAlgn="t"/>
                      <a:r>
                        <a:rPr lang="en-US" sz="2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wettability  </a:t>
                      </a:r>
                    </a:p>
                  </a:txBody>
                  <a:tcPr marL="0" marR="0" marT="15452" marB="15452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Hydrophilic</a:t>
                      </a:r>
                    </a:p>
                  </a:txBody>
                  <a:tcPr marL="0" marR="0" marT="15452" marB="15452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96319466"/>
                  </a:ext>
                </a:extLst>
              </a:tr>
              <a:tr h="183206">
                <a:tc>
                  <a:txBody>
                    <a:bodyPr/>
                    <a:lstStyle/>
                    <a:p>
                      <a:pPr fontAlgn="t"/>
                      <a:r>
                        <a:rPr lang="en-US" sz="2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porosity  </a:t>
                      </a:r>
                    </a:p>
                  </a:txBody>
                  <a:tcPr marL="0" marR="0" marT="15452" marB="15452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14.7%</a:t>
                      </a:r>
                    </a:p>
                  </a:txBody>
                  <a:tcPr marL="0" marR="0" marT="15452" marB="15452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04845015"/>
                  </a:ext>
                </a:extLst>
              </a:tr>
              <a:tr h="183206">
                <a:tc>
                  <a:txBody>
                    <a:bodyPr/>
                    <a:lstStyle/>
                    <a:p>
                      <a:pPr fontAlgn="t"/>
                      <a:r>
                        <a:rPr lang="en-US" sz="2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pore size  </a:t>
                      </a:r>
                    </a:p>
                  </a:txBody>
                  <a:tcPr marL="0" marR="0" marT="15452" marB="15452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1.2 µm</a:t>
                      </a:r>
                    </a:p>
                  </a:txBody>
                  <a:tcPr marL="0" marR="0" marT="15452" marB="15452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51492635"/>
                  </a:ext>
                </a:extLst>
              </a:tr>
              <a:tr h="326584">
                <a:tc>
                  <a:txBody>
                    <a:bodyPr/>
                    <a:lstStyle/>
                    <a:p>
                      <a:pPr fontAlgn="t"/>
                      <a:r>
                        <a:rPr lang="en-US" sz="2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bubble point at 23 °C  </a:t>
                      </a:r>
                    </a:p>
                  </a:txBody>
                  <a:tcPr marL="0" marR="0" marT="15452" marB="15452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1.0 bar, air with water</a:t>
                      </a:r>
                    </a:p>
                  </a:txBody>
                  <a:tcPr marL="0" marR="0" marT="15452" marB="15452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40334925"/>
                  </a:ext>
                </a:extLst>
              </a:tr>
              <a:tr h="183206">
                <a:tc>
                  <a:txBody>
                    <a:bodyPr/>
                    <a:lstStyle/>
                    <a:p>
                      <a:pPr fontAlgn="t"/>
                      <a:r>
                        <a:rPr lang="en-US" sz="2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thickness  </a:t>
                      </a:r>
                    </a:p>
                  </a:txBody>
                  <a:tcPr marL="0" marR="0" marT="15452" marB="15452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24 µm</a:t>
                      </a:r>
                    </a:p>
                  </a:txBody>
                  <a:tcPr marL="0" marR="0" marT="15452" marB="15452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62059731"/>
                  </a:ext>
                </a:extLst>
              </a:tr>
              <a:tr h="326584">
                <a:tc>
                  <a:txBody>
                    <a:bodyPr/>
                    <a:lstStyle/>
                    <a:p>
                      <a:pPr fontAlgn="t"/>
                      <a:r>
                        <a:rPr lang="en-US" sz="2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filter diameter (ø)  </a:t>
                      </a:r>
                    </a:p>
                  </a:txBody>
                  <a:tcPr marL="0" marR="0" marT="15452" marB="15452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25 mm</a:t>
                      </a:r>
                    </a:p>
                  </a:txBody>
                  <a:tcPr marL="0" marR="0" marT="15452" marB="15452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56869656"/>
                  </a:ext>
                </a:extLst>
              </a:tr>
              <a:tr h="469963">
                <a:tc>
                  <a:txBody>
                    <a:bodyPr/>
                    <a:lstStyle/>
                    <a:p>
                      <a:pPr fontAlgn="t"/>
                      <a:r>
                        <a:rPr lang="en-US" sz="2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material size  </a:t>
                      </a:r>
                    </a:p>
                  </a:txBody>
                  <a:tcPr marL="0" marR="0" marT="15452" marB="15452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polycarbonate, Hydrophilic, 1.2 µm, 25 mm, white, plain, 100</a:t>
                      </a:r>
                    </a:p>
                  </a:txBody>
                  <a:tcPr marL="0" marR="0" marT="15452" marB="15452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4797669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92193997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1BE647-4A58-4BAE-8548-F3EAA2CE76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Isopore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Membrane Background Information</a:t>
            </a:r>
            <a:b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7DD3603-38B2-4A01-98BE-096FF2EA348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Isopore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membrane is a polycarbonate, track-etched screen filter recommended for all analyses in which the sample is viewed on the surface of the membrane. The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Isopore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membrane is composed of polycarbonate film, which has a smooth, glass-like surface for clearer sample observation. The unique manufacturing process of the membrane ensures a precise pore diameter and a consistent pore size for accurate separation of samples by size. Matched-weight filters are not usually required because of low, constant tar and ash weights.</a:t>
            </a:r>
            <a:b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Features &amp; Benefits:</a:t>
            </a:r>
            <a:b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Membrane structure retains particles on the surface, simplifying counting and analysis</a:t>
            </a: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8696373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93D378-CAD4-4781-A006-152F0BB17E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6811" y="398551"/>
            <a:ext cx="6387102" cy="1325563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600" kern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Jar Test - Filterability Test</a:t>
            </a:r>
          </a:p>
        </p:txBody>
      </p:sp>
      <p:sp>
        <p:nvSpPr>
          <p:cNvPr id="77" name="Text Placeholder 3">
            <a:extLst>
              <a:ext uri="{FF2B5EF4-FFF2-40B4-BE49-F238E27FC236}">
                <a16:creationId xmlns:a16="http://schemas.microsoft.com/office/drawing/2014/main" id="{01E7B4C7-15EB-4745-95A5-7295CF70A25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05542" y="1580225"/>
            <a:ext cx="6382657" cy="4473441"/>
          </a:xfrm>
        </p:spPr>
        <p:txBody>
          <a:bodyPr vert="horz" lIns="91440" tIns="45720" rIns="91440" bIns="45720" rtlCol="0" anchor="t">
            <a:noAutofit/>
          </a:bodyPr>
          <a:lstStyle/>
          <a:p>
            <a:pPr indent="-228600"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Syringe ~ 25 mL from jar (after 5-minutes of settling)</a:t>
            </a:r>
          </a:p>
          <a:p>
            <a:pPr indent="-228600"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Filter-to-waste 3-5 mL</a:t>
            </a:r>
          </a:p>
          <a:p>
            <a:pPr indent="-228600"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Filter directly into clean cuvette</a:t>
            </a:r>
          </a:p>
          <a:p>
            <a:pPr indent="-228600"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Measure turbidity </a:t>
            </a:r>
          </a:p>
          <a:p>
            <a:pPr indent="-228600"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Note: Take several readings before recording final NTU results.  Micro bubbles can adhere to glass causing false NTU readings.  To remove bubbles, tilt cuvette up to 90 degrees.</a:t>
            </a:r>
          </a:p>
        </p:txBody>
      </p:sp>
      <p:pic>
        <p:nvPicPr>
          <p:cNvPr id="4" name="Picture 3" descr="An image containing a person holding a syringe pushing coagulated water through a 1.2 micro filter into a cuvette.">
            <a:extLst>
              <a:ext uri="{FF2B5EF4-FFF2-40B4-BE49-F238E27FC236}">
                <a16:creationId xmlns:a16="http://schemas.microsoft.com/office/drawing/2014/main" id="{E0400678-E3AF-4C5F-BD87-F98CF5CF3BC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2"/>
          <a:stretch/>
        </p:blipFill>
        <p:spPr>
          <a:xfrm>
            <a:off x="7689829" y="10"/>
            <a:ext cx="4502173" cy="3448209"/>
          </a:xfrm>
          <a:custGeom>
            <a:avLst/>
            <a:gdLst>
              <a:gd name="connsiteX0" fmla="*/ 205627 w 4502173"/>
              <a:gd name="connsiteY0" fmla="*/ 0 h 3448219"/>
              <a:gd name="connsiteX1" fmla="*/ 4502173 w 4502173"/>
              <a:gd name="connsiteY1" fmla="*/ 0 h 3448219"/>
              <a:gd name="connsiteX2" fmla="*/ 4502173 w 4502173"/>
              <a:gd name="connsiteY2" fmla="*/ 2368934 h 3448219"/>
              <a:gd name="connsiteX3" fmla="*/ 4365663 w 4502173"/>
              <a:gd name="connsiteY3" fmla="*/ 2551486 h 3448219"/>
              <a:gd name="connsiteX4" fmla="*/ 2464181 w 4502173"/>
              <a:gd name="connsiteY4" fmla="*/ 3448219 h 3448219"/>
              <a:gd name="connsiteX5" fmla="*/ 0 w 4502173"/>
              <a:gd name="connsiteY5" fmla="*/ 984038 h 3448219"/>
              <a:gd name="connsiteX6" fmla="*/ 193648 w 4502173"/>
              <a:gd name="connsiteY6" fmla="*/ 24867 h 34482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502173" h="3448219">
                <a:moveTo>
                  <a:pt x="205627" y="0"/>
                </a:moveTo>
                <a:lnTo>
                  <a:pt x="4502173" y="0"/>
                </a:lnTo>
                <a:lnTo>
                  <a:pt x="4502173" y="2368934"/>
                </a:lnTo>
                <a:lnTo>
                  <a:pt x="4365663" y="2551486"/>
                </a:lnTo>
                <a:cubicBezTo>
                  <a:pt x="3913696" y="3099144"/>
                  <a:pt x="3229704" y="3448219"/>
                  <a:pt x="2464181" y="3448219"/>
                </a:cubicBezTo>
                <a:cubicBezTo>
                  <a:pt x="1103251" y="3448219"/>
                  <a:pt x="0" y="2344968"/>
                  <a:pt x="0" y="984038"/>
                </a:cubicBezTo>
                <a:cubicBezTo>
                  <a:pt x="0" y="643806"/>
                  <a:pt x="68954" y="319678"/>
                  <a:pt x="193648" y="24867"/>
                </a:cubicBezTo>
                <a:close/>
              </a:path>
            </a:pathLst>
          </a:custGeom>
        </p:spPr>
      </p:pic>
      <p:pic>
        <p:nvPicPr>
          <p:cNvPr id="7" name="Picture 6" descr="An image of a portable turbidity meter use to measure filtrate and settled water.">
            <a:extLst>
              <a:ext uri="{FF2B5EF4-FFF2-40B4-BE49-F238E27FC236}">
                <a16:creationId xmlns:a16="http://schemas.microsoft.com/office/drawing/2014/main" id="{9343EF75-1F0E-46DB-9F32-8D9EF137DD91}"/>
              </a:ext>
            </a:extLst>
          </p:cNvPr>
          <p:cNvPicPr/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2"/>
          <a:stretch/>
        </p:blipFill>
        <p:spPr bwMode="auto">
          <a:xfrm>
            <a:off x="8768827" y="4082141"/>
            <a:ext cx="3423175" cy="2775859"/>
          </a:xfrm>
          <a:custGeom>
            <a:avLst/>
            <a:gdLst>
              <a:gd name="connsiteX0" fmla="*/ 1906524 w 3423175"/>
              <a:gd name="connsiteY0" fmla="*/ 0 h 2775859"/>
              <a:gd name="connsiteX1" fmla="*/ 3377691 w 3423175"/>
              <a:gd name="connsiteY1" fmla="*/ 693798 h 2775859"/>
              <a:gd name="connsiteX2" fmla="*/ 3423175 w 3423175"/>
              <a:gd name="connsiteY2" fmla="*/ 754624 h 2775859"/>
              <a:gd name="connsiteX3" fmla="*/ 3423175 w 3423175"/>
              <a:gd name="connsiteY3" fmla="*/ 2775859 h 2775859"/>
              <a:gd name="connsiteX4" fmla="*/ 211114 w 3423175"/>
              <a:gd name="connsiteY4" fmla="*/ 2775859 h 2775859"/>
              <a:gd name="connsiteX5" fmla="*/ 149824 w 3423175"/>
              <a:gd name="connsiteY5" fmla="*/ 2648629 h 2775859"/>
              <a:gd name="connsiteX6" fmla="*/ 0 w 3423175"/>
              <a:gd name="connsiteY6" fmla="*/ 1906524 h 2775859"/>
              <a:gd name="connsiteX7" fmla="*/ 1906524 w 3423175"/>
              <a:gd name="connsiteY7" fmla="*/ 0 h 27758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423175" h="2775859">
                <a:moveTo>
                  <a:pt x="1906524" y="0"/>
                </a:moveTo>
                <a:cubicBezTo>
                  <a:pt x="2498805" y="0"/>
                  <a:pt x="3028006" y="270078"/>
                  <a:pt x="3377691" y="693798"/>
                </a:cubicBezTo>
                <a:lnTo>
                  <a:pt x="3423175" y="754624"/>
                </a:lnTo>
                <a:lnTo>
                  <a:pt x="3423175" y="2775859"/>
                </a:lnTo>
                <a:lnTo>
                  <a:pt x="211114" y="2775859"/>
                </a:lnTo>
                <a:lnTo>
                  <a:pt x="149824" y="2648629"/>
                </a:lnTo>
                <a:cubicBezTo>
                  <a:pt x="53349" y="2420536"/>
                  <a:pt x="0" y="2169760"/>
                  <a:pt x="0" y="1906524"/>
                </a:cubicBezTo>
                <a:cubicBezTo>
                  <a:pt x="0" y="853580"/>
                  <a:pt x="853580" y="0"/>
                  <a:pt x="1906524" y="0"/>
                </a:cubicBezTo>
                <a:close/>
              </a:path>
            </a:pathLst>
          </a:custGeom>
          <a:noFill/>
        </p:spPr>
      </p:pic>
    </p:spTree>
    <p:extLst>
      <p:ext uri="{BB962C8B-B14F-4D97-AF65-F5344CB8AC3E}">
        <p14:creationId xmlns:p14="http://schemas.microsoft.com/office/powerpoint/2010/main" val="1807918830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FFD94C-25DF-4A9E-B027-4B4354AACF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6428" y="627564"/>
            <a:ext cx="7474172" cy="1325563"/>
          </a:xfrm>
        </p:spPr>
        <p:txBody>
          <a:bodyPr>
            <a:norm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Contact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0EF070F-3363-4A14-8E35-B98F92951775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7553" y="2278173"/>
            <a:ext cx="11665259" cy="4229159"/>
          </a:xfrm>
        </p:spPr>
        <p:txBody>
          <a:bodyPr anchor="ctr">
            <a:no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Guy Schott, P.E.</a:t>
            </a: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State Water Resources Control Board</a:t>
            </a: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Division of Drinking Water</a:t>
            </a: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Santa Rosa, CA</a:t>
            </a:r>
          </a:p>
          <a:p>
            <a:pPr marL="0" indent="0"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Go to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Stock Solution/Dose calculations/Jar Test Results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for tools to download</a:t>
            </a:r>
          </a:p>
          <a:p>
            <a:pPr marL="0" indent="0"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www.waterboards.ca.gov/drinking_water/programs/districts/mendocino_district.html</a:t>
            </a: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Email: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Guy Schott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- Guy.Schott@waterboards.ca.gov</a:t>
            </a: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Office Number: 707-576-2732</a:t>
            </a:r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D88BE429-89F0-4210-8207-96F887594E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413987" y="2857501"/>
            <a:ext cx="1142998" cy="11429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66861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BC889B-6ECE-40A2-8645-ED7792B372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Coagulant Information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52CC044-A346-4767-A2C4-8EF853C40C4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Unless stated otherwise, all coagulant doses are reported as Product (100% strength). 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Preparation of coagulant stock solutions are generally 1.0 or 0.1 percent strength using 100 and/or 200 mL volumetric flasks.</a:t>
            </a:r>
          </a:p>
          <a:p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Finnpipette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F2 variable volume pipette, capacity 100-1000 micro liters is used for stock solution preparation and coagulant aid jar test dosing.</a:t>
            </a:r>
          </a:p>
          <a:p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Finnpipette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F2 variable volume pipette, capacity 0.5-5 mL is used for primary coagulant jar test dosing.</a:t>
            </a:r>
          </a:p>
        </p:txBody>
      </p:sp>
    </p:spTree>
    <p:extLst>
      <p:ext uri="{BB962C8B-B14F-4D97-AF65-F5344CB8AC3E}">
        <p14:creationId xmlns:p14="http://schemas.microsoft.com/office/powerpoint/2010/main" val="89235770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2366" y="118720"/>
            <a:ext cx="11583370" cy="1325563"/>
          </a:xfrm>
        </p:spPr>
        <p:txBody>
          <a:bodyPr>
            <a:noAutofit/>
          </a:bodyPr>
          <a:lstStyle/>
          <a:p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Surfwood MWC: Jar Test 1-8 Results</a:t>
            </a:r>
            <a:b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Filtrate samples taken immediately at end of flocculation period.</a:t>
            </a:r>
            <a:b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3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12064797"/>
              </p:ext>
            </p:extLst>
          </p:nvPr>
        </p:nvGraphicFramePr>
        <p:xfrm>
          <a:off x="254524" y="1402715"/>
          <a:ext cx="11726944" cy="521208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73185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38965">
                  <a:extLst>
                    <a:ext uri="{9D8B030D-6E8A-4147-A177-3AD203B41FA5}">
                      <a16:colId xmlns:a16="http://schemas.microsoft.com/office/drawing/2014/main" val="3769542698"/>
                    </a:ext>
                  </a:extLst>
                </a:gridCol>
                <a:gridCol w="1639909">
                  <a:extLst>
                    <a:ext uri="{9D8B030D-6E8A-4147-A177-3AD203B41FA5}">
                      <a16:colId xmlns:a16="http://schemas.microsoft.com/office/drawing/2014/main" val="292442534"/>
                    </a:ext>
                  </a:extLst>
                </a:gridCol>
                <a:gridCol w="1221676">
                  <a:extLst>
                    <a:ext uri="{9D8B030D-6E8A-4147-A177-3AD203B41FA5}">
                      <a16:colId xmlns:a16="http://schemas.microsoft.com/office/drawing/2014/main" val="793630740"/>
                    </a:ext>
                  </a:extLst>
                </a:gridCol>
                <a:gridCol w="1221676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221676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397773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1276708">
                  <a:extLst>
                    <a:ext uri="{9D8B030D-6E8A-4147-A177-3AD203B41FA5}">
                      <a16:colId xmlns:a16="http://schemas.microsoft.com/office/drawing/2014/main" val="718132139"/>
                    </a:ext>
                  </a:extLst>
                </a:gridCol>
                <a:gridCol w="1276708">
                  <a:extLst>
                    <a:ext uri="{9D8B030D-6E8A-4147-A177-3AD203B41FA5}">
                      <a16:colId xmlns:a16="http://schemas.microsoft.com/office/drawing/2014/main" val="226040562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Jar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200 RPM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Flash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Mix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seconds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30 RPM 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Floc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Duration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minutes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7066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mg/L</a:t>
                      </a:r>
                    </a:p>
                    <a:p>
                      <a:pPr algn="ctr"/>
                      <a:endParaRPr lang="en-US" sz="24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Filtrate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NTU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Filtrate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%UVT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Filtrate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UVA/cm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Settle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NTU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25 min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Al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Added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mg/L</a:t>
                      </a:r>
                    </a:p>
                    <a:p>
                      <a:pPr algn="ctr"/>
                      <a:endParaRPr lang="en-US" sz="24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0.17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94.7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0.024</a:t>
                      </a:r>
                    </a:p>
                  </a:txBody>
                  <a:tcPr marL="5582" marR="5582" marT="5582" marB="0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0.71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2.5</a:t>
                      </a:r>
                    </a:p>
                  </a:txBody>
                  <a:tcPr marL="5582" marR="5582" marT="5582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60</a:t>
                      </a:r>
                      <a:endParaRPr kumimoji="0" lang="en-US" sz="2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55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0.15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95.3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0.021</a:t>
                      </a:r>
                    </a:p>
                  </a:txBody>
                  <a:tcPr marL="5582" marR="5582" marT="5582" marB="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0.65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2.75</a:t>
                      </a:r>
                    </a:p>
                  </a:txBody>
                  <a:tcPr marL="5582" marR="5582" marT="5582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60</a:t>
                      </a:r>
                      <a:endParaRPr kumimoji="0" lang="en-US" sz="2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0.07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96.5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0.015</a:t>
                      </a:r>
                    </a:p>
                  </a:txBody>
                  <a:tcPr marL="5582" marR="5582" marT="5582" marB="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0.86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3.0</a:t>
                      </a:r>
                    </a:p>
                  </a:txBody>
                  <a:tcPr marL="5582" marR="5582" marT="5582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60</a:t>
                      </a:r>
                      <a:endParaRPr kumimoji="0" lang="en-US" sz="2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65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0.07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96.9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0.014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0.75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3.25</a:t>
                      </a:r>
                    </a:p>
                  </a:txBody>
                  <a:tcPr marL="5582" marR="5582" marT="5582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60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0.10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96.0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0.018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0.31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3.0</a:t>
                      </a:r>
                    </a:p>
                  </a:txBody>
                  <a:tcPr marL="5582" marR="5582" marT="5582" marB="0" anchor="ctr"/>
                </a:tc>
                <a:extLst>
                  <a:ext uri="{0D108BD9-81ED-4DB2-BD59-A6C34878D82A}">
                    <a16:rowId xmlns:a16="http://schemas.microsoft.com/office/drawing/2014/main" val="280319668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60</a:t>
                      </a:r>
                      <a:endParaRPr kumimoji="0" lang="en-US" sz="2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64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0.10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95.7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0.019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0.47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3.2</a:t>
                      </a:r>
                    </a:p>
                  </a:txBody>
                  <a:tcPr marL="5582" marR="5582" marT="5582" marB="0" anchor="ctr"/>
                </a:tc>
                <a:extLst>
                  <a:ext uri="{0D108BD9-81ED-4DB2-BD59-A6C34878D82A}">
                    <a16:rowId xmlns:a16="http://schemas.microsoft.com/office/drawing/2014/main" val="215807694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60</a:t>
                      </a:r>
                      <a:endParaRPr kumimoji="0" lang="en-US" sz="2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68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0.10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96.1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0.017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0.45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3.4</a:t>
                      </a:r>
                    </a:p>
                  </a:txBody>
                  <a:tcPr marL="5582" marR="5582" marT="5582" marB="0" anchor="ctr"/>
                </a:tc>
                <a:extLst>
                  <a:ext uri="{0D108BD9-81ED-4DB2-BD59-A6C34878D82A}">
                    <a16:rowId xmlns:a16="http://schemas.microsoft.com/office/drawing/2014/main" val="325586513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60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72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0.10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96.3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0.016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0.54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3.6</a:t>
                      </a:r>
                    </a:p>
                  </a:txBody>
                  <a:tcPr marL="5582" marR="5582" marT="5582" marB="0" anchor="ctr"/>
                </a:tc>
                <a:extLst>
                  <a:ext uri="{0D108BD9-81ED-4DB2-BD59-A6C34878D82A}">
                    <a16:rowId xmlns:a16="http://schemas.microsoft.com/office/drawing/2014/main" val="63807331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9917747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2366" y="118720"/>
            <a:ext cx="11583370" cy="1325563"/>
          </a:xfrm>
        </p:spPr>
        <p:txBody>
          <a:bodyPr>
            <a:noAutofit/>
          </a:bodyPr>
          <a:lstStyle/>
          <a:p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Surfwood MWC: Jar Test 9-16 Results</a:t>
            </a:r>
            <a:b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Filtrate samples taken immediately at end of flocculation period.</a:t>
            </a:r>
            <a:b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3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63573553"/>
              </p:ext>
            </p:extLst>
          </p:nvPr>
        </p:nvGraphicFramePr>
        <p:xfrm>
          <a:off x="254524" y="1402715"/>
          <a:ext cx="11726944" cy="521208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73185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38965">
                  <a:extLst>
                    <a:ext uri="{9D8B030D-6E8A-4147-A177-3AD203B41FA5}">
                      <a16:colId xmlns:a16="http://schemas.microsoft.com/office/drawing/2014/main" val="3769542698"/>
                    </a:ext>
                  </a:extLst>
                </a:gridCol>
                <a:gridCol w="1639909">
                  <a:extLst>
                    <a:ext uri="{9D8B030D-6E8A-4147-A177-3AD203B41FA5}">
                      <a16:colId xmlns:a16="http://schemas.microsoft.com/office/drawing/2014/main" val="292442534"/>
                    </a:ext>
                  </a:extLst>
                </a:gridCol>
                <a:gridCol w="1221676">
                  <a:extLst>
                    <a:ext uri="{9D8B030D-6E8A-4147-A177-3AD203B41FA5}">
                      <a16:colId xmlns:a16="http://schemas.microsoft.com/office/drawing/2014/main" val="793630740"/>
                    </a:ext>
                  </a:extLst>
                </a:gridCol>
                <a:gridCol w="1221676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221676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397773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1276708">
                  <a:extLst>
                    <a:ext uri="{9D8B030D-6E8A-4147-A177-3AD203B41FA5}">
                      <a16:colId xmlns:a16="http://schemas.microsoft.com/office/drawing/2014/main" val="718132139"/>
                    </a:ext>
                  </a:extLst>
                </a:gridCol>
                <a:gridCol w="1276708">
                  <a:extLst>
                    <a:ext uri="{9D8B030D-6E8A-4147-A177-3AD203B41FA5}">
                      <a16:colId xmlns:a16="http://schemas.microsoft.com/office/drawing/2014/main" val="226040562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Jar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200 RPM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Flash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Mix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seconds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30 RPM 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Floc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Duration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minutes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7016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mg/L</a:t>
                      </a:r>
                    </a:p>
                    <a:p>
                      <a:pPr algn="ctr"/>
                      <a:endParaRPr lang="en-US" sz="24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Filtrate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NTU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Filtrate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%UVT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Filtrate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UVA/cm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Settle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NTU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25 min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Settle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NTU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36 min</a:t>
                      </a:r>
                    </a:p>
                    <a:p>
                      <a:pPr algn="ctr"/>
                      <a:endParaRPr lang="en-US" sz="24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22.5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0.09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96.2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0.017</a:t>
                      </a:r>
                    </a:p>
                  </a:txBody>
                  <a:tcPr marL="5582" marR="5582" marT="5582" marB="0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n/a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0.81</a:t>
                      </a:r>
                    </a:p>
                  </a:txBody>
                  <a:tcPr marL="5582" marR="5582" marT="5582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60</a:t>
                      </a:r>
                      <a:endParaRPr kumimoji="0" lang="en-US" sz="2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24.0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0.13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96.1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0.017</a:t>
                      </a:r>
                    </a:p>
                  </a:txBody>
                  <a:tcPr marL="5582" marR="5582" marT="5582" marB="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n/a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0.87</a:t>
                      </a:r>
                    </a:p>
                  </a:txBody>
                  <a:tcPr marL="5582" marR="5582" marT="5582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J11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60</a:t>
                      </a:r>
                      <a:endParaRPr kumimoji="0" lang="en-US" sz="2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25.5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0.23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95.4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0.020</a:t>
                      </a:r>
                    </a:p>
                  </a:txBody>
                  <a:tcPr marL="5582" marR="5582" marT="5582" marB="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n/a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1.0</a:t>
                      </a:r>
                    </a:p>
                  </a:txBody>
                  <a:tcPr marL="5582" marR="5582" marT="5582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J12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60</a:t>
                      </a:r>
                      <a:endParaRPr kumimoji="0" lang="en-US" sz="2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27.0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0.06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97.1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0.013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n/a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1.52</a:t>
                      </a:r>
                    </a:p>
                  </a:txBody>
                  <a:tcPr marL="5582" marR="5582" marT="5582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J13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60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21.0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0.23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94.4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0.025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1.54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n/a</a:t>
                      </a:r>
                    </a:p>
                  </a:txBody>
                  <a:tcPr marL="5582" marR="5582" marT="5582" marB="0" anchor="ctr"/>
                </a:tc>
                <a:extLst>
                  <a:ext uri="{0D108BD9-81ED-4DB2-BD59-A6C34878D82A}">
                    <a16:rowId xmlns:a16="http://schemas.microsoft.com/office/drawing/2014/main" val="280319668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J14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60</a:t>
                      </a:r>
                      <a:endParaRPr kumimoji="0" lang="en-US" sz="2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22.5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0.24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94.9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0.023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1.34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n/a</a:t>
                      </a:r>
                    </a:p>
                  </a:txBody>
                  <a:tcPr marL="5582" marR="5582" marT="5582" marB="0" anchor="ctr"/>
                </a:tc>
                <a:extLst>
                  <a:ext uri="{0D108BD9-81ED-4DB2-BD59-A6C34878D82A}">
                    <a16:rowId xmlns:a16="http://schemas.microsoft.com/office/drawing/2014/main" val="215807694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J15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60</a:t>
                      </a:r>
                      <a:endParaRPr kumimoji="0" lang="en-US" sz="2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27.0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0.21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95.7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0.019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2.48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n/a</a:t>
                      </a:r>
                    </a:p>
                  </a:txBody>
                  <a:tcPr marL="5582" marR="5582" marT="5582" marB="0" anchor="ctr"/>
                </a:tc>
                <a:extLst>
                  <a:ext uri="{0D108BD9-81ED-4DB2-BD59-A6C34878D82A}">
                    <a16:rowId xmlns:a16="http://schemas.microsoft.com/office/drawing/2014/main" val="325586513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J16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60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28.5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0.23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95.7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0.019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3.0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n/a</a:t>
                      </a:r>
                    </a:p>
                  </a:txBody>
                  <a:tcPr marL="5582" marR="5582" marT="5582" marB="0" anchor="ctr"/>
                </a:tc>
                <a:extLst>
                  <a:ext uri="{0D108BD9-81ED-4DB2-BD59-A6C34878D82A}">
                    <a16:rowId xmlns:a16="http://schemas.microsoft.com/office/drawing/2014/main" val="63807331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5433595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2366" y="118720"/>
            <a:ext cx="11583370" cy="1325563"/>
          </a:xfrm>
        </p:spPr>
        <p:txBody>
          <a:bodyPr>
            <a:noAutofit/>
          </a:bodyPr>
          <a:lstStyle/>
          <a:p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Surfwood MWC: Jar Test 17-24 Results</a:t>
            </a:r>
            <a:b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Filtrate samples taken immediately at end of flocculation period.</a:t>
            </a:r>
            <a:b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3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39918923"/>
              </p:ext>
            </p:extLst>
          </p:nvPr>
        </p:nvGraphicFramePr>
        <p:xfrm>
          <a:off x="254524" y="1402715"/>
          <a:ext cx="11726944" cy="521208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73185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38965">
                  <a:extLst>
                    <a:ext uri="{9D8B030D-6E8A-4147-A177-3AD203B41FA5}">
                      <a16:colId xmlns:a16="http://schemas.microsoft.com/office/drawing/2014/main" val="3769542698"/>
                    </a:ext>
                  </a:extLst>
                </a:gridCol>
                <a:gridCol w="1639909">
                  <a:extLst>
                    <a:ext uri="{9D8B030D-6E8A-4147-A177-3AD203B41FA5}">
                      <a16:colId xmlns:a16="http://schemas.microsoft.com/office/drawing/2014/main" val="292442534"/>
                    </a:ext>
                  </a:extLst>
                </a:gridCol>
                <a:gridCol w="1221676">
                  <a:extLst>
                    <a:ext uri="{9D8B030D-6E8A-4147-A177-3AD203B41FA5}">
                      <a16:colId xmlns:a16="http://schemas.microsoft.com/office/drawing/2014/main" val="793630740"/>
                    </a:ext>
                  </a:extLst>
                </a:gridCol>
                <a:gridCol w="1221676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221676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397773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1276708">
                  <a:extLst>
                    <a:ext uri="{9D8B030D-6E8A-4147-A177-3AD203B41FA5}">
                      <a16:colId xmlns:a16="http://schemas.microsoft.com/office/drawing/2014/main" val="718132139"/>
                    </a:ext>
                  </a:extLst>
                </a:gridCol>
                <a:gridCol w="1276708">
                  <a:extLst>
                    <a:ext uri="{9D8B030D-6E8A-4147-A177-3AD203B41FA5}">
                      <a16:colId xmlns:a16="http://schemas.microsoft.com/office/drawing/2014/main" val="226040562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Jar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200 RPM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Flash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Mix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seconds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30 RPM 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Floc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Duration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minutes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AH-710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mg/L</a:t>
                      </a:r>
                    </a:p>
                    <a:p>
                      <a:pPr algn="ctr"/>
                      <a:endParaRPr lang="en-US" sz="24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Filtrate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NTU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Filtrate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%UVT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Filtrate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UVA/cm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Settle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NTU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25 min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Al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Added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mg/L</a:t>
                      </a:r>
                    </a:p>
                    <a:p>
                      <a:pPr algn="ctr"/>
                      <a:endParaRPr lang="en-US" sz="24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J17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19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0.33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92.8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0.032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1.1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2.09</a:t>
                      </a:r>
                    </a:p>
                  </a:txBody>
                  <a:tcPr marL="5582" marR="5582" marT="5582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J18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60</a:t>
                      </a:r>
                      <a:endParaRPr kumimoji="0" lang="en-US" sz="2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0.10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95.7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0.019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1.1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2.20</a:t>
                      </a:r>
                    </a:p>
                  </a:txBody>
                  <a:tcPr marL="5582" marR="5582" marT="5582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J19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60</a:t>
                      </a:r>
                      <a:endParaRPr kumimoji="0" lang="en-US" sz="2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21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0.22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94.4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0.025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1.2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2.31</a:t>
                      </a:r>
                    </a:p>
                  </a:txBody>
                  <a:tcPr marL="5582" marR="5582" marT="5582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60</a:t>
                      </a:r>
                      <a:endParaRPr kumimoji="0" lang="en-US" sz="2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22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0.10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96.3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0.016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1.2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2.42</a:t>
                      </a:r>
                    </a:p>
                  </a:txBody>
                  <a:tcPr marL="5582" marR="5582" marT="5582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J21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60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24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0.08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96.9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0.014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1.5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2.64</a:t>
                      </a:r>
                    </a:p>
                  </a:txBody>
                  <a:tcPr marL="5582" marR="5582" marT="5582" marB="0" anchor="ctr"/>
                </a:tc>
                <a:extLst>
                  <a:ext uri="{0D108BD9-81ED-4DB2-BD59-A6C34878D82A}">
                    <a16:rowId xmlns:a16="http://schemas.microsoft.com/office/drawing/2014/main" val="280319668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J22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60</a:t>
                      </a:r>
                      <a:endParaRPr kumimoji="0" lang="en-US" sz="2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26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0.23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95.2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0.021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3.2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2.86</a:t>
                      </a:r>
                    </a:p>
                  </a:txBody>
                  <a:tcPr marL="5582" marR="5582" marT="5582" marB="0" anchor="ctr"/>
                </a:tc>
                <a:extLst>
                  <a:ext uri="{0D108BD9-81ED-4DB2-BD59-A6C34878D82A}">
                    <a16:rowId xmlns:a16="http://schemas.microsoft.com/office/drawing/2014/main" val="215807694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J23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60</a:t>
                      </a:r>
                      <a:endParaRPr kumimoji="0" lang="en-US" sz="2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28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0.43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92.7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0.033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3.1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3.08</a:t>
                      </a:r>
                    </a:p>
                  </a:txBody>
                  <a:tcPr marL="5582" marR="5582" marT="5582" marB="0" anchor="ctr"/>
                </a:tc>
                <a:extLst>
                  <a:ext uri="{0D108BD9-81ED-4DB2-BD59-A6C34878D82A}">
                    <a16:rowId xmlns:a16="http://schemas.microsoft.com/office/drawing/2014/main" val="325586513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J24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60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0.46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91.5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0.039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2.9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3.30</a:t>
                      </a:r>
                    </a:p>
                  </a:txBody>
                  <a:tcPr marL="5582" marR="5582" marT="5582" marB="0" anchor="ctr"/>
                </a:tc>
                <a:extLst>
                  <a:ext uri="{0D108BD9-81ED-4DB2-BD59-A6C34878D82A}">
                    <a16:rowId xmlns:a16="http://schemas.microsoft.com/office/drawing/2014/main" val="63807331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0843609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3940</Words>
  <Application>Microsoft Office PowerPoint</Application>
  <PresentationFormat>Widescreen</PresentationFormat>
  <Paragraphs>1027</Paragraphs>
  <Slides>57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57</vt:i4>
      </vt:variant>
    </vt:vector>
  </HeadingPairs>
  <TitlesOfParts>
    <vt:vector size="61" baseType="lpstr">
      <vt:lpstr>Arial</vt:lpstr>
      <vt:lpstr>Calibri</vt:lpstr>
      <vt:lpstr>Calibri Light</vt:lpstr>
      <vt:lpstr>Office Theme</vt:lpstr>
      <vt:lpstr>Surfwood Mutual Water Corporation CA2300590 Mendocino County Jar Test</vt:lpstr>
      <vt:lpstr>Source Water: Jack Peter’s Creek Roughing Filter followed by Multi-Media Filtration</vt:lpstr>
      <vt:lpstr>UVT/UVA</vt:lpstr>
      <vt:lpstr>Coagulant Used for Jar Testing</vt:lpstr>
      <vt:lpstr>Laboratory Charge Analyzer</vt:lpstr>
      <vt:lpstr>Coagulant Information</vt:lpstr>
      <vt:lpstr>Surfwood MWC: Jar Test 1-8 Results Filtrate samples taken immediately at end of flocculation period. </vt:lpstr>
      <vt:lpstr>Surfwood MWC: Jar Test 9-16 Results Filtrate samples taken immediately at end of flocculation period. </vt:lpstr>
      <vt:lpstr>Surfwood MWC: Jar Test 17-24 Results Filtrate samples taken immediately at end of flocculation period. </vt:lpstr>
      <vt:lpstr>Surfwood MWC: Jar Test 25-32 Results Filtrate samples taken immediately at end of flocculation period. </vt:lpstr>
      <vt:lpstr>Surfwood MWC: Jar Test 25-32 Results, Flash Mix 200 RPM (60 sec) Filtrate samples taken immediately at end of flocculation period. </vt:lpstr>
      <vt:lpstr>Jars 1-4 Test Flash Mix 60 Sec (200 RPM) Floc Mix 5 min (30 RPM)  Applied Coagulant  7066 </vt:lpstr>
      <vt:lpstr>Jars 1-4: End of Floc Duration, 25 mL is syringed for filterability and %UVT/UVA. </vt:lpstr>
      <vt:lpstr>Jars 1-4: After 25-minutes of settling, settled water turbidity is taken. </vt:lpstr>
      <vt:lpstr>Visual of Filterability of Jars 1-4</vt:lpstr>
      <vt:lpstr>Jars 5-8 Test Flash Mix 60 Sec (200 RPM) Floc Mix 5 min (30 RPM)  Applied Coagulant  7066 </vt:lpstr>
      <vt:lpstr>Jars 5-8: End of Floc Duration, 25 mL is syringed for filterability and %UVT/UVA</vt:lpstr>
      <vt:lpstr>Jars 5-8: After 25-minutes of settling, settled water turbidity is taken. </vt:lpstr>
      <vt:lpstr>Visual of Filterability of Jars 5-8</vt:lpstr>
      <vt:lpstr>Jars 9-12 Test Flash Mix 60 Sec (200 RPM) Floc Mix 5 min (30 RPM)  Applied Coagulant  7016 </vt:lpstr>
      <vt:lpstr>Jars 9-12: End of Floc Duration, 25 mL is syringed for filterability and %UVT/UVA</vt:lpstr>
      <vt:lpstr>Jars 9-12: After 36-minutes of settling, settled water turbidity is taken. </vt:lpstr>
      <vt:lpstr>Visual of Filterability of Jars 9-12</vt:lpstr>
      <vt:lpstr>Jars 13-16 Test Flash Mix 60 Sec (200 RPM) Floc Mix 5 min (30 RPM)  Applied Coagulant  7016 </vt:lpstr>
      <vt:lpstr>Jars 13-16: End of Floc Duration, 25 mL is syringed for filterability and %UVT/UVA</vt:lpstr>
      <vt:lpstr>Jars 13-16: After 25-minutes of settling, settled water turbidity is taken. </vt:lpstr>
      <vt:lpstr>Visual of Filterability of Jars 13-16</vt:lpstr>
      <vt:lpstr>Jars 17-20 Test Flash Mix 60 Sec (200 RPM) Floc Mix 5 min (30 RPM)  Applied Coagulant  AH-710 </vt:lpstr>
      <vt:lpstr>Jars 17-20: End of Floc Duration, 25 mL is syringed for filterability and %UVT/UVA</vt:lpstr>
      <vt:lpstr>Jars 17-20: After 25-minutes of settling, settled water turbidity is taken. </vt:lpstr>
      <vt:lpstr>Visual of Filterability of Jars 17-20</vt:lpstr>
      <vt:lpstr>Jars 21-24 Test Flash Mix 60 Sec (200 RPM) Floc Mix 5 min (30 RPM)  Applied Coagulant  AH-710 </vt:lpstr>
      <vt:lpstr>Jars 21-24: End of Floc Duration, 25 mL is syringed for filterability and %UVT/UVA</vt:lpstr>
      <vt:lpstr>Jars 21-24: After 25-minutes of settling, settled water turbidity is taken. </vt:lpstr>
      <vt:lpstr>Visual of Filterability of Jars 21-24</vt:lpstr>
      <vt:lpstr>Jars 25-28 Test Flash Mix 60 Sec (200 RPM) Floc Mix 5 min (30 RPM)  Applied Coagulant  7035 </vt:lpstr>
      <vt:lpstr>Jars 25-28: End of Floc Duration, 25 mL is syringed for filterability and %UVT/UVA</vt:lpstr>
      <vt:lpstr>Jars 25-28: After 25-minutes of settling, settled water turbidity is taken. </vt:lpstr>
      <vt:lpstr>Visual of Filterability of Jars 25-28</vt:lpstr>
      <vt:lpstr>Jars 29-32 Test Flash Mix 60 Sec (200 RPM) Floc Mix 5 min (30 RPM)  Applied Coagulant  7035 </vt:lpstr>
      <vt:lpstr>Jars 29-32: End of Floc Duration, 25 mL is syringed for filterability and %UVT/UVA</vt:lpstr>
      <vt:lpstr>Jars 29-32: After 25-minutes of settling, settled water turbidity is taken. </vt:lpstr>
      <vt:lpstr>Visual of Filterability of Jars 29-32</vt:lpstr>
      <vt:lpstr>Jars 33-36 Test Flash Mix 60 Sec (200 RPM) Floc Mix 5 min (30 RPM)  Applied Coagulant  7035 </vt:lpstr>
      <vt:lpstr>Jars 33-36: End of Floc Duration, 25 mL is syringed for filterability and %UVT/UVA</vt:lpstr>
      <vt:lpstr>Jars 33-36: After 25-minutes of settling, settled water turbidity is taken. </vt:lpstr>
      <vt:lpstr>Visual of Filterability of Jars 33-36</vt:lpstr>
      <vt:lpstr>Jars 37-40 Test Flash Mix 60 Sec (200 RPM) Floc Mix 5 min (30 RPM)  Applied Coagulant  7066 </vt:lpstr>
      <vt:lpstr>Jars 37-40: End of Floc Duration, 25 mL is syringed for filterability and %UVT/UVA</vt:lpstr>
      <vt:lpstr>Jars 37-40: After 25-minutes of settling, settled water turbidity is taken. </vt:lpstr>
      <vt:lpstr>Visual of Filterability of Jars 36-40</vt:lpstr>
      <vt:lpstr>Jar Testing for 1-Liter Jars:  Procedures for Most Treatment Plants</vt:lpstr>
      <vt:lpstr>Jar Test Filterability Test Equipment</vt:lpstr>
      <vt:lpstr>Isopore Membrane Information</vt:lpstr>
      <vt:lpstr>Isopore Membrane Background Information </vt:lpstr>
      <vt:lpstr>Jar Test - Filterability Test</vt:lpstr>
      <vt:lpstr>Contact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Surfwood Mutual Water Corporation CA2300590 Mendocino County Jar Test</dc:title>
  <dc:creator>Guy Schott</dc:creator>
  <cp:lastModifiedBy>Schott, Guy@Waterboards</cp:lastModifiedBy>
  <cp:revision>2</cp:revision>
  <dcterms:created xsi:type="dcterms:W3CDTF">2020-05-03T03:50:46Z</dcterms:created>
  <dcterms:modified xsi:type="dcterms:W3CDTF">2020-05-11T21:55:01Z</dcterms:modified>
</cp:coreProperties>
</file>