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1168" r:id="rId3"/>
    <p:sldId id="1541" r:id="rId4"/>
    <p:sldId id="1152" r:id="rId5"/>
    <p:sldId id="1322" r:id="rId6"/>
    <p:sldId id="1629" r:id="rId7"/>
    <p:sldId id="1127" r:id="rId8"/>
    <p:sldId id="1157" r:id="rId9"/>
    <p:sldId id="1593" r:id="rId10"/>
    <p:sldId id="1607" r:id="rId11"/>
    <p:sldId id="1615" r:id="rId12"/>
    <p:sldId id="1616" r:id="rId13"/>
    <p:sldId id="1627" r:id="rId14"/>
    <p:sldId id="1161" r:id="rId15"/>
    <p:sldId id="1608" r:id="rId16"/>
    <p:sldId id="1170" r:id="rId17"/>
    <p:sldId id="1609" r:id="rId18"/>
    <p:sldId id="1171" r:id="rId19"/>
    <p:sldId id="960" r:id="rId20"/>
    <p:sldId id="1604" r:id="rId21"/>
    <p:sldId id="1610" r:id="rId22"/>
    <p:sldId id="1617" r:id="rId23"/>
    <p:sldId id="1618" r:id="rId24"/>
    <p:sldId id="1619" r:id="rId25"/>
    <p:sldId id="1620" r:id="rId26"/>
    <p:sldId id="1621" r:id="rId27"/>
    <p:sldId id="1622" r:id="rId28"/>
    <p:sldId id="1623" r:id="rId29"/>
    <p:sldId id="1624" r:id="rId30"/>
    <p:sldId id="1625" r:id="rId31"/>
    <p:sldId id="1626" r:id="rId32"/>
    <p:sldId id="1153" r:id="rId33"/>
    <p:sldId id="1154" r:id="rId34"/>
    <p:sldId id="1129" r:id="rId35"/>
    <p:sldId id="1148" r:id="rId36"/>
    <p:sldId id="1155" r:id="rId37"/>
    <p:sldId id="1156" r:id="rId38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2" autoAdjust="0"/>
  </p:normalViewPr>
  <p:slideViewPr>
    <p:cSldViewPr snapToGrid="0">
      <p:cViewPr varScale="1">
        <p:scale>
          <a:sx n="106" d="100"/>
          <a:sy n="106" d="100"/>
        </p:scale>
        <p:origin x="108" y="144"/>
      </p:cViewPr>
      <p:guideLst/>
    </p:cSldViewPr>
  </p:slideViewPr>
  <p:outlineViewPr>
    <p:cViewPr>
      <p:scale>
        <a:sx n="33" d="100"/>
        <a:sy n="33" d="100"/>
      </p:scale>
      <p:origin x="0" y="-4356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10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70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7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25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67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hyperlink" Target="http://www.waterboards.ca.gov/drinking_water/programs/districts/mendocino_district.html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uy.Schott@waterboards.ca.gov" TargetMode="External"/><Relationship Id="rId5" Type="http://schemas.openxmlformats.org/officeDocument/2006/relationships/hyperlink" Target="https://youtu.be/aGByyxhelkI" TargetMode="External"/><Relationship Id="rId4" Type="http://schemas.openxmlformats.org/officeDocument/2006/relationships/hyperlink" Target="https://gcc02.safelinks.protection.outlook.com/?url=https%3A%2F%2Fyoutu.be%2FaGByyxhelkI&amp;data=05%7C01%7Cguy.schott%40waterboards.ca.gov%7C665ecb8631f04c142a6508daab10c2a7%7Cfe186a257d4941e6994105d2281d36c1%7C0%7C0%7C638010385756845259%7CUnknown%7CTWFpbGZsb3d8eyJWIjoiMC4wLjAwMDAiLCJQIjoiV2luMzIiLCJBTiI6Ik1haWwiLCJXVCI6Mn0%3D%7C3000%7C%7C%7C&amp;sdata=%2Bt%2Ft7EZlkBxR%2BqYW1IjSpVskq4X0iSB9PUtDWfx%2Bx%2Fs%3D&amp;reserved=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9" name="Rectangle 11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3400">
                <a:latin typeface="Arial" panose="020B0604020202020204" pitchFamily="34" charset="0"/>
                <a:cs typeface="Arial" panose="020B0604020202020204" pitchFamily="34" charset="0"/>
              </a:rPr>
              <a:t>Westport County Water District</a:t>
            </a:r>
            <a:br>
              <a:rPr lang="en-US" sz="3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>
                <a:latin typeface="Arial" panose="020B0604020202020204" pitchFamily="34" charset="0"/>
                <a:cs typeface="Arial" panose="020B0604020202020204" pitchFamily="34" charset="0"/>
              </a:rPr>
              <a:t>CA2300730</a:t>
            </a:r>
            <a:br>
              <a:rPr lang="en-US" sz="3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>
                <a:latin typeface="Arial" panose="020B0604020202020204" pitchFamily="34" charset="0"/>
                <a:cs typeface="Arial" panose="020B0604020202020204" pitchFamily="34" charset="0"/>
              </a:rPr>
              <a:t>Mendocino County</a:t>
            </a:r>
            <a:br>
              <a:rPr lang="en-US" sz="3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>
            <a:normAutofit/>
          </a:bodyPr>
          <a:lstStyle/>
          <a:p>
            <a:pPr algn="l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by Guy Schott, P.E</a:t>
            </a:r>
          </a:p>
          <a:p>
            <a:pPr algn="l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August 21, 2023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hoto of jar tester">
            <a:extLst>
              <a:ext uri="{FF2B5EF4-FFF2-40B4-BE49-F238E27FC236}">
                <a16:creationId xmlns:a16="http://schemas.microsoft.com/office/drawing/2014/main" id="{02DC42D6-7570-9118-E640-8A6883F835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95572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Westport CWS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9 - 16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20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2078946"/>
              </p:ext>
            </p:extLst>
          </p:nvPr>
        </p:nvGraphicFramePr>
        <p:xfrm>
          <a:off x="110835" y="1432628"/>
          <a:ext cx="11611773" cy="4419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5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9881">
                  <a:extLst>
                    <a:ext uri="{9D8B030D-6E8A-4147-A177-3AD203B41FA5}">
                      <a16:colId xmlns:a16="http://schemas.microsoft.com/office/drawing/2014/main" val="1733771772"/>
                    </a:ext>
                  </a:extLst>
                </a:gridCol>
                <a:gridCol w="1453896">
                  <a:extLst>
                    <a:ext uri="{9D8B030D-6E8A-4147-A177-3AD203B41FA5}">
                      <a16:colId xmlns:a16="http://schemas.microsoft.com/office/drawing/2014/main" val="3558847694"/>
                    </a:ext>
                  </a:extLst>
                </a:gridCol>
                <a:gridCol w="14356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196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824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47672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316736">
                  <a:extLst>
                    <a:ext uri="{9D8B030D-6E8A-4147-A177-3AD203B41FA5}">
                      <a16:colId xmlns:a16="http://schemas.microsoft.com/office/drawing/2014/main" val="29168578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960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</a:t>
                      </a:r>
                      <a:r>
                        <a:rPr lang="en-US" sz="22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73.9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733659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2.12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554676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&gt;2.2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45975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&gt;2.2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29898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3225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Westport CWS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17 - 24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20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0462438"/>
              </p:ext>
            </p:extLst>
          </p:nvPr>
        </p:nvGraphicFramePr>
        <p:xfrm>
          <a:off x="110835" y="1432628"/>
          <a:ext cx="11611774" cy="4754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75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1733771772"/>
                    </a:ext>
                  </a:extLst>
                </a:gridCol>
                <a:gridCol w="1207008">
                  <a:extLst>
                    <a:ext uri="{9D8B030D-6E8A-4147-A177-3AD203B41FA5}">
                      <a16:colId xmlns:a16="http://schemas.microsoft.com/office/drawing/2014/main" val="3558847694"/>
                    </a:ext>
                  </a:extLst>
                </a:gridCol>
                <a:gridCol w="1088136">
                  <a:extLst>
                    <a:ext uri="{9D8B030D-6E8A-4147-A177-3AD203B41FA5}">
                      <a16:colId xmlns:a16="http://schemas.microsoft.com/office/drawing/2014/main" val="1982967040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861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973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33369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171855">
                  <a:extLst>
                    <a:ext uri="{9D8B030D-6E8A-4147-A177-3AD203B41FA5}">
                      <a16:colId xmlns:a16="http://schemas.microsoft.com/office/drawing/2014/main" val="29168578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961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9810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</a:t>
                      </a:r>
                      <a:r>
                        <a:rPr lang="en-US" sz="22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1.95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1.73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733659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1.96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554676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45975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1.95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29898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5076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Westport CWS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25 - 32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20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5106086"/>
              </p:ext>
            </p:extLst>
          </p:nvPr>
        </p:nvGraphicFramePr>
        <p:xfrm>
          <a:off x="110835" y="1432628"/>
          <a:ext cx="11611774" cy="4754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75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440">
                  <a:extLst>
                    <a:ext uri="{9D8B030D-6E8A-4147-A177-3AD203B41FA5}">
                      <a16:colId xmlns:a16="http://schemas.microsoft.com/office/drawing/2014/main" val="1733771772"/>
                    </a:ext>
                  </a:extLst>
                </a:gridCol>
                <a:gridCol w="1207008">
                  <a:extLst>
                    <a:ext uri="{9D8B030D-6E8A-4147-A177-3AD203B41FA5}">
                      <a16:colId xmlns:a16="http://schemas.microsoft.com/office/drawing/2014/main" val="3558847694"/>
                    </a:ext>
                  </a:extLst>
                </a:gridCol>
                <a:gridCol w="1088136">
                  <a:extLst>
                    <a:ext uri="{9D8B030D-6E8A-4147-A177-3AD203B41FA5}">
                      <a16:colId xmlns:a16="http://schemas.microsoft.com/office/drawing/2014/main" val="1982967040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861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973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33369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171855">
                  <a:extLst>
                    <a:ext uri="{9D8B030D-6E8A-4147-A177-3AD203B41FA5}">
                      <a16:colId xmlns:a16="http://schemas.microsoft.com/office/drawing/2014/main" val="29168578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926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</a:t>
                      </a:r>
                      <a:r>
                        <a:rPr lang="en-US" sz="22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J29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733659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J30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0.010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56.5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1.99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554676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45975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65.2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1.98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29898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6170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Westport CWS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33 - 35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20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0985263"/>
              </p:ext>
            </p:extLst>
          </p:nvPr>
        </p:nvGraphicFramePr>
        <p:xfrm>
          <a:off x="110835" y="1432628"/>
          <a:ext cx="11611774" cy="2468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8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7932">
                  <a:extLst>
                    <a:ext uri="{9D8B030D-6E8A-4147-A177-3AD203B41FA5}">
                      <a16:colId xmlns:a16="http://schemas.microsoft.com/office/drawing/2014/main" val="1733771772"/>
                    </a:ext>
                  </a:extLst>
                </a:gridCol>
                <a:gridCol w="1083311">
                  <a:extLst>
                    <a:ext uri="{9D8B030D-6E8A-4147-A177-3AD203B41FA5}">
                      <a16:colId xmlns:a16="http://schemas.microsoft.com/office/drawing/2014/main" val="3558847694"/>
                    </a:ext>
                  </a:extLst>
                </a:gridCol>
                <a:gridCol w="976621">
                  <a:extLst>
                    <a:ext uri="{9D8B030D-6E8A-4147-A177-3AD203B41FA5}">
                      <a16:colId xmlns:a16="http://schemas.microsoft.com/office/drawing/2014/main" val="1982967040"/>
                    </a:ext>
                  </a:extLst>
                </a:gridCol>
                <a:gridCol w="1190001">
                  <a:extLst>
                    <a:ext uri="{9D8B030D-6E8A-4147-A177-3AD203B41FA5}">
                      <a16:colId xmlns:a16="http://schemas.microsoft.com/office/drawing/2014/main" val="1708367851"/>
                    </a:ext>
                  </a:extLst>
                </a:gridCol>
                <a:gridCol w="11900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38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439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55729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  <a:gridCol w="1051761">
                  <a:extLst>
                    <a:ext uri="{9D8B030D-6E8A-4147-A177-3AD203B41FA5}">
                      <a16:colId xmlns:a16="http://schemas.microsoft.com/office/drawing/2014/main" val="29168578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926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9910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961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</a:t>
                      </a:r>
                      <a:r>
                        <a:rPr lang="en-US" sz="2200" baseline="-25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1.96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1.90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678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5528"/>
            <a:ext cx="9144000" cy="5054766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</a:p>
        </p:txBody>
      </p:sp>
    </p:spTree>
    <p:extLst>
      <p:ext uri="{BB962C8B-B14F-4D97-AF65-F5344CB8AC3E}">
        <p14:creationId xmlns:p14="http://schemas.microsoft.com/office/powerpoint/2010/main" val="16944938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44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76DB32-C06C-492C-A195-AE3865352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1" y="5186423"/>
            <a:ext cx="11411339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End of Floc Duration, 25 mL is syringed for filterability and %UVT/UVA. </a:t>
            </a:r>
            <a:endParaRPr lang="en-US" sz="2400" dirty="0"/>
          </a:p>
        </p:txBody>
      </p:sp>
      <p:pic>
        <p:nvPicPr>
          <p:cNvPr id="4" name="Picture 3" descr="An image of four 1-liter jars at the end of 5-minute flocculation (20 RPM) duration. 25 mL is syringed for filterability and %UVT/UVA analysis. ">
            <a:extLst>
              <a:ext uri="{FF2B5EF4-FFF2-40B4-BE49-F238E27FC236}">
                <a16:creationId xmlns:a16="http://schemas.microsoft.com/office/drawing/2014/main" id="{E5CFF5A2-A98E-239F-1A98-E01C3BDB49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D73662-258C-85FD-6B28-6094730AD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7985" y="180006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0.20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47.8%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DC1932-4D8E-9833-3090-9777079654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66153" y="180006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0.31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39.1%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AFDD8A-FEFA-90A9-6BEB-C59A7F23E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30559" y="180005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52.2%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4C4A15-23CC-AF25-5282-7934E9D01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98725" y="180004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98.0%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65.2%</a:t>
            </a:r>
          </a:p>
        </p:txBody>
      </p:sp>
    </p:spTree>
    <p:extLst>
      <p:ext uri="{BB962C8B-B14F-4D97-AF65-F5344CB8AC3E}">
        <p14:creationId xmlns:p14="http://schemas.microsoft.com/office/powerpoint/2010/main" val="3728700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4944"/>
            <a:ext cx="9144000" cy="515535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9800</a:t>
            </a:r>
          </a:p>
        </p:txBody>
      </p:sp>
    </p:spTree>
    <p:extLst>
      <p:ext uri="{BB962C8B-B14F-4D97-AF65-F5344CB8AC3E}">
        <p14:creationId xmlns:p14="http://schemas.microsoft.com/office/powerpoint/2010/main" val="943496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76DB32-C06C-492C-A195-AE3865352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898" y="5186423"/>
            <a:ext cx="11418848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End of Floc Duration, 25 mL is syringed for filterability and %UVT/UVA. </a:t>
            </a:r>
            <a:endParaRPr lang="en-US" sz="2400" dirty="0"/>
          </a:p>
        </p:txBody>
      </p:sp>
      <p:pic>
        <p:nvPicPr>
          <p:cNvPr id="9" name="Picture 8" descr="An image of four 1-liter jars at the end of 5-minute flocculation (20 RPM) duration. 25 mL is syringed for filterability and %UVT/UVA analysis. ">
            <a:extLst>
              <a:ext uri="{FF2B5EF4-FFF2-40B4-BE49-F238E27FC236}">
                <a16:creationId xmlns:a16="http://schemas.microsoft.com/office/drawing/2014/main" id="{4187844F-DC63-BA9F-6A31-22AFA4657D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10427A-67DB-1EA6-324B-734DDEE5D9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9697" y="234870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69.6%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83AB2D-898F-EEF5-AA88-966766452C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93585" y="234870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69.6%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8A2B19-D756-0EE1-E701-AF7A225AB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75695" y="234869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5.0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69.6%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AC7DCE-31BA-5D9D-4651-A918A6FF8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89583" y="234868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5.5 mg/L 9800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98.0%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65.2%</a:t>
            </a:r>
          </a:p>
        </p:txBody>
      </p:sp>
    </p:spTree>
    <p:extLst>
      <p:ext uri="{BB962C8B-B14F-4D97-AF65-F5344CB8AC3E}">
        <p14:creationId xmlns:p14="http://schemas.microsoft.com/office/powerpoint/2010/main" val="192639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0113"/>
            <a:ext cx="9144000" cy="5060181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960</a:t>
            </a:r>
          </a:p>
        </p:txBody>
      </p:sp>
    </p:spTree>
    <p:extLst>
      <p:ext uri="{BB962C8B-B14F-4D97-AF65-F5344CB8AC3E}">
        <p14:creationId xmlns:p14="http://schemas.microsoft.com/office/powerpoint/2010/main" val="111573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A2FF47-330A-4D78-AA7E-EED943876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1" y="5186423"/>
            <a:ext cx="10570029" cy="111438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dirty="0"/>
              <a:t>Jars 9-12: End of Floc Duration, 25 mL is syringed for filterability and %UVT/UVA.</a:t>
            </a:r>
          </a:p>
        </p:txBody>
      </p:sp>
      <p:pic>
        <p:nvPicPr>
          <p:cNvPr id="9" name="Picture 8" descr="An image of four 1-liter jars at the end of 5-minute flocculation (20 RPM) duration. 25 mL is syringed for filterability and %UVT/UVA analysis. ">
            <a:extLst>
              <a:ext uri="{FF2B5EF4-FFF2-40B4-BE49-F238E27FC236}">
                <a16:creationId xmlns:a16="http://schemas.microsoft.com/office/drawing/2014/main" id="{FE5237C4-F8AE-DE5A-4171-D348ECE4F0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E967EB-656E-4508-EE43-0F90DAF9E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519451" y="20264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960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98.1%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65.2%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3E9D56-44FE-D227-2A5D-1CFF13EFD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13837" y="20263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mg/L 960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98.0%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65.2%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C97B77-841A-76C8-AAE5-4244EC859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66843" y="20263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960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73.9%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882C2C-2D9C-2012-848B-29D7AF475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27897" y="-739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mg/L 960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73.9%</a:t>
            </a:r>
          </a:p>
        </p:txBody>
      </p:sp>
    </p:spTree>
    <p:extLst>
      <p:ext uri="{BB962C8B-B14F-4D97-AF65-F5344CB8AC3E}">
        <p14:creationId xmlns:p14="http://schemas.microsoft.com/office/powerpoint/2010/main" val="370406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1FE82-498F-4C92-A5DF-645EB57DF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92" y="169682"/>
            <a:ext cx="8493550" cy="81774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 Water: Wage Creek - Direct Filtration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August 21, 2023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A29E34-252E-4B27-A238-AFDE56291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243" y="1084082"/>
            <a:ext cx="6815580" cy="5476974"/>
          </a:xfrm>
        </p:spPr>
        <p:txBody>
          <a:bodyPr>
            <a:noAutofit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– Wage Creek	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7.10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Alkalinity: 77 mg/L as CaCO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1.0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93.0%,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0.031/cm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0.29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94.6%, 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0.023/cm</a:t>
            </a:r>
          </a:p>
        </p:txBody>
      </p:sp>
      <p:pic>
        <p:nvPicPr>
          <p:cNvPr id="8" name="Picture Placeholder 7" descr="Photo of source">
            <a:extLst>
              <a:ext uri="{FF2B5EF4-FFF2-40B4-BE49-F238E27FC236}">
                <a16:creationId xmlns:a16="http://schemas.microsoft.com/office/drawing/2014/main" id="{69DD178C-94D4-B34C-84E0-82E27AE46A4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9002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0113"/>
            <a:ext cx="9144000" cy="5060181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960</a:t>
            </a:r>
          </a:p>
        </p:txBody>
      </p:sp>
    </p:spTree>
    <p:extLst>
      <p:ext uri="{BB962C8B-B14F-4D97-AF65-F5344CB8AC3E}">
        <p14:creationId xmlns:p14="http://schemas.microsoft.com/office/powerpoint/2010/main" val="2669126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6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A2FF47-330A-4D78-AA7E-EED943876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75" y="5186423"/>
            <a:ext cx="11463453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13-16: End of Floc Duration, 25 mL is syringed for filterability and %UVT/UVA.</a:t>
            </a:r>
            <a:endParaRPr lang="en-US" sz="2400" dirty="0"/>
          </a:p>
        </p:txBody>
      </p:sp>
      <p:pic>
        <p:nvPicPr>
          <p:cNvPr id="4" name="Picture 3" descr="An image of four 1-liter jars at the end of 5-minute flocculation (20 RPM) duration. 25 mL is syringed for filterability and %UVT/UVA analysis. ">
            <a:extLst>
              <a:ext uri="{FF2B5EF4-FFF2-40B4-BE49-F238E27FC236}">
                <a16:creationId xmlns:a16="http://schemas.microsoft.com/office/drawing/2014/main" id="{A5A9D16A-E015-8463-2D1A-CDE2431F53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AB13E8-ACCD-ACA3-D290-02EF9A331A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6667" y="39299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NaOCl: 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960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98.6%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73.9%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315B57-494A-B582-CAEB-932C3F8AD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01139" y="3929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NaOCl: 3.0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960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56.5%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A4D9DD-D227-815E-6687-42099A30B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96739" y="39297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NaOCl: 4.0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960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56.5%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EAB370-2E36-6F03-264F-022645C6D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278676" y="41528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NaOCl: 5.0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960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60.9%</a:t>
            </a:r>
          </a:p>
        </p:txBody>
      </p:sp>
    </p:spTree>
    <p:extLst>
      <p:ext uri="{BB962C8B-B14F-4D97-AF65-F5344CB8AC3E}">
        <p14:creationId xmlns:p14="http://schemas.microsoft.com/office/powerpoint/2010/main" val="2531213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0113"/>
            <a:ext cx="9144000" cy="5060181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17-20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961</a:t>
            </a:r>
          </a:p>
        </p:txBody>
      </p:sp>
    </p:spTree>
    <p:extLst>
      <p:ext uri="{BB962C8B-B14F-4D97-AF65-F5344CB8AC3E}">
        <p14:creationId xmlns:p14="http://schemas.microsoft.com/office/powerpoint/2010/main" val="3082862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A2FF47-330A-4D78-AA7E-EED943876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780" y="5186423"/>
            <a:ext cx="10598020" cy="111438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 dirty="0"/>
              <a:t>Jars 17-20: End of Floc Duration, 25 mL is syringed for filterability and %UVT/UVA.</a:t>
            </a:r>
          </a:p>
        </p:txBody>
      </p:sp>
      <p:pic>
        <p:nvPicPr>
          <p:cNvPr id="9" name="Picture 8" descr="An image of four 1-liter jars at the end of 5-minute flocculation (20 RPM) duration. 25 mL is syringed for filterability and %UVT/UVA analysis. ">
            <a:extLst>
              <a:ext uri="{FF2B5EF4-FFF2-40B4-BE49-F238E27FC236}">
                <a16:creationId xmlns:a16="http://schemas.microsoft.com/office/drawing/2014/main" id="{EC2A61BA-23B4-702A-3EC6-7EAFF39F68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33544F9-0AC1-5823-1A48-D61F8E126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13515" y="18560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NaOCl: 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mg/L 961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98.2%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69.6%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170241-4A2E-31BF-9857-369D4D21F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91995" y="18560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NaOCl: 2.5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mg/L 961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60.9%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8BF617-B1D5-BD8B-121A-30DF156DC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70475" y="185603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NaOCl: 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961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98.1%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65.2%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D5D28C-BD33-D39B-86F8-FCF47A882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19323" y="185602"/>
            <a:ext cx="2094676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NaOCl: 2.5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961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56.52%</a:t>
            </a:r>
          </a:p>
        </p:txBody>
      </p:sp>
    </p:spTree>
    <p:extLst>
      <p:ext uri="{BB962C8B-B14F-4D97-AF65-F5344CB8AC3E}">
        <p14:creationId xmlns:p14="http://schemas.microsoft.com/office/powerpoint/2010/main" val="1442371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0113"/>
            <a:ext cx="9144000" cy="5060181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21-24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9810</a:t>
            </a:r>
          </a:p>
        </p:txBody>
      </p:sp>
    </p:spTree>
    <p:extLst>
      <p:ext uri="{BB962C8B-B14F-4D97-AF65-F5344CB8AC3E}">
        <p14:creationId xmlns:p14="http://schemas.microsoft.com/office/powerpoint/2010/main" val="935932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A2FF47-330A-4D78-AA7E-EED943876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083" y="5186423"/>
            <a:ext cx="11496907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21-24: End of Floc Duration, 25 mL is syringed for filterability and %UVT/UVA.</a:t>
            </a:r>
            <a:endParaRPr lang="en-US" sz="2400" dirty="0"/>
          </a:p>
        </p:txBody>
      </p:sp>
      <p:pic>
        <p:nvPicPr>
          <p:cNvPr id="4" name="Picture 3" descr="An image of four 1-liter jars at the end of 5-minute flocculation (20 RPM) duration. 25 mL is syringed for filterability and %UVT/UVA analysis. ">
            <a:extLst>
              <a:ext uri="{FF2B5EF4-FFF2-40B4-BE49-F238E27FC236}">
                <a16:creationId xmlns:a16="http://schemas.microsoft.com/office/drawing/2014/main" id="{0C7C11D1-2E22-2FC0-8366-EB4590D614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A3A5A7B-F172-73CB-A277-0A65E578B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52427" y="3015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NaOCl: 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3.6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0.21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98.2%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52.2%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093E5F-AE6A-5550-E642-F41D2F865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65147" y="30154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NaOCl: 2.5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3.6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98.0%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65.2%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D08E4E-F06B-AAB0-A984-193272AC5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60747" y="30154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NaOCl: 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69.6%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07F7F2-54C6-8A62-9731-93E8C3629C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424980" y="3238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NaOCl: 2.5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98.0%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65.2%</a:t>
            </a:r>
          </a:p>
        </p:txBody>
      </p:sp>
    </p:spTree>
    <p:extLst>
      <p:ext uri="{BB962C8B-B14F-4D97-AF65-F5344CB8AC3E}">
        <p14:creationId xmlns:p14="http://schemas.microsoft.com/office/powerpoint/2010/main" val="42660397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0113"/>
            <a:ext cx="9144000" cy="5060181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25-28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926/9890</a:t>
            </a:r>
          </a:p>
        </p:txBody>
      </p:sp>
    </p:spTree>
    <p:extLst>
      <p:ext uri="{BB962C8B-B14F-4D97-AF65-F5344CB8AC3E}">
        <p14:creationId xmlns:p14="http://schemas.microsoft.com/office/powerpoint/2010/main" val="1720618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A2FF47-330A-4D78-AA7E-EED943876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96" y="5186423"/>
            <a:ext cx="10654004" cy="111438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2400"/>
              <a:t>Jars 25-28: End of Floc Duration, 25 mL is syringed for filterability and %UVT/UVA.</a:t>
            </a:r>
          </a:p>
        </p:txBody>
      </p:sp>
      <p:pic>
        <p:nvPicPr>
          <p:cNvPr id="4" name="Picture 3" descr="An image of four 1-liter jars at the end of 5-minute flocculation (20 RPM) duration. 25 mL is syringed for filterability and %UVT/UVA analysis. ">
            <a:extLst>
              <a:ext uri="{FF2B5EF4-FFF2-40B4-BE49-F238E27FC236}">
                <a16:creationId xmlns:a16="http://schemas.microsoft.com/office/drawing/2014/main" id="{7E0D09C0-3A0F-8ED4-555E-9D495DF0AF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992BEB-6079-9FC9-9C43-0F908DA8AF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31803" y="167315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3.0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69.6%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2AAC04-50D6-C0DF-C9E2-201B34BAA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36547" y="167314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3.6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60.9%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A75BC7-6A0E-632E-E441-15E08DB4B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51019" y="167313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56.5%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E71000-28B9-F487-FF2A-BBE51CEDB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65491" y="167312"/>
            <a:ext cx="1995290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3.6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0.36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21.7%</a:t>
            </a:r>
          </a:p>
        </p:txBody>
      </p:sp>
    </p:spTree>
    <p:extLst>
      <p:ext uri="{BB962C8B-B14F-4D97-AF65-F5344CB8AC3E}">
        <p14:creationId xmlns:p14="http://schemas.microsoft.com/office/powerpoint/2010/main" val="35210479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0113"/>
            <a:ext cx="9144000" cy="5060181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29-32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926</a:t>
            </a:r>
          </a:p>
        </p:txBody>
      </p:sp>
    </p:spTree>
    <p:extLst>
      <p:ext uri="{BB962C8B-B14F-4D97-AF65-F5344CB8AC3E}">
        <p14:creationId xmlns:p14="http://schemas.microsoft.com/office/powerpoint/2010/main" val="12948594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A2FF47-330A-4D78-AA7E-EED943876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71" y="5186423"/>
            <a:ext cx="11485983" cy="1114382"/>
          </a:xfrm>
        </p:spPr>
        <p:txBody>
          <a:bodyPr>
            <a:normAutofit/>
          </a:bodyPr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Jars 29-32: End of Floc Duration, 25 mL is syringed for filterability and %UVT/UVA.</a:t>
            </a:r>
            <a:endParaRPr lang="en-US" sz="2400"/>
          </a:p>
        </p:txBody>
      </p:sp>
      <p:pic>
        <p:nvPicPr>
          <p:cNvPr id="4" name="Picture 3" descr="An image of four 1-liter jars at the end of 5-minute flocculation (20 RPM) duration. 25 mL is syringed for filterability and %UVT/UVA analysis. ">
            <a:extLst>
              <a:ext uri="{FF2B5EF4-FFF2-40B4-BE49-F238E27FC236}">
                <a16:creationId xmlns:a16="http://schemas.microsoft.com/office/drawing/2014/main" id="{D2538442-3AF7-E758-57FD-5A7C34C9B5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FF554E-452C-0EAB-799E-6332BF77AD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4099" y="36576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NaOCl: 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2.6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56.5%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69CE7C-46FC-E488-9EA2-02B97CEA6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27987" y="20519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NaOCl: 2.5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2.6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56.5%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DD0177-19FA-DA45-5E0D-21CAD48457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68725" y="36575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NaOCl: 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3.0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69.6%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94BD09-616C-070F-B1B7-8FC394CDF8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83197" y="0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NaOCl: 2.5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3.0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98.1%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65.2%</a:t>
            </a:r>
          </a:p>
        </p:txBody>
      </p:sp>
    </p:spTree>
    <p:extLst>
      <p:ext uri="{BB962C8B-B14F-4D97-AF65-F5344CB8AC3E}">
        <p14:creationId xmlns:p14="http://schemas.microsoft.com/office/powerpoint/2010/main" val="970909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6F82C-9CBF-4A0D-93E1-19CDA750B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40643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Westport CWS Source Particle Counts</a:t>
            </a:r>
            <a:b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21, 2023</a:t>
            </a:r>
            <a:endParaRPr lang="en-US" sz="3600" dirty="0"/>
          </a:p>
        </p:txBody>
      </p:sp>
      <p:graphicFrame>
        <p:nvGraphicFramePr>
          <p:cNvPr id="5" name="Table 5" descr="Table of particle sizes">
            <a:extLst>
              <a:ext uri="{FF2B5EF4-FFF2-40B4-BE49-F238E27FC236}">
                <a16:creationId xmlns:a16="http://schemas.microsoft.com/office/drawing/2014/main" id="{5402ABD5-F057-00E0-F3DF-4A84E1BDB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912581"/>
              </p:ext>
            </p:extLst>
          </p:nvPr>
        </p:nvGraphicFramePr>
        <p:xfrm>
          <a:off x="838200" y="1730635"/>
          <a:ext cx="5805996" cy="4420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2998">
                  <a:extLst>
                    <a:ext uri="{9D8B030D-6E8A-4147-A177-3AD203B41FA5}">
                      <a16:colId xmlns:a16="http://schemas.microsoft.com/office/drawing/2014/main" val="795429660"/>
                    </a:ext>
                  </a:extLst>
                </a:gridCol>
                <a:gridCol w="2902998">
                  <a:extLst>
                    <a:ext uri="{9D8B030D-6E8A-4147-A177-3AD203B41FA5}">
                      <a16:colId xmlns:a16="http://schemas.microsoft.com/office/drawing/2014/main" val="2038151681"/>
                    </a:ext>
                  </a:extLst>
                </a:gridCol>
              </a:tblGrid>
              <a:tr h="699561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Particle Size Range</a:t>
                      </a:r>
                    </a:p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(um)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Number of Particles per mL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305248"/>
                  </a:ext>
                </a:extLst>
              </a:tr>
              <a:tr h="399749">
                <a:tc>
                  <a:txBody>
                    <a:bodyPr/>
                    <a:lstStyle/>
                    <a:p>
                      <a:r>
                        <a:rPr lang="en-US" sz="2000" dirty="0"/>
                        <a:t>2-3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1,017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7108402"/>
                  </a:ext>
                </a:extLst>
              </a:tr>
              <a:tr h="399749">
                <a:tc>
                  <a:txBody>
                    <a:bodyPr/>
                    <a:lstStyle/>
                    <a:p>
                      <a:r>
                        <a:rPr lang="en-US" sz="2000" dirty="0"/>
                        <a:t>3-5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1853996"/>
                  </a:ext>
                </a:extLst>
              </a:tr>
              <a:tr h="399749">
                <a:tc>
                  <a:txBody>
                    <a:bodyPr/>
                    <a:lstStyle/>
                    <a:p>
                      <a:r>
                        <a:rPr lang="en-US" sz="2000" dirty="0"/>
                        <a:t>5-7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187864"/>
                  </a:ext>
                </a:extLst>
              </a:tr>
              <a:tr h="399749">
                <a:tc>
                  <a:txBody>
                    <a:bodyPr/>
                    <a:lstStyle/>
                    <a:p>
                      <a:r>
                        <a:rPr lang="en-US" sz="2000" dirty="0"/>
                        <a:t>7-10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5801760"/>
                  </a:ext>
                </a:extLst>
              </a:tr>
              <a:tr h="399749">
                <a:tc>
                  <a:txBody>
                    <a:bodyPr/>
                    <a:lstStyle/>
                    <a:p>
                      <a:r>
                        <a:rPr lang="en-US" sz="2000" dirty="0"/>
                        <a:t>10-15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2038343"/>
                  </a:ext>
                </a:extLst>
              </a:tr>
              <a:tr h="399749">
                <a:tc>
                  <a:txBody>
                    <a:bodyPr/>
                    <a:lstStyle/>
                    <a:p>
                      <a:r>
                        <a:rPr lang="en-US" sz="2000" dirty="0"/>
                        <a:t>15-25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403579"/>
                  </a:ext>
                </a:extLst>
              </a:tr>
              <a:tr h="399749">
                <a:tc>
                  <a:txBody>
                    <a:bodyPr/>
                    <a:lstStyle/>
                    <a:p>
                      <a:r>
                        <a:rPr lang="en-US" sz="2000" dirty="0"/>
                        <a:t>25-50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742687"/>
                  </a:ext>
                </a:extLst>
              </a:tr>
              <a:tr h="399749">
                <a:tc>
                  <a:txBody>
                    <a:bodyPr/>
                    <a:lstStyle/>
                    <a:p>
                      <a:r>
                        <a:rPr lang="en-US" sz="2000" dirty="0"/>
                        <a:t>&gt;50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1785740"/>
                  </a:ext>
                </a:extLst>
              </a:tr>
              <a:tr h="399749">
                <a:tc>
                  <a:txBody>
                    <a:bodyPr/>
                    <a:lstStyle/>
                    <a:p>
                      <a:r>
                        <a:rPr lang="en-US" sz="2000" b="1" dirty="0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1,864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186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47098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0113"/>
            <a:ext cx="9144000" cy="5060181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Jars 33-35 Test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Flash Mix 20 Sec (200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Floc Mix 5 min (20 RPM)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25 mL sampled end of Floc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br>
              <a:rPr lang="en-US" sz="4400" u="sng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926/9810/961</a:t>
            </a:r>
          </a:p>
        </p:txBody>
      </p:sp>
    </p:spTree>
    <p:extLst>
      <p:ext uri="{BB962C8B-B14F-4D97-AF65-F5344CB8AC3E}">
        <p14:creationId xmlns:p14="http://schemas.microsoft.com/office/powerpoint/2010/main" val="33488100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A2FF47-330A-4D78-AA7E-EED943876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54" y="5186423"/>
            <a:ext cx="11467323" cy="111438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33-35: End of Floc Duration, 25 mL is syringed for filterability and %UVT/UVA.</a:t>
            </a:r>
            <a:endParaRPr lang="en-US" sz="2400" dirty="0"/>
          </a:p>
        </p:txBody>
      </p:sp>
      <p:pic>
        <p:nvPicPr>
          <p:cNvPr id="4" name="Picture 3" descr="An image of four 1-liter jars at the end of 5-minute flocculation (20 RPM) duration. 25 mL is syringed for filterability and %UVT/UVA analysis. ">
            <a:extLst>
              <a:ext uri="{FF2B5EF4-FFF2-40B4-BE49-F238E27FC236}">
                <a16:creationId xmlns:a16="http://schemas.microsoft.com/office/drawing/2014/main" id="{95B5952D-B360-691A-F25F-8412A83346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0146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276F36-FA60-31BC-6AE0-38DDBA855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067411" y="27432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NaOCl: 2.5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3.0 mg/L 926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0.16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97.0%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43.5%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D53CC8-A6BD-AE76-FAE3-7BEA2E5295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32891" y="27431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NaOCl: 2.5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 mg/L 9810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0.23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0.016/cm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30.4%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747B26-72F7-D832-2AB9-23491C4A07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21099" y="27430"/>
            <a:ext cx="1995290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NaOCl: 2.5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961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Filtrate: 0.03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Reduction: 60.9%</a:t>
            </a:r>
          </a:p>
        </p:txBody>
      </p:sp>
    </p:spTree>
    <p:extLst>
      <p:ext uri="{BB962C8B-B14F-4D97-AF65-F5344CB8AC3E}">
        <p14:creationId xmlns:p14="http://schemas.microsoft.com/office/powerpoint/2010/main" val="19915627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231" y="1380339"/>
            <a:ext cx="11632676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20-30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15-30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rate).  For this study, samples were taken immediately at the end of flocculation process.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9583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560003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36790138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2278173"/>
            <a:ext cx="11665259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Jar Test Results/Procedures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www.waterboards.ca.gov/drinking_water/programs/districts/mendocino_district.html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Jar Testing Done Right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video training </a:t>
            </a:r>
            <a:r>
              <a:rPr lang="en-US" sz="1800" u="sng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libri" panose="020F0502020204030204" pitchFamily="34" charset="0"/>
                <a:hlinkClick r:id="rId5"/>
              </a:rPr>
              <a:t>https://youtu.be/aGByyxhelkI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07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512588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UVT/UVA, pathlength 10 mm</a:t>
            </a:r>
          </a:p>
        </p:txBody>
      </p:sp>
      <p:pic>
        <p:nvPicPr>
          <p:cNvPr id="4" name="Picture 3" descr="An image of a 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6090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521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028" y="1825625"/>
            <a:ext cx="4084260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33% Polyaluminum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Hydroxychlorosulfate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67% Water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1.29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250 mg/L as Product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601CA-7EED-4CA4-8E14-28086BBF4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28616" y="1825625"/>
            <a:ext cx="7128913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961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~32% Polyaluminum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Hydroxychlorosulfate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66%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2% pDADMAC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Active pDADMAC: 0.02 x 255 = 5.1 mg/L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1.29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255 mg/L as Product</a:t>
            </a:r>
          </a:p>
        </p:txBody>
      </p:sp>
    </p:spTree>
    <p:extLst>
      <p:ext uri="{BB962C8B-B14F-4D97-AF65-F5344CB8AC3E}">
        <p14:creationId xmlns:p14="http://schemas.microsoft.com/office/powerpoint/2010/main" val="1693026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937EB-D19C-4E76-8649-94CD02D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65AB-A1B1-4797-88B5-EC09C3FAD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9938" y="1825625"/>
            <a:ext cx="5832818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NTU Technologies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Pac 9810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45-50% Aluminum Chlorohydrate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45-50%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~22.4%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~11.9% Al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5% polyamine (50% water, 50% active polyamines)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Active polyamine: 0.05 x 0.5 x 200 = 5 mg/L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200 mg/L as Product;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Product dose 20 mg/L = 0.5 mg/L polyamines active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601CA-7EED-4CA4-8E14-28086BBF4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9" y="1825625"/>
            <a:ext cx="5656729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Pac 9800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Aluminum Chlorohydrate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23.62%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12.5% Al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83% Basicity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250 mg/L as Product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926 (NTU Technologies)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35% Aluminum Chlorohydrate 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35% Water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30% pDADMAC (60% H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O, 40% pDADMAC active)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Active pDADMAC: 0.3 x 0.4 x 83 = 10 mg/L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 – 1.34</a:t>
            </a:r>
          </a:p>
          <a:p>
            <a:pPr marL="0" lvl="0" indent="0">
              <a:spcBef>
                <a:spcPts val="60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Bef>
                <a:spcPts val="6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NSF limit: 83 mg/L as Product</a:t>
            </a:r>
          </a:p>
        </p:txBody>
      </p:sp>
    </p:spTree>
    <p:extLst>
      <p:ext uri="{BB962C8B-B14F-4D97-AF65-F5344CB8AC3E}">
        <p14:creationId xmlns:p14="http://schemas.microsoft.com/office/powerpoint/2010/main" val="947459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2.0, 1.0 or 0.1 percent strength using 100 and/or 200 mL volumetric flasks.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627E7-5422-4B93-A710-BCCF6B5CC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737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Filtrate and %UVT/UVA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660A87-1BD9-4F15-BB3B-31A671318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this study, all jars were samples for Filtrate and %UVT/UVA analysis immediately at the end of the flocculation period.   </a:t>
            </a:r>
          </a:p>
        </p:txBody>
      </p:sp>
    </p:spTree>
    <p:extLst>
      <p:ext uri="{BB962C8B-B14F-4D97-AF65-F5344CB8AC3E}">
        <p14:creationId xmlns:p14="http://schemas.microsoft.com/office/powerpoint/2010/main" val="930196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7" y="118720"/>
            <a:ext cx="11914906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Westport CWS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; Jar Test 1 - 8 Results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Flash Mix 200 RPM (20 sec); Floc Mix 20 RPM (5 min)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1245996"/>
              </p:ext>
            </p:extLst>
          </p:nvPr>
        </p:nvGraphicFramePr>
        <p:xfrm>
          <a:off x="110835" y="1432628"/>
          <a:ext cx="11474524" cy="4419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5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6139">
                  <a:extLst>
                    <a:ext uri="{9D8B030D-6E8A-4147-A177-3AD203B41FA5}">
                      <a16:colId xmlns:a16="http://schemas.microsoft.com/office/drawing/2014/main" val="1733771772"/>
                    </a:ext>
                  </a:extLst>
                </a:gridCol>
                <a:gridCol w="165000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499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6720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75766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Jar#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  <a:endParaRPr lang="en-US" sz="1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</a:t>
                      </a:r>
                    </a:p>
                    <a:p>
                      <a:pPr algn="ctr"/>
                      <a:r>
                        <a:rPr lang="en-US" sz="2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0.012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39.1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733659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554676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69.6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45975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65.2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29898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2965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3069</Words>
  <Application>Microsoft Office PowerPoint</Application>
  <PresentationFormat>Widescreen</PresentationFormat>
  <Paragraphs>756</Paragraphs>
  <Slides>37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Cambria</vt:lpstr>
      <vt:lpstr>Office Theme</vt:lpstr>
      <vt:lpstr>Westport County Water District CA2300730 Mendocino County Jar Test</vt:lpstr>
      <vt:lpstr>Source Water: Wage Creek - Direct Filtration August 21, 2023</vt:lpstr>
      <vt:lpstr>Westport CWS Source Particle Counts August 21, 2023</vt:lpstr>
      <vt:lpstr>UVT/UVA, pathlength 10 mm</vt:lpstr>
      <vt:lpstr>Applied Coagulants for Jar Testing (1)</vt:lpstr>
      <vt:lpstr>Applied Coagulants for Jar Testing (2)</vt:lpstr>
      <vt:lpstr>Coagulant Information</vt:lpstr>
      <vt:lpstr>Filtrate and %UVT/UVA Analysis</vt:lpstr>
      <vt:lpstr>Westport CWS; Jar Test 1 - 8 Results Flash Mix 200 RPM (20 sec); Floc Mix 20 RPM (5 min)</vt:lpstr>
      <vt:lpstr>Westport CWS; Jar Test 9 - 16 Results Flash Mix 200 RPM (20 sec); Floc Mix 20 RPM (5 min)</vt:lpstr>
      <vt:lpstr>Westport CWS; Jar Test 17 - 24 Results Flash Mix 200 RPM (20 sec); Floc Mix 20 RPM (5 min)</vt:lpstr>
      <vt:lpstr>Westport CWS; Jar Test 25 - 32 Results Flash Mix 200 RPM (20 sec); Floc Mix 20 RPM (5 min)</vt:lpstr>
      <vt:lpstr>Westport CWS; Jar Test 33 - 35 Results Flash Mix 200 RPM (20 sec); Floc Mix 20 RPM (5 min)</vt:lpstr>
      <vt:lpstr>Jars 1-4 Test Flash Mix 20 Sec (200 RPM) Floc Mix 5 min (20 RPM) 25 mL sampled end of Floc  Applied Coagulant 9800</vt:lpstr>
      <vt:lpstr>Jars 1-4: End of Floc Duration, 25 mL is syringed for filterability and %UVT/UVA. </vt:lpstr>
      <vt:lpstr>Jars 5-8 Test Flash Mix 20 Sec (200 RPM) Floc Mix 5 min (20 RPM) 25 mL sampled end of Floc  Applied Coagulant 9800</vt:lpstr>
      <vt:lpstr>Jars 5-8: End of Floc Duration, 25 mL is syringed for filterability and %UVT/UVA. </vt:lpstr>
      <vt:lpstr>Jars 9-12 Test Flash Mix 20 Sec (200 RPM) Floc Mix 5 min (20 RPM) 25 mL sampled end of Floc  Applied Coagulant 960</vt:lpstr>
      <vt:lpstr>Jars 9-12: End of Floc Duration, 25 mL is syringed for filterability and %UVT/UVA.</vt:lpstr>
      <vt:lpstr>Jars 13-16 Test Flash Mix 20 Sec (200 RPM) Floc Mix 5 min (20 RPM) 25 mL sampled end of Floc  Applied Coagulant 960</vt:lpstr>
      <vt:lpstr>Jars 13-16: End of Floc Duration, 25 mL is syringed for filterability and %UVT/UVA.</vt:lpstr>
      <vt:lpstr>Jars 17-20 Test Flash Mix 20 Sec (200 RPM) Floc Mix 5 min (20 RPM) 25 mL sampled end of Floc  Applied Coagulant 961</vt:lpstr>
      <vt:lpstr>Jars 17-20: End of Floc Duration, 25 mL is syringed for filterability and %UVT/UVA.</vt:lpstr>
      <vt:lpstr>Jars 21-24 Test Flash Mix 20 Sec (200 RPM) Floc Mix 5 min (20 RPM) 25 mL sampled end of Floc  Applied Coagulant 9810</vt:lpstr>
      <vt:lpstr>Jars 21-24: End of Floc Duration, 25 mL is syringed for filterability and %UVT/UVA.</vt:lpstr>
      <vt:lpstr>Jars 25-28 Test Flash Mix 20 Sec (200 RPM) Floc Mix 5 min (20 RPM) 25 mL sampled end of Floc  Applied Coagulants 926/9890</vt:lpstr>
      <vt:lpstr>Jars 25-28: End of Floc Duration, 25 mL is syringed for filterability and %UVT/UVA.</vt:lpstr>
      <vt:lpstr>Jars 29-32 Test Flash Mix 20 Sec (200 RPM) Floc Mix 5 min (20 RPM) 25 mL sampled end of Floc  Applied Coagulant 926</vt:lpstr>
      <vt:lpstr>Jars 29-32: End of Floc Duration, 25 mL is syringed for filterability and %UVT/UVA.</vt:lpstr>
      <vt:lpstr>Jars 33-35 Test Flash Mix 20 Sec (200 RPM) Floc Mix 5 min (20 RPM) 25 mL sampled end of Floc  Applied Coagulants 926/9810/961</vt:lpstr>
      <vt:lpstr>Jars 33-35: End of Floc Duration, 25 mL is syringed for filterability and %UVT/UVA.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Surfwood Mutual Water Corporation CA2300590 Mendocino County Jar Test</dc:title>
  <dc:creator>Guy Schott</dc:creator>
  <cp:lastModifiedBy>Schott, Guy@Waterboards</cp:lastModifiedBy>
  <cp:revision>32</cp:revision>
  <dcterms:created xsi:type="dcterms:W3CDTF">2020-08-16T23:28:23Z</dcterms:created>
  <dcterms:modified xsi:type="dcterms:W3CDTF">2023-09-05T22:41:35Z</dcterms:modified>
</cp:coreProperties>
</file>