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737" r:id="rId2"/>
    <p:sldId id="1188" r:id="rId3"/>
    <p:sldId id="1153" r:id="rId4"/>
    <p:sldId id="1289" r:id="rId5"/>
    <p:sldId id="1375" r:id="rId6"/>
    <p:sldId id="1127" r:id="rId7"/>
    <p:sldId id="1384" r:id="rId8"/>
    <p:sldId id="1386" r:id="rId9"/>
    <p:sldId id="1385" r:id="rId10"/>
    <p:sldId id="813" r:id="rId11"/>
    <p:sldId id="1367" r:id="rId12"/>
    <p:sldId id="1366" r:id="rId13"/>
    <p:sldId id="1369" r:id="rId14"/>
    <p:sldId id="1370" r:id="rId15"/>
    <p:sldId id="1383" r:id="rId16"/>
    <p:sldId id="1341" r:id="rId17"/>
    <p:sldId id="1189" r:id="rId18"/>
    <p:sldId id="1359" r:id="rId19"/>
    <p:sldId id="1363" r:id="rId20"/>
    <p:sldId id="1364" r:id="rId21"/>
    <p:sldId id="1371" r:id="rId22"/>
    <p:sldId id="1382" r:id="rId23"/>
    <p:sldId id="1361" r:id="rId24"/>
    <p:sldId id="1362" r:id="rId25"/>
    <p:sldId id="1372" r:id="rId26"/>
    <p:sldId id="1381" r:id="rId27"/>
    <p:sldId id="1373" r:id="rId28"/>
    <p:sldId id="1380" r:id="rId29"/>
    <p:sldId id="1374" r:id="rId30"/>
    <p:sldId id="1379" r:id="rId31"/>
    <p:sldId id="1377" r:id="rId32"/>
    <p:sldId id="1378" r:id="rId33"/>
    <p:sldId id="1168" r:id="rId34"/>
    <p:sldId id="1169" r:id="rId35"/>
    <p:sldId id="1129" r:id="rId36"/>
    <p:sldId id="1148" r:id="rId37"/>
    <p:sldId id="1170" r:id="rId38"/>
    <p:sldId id="1171" r:id="rId3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regn.sws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Pope Valley School</a:t>
            </a:r>
            <a:b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CA2800840, Napa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November 4, 2020</a:t>
            </a:r>
          </a:p>
        </p:txBody>
      </p:sp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00C88FF1-F478-4C90-BECE-3DCEB30D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Jar Test 1-8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Source: Burton Creek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54238"/>
              </p:ext>
            </p:extLst>
          </p:nvPr>
        </p:nvGraphicFramePr>
        <p:xfrm>
          <a:off x="133350" y="1182187"/>
          <a:ext cx="11849100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6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6866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Jar Test 9-16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Source: Burton Creek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480864"/>
              </p:ext>
            </p:extLst>
          </p:nvPr>
        </p:nvGraphicFramePr>
        <p:xfrm>
          <a:off x="133350" y="1182187"/>
          <a:ext cx="11849100" cy="52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6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6866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0663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286178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0942899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145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65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Jar Test 17-24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Source: Burton Creek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284803"/>
              </p:ext>
            </p:extLst>
          </p:nvPr>
        </p:nvGraphicFramePr>
        <p:xfrm>
          <a:off x="133350" y="1182187"/>
          <a:ext cx="11849100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6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6866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97936346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653602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4645178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11494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8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04679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Jar Test 25-28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Source: Burton Creek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86649"/>
              </p:ext>
            </p:extLst>
          </p:nvPr>
        </p:nvGraphicFramePr>
        <p:xfrm>
          <a:off x="133350" y="1182187"/>
          <a:ext cx="1184910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6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6866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0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113920"/>
            <a:ext cx="12021491" cy="104679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Jar Test 29-35 Results; Source: Burton Creek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Flash 200 RPM (20 sec); Floc 20 RPM (5 min)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277913"/>
              </p:ext>
            </p:extLst>
          </p:nvPr>
        </p:nvGraphicFramePr>
        <p:xfrm>
          <a:off x="133350" y="1342960"/>
          <a:ext cx="11849100" cy="438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10074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6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9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6866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Coag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408186895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384607305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145099535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00376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6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900" b="1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/>
          </a:p>
        </p:txBody>
      </p:sp>
      <p:pic>
        <p:nvPicPr>
          <p:cNvPr id="5" name="Picture 4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D3CFEA5F-6194-421C-BF46-B52E22DA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CE2D96-AAF9-44AB-ABB3-16C48A23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416" y="3883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D43C-D62B-46C5-9D50-4347B3101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3614" y="37876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ECA8D-9A60-47D8-8579-87FDF9A4B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9940" y="37876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153FA-40CA-4082-B483-09044A5A7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5153" y="37876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42.2%</a:t>
            </a:r>
          </a:p>
        </p:txBody>
      </p:sp>
    </p:spTree>
    <p:extLst>
      <p:ext uri="{BB962C8B-B14F-4D97-AF65-F5344CB8AC3E}">
        <p14:creationId xmlns:p14="http://schemas.microsoft.com/office/powerpoint/2010/main" val="257376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900" b="1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/>
          </a:p>
        </p:txBody>
      </p:sp>
      <p:pic>
        <p:nvPicPr>
          <p:cNvPr id="4" name="Picture 3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6D3546D0-BA24-4BE3-B66A-A2EF9C04F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D7EB1-5361-4C70-AF10-2B3E39318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416" y="3883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C7AB1-78D7-42D0-B3FF-5E84B1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3418" y="3883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47256-D8E8-4E04-AAFE-515E86EA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0420" y="3883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AAB02-7DBD-496F-98ED-2E463460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1728" y="38837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45.1%</a:t>
            </a:r>
          </a:p>
        </p:txBody>
      </p:sp>
    </p:spTree>
    <p:extLst>
      <p:ext uri="{BB962C8B-B14F-4D97-AF65-F5344CB8AC3E}">
        <p14:creationId xmlns:p14="http://schemas.microsoft.com/office/powerpoint/2010/main" val="262813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2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Pope Valley School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November 4,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5838824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Source: Burton Creek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8.07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6.6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75.0%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0.124/cm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0.37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78.9%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0.102/cm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P200 UVT/UVA analyzer; calibrated with organic free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F8558B-546A-4B13-A9A2-D21E82366022}"/>
              </a:ext>
            </a:extLst>
          </p:cNvPr>
          <p:cNvSpPr txBox="1">
            <a:spLocks/>
          </p:cNvSpPr>
          <p:nvPr/>
        </p:nvSpPr>
        <p:spPr>
          <a:xfrm>
            <a:off x="5821974" y="1582896"/>
            <a:ext cx="5838824" cy="518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Filtration Aluminum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0.08 NTU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Al: 0 mg//L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230 mg/L Adv Coagulant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Al: 0.065 mg//L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Secondary Standard: 0.2 mg/L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Primary Standard; 1. mg/L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 dirty="0"/>
          </a:p>
        </p:txBody>
      </p:sp>
      <p:pic>
        <p:nvPicPr>
          <p:cNvPr id="5" name="Picture 4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A870F1E9-AF0A-4339-A6D2-7345CC10A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F2CD1-898E-45B6-B13F-6AFED3E41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3883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75E1F-7F14-4326-BC24-C6A17E3CE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138" y="3883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71127-C71B-464D-B16F-CDE272039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0652" y="3883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E817DC-8341-4955-AA9B-96D6A4977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1340" y="38837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89.3%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52.0%</a:t>
            </a:r>
          </a:p>
        </p:txBody>
      </p:sp>
    </p:spTree>
    <p:extLst>
      <p:ext uri="{BB962C8B-B14F-4D97-AF65-F5344CB8AC3E}">
        <p14:creationId xmlns:p14="http://schemas.microsoft.com/office/powerpoint/2010/main" val="310547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5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 dirty="0"/>
          </a:p>
        </p:txBody>
      </p:sp>
      <p:pic>
        <p:nvPicPr>
          <p:cNvPr id="5" name="Picture 4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34EA90DD-7149-485F-9C60-A00CBDB53E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7FED7-5B51-42AD-8A5A-DD8BA7327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6365" y="28789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283C-8D63-4DC6-9DAB-FD29BAFE3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62495" y="28789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66C77-9473-421F-B216-62F4AA414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9256" y="28789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2FD2-2E18-496D-B7D2-DAFE15E1B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5339" y="28789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</p:txBody>
      </p:sp>
    </p:spTree>
    <p:extLst>
      <p:ext uri="{BB962C8B-B14F-4D97-AF65-F5344CB8AC3E}">
        <p14:creationId xmlns:p14="http://schemas.microsoft.com/office/powerpoint/2010/main" val="273742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4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 dirty="0"/>
          </a:p>
        </p:txBody>
      </p:sp>
      <p:pic>
        <p:nvPicPr>
          <p:cNvPr id="5" name="Picture 4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CD619311-105E-49D1-872E-57F885C5D0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DDBFF-764D-4305-8A36-E81D15F8C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1765" y="16731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BAB22-4085-4A3B-801F-669155C37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6895" y="16731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49.0%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FE042-2B6E-442E-B60F-683157D78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3993" y="16731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D4163-7EA2-4E99-8E18-ADA3A1391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3827" y="16731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53.9%</a:t>
            </a:r>
          </a:p>
        </p:txBody>
      </p:sp>
    </p:spTree>
    <p:extLst>
      <p:ext uri="{BB962C8B-B14F-4D97-AF65-F5344CB8AC3E}">
        <p14:creationId xmlns:p14="http://schemas.microsoft.com/office/powerpoint/2010/main" val="117337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94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 dirty="0"/>
          </a:p>
        </p:txBody>
      </p:sp>
      <p:pic>
        <p:nvPicPr>
          <p:cNvPr id="5" name="Picture 4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1323D0E7-8D03-455B-A1F6-096B61CA0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96A32-1B43-478B-B970-A413D65B7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6895" y="28789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E0BDA-8671-4C05-9663-784042C1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3801" y="28789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A905D-604D-469C-BDBA-D00A22EFE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0029" y="28789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55.9%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4892F5-92C0-4D27-AF91-11BAD7139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5822" y="28789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56.9%</a:t>
            </a:r>
          </a:p>
        </p:txBody>
      </p:sp>
    </p:spTree>
    <p:extLst>
      <p:ext uri="{BB962C8B-B14F-4D97-AF65-F5344CB8AC3E}">
        <p14:creationId xmlns:p14="http://schemas.microsoft.com/office/powerpoint/2010/main" val="1725258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 dirty="0"/>
          </a:p>
        </p:txBody>
      </p:sp>
      <p:pic>
        <p:nvPicPr>
          <p:cNvPr id="4" name="Picture 3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FC7719E8-3E3A-4F97-989D-21EAF8A3E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A71616-8692-4836-B73C-F0A8A901B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3883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50.0%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727CC-27B5-42AB-93E5-248466D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3897" y="38837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00693-0405-451E-83DD-C6511B0E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9830" y="388377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F8F76-C2E3-401A-B911-59F234FCA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4390" y="38837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</p:spTree>
    <p:extLst>
      <p:ext uri="{BB962C8B-B14F-4D97-AF65-F5344CB8AC3E}">
        <p14:creationId xmlns:p14="http://schemas.microsoft.com/office/powerpoint/2010/main" val="165042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29-31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9800/Adv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Jars 29-31:  End of 5-minute flocculation (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900" dirty="0"/>
          </a:p>
        </p:txBody>
      </p:sp>
      <p:pic>
        <p:nvPicPr>
          <p:cNvPr id="4" name="Picture 3" descr="An image containing three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3CFECE80-D5A8-43E5-90B3-3B362C7F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62FDD5-7AC9-4F07-A1A0-DAF3CCD61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65531" y="4673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53.9%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3890F-F6BF-47DE-BDE3-B12830706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94638" y="4673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4A551-8C88-47C7-BE7F-F2F66B3C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24045" y="4673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52.0%</a:t>
            </a:r>
          </a:p>
        </p:txBody>
      </p:sp>
    </p:spTree>
    <p:extLst>
      <p:ext uri="{BB962C8B-B14F-4D97-AF65-F5344CB8AC3E}">
        <p14:creationId xmlns:p14="http://schemas.microsoft.com/office/powerpoint/2010/main" val="413538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32-35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9800/Adv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/917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38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32-35: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s of flocculation, 25 mL is syringed for filterability and %UVT/UVA analysis.">
            <a:extLst>
              <a:ext uri="{FF2B5EF4-FFF2-40B4-BE49-F238E27FC236}">
                <a16:creationId xmlns:a16="http://schemas.microsoft.com/office/drawing/2014/main" id="{6D165F57-0214-4BA5-B7F6-AE06BC1C3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57FE0-C67E-4968-AEEC-A4C9A9F03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652" y="35823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142B8-0921-4CC2-A2C8-8A5102A0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6316" y="35823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0D500-B86A-49A1-ADB7-4179B35F3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0396" y="35823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54.9%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4BAB1F-A769-44E3-8022-D70BD6BB1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6661" y="35823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917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52.9%</a:t>
            </a:r>
          </a:p>
        </p:txBody>
      </p:sp>
    </p:spTree>
    <p:extLst>
      <p:ext uri="{BB962C8B-B14F-4D97-AF65-F5344CB8AC3E}">
        <p14:creationId xmlns:p14="http://schemas.microsoft.com/office/powerpoint/2010/main" val="73404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For this study, 25 mL was taken at end of floc period.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dose: 250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917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polyamine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dose: 100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Chloride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dose: 250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gregn.swsc@gmail.com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8.07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AdvFloc-CTC-00011: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 mg/L as product 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57BF97C7-DD5D-41A6-8CFC-8180CA9710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4373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2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19761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TTHMs/HAA5s Lab Samples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3 mg/L;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Measurements after 20 minutes (Cl2, %UVT/UVA).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04091"/>
              </p:ext>
            </p:extLst>
          </p:nvPr>
        </p:nvGraphicFramePr>
        <p:xfrm>
          <a:off x="281354" y="2488468"/>
          <a:ext cx="11701097" cy="2391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620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48413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8920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730691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(Dose, mg/L)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 (70)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 (60)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5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19761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TTHMs/HAA5s Lab Samples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3 mg/L;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Measurements after 72 hours (Cl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%UVT/UVA).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030755"/>
              </p:ext>
            </p:extLst>
          </p:nvPr>
        </p:nvGraphicFramePr>
        <p:xfrm>
          <a:off x="281354" y="2488468"/>
          <a:ext cx="11434396" cy="312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150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968099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58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40437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576107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(Dose, mg/L)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(before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(before NaOCl addition)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 (70)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 (60)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4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44063"/>
            <a:ext cx="11915774" cy="231338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Pope Valley School: TTHMs/HAA5s Laboratory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NaOCl dose after filtration: 3 mg/L;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Hold Time: 3 days (72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before DBPs measurements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680357"/>
              </p:ext>
            </p:extLst>
          </p:nvPr>
        </p:nvGraphicFramePr>
        <p:xfrm>
          <a:off x="142876" y="2783743"/>
          <a:ext cx="11839575" cy="312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426910694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3003">
                  <a:extLst>
                    <a:ext uri="{9D8B030D-6E8A-4147-A177-3AD203B41FA5}">
                      <a16:colId xmlns:a16="http://schemas.microsoft.com/office/drawing/2014/main" val="3493278796"/>
                    </a:ext>
                  </a:extLst>
                </a:gridCol>
                <a:gridCol w="175117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(Dose, mg/L)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(before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(before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(before 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addition)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TTHM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HAA5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 (70)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 (60)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3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3189</Words>
  <Application>Microsoft Office PowerPoint</Application>
  <PresentationFormat>Widescreen</PresentationFormat>
  <Paragraphs>845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Pope Valley School CA2800840, Napa County, Jar Test</vt:lpstr>
      <vt:lpstr>Pope Valley School., November 4,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Pope Valley School: TTHMs/HAA5s Lab Samples NaOCl dose after filtration: 3 mg/L;  Measurements after 20 minutes (Cl2, %UVT/UVA).</vt:lpstr>
      <vt:lpstr>Pope Valley School: TTHMs/HAA5s Lab Samples NaOCl dose after filtration: 3 mg/L;  Measurements after 72 hours (Cl2, %UVT/UVA).</vt:lpstr>
      <vt:lpstr>Pope Valley School: TTHMs/HAA5s Laboratory Results NaOCl dose after filtration: 3 mg/L;  Hold Time: 3 days (72 hrs) before DBPs measurements</vt:lpstr>
      <vt:lpstr>Pope Valley School: Jar Test 1-8 Results  Source: Burton Creek</vt:lpstr>
      <vt:lpstr>Pope Valley School: Jar Test 9-16 Results  Source: Burton Creek</vt:lpstr>
      <vt:lpstr>Pope Valley School: Jar Test 17-24 Results  Source: Burton Creek</vt:lpstr>
      <vt:lpstr>Pope Valley School: Jar Test 25-28 Results  Source: Burton Creek</vt:lpstr>
      <vt:lpstr>Pope Valley School: Jar Test 29-35 Results; Source: Burton Creek  Flash 200 RPM (20 sec); Floc 20 RPM (5 min)</vt:lpstr>
      <vt:lpstr>Jars 1-4 Test Flash Mix 20 Sec (200 RPM) Floc Mix 5 min (20 RPM)   Applied Coagulant  9800 </vt:lpstr>
      <vt:lpstr>Jars 1-4:  End of 5-minute flocculation (20 RPM) duration.  25 mL is syringed for filterability and %UVT/UVA. </vt:lpstr>
      <vt:lpstr>Jars 5-8 Test Flash Mix 20 Sec (200 RPM) Floc Mix 5 min (20 RPM)   Applied Coagulant  9800 </vt:lpstr>
      <vt:lpstr>Jars 5-8:  End of 5-minute flocculation (20 RPM) duration.  25 mL is syringed for filterability and %UVT/UVA. </vt:lpstr>
      <vt:lpstr>Jars 9-12 Test Flash Mix 20 Sec (200 RPM) Floc Mix 5 min (20 RPM)   Applied Coagulant  9800 </vt:lpstr>
      <vt:lpstr>Jars 9-12:  End of 5-minute flocculation (20 RPM) duration.  25 mL is syringed for filterability and %UVT/UVA. </vt:lpstr>
      <vt:lpstr>Jars 13-16 Test Flash Mix 20 Sec (200 RPM) Floc Mix 5 min (20 RPM)   Applied Coagulant  9800 </vt:lpstr>
      <vt:lpstr>Jars 13-16:  End of 5-minute flocculation (20 RPM) duration.  25 mL is syringed for filterability and %UVT/UVA. </vt:lpstr>
      <vt:lpstr>Jars 17-20 Test Flash Mix 20 Sec (200 RPM) Floc Mix 5 min (20 RPM)   Applied Coagulant  Advanced Coagulant </vt:lpstr>
      <vt:lpstr>Jars 17-20:  End of 5-minute flocculation (20 RPM) duration.  25 mL is syringed for filterability and %UVT/UVA. </vt:lpstr>
      <vt:lpstr>Jars 21-24 Test Flash Mix 20 Sec (200 RPM) Floc Mix 5 min (20 RPM)   Applied Coagulant  Advanced Coagulant </vt:lpstr>
      <vt:lpstr>Jars 21-24:  End of 5-minute flocculation (20 RPM) duration.  25 mL is syringed for filterability and %UVT/UVA. </vt:lpstr>
      <vt:lpstr>Jars 25-28 Test Flash Mix 20 Sec (200 RPM) Floc Mix 5 min (20 RPM)   Applied Coagulant  917 </vt:lpstr>
      <vt:lpstr>Jars 25-28:  End of 5-minute flocculation (20 RPM) duration.  25 mL is syringed for filterability and %UVT/UVA. </vt:lpstr>
      <vt:lpstr>Jars 29-31 Test Flash Mix 20 Sec (200 RPM) Floc Mix 5 min (20 RPM)   Applied Coagulants  9800/Adv Coag/917 </vt:lpstr>
      <vt:lpstr>Jars 29-31:  End of 5-minute flocculation (20 RPM) duration.  25 mL is syringed for filterability and %UVT/UVA. </vt:lpstr>
      <vt:lpstr>Jars 32-35 Test Flash Mix 20 Sec (200 RPM) Floc Mix 5 min (20 RPM)   Applied Coagulants  9800/Adv Coag/917 </vt:lpstr>
      <vt:lpstr>Jars 32-35:  End of 5-minute flocculation (20 RPM) duration. 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Pope Valley School CA2800840, Napa County, Jar Test</dc:title>
  <dc:creator>Guy Schott</dc:creator>
  <cp:lastModifiedBy>Schott, Guy@Waterboards</cp:lastModifiedBy>
  <cp:revision>12</cp:revision>
  <dcterms:created xsi:type="dcterms:W3CDTF">2020-11-08T16:39:43Z</dcterms:created>
  <dcterms:modified xsi:type="dcterms:W3CDTF">2020-12-14T19:10:35Z</dcterms:modified>
</cp:coreProperties>
</file>