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1631" r:id="rId2"/>
    <p:sldId id="392" r:id="rId3"/>
    <p:sldId id="1162" r:id="rId4"/>
    <p:sldId id="1524" r:id="rId5"/>
    <p:sldId id="1541" r:id="rId6"/>
    <p:sldId id="1322" r:id="rId7"/>
    <p:sldId id="293" r:id="rId8"/>
    <p:sldId id="1127" r:id="rId9"/>
    <p:sldId id="1559" r:id="rId10"/>
    <p:sldId id="1154" r:id="rId11"/>
    <p:sldId id="1155" r:id="rId12"/>
    <p:sldId id="1129" r:id="rId13"/>
    <p:sldId id="1148" r:id="rId14"/>
    <p:sldId id="1156" r:id="rId15"/>
    <p:sldId id="1157" r:id="rId16"/>
  </p:sldIdLst>
  <p:sldSz cx="12192000" cy="6858000"/>
  <p:notesSz cx="7010400" cy="92964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3399FF"/>
    <a:srgbClr val="0099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60" autoAdjust="0"/>
  </p:normalViewPr>
  <p:slideViewPr>
    <p:cSldViewPr snapToGrid="0">
      <p:cViewPr varScale="1">
        <p:scale>
          <a:sx n="104" d="100"/>
          <a:sy n="104" d="100"/>
        </p:scale>
        <p:origin x="19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233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1EFBF0F-E7FD-484D-BBA2-910229994995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3150F4-05B9-4F1A-A748-0CB3DFC0A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0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17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3150F4-05B9-4F1A-A748-0CB3DFC0AE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1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49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17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80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33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67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1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4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2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6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65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F843-9FE6-4ADA-8A19-21F1FE062163}" type="datetimeFigureOut">
              <a:rPr lang="en-US" smtClean="0"/>
              <a:t>9/29/2024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81B46-1CCE-44ED-AD16-5A72FFDAC5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00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sigmaaldrich.com/united-states.html" TargetMode="Externa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Guy.Schott@waterboards.ca.gov" TargetMode="External"/><Relationship Id="rId2" Type="http://schemas.openxmlformats.org/officeDocument/2006/relationships/hyperlink" Target="https://www.waterboards.ca.gov/drinking_water/programs/districts/mendocino_district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2">
            <a:extLst>
              <a:ext uri="{FF2B5EF4-FFF2-40B4-BE49-F238E27FC236}">
                <a16:creationId xmlns:a16="http://schemas.microsoft.com/office/drawing/2014/main" id="{86295E7F-EA66-480B-B001-C8BE7CD61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0040" y="4892040"/>
            <a:ext cx="11548872" cy="1645920"/>
          </a:xfrm>
          <a:prstGeom prst="rect">
            <a:avLst/>
          </a:prstGeom>
          <a:solidFill>
            <a:srgbClr val="262626"/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686" y="5091762"/>
            <a:ext cx="7484787" cy="1264588"/>
          </a:xfrm>
        </p:spPr>
        <p:txBody>
          <a:bodyPr anchor="ctr">
            <a:normAutofit/>
          </a:bodyPr>
          <a:lstStyle/>
          <a:p>
            <a:pPr algn="r"/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Howell Mountain MWC</a:t>
            </a:r>
            <a:b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CA2810001, Napa County, Jar Test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02119" y="5091763"/>
            <a:ext cx="2871195" cy="1264587"/>
          </a:xfrm>
        </p:spPr>
        <p:txBody>
          <a:bodyPr anchor="ctr">
            <a:normAutofit/>
          </a:bodyPr>
          <a:lstStyle/>
          <a:p>
            <a:pPr algn="l"/>
            <a:r>
              <a:rPr lang="en-US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Guy Schott, P.E. August 29, 2024</a:t>
            </a:r>
          </a:p>
        </p:txBody>
      </p:sp>
      <p:pic>
        <p:nvPicPr>
          <p:cNvPr id="5" name="Picture 4" descr="Image of Jar testing setup.">
            <a:extLst>
              <a:ext uri="{FF2B5EF4-FFF2-40B4-BE49-F238E27FC236}">
                <a16:creationId xmlns:a16="http://schemas.microsoft.com/office/drawing/2014/main" id="{A1DB98A0-EA9E-4C2A-98F3-E96F116E2FD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cxnSp>
        <p:nvCxnSpPr>
          <p:cNvPr id="40" name="Straight Connector 34">
            <a:extLst>
              <a:ext uri="{FF2B5EF4-FFF2-40B4-BE49-F238E27FC236}">
                <a16:creationId xmlns:a16="http://schemas.microsoft.com/office/drawing/2014/main" id="{E126E481-B945-4179-BD79-05E96E9B2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61397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2BCBF-DE54-4B13-B7FD-6F0A91E7A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776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Jar Testing for 1-Liter Jars: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Procedures for Most Treatment Plants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03522FC9-9B5B-42E9-AFBC-560C03AAA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4" y="1380339"/>
            <a:ext cx="11576304" cy="542288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Fill jars with source water prior to coagulant injection and set paddle speed at 30 rpm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 chemicals (i.e., NaOCl, primary coagulant, coagulant aid) to each jar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Flash mix for 15-30 seconds (200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Slow mix for 5 minutes (20-30 rpm)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Settled for 5 minutes.   Syringe 25 mL from each jar taken 1-inch below surface (25 mL/12 sec rate)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Filtered through 1.2 um isopore membrane into cuvette drip rate, 15 mL/(50-90 sec)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filtrate turbidity, chlorine residual and %UVT/UVA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settled water turbidity after 25 minutes of total setting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Record all data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093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66337-CE30-4E8B-A13C-E7CB0808D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44" y="322091"/>
            <a:ext cx="5006336" cy="132556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Jar Test</a:t>
            </a:r>
            <a:b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Filterability Test Equipment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ACA29E-0321-4002-88D1-8B5CC77C3E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65176" y="1518082"/>
            <a:ext cx="6775704" cy="5220069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 Instrument</a:t>
            </a:r>
          </a:p>
          <a:p>
            <a:pPr>
              <a:spcBef>
                <a:spcPts val="0"/>
              </a:spcBef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w/Luer-Lock Tip, 30 cc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(part#: 2225800, by Hach)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Swinnex Filter Holder, 25 mm                                   (part#: SX0002500)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Isopore Membrane Filter, 1.2 um absolute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pore size,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latin typeface="Arial" panose="020B0604020202020204" pitchFamily="34" charset="0"/>
                <a:cs typeface="Arial" panose="020B0604020202020204" pitchFamily="34" charset="0"/>
              </a:rPr>
              <a:t>Φ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= 25 mm , thickness: 24 um, 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hydrophilic polycarbonate membrane</a:t>
            </a: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(part #: RTTP02500)</a:t>
            </a: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Sigma-Aldrich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laboratory supplies  http://www.sigmaaldrich.com/united-states.html</a:t>
            </a:r>
          </a:p>
        </p:txBody>
      </p:sp>
      <p:pic>
        <p:nvPicPr>
          <p:cNvPr id="8" name="Picture Placeholder 7" descr="An image of filter test equipment: Turbidity meter, syringes, filter holders, 1.2 micron filters and cuvettes.">
            <a:extLst>
              <a:ext uri="{FF2B5EF4-FFF2-40B4-BE49-F238E27FC236}">
                <a16:creationId xmlns:a16="http://schemas.microsoft.com/office/drawing/2014/main" id="{DEF1E14A-41AE-44B3-AAC8-FE2F080A76F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013318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1C8F8-1390-43E2-A290-93BB119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15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Isopore Membrane Information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2369561-20DE-49D7-BDA9-84D7F50719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20331"/>
              </p:ext>
            </p:extLst>
          </p:nvPr>
        </p:nvGraphicFramePr>
        <p:xfrm>
          <a:off x="261255" y="1096030"/>
          <a:ext cx="11501657" cy="5229931"/>
        </p:xfrm>
        <a:graphic>
          <a:graphicData uri="http://schemas.openxmlformats.org/drawingml/2006/table">
            <a:tbl>
              <a:tblPr firstRow="1" firstCol="1"/>
              <a:tblGrid>
                <a:gridCol w="3027672">
                  <a:extLst>
                    <a:ext uri="{9D8B030D-6E8A-4147-A177-3AD203B41FA5}">
                      <a16:colId xmlns:a16="http://schemas.microsoft.com/office/drawing/2014/main" val="195345807"/>
                    </a:ext>
                  </a:extLst>
                </a:gridCol>
                <a:gridCol w="8473985">
                  <a:extLst>
                    <a:ext uri="{9D8B030D-6E8A-4147-A177-3AD203B41FA5}">
                      <a16:colId xmlns:a16="http://schemas.microsoft.com/office/drawing/2014/main" val="17063581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Categories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Information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77454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trade name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7104343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color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White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3180898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 (PC)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2568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water flow rate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2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Avg. 175 mL/min x cm² (typical results @ 10 psi)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528229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Isopore</a:t>
                      </a:r>
                      <a:r>
                        <a:rPr lang="en-US" sz="2400" b="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®</a:t>
                      </a:r>
                      <a:endParaRPr lang="en-US" sz="24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78807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wettability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Hydrophilic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319466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porosity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14.7%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84501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pore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1492635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bubble point at 23 °C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 bar, air with water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4925"/>
                  </a:ext>
                </a:extLst>
              </a:tr>
              <a:tr h="183206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thickness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 µm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059731"/>
                  </a:ext>
                </a:extLst>
              </a:tr>
              <a:tr h="326584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filter diameter (ø)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mm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6869656"/>
                  </a:ext>
                </a:extLst>
              </a:tr>
              <a:tr h="469963">
                <a:tc>
                  <a:txBody>
                    <a:bodyPr/>
                    <a:lstStyle/>
                    <a:p>
                      <a:pPr fontAlgn="t"/>
                      <a:r>
                        <a:rPr lang="en-US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 size  </a:t>
                      </a:r>
                    </a:p>
                  </a:txBody>
                  <a:tcPr marL="0" marR="0" marT="15452" marB="15452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polycarbonate, Hydrophilic, 1.2 µm, 25 mm, white, plain, 100</a:t>
                      </a:r>
                    </a:p>
                  </a:txBody>
                  <a:tcPr marL="0" marR="0" marT="15452" marB="15452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797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2193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BE647-4A58-4BAE-8548-F3EAA2CE7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Background Information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D3603-38B2-4A01-98BE-096FF2EA34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a polycarbonate, track-etched screen filter recommended for all analyses in which the sample is viewed on the surface of the membrane.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Isopore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membrane is composed of polycarbonate film, which has a smooth, glass-like surface for clearer sample observation. The unique manufacturing process of the membrane ensures a precise pore diameter and a consistent pore size for accurate separation of samples by size. Matched-weight filters are not usually required because of low, constant tar and ash weights.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Features &amp; Benefits: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Membrane structure retains particles on the surface, simplifying counting and analysis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9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3D378-CAD4-4781-A006-152F0BB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811" y="398551"/>
            <a:ext cx="638710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 Test - Filterability Test</a:t>
            </a:r>
          </a:p>
        </p:txBody>
      </p:sp>
      <p:sp>
        <p:nvSpPr>
          <p:cNvPr id="77" name="Text Placeholder 3">
            <a:extLst>
              <a:ext uri="{FF2B5EF4-FFF2-40B4-BE49-F238E27FC236}">
                <a16:creationId xmlns:a16="http://schemas.microsoft.com/office/drawing/2014/main" id="{01E7B4C7-15EB-4745-95A5-7295CF70A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5542" y="1580225"/>
            <a:ext cx="6382657" cy="4473441"/>
          </a:xfrm>
        </p:spPr>
        <p:txBody>
          <a:bodyPr vert="horz" lIns="91440" tIns="45720" rIns="91440" bIns="45720" rtlCol="0" anchor="t">
            <a:no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Syringe ~ 25 mL from jar (after 5-minutes of settling)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Filter-to-waste 3-5 mL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Filter directly into clean cuvette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Measure turbidity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Note: Take several readings before recording final NTU results.  Micro bubbles can adhere to glass causing false NTU readings.  To remove bubbles, tilt cuvette up to 90 degrees.</a:t>
            </a:r>
          </a:p>
        </p:txBody>
      </p:sp>
      <p:pic>
        <p:nvPicPr>
          <p:cNvPr id="4" name="Picture 3" descr="An image containing a person holding a syringe pushing coagulated water through a 1.2 micro filter into a cuvette.">
            <a:extLst>
              <a:ext uri="{FF2B5EF4-FFF2-40B4-BE49-F238E27FC236}">
                <a16:creationId xmlns:a16="http://schemas.microsoft.com/office/drawing/2014/main" id="{E0400678-E3AF-4C5F-BD87-F98CF5CF3BC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7689829" y="10"/>
            <a:ext cx="4502173" cy="3448209"/>
          </a:xfrm>
          <a:custGeom>
            <a:avLst/>
            <a:gdLst>
              <a:gd name="connsiteX0" fmla="*/ 205627 w 4502173"/>
              <a:gd name="connsiteY0" fmla="*/ 0 h 3448219"/>
              <a:gd name="connsiteX1" fmla="*/ 4502173 w 4502173"/>
              <a:gd name="connsiteY1" fmla="*/ 0 h 3448219"/>
              <a:gd name="connsiteX2" fmla="*/ 4502173 w 4502173"/>
              <a:gd name="connsiteY2" fmla="*/ 2368934 h 3448219"/>
              <a:gd name="connsiteX3" fmla="*/ 4365663 w 4502173"/>
              <a:gd name="connsiteY3" fmla="*/ 2551486 h 3448219"/>
              <a:gd name="connsiteX4" fmla="*/ 2464181 w 4502173"/>
              <a:gd name="connsiteY4" fmla="*/ 3448219 h 3448219"/>
              <a:gd name="connsiteX5" fmla="*/ 0 w 4502173"/>
              <a:gd name="connsiteY5" fmla="*/ 984038 h 3448219"/>
              <a:gd name="connsiteX6" fmla="*/ 193648 w 4502173"/>
              <a:gd name="connsiteY6" fmla="*/ 24867 h 3448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2173" h="3448219">
                <a:moveTo>
                  <a:pt x="205627" y="0"/>
                </a:moveTo>
                <a:lnTo>
                  <a:pt x="4502173" y="0"/>
                </a:lnTo>
                <a:lnTo>
                  <a:pt x="4502173" y="2368934"/>
                </a:lnTo>
                <a:lnTo>
                  <a:pt x="4365663" y="2551486"/>
                </a:lnTo>
                <a:cubicBezTo>
                  <a:pt x="3913696" y="3099144"/>
                  <a:pt x="3229704" y="3448219"/>
                  <a:pt x="2464181" y="3448219"/>
                </a:cubicBezTo>
                <a:cubicBezTo>
                  <a:pt x="1103251" y="3448219"/>
                  <a:pt x="0" y="2344968"/>
                  <a:pt x="0" y="984038"/>
                </a:cubicBezTo>
                <a:cubicBezTo>
                  <a:pt x="0" y="643806"/>
                  <a:pt x="68954" y="319678"/>
                  <a:pt x="193648" y="24867"/>
                </a:cubicBezTo>
                <a:close/>
              </a:path>
            </a:pathLst>
          </a:custGeom>
        </p:spPr>
      </p:pic>
      <p:pic>
        <p:nvPicPr>
          <p:cNvPr id="7" name="Picture 6" descr="An image of a portable turbidity meter use to measure filtrate and settled water.">
            <a:extLst>
              <a:ext uri="{FF2B5EF4-FFF2-40B4-BE49-F238E27FC236}">
                <a16:creationId xmlns:a16="http://schemas.microsoft.com/office/drawing/2014/main" id="{9343EF75-1F0E-46DB-9F32-8D9EF137DD91}"/>
              </a:ext>
            </a:extLst>
          </p:cNvPr>
          <p:cNvPicPr/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 bwMode="auto">
          <a:xfrm>
            <a:off x="8768827" y="4082141"/>
            <a:ext cx="3423175" cy="2775859"/>
          </a:xfrm>
          <a:custGeom>
            <a:avLst/>
            <a:gdLst>
              <a:gd name="connsiteX0" fmla="*/ 1906524 w 3423175"/>
              <a:gd name="connsiteY0" fmla="*/ 0 h 2775859"/>
              <a:gd name="connsiteX1" fmla="*/ 3377691 w 3423175"/>
              <a:gd name="connsiteY1" fmla="*/ 693798 h 2775859"/>
              <a:gd name="connsiteX2" fmla="*/ 3423175 w 3423175"/>
              <a:gd name="connsiteY2" fmla="*/ 754624 h 2775859"/>
              <a:gd name="connsiteX3" fmla="*/ 3423175 w 3423175"/>
              <a:gd name="connsiteY3" fmla="*/ 2775859 h 2775859"/>
              <a:gd name="connsiteX4" fmla="*/ 211114 w 3423175"/>
              <a:gd name="connsiteY4" fmla="*/ 2775859 h 2775859"/>
              <a:gd name="connsiteX5" fmla="*/ 149824 w 3423175"/>
              <a:gd name="connsiteY5" fmla="*/ 2648629 h 2775859"/>
              <a:gd name="connsiteX6" fmla="*/ 0 w 3423175"/>
              <a:gd name="connsiteY6" fmla="*/ 1906524 h 2775859"/>
              <a:gd name="connsiteX7" fmla="*/ 1906524 w 3423175"/>
              <a:gd name="connsiteY7" fmla="*/ 0 h 2775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23175" h="2775859">
                <a:moveTo>
                  <a:pt x="1906524" y="0"/>
                </a:moveTo>
                <a:cubicBezTo>
                  <a:pt x="2498805" y="0"/>
                  <a:pt x="3028006" y="270078"/>
                  <a:pt x="3377691" y="693798"/>
                </a:cubicBezTo>
                <a:lnTo>
                  <a:pt x="3423175" y="754624"/>
                </a:lnTo>
                <a:lnTo>
                  <a:pt x="3423175" y="2775859"/>
                </a:lnTo>
                <a:lnTo>
                  <a:pt x="211114" y="2775859"/>
                </a:lnTo>
                <a:lnTo>
                  <a:pt x="149824" y="2648629"/>
                </a:lnTo>
                <a:cubicBezTo>
                  <a:pt x="53349" y="2420536"/>
                  <a:pt x="0" y="2169760"/>
                  <a:pt x="0" y="1906524"/>
                </a:cubicBezTo>
                <a:cubicBezTo>
                  <a:pt x="0" y="853580"/>
                  <a:pt x="853580" y="0"/>
                  <a:pt x="1906524" y="0"/>
                </a:cubicBezTo>
                <a:close/>
              </a:path>
            </a:pathLst>
          </a:custGeom>
          <a:noFill/>
        </p:spPr>
      </p:pic>
    </p:spTree>
    <p:extLst>
      <p:ext uri="{BB962C8B-B14F-4D97-AF65-F5344CB8AC3E}">
        <p14:creationId xmlns:p14="http://schemas.microsoft.com/office/powerpoint/2010/main" val="252735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40" y="58184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49" y="2278173"/>
            <a:ext cx="11720264" cy="4229159"/>
          </a:xfrm>
        </p:spPr>
        <p:txBody>
          <a:bodyPr anchor="ctr">
            <a:no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Guy Schott, P.E.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State Water Resources Control Board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Division of Drinking Water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Santa Rosa, CA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Go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Stock Solution/Dose calculations/Jar Test Results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for tools to download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www.waterboards.ca.gov/drinking_water/programs/districts/mendocino_district.html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Guy Schott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 Guy.Schott@waterboards.ca.gov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Office Number: 707-576-2732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D88BE429-89F0-4210-8207-96F887594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13987" y="2857501"/>
            <a:ext cx="1142998" cy="1142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3279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" name="Pictur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1282"/>
            <a:ext cx="12191980" cy="685671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A2FDF2E-36F1-49E5-BEC5-89612BD2D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2438400" y="1872734"/>
            <a:ext cx="16764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Office Building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55E7CF-EFA0-470F-9520-CAA95874E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7010400" y="1981200"/>
            <a:ext cx="2743200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Treatment Plant Building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1FE1307-BC77-48D2-98D8-EB7F97260006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Treatment Plant</a:t>
            </a:r>
          </a:p>
        </p:txBody>
      </p:sp>
    </p:spTree>
    <p:extLst>
      <p:ext uri="{BB962C8B-B14F-4D97-AF65-F5344CB8AC3E}">
        <p14:creationId xmlns:p14="http://schemas.microsoft.com/office/powerpoint/2010/main" val="1542983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0550F5B9-399F-4FAD-AE6C-ED65F9A43A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6" name="Rectangle 45">
            <a:extLst>
              <a:ext uri="{FF2B5EF4-FFF2-40B4-BE49-F238E27FC236}">
                <a16:creationId xmlns:a16="http://schemas.microsoft.com/office/drawing/2014/main" id="{C062E60F-5CD4-4268-8359-807663468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288350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0B72AA-5AAF-48D5-9188-93912D4BB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10047"/>
            <a:ext cx="3300984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dirty="0"/>
              <a:t>Source Waters (blend):</a:t>
            </a:r>
            <a:br>
              <a:rPr lang="en-US" sz="2800" dirty="0"/>
            </a:br>
            <a:r>
              <a:rPr lang="en-US" sz="2800" dirty="0"/>
              <a:t>Lake Dear/</a:t>
            </a:r>
            <a:br>
              <a:rPr lang="en-US" sz="2800" dirty="0"/>
            </a:br>
            <a:r>
              <a:rPr lang="en-US" sz="2800" dirty="0"/>
              <a:t>Lake </a:t>
            </a:r>
            <a:r>
              <a:rPr lang="en-US" sz="2800" dirty="0" err="1"/>
              <a:t>Henne</a:t>
            </a:r>
            <a:endParaRPr lang="en-US" sz="2800" dirty="0"/>
          </a:p>
        </p:txBody>
      </p:sp>
      <p:sp>
        <p:nvSpPr>
          <p:cNvPr id="51" name="Rectangle 47">
            <a:extLst>
              <a:ext uri="{FF2B5EF4-FFF2-40B4-BE49-F238E27FC236}">
                <a16:creationId xmlns:a16="http://schemas.microsoft.com/office/drawing/2014/main" id="{BB341EC3-1810-4D33-BA3F-E2D0AA0ECF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980964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0127CDE-2B99-47A8-BB3C-7D1751910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610864" y="1323863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11D31-F1BB-4C17-A89B-783A63F45A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81143" y="510047"/>
            <a:ext cx="3468627" cy="1645920"/>
          </a:xfrm>
        </p:spPr>
        <p:txBody>
          <a:bodyPr vert="horz" lIns="91440" tIns="45720" rIns="91440" bIns="45720" rtlCol="0" anchor="ctr">
            <a:noAutofit/>
          </a:bodyPr>
          <a:lstStyle/>
          <a:p>
            <a:pPr lvl="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Source Water Characteristics </a:t>
            </a:r>
          </a:p>
          <a:p>
            <a:pPr lvl="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x NTU</a:t>
            </a:r>
          </a:p>
          <a:p>
            <a:pPr lvl="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Alkalinity: x mg/L as CaCO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lvl="0" indent="-2286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pH: x</a:t>
            </a:r>
          </a:p>
        </p:txBody>
      </p:sp>
      <p:pic>
        <p:nvPicPr>
          <p:cNvPr id="6" name="Picture 5" descr="An image of Lake Newton">
            <a:extLst>
              <a:ext uri="{FF2B5EF4-FFF2-40B4-BE49-F238E27FC236}">
                <a16:creationId xmlns:a16="http://schemas.microsoft.com/office/drawing/2014/main" id="{8A7AB225-F6DC-4E17-8C9F-BCD7E976C62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7784" y="2906886"/>
            <a:ext cx="3584448" cy="303846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DCEB8CD-299E-4ABC-8958-7DFB7789D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4347599" y="2633894"/>
            <a:ext cx="3584448" cy="3584448"/>
          </a:xfrm>
          <a:prstGeom prst="rect">
            <a:avLst/>
          </a:prstGeom>
        </p:spPr>
      </p:pic>
      <p:pic>
        <p:nvPicPr>
          <p:cNvPr id="13" name="Picture 12" descr="Well 01">
            <a:extLst>
              <a:ext uri="{FF2B5EF4-FFF2-40B4-BE49-F238E27FC236}">
                <a16:creationId xmlns:a16="http://schemas.microsoft.com/office/drawing/2014/main" id="{64B487DA-3BC7-4303-B8C3-4DFF5600429B}"/>
              </a:ext>
            </a:extLst>
          </p:cNvPr>
          <p:cNvPicPr>
            <a:picLocks noGrp="1" noChangeAspect="1"/>
          </p:cNvPicPr>
          <p:nvPr isPhoto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7415" y="2877261"/>
            <a:ext cx="3584448" cy="3097714"/>
          </a:xfrm>
          <a:prstGeom prst="rect">
            <a:avLst/>
          </a:prstGeom>
        </p:spPr>
      </p:pic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1B1C5DD4-8733-404D-B0E3-E662BB6DB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8161814" y="504246"/>
            <a:ext cx="3300984" cy="1645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x%, UVA: x/cm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0.4 um Filtered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Turbidity: x NTU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UVT: x%, UVA: x/cm</a:t>
            </a:r>
          </a:p>
        </p:txBody>
      </p:sp>
    </p:spTree>
    <p:extLst>
      <p:ext uri="{BB962C8B-B14F-4D97-AF65-F5344CB8AC3E}">
        <p14:creationId xmlns:p14="http://schemas.microsoft.com/office/powerpoint/2010/main" val="3244602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6A4401-D9F5-49E2-880D-0A5F79FF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47013" cy="1434415"/>
          </a:xfrm>
        </p:spPr>
        <p:txBody>
          <a:bodyPr anchor="b">
            <a:normAutofit/>
          </a:bodyPr>
          <a:lstStyle/>
          <a:p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UVT/UVA, pathlength 10 mm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927D5270-6648-4CC1-8F78-48BE299CAC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767709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Real UVT Instrument that is used to measure UV transmittance and UV absorbance of a water sample.">
            <a:extLst>
              <a:ext uri="{FF2B5EF4-FFF2-40B4-BE49-F238E27FC236}">
                <a16:creationId xmlns:a16="http://schemas.microsoft.com/office/drawing/2014/main" id="{186678B4-9F0D-425B-B2DE-8AD265C81B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2492" y="2002056"/>
            <a:ext cx="3943849" cy="4184060"/>
          </a:xfrm>
          <a:custGeom>
            <a:avLst/>
            <a:gdLst/>
            <a:ahLst/>
            <a:cxnLst/>
            <a:rect l="l" t="t" r="r" b="b"/>
            <a:pathLst>
              <a:path w="3807743" h="6307845">
                <a:moveTo>
                  <a:pt x="723201" y="386"/>
                </a:moveTo>
                <a:cubicBezTo>
                  <a:pt x="853884" y="-4204"/>
                  <a:pt x="1013493" y="33912"/>
                  <a:pt x="1176100" y="22622"/>
                </a:cubicBezTo>
                <a:cubicBezTo>
                  <a:pt x="1230302" y="18859"/>
                  <a:pt x="1281736" y="20622"/>
                  <a:pt x="1331852" y="24473"/>
                </a:cubicBezTo>
                <a:lnTo>
                  <a:pt x="1439547" y="34944"/>
                </a:lnTo>
                <a:lnTo>
                  <a:pt x="1484197" y="36226"/>
                </a:lnTo>
                <a:cubicBezTo>
                  <a:pt x="1535166" y="35421"/>
                  <a:pt x="1586369" y="31625"/>
                  <a:pt x="1636625" y="22622"/>
                </a:cubicBezTo>
                <a:cubicBezTo>
                  <a:pt x="1686882" y="13619"/>
                  <a:pt x="1729837" y="10653"/>
                  <a:pt x="1768740" y="10885"/>
                </a:cubicBezTo>
                <a:lnTo>
                  <a:pt x="1829538" y="15086"/>
                </a:lnTo>
                <a:lnTo>
                  <a:pt x="1869968" y="7996"/>
                </a:lnTo>
                <a:cubicBezTo>
                  <a:pt x="1953577" y="-31"/>
                  <a:pt x="2036989" y="9808"/>
                  <a:pt x="2112925" y="20118"/>
                </a:cubicBezTo>
                <a:lnTo>
                  <a:pt x="2119331" y="20977"/>
                </a:lnTo>
                <a:lnTo>
                  <a:pt x="2221855" y="13374"/>
                </a:lnTo>
                <a:cubicBezTo>
                  <a:pt x="2261207" y="12845"/>
                  <a:pt x="2298379" y="14359"/>
                  <a:pt x="2333484" y="16393"/>
                </a:cubicBezTo>
                <a:lnTo>
                  <a:pt x="2372613" y="18812"/>
                </a:lnTo>
                <a:lnTo>
                  <a:pt x="2404945" y="9387"/>
                </a:lnTo>
                <a:cubicBezTo>
                  <a:pt x="2452532" y="1754"/>
                  <a:pt x="2506192" y="9333"/>
                  <a:pt x="2561622" y="17814"/>
                </a:cubicBezTo>
                <a:lnTo>
                  <a:pt x="2583950" y="20591"/>
                </a:lnTo>
                <a:lnTo>
                  <a:pt x="2643527" y="20319"/>
                </a:lnTo>
                <a:cubicBezTo>
                  <a:pt x="2669677" y="20426"/>
                  <a:pt x="2697963" y="20717"/>
                  <a:pt x="2727392" y="21103"/>
                </a:cubicBezTo>
                <a:lnTo>
                  <a:pt x="2786908" y="21989"/>
                </a:lnTo>
                <a:lnTo>
                  <a:pt x="2846459" y="13267"/>
                </a:lnTo>
                <a:cubicBezTo>
                  <a:pt x="2896401" y="10176"/>
                  <a:pt x="2960607" y="12733"/>
                  <a:pt x="3036361" y="17072"/>
                </a:cubicBezTo>
                <a:lnTo>
                  <a:pt x="3129100" y="22671"/>
                </a:lnTo>
                <a:lnTo>
                  <a:pt x="3130653" y="22622"/>
                </a:lnTo>
                <a:cubicBezTo>
                  <a:pt x="3178874" y="19804"/>
                  <a:pt x="3260845" y="26231"/>
                  <a:pt x="3352422" y="32691"/>
                </a:cubicBezTo>
                <a:lnTo>
                  <a:pt x="3362608" y="33356"/>
                </a:lnTo>
                <a:lnTo>
                  <a:pt x="3446036" y="35579"/>
                </a:lnTo>
                <a:cubicBezTo>
                  <a:pt x="3550323" y="36566"/>
                  <a:pt x="3662083" y="33535"/>
                  <a:pt x="3778601" y="22622"/>
                </a:cubicBezTo>
                <a:cubicBezTo>
                  <a:pt x="3793981" y="243672"/>
                  <a:pt x="3764152" y="318695"/>
                  <a:pt x="3778601" y="467157"/>
                </a:cubicBezTo>
                <a:cubicBezTo>
                  <a:pt x="3790077" y="557563"/>
                  <a:pt x="3783697" y="684218"/>
                  <a:pt x="3777639" y="811856"/>
                </a:cubicBezTo>
                <a:lnTo>
                  <a:pt x="3773760" y="922625"/>
                </a:lnTo>
                <a:lnTo>
                  <a:pt x="3778601" y="974384"/>
                </a:lnTo>
                <a:cubicBezTo>
                  <a:pt x="3785784" y="1003717"/>
                  <a:pt x="3785160" y="1041120"/>
                  <a:pt x="3781239" y="1085904"/>
                </a:cubicBezTo>
                <a:lnTo>
                  <a:pt x="3776107" y="1132519"/>
                </a:lnTo>
                <a:lnTo>
                  <a:pt x="3778601" y="1162456"/>
                </a:lnTo>
                <a:cubicBezTo>
                  <a:pt x="3791360" y="1256797"/>
                  <a:pt x="3774958" y="1367020"/>
                  <a:pt x="3763568" y="1469787"/>
                </a:cubicBezTo>
                <a:lnTo>
                  <a:pt x="3758806" y="1520515"/>
                </a:lnTo>
                <a:lnTo>
                  <a:pt x="3760417" y="1549437"/>
                </a:lnTo>
                <a:cubicBezTo>
                  <a:pt x="3764298" y="1588133"/>
                  <a:pt x="3770171" y="1628243"/>
                  <a:pt x="3778601" y="1669683"/>
                </a:cubicBezTo>
                <a:cubicBezTo>
                  <a:pt x="3846039" y="2001203"/>
                  <a:pt x="3774784" y="2142285"/>
                  <a:pt x="3778601" y="2364982"/>
                </a:cubicBezTo>
                <a:lnTo>
                  <a:pt x="3776565" y="2406088"/>
                </a:lnTo>
                <a:lnTo>
                  <a:pt x="3778601" y="2427673"/>
                </a:lnTo>
                <a:cubicBezTo>
                  <a:pt x="3821357" y="2695960"/>
                  <a:pt x="3735684" y="2699438"/>
                  <a:pt x="3778601" y="2809517"/>
                </a:cubicBezTo>
                <a:cubicBezTo>
                  <a:pt x="3789330" y="2837037"/>
                  <a:pt x="3791666" y="2872927"/>
                  <a:pt x="3789892" y="2914654"/>
                </a:cubicBezTo>
                <a:lnTo>
                  <a:pt x="3784971" y="2966248"/>
                </a:lnTo>
                <a:lnTo>
                  <a:pt x="3796722" y="3024078"/>
                </a:lnTo>
                <a:cubicBezTo>
                  <a:pt x="3809238" y="3115139"/>
                  <a:pt x="3806232" y="3210898"/>
                  <a:pt x="3799338" y="3302850"/>
                </a:cubicBezTo>
                <a:lnTo>
                  <a:pt x="3787405" y="3438354"/>
                </a:lnTo>
                <a:lnTo>
                  <a:pt x="3790719" y="3460532"/>
                </a:lnTo>
                <a:cubicBezTo>
                  <a:pt x="3797323" y="3541872"/>
                  <a:pt x="3789007" y="3624193"/>
                  <a:pt x="3780361" y="3709762"/>
                </a:cubicBezTo>
                <a:lnTo>
                  <a:pt x="3780169" y="3712283"/>
                </a:lnTo>
                <a:lnTo>
                  <a:pt x="3781239" y="3768266"/>
                </a:lnTo>
                <a:cubicBezTo>
                  <a:pt x="3780994" y="3815588"/>
                  <a:pt x="3779902" y="3863939"/>
                  <a:pt x="3778794" y="3912511"/>
                </a:cubicBezTo>
                <a:lnTo>
                  <a:pt x="3776324" y="4054010"/>
                </a:lnTo>
                <a:lnTo>
                  <a:pt x="3778601" y="4074733"/>
                </a:lnTo>
                <a:cubicBezTo>
                  <a:pt x="3822365" y="4336760"/>
                  <a:pt x="3765189" y="4482586"/>
                  <a:pt x="3778601" y="4644650"/>
                </a:cubicBezTo>
                <a:cubicBezTo>
                  <a:pt x="3781954" y="4685166"/>
                  <a:pt x="3782850" y="4718916"/>
                  <a:pt x="3782504" y="4749344"/>
                </a:cubicBezTo>
                <a:lnTo>
                  <a:pt x="3780512" y="4796832"/>
                </a:lnTo>
                <a:lnTo>
                  <a:pt x="3786260" y="4877451"/>
                </a:lnTo>
                <a:cubicBezTo>
                  <a:pt x="3786165" y="4918212"/>
                  <a:pt x="3784020" y="4964155"/>
                  <a:pt x="3781623" y="5015963"/>
                </a:cubicBezTo>
                <a:lnTo>
                  <a:pt x="3779076" y="5087925"/>
                </a:lnTo>
                <a:lnTo>
                  <a:pt x="3779599" y="5155456"/>
                </a:lnTo>
                <a:lnTo>
                  <a:pt x="3775907" y="5219073"/>
                </a:lnTo>
                <a:lnTo>
                  <a:pt x="3778601" y="5402640"/>
                </a:lnTo>
                <a:cubicBezTo>
                  <a:pt x="3780494" y="5441637"/>
                  <a:pt x="3781680" y="5475146"/>
                  <a:pt x="3782335" y="5504141"/>
                </a:cubicBezTo>
                <a:lnTo>
                  <a:pt x="3782798" y="5566951"/>
                </a:lnTo>
                <a:lnTo>
                  <a:pt x="3786885" y="5599303"/>
                </a:lnTo>
                <a:cubicBezTo>
                  <a:pt x="3799534" y="5776838"/>
                  <a:pt x="3769350" y="6111156"/>
                  <a:pt x="3778601" y="6291711"/>
                </a:cubicBezTo>
                <a:cubicBezTo>
                  <a:pt x="3687392" y="6306733"/>
                  <a:pt x="3632350" y="6304889"/>
                  <a:pt x="3574752" y="6300212"/>
                </a:cubicBezTo>
                <a:lnTo>
                  <a:pt x="3545837" y="6297718"/>
                </a:lnTo>
                <a:lnTo>
                  <a:pt x="3527963" y="6296834"/>
                </a:lnTo>
                <a:cubicBezTo>
                  <a:pt x="3482151" y="6294419"/>
                  <a:pt x="3430025" y="6291672"/>
                  <a:pt x="3355561" y="6291711"/>
                </a:cubicBezTo>
                <a:cubicBezTo>
                  <a:pt x="3304843" y="6293555"/>
                  <a:pt x="3262749" y="6292377"/>
                  <a:pt x="3225711" y="6290098"/>
                </a:cubicBezTo>
                <a:lnTo>
                  <a:pt x="3218247" y="6289525"/>
                </a:lnTo>
                <a:lnTo>
                  <a:pt x="3198550" y="6289212"/>
                </a:lnTo>
                <a:cubicBezTo>
                  <a:pt x="3144315" y="6287803"/>
                  <a:pt x="3088976" y="6286105"/>
                  <a:pt x="3034921" y="6284968"/>
                </a:cubicBezTo>
                <a:lnTo>
                  <a:pt x="2973802" y="6284626"/>
                </a:lnTo>
                <a:lnTo>
                  <a:pt x="2932520" y="6291711"/>
                </a:lnTo>
                <a:cubicBezTo>
                  <a:pt x="2893699" y="6300111"/>
                  <a:pt x="2847670" y="6301992"/>
                  <a:pt x="2797581" y="6300669"/>
                </a:cubicBezTo>
                <a:lnTo>
                  <a:pt x="2672392" y="6292599"/>
                </a:lnTo>
                <a:lnTo>
                  <a:pt x="2629726" y="6293120"/>
                </a:lnTo>
                <a:lnTo>
                  <a:pt x="2540544" y="6284698"/>
                </a:lnTo>
                <a:lnTo>
                  <a:pt x="2473475" y="6280786"/>
                </a:lnTo>
                <a:cubicBezTo>
                  <a:pt x="2419724" y="6279900"/>
                  <a:pt x="2368202" y="6282437"/>
                  <a:pt x="2322057" y="6291711"/>
                </a:cubicBezTo>
                <a:cubicBezTo>
                  <a:pt x="2275912" y="6300985"/>
                  <a:pt x="2236301" y="6305003"/>
                  <a:pt x="2199195" y="6305968"/>
                </a:cubicBezTo>
                <a:lnTo>
                  <a:pt x="2094190" y="6302012"/>
                </a:lnTo>
                <a:lnTo>
                  <a:pt x="2029724" y="6307766"/>
                </a:lnTo>
                <a:cubicBezTo>
                  <a:pt x="1971866" y="6308389"/>
                  <a:pt x="1916420" y="6305265"/>
                  <a:pt x="1864312" y="6301339"/>
                </a:cubicBezTo>
                <a:lnTo>
                  <a:pt x="1761307" y="6293375"/>
                </a:lnTo>
                <a:lnTo>
                  <a:pt x="1745972" y="6293782"/>
                </a:lnTo>
                <a:cubicBezTo>
                  <a:pt x="1699734" y="6294177"/>
                  <a:pt x="1664143" y="6292827"/>
                  <a:pt x="1633352" y="6291083"/>
                </a:cubicBezTo>
                <a:lnTo>
                  <a:pt x="1621369" y="6290324"/>
                </a:lnTo>
                <a:lnTo>
                  <a:pt x="1599140" y="6291711"/>
                </a:lnTo>
                <a:cubicBezTo>
                  <a:pt x="1564093" y="6296354"/>
                  <a:pt x="1527169" y="6296254"/>
                  <a:pt x="1488567" y="6294097"/>
                </a:cubicBezTo>
                <a:lnTo>
                  <a:pt x="1429716" y="6289243"/>
                </a:lnTo>
                <a:lnTo>
                  <a:pt x="1401008" y="6291711"/>
                </a:lnTo>
                <a:cubicBezTo>
                  <a:pt x="1314301" y="6301163"/>
                  <a:pt x="1222976" y="6299856"/>
                  <a:pt x="1127367" y="6296839"/>
                </a:cubicBezTo>
                <a:lnTo>
                  <a:pt x="1062601" y="6295730"/>
                </a:lnTo>
                <a:lnTo>
                  <a:pt x="964991" y="6305909"/>
                </a:lnTo>
                <a:cubicBezTo>
                  <a:pt x="833250" y="6307778"/>
                  <a:pt x="714190" y="6280255"/>
                  <a:pt x="603122" y="6291711"/>
                </a:cubicBezTo>
                <a:cubicBezTo>
                  <a:pt x="455032" y="6306986"/>
                  <a:pt x="261206" y="6260346"/>
                  <a:pt x="30143" y="6291711"/>
                </a:cubicBezTo>
                <a:cubicBezTo>
                  <a:pt x="-1198" y="6167281"/>
                  <a:pt x="7291" y="6044138"/>
                  <a:pt x="19371" y="5934598"/>
                </a:cubicBezTo>
                <a:lnTo>
                  <a:pt x="33559" y="5801663"/>
                </a:lnTo>
                <a:lnTo>
                  <a:pt x="30143" y="5784485"/>
                </a:lnTo>
                <a:cubicBezTo>
                  <a:pt x="7257" y="5691455"/>
                  <a:pt x="7506" y="5585492"/>
                  <a:pt x="13352" y="5476692"/>
                </a:cubicBezTo>
                <a:lnTo>
                  <a:pt x="21882" y="5346809"/>
                </a:lnTo>
                <a:lnTo>
                  <a:pt x="22064" y="5339439"/>
                </a:lnTo>
                <a:lnTo>
                  <a:pt x="29601" y="5166357"/>
                </a:lnTo>
                <a:lnTo>
                  <a:pt x="30143" y="5151877"/>
                </a:lnTo>
                <a:cubicBezTo>
                  <a:pt x="30018" y="5125783"/>
                  <a:pt x="30111" y="5102484"/>
                  <a:pt x="30346" y="5081409"/>
                </a:cubicBezTo>
                <a:lnTo>
                  <a:pt x="30433" y="5076663"/>
                </a:lnTo>
                <a:lnTo>
                  <a:pt x="30143" y="4963804"/>
                </a:lnTo>
                <a:cubicBezTo>
                  <a:pt x="27040" y="4910138"/>
                  <a:pt x="27067" y="4856021"/>
                  <a:pt x="28459" y="4800989"/>
                </a:cubicBezTo>
                <a:lnTo>
                  <a:pt x="30399" y="4750796"/>
                </a:lnTo>
                <a:lnTo>
                  <a:pt x="31514" y="4666872"/>
                </a:lnTo>
                <a:lnTo>
                  <a:pt x="34697" y="4639551"/>
                </a:lnTo>
                <a:lnTo>
                  <a:pt x="34963" y="4632686"/>
                </a:lnTo>
                <a:cubicBezTo>
                  <a:pt x="37318" y="4575362"/>
                  <a:pt x="39271" y="4516661"/>
                  <a:pt x="39056" y="4456118"/>
                </a:cubicBezTo>
                <a:lnTo>
                  <a:pt x="36996" y="4412759"/>
                </a:lnTo>
                <a:lnTo>
                  <a:pt x="30143" y="4388188"/>
                </a:lnTo>
                <a:cubicBezTo>
                  <a:pt x="7389" y="4328002"/>
                  <a:pt x="11492" y="4256950"/>
                  <a:pt x="19232" y="4188739"/>
                </a:cubicBezTo>
                <a:lnTo>
                  <a:pt x="23985" y="4147809"/>
                </a:lnTo>
                <a:lnTo>
                  <a:pt x="23690" y="4087290"/>
                </a:lnTo>
                <a:lnTo>
                  <a:pt x="29097" y="3984687"/>
                </a:lnTo>
                <a:lnTo>
                  <a:pt x="28035" y="3962690"/>
                </a:lnTo>
                <a:cubicBezTo>
                  <a:pt x="28525" y="3945828"/>
                  <a:pt x="30052" y="3926691"/>
                  <a:pt x="32148" y="3905387"/>
                </a:cubicBezTo>
                <a:lnTo>
                  <a:pt x="34754" y="3881032"/>
                </a:lnTo>
                <a:lnTo>
                  <a:pt x="39206" y="3802233"/>
                </a:lnTo>
                <a:cubicBezTo>
                  <a:pt x="39778" y="3763353"/>
                  <a:pt x="37619" y="3728800"/>
                  <a:pt x="30143" y="3698588"/>
                </a:cubicBezTo>
                <a:cubicBezTo>
                  <a:pt x="7714" y="3607954"/>
                  <a:pt x="33117" y="3482508"/>
                  <a:pt x="36579" y="3365983"/>
                </a:cubicBezTo>
                <a:lnTo>
                  <a:pt x="36510" y="3356621"/>
                </a:lnTo>
                <a:lnTo>
                  <a:pt x="30143" y="3311044"/>
                </a:lnTo>
                <a:cubicBezTo>
                  <a:pt x="14271" y="3224157"/>
                  <a:pt x="11445" y="3149243"/>
                  <a:pt x="14856" y="3082749"/>
                </a:cubicBezTo>
                <a:lnTo>
                  <a:pt x="22229" y="3005366"/>
                </a:lnTo>
                <a:lnTo>
                  <a:pt x="27244" y="2895198"/>
                </a:lnTo>
                <a:cubicBezTo>
                  <a:pt x="29143" y="2848776"/>
                  <a:pt x="30527" y="2799531"/>
                  <a:pt x="30143" y="2746826"/>
                </a:cubicBezTo>
                <a:lnTo>
                  <a:pt x="36784" y="2638240"/>
                </a:lnTo>
                <a:lnTo>
                  <a:pt x="30143" y="2615745"/>
                </a:lnTo>
                <a:cubicBezTo>
                  <a:pt x="-20952" y="2495890"/>
                  <a:pt x="17898" y="2340273"/>
                  <a:pt x="37923" y="2201958"/>
                </a:cubicBezTo>
                <a:lnTo>
                  <a:pt x="42734" y="2158379"/>
                </a:lnTo>
                <a:lnTo>
                  <a:pt x="30143" y="2114218"/>
                </a:lnTo>
                <a:cubicBezTo>
                  <a:pt x="2269" y="2040950"/>
                  <a:pt x="-2735" y="1972014"/>
                  <a:pt x="1162" y="1906697"/>
                </a:cubicBezTo>
                <a:lnTo>
                  <a:pt x="6289" y="1854885"/>
                </a:lnTo>
                <a:lnTo>
                  <a:pt x="8053" y="1809168"/>
                </a:lnTo>
                <a:cubicBezTo>
                  <a:pt x="9832" y="1790244"/>
                  <a:pt x="12470" y="1771472"/>
                  <a:pt x="15415" y="1752867"/>
                </a:cubicBezTo>
                <a:lnTo>
                  <a:pt x="30925" y="1652561"/>
                </a:lnTo>
                <a:lnTo>
                  <a:pt x="30143" y="1606992"/>
                </a:lnTo>
                <a:cubicBezTo>
                  <a:pt x="28397" y="1588584"/>
                  <a:pt x="27931" y="1568665"/>
                  <a:pt x="28348" y="1547550"/>
                </a:cubicBezTo>
                <a:lnTo>
                  <a:pt x="29206" y="1531212"/>
                </a:lnTo>
                <a:lnTo>
                  <a:pt x="23637" y="1487282"/>
                </a:lnTo>
                <a:cubicBezTo>
                  <a:pt x="16479" y="1367166"/>
                  <a:pt x="59638" y="1246041"/>
                  <a:pt x="30143" y="1156757"/>
                </a:cubicBezTo>
                <a:cubicBezTo>
                  <a:pt x="21716" y="1131248"/>
                  <a:pt x="18318" y="1090735"/>
                  <a:pt x="17757" y="1041370"/>
                </a:cubicBezTo>
                <a:lnTo>
                  <a:pt x="18463" y="985697"/>
                </a:lnTo>
                <a:lnTo>
                  <a:pt x="16239" y="975915"/>
                </a:lnTo>
                <a:cubicBezTo>
                  <a:pt x="13541" y="957312"/>
                  <a:pt x="12597" y="940330"/>
                  <a:pt x="12862" y="924477"/>
                </a:cubicBezTo>
                <a:lnTo>
                  <a:pt x="23640" y="845857"/>
                </a:lnTo>
                <a:lnTo>
                  <a:pt x="30907" y="688163"/>
                </a:lnTo>
                <a:lnTo>
                  <a:pt x="31375" y="662715"/>
                </a:lnTo>
                <a:lnTo>
                  <a:pt x="30143" y="655230"/>
                </a:lnTo>
                <a:cubicBezTo>
                  <a:pt x="20345" y="615334"/>
                  <a:pt x="17924" y="569960"/>
                  <a:pt x="19185" y="520814"/>
                </a:cubicBezTo>
                <a:lnTo>
                  <a:pt x="26662" y="415314"/>
                </a:lnTo>
                <a:lnTo>
                  <a:pt x="25635" y="383217"/>
                </a:lnTo>
                <a:cubicBezTo>
                  <a:pt x="25461" y="243905"/>
                  <a:pt x="35455" y="113017"/>
                  <a:pt x="30143" y="22622"/>
                </a:cubicBezTo>
                <a:cubicBezTo>
                  <a:pt x="90096" y="13526"/>
                  <a:pt x="146841" y="12585"/>
                  <a:pt x="200495" y="15390"/>
                </a:cubicBezTo>
                <a:lnTo>
                  <a:pt x="324102" y="27794"/>
                </a:lnTo>
                <a:lnTo>
                  <a:pt x="329634" y="27979"/>
                </a:lnTo>
                <a:cubicBezTo>
                  <a:pt x="398332" y="30204"/>
                  <a:pt x="468106" y="31425"/>
                  <a:pt x="551798" y="27886"/>
                </a:cubicBezTo>
                <a:lnTo>
                  <a:pt x="592464" y="25476"/>
                </a:lnTo>
                <a:lnTo>
                  <a:pt x="603122" y="22622"/>
                </a:lnTo>
                <a:cubicBezTo>
                  <a:pt x="639294" y="8191"/>
                  <a:pt x="679641" y="1916"/>
                  <a:pt x="723201" y="386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6D7079-5DED-498B-817B-AA737403B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5955" y="2071316"/>
            <a:ext cx="6713552" cy="4114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 transmittance (UVT) is a measurement of the amount of ultraviolet light (254 nm) that passes through a water sample compared to the amount of light that passes through a pure water sample. The measurement is expressed as % UVT.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%UVT = 10</a:t>
            </a:r>
            <a:r>
              <a:rPr lang="en-US" sz="2200" baseline="30000" dirty="0">
                <a:latin typeface="Arial" panose="020B0604020202020204" pitchFamily="34" charset="0"/>
                <a:cs typeface="Arial" panose="020B0604020202020204" pitchFamily="34" charset="0"/>
              </a:rPr>
              <a:t>(-UVA)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x 100%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 absorbance (UVA) is calculated as a relative measure of the amount of light absorbed by a water sample compared with the amount of light absorbed by a pure water sample.  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UVA = -log(%UVT/100)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13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6F82C-9CBF-4A0D-93E1-19CDA750B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40643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Howell Mountain MWC Treated Water Characteristics, August 28, 2024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4EC6F-46CD-4057-9FA8-D3D858226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7089742" cy="4669443"/>
          </a:xfrm>
        </p:spPr>
        <p:txBody>
          <a:bodyPr>
            <a:noAutofit/>
          </a:bodyPr>
          <a:lstStyle/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Plant Dose 917: 20 mg/L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Filtrate Water (before NaOCl injection)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0.08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89.16%,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0.0498/cm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u="sng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Plant Filtrate Water (after NaOCl injection) 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Turbidity: x NTU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UVT: x%, 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UVA: x/cm</a:t>
            </a:r>
          </a:p>
          <a:p>
            <a:pPr marL="0" lvl="0" indent="0"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709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937EB-D19C-4E76-8649-94CD02D1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Applied Coagulants for Jar Testing (1)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E65AB-A1B1-4797-88B5-EC09C3FADE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9938" y="1825625"/>
            <a:ext cx="5832818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Pac 917 (NTU Technologies, Inc.)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10% polyamine (50% water, 50% active polyamines)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45% Aluminum Chlorohydrate (ACH)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~21.3%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600"/>
              </a:spcBef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~11.3% Al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45% Water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83% Basicity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SG = 1.25-1.34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NSF limit: 100 mg/L as Product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02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9E599-28F1-489A-9094-0F8C3C2E7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4955" y="552182"/>
            <a:ext cx="5998840" cy="3343135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Polyamine</a:t>
            </a:r>
            <a:b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59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108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br>
              <a:rPr lang="en-US" sz="5200" baseline="-25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5200" dirty="0">
                <a:latin typeface="Arial" panose="020B0604020202020204" pitchFamily="34" charset="0"/>
                <a:cs typeface="Arial" panose="020B0604020202020204" pitchFamily="34" charset="0"/>
              </a:rPr>
              <a:t>MW: 1,173.6 g/mol</a:t>
            </a:r>
          </a:p>
        </p:txBody>
      </p:sp>
      <p:pic>
        <p:nvPicPr>
          <p:cNvPr id="3" name="Picture 2" descr="Polyamine structure">
            <a:extLst>
              <a:ext uri="{FF2B5EF4-FFF2-40B4-BE49-F238E27FC236}">
                <a16:creationId xmlns:a16="http://schemas.microsoft.com/office/drawing/2014/main" id="{9167A25F-C6EE-4F7D-A641-F3B59F75AD5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20" y="10"/>
            <a:ext cx="499298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00EDD19-6802-4EC3-95CE-CFFAB042CF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C889B-6ECE-40A2-8645-ED7792B37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>
                <a:latin typeface="Arial" panose="020B0604020202020204" pitchFamily="34" charset="0"/>
                <a:cs typeface="Arial" panose="020B0604020202020204" pitchFamily="34" charset="0"/>
              </a:rPr>
              <a:t>Coagulant Information</a:t>
            </a:r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DB17E863-922E-4C26-BD64-E8FD41D28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CC044-A346-4767-A2C4-8EF853C40C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Unless stated otherwise, all coagulant doses are reported as Product (100% strength).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Aluminum Sulfate doses are reported as hydrated Al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(SO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*14.3H</a:t>
            </a:r>
            <a:r>
              <a:rPr lang="en-US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0.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Preparation of coagulant stock solutions are generally 1.0 and/or 0.1 percent strength using 100 and/or 200 mL volumetric flasks.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100-1000 micro liters is used for stock solution preparation and coagulant aid jar test dosing.</a:t>
            </a:r>
          </a:p>
          <a:p>
            <a:pPr marL="0" indent="0">
              <a:buNone/>
            </a:pP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Finnpipette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F2 variable volume pipette, capacity 0.5-5 mL is used for primary coagulant jar test dosing.</a:t>
            </a:r>
          </a:p>
        </p:txBody>
      </p:sp>
    </p:spTree>
    <p:extLst>
      <p:ext uri="{BB962C8B-B14F-4D97-AF65-F5344CB8AC3E}">
        <p14:creationId xmlns:p14="http://schemas.microsoft.com/office/powerpoint/2010/main" val="892357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37" y="118720"/>
            <a:ext cx="11914906" cy="1325563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Howell Mountain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; Jar Test 1 - 8 Results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Flash Mix 200 RPM (20 sec); Floc Mix 30 RPM (5 min)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063909"/>
              </p:ext>
            </p:extLst>
          </p:nvPr>
        </p:nvGraphicFramePr>
        <p:xfrm>
          <a:off x="110835" y="1432628"/>
          <a:ext cx="11625535" cy="4754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7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5975">
                  <a:extLst>
                    <a:ext uri="{9D8B030D-6E8A-4147-A177-3AD203B41FA5}">
                      <a16:colId xmlns:a16="http://schemas.microsoft.com/office/drawing/2014/main" val="2183828402"/>
                    </a:ext>
                  </a:extLst>
                </a:gridCol>
                <a:gridCol w="1665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977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968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261390">
                  <a:extLst>
                    <a:ext uri="{9D8B030D-6E8A-4147-A177-3AD203B41FA5}">
                      <a16:colId xmlns:a16="http://schemas.microsoft.com/office/drawing/2014/main" val="718132139"/>
                    </a:ext>
                  </a:extLst>
                </a:gridCol>
                <a:gridCol w="1618039">
                  <a:extLst>
                    <a:ext uri="{9D8B030D-6E8A-4147-A177-3AD203B41FA5}">
                      <a16:colId xmlns:a16="http://schemas.microsoft.com/office/drawing/2014/main" val="1694726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Jar#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917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mg/L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Filtrate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UVA/cm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%UVA Reduction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Settle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NTU</a:t>
                      </a:r>
                    </a:p>
                    <a:p>
                      <a:pPr algn="ctr"/>
                      <a:r>
                        <a:rPr lang="en-US" sz="2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J1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86.69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J2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J3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90.18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J4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89.15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0.0499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J5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88.21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0.0545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7336597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J6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0.07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88.79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0.0516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554676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J7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88.96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0.0508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845975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J8</a:t>
                      </a: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0.05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89.53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0.0481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5582" marR="5582" marT="5582" marB="0" anchor="ctr"/>
                </a:tc>
                <a:extLst>
                  <a:ext uri="{0D108BD9-81ED-4DB2-BD59-A6C34878D82A}">
                    <a16:rowId xmlns:a16="http://schemas.microsoft.com/office/drawing/2014/main" val="21298981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B717210B-4E81-74B4-0A3F-7D360F21CA25}"/>
              </a:ext>
            </a:extLst>
          </p:cNvPr>
          <p:cNvSpPr txBox="1"/>
          <p:nvPr/>
        </p:nvSpPr>
        <p:spPr>
          <a:xfrm>
            <a:off x="1228437" y="6369948"/>
            <a:ext cx="4849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Plant UVA: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0.0498/cm; Plant Filtrate: 0.08 NTU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68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1078</Words>
  <Application>Microsoft Office PowerPoint</Application>
  <PresentationFormat>Widescreen</PresentationFormat>
  <Paragraphs>192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Howell Mountain MWC CA2810001, Napa County, Jar Test</vt:lpstr>
      <vt:lpstr>Treatment Plant</vt:lpstr>
      <vt:lpstr>Source Waters (blend): Lake Dear/ Lake Henne</vt:lpstr>
      <vt:lpstr>UVT/UVA, pathlength 10 mm</vt:lpstr>
      <vt:lpstr>Howell Mountain MWC Treated Water Characteristics, August 28, 2024</vt:lpstr>
      <vt:lpstr>Applied Coagulants for Jar Testing (1)</vt:lpstr>
      <vt:lpstr>Polyamine C59H108N14O10 MW: 1,173.6 g/mol</vt:lpstr>
      <vt:lpstr>Coagulant Information</vt:lpstr>
      <vt:lpstr>Howell Mountain; Jar Test 1 - 8 Results Flash Mix 200 RPM (20 sec); Floc Mix 30 RPM (5 min)</vt:lpstr>
      <vt:lpstr>Jar Testing for 1-Liter Jars:  Procedures for Most Treatment Plants</vt:lpstr>
      <vt:lpstr>Jar Test Filterability Test Equipment</vt:lpstr>
      <vt:lpstr>Isopore Membrane Information</vt:lpstr>
      <vt:lpstr>Isopore Membrane Background Information </vt:lpstr>
      <vt:lpstr>Jar Test - Filterability Test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Howell Mountain MWC CA2810001, Napa County, Jar Test</dc:title>
  <dc:creator>Schott, Guy@Waterboards</dc:creator>
  <cp:lastModifiedBy>Guy Schott</cp:lastModifiedBy>
  <cp:revision>7</cp:revision>
  <dcterms:created xsi:type="dcterms:W3CDTF">2021-10-04T17:01:37Z</dcterms:created>
  <dcterms:modified xsi:type="dcterms:W3CDTF">2024-09-29T21:58:27Z</dcterms:modified>
</cp:coreProperties>
</file>