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658" r:id="rId2"/>
    <p:sldId id="1198" r:id="rId3"/>
    <p:sldId id="1676" r:id="rId4"/>
    <p:sldId id="1672" r:id="rId5"/>
    <p:sldId id="1322" r:id="rId6"/>
    <p:sldId id="1678" r:id="rId7"/>
    <p:sldId id="1127" r:id="rId8"/>
    <p:sldId id="1183" r:id="rId9"/>
    <p:sldId id="1668" r:id="rId10"/>
    <p:sldId id="1677" r:id="rId11"/>
    <p:sldId id="1178" r:id="rId12"/>
    <p:sldId id="772" r:id="rId13"/>
    <p:sldId id="773" r:id="rId14"/>
    <p:sldId id="774" r:id="rId15"/>
    <p:sldId id="1190" r:id="rId16"/>
    <p:sldId id="1662" r:id="rId17"/>
    <p:sldId id="1191" r:id="rId18"/>
    <p:sldId id="780" r:id="rId19"/>
    <p:sldId id="781" r:id="rId20"/>
    <p:sldId id="782" r:id="rId21"/>
    <p:sldId id="1673" r:id="rId22"/>
    <p:sldId id="783" r:id="rId23"/>
    <p:sldId id="784" r:id="rId24"/>
    <p:sldId id="1674" r:id="rId25"/>
    <p:sldId id="1675" r:id="rId26"/>
    <p:sldId id="786" r:id="rId27"/>
    <p:sldId id="787" r:id="rId28"/>
    <p:sldId id="788" r:id="rId29"/>
    <p:sldId id="1156" r:id="rId30"/>
    <p:sldId id="1157" r:id="rId31"/>
    <p:sldId id="1129" r:id="rId32"/>
    <p:sldId id="1148" r:id="rId33"/>
    <p:sldId id="1158" r:id="rId34"/>
    <p:sldId id="1592" r:id="rId3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City of St. Helena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19, 2026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7C1F8-602D-A940-135A-3930BDB54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F2945-A1F2-E625-3890-3302EA990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D0F7-183C-24EB-B3C2-7A8350FB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17-19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5D576B-BD3E-5819-0A50-A82B4EA7B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26216"/>
              </p:ext>
            </p:extLst>
          </p:nvPr>
        </p:nvGraphicFramePr>
        <p:xfrm>
          <a:off x="109727" y="1759331"/>
          <a:ext cx="11530585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759">
                  <a:extLst>
                    <a:ext uri="{9D8B030D-6E8A-4147-A177-3AD203B41FA5}">
                      <a16:colId xmlns:a16="http://schemas.microsoft.com/office/drawing/2014/main" val="3487298872"/>
                    </a:ext>
                  </a:extLst>
                </a:gridCol>
                <a:gridCol w="1765579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207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7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6833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1009256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854241">
                  <a:extLst>
                    <a:ext uri="{9D8B030D-6E8A-4147-A177-3AD203B41FA5}">
                      <a16:colId xmlns:a16="http://schemas.microsoft.com/office/drawing/2014/main" val="99508537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*8.8 H2O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46D78C-B650-3E4D-A71C-38045D95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080" y="632422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4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Chemicals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NaOH/FeSO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684C668-3EE5-9E69-3693-76013BD710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64CB2-9BAB-B9E1-F566-5B0E9F76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53273" y="119454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18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69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9E028-0289-CE67-38D3-7290130B6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9961" y="116406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19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73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A87D7-F5C5-C470-4589-9912662A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8673" y="131646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77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8D388-A8A4-0FA1-938A-D9E7BB19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25089" y="137742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6.47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ter 5 minutes of settling">
            <a:extLst>
              <a:ext uri="{FF2B5EF4-FFF2-40B4-BE49-F238E27FC236}">
                <a16:creationId xmlns:a16="http://schemas.microsoft.com/office/drawing/2014/main" id="{207C91B8-B996-1583-3557-8855E68715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12ACADF-2ABD-512E-C972-89AB8401E9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079B03-555E-76EC-86A6-1482E8D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1521" y="82878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18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69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87.33%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006A5-52AE-2B4C-DA55-0BC05A568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8209" y="79830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19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73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E95D7-89B1-1B36-0E1F-60E5E313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0385" y="95070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77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65CB7-0232-0B7F-F0D8-BBCEFD96F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89097" y="101166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6.47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519944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Chemicals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NaOH/FeSO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A85AAA7-CA54-F672-9EA5-039AAAC2D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4B4CD3-D5DB-E31F-AC54-8FF511276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2609" y="137742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21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3A99-1635-6839-F51C-BB2C2E77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649" y="116406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84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9AF2F-25EA-C9B2-22DB-27BD27BCD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1553" y="122502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23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87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98AFD-0D00-555B-85DE-1D31E92AD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7425" y="128598"/>
            <a:ext cx="2213811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90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6.58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Chemicals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NaOH/FeSO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Nalco 8170/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28109AE-A88A-FE46-13BA-252153894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30DAFF-E557-9779-F667-F2F811FFF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8347" y="137742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8170: 0.3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73699-1430-F4A3-A707-617825ABA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0593" y="172155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1AFED-CD1A-9CA7-FC74-FD16F1E61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45" y="178251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0.5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1A54E-DC49-5D53-465C-79167B66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4361" y="175203"/>
            <a:ext cx="217078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0.7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6.40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5BF48EE9-A5C9-9E44-8605-1B53D48D1E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373626"/>
            <a:ext cx="4404379" cy="100289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1641987"/>
            <a:ext cx="4404380" cy="4227001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4.6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23.5 mg/L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65.34%,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0.1848/cm</a:t>
            </a:r>
          </a:p>
          <a:p>
            <a:pPr lvl="0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1.13 NTU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67.65%,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0.1697/cm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C30A4CE-AFB7-28CC-CF67-FACBC8C94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413A62-80CA-39EE-72D3-3C37C348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9243" y="137742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8170: 0.3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B56C6-E876-477E-D7E8-40C8FA1A6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4289" y="172155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1C4B6-A5EE-6A03-FED2-B6089905C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1873" y="178251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0.5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C7E5D-C5CF-F1FE-A4DF-E6D3BD6E1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593" y="175203"/>
            <a:ext cx="217078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0.7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6.40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Chemicals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NaOH/FeSO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*8.8H2O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Nalco 8170/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D7F9CE8-0CAE-0329-D74E-BC9D39FDA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DF127A-C248-1829-26D2-BF3ECE2E1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918" y="109167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3.95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C11E7-BA32-5270-6A87-D62A1AC65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0918" y="213942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8170: 0.1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C1B5F-B91E-4EDC-B188-E71AEF8F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5768" y="109167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374E2-CF69-F0A6-F797-E4CD9DFF8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1323" y="225876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1.46 NTU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2AB5EB98-1970-D406-3BE2-D262D7A6F1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9022FC7-2C8B-ED51-DCB6-F4F167F1C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FD1A2C-1AD8-80A4-2A2A-3A22364C6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1494" y="109167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3.95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DE413-5084-E9FB-3B24-71CBB0CF1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6014" y="213942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Nalco 8170: 0.1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4.77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528DB-6EC1-9FB7-FBF2-50925E4CB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5768" y="109167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17B48-6B94-9E0D-E513-27772320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6419" y="225876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1.0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1.46 NTU</a:t>
            </a:r>
          </a:p>
        </p:txBody>
      </p:sp>
    </p:spTree>
    <p:extLst>
      <p:ext uri="{BB962C8B-B14F-4D97-AF65-F5344CB8AC3E}">
        <p14:creationId xmlns:p14="http://schemas.microsoft.com/office/powerpoint/2010/main" val="180069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17-19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Chemicals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NaOH/FeSO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*8.8H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D3D22FF-BCC9-F8C2-3C98-5146EA197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B4F2-0221-4FE8-B18B-379AD5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17-19: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498AEF-E945-AAE5-866A-47327876F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6419" y="88225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7C50F-71E3-057A-BE12-B0622387A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6314" y="93141"/>
            <a:ext cx="217078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1.6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9618D-633F-B6A8-B737-D853FA561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12521" y="88224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1.9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1.77 NTU</a:t>
            </a:r>
          </a:p>
        </p:txBody>
      </p:sp>
    </p:spTree>
    <p:extLst>
      <p:ext uri="{BB962C8B-B14F-4D97-AF65-F5344CB8AC3E}">
        <p14:creationId xmlns:p14="http://schemas.microsoft.com/office/powerpoint/2010/main" val="309214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 5 minutes of settling">
            <a:extLst>
              <a:ext uri="{FF2B5EF4-FFF2-40B4-BE49-F238E27FC236}">
                <a16:creationId xmlns:a16="http://schemas.microsoft.com/office/drawing/2014/main" id="{DAC5B6B8-0509-A657-EF5F-BFE8193543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16985-D85B-43B0-A8A3-6B6F1C4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5317240"/>
            <a:ext cx="11667743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17-19: After 5 min of settling, 25 mL is syringed for filterability and %UVT/UVA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1C2943A-D623-95F4-C85A-0E32A6C72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8F3FC-CE34-4C95-B9C1-1232BE5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17-19: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DBA7D3-17A0-A420-A073-3BBA49A5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6419" y="15073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1.3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9BCCA-65D2-05C4-4EAA-58EC20D3C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6314" y="19989"/>
            <a:ext cx="2170787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1.6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F6AA0-0FBD-044C-4DDE-C85D5DEA5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12521" y="15072"/>
            <a:ext cx="217078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80 mg/L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ZetaFloc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1.9 mg/L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1.77 NTU</a:t>
            </a:r>
          </a:p>
        </p:txBody>
      </p:sp>
    </p:spTree>
    <p:extLst>
      <p:ext uri="{BB962C8B-B14F-4D97-AF65-F5344CB8AC3E}">
        <p14:creationId xmlns:p14="http://schemas.microsoft.com/office/powerpoint/2010/main" val="170562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1D051-198B-CA5D-E153-43E9A273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Flocculation/Sedimentation Basins</a:t>
            </a:r>
          </a:p>
        </p:txBody>
      </p:sp>
      <p:pic>
        <p:nvPicPr>
          <p:cNvPr id="4" name="Picture 3" descr="Sedimentation basin">
            <a:extLst>
              <a:ext uri="{FF2B5EF4-FFF2-40B4-BE49-F238E27FC236}">
                <a16:creationId xmlns:a16="http://schemas.microsoft.com/office/drawing/2014/main" id="{AB000B57-4D4A-3D85-E589-EDFAC869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Thatcher Company of CA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Ferric Sulfate (%, as Hydrate)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12.9% Ferric Iron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1.576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600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20, Organic Polymer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1.07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NALCLEAR 8170 PULV (Nalco)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Dry Polyacrylamide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1 mg/L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4C5BC-C60B-7EA0-3937-715D87C9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123F-B562-7BE2-398B-9CAAC5DD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13966-91A0-3D38-2400-9EF014C4B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FeSO4-8.8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O: 60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5.08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FeSO4*8.8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O: 70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NaOH added to keep pH at 5.5.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615E2-9764-F52C-25FB-97A488260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Ferric sulfate is reported as hydrated Ferric Sulfate (FeSO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*8.8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864466"/>
              </p:ext>
            </p:extLst>
          </p:nvPr>
        </p:nvGraphicFramePr>
        <p:xfrm>
          <a:off x="100582" y="1402715"/>
          <a:ext cx="11701772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81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499009">
                  <a:extLst>
                    <a:ext uri="{9D8B030D-6E8A-4147-A177-3AD203B41FA5}">
                      <a16:colId xmlns:a16="http://schemas.microsoft.com/office/drawing/2014/main" val="1612592654"/>
                    </a:ext>
                  </a:extLst>
                </a:gridCol>
                <a:gridCol w="1499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4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1972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447177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96110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*8.8 H2O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689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3019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883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363511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44" y="636994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49080"/>
              </p:ext>
            </p:extLst>
          </p:nvPr>
        </p:nvGraphicFramePr>
        <p:xfrm>
          <a:off x="100583" y="1402715"/>
          <a:ext cx="11990835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022">
                  <a:extLst>
                    <a:ext uri="{9D8B030D-6E8A-4147-A177-3AD203B41FA5}">
                      <a16:colId xmlns:a16="http://schemas.microsoft.com/office/drawing/2014/main" val="3487298872"/>
                    </a:ext>
                  </a:extLst>
                </a:gridCol>
                <a:gridCol w="1631632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703157732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  <a:gridCol w="789434">
                  <a:extLst>
                    <a:ext uri="{9D8B030D-6E8A-4147-A177-3AD203B41FA5}">
                      <a16:colId xmlns:a16="http://schemas.microsoft.com/office/drawing/2014/main" val="995085371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*8.8 H2O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Nalco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9186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599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2304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376179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450291-C668-3E27-14DA-AB984277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080" y="6324228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was taken after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bb6ca0c-ccb3-428b-9d5f-a9c60cad6645}" enabled="1" method="Standard" siteId="{fe186a25-7d49-41e6-9941-05d2281d36c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3159</Words>
  <Application>Microsoft Office PowerPoint</Application>
  <PresentationFormat>Widescreen</PresentationFormat>
  <Paragraphs>685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City of St. Helena CA2810004 Napa County Jar Test</vt:lpstr>
      <vt:lpstr>Source Water: Bell Canyon Reservoir</vt:lpstr>
      <vt:lpstr> Flocculation/Sedimentation Basins</vt:lpstr>
      <vt:lpstr>UVT/UVA, pathlength 40 mm</vt:lpstr>
      <vt:lpstr>Applied Coagulants for Jar Testing </vt:lpstr>
      <vt:lpstr>Laboratory Charge Analyzer</vt:lpstr>
      <vt:lpstr>Coagulant Information</vt:lpstr>
      <vt:lpstr>City of St. Helena : Jar Test 1-8 Results Flash Mix 200 RPM (20 sec); Floc Mix 30 RPM (5 min)</vt:lpstr>
      <vt:lpstr>City of St. Helena : Jar Test 9-16 Results Flash Mix 200 RPM (20 sec); Floc Mix 30 RPM (5 min)</vt:lpstr>
      <vt:lpstr>City of St. Helena : Jar Test 17-19 Results Flash Mix 200 RPM (20 sec); Floc Mix 30 RPM (5 min)</vt:lpstr>
      <vt:lpstr>Jars 1-4 Test Flash Mix 20 Sec (200 RPM) Floc Mix 5 min (30 RPM) Post NaMnO4  Applied Chemicals  NaOH/FeSO4*8.8H2O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5 min (30 RPM) Post NaMnO4  Applied Chemicals  NaOH/FeSO4*8.8H2O</vt:lpstr>
      <vt:lpstr>Jars 5-8:  End of 5-minute flocculation (30 RPM) duration. </vt:lpstr>
      <vt:lpstr>Jars 9-12 Test Flash Mix 20 Sec (200 RPM) Floc Mix 5 min (30 RPM) Post NaMnO4  Applied Chemicals  NaOH/FeSO4*8.8H2O Nalco 8170/ZetaFloc 20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20 Sec (200 RPM) Floc Mix 5 min (30 RPM) Post NaMnO4  Applied Chemicals  NaOH/FeSO4*8.8H2O Nalco 8170/ZetaFloc 20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17-19 Test Flash Mix 20 Sec (200 RPM) Floc Mix 5 min (30 RPM) Post NaMnO4  Applied Chemicals  NaOH/FeSO4*8.8H2O ZetaFloc 20  </vt:lpstr>
      <vt:lpstr>Jars 17-19:  End of 5-minute flocculation (30 RPM) duration. </vt:lpstr>
      <vt:lpstr>Jars 17-19: After 5 min of settling, 25 mL is syringed for filterability and %UVT/UVA</vt:lpstr>
      <vt:lpstr>Jars 17-19: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53</cp:revision>
  <dcterms:created xsi:type="dcterms:W3CDTF">2021-09-22T19:52:29Z</dcterms:created>
  <dcterms:modified xsi:type="dcterms:W3CDTF">2026-05-13T20:38:49Z</dcterms:modified>
</cp:coreProperties>
</file>