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679" r:id="rId2"/>
    <p:sldId id="1198" r:id="rId3"/>
    <p:sldId id="1676" r:id="rId4"/>
    <p:sldId id="1541" r:id="rId5"/>
    <p:sldId id="1672" r:id="rId6"/>
    <p:sldId id="1322" r:id="rId7"/>
    <p:sldId id="1659" r:id="rId8"/>
    <p:sldId id="1127" r:id="rId9"/>
    <p:sldId id="1671" r:id="rId10"/>
    <p:sldId id="1549" r:id="rId11"/>
    <p:sldId id="1681" r:id="rId12"/>
    <p:sldId id="1156" r:id="rId13"/>
    <p:sldId id="1157" r:id="rId14"/>
    <p:sldId id="1129" r:id="rId15"/>
    <p:sldId id="1148" r:id="rId16"/>
    <p:sldId id="1158" r:id="rId17"/>
    <p:sldId id="1592" r:id="rId18"/>
  </p:sldIdLst>
  <p:sldSz cx="12192000" cy="6858000"/>
  <p:notesSz cx="7010400" cy="92964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102" d="100"/>
          <a:sy n="102" d="100"/>
        </p:scale>
        <p:origin x="126" y="1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EFBF0F-E7FD-484D-BBA2-910229994995}" type="datetimeFigureOut">
              <a:rPr lang="en-US" smtClean="0"/>
              <a:t>5/19/2025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3150F4-05B9-4F1A-A748-0CB3DFC0AEBD}" type="slidenum">
              <a:rPr lang="en-US" smtClean="0"/>
              <a:t>‹#›</a:t>
            </a:fld>
            <a:endParaRPr lang="en-US"/>
          </a:p>
        </p:txBody>
      </p:sp>
    </p:spTree>
    <p:extLst>
      <p:ext uri="{BB962C8B-B14F-4D97-AF65-F5344CB8AC3E}">
        <p14:creationId xmlns:p14="http://schemas.microsoft.com/office/powerpoint/2010/main" val="388960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61663-EF99-B70D-0CF2-8CFECC6D1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B504EF-1B3C-1413-8576-C613614C2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63A4F-5CEE-A6FC-FA8B-E067B9F685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09DCD6-86C7-AEFA-9DA0-45D2F2BB11C6}"/>
              </a:ext>
            </a:extLst>
          </p:cNvPr>
          <p:cNvSpPr>
            <a:spLocks noGrp="1"/>
          </p:cNvSpPr>
          <p:nvPr>
            <p:ph type="sldNum" sz="quarter" idx="5"/>
          </p:nvPr>
        </p:nvSpPr>
        <p:spPr/>
        <p:txBody>
          <a:bodyPr/>
          <a:lstStyle/>
          <a:p>
            <a:fld id="{0E3150F4-05B9-4F1A-A748-0CB3DFC0AEBD}" type="slidenum">
              <a:rPr lang="en-US" smtClean="0"/>
              <a:t>1</a:t>
            </a:fld>
            <a:endParaRPr lang="en-US"/>
          </a:p>
        </p:txBody>
      </p:sp>
    </p:spTree>
    <p:extLst>
      <p:ext uri="{BB962C8B-B14F-4D97-AF65-F5344CB8AC3E}">
        <p14:creationId xmlns:p14="http://schemas.microsoft.com/office/powerpoint/2010/main" val="217205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3150F4-05B9-4F1A-A748-0CB3DFC0AEBD}" type="slidenum">
              <a:rPr lang="en-US" smtClean="0"/>
              <a:t>11</a:t>
            </a:fld>
            <a:endParaRPr lang="en-US"/>
          </a:p>
        </p:txBody>
      </p:sp>
    </p:spTree>
    <p:extLst>
      <p:ext uri="{BB962C8B-B14F-4D97-AF65-F5344CB8AC3E}">
        <p14:creationId xmlns:p14="http://schemas.microsoft.com/office/powerpoint/2010/main" val="199446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5FF843-9FE6-4ADA-8A19-21F1FE06216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328620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FF843-9FE6-4ADA-8A19-21F1FE06216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296744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FF843-9FE6-4ADA-8A19-21F1FE06216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295511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FF843-9FE6-4ADA-8A19-21F1FE06216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42078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5FF843-9FE6-4ADA-8A19-21F1FE06216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66543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5FF843-9FE6-4ADA-8A19-21F1FE06216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174566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5FF843-9FE6-4ADA-8A19-21F1FE062163}"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304161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5FF843-9FE6-4ADA-8A19-21F1FE062163}"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291044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FF843-9FE6-4ADA-8A19-21F1FE062163}"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129627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5FF843-9FE6-4ADA-8A19-21F1FE06216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173416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5FF843-9FE6-4ADA-8A19-21F1FE06216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81B46-1CCE-44ED-AD16-5A72FFDAC5DD}" type="slidenum">
              <a:rPr lang="en-US" smtClean="0"/>
              <a:t>‹#›</a:t>
            </a:fld>
            <a:endParaRPr lang="en-US"/>
          </a:p>
        </p:txBody>
      </p:sp>
    </p:spTree>
    <p:extLst>
      <p:ext uri="{BB962C8B-B14F-4D97-AF65-F5344CB8AC3E}">
        <p14:creationId xmlns:p14="http://schemas.microsoft.com/office/powerpoint/2010/main" val="88776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FF843-9FE6-4ADA-8A19-21F1FE062163}" type="datetimeFigureOut">
              <a:rPr lang="en-US" smtClean="0"/>
              <a:t>5/19/2025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81B46-1CCE-44ED-AD16-5A72FFDAC5DD}" type="slidenum">
              <a:rPr lang="en-US" smtClean="0"/>
              <a:t>‹#›</a:t>
            </a:fld>
            <a:endParaRPr lang="en-US"/>
          </a:p>
        </p:txBody>
      </p:sp>
    </p:spTree>
    <p:extLst>
      <p:ext uri="{BB962C8B-B14F-4D97-AF65-F5344CB8AC3E}">
        <p14:creationId xmlns:p14="http://schemas.microsoft.com/office/powerpoint/2010/main" val="28053001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sigmaaldrich.com/united-states.html"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waterboards.ca.gov/drinking_water/programs/districts/mendocino_district.html" TargetMode="External"/><Relationship Id="rId7" Type="http://schemas.openxmlformats.org/officeDocument/2006/relationships/image" Target="../media/image11.svg"/><Relationship Id="rId2" Type="http://schemas.openxmlformats.org/officeDocument/2006/relationships/hyperlink" Target="https://www.waterboards.ca.gov/drinking_water/programs/districts/mendocino_district.html"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mailto:Guy.Schott@waterboards.ca.gov" TargetMode="External"/><Relationship Id="rId4" Type="http://schemas.openxmlformats.org/officeDocument/2006/relationships/hyperlink" Target="https://www.youtube.com/watch?v=aGByyxhelk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C7770D-424A-BA41-F268-09659140CE5E}"/>
            </a:ext>
          </a:extLst>
        </p:cNvPr>
        <p:cNvGrpSpPr/>
        <p:nvPr/>
      </p:nvGrpSpPr>
      <p:grpSpPr>
        <a:xfrm>
          <a:off x="0" y="0"/>
          <a:ext cx="0" cy="0"/>
          <a:chOff x="0" y="0"/>
          <a:chExt cx="0" cy="0"/>
        </a:xfrm>
      </p:grpSpPr>
      <p:sp useBgFill="1">
        <p:nvSpPr>
          <p:cNvPr id="3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F892E55-7A4A-DD08-37DE-11007BFDF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25591" b="14409"/>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34" name="Rectangle 3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6FD99-83FF-70D4-2158-92FD45EB6620}"/>
              </a:ext>
              <a:ext uri="{C183D7F6-B498-43B3-948B-1728B52AA6E4}">
                <adec:decorative xmlns:adec="http://schemas.microsoft.com/office/drawing/2017/decorative" val="1"/>
              </a:ext>
            </a:extLst>
          </p:cNvPr>
          <p:cNvSpPr>
            <a:spLocks noGrp="1"/>
          </p:cNvSpPr>
          <p:nvPr>
            <p:ph type="ctrTitle"/>
          </p:nvPr>
        </p:nvSpPr>
        <p:spPr>
          <a:xfrm>
            <a:off x="589556" y="5746071"/>
            <a:ext cx="7015499" cy="852260"/>
          </a:xfrm>
        </p:spPr>
        <p:txBody>
          <a:bodyPr anchor="ctr">
            <a:noAutofit/>
          </a:bodyPr>
          <a:lstStyle/>
          <a:p>
            <a:pPr algn="l"/>
            <a:r>
              <a:rPr lang="en-US" sz="2000" dirty="0">
                <a:latin typeface="Arial" panose="020B0604020202020204" pitchFamily="34" charset="0"/>
                <a:cs typeface="Arial" panose="020B0604020202020204" pitchFamily="34" charset="0"/>
              </a:rPr>
              <a:t>City of  St. Helena, CA2810004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Napa County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Jar Test</a:t>
            </a:r>
          </a:p>
        </p:txBody>
      </p:sp>
      <p:sp>
        <p:nvSpPr>
          <p:cNvPr id="3" name="Subtitle 2">
            <a:extLst>
              <a:ext uri="{FF2B5EF4-FFF2-40B4-BE49-F238E27FC236}">
                <a16:creationId xmlns:a16="http://schemas.microsoft.com/office/drawing/2014/main" id="{0D386388-4DCA-444E-B2E8-5C3A702C0559}"/>
              </a:ext>
              <a:ext uri="{C183D7F6-B498-43B3-948B-1728B52AA6E4}">
                <adec:decorative xmlns:adec="http://schemas.microsoft.com/office/drawing/2017/decorative" val="1"/>
              </a:ext>
            </a:extLst>
          </p:cNvPr>
          <p:cNvSpPr>
            <a:spLocks noGrp="1"/>
          </p:cNvSpPr>
          <p:nvPr>
            <p:ph type="subTitle" idx="1"/>
          </p:nvPr>
        </p:nvSpPr>
        <p:spPr>
          <a:xfrm>
            <a:off x="7605056" y="5746071"/>
            <a:ext cx="4114801" cy="852260"/>
          </a:xfrm>
        </p:spPr>
        <p:txBody>
          <a:bodyPr anchor="ctr">
            <a:normAutofit/>
          </a:bodyPr>
          <a:lstStyle/>
          <a:p>
            <a:pPr algn="r"/>
            <a:r>
              <a:rPr lang="en-US" sz="2000" dirty="0">
                <a:latin typeface="Arial" panose="020B0604020202020204" pitchFamily="34" charset="0"/>
                <a:cs typeface="Arial" panose="020B0604020202020204" pitchFamily="34" charset="0"/>
              </a:rPr>
              <a:t>by Guy Schott, P.E. </a:t>
            </a:r>
          </a:p>
          <a:p>
            <a:pPr algn="r"/>
            <a:r>
              <a:rPr lang="en-US" sz="2000" dirty="0">
                <a:latin typeface="Arial" panose="020B0604020202020204" pitchFamily="34" charset="0"/>
                <a:cs typeface="Arial" panose="020B0604020202020204" pitchFamily="34" charset="0"/>
              </a:rPr>
              <a:t>October 23, 2024</a:t>
            </a:r>
          </a:p>
        </p:txBody>
      </p:sp>
    </p:spTree>
    <p:extLst>
      <p:ext uri="{BB962C8B-B14F-4D97-AF65-F5344CB8AC3E}">
        <p14:creationId xmlns:p14="http://schemas.microsoft.com/office/powerpoint/2010/main" val="199844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6" y="144064"/>
            <a:ext cx="11915774" cy="1722444"/>
          </a:xfrm>
        </p:spPr>
        <p:txBody>
          <a:bodyPr>
            <a:normAutofit/>
          </a:bodyPr>
          <a:lstStyle/>
          <a:p>
            <a:r>
              <a:rPr lang="en-US" sz="4000" dirty="0">
                <a:latin typeface="Arial" panose="020B0604020202020204" pitchFamily="34" charset="0"/>
                <a:cs typeface="Arial" panose="020B0604020202020204" pitchFamily="34" charset="0"/>
              </a:rPr>
              <a:t>City of St. Helena</a:t>
            </a:r>
            <a:br>
              <a:rPr lang="en-US" sz="4000" dirty="0">
                <a:solidFill>
                  <a:srgbClr val="FFFF00"/>
                </a:solidFill>
                <a:latin typeface="Arial" panose="020B0604020202020204" pitchFamily="34" charset="0"/>
                <a:cs typeface="Arial" panose="020B0604020202020204" pitchFamily="34" charset="0"/>
              </a:rPr>
            </a:br>
            <a:r>
              <a:rPr lang="en-US" sz="4000" dirty="0">
                <a:solidFill>
                  <a:schemeClr val="accent4">
                    <a:lumMod val="60000"/>
                    <a:lumOff val="40000"/>
                  </a:schemeClr>
                </a:solidFill>
                <a:latin typeface="Arial" panose="020B0604020202020204" pitchFamily="34" charset="0"/>
                <a:cs typeface="Arial" panose="020B0604020202020204" pitchFamily="34" charset="0"/>
              </a:rPr>
              <a:t>Jar Test and TTHMs/HAA5s Laboratory Results</a:t>
            </a:r>
            <a:br>
              <a:rPr lang="en-US" sz="36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NaOCl dose after filtration: 4.0 mg/L (Hold Time 5 days)</a:t>
            </a:r>
          </a:p>
        </p:txBody>
      </p:sp>
      <p:graphicFrame>
        <p:nvGraphicFramePr>
          <p:cNvPr id="7" name="Content Placeholder 3">
            <a:extLst>
              <a:ext uri="{FF2B5EF4-FFF2-40B4-BE49-F238E27FC236}">
                <a16:creationId xmlns:a16="http://schemas.microsoft.com/office/drawing/2014/main" id="{E713EEAE-8A57-4C97-BAAD-C1B22868CA33}"/>
              </a:ext>
            </a:extLst>
          </p:cNvPr>
          <p:cNvGraphicFramePr>
            <a:graphicFrameLocks/>
          </p:cNvGraphicFramePr>
          <p:nvPr>
            <p:extLst>
              <p:ext uri="{D42A27DB-BD31-4B8C-83A1-F6EECF244321}">
                <p14:modId xmlns:p14="http://schemas.microsoft.com/office/powerpoint/2010/main" val="23142270"/>
              </p:ext>
            </p:extLst>
          </p:nvPr>
        </p:nvGraphicFramePr>
        <p:xfrm>
          <a:off x="138113" y="1893778"/>
          <a:ext cx="11844337" cy="2143462"/>
        </p:xfrm>
        <a:graphic>
          <a:graphicData uri="http://schemas.openxmlformats.org/drawingml/2006/table">
            <a:tbl>
              <a:tblPr firstRow="1" firstCol="1" bandRow="1">
                <a:tableStyleId>{5C22544A-7EE6-4342-B048-85BDC9FD1C3A}</a:tableStyleId>
              </a:tblPr>
              <a:tblGrid>
                <a:gridCol w="2359281">
                  <a:extLst>
                    <a:ext uri="{9D8B030D-6E8A-4147-A177-3AD203B41FA5}">
                      <a16:colId xmlns:a16="http://schemas.microsoft.com/office/drawing/2014/main" val="4269106942"/>
                    </a:ext>
                  </a:extLst>
                </a:gridCol>
                <a:gridCol w="1032387">
                  <a:extLst>
                    <a:ext uri="{9D8B030D-6E8A-4147-A177-3AD203B41FA5}">
                      <a16:colId xmlns:a16="http://schemas.microsoft.com/office/drawing/2014/main" val="585763398"/>
                    </a:ext>
                  </a:extLst>
                </a:gridCol>
                <a:gridCol w="1386348">
                  <a:extLst>
                    <a:ext uri="{9D8B030D-6E8A-4147-A177-3AD203B41FA5}">
                      <a16:colId xmlns:a16="http://schemas.microsoft.com/office/drawing/2014/main" val="700122517"/>
                    </a:ext>
                  </a:extLst>
                </a:gridCol>
                <a:gridCol w="1130710">
                  <a:extLst>
                    <a:ext uri="{9D8B030D-6E8A-4147-A177-3AD203B41FA5}">
                      <a16:colId xmlns:a16="http://schemas.microsoft.com/office/drawing/2014/main" val="4097091693"/>
                    </a:ext>
                  </a:extLst>
                </a:gridCol>
                <a:gridCol w="1209367">
                  <a:extLst>
                    <a:ext uri="{9D8B030D-6E8A-4147-A177-3AD203B41FA5}">
                      <a16:colId xmlns:a16="http://schemas.microsoft.com/office/drawing/2014/main" val="2349846007"/>
                    </a:ext>
                  </a:extLst>
                </a:gridCol>
                <a:gridCol w="1189704">
                  <a:extLst>
                    <a:ext uri="{9D8B030D-6E8A-4147-A177-3AD203B41FA5}">
                      <a16:colId xmlns:a16="http://schemas.microsoft.com/office/drawing/2014/main" val="20003"/>
                    </a:ext>
                  </a:extLst>
                </a:gridCol>
                <a:gridCol w="1337187">
                  <a:extLst>
                    <a:ext uri="{9D8B030D-6E8A-4147-A177-3AD203B41FA5}">
                      <a16:colId xmlns:a16="http://schemas.microsoft.com/office/drawing/2014/main" val="20005"/>
                    </a:ext>
                  </a:extLst>
                </a:gridCol>
                <a:gridCol w="1208557">
                  <a:extLst>
                    <a:ext uri="{9D8B030D-6E8A-4147-A177-3AD203B41FA5}">
                      <a16:colId xmlns:a16="http://schemas.microsoft.com/office/drawing/2014/main" val="20007"/>
                    </a:ext>
                  </a:extLst>
                </a:gridCol>
                <a:gridCol w="990796">
                  <a:extLst>
                    <a:ext uri="{9D8B030D-6E8A-4147-A177-3AD203B41FA5}">
                      <a16:colId xmlns:a16="http://schemas.microsoft.com/office/drawing/2014/main" val="3493278796"/>
                    </a:ext>
                  </a:extLst>
                </a:gridCol>
              </a:tblGrid>
              <a:tr h="947515">
                <a:tc>
                  <a:txBody>
                    <a:bodyPr/>
                    <a:lstStyle/>
                    <a:p>
                      <a:pPr algn="ctr"/>
                      <a:r>
                        <a:rPr lang="en-US" sz="2400" baseline="0" dirty="0">
                          <a:solidFill>
                            <a:schemeClr val="bg1"/>
                          </a:solidFill>
                          <a:latin typeface="Arial" panose="020B0604020202020204" pitchFamily="34" charset="0"/>
                          <a:cs typeface="Arial" panose="020B0604020202020204" pitchFamily="34" charset="0"/>
                        </a:rPr>
                        <a:t>Jar #</a:t>
                      </a:r>
                    </a:p>
                  </a:txBody>
                  <a:tcPr marL="91107" marR="91107" marT="45554" marB="45554"/>
                </a:tc>
                <a:tc>
                  <a:txBody>
                    <a:bodyPr/>
                    <a:lstStyle/>
                    <a:p>
                      <a:pPr algn="ctr"/>
                      <a:r>
                        <a:rPr lang="en-US" sz="2000" dirty="0">
                          <a:solidFill>
                            <a:schemeClr val="bg1"/>
                          </a:solidFill>
                          <a:latin typeface="Arial" panose="020B0604020202020204" pitchFamily="34" charset="0"/>
                          <a:cs typeface="Arial" panose="020B0604020202020204" pitchFamily="34" charset="0"/>
                        </a:rPr>
                        <a:t>Alum</a:t>
                      </a:r>
                    </a:p>
                    <a:p>
                      <a:pPr algn="ctr"/>
                      <a:r>
                        <a:rPr lang="en-US" sz="2000" dirty="0">
                          <a:solidFill>
                            <a:schemeClr val="bg1"/>
                          </a:solidFill>
                          <a:latin typeface="Arial" panose="020B0604020202020204" pitchFamily="34" charset="0"/>
                          <a:cs typeface="Arial" panose="020B0604020202020204" pitchFamily="34" charset="0"/>
                        </a:rPr>
                        <a:t>mg/L</a:t>
                      </a:r>
                    </a:p>
                  </a:txBody>
                  <a:tcPr marL="91107" marR="91107" marT="45554" marB="45554"/>
                </a:tc>
                <a:tc>
                  <a:txBody>
                    <a:bodyPr/>
                    <a:lstStyle/>
                    <a:p>
                      <a:pPr algn="ctr"/>
                      <a:r>
                        <a:rPr lang="en-US" sz="2000" dirty="0">
                          <a:solidFill>
                            <a:schemeClr val="bg1"/>
                          </a:solidFill>
                          <a:latin typeface="Arial" panose="020B0604020202020204" pitchFamily="34" charset="0"/>
                          <a:cs typeface="Arial" panose="020B0604020202020204" pitchFamily="34" charset="0"/>
                        </a:rPr>
                        <a:t>Ferric</a:t>
                      </a:r>
                    </a:p>
                    <a:p>
                      <a:pPr algn="ctr"/>
                      <a:r>
                        <a:rPr lang="en-US" sz="2000" dirty="0">
                          <a:solidFill>
                            <a:schemeClr val="bg1"/>
                          </a:solidFill>
                          <a:latin typeface="Arial" panose="020B0604020202020204" pitchFamily="34" charset="0"/>
                          <a:cs typeface="Arial" panose="020B0604020202020204" pitchFamily="34" charset="0"/>
                        </a:rPr>
                        <a:t>Sulfate</a:t>
                      </a:r>
                    </a:p>
                    <a:p>
                      <a:pPr algn="ctr"/>
                      <a:r>
                        <a:rPr lang="en-US" sz="2000" dirty="0">
                          <a:solidFill>
                            <a:schemeClr val="bg1"/>
                          </a:solidFill>
                          <a:latin typeface="Arial" panose="020B0604020202020204" pitchFamily="34" charset="0"/>
                          <a:cs typeface="Arial" panose="020B0604020202020204" pitchFamily="34" charset="0"/>
                        </a:rPr>
                        <a:t>mg/L</a:t>
                      </a:r>
                    </a:p>
                  </a:txBody>
                  <a:tcPr marL="91107" marR="91107" marT="45554" marB="45554"/>
                </a:tc>
                <a:tc>
                  <a:txBody>
                    <a:bodyPr/>
                    <a:lstStyle/>
                    <a:p>
                      <a:pPr algn="ctr"/>
                      <a:r>
                        <a:rPr lang="en-US" sz="2000" dirty="0">
                          <a:solidFill>
                            <a:schemeClr val="bg1"/>
                          </a:solidFill>
                          <a:latin typeface="Arial" panose="020B0604020202020204" pitchFamily="34" charset="0"/>
                          <a:cs typeface="Arial" panose="020B0604020202020204" pitchFamily="34" charset="0"/>
                        </a:rPr>
                        <a:t>Zeta</a:t>
                      </a:r>
                    </a:p>
                    <a:p>
                      <a:pPr algn="ctr"/>
                      <a:r>
                        <a:rPr lang="en-US" sz="2000" dirty="0">
                          <a:solidFill>
                            <a:schemeClr val="bg1"/>
                          </a:solidFill>
                          <a:latin typeface="Arial" panose="020B0604020202020204" pitchFamily="34" charset="0"/>
                          <a:cs typeface="Arial" panose="020B0604020202020204" pitchFamily="34" charset="0"/>
                        </a:rPr>
                        <a:t>Floc20</a:t>
                      </a:r>
                    </a:p>
                    <a:p>
                      <a:pPr algn="ctr"/>
                      <a:r>
                        <a:rPr lang="en-US" sz="2000" dirty="0">
                          <a:solidFill>
                            <a:schemeClr val="bg1"/>
                          </a:solidFill>
                          <a:latin typeface="Arial" panose="020B0604020202020204" pitchFamily="34" charset="0"/>
                          <a:cs typeface="Arial" panose="020B0604020202020204" pitchFamily="34" charset="0"/>
                        </a:rPr>
                        <a:t>mg/L</a:t>
                      </a:r>
                    </a:p>
                  </a:txBody>
                  <a:tcPr marL="91107" marR="91107" marT="45554" marB="45554"/>
                </a:tc>
                <a:tc>
                  <a:txBody>
                    <a:bodyPr/>
                    <a:lstStyle/>
                    <a:p>
                      <a:pPr algn="ctr"/>
                      <a:r>
                        <a:rPr lang="en-US" sz="2000" dirty="0">
                          <a:solidFill>
                            <a:schemeClr val="bg1"/>
                          </a:solidFill>
                          <a:latin typeface="Arial" panose="020B0604020202020204" pitchFamily="34" charset="0"/>
                          <a:cs typeface="Arial" panose="020B0604020202020204" pitchFamily="34" charset="0"/>
                        </a:rPr>
                        <a:t>Filtrate</a:t>
                      </a:r>
                    </a:p>
                    <a:p>
                      <a:pPr algn="ctr"/>
                      <a:r>
                        <a:rPr lang="en-US" sz="2000" dirty="0">
                          <a:solidFill>
                            <a:schemeClr val="bg1"/>
                          </a:solidFill>
                          <a:latin typeface="Arial" panose="020B0604020202020204" pitchFamily="34" charset="0"/>
                          <a:cs typeface="Arial" panose="020B0604020202020204" pitchFamily="34" charset="0"/>
                        </a:rPr>
                        <a:t>NTU</a:t>
                      </a:r>
                    </a:p>
                  </a:txBody>
                  <a:tcPr marL="91107" marR="91107" marT="45554" marB="45554"/>
                </a:tc>
                <a:tc>
                  <a:txBody>
                    <a:bodyPr/>
                    <a:lstStyle/>
                    <a:p>
                      <a:pPr algn="ctr"/>
                      <a:r>
                        <a:rPr lang="en-US" sz="2000" dirty="0">
                          <a:solidFill>
                            <a:schemeClr val="bg1"/>
                          </a:solidFill>
                          <a:latin typeface="Arial" panose="020B0604020202020204" pitchFamily="34" charset="0"/>
                          <a:cs typeface="Arial" panose="020B0604020202020204" pitchFamily="34" charset="0"/>
                        </a:rPr>
                        <a:t>Filtrate</a:t>
                      </a:r>
                    </a:p>
                    <a:p>
                      <a:pPr algn="ctr"/>
                      <a:r>
                        <a:rPr lang="en-US" sz="2000" dirty="0">
                          <a:solidFill>
                            <a:schemeClr val="bg1"/>
                          </a:solidFill>
                          <a:latin typeface="Arial" panose="020B0604020202020204" pitchFamily="34" charset="0"/>
                          <a:cs typeface="Arial" panose="020B0604020202020204" pitchFamily="34" charset="0"/>
                        </a:rPr>
                        <a:t>%UVT</a:t>
                      </a:r>
                    </a:p>
                  </a:txBody>
                  <a:tcPr marL="91107" marR="91107" marT="45554" marB="45554"/>
                </a:tc>
                <a:tc>
                  <a:txBody>
                    <a:bodyPr/>
                    <a:lstStyle/>
                    <a:p>
                      <a:pPr algn="ctr"/>
                      <a:r>
                        <a:rPr lang="en-US" sz="2000" dirty="0">
                          <a:solidFill>
                            <a:schemeClr val="bg1"/>
                          </a:solidFill>
                          <a:latin typeface="Arial" panose="020B0604020202020204" pitchFamily="34" charset="0"/>
                          <a:cs typeface="Arial" panose="020B0604020202020204" pitchFamily="34" charset="0"/>
                        </a:rPr>
                        <a:t>Filtrate</a:t>
                      </a:r>
                    </a:p>
                    <a:p>
                      <a:pPr algn="ctr"/>
                      <a:r>
                        <a:rPr lang="en-US" sz="2000" dirty="0">
                          <a:solidFill>
                            <a:schemeClr val="bg1"/>
                          </a:solidFill>
                          <a:latin typeface="Arial" panose="020B0604020202020204" pitchFamily="34" charset="0"/>
                          <a:cs typeface="Arial" panose="020B0604020202020204" pitchFamily="34" charset="0"/>
                        </a:rPr>
                        <a:t>UVA/cm</a:t>
                      </a:r>
                    </a:p>
                  </a:txBody>
                  <a:tcPr marL="91107" marR="91107" marT="45554" marB="45554"/>
                </a:tc>
                <a:tc>
                  <a:txBody>
                    <a:bodyPr/>
                    <a:lstStyle/>
                    <a:p>
                      <a:pPr algn="ctr"/>
                      <a:r>
                        <a:rPr lang="en-US" sz="2000" dirty="0">
                          <a:solidFill>
                            <a:schemeClr val="bg1"/>
                          </a:solidFill>
                          <a:latin typeface="Arial" panose="020B0604020202020204" pitchFamily="34" charset="0"/>
                          <a:cs typeface="Arial" panose="020B0604020202020204" pitchFamily="34" charset="0"/>
                        </a:rPr>
                        <a:t>*TTHM</a:t>
                      </a:r>
                    </a:p>
                    <a:p>
                      <a:pPr algn="ctr"/>
                      <a:r>
                        <a:rPr lang="en-US" sz="2000" dirty="0">
                          <a:solidFill>
                            <a:schemeClr val="bg1"/>
                          </a:solidFill>
                          <a:latin typeface="Arial" panose="020B0604020202020204" pitchFamily="34" charset="0"/>
                          <a:cs typeface="Arial" panose="020B0604020202020204" pitchFamily="34" charset="0"/>
                        </a:rPr>
                        <a:t>ug/L</a:t>
                      </a:r>
                    </a:p>
                  </a:txBody>
                  <a:tcPr marL="91107" marR="91107" marT="45554" marB="45554">
                    <a:solidFill>
                      <a:schemeClr val="accent6">
                        <a:lumMod val="40000"/>
                        <a:lumOff val="60000"/>
                      </a:schemeClr>
                    </a:solidFill>
                  </a:tcPr>
                </a:tc>
                <a:tc>
                  <a:txBody>
                    <a:bodyPr/>
                    <a:lstStyle/>
                    <a:p>
                      <a:pPr algn="ctr"/>
                      <a:r>
                        <a:rPr lang="en-US" sz="2000" dirty="0">
                          <a:solidFill>
                            <a:schemeClr val="bg1"/>
                          </a:solidFill>
                          <a:latin typeface="Arial" panose="020B0604020202020204" pitchFamily="34" charset="0"/>
                          <a:cs typeface="Arial" panose="020B0604020202020204" pitchFamily="34" charset="0"/>
                        </a:rPr>
                        <a:t>HAA5</a:t>
                      </a:r>
                    </a:p>
                    <a:p>
                      <a:pPr algn="ctr"/>
                      <a:r>
                        <a:rPr lang="en-US" sz="2000" dirty="0">
                          <a:solidFill>
                            <a:schemeClr val="bg1"/>
                          </a:solidFill>
                          <a:latin typeface="Arial" panose="020B0604020202020204" pitchFamily="34" charset="0"/>
                          <a:cs typeface="Arial" panose="020B0604020202020204" pitchFamily="34" charset="0"/>
                        </a:rPr>
                        <a:t>ug/L</a:t>
                      </a:r>
                    </a:p>
                  </a:txBody>
                  <a:tcPr marL="91107" marR="91107" marT="45554" marB="45554">
                    <a:solidFill>
                      <a:schemeClr val="accent6">
                        <a:lumMod val="40000"/>
                        <a:lumOff val="60000"/>
                      </a:schemeClr>
                    </a:solidFill>
                  </a:tcPr>
                </a:tc>
                <a:extLst>
                  <a:ext uri="{0D108BD9-81ED-4DB2-BD59-A6C34878D82A}">
                    <a16:rowId xmlns:a16="http://schemas.microsoft.com/office/drawing/2014/main" val="10000"/>
                  </a:ext>
                </a:extLst>
              </a:tr>
              <a:tr h="400872">
                <a:tc>
                  <a:txBody>
                    <a:bodyPr/>
                    <a:lstStyle/>
                    <a:p>
                      <a:pPr algn="l" rtl="0" fontAlgn="ctr"/>
                      <a:r>
                        <a:rPr lang="en-US" sz="2400" b="1" i="0" u="none" strike="noStrike" dirty="0">
                          <a:solidFill>
                            <a:srgbClr val="960000"/>
                          </a:solidFill>
                          <a:effectLst/>
                          <a:latin typeface="Arial" panose="020B0604020202020204" pitchFamily="34" charset="0"/>
                          <a:cs typeface="Arial" panose="020B0604020202020204" pitchFamily="34" charset="0"/>
                        </a:rPr>
                        <a:t>A: Alum</a:t>
                      </a:r>
                    </a:p>
                  </a:txBody>
                  <a:tcPr marL="5562" marR="5562" marT="556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53</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1.0</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0.04</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89.65</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0.0475</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a:t>
                      </a:r>
                    </a:p>
                  </a:txBody>
                  <a:tcPr marL="5562" marR="5562" marT="556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80</a:t>
                      </a:r>
                    </a:p>
                  </a:txBody>
                  <a:tcPr marL="5562" marR="5562" marT="5562" marB="0" anchor="ctr"/>
                </a:tc>
                <a:extLst>
                  <a:ext uri="{0D108BD9-81ED-4DB2-BD59-A6C34878D82A}">
                    <a16:rowId xmlns:a16="http://schemas.microsoft.com/office/drawing/2014/main" val="10002"/>
                  </a:ext>
                </a:extLst>
              </a:tr>
              <a:tr h="400872">
                <a:tc>
                  <a:txBody>
                    <a:bodyPr/>
                    <a:lstStyle/>
                    <a:p>
                      <a:pPr algn="l" rtl="0" fontAlgn="ctr"/>
                      <a:r>
                        <a:rPr lang="en-US" sz="2400" b="1" i="0" u="none" strike="noStrike" dirty="0">
                          <a:solidFill>
                            <a:srgbClr val="960000"/>
                          </a:solidFill>
                          <a:effectLst/>
                          <a:latin typeface="Arial" panose="020B0604020202020204" pitchFamily="34" charset="0"/>
                          <a:cs typeface="Arial" panose="020B0604020202020204" pitchFamily="34" charset="0"/>
                        </a:rPr>
                        <a:t>B: Ferric Sulfate</a:t>
                      </a:r>
                    </a:p>
                  </a:txBody>
                  <a:tcPr marL="5562" marR="5562" marT="556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65</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1.0</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0.04</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92.21</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0.0352</a:t>
                      </a:r>
                    </a:p>
                  </a:txBody>
                  <a:tcPr marL="5582" marR="5582" marT="558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a:t>
                      </a:r>
                    </a:p>
                  </a:txBody>
                  <a:tcPr marL="5562" marR="5562" marT="5562" marB="0" anchor="ctr"/>
                </a:tc>
                <a:tc>
                  <a:txBody>
                    <a:bodyPr/>
                    <a:lstStyle/>
                    <a:p>
                      <a:pPr algn="ctr" rtl="0" fontAlgn="ctr"/>
                      <a:r>
                        <a:rPr lang="en-US" sz="2400" b="0" i="0" u="none" strike="noStrike" dirty="0">
                          <a:solidFill>
                            <a:srgbClr val="000000"/>
                          </a:solidFill>
                          <a:effectLst/>
                          <a:latin typeface="Arial" panose="020B0604020202020204" pitchFamily="34" charset="0"/>
                          <a:cs typeface="Arial" panose="020B0604020202020204" pitchFamily="34" charset="0"/>
                        </a:rPr>
                        <a:t>66</a:t>
                      </a:r>
                    </a:p>
                  </a:txBody>
                  <a:tcPr marL="5562" marR="5562" marT="5562" marB="0" anchor="ct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F8D9B256-CA9E-4310-8546-8BCF017808BC}"/>
              </a:ext>
            </a:extLst>
          </p:cNvPr>
          <p:cNvSpPr txBox="1"/>
          <p:nvPr/>
        </p:nvSpPr>
        <p:spPr>
          <a:xfrm>
            <a:off x="66676" y="4445665"/>
            <a:ext cx="1153317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a:t>
            </a:r>
            <a:r>
              <a:rPr lang="en-US" sz="2400" dirty="0">
                <a:solidFill>
                  <a:schemeClr val="accent4">
                    <a:lumMod val="60000"/>
                    <a:lumOff val="40000"/>
                  </a:schemeClr>
                </a:solidFill>
                <a:latin typeface="Arial" panose="020B0604020202020204" pitchFamily="34" charset="0"/>
                <a:cs typeface="Arial" panose="020B0604020202020204" pitchFamily="34" charset="0"/>
              </a:rPr>
              <a:t>TTHMs were conducted (68 ug/L for Ferric Sulfate and 65 ug/L for Alum jars).  Based on UVA, chlorine decay and HAA5 results, we have concluded the TTHM results to be invalid.  It is expected the TTHM results came from the same set of bottles for one of the jars.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27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12E2F6-DE54-B104-3A58-AFDA9DFF9F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200" y="133625"/>
            <a:ext cx="12040102" cy="6591025"/>
          </a:xfrm>
          <a:prstGeom prst="rect">
            <a:avLst/>
          </a:prstGeom>
        </p:spPr>
      </p:pic>
      <p:sp>
        <p:nvSpPr>
          <p:cNvPr id="4" name="Title 3">
            <a:extLst>
              <a:ext uri="{FF2B5EF4-FFF2-40B4-BE49-F238E27FC236}">
                <a16:creationId xmlns:a16="http://schemas.microsoft.com/office/drawing/2014/main" id="{01768CA4-500C-DA5E-BFA0-7EA2B61930F5}"/>
              </a:ext>
              <a:ext uri="{C183D7F6-B498-43B3-948B-1728B52AA6E4}">
                <adec:decorative xmlns:adec="http://schemas.microsoft.com/office/drawing/2017/decorative" val="1"/>
              </a:ext>
            </a:extLst>
          </p:cNvPr>
          <p:cNvSpPr txBox="1">
            <a:spLocks noGrp="1"/>
          </p:cNvSpPr>
          <p:nvPr>
            <p:ph type="title" idx="4294967295"/>
          </p:nvPr>
        </p:nvSpPr>
        <p:spPr>
          <a:xfrm>
            <a:off x="6000533" y="2083487"/>
            <a:ext cx="3641894"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%UVA Reduction Improvement 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Alum to Ferric Sulfate:  25.9%</a:t>
            </a:r>
          </a:p>
        </p:txBody>
      </p:sp>
      <p:sp>
        <p:nvSpPr>
          <p:cNvPr id="2" name="TextBox 1">
            <a:extLst>
              <a:ext uri="{FF2B5EF4-FFF2-40B4-BE49-F238E27FC236}">
                <a16:creationId xmlns:a16="http://schemas.microsoft.com/office/drawing/2014/main" id="{7244A598-C13E-B1ED-8A1E-2A66604365BE}"/>
              </a:ext>
              <a:ext uri="{C183D7F6-B498-43B3-948B-1728B52AA6E4}">
                <adec:decorative xmlns:adec="http://schemas.microsoft.com/office/drawing/2017/decorative" val="1"/>
              </a:ext>
            </a:extLst>
          </p:cNvPr>
          <p:cNvSpPr txBox="1"/>
          <p:nvPr/>
        </p:nvSpPr>
        <p:spPr>
          <a:xfrm>
            <a:off x="2522601" y="883158"/>
            <a:ext cx="4645952" cy="1200329"/>
          </a:xfrm>
          <a:prstGeom prst="rect">
            <a:avLst/>
          </a:prstGeom>
          <a:noFill/>
        </p:spPr>
        <p:txBody>
          <a:bodyPr wrap="none" rtlCol="0">
            <a:spAutoFit/>
          </a:bodyPr>
          <a:lstStyle/>
          <a:p>
            <a:r>
              <a:rPr lang="en-US" dirty="0"/>
              <a:t>Filtrate jar tested water; Dose NaOCl: 4.0 mg/L</a:t>
            </a:r>
          </a:p>
          <a:p>
            <a:r>
              <a:rPr lang="en-US" dirty="0"/>
              <a:t>HAA5s taken after a 5 day hold time.</a:t>
            </a:r>
          </a:p>
          <a:p>
            <a:r>
              <a:rPr lang="en-US" dirty="0"/>
              <a:t>Alum jar: HAA5 = 80 ug/L</a:t>
            </a:r>
          </a:p>
          <a:p>
            <a:r>
              <a:rPr lang="en-US" dirty="0"/>
              <a:t>Ferric Sulfate ja r: HAA5 = 66 ug/L</a:t>
            </a:r>
          </a:p>
        </p:txBody>
      </p:sp>
    </p:spTree>
    <p:extLst>
      <p:ext uri="{BB962C8B-B14F-4D97-AF65-F5344CB8AC3E}">
        <p14:creationId xmlns:p14="http://schemas.microsoft.com/office/powerpoint/2010/main" val="728208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BCBF-DE54-4B13-B7FD-6F0A91E7A1A9}"/>
              </a:ext>
            </a:extLst>
          </p:cNvPr>
          <p:cNvSpPr>
            <a:spLocks noGrp="1"/>
          </p:cNvSpPr>
          <p:nvPr>
            <p:ph type="title"/>
          </p:nvPr>
        </p:nvSpPr>
        <p:spPr>
          <a:xfrm>
            <a:off x="838200" y="54776"/>
            <a:ext cx="10515600" cy="1325563"/>
          </a:xfrm>
        </p:spPr>
        <p:txBody>
          <a:bodyPr>
            <a:normAutofit/>
          </a:bodyPr>
          <a:lstStyle/>
          <a:p>
            <a:r>
              <a:rPr lang="en-US" sz="3600" dirty="0">
                <a:latin typeface="Arial" panose="020B0604020202020204" pitchFamily="34" charset="0"/>
                <a:cs typeface="Arial" panose="020B0604020202020204" pitchFamily="34" charset="0"/>
              </a:rPr>
              <a:t>Jar Testing for 1-Liter Jars: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Procedures for Most Treatment Plants</a:t>
            </a:r>
          </a:p>
        </p:txBody>
      </p:sp>
      <p:sp>
        <p:nvSpPr>
          <p:cNvPr id="47" name="Content Placeholder 2">
            <a:extLst>
              <a:ext uri="{FF2B5EF4-FFF2-40B4-BE49-F238E27FC236}">
                <a16:creationId xmlns:a16="http://schemas.microsoft.com/office/drawing/2014/main" id="{03522FC9-9B5B-42E9-AFBC-560C03AAAC5E}"/>
              </a:ext>
            </a:extLst>
          </p:cNvPr>
          <p:cNvSpPr>
            <a:spLocks noGrp="1"/>
          </p:cNvSpPr>
          <p:nvPr>
            <p:ph idx="1"/>
          </p:nvPr>
        </p:nvSpPr>
        <p:spPr>
          <a:xfrm>
            <a:off x="273377" y="1380339"/>
            <a:ext cx="11698664" cy="5422885"/>
          </a:xfrm>
        </p:spPr>
        <p:txBody>
          <a:bodyPr>
            <a:noAutofit/>
          </a:bodyPr>
          <a:lstStyle/>
          <a:p>
            <a:pPr marL="514350" indent="-514350">
              <a:buFont typeface="+mj-lt"/>
              <a:buAutoNum type="arabicPeriod"/>
            </a:pPr>
            <a:r>
              <a:rPr lang="en-US" sz="2400" dirty="0">
                <a:latin typeface="Arial" panose="020B0604020202020204" pitchFamily="34" charset="0"/>
                <a:cs typeface="Arial" panose="020B0604020202020204" pitchFamily="34" charset="0"/>
              </a:rPr>
              <a:t>Fill jars with source water prior to coagulant injection and set paddle speed at 30 rpm</a:t>
            </a:r>
          </a:p>
          <a:p>
            <a:pPr marL="514350" indent="-514350">
              <a:buFont typeface="+mj-lt"/>
              <a:buAutoNum type="arabicPeriod"/>
            </a:pPr>
            <a:r>
              <a:rPr lang="en-US" sz="2400" dirty="0">
                <a:latin typeface="Arial" panose="020B0604020202020204" pitchFamily="34" charset="0"/>
                <a:cs typeface="Arial" panose="020B0604020202020204" pitchFamily="34" charset="0"/>
              </a:rPr>
              <a:t>Add chemicals (i.e., NaOCl, primary coagulant, coagulant aid) to each jar</a:t>
            </a:r>
          </a:p>
          <a:p>
            <a:pPr marL="514350" indent="-514350">
              <a:buFont typeface="+mj-lt"/>
              <a:buAutoNum type="arabicPeriod"/>
            </a:pPr>
            <a:r>
              <a:rPr lang="en-US" sz="2400" dirty="0">
                <a:latin typeface="Arial" panose="020B0604020202020204" pitchFamily="34" charset="0"/>
                <a:cs typeface="Arial" panose="020B0604020202020204" pitchFamily="34" charset="0"/>
              </a:rPr>
              <a:t>Flash mix for 15-60 seconds (200 rpm)</a:t>
            </a:r>
          </a:p>
          <a:p>
            <a:pPr marL="514350" indent="-514350">
              <a:buFont typeface="+mj-lt"/>
              <a:buAutoNum type="arabicPeriod"/>
            </a:pPr>
            <a:r>
              <a:rPr lang="en-US" sz="2400" dirty="0">
                <a:latin typeface="Arial" panose="020B0604020202020204" pitchFamily="34" charset="0"/>
                <a:cs typeface="Arial" panose="020B0604020202020204" pitchFamily="34" charset="0"/>
              </a:rPr>
              <a:t>Slow mix for 5 minutes (20-30 rpm)</a:t>
            </a:r>
          </a:p>
          <a:p>
            <a:pPr marL="514350" indent="-514350">
              <a:buFont typeface="+mj-lt"/>
              <a:buAutoNum type="arabicPeriod"/>
            </a:pPr>
            <a:r>
              <a:rPr lang="en-US" sz="2400" dirty="0">
                <a:latin typeface="Arial" panose="020B0604020202020204" pitchFamily="34" charset="0"/>
                <a:cs typeface="Arial" panose="020B0604020202020204" pitchFamily="34" charset="0"/>
              </a:rPr>
              <a:t>Settled for 5 minutes.   Syringe 25 mL from each jar taken 1-inch below surface (25 mL/12 sec rate)</a:t>
            </a:r>
          </a:p>
          <a:p>
            <a:pPr marL="514350" lvl="0" indent="-514350">
              <a:buFont typeface="+mj-lt"/>
              <a:buAutoNum type="arabicPeriod"/>
            </a:pPr>
            <a:r>
              <a:rPr lang="en-US" sz="2400" dirty="0">
                <a:latin typeface="Arial" panose="020B0604020202020204" pitchFamily="34" charset="0"/>
                <a:cs typeface="Arial" panose="020B0604020202020204" pitchFamily="34" charset="0"/>
              </a:rPr>
              <a:t>Filtered through 1.2 um isopore membrane into cuvette drip rate, 15 mL/(50-90 sec)</a:t>
            </a:r>
          </a:p>
          <a:p>
            <a:pPr marL="514350" indent="-514350">
              <a:buFont typeface="+mj-lt"/>
              <a:buAutoNum type="arabicPeriod"/>
            </a:pPr>
            <a:r>
              <a:rPr lang="en-US" sz="2400" dirty="0">
                <a:latin typeface="Arial" panose="020B0604020202020204" pitchFamily="34" charset="0"/>
                <a:cs typeface="Arial" panose="020B0604020202020204" pitchFamily="34" charset="0"/>
              </a:rPr>
              <a:t>Measure filtrate turbidity, chlorine residual and %UVT/UVA</a:t>
            </a:r>
          </a:p>
          <a:p>
            <a:pPr marL="514350" indent="-514350">
              <a:buFont typeface="+mj-lt"/>
              <a:buAutoNum type="arabicPeriod"/>
            </a:pPr>
            <a:r>
              <a:rPr lang="en-US" sz="2400" dirty="0">
                <a:latin typeface="Arial" panose="020B0604020202020204" pitchFamily="34" charset="0"/>
                <a:cs typeface="Arial" panose="020B0604020202020204" pitchFamily="34" charset="0"/>
              </a:rPr>
              <a:t>Measure settled water turbidity after 25 minutes of total setting</a:t>
            </a:r>
          </a:p>
          <a:p>
            <a:pPr marL="514350" indent="-514350">
              <a:buFont typeface="+mj-lt"/>
              <a:buAutoNum type="arabicPeriod"/>
            </a:pPr>
            <a:r>
              <a:rPr lang="en-US" sz="2400" dirty="0">
                <a:latin typeface="Arial" panose="020B0604020202020204" pitchFamily="34" charset="0"/>
                <a:cs typeface="Arial" panose="020B0604020202020204" pitchFamily="34" charset="0"/>
              </a:rPr>
              <a:t>Record all data</a:t>
            </a:r>
          </a:p>
          <a:p>
            <a:pPr marL="0" indent="0">
              <a:buNone/>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84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6337-CE30-4E8B-A13C-E7CB0808D8EB}"/>
              </a:ext>
            </a:extLst>
          </p:cNvPr>
          <p:cNvSpPr>
            <a:spLocks noGrp="1"/>
          </p:cNvSpPr>
          <p:nvPr>
            <p:ph type="title"/>
          </p:nvPr>
        </p:nvSpPr>
        <p:spPr>
          <a:xfrm>
            <a:off x="703444" y="322091"/>
            <a:ext cx="5006336" cy="1325563"/>
          </a:xfrm>
        </p:spPr>
        <p:txBody>
          <a:bodyPr vert="horz" lIns="91440" tIns="45720" rIns="91440" bIns="45720" rtlCol="0" anchor="ctr">
            <a:normAutofit fontScale="90000"/>
          </a:bodyPr>
          <a:lstStyle/>
          <a:p>
            <a:r>
              <a:rPr lang="en-US" sz="3400" dirty="0">
                <a:latin typeface="Arial" panose="020B0604020202020204" pitchFamily="34" charset="0"/>
                <a:cs typeface="Arial" panose="020B0604020202020204" pitchFamily="34" charset="0"/>
              </a:rPr>
              <a:t>Jar Test</a:t>
            </a:r>
            <a:br>
              <a:rPr lang="en-US"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Filterability Test Equipment</a:t>
            </a:r>
          </a:p>
        </p:txBody>
      </p:sp>
      <p:sp>
        <p:nvSpPr>
          <p:cNvPr id="4" name="Text Placeholder 3">
            <a:extLst>
              <a:ext uri="{FF2B5EF4-FFF2-40B4-BE49-F238E27FC236}">
                <a16:creationId xmlns:a16="http://schemas.microsoft.com/office/drawing/2014/main" id="{92ACA29E-0321-4002-88D1-8B5CC77C3EB5}"/>
              </a:ext>
            </a:extLst>
          </p:cNvPr>
          <p:cNvSpPr>
            <a:spLocks noGrp="1"/>
          </p:cNvSpPr>
          <p:nvPr>
            <p:ph type="body" sz="half" idx="2"/>
          </p:nvPr>
        </p:nvSpPr>
        <p:spPr>
          <a:xfrm>
            <a:off x="265176" y="1518082"/>
            <a:ext cx="6775704" cy="5220069"/>
          </a:xfrm>
        </p:spPr>
        <p:txBody>
          <a:bodyPr vert="horz" lIns="91440" tIns="45720" rIns="91440" bIns="45720" rtlCol="0" anchor="t">
            <a:noAutofit/>
          </a:bodyPr>
          <a:lstStyle/>
          <a:p>
            <a:pPr indent="-228600">
              <a:buFont typeface="Arial" panose="020B0604020202020204" pitchFamily="34" charset="0"/>
              <a:buChar char="•"/>
            </a:pPr>
            <a:r>
              <a:rPr lang="en-US" sz="2400" dirty="0">
                <a:latin typeface="Arial" panose="020B0604020202020204" pitchFamily="34" charset="0"/>
                <a:cs typeface="Arial" panose="020B0604020202020204" pitchFamily="34" charset="0"/>
              </a:rPr>
              <a:t>Turbidity Instrument</a:t>
            </a:r>
          </a:p>
          <a:p>
            <a:pPr>
              <a:spcBef>
                <a:spcPts val="0"/>
              </a:spcBef>
            </a:pPr>
            <a:endParaRPr lang="en-US" sz="240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Syringe w/Luer-Lock Tip, 30 cc </a:t>
            </a:r>
          </a:p>
          <a:p>
            <a:pPr>
              <a:spcBef>
                <a:spcPts val="0"/>
              </a:spcBef>
            </a:pPr>
            <a:r>
              <a:rPr lang="en-US" sz="2400" dirty="0">
                <a:latin typeface="Arial" panose="020B0604020202020204" pitchFamily="34" charset="0"/>
                <a:cs typeface="Arial" panose="020B0604020202020204" pitchFamily="34" charset="0"/>
              </a:rPr>
              <a:t>(part#: 2225800, by Hach)</a:t>
            </a:r>
          </a:p>
          <a:p>
            <a:pPr indent="-228600">
              <a:spcBef>
                <a:spcPts val="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Swinnex Filter Holder, 25 mm                                   (part#: SX0002500)</a:t>
            </a:r>
          </a:p>
          <a:p>
            <a:pPr indent="-228600">
              <a:spcBef>
                <a:spcPts val="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indent="-2286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Isopore Membrane Filter, 1.2 um absolute </a:t>
            </a:r>
          </a:p>
          <a:p>
            <a:pPr>
              <a:spcBef>
                <a:spcPts val="0"/>
              </a:spcBef>
            </a:pPr>
            <a:r>
              <a:rPr lang="en-US" sz="2400" dirty="0">
                <a:latin typeface="Arial" panose="020B0604020202020204" pitchFamily="34" charset="0"/>
                <a:cs typeface="Arial" panose="020B0604020202020204" pitchFamily="34" charset="0"/>
              </a:rPr>
              <a:t>pore size, </a:t>
            </a:r>
          </a:p>
          <a:p>
            <a:pPr>
              <a:spcBef>
                <a:spcPts val="0"/>
              </a:spcBef>
            </a:pPr>
            <a:r>
              <a:rPr lang="el-GR" sz="2400" dirty="0">
                <a:latin typeface="Arial" panose="020B0604020202020204" pitchFamily="34" charset="0"/>
                <a:cs typeface="Arial" panose="020B0604020202020204" pitchFamily="34" charset="0"/>
              </a:rPr>
              <a:t>Φ</a:t>
            </a:r>
            <a:r>
              <a:rPr lang="en-US" sz="2400" dirty="0">
                <a:latin typeface="Arial" panose="020B0604020202020204" pitchFamily="34" charset="0"/>
                <a:cs typeface="Arial" panose="020B0604020202020204" pitchFamily="34" charset="0"/>
              </a:rPr>
              <a:t>= 25 mm , thickness: 24 um, </a:t>
            </a:r>
          </a:p>
          <a:p>
            <a:pPr>
              <a:spcBef>
                <a:spcPts val="0"/>
              </a:spcBef>
            </a:pPr>
            <a:r>
              <a:rPr lang="en-US" sz="2400" dirty="0">
                <a:latin typeface="Arial" panose="020B0604020202020204" pitchFamily="34" charset="0"/>
                <a:cs typeface="Arial" panose="020B0604020202020204" pitchFamily="34" charset="0"/>
              </a:rPr>
              <a:t>hydrophilic polycarbonate membrane</a:t>
            </a:r>
          </a:p>
          <a:p>
            <a:pPr>
              <a:spcBef>
                <a:spcPts val="0"/>
              </a:spcBef>
            </a:pPr>
            <a:r>
              <a:rPr lang="en-US" sz="2400" dirty="0">
                <a:latin typeface="Arial" panose="020B0604020202020204" pitchFamily="34" charset="0"/>
                <a:cs typeface="Arial" panose="020B0604020202020204" pitchFamily="34" charset="0"/>
              </a:rPr>
              <a:t>(part #: RTTP02500)</a:t>
            </a:r>
          </a:p>
          <a:p>
            <a:pPr indent="-228600">
              <a:spcBef>
                <a:spcPts val="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Go to </a:t>
            </a:r>
            <a:r>
              <a:rPr lang="en-US" sz="2400" dirty="0">
                <a:latin typeface="Arial" panose="020B0604020202020204" pitchFamily="34" charset="0"/>
                <a:cs typeface="Arial" panose="020B0604020202020204" pitchFamily="34" charset="0"/>
                <a:hlinkClick r:id="rId2"/>
              </a:rPr>
              <a:t>Sigma-Aldrich</a:t>
            </a:r>
            <a:r>
              <a:rPr lang="en-US" sz="2400" dirty="0">
                <a:latin typeface="Arial" panose="020B0604020202020204" pitchFamily="34" charset="0"/>
                <a:cs typeface="Arial" panose="020B0604020202020204" pitchFamily="34" charset="0"/>
              </a:rPr>
              <a:t> for laboratory supplies  http://www.sigmaaldrich.com/united-states.html</a:t>
            </a:r>
          </a:p>
        </p:txBody>
      </p:sp>
      <p:pic>
        <p:nvPicPr>
          <p:cNvPr id="8" name="Picture Placeholder 7" descr="An image of filter test equipment: Turbidity meter, syringes, filter holders, 1.2 micron filters and cuvettes.">
            <a:extLst>
              <a:ext uri="{FF2B5EF4-FFF2-40B4-BE49-F238E27FC236}">
                <a16:creationId xmlns:a16="http://schemas.microsoft.com/office/drawing/2014/main" id="{DEF1E14A-41AE-44B3-AAC8-FE2F080A76F2}"/>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349240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C8F8-1390-43E2-A290-93BB1194586A}"/>
              </a:ext>
            </a:extLst>
          </p:cNvPr>
          <p:cNvSpPr>
            <a:spLocks noGrp="1"/>
          </p:cNvSpPr>
          <p:nvPr>
            <p:ph type="title"/>
          </p:nvPr>
        </p:nvSpPr>
        <p:spPr>
          <a:xfrm>
            <a:off x="838200" y="365126"/>
            <a:ext cx="10515600" cy="531520"/>
          </a:xfrm>
        </p:spPr>
        <p:txBody>
          <a:bodyPr>
            <a:normAutofit fontScale="90000"/>
          </a:bodyPr>
          <a:lstStyle/>
          <a:p>
            <a:r>
              <a:rPr lang="en-US" dirty="0">
                <a:latin typeface="Arial" panose="020B0604020202020204" pitchFamily="34" charset="0"/>
                <a:cs typeface="Arial" panose="020B0604020202020204" pitchFamily="34" charset="0"/>
              </a:rPr>
              <a:t>Isopore Membrane Information</a:t>
            </a:r>
          </a:p>
        </p:txBody>
      </p:sp>
      <p:graphicFrame>
        <p:nvGraphicFramePr>
          <p:cNvPr id="3" name="Table 2">
            <a:extLst>
              <a:ext uri="{FF2B5EF4-FFF2-40B4-BE49-F238E27FC236}">
                <a16:creationId xmlns:a16="http://schemas.microsoft.com/office/drawing/2014/main" id="{02369561-20DE-49D7-BDA9-84D7F50719B6}"/>
              </a:ext>
            </a:extLst>
          </p:cNvPr>
          <p:cNvGraphicFramePr>
            <a:graphicFrameLocks noGrp="1"/>
          </p:cNvGraphicFramePr>
          <p:nvPr/>
        </p:nvGraphicFramePr>
        <p:xfrm>
          <a:off x="261255" y="1096030"/>
          <a:ext cx="11501657" cy="5229931"/>
        </p:xfrm>
        <a:graphic>
          <a:graphicData uri="http://schemas.openxmlformats.org/drawingml/2006/table">
            <a:tbl>
              <a:tblPr firstRow="1" firstCol="1"/>
              <a:tblGrid>
                <a:gridCol w="3027672">
                  <a:extLst>
                    <a:ext uri="{9D8B030D-6E8A-4147-A177-3AD203B41FA5}">
                      <a16:colId xmlns:a16="http://schemas.microsoft.com/office/drawing/2014/main" val="195345807"/>
                    </a:ext>
                  </a:extLst>
                </a:gridCol>
                <a:gridCol w="8473985">
                  <a:extLst>
                    <a:ext uri="{9D8B030D-6E8A-4147-A177-3AD203B41FA5}">
                      <a16:colId xmlns:a16="http://schemas.microsoft.com/office/drawing/2014/main" val="1706358156"/>
                    </a:ext>
                  </a:extLst>
                </a:gridCol>
              </a:tblGrid>
              <a:tr h="0">
                <a:tc>
                  <a:txBody>
                    <a:bodyPr/>
                    <a:lstStyle/>
                    <a:p>
                      <a:pPr algn="l" fontAlgn="t"/>
                      <a:r>
                        <a:rPr lang="en-US" sz="2400" b="1" dirty="0">
                          <a:effectLst/>
                          <a:latin typeface="Arial" panose="020B0604020202020204" pitchFamily="34" charset="0"/>
                          <a:cs typeface="Arial" panose="020B0604020202020204" pitchFamily="34" charset="0"/>
                        </a:rPr>
                        <a:t>Categories</a:t>
                      </a:r>
                    </a:p>
                  </a:txBody>
                  <a:tcPr marL="0" marR="0" marT="15452" marB="15452">
                    <a:lnL>
                      <a:noFill/>
                    </a:lnL>
                    <a:lnR>
                      <a:noFill/>
                    </a:lnR>
                    <a:lnT>
                      <a:noFill/>
                    </a:lnT>
                    <a:lnB w="9525" cap="flat" cmpd="sng" algn="ctr">
                      <a:solidFill>
                        <a:srgbClr val="EEEEEE"/>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Arial" panose="020B0604020202020204" pitchFamily="34" charset="0"/>
                          <a:cs typeface="Arial" panose="020B0604020202020204" pitchFamily="34" charset="0"/>
                        </a:rPr>
                        <a:t>Information</a:t>
                      </a:r>
                    </a:p>
                  </a:txBody>
                  <a:tcPr marL="0" marR="0" marT="15452" marB="15452" anchor="ctr">
                    <a:lnL>
                      <a:noFill/>
                    </a:lnL>
                    <a:lnR>
                      <a:noFill/>
                    </a:lnR>
                    <a:lnT>
                      <a:noFill/>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2543774545"/>
                  </a:ext>
                </a:extLst>
              </a:tr>
              <a:tr h="183206">
                <a:tc>
                  <a:txBody>
                    <a:bodyPr/>
                    <a:lstStyle/>
                    <a:p>
                      <a:pPr fontAlgn="t"/>
                      <a:r>
                        <a:rPr lang="en-US" sz="2400" dirty="0">
                          <a:effectLst/>
                          <a:latin typeface="Arial" panose="020B0604020202020204" pitchFamily="34" charset="0"/>
                          <a:cs typeface="Arial" panose="020B0604020202020204" pitchFamily="34" charset="0"/>
                        </a:rPr>
                        <a:t>trade name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Isopore</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2347104343"/>
                  </a:ext>
                </a:extLst>
              </a:tr>
              <a:tr h="183206">
                <a:tc>
                  <a:txBody>
                    <a:bodyPr/>
                    <a:lstStyle/>
                    <a:p>
                      <a:pPr fontAlgn="t"/>
                      <a:r>
                        <a:rPr lang="en-US" sz="2400" dirty="0">
                          <a:effectLst/>
                          <a:latin typeface="Arial" panose="020B0604020202020204" pitchFamily="34" charset="0"/>
                          <a:cs typeface="Arial" panose="020B0604020202020204" pitchFamily="34" charset="0"/>
                        </a:rPr>
                        <a:t>filter color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White</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923180898"/>
                  </a:ext>
                </a:extLst>
              </a:tr>
              <a:tr h="183206">
                <a:tc>
                  <a:txBody>
                    <a:bodyPr/>
                    <a:lstStyle/>
                    <a:p>
                      <a:pPr fontAlgn="t"/>
                      <a:r>
                        <a:rPr lang="en-US" sz="2400" dirty="0">
                          <a:effectLst/>
                          <a:latin typeface="Arial" panose="020B0604020202020204" pitchFamily="34" charset="0"/>
                          <a:cs typeface="Arial" panose="020B0604020202020204" pitchFamily="34" charset="0"/>
                        </a:rPr>
                        <a:t>chemistry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Polycarbonate (PC)</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5212568"/>
                  </a:ext>
                </a:extLst>
              </a:tr>
              <a:tr h="326584">
                <a:tc>
                  <a:txBody>
                    <a:bodyPr/>
                    <a:lstStyle/>
                    <a:p>
                      <a:pPr fontAlgn="t"/>
                      <a:r>
                        <a:rPr lang="en-US" sz="2400" dirty="0">
                          <a:effectLst/>
                          <a:latin typeface="Arial" panose="020B0604020202020204" pitchFamily="34" charset="0"/>
                          <a:cs typeface="Arial" panose="020B0604020202020204" pitchFamily="34" charset="0"/>
                        </a:rPr>
                        <a:t>water flow rate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sv-SE" sz="2400" b="0">
                          <a:effectLst/>
                          <a:latin typeface="Arial" panose="020B0604020202020204" pitchFamily="34" charset="0"/>
                          <a:cs typeface="Arial" panose="020B0604020202020204" pitchFamily="34" charset="0"/>
                        </a:rPr>
                        <a:t>Avg. 175 mL/min x cm² (typical results @ 10 psi)</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455282295"/>
                  </a:ext>
                </a:extLst>
              </a:tr>
              <a:tr h="183206">
                <a:tc>
                  <a:txBody>
                    <a:bodyPr/>
                    <a:lstStyle/>
                    <a:p>
                      <a:pPr fontAlgn="t"/>
                      <a:r>
                        <a:rPr lang="en-US" sz="2400" dirty="0">
                          <a:effectLst/>
                          <a:latin typeface="Arial" panose="020B0604020202020204" pitchFamily="34" charset="0"/>
                          <a:cs typeface="Arial" panose="020B0604020202020204" pitchFamily="34" charset="0"/>
                        </a:rPr>
                        <a:t>media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Isopore</a:t>
                      </a:r>
                      <a:r>
                        <a:rPr lang="en-US" sz="2400" b="0" baseline="30000" dirty="0">
                          <a:effectLst/>
                          <a:latin typeface="Arial" panose="020B0604020202020204" pitchFamily="34" charset="0"/>
                          <a:cs typeface="Arial" panose="020B0604020202020204" pitchFamily="34" charset="0"/>
                        </a:rPr>
                        <a:t>®</a:t>
                      </a:r>
                      <a:endParaRPr lang="en-US" sz="2400" b="0" dirty="0">
                        <a:effectLst/>
                        <a:latin typeface="Arial" panose="020B0604020202020204" pitchFamily="34" charset="0"/>
                        <a:cs typeface="Arial" panose="020B0604020202020204" pitchFamily="34" charset="0"/>
                      </a:endParaRP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724178807"/>
                  </a:ext>
                </a:extLst>
              </a:tr>
              <a:tr h="183206">
                <a:tc>
                  <a:txBody>
                    <a:bodyPr/>
                    <a:lstStyle/>
                    <a:p>
                      <a:pPr fontAlgn="t"/>
                      <a:r>
                        <a:rPr lang="en-US" sz="2400" dirty="0">
                          <a:effectLst/>
                          <a:latin typeface="Arial" panose="020B0604020202020204" pitchFamily="34" charset="0"/>
                          <a:cs typeface="Arial" panose="020B0604020202020204" pitchFamily="34" charset="0"/>
                        </a:rPr>
                        <a:t>wettability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Hydrophilic</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3596319466"/>
                  </a:ext>
                </a:extLst>
              </a:tr>
              <a:tr h="183206">
                <a:tc>
                  <a:txBody>
                    <a:bodyPr/>
                    <a:lstStyle/>
                    <a:p>
                      <a:pPr fontAlgn="t"/>
                      <a:r>
                        <a:rPr lang="en-US" sz="2400">
                          <a:effectLst/>
                          <a:latin typeface="Arial" panose="020B0604020202020204" pitchFamily="34" charset="0"/>
                          <a:cs typeface="Arial" panose="020B0604020202020204" pitchFamily="34" charset="0"/>
                        </a:rPr>
                        <a:t>porosity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14.7%</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2504845015"/>
                  </a:ext>
                </a:extLst>
              </a:tr>
              <a:tr h="183206">
                <a:tc>
                  <a:txBody>
                    <a:bodyPr/>
                    <a:lstStyle/>
                    <a:p>
                      <a:pPr fontAlgn="t"/>
                      <a:r>
                        <a:rPr lang="en-US" sz="2400">
                          <a:effectLst/>
                          <a:latin typeface="Arial" panose="020B0604020202020204" pitchFamily="34" charset="0"/>
                          <a:cs typeface="Arial" panose="020B0604020202020204" pitchFamily="34" charset="0"/>
                        </a:rPr>
                        <a:t>pore size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1.2 µm</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3851492635"/>
                  </a:ext>
                </a:extLst>
              </a:tr>
              <a:tr h="326584">
                <a:tc>
                  <a:txBody>
                    <a:bodyPr/>
                    <a:lstStyle/>
                    <a:p>
                      <a:pPr fontAlgn="t"/>
                      <a:r>
                        <a:rPr lang="en-US" sz="2400">
                          <a:effectLst/>
                          <a:latin typeface="Arial" panose="020B0604020202020204" pitchFamily="34" charset="0"/>
                          <a:cs typeface="Arial" panose="020B0604020202020204" pitchFamily="34" charset="0"/>
                        </a:rPr>
                        <a:t>bubble point at 23 °C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1.0 bar, air with water</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3540334925"/>
                  </a:ext>
                </a:extLst>
              </a:tr>
              <a:tr h="183206">
                <a:tc>
                  <a:txBody>
                    <a:bodyPr/>
                    <a:lstStyle/>
                    <a:p>
                      <a:pPr fontAlgn="t"/>
                      <a:r>
                        <a:rPr lang="en-US" sz="2400">
                          <a:effectLst/>
                          <a:latin typeface="Arial" panose="020B0604020202020204" pitchFamily="34" charset="0"/>
                          <a:cs typeface="Arial" panose="020B0604020202020204" pitchFamily="34" charset="0"/>
                        </a:rPr>
                        <a:t>thickness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24 µm</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862059731"/>
                  </a:ext>
                </a:extLst>
              </a:tr>
              <a:tr h="326584">
                <a:tc>
                  <a:txBody>
                    <a:bodyPr/>
                    <a:lstStyle/>
                    <a:p>
                      <a:pPr fontAlgn="t"/>
                      <a:r>
                        <a:rPr lang="en-US" sz="2400">
                          <a:effectLst/>
                          <a:latin typeface="Arial" panose="020B0604020202020204" pitchFamily="34" charset="0"/>
                          <a:cs typeface="Arial" panose="020B0604020202020204" pitchFamily="34" charset="0"/>
                        </a:rPr>
                        <a:t>filter diameter (ø)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25 mm</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556869656"/>
                  </a:ext>
                </a:extLst>
              </a:tr>
              <a:tr h="469963">
                <a:tc>
                  <a:txBody>
                    <a:bodyPr/>
                    <a:lstStyle/>
                    <a:p>
                      <a:pPr fontAlgn="t"/>
                      <a:r>
                        <a:rPr lang="en-US" sz="2400">
                          <a:effectLst/>
                          <a:latin typeface="Arial" panose="020B0604020202020204" pitchFamily="34" charset="0"/>
                          <a:cs typeface="Arial" panose="020B0604020202020204" pitchFamily="34" charset="0"/>
                        </a:rPr>
                        <a:t>material size  </a:t>
                      </a:r>
                    </a:p>
                  </a:txBody>
                  <a:tcPr marL="0" marR="0" marT="15452" marB="15452">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tc>
                  <a:txBody>
                    <a:bodyPr/>
                    <a:lstStyle/>
                    <a:p>
                      <a:r>
                        <a:rPr lang="en-US" sz="2400" b="0" dirty="0">
                          <a:effectLst/>
                          <a:latin typeface="Arial" panose="020B0604020202020204" pitchFamily="34" charset="0"/>
                          <a:cs typeface="Arial" panose="020B0604020202020204" pitchFamily="34" charset="0"/>
                        </a:rPr>
                        <a:t>polycarbonate, Hydrophilic, 1.2 µm, 25 mm, white, plain, 100</a:t>
                      </a:r>
                    </a:p>
                  </a:txBody>
                  <a:tcPr marL="0" marR="0" marT="15452" marB="15452"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547976699"/>
                  </a:ext>
                </a:extLst>
              </a:tr>
            </a:tbl>
          </a:graphicData>
        </a:graphic>
      </p:graphicFrame>
    </p:spTree>
    <p:extLst>
      <p:ext uri="{BB962C8B-B14F-4D97-AF65-F5344CB8AC3E}">
        <p14:creationId xmlns:p14="http://schemas.microsoft.com/office/powerpoint/2010/main" val="792193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E647-4A58-4BAE-8548-F3EAA2CE76CF}"/>
              </a:ext>
            </a:extLst>
          </p:cNvPr>
          <p:cNvSpPr>
            <a:spLocks noGrp="1"/>
          </p:cNvSpPr>
          <p:nvPr>
            <p:ph type="title"/>
          </p:nvPr>
        </p:nvSpPr>
        <p:spPr/>
        <p:txBody>
          <a:bodyPr>
            <a:normAutofit fontScale="90000"/>
          </a:bodyPr>
          <a:lstStyle/>
          <a:p>
            <a:r>
              <a:rPr lang="en-US" dirty="0" err="1">
                <a:latin typeface="Arial" panose="020B0604020202020204" pitchFamily="34" charset="0"/>
                <a:cs typeface="Arial" panose="020B0604020202020204" pitchFamily="34" charset="0"/>
              </a:rPr>
              <a:t>Isopore</a:t>
            </a:r>
            <a:r>
              <a:rPr lang="en-US" dirty="0">
                <a:latin typeface="Arial" panose="020B0604020202020204" pitchFamily="34" charset="0"/>
                <a:cs typeface="Arial" panose="020B0604020202020204" pitchFamily="34" charset="0"/>
              </a:rPr>
              <a:t> Membrane Background Information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7DD3603-38B2-4A01-98BE-096FF2EA3484}"/>
              </a:ext>
            </a:extLst>
          </p:cNvPr>
          <p:cNvSpPr>
            <a:spLocks noGrp="1"/>
          </p:cNvSpPr>
          <p:nvPr>
            <p:ph idx="1"/>
          </p:nvPr>
        </p:nvSpPr>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Isopore</a:t>
            </a:r>
            <a:r>
              <a:rPr lang="en-US" dirty="0">
                <a:latin typeface="Arial" panose="020B0604020202020204" pitchFamily="34" charset="0"/>
                <a:cs typeface="Arial" panose="020B0604020202020204" pitchFamily="34" charset="0"/>
              </a:rPr>
              <a:t> membrane is a polycarbonate, track-etched screen filter recommended for all analyses in which the sample is viewed on the surface of the membrane. The </a:t>
            </a:r>
            <a:r>
              <a:rPr lang="en-US" dirty="0" err="1">
                <a:latin typeface="Arial" panose="020B0604020202020204" pitchFamily="34" charset="0"/>
                <a:cs typeface="Arial" panose="020B0604020202020204" pitchFamily="34" charset="0"/>
              </a:rPr>
              <a:t>Isopore</a:t>
            </a:r>
            <a:r>
              <a:rPr lang="en-US" dirty="0">
                <a:latin typeface="Arial" panose="020B0604020202020204" pitchFamily="34" charset="0"/>
                <a:cs typeface="Arial" panose="020B0604020202020204" pitchFamily="34" charset="0"/>
              </a:rPr>
              <a:t> membrane is composed of polycarbonate film, which has a smooth, glass-like surface for clearer sample observation. The unique manufacturing process of the membrane ensures a precise pore diameter and a consistent pore size for accurate separation of samples by size. Matched-weight filters are not usually required because of low, constant tar and ash weights.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Features &amp; Benefits: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Membrane structure retains particles on the surface, simplifying counting and analysis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96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D378-CAD4-4781-A006-152F0BB17E73}"/>
              </a:ext>
            </a:extLst>
          </p:cNvPr>
          <p:cNvSpPr>
            <a:spLocks noGrp="1"/>
          </p:cNvSpPr>
          <p:nvPr>
            <p:ph type="title"/>
          </p:nvPr>
        </p:nvSpPr>
        <p:spPr>
          <a:xfrm>
            <a:off x="676811" y="398551"/>
            <a:ext cx="6387102" cy="1325563"/>
          </a:xfrm>
        </p:spPr>
        <p:txBody>
          <a:bodyPr vert="horz" lIns="91440" tIns="45720" rIns="91440" bIns="45720" rtlCol="0" anchor="ctr">
            <a:normAutofit/>
          </a:bodyPr>
          <a:lstStyle/>
          <a:p>
            <a:r>
              <a:rPr lang="en-US" sz="3600" kern="1200" dirty="0">
                <a:solidFill>
                  <a:schemeClr val="tx1"/>
                </a:solidFill>
                <a:latin typeface="Arial" panose="020B0604020202020204" pitchFamily="34" charset="0"/>
                <a:cs typeface="Arial" panose="020B0604020202020204" pitchFamily="34" charset="0"/>
              </a:rPr>
              <a:t>Jar Test - Filterability Test</a:t>
            </a:r>
          </a:p>
        </p:txBody>
      </p:sp>
      <p:sp>
        <p:nvSpPr>
          <p:cNvPr id="77" name="Text Placeholder 3">
            <a:extLst>
              <a:ext uri="{FF2B5EF4-FFF2-40B4-BE49-F238E27FC236}">
                <a16:creationId xmlns:a16="http://schemas.microsoft.com/office/drawing/2014/main" id="{01E7B4C7-15EB-4745-95A5-7295CF70A251}"/>
              </a:ext>
            </a:extLst>
          </p:cNvPr>
          <p:cNvSpPr>
            <a:spLocks noGrp="1"/>
          </p:cNvSpPr>
          <p:nvPr>
            <p:ph type="body" sz="half" idx="2"/>
          </p:nvPr>
        </p:nvSpPr>
        <p:spPr>
          <a:xfrm>
            <a:off x="805542" y="1580225"/>
            <a:ext cx="6382657" cy="4473441"/>
          </a:xfrm>
        </p:spPr>
        <p:txBody>
          <a:bodyPr vert="horz" lIns="91440" tIns="45720" rIns="91440" bIns="45720" rtlCol="0" anchor="t">
            <a:noAutofit/>
          </a:bodyPr>
          <a:lstStyle/>
          <a:p>
            <a:pPr indent="-228600">
              <a:buFont typeface="Arial" panose="020B0604020202020204" pitchFamily="34" charset="0"/>
              <a:buChar char="•"/>
            </a:pPr>
            <a:r>
              <a:rPr lang="en-US" sz="2400" dirty="0">
                <a:latin typeface="Arial" panose="020B0604020202020204" pitchFamily="34" charset="0"/>
                <a:cs typeface="Arial" panose="020B0604020202020204" pitchFamily="34" charset="0"/>
              </a:rPr>
              <a:t>Syringe ~ 25 mL from jar (after 5-minutes of settling)</a:t>
            </a:r>
          </a:p>
          <a:p>
            <a:pPr indent="-228600">
              <a:buFont typeface="Arial" panose="020B0604020202020204" pitchFamily="34" charset="0"/>
              <a:buChar char="•"/>
            </a:pPr>
            <a:r>
              <a:rPr lang="en-US" sz="2400" dirty="0">
                <a:latin typeface="Arial" panose="020B0604020202020204" pitchFamily="34" charset="0"/>
                <a:cs typeface="Arial" panose="020B0604020202020204" pitchFamily="34" charset="0"/>
              </a:rPr>
              <a:t>Filter-to-waste 3-5 mL</a:t>
            </a:r>
          </a:p>
          <a:p>
            <a:pPr indent="-228600">
              <a:buFont typeface="Arial" panose="020B0604020202020204" pitchFamily="34" charset="0"/>
              <a:buChar char="•"/>
            </a:pPr>
            <a:r>
              <a:rPr lang="en-US" sz="2400" dirty="0">
                <a:latin typeface="Arial" panose="020B0604020202020204" pitchFamily="34" charset="0"/>
                <a:cs typeface="Arial" panose="020B0604020202020204" pitchFamily="34" charset="0"/>
              </a:rPr>
              <a:t>Filter directly into clean cuvette</a:t>
            </a:r>
          </a:p>
          <a:p>
            <a:pPr indent="-228600">
              <a:buFont typeface="Arial" panose="020B0604020202020204" pitchFamily="34" charset="0"/>
              <a:buChar char="•"/>
            </a:pPr>
            <a:r>
              <a:rPr lang="en-US" sz="2400" dirty="0">
                <a:latin typeface="Arial" panose="020B0604020202020204" pitchFamily="34" charset="0"/>
                <a:cs typeface="Arial" panose="020B0604020202020204" pitchFamily="34" charset="0"/>
              </a:rPr>
              <a:t>Measure turbidity </a:t>
            </a:r>
          </a:p>
          <a:p>
            <a:pPr indent="-228600">
              <a:buFont typeface="Arial" panose="020B0604020202020204" pitchFamily="34" charset="0"/>
              <a:buChar char="•"/>
            </a:pPr>
            <a:r>
              <a:rPr lang="en-US" sz="2400" dirty="0">
                <a:latin typeface="Arial" panose="020B0604020202020204" pitchFamily="34" charset="0"/>
                <a:cs typeface="Arial" panose="020B0604020202020204" pitchFamily="34" charset="0"/>
              </a:rPr>
              <a:t>Note: Take several readings before recording final NTU results.  Micro bubbles can adhere to glass causing false NTU readings.  To remove bubbles, tilt cuvette up to 90 degrees.</a:t>
            </a:r>
          </a:p>
        </p:txBody>
      </p:sp>
      <p:pic>
        <p:nvPicPr>
          <p:cNvPr id="4" name="Picture 3" descr="An image containing a person holding a syringe pushing coagulated water through a 1.2 micro filter into a cuvette.">
            <a:extLst>
              <a:ext uri="{FF2B5EF4-FFF2-40B4-BE49-F238E27FC236}">
                <a16:creationId xmlns:a16="http://schemas.microsoft.com/office/drawing/2014/main" id="{E0400678-E3AF-4C5F-BD87-F98CF5CF3B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7" name="Picture 6" descr="An image of a portable turbidity meter use to measure filtrate and settled water.">
            <a:extLst>
              <a:ext uri="{FF2B5EF4-FFF2-40B4-BE49-F238E27FC236}">
                <a16:creationId xmlns:a16="http://schemas.microsoft.com/office/drawing/2014/main" id="{9343EF75-1F0E-46DB-9F32-8D9EF137DD91}"/>
              </a:ext>
            </a:extLst>
          </p:cNvPr>
          <p:cNvPicPr/>
          <p:nvPr/>
        </p:nvPicPr>
        <p:blipFill rotWithShape="1">
          <a:blip r:embed="rId3" cstate="screen">
            <a:extLst>
              <a:ext uri="{28A0092B-C50C-407E-A947-70E740481C1C}">
                <a14:useLocalDpi xmlns:a14="http://schemas.microsoft.com/office/drawing/2010/main"/>
              </a:ext>
            </a:extLst>
          </a:blip>
          <a:srcRect r="-2"/>
          <a:stretch/>
        </p:blipFill>
        <p:spPr bwMode="auto">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p:spPr>
      </p:pic>
    </p:spTree>
    <p:extLst>
      <p:ext uri="{BB962C8B-B14F-4D97-AF65-F5344CB8AC3E}">
        <p14:creationId xmlns:p14="http://schemas.microsoft.com/office/powerpoint/2010/main" val="180791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94C-25DF-4A9E-B027-4B4354AACFF2}"/>
              </a:ext>
            </a:extLst>
          </p:cNvPr>
          <p:cNvSpPr>
            <a:spLocks noGrp="1"/>
          </p:cNvSpPr>
          <p:nvPr>
            <p:ph type="title"/>
          </p:nvPr>
        </p:nvSpPr>
        <p:spPr>
          <a:xfrm>
            <a:off x="1136428" y="627564"/>
            <a:ext cx="7474172" cy="1325563"/>
          </a:xfrm>
        </p:spPr>
        <p:txBody>
          <a:bodyPr>
            <a:normAutofit/>
          </a:bodyPr>
          <a:lstStyle/>
          <a:p>
            <a:r>
              <a:rPr lang="en-US" dirty="0">
                <a:latin typeface="Arial" panose="020B0604020202020204" pitchFamily="34" charset="0"/>
                <a:cs typeface="Arial" panose="020B0604020202020204" pitchFamily="34" charset="0"/>
              </a:rPr>
              <a:t>Contact</a:t>
            </a:r>
          </a:p>
        </p:txBody>
      </p:sp>
      <p:sp>
        <p:nvSpPr>
          <p:cNvPr id="3" name="Content Placeholder 2">
            <a:extLst>
              <a:ext uri="{FF2B5EF4-FFF2-40B4-BE49-F238E27FC236}">
                <a16:creationId xmlns:a16="http://schemas.microsoft.com/office/drawing/2014/main" id="{70EF070F-3363-4A14-8E35-B98F92951775}"/>
              </a:ext>
              <a:ext uri="{C183D7F6-B498-43B3-948B-1728B52AA6E4}">
                <adec:decorative xmlns:adec="http://schemas.microsoft.com/office/drawing/2017/decorative" val="0"/>
              </a:ext>
            </a:extLst>
          </p:cNvPr>
          <p:cNvSpPr>
            <a:spLocks noGrp="1"/>
          </p:cNvSpPr>
          <p:nvPr>
            <p:ph idx="1"/>
          </p:nvPr>
        </p:nvSpPr>
        <p:spPr>
          <a:xfrm>
            <a:off x="177553" y="1953127"/>
            <a:ext cx="11665259" cy="4554205"/>
          </a:xfrm>
        </p:spPr>
        <p:txBody>
          <a:bodyPr anchor="ctr">
            <a:noAutofit/>
          </a:bodyPr>
          <a:lstStyle/>
          <a:p>
            <a:r>
              <a:rPr lang="en-US" sz="2400" dirty="0">
                <a:latin typeface="Arial" panose="020B0604020202020204" pitchFamily="34" charset="0"/>
                <a:cs typeface="Arial" panose="020B0604020202020204" pitchFamily="34" charset="0"/>
              </a:rPr>
              <a:t>Guy Schott, P.E.</a:t>
            </a:r>
          </a:p>
          <a:p>
            <a:r>
              <a:rPr lang="en-US" sz="2400" dirty="0">
                <a:latin typeface="Arial" panose="020B0604020202020204" pitchFamily="34" charset="0"/>
                <a:cs typeface="Arial" panose="020B0604020202020204" pitchFamily="34" charset="0"/>
              </a:rPr>
              <a:t>State Water Resources Control Board</a:t>
            </a:r>
          </a:p>
          <a:p>
            <a:r>
              <a:rPr lang="en-US" sz="2400" dirty="0">
                <a:latin typeface="Arial" panose="020B0604020202020204" pitchFamily="34" charset="0"/>
                <a:cs typeface="Arial" panose="020B0604020202020204" pitchFamily="34" charset="0"/>
              </a:rPr>
              <a:t>Division of Drinking Water</a:t>
            </a:r>
          </a:p>
          <a:p>
            <a:r>
              <a:rPr lang="en-US" sz="2400" dirty="0">
                <a:latin typeface="Arial" panose="020B0604020202020204" pitchFamily="34" charset="0"/>
                <a:cs typeface="Arial" panose="020B0604020202020204" pitchFamily="34" charset="0"/>
              </a:rPr>
              <a:t>Santa Rosa, CA</a:t>
            </a:r>
          </a:p>
          <a:p>
            <a:pPr marL="0" indent="0">
              <a:buNone/>
            </a:pPr>
            <a:r>
              <a:rPr lang="en-US" sz="2400" dirty="0">
                <a:latin typeface="Arial" panose="020B0604020202020204" pitchFamily="34" charset="0"/>
                <a:cs typeface="Arial" panose="020B0604020202020204" pitchFamily="34" charset="0"/>
              </a:rPr>
              <a:t>Go to </a:t>
            </a:r>
            <a:r>
              <a:rPr lang="en-US" sz="2400" dirty="0">
                <a:latin typeface="Arial" panose="020B0604020202020204" pitchFamily="34" charset="0"/>
                <a:cs typeface="Arial" panose="020B0604020202020204" pitchFamily="34" charset="0"/>
                <a:hlinkClick r:id="rId2"/>
              </a:rPr>
              <a:t>Stock Solution/Dose calculations/Jar Test Results</a:t>
            </a:r>
            <a:r>
              <a:rPr lang="en-US" sz="2400" dirty="0">
                <a:latin typeface="Arial" panose="020B0604020202020204" pitchFamily="34" charset="0"/>
                <a:cs typeface="Arial" panose="020B0604020202020204" pitchFamily="34" charset="0"/>
              </a:rPr>
              <a:t> for tools to download</a:t>
            </a:r>
          </a:p>
          <a:p>
            <a:pPr marL="0" indent="0">
              <a:buNone/>
            </a:pPr>
            <a:r>
              <a:rPr lang="en-US" sz="2400" dirty="0">
                <a:latin typeface="Arial" panose="020B0604020202020204" pitchFamily="34" charset="0"/>
                <a:cs typeface="Arial" panose="020B0604020202020204" pitchFamily="34" charset="0"/>
                <a:hlinkClick r:id="rId3"/>
              </a:rPr>
              <a:t>www.waterboards.ca.gov/drinking_water/programs/districts/mendocino_district.html</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Jar Testing Done Right training video:  </a:t>
            </a:r>
            <a:r>
              <a:rPr lang="en-US" sz="2400" dirty="0">
                <a:latin typeface="Arial" panose="020B0604020202020204" pitchFamily="34" charset="0"/>
                <a:cs typeface="Arial" panose="020B0604020202020204" pitchFamily="34" charset="0"/>
                <a:hlinkClick r:id="rId4"/>
              </a:rPr>
              <a:t>https://www.youtube.com/watch?v=aGByyxhelkI</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Email: </a:t>
            </a:r>
            <a:r>
              <a:rPr lang="en-US" sz="2400" dirty="0">
                <a:latin typeface="Arial" panose="020B0604020202020204" pitchFamily="34" charset="0"/>
                <a:cs typeface="Arial" panose="020B0604020202020204" pitchFamily="34" charset="0"/>
                <a:hlinkClick r:id="rId5"/>
              </a:rPr>
              <a:t>Guy Schott</a:t>
            </a:r>
            <a:r>
              <a:rPr lang="en-US" sz="2400" dirty="0">
                <a:latin typeface="Arial" panose="020B0604020202020204" pitchFamily="34" charset="0"/>
                <a:cs typeface="Arial" panose="020B0604020202020204" pitchFamily="34" charset="0"/>
              </a:rPr>
              <a:t> - Guy.Schott@waterboards.ca.gov</a:t>
            </a:r>
          </a:p>
          <a:p>
            <a:r>
              <a:rPr lang="en-US" sz="2400" dirty="0">
                <a:latin typeface="Arial" panose="020B0604020202020204" pitchFamily="34" charset="0"/>
                <a:cs typeface="Arial" panose="020B0604020202020204" pitchFamily="34" charset="0"/>
              </a:rPr>
              <a:t>Office Number: 707-576-2732</a:t>
            </a:r>
          </a:p>
        </p:txBody>
      </p:sp>
      <p:pic>
        <p:nvPicPr>
          <p:cNvPr id="7" name="Graphic 6">
            <a:extLst>
              <a:ext uri="{FF2B5EF4-FFF2-40B4-BE49-F238E27FC236}">
                <a16:creationId xmlns:a16="http://schemas.microsoft.com/office/drawing/2014/main" id="{D88BE429-89F0-4210-8207-96F887594E3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03741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975B-A5A3-417E-BBF6-45F3D316D871}"/>
              </a:ext>
            </a:extLst>
          </p:cNvPr>
          <p:cNvSpPr>
            <a:spLocks noGrp="1"/>
          </p:cNvSpPr>
          <p:nvPr>
            <p:ph type="title"/>
          </p:nvPr>
        </p:nvSpPr>
        <p:spPr>
          <a:xfrm>
            <a:off x="367646" y="457200"/>
            <a:ext cx="4404379" cy="1600200"/>
          </a:xfrm>
        </p:spPr>
        <p:txBody>
          <a:bodyPr/>
          <a:lstStyle/>
          <a:p>
            <a:r>
              <a:rPr lang="en-US" dirty="0">
                <a:latin typeface="Arial" panose="020B0604020202020204" pitchFamily="34" charset="0"/>
                <a:cs typeface="Arial" panose="020B0604020202020204" pitchFamily="34" charset="0"/>
              </a:rPr>
              <a:t>Source Water: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Bell Canyon Reservoir</a:t>
            </a:r>
            <a:endParaRPr lang="en-US" dirty="0"/>
          </a:p>
        </p:txBody>
      </p:sp>
      <p:pic>
        <p:nvPicPr>
          <p:cNvPr id="5" name="Picture Placeholder 4" descr="Image of Bell Canyon Reservoir">
            <a:extLst>
              <a:ext uri="{FF2B5EF4-FFF2-40B4-BE49-F238E27FC236}">
                <a16:creationId xmlns:a16="http://schemas.microsoft.com/office/drawing/2014/main" id="{BF346B3A-328D-4709-A356-AEDE5F2393EA}"/>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5183188" y="987425"/>
            <a:ext cx="6172200" cy="4873625"/>
          </a:xfrm>
          <a:prstGeom prst="rect">
            <a:avLst/>
          </a:prstGeom>
          <a:effectLst/>
        </p:spPr>
      </p:pic>
    </p:spTree>
    <p:extLst>
      <p:ext uri="{BB962C8B-B14F-4D97-AF65-F5344CB8AC3E}">
        <p14:creationId xmlns:p14="http://schemas.microsoft.com/office/powerpoint/2010/main" val="215389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D051-198B-CA5D-E153-43E9A27380A6}"/>
              </a:ext>
            </a:extLst>
          </p:cNvPr>
          <p:cNvSpPr>
            <a:spLocks noGrp="1"/>
          </p:cNvSpPr>
          <p:nvPr>
            <p:ph type="title"/>
          </p:nvPr>
        </p:nvSpPr>
        <p:spPr>
          <a:xfrm>
            <a:off x="838200" y="5186423"/>
            <a:ext cx="10515600" cy="1114382"/>
          </a:xfrm>
        </p:spPr>
        <p:txBody>
          <a:bodyPr>
            <a:normAutofit/>
          </a:bodyPr>
          <a:lstStyle/>
          <a:p>
            <a:pPr algn="ct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Flocculation/Sedimentation Basins</a:t>
            </a:r>
          </a:p>
        </p:txBody>
      </p:sp>
      <p:pic>
        <p:nvPicPr>
          <p:cNvPr id="4" name="Picture 3" descr="Sedimentation basin">
            <a:extLst>
              <a:ext uri="{FF2B5EF4-FFF2-40B4-BE49-F238E27FC236}">
                <a16:creationId xmlns:a16="http://schemas.microsoft.com/office/drawing/2014/main" id="{AB000B57-4D4A-3D85-E589-EDFAC869D24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0"/>
            <a:ext cx="12191980" cy="5014697"/>
          </a:xfrm>
          <a:prstGeom prst="rect">
            <a:avLst/>
          </a:prstGeom>
        </p:spPr>
      </p:pic>
    </p:spTree>
    <p:extLst>
      <p:ext uri="{BB962C8B-B14F-4D97-AF65-F5344CB8AC3E}">
        <p14:creationId xmlns:p14="http://schemas.microsoft.com/office/powerpoint/2010/main" val="251974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F82C-9CBF-4A0D-93E1-19CDA750BC71}"/>
              </a:ext>
            </a:extLst>
          </p:cNvPr>
          <p:cNvSpPr>
            <a:spLocks noGrp="1"/>
          </p:cNvSpPr>
          <p:nvPr>
            <p:ph type="title"/>
          </p:nvPr>
        </p:nvSpPr>
        <p:spPr>
          <a:xfrm>
            <a:off x="838200" y="0"/>
            <a:ext cx="10515600" cy="1140643"/>
          </a:xfrm>
        </p:spPr>
        <p:txBody>
          <a:bodyPr>
            <a:noAutofit/>
          </a:bodyPr>
          <a:lstStyle/>
          <a:p>
            <a:r>
              <a:rPr lang="en-US" sz="3600" dirty="0">
                <a:latin typeface="Arial" panose="020B0604020202020204" pitchFamily="34" charset="0"/>
                <a:cs typeface="Arial" panose="020B0604020202020204" pitchFamily="34" charset="0"/>
              </a:rPr>
              <a:t>Bell Canyon Reservoir </a:t>
            </a:r>
            <a:r>
              <a:rPr lang="en-US" sz="3600" dirty="0">
                <a:solidFill>
                  <a:srgbClr val="FFFFFF"/>
                </a:solidFill>
                <a:latin typeface="Arial" panose="020B0604020202020204" pitchFamily="34" charset="0"/>
                <a:cs typeface="Arial" panose="020B0604020202020204" pitchFamily="34" charset="0"/>
              </a:rPr>
              <a:t>Source &amp; Treated Water Characteristics, September 5, 2024</a:t>
            </a:r>
            <a:endParaRPr lang="en-US" sz="3600" dirty="0"/>
          </a:p>
        </p:txBody>
      </p:sp>
      <p:sp>
        <p:nvSpPr>
          <p:cNvPr id="3" name="Content Placeholder 2">
            <a:extLst>
              <a:ext uri="{FF2B5EF4-FFF2-40B4-BE49-F238E27FC236}">
                <a16:creationId xmlns:a16="http://schemas.microsoft.com/office/drawing/2014/main" id="{9434EC6F-46CD-4057-9FA8-D3D8582260F5}"/>
              </a:ext>
            </a:extLst>
          </p:cNvPr>
          <p:cNvSpPr>
            <a:spLocks noGrp="1"/>
          </p:cNvSpPr>
          <p:nvPr>
            <p:ph sz="half" idx="1"/>
          </p:nvPr>
        </p:nvSpPr>
        <p:spPr>
          <a:xfrm>
            <a:off x="838200" y="1244338"/>
            <a:ext cx="5181600" cy="4932625"/>
          </a:xfrm>
        </p:spPr>
        <p:txBody>
          <a:bodyPr>
            <a:noAutofit/>
          </a:bodyPr>
          <a:lstStyle/>
          <a:p>
            <a:pPr marL="0" lvl="0" indent="0">
              <a:spcAft>
                <a:spcPts val="0"/>
              </a:spcAft>
              <a:buNone/>
            </a:pPr>
            <a:r>
              <a:rPr lang="en-US" sz="2400" u="sng" dirty="0">
                <a:solidFill>
                  <a:schemeClr val="accent4">
                    <a:lumMod val="60000"/>
                    <a:lumOff val="40000"/>
                  </a:schemeClr>
                </a:solidFill>
                <a:latin typeface="Arial" panose="020B0604020202020204" pitchFamily="34" charset="0"/>
                <a:cs typeface="Arial" panose="020B0604020202020204" pitchFamily="34" charset="0"/>
              </a:rPr>
              <a:t>Source – Bell Canyon Reservoir	 </a:t>
            </a:r>
          </a:p>
          <a:p>
            <a:pPr marL="0" lvl="0" indent="0">
              <a:spcAft>
                <a:spcPts val="0"/>
              </a:spcAft>
              <a:buNone/>
            </a:pPr>
            <a:r>
              <a:rPr lang="en-US" sz="2400" dirty="0">
                <a:latin typeface="Arial" panose="020B0604020202020204" pitchFamily="34" charset="0"/>
                <a:cs typeface="Arial" panose="020B0604020202020204" pitchFamily="34" charset="0"/>
              </a:rPr>
              <a:t>pH: 7.30</a:t>
            </a:r>
          </a:p>
          <a:p>
            <a:pPr marL="0" lvl="0" indent="0">
              <a:spcAft>
                <a:spcPts val="0"/>
              </a:spcAft>
              <a:buNone/>
            </a:pPr>
            <a:r>
              <a:rPr lang="en-US" sz="2400" dirty="0">
                <a:latin typeface="Arial" panose="020B0604020202020204" pitchFamily="34" charset="0"/>
                <a:cs typeface="Arial" panose="020B0604020202020204" pitchFamily="34" charset="0"/>
              </a:rPr>
              <a:t>Alkalinity: 33 mg/L as CaCO</a:t>
            </a:r>
            <a:r>
              <a:rPr lang="en-US" sz="2400" baseline="-25000" dirty="0">
                <a:latin typeface="Arial" panose="020B0604020202020204" pitchFamily="34" charset="0"/>
                <a:cs typeface="Arial" panose="020B0604020202020204" pitchFamily="34" charset="0"/>
              </a:rPr>
              <a:t>3</a:t>
            </a:r>
          </a:p>
          <a:p>
            <a:pPr marL="0" indent="0">
              <a:buNone/>
            </a:pPr>
            <a:r>
              <a:rPr lang="en-US" sz="2400" dirty="0">
                <a:latin typeface="Arial" panose="020B0604020202020204" pitchFamily="34" charset="0"/>
                <a:cs typeface="Arial" panose="020B0604020202020204" pitchFamily="34" charset="0"/>
              </a:rPr>
              <a:t>Turbidity: x NTU</a:t>
            </a:r>
          </a:p>
          <a:p>
            <a:pPr marL="0" lvl="0" indent="0">
              <a:spcAft>
                <a:spcPts val="0"/>
              </a:spcAft>
              <a:buNone/>
            </a:pPr>
            <a:r>
              <a:rPr lang="en-US" sz="2400" dirty="0">
                <a:latin typeface="Arial" panose="020B0604020202020204" pitchFamily="34" charset="0"/>
                <a:cs typeface="Arial" panose="020B0604020202020204" pitchFamily="34" charset="0"/>
              </a:rPr>
              <a:t>UVT: x%, </a:t>
            </a:r>
          </a:p>
          <a:p>
            <a:pPr marL="0" lvl="0" indent="0">
              <a:spcAft>
                <a:spcPts val="0"/>
              </a:spcAft>
              <a:buNone/>
            </a:pPr>
            <a:r>
              <a:rPr lang="en-US" sz="2400" dirty="0">
                <a:latin typeface="Arial" panose="020B0604020202020204" pitchFamily="34" charset="0"/>
                <a:cs typeface="Arial" panose="020B0604020202020204" pitchFamily="34" charset="0"/>
              </a:rPr>
              <a:t>UVA: x/cm</a:t>
            </a:r>
          </a:p>
          <a:p>
            <a:pPr marL="0" lvl="0" indent="0">
              <a:spcAft>
                <a:spcPts val="0"/>
              </a:spcAft>
              <a:buNone/>
            </a:pPr>
            <a:r>
              <a:rPr lang="en-US" sz="2400" u="sng" dirty="0">
                <a:latin typeface="Arial" panose="020B0604020202020204" pitchFamily="34" charset="0"/>
                <a:cs typeface="Arial" panose="020B0604020202020204" pitchFamily="34" charset="0"/>
              </a:rPr>
              <a:t>0.4 um Filtered</a:t>
            </a:r>
          </a:p>
          <a:p>
            <a:pPr marL="0" lvl="0" indent="0">
              <a:spcAft>
                <a:spcPts val="0"/>
              </a:spcAft>
              <a:buNone/>
            </a:pPr>
            <a:r>
              <a:rPr lang="en-US" sz="2400" dirty="0">
                <a:latin typeface="Arial" panose="020B0604020202020204" pitchFamily="34" charset="0"/>
                <a:cs typeface="Arial" panose="020B0604020202020204" pitchFamily="34" charset="0"/>
              </a:rPr>
              <a:t>Turbidity: x NTU</a:t>
            </a:r>
          </a:p>
          <a:p>
            <a:pPr marL="0" lvl="0" indent="0">
              <a:spcAft>
                <a:spcPts val="0"/>
              </a:spcAft>
              <a:buNone/>
            </a:pPr>
            <a:r>
              <a:rPr lang="en-US" sz="2400" dirty="0">
                <a:latin typeface="Arial" panose="020B0604020202020204" pitchFamily="34" charset="0"/>
                <a:cs typeface="Arial" panose="020B0604020202020204" pitchFamily="34" charset="0"/>
              </a:rPr>
              <a:t>UVT: x%, </a:t>
            </a:r>
          </a:p>
          <a:p>
            <a:pPr marL="0" lvl="0" indent="0">
              <a:spcAft>
                <a:spcPts val="0"/>
              </a:spcAft>
              <a:buNone/>
            </a:pPr>
            <a:r>
              <a:rPr lang="en-US" sz="2400" dirty="0">
                <a:latin typeface="Arial" panose="020B0604020202020204" pitchFamily="34" charset="0"/>
                <a:cs typeface="Arial" panose="020B0604020202020204" pitchFamily="34" charset="0"/>
              </a:rPr>
              <a:t>UVA: x/cm</a:t>
            </a:r>
            <a:endParaRPr lang="en-US" sz="2400" dirty="0"/>
          </a:p>
        </p:txBody>
      </p:sp>
      <p:sp>
        <p:nvSpPr>
          <p:cNvPr id="4" name="Content Placeholder 3">
            <a:extLst>
              <a:ext uri="{FF2B5EF4-FFF2-40B4-BE49-F238E27FC236}">
                <a16:creationId xmlns:a16="http://schemas.microsoft.com/office/drawing/2014/main" id="{9981F471-65BE-4319-A7A4-6BDE2AA8A4C0}"/>
              </a:ext>
            </a:extLst>
          </p:cNvPr>
          <p:cNvSpPr>
            <a:spLocks noGrp="1"/>
          </p:cNvSpPr>
          <p:nvPr>
            <p:ph sz="half" idx="2"/>
          </p:nvPr>
        </p:nvSpPr>
        <p:spPr>
          <a:xfrm>
            <a:off x="6172200" y="1260269"/>
            <a:ext cx="5181600" cy="5036320"/>
          </a:xfrm>
        </p:spPr>
        <p:txBody>
          <a:bodyPr>
            <a:noAutofit/>
          </a:bodyPr>
          <a:lstStyle/>
          <a:p>
            <a:pPr marL="0" lvl="0" indent="0">
              <a:spcBef>
                <a:spcPts val="0"/>
              </a:spcBef>
              <a:buNone/>
            </a:pPr>
            <a:r>
              <a:rPr lang="en-US" sz="2400" u="sng" dirty="0">
                <a:solidFill>
                  <a:schemeClr val="accent4">
                    <a:lumMod val="60000"/>
                    <a:lumOff val="40000"/>
                  </a:schemeClr>
                </a:solidFill>
                <a:latin typeface="Arial" panose="020B0604020202020204" pitchFamily="34" charset="0"/>
                <a:cs typeface="Arial" panose="020B0604020202020204" pitchFamily="34" charset="0"/>
              </a:rPr>
              <a:t>Plant Filtrate Water </a:t>
            </a:r>
          </a:p>
          <a:p>
            <a:pPr marL="0" lvl="0" indent="0">
              <a:spcBef>
                <a:spcPts val="600"/>
              </a:spcBef>
              <a:spcAft>
                <a:spcPts val="0"/>
              </a:spcAft>
              <a:buNone/>
            </a:pPr>
            <a:r>
              <a:rPr lang="en-US" sz="2400" dirty="0">
                <a:latin typeface="Arial" panose="020B0604020202020204" pitchFamily="34" charset="0"/>
                <a:cs typeface="Arial" panose="020B0604020202020204" pitchFamily="34" charset="0"/>
              </a:rPr>
              <a:t>0.06 NTU</a:t>
            </a:r>
          </a:p>
          <a:p>
            <a:pPr marL="0" lvl="0" indent="0">
              <a:spcAft>
                <a:spcPts val="0"/>
              </a:spcAft>
              <a:buNone/>
            </a:pPr>
            <a:r>
              <a:rPr lang="en-US" sz="2400" dirty="0">
                <a:latin typeface="Arial" panose="020B0604020202020204" pitchFamily="34" charset="0"/>
                <a:cs typeface="Arial" panose="020B0604020202020204" pitchFamily="34" charset="0"/>
              </a:rPr>
              <a:t>UVT: 91.16%, </a:t>
            </a:r>
          </a:p>
          <a:p>
            <a:pPr marL="0" lvl="0" indent="0">
              <a:spcAft>
                <a:spcPts val="0"/>
              </a:spcAft>
              <a:buNone/>
            </a:pPr>
            <a:r>
              <a:rPr lang="en-US" sz="2400" dirty="0">
                <a:latin typeface="Arial" panose="020B0604020202020204" pitchFamily="34" charset="0"/>
                <a:cs typeface="Arial" panose="020B0604020202020204" pitchFamily="34" charset="0"/>
              </a:rPr>
              <a:t>UVA: 0.0402/cm</a:t>
            </a:r>
          </a:p>
          <a:p>
            <a:pPr marL="0" lvl="0" indent="0">
              <a:spcBef>
                <a:spcPts val="0"/>
              </a:spcBef>
              <a:buNone/>
            </a:pPr>
            <a:r>
              <a:rPr lang="en-US" sz="2400" u="sng" dirty="0">
                <a:solidFill>
                  <a:schemeClr val="accent4">
                    <a:lumMod val="60000"/>
                    <a:lumOff val="40000"/>
                  </a:schemeClr>
                </a:solidFill>
                <a:latin typeface="Arial" panose="020B0604020202020204" pitchFamily="34" charset="0"/>
                <a:cs typeface="Arial" panose="020B0604020202020204" pitchFamily="34" charset="0"/>
              </a:rPr>
              <a:t>Plant Filtrate Water </a:t>
            </a:r>
          </a:p>
          <a:p>
            <a:pPr marL="0" indent="0">
              <a:spcBef>
                <a:spcPts val="600"/>
              </a:spcBef>
              <a:buNone/>
            </a:pPr>
            <a:r>
              <a:rPr lang="en-US" sz="2400" dirty="0">
                <a:latin typeface="Arial" panose="020B0604020202020204" pitchFamily="34" charset="0"/>
                <a:cs typeface="Arial" panose="020B0604020202020204" pitchFamily="34" charset="0"/>
              </a:rPr>
              <a:t>pH: 7.13</a:t>
            </a:r>
          </a:p>
          <a:p>
            <a:pPr marL="0" indent="0">
              <a:spcBef>
                <a:spcPts val="600"/>
              </a:spcBef>
              <a:buNone/>
            </a:pPr>
            <a:r>
              <a:rPr lang="en-US" sz="2400" dirty="0">
                <a:latin typeface="Arial" panose="020B0604020202020204" pitchFamily="34" charset="0"/>
                <a:cs typeface="Arial" panose="020B0604020202020204" pitchFamily="34" charset="0"/>
              </a:rPr>
              <a:t>Alkalinity: 25 mg/L as CaCO</a:t>
            </a:r>
            <a:r>
              <a:rPr lang="en-US" sz="2400" baseline="-25000" dirty="0">
                <a:latin typeface="Arial" panose="020B0604020202020204" pitchFamily="34" charset="0"/>
                <a:cs typeface="Arial" panose="020B0604020202020204" pitchFamily="34" charset="0"/>
              </a:rPr>
              <a:t>3</a:t>
            </a:r>
          </a:p>
          <a:p>
            <a:pPr marL="0" lvl="0" indent="0">
              <a:spcBef>
                <a:spcPts val="600"/>
              </a:spcBef>
              <a:spcAft>
                <a:spcPts val="0"/>
              </a:spcAft>
              <a:buNone/>
            </a:pPr>
            <a:r>
              <a:rPr lang="en-US" sz="2400" dirty="0">
                <a:latin typeface="Arial" panose="020B0604020202020204" pitchFamily="34" charset="0"/>
                <a:cs typeface="Arial" panose="020B0604020202020204" pitchFamily="34" charset="0"/>
              </a:rPr>
              <a:t>0.09 NTU</a:t>
            </a:r>
          </a:p>
          <a:p>
            <a:pPr marL="0" lvl="0" indent="0">
              <a:spcAft>
                <a:spcPts val="0"/>
              </a:spcAft>
              <a:buNone/>
            </a:pPr>
            <a:r>
              <a:rPr lang="en-US" sz="2400" dirty="0">
                <a:latin typeface="Arial" panose="020B0604020202020204" pitchFamily="34" charset="0"/>
                <a:cs typeface="Arial" panose="020B0604020202020204" pitchFamily="34" charset="0"/>
              </a:rPr>
              <a:t>UVT: 91.53%, </a:t>
            </a:r>
          </a:p>
          <a:p>
            <a:pPr marL="0" lvl="0" indent="0">
              <a:spcAft>
                <a:spcPts val="0"/>
              </a:spcAft>
              <a:buNone/>
            </a:pPr>
            <a:r>
              <a:rPr lang="en-US" sz="2400" dirty="0">
                <a:latin typeface="Arial" panose="020B0604020202020204" pitchFamily="34" charset="0"/>
                <a:cs typeface="Arial" panose="020B0604020202020204" pitchFamily="34" charset="0"/>
              </a:rPr>
              <a:t>UVA: 0.0385/cm</a:t>
            </a:r>
          </a:p>
          <a:p>
            <a:pPr marL="0" lvl="0" indent="0">
              <a:spcAft>
                <a:spcPts val="0"/>
              </a:spcAft>
              <a:buNone/>
            </a:pPr>
            <a:endParaRPr lang="en-US" sz="2400" dirty="0"/>
          </a:p>
        </p:txBody>
      </p:sp>
    </p:spTree>
    <p:extLst>
      <p:ext uri="{BB962C8B-B14F-4D97-AF65-F5344CB8AC3E}">
        <p14:creationId xmlns:p14="http://schemas.microsoft.com/office/powerpoint/2010/main" val="391470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4401-D9F5-49E2-880D-0A5F79FFFB0C}"/>
              </a:ext>
            </a:extLst>
          </p:cNvPr>
          <p:cNvSpPr>
            <a:spLocks noGrp="1"/>
          </p:cNvSpPr>
          <p:nvPr>
            <p:ph type="title"/>
          </p:nvPr>
        </p:nvSpPr>
        <p:spPr>
          <a:xfrm>
            <a:off x="572493" y="238539"/>
            <a:ext cx="11047013" cy="1434415"/>
          </a:xfrm>
        </p:spPr>
        <p:txBody>
          <a:bodyPr anchor="b">
            <a:normAutofit/>
          </a:bodyPr>
          <a:lstStyle/>
          <a:p>
            <a:r>
              <a:rPr lang="en-US" sz="5400">
                <a:latin typeface="Arial" panose="020B0604020202020204" pitchFamily="34" charset="0"/>
                <a:cs typeface="Arial" panose="020B0604020202020204" pitchFamily="34" charset="0"/>
              </a:rPr>
              <a:t>UVT/UVA, pathlength 40 mm</a:t>
            </a:r>
          </a:p>
        </p:txBody>
      </p:sp>
      <p:pic>
        <p:nvPicPr>
          <p:cNvPr id="5" name="Picture 4" descr="Real UVT Instrument that is used to measure UV transmittance and UV absorbance of a water sample.">
            <a:extLst>
              <a:ext uri="{FF2B5EF4-FFF2-40B4-BE49-F238E27FC236}">
                <a16:creationId xmlns:a16="http://schemas.microsoft.com/office/drawing/2014/main" id="{9E83DFA3-5A75-1034-7F08-70850D264CB0}"/>
              </a:ext>
            </a:extLst>
          </p:cNvPr>
          <p:cNvPicPr>
            <a:picLocks noChangeAspect="1"/>
          </p:cNvPicPr>
          <p:nvPr/>
        </p:nvPicPr>
        <p:blipFill>
          <a:blip r:embed="rId2" cstate="email">
            <a:extLst>
              <a:ext uri="{28A0092B-C50C-407E-A947-70E740481C1C}">
                <a14:useLocalDpi xmlns:a14="http://schemas.microsoft.com/office/drawing/2010/main"/>
              </a:ext>
            </a:extLst>
          </a:blip>
          <a:srcRect b="-3"/>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656D7079-5DED-498B-817B-AA737403B194}"/>
              </a:ext>
            </a:extLst>
          </p:cNvPr>
          <p:cNvSpPr>
            <a:spLocks noGrp="1"/>
          </p:cNvSpPr>
          <p:nvPr>
            <p:ph idx="1"/>
          </p:nvPr>
        </p:nvSpPr>
        <p:spPr>
          <a:xfrm>
            <a:off x="4905955" y="2071316"/>
            <a:ext cx="6713552" cy="4114800"/>
          </a:xfrm>
        </p:spPr>
        <p:txBody>
          <a:bodyPr anchor="t">
            <a:normAutofit/>
          </a:bodyPr>
          <a:lstStyle/>
          <a:p>
            <a:pPr marL="0" indent="0">
              <a:buNone/>
            </a:pPr>
            <a:r>
              <a:rPr lang="en-US" sz="2200">
                <a:latin typeface="Arial" panose="020B0604020202020204" pitchFamily="34" charset="0"/>
                <a:cs typeface="Arial" panose="020B0604020202020204" pitchFamily="34" charset="0"/>
              </a:rPr>
              <a:t>UV transmittance (UVT) is a measurement of the amount of ultraviolet light (commonly at 254 nm due to its germicidal effect) that passes through a water sample compared to the amount of light that passes through a pure water sample. The measurement is expressed as a percentage, % UVT.</a:t>
            </a:r>
          </a:p>
          <a:p>
            <a:pPr marL="0" indent="0">
              <a:buNone/>
            </a:pPr>
            <a:r>
              <a:rPr lang="en-US" sz="2200">
                <a:latin typeface="Arial" panose="020B0604020202020204" pitchFamily="34" charset="0"/>
                <a:cs typeface="Arial" panose="020B0604020202020204" pitchFamily="34" charset="0"/>
              </a:rPr>
              <a:t>%UVT = 10</a:t>
            </a:r>
            <a:r>
              <a:rPr lang="en-US" sz="2200" baseline="30000">
                <a:latin typeface="Arial" panose="020B0604020202020204" pitchFamily="34" charset="0"/>
                <a:cs typeface="Arial" panose="020B0604020202020204" pitchFamily="34" charset="0"/>
              </a:rPr>
              <a:t>(-UVA) </a:t>
            </a:r>
            <a:r>
              <a:rPr lang="en-US" sz="2200">
                <a:latin typeface="Arial" panose="020B0604020202020204" pitchFamily="34" charset="0"/>
                <a:cs typeface="Arial" panose="020B0604020202020204" pitchFamily="34" charset="0"/>
              </a:rPr>
              <a:t>x 100%</a:t>
            </a:r>
          </a:p>
          <a:p>
            <a:pPr marL="0" indent="0">
              <a:buNone/>
            </a:pPr>
            <a:r>
              <a:rPr lang="en-US" sz="2200">
                <a:latin typeface="Arial" panose="020B0604020202020204" pitchFamily="34" charset="0"/>
                <a:cs typeface="Arial" panose="020B0604020202020204" pitchFamily="34" charset="0"/>
              </a:rPr>
              <a:t>UV absorbance (UVA) is calculated as a relative measure of the amount of light absorbed by a water sample compared with the amount of light absorbed by a pure water sample.  </a:t>
            </a:r>
          </a:p>
          <a:p>
            <a:pPr marL="0" indent="0">
              <a:buNone/>
            </a:pPr>
            <a:r>
              <a:rPr lang="en-US" sz="2200">
                <a:latin typeface="Arial" panose="020B0604020202020204" pitchFamily="34" charset="0"/>
                <a:cs typeface="Arial" panose="020B0604020202020204" pitchFamily="34" charset="0"/>
              </a:rPr>
              <a:t>UVA = -log(%UVT/100)</a:t>
            </a:r>
          </a:p>
          <a:p>
            <a:pPr marL="0" indent="0">
              <a:buNone/>
            </a:pP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20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37EB-D19C-4E76-8649-94CD02D1E715}"/>
              </a:ext>
            </a:extLst>
          </p:cNvPr>
          <p:cNvSpPr>
            <a:spLocks noGrp="1"/>
          </p:cNvSpPr>
          <p:nvPr>
            <p:ph type="title"/>
          </p:nvPr>
        </p:nvSpPr>
        <p:spPr>
          <a:xfrm>
            <a:off x="838200" y="365125"/>
            <a:ext cx="10515600" cy="1325563"/>
          </a:xfrm>
        </p:spPr>
        <p:txBody>
          <a:bodyPr/>
          <a:lstStyle/>
          <a:p>
            <a:r>
              <a:rPr lang="en-US" dirty="0">
                <a:latin typeface="Arial" panose="020B0604020202020204" pitchFamily="34" charset="0"/>
                <a:cs typeface="Arial" panose="020B0604020202020204" pitchFamily="34" charset="0"/>
              </a:rPr>
              <a:t>Applied Coagulants for Jar Testing (1)</a:t>
            </a:r>
            <a:endParaRPr lang="en-US" dirty="0"/>
          </a:p>
        </p:txBody>
      </p:sp>
      <p:sp>
        <p:nvSpPr>
          <p:cNvPr id="3" name="Content Placeholder 2">
            <a:extLst>
              <a:ext uri="{FF2B5EF4-FFF2-40B4-BE49-F238E27FC236}">
                <a16:creationId xmlns:a16="http://schemas.microsoft.com/office/drawing/2014/main" id="{C53E65AB-A1B1-4797-88B5-EC09C3FADE6F}"/>
              </a:ext>
            </a:extLst>
          </p:cNvPr>
          <p:cNvSpPr>
            <a:spLocks noGrp="1"/>
          </p:cNvSpPr>
          <p:nvPr>
            <p:ph sz="half" idx="1"/>
          </p:nvPr>
        </p:nvSpPr>
        <p:spPr>
          <a:xfrm>
            <a:off x="506027" y="1825625"/>
            <a:ext cx="6017321" cy="4351338"/>
          </a:xfrm>
        </p:spPr>
        <p:txBody>
          <a:bodyPr>
            <a:normAutofit fontScale="92500" lnSpcReduction="10000"/>
          </a:bodyPr>
          <a:lstStyle/>
          <a:p>
            <a:pPr marL="0" lvl="0" indent="0">
              <a:lnSpc>
                <a:spcPct val="100000"/>
              </a:lnSpc>
              <a:spcBef>
                <a:spcPts val="0"/>
              </a:spcBef>
              <a:buNone/>
            </a:pPr>
            <a:r>
              <a:rPr lang="en-US" sz="2400" dirty="0">
                <a:solidFill>
                  <a:schemeClr val="accent2">
                    <a:lumMod val="60000"/>
                    <a:lumOff val="40000"/>
                  </a:schemeClr>
                </a:solidFill>
                <a:latin typeface="Arial" panose="020B0604020202020204" pitchFamily="34" charset="0"/>
                <a:cs typeface="Arial" panose="020B0604020202020204" pitchFamily="34" charset="0"/>
              </a:rPr>
              <a:t>Aluminum Sulfate (Product)</a:t>
            </a:r>
          </a:p>
          <a:p>
            <a:pPr marL="0" lvl="0" indent="0">
              <a:lnSpc>
                <a:spcPct val="100000"/>
              </a:lnSpc>
              <a:spcBef>
                <a:spcPts val="0"/>
              </a:spcBef>
              <a:buNone/>
            </a:pPr>
            <a:r>
              <a:rPr lang="en-US" sz="2400" dirty="0">
                <a:latin typeface="Arial" panose="020B0604020202020204" pitchFamily="34" charset="0"/>
                <a:cs typeface="Arial" panose="020B0604020202020204" pitchFamily="34" charset="0"/>
              </a:rPr>
              <a:t>Al</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(SO</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*14.3H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0 (Liquid)</a:t>
            </a:r>
          </a:p>
          <a:p>
            <a:pPr marL="0" lvl="0" indent="0">
              <a:lnSpc>
                <a:spcPct val="100000"/>
              </a:lnSpc>
              <a:spcBef>
                <a:spcPts val="0"/>
              </a:spcBef>
              <a:buNone/>
            </a:pPr>
            <a:r>
              <a:rPr lang="en-US" sz="2400" dirty="0">
                <a:latin typeface="Arial" panose="020B0604020202020204" pitchFamily="34" charset="0"/>
                <a:cs typeface="Arial" panose="020B0604020202020204" pitchFamily="34" charset="0"/>
              </a:rPr>
              <a:t>47.47%  Aluminum Sulfate</a:t>
            </a:r>
          </a:p>
          <a:p>
            <a:pPr marL="0" lvl="0" indent="0">
              <a:lnSpc>
                <a:spcPct val="100000"/>
              </a:lnSpc>
              <a:spcBef>
                <a:spcPts val="0"/>
              </a:spcBef>
              <a:buNone/>
            </a:pPr>
            <a:r>
              <a:rPr lang="en-US" sz="2400" dirty="0">
                <a:latin typeface="Arial" panose="020B0604020202020204" pitchFamily="34" charset="0"/>
                <a:cs typeface="Arial" panose="020B0604020202020204" pitchFamily="34" charset="0"/>
              </a:rPr>
              <a:t>52% Water</a:t>
            </a:r>
          </a:p>
          <a:p>
            <a:pPr marL="0" lvl="0" indent="0">
              <a:lnSpc>
                <a:spcPct val="100000"/>
              </a:lnSpc>
              <a:spcBef>
                <a:spcPts val="0"/>
              </a:spcBef>
              <a:buNone/>
            </a:pPr>
            <a:r>
              <a:rPr lang="en-US" sz="2400" dirty="0">
                <a:latin typeface="Arial" panose="020B0604020202020204" pitchFamily="34" charset="0"/>
                <a:cs typeface="Arial" panose="020B0604020202020204" pitchFamily="34" charset="0"/>
              </a:rPr>
              <a:t>8.08% Al</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a:t>
            </a:r>
            <a:r>
              <a:rPr lang="en-US" sz="2400" baseline="-25000" dirty="0">
                <a:latin typeface="Arial" panose="020B0604020202020204" pitchFamily="34" charset="0"/>
                <a:cs typeface="Arial" panose="020B0604020202020204" pitchFamily="34" charset="0"/>
              </a:rPr>
              <a:t>3</a:t>
            </a:r>
          </a:p>
          <a:p>
            <a:pPr marL="0" indent="0">
              <a:lnSpc>
                <a:spcPct val="100000"/>
              </a:lnSpc>
              <a:spcBef>
                <a:spcPts val="0"/>
              </a:spcBef>
              <a:buNone/>
            </a:pPr>
            <a:r>
              <a:rPr lang="en-US" sz="2400" dirty="0">
                <a:latin typeface="Arial" panose="020B0604020202020204" pitchFamily="34" charset="0"/>
                <a:cs typeface="Arial" panose="020B0604020202020204" pitchFamily="34" charset="0"/>
              </a:rPr>
              <a:t>0% Basicity</a:t>
            </a:r>
          </a:p>
          <a:p>
            <a:pPr marL="0" lvl="0" indent="0">
              <a:lnSpc>
                <a:spcPct val="100000"/>
              </a:lnSpc>
              <a:spcBef>
                <a:spcPts val="0"/>
              </a:spcBef>
              <a:buNone/>
            </a:pPr>
            <a:r>
              <a:rPr lang="en-US" sz="2400" dirty="0">
                <a:latin typeface="Arial" panose="020B0604020202020204" pitchFamily="34" charset="0"/>
                <a:cs typeface="Arial" panose="020B0604020202020204" pitchFamily="34" charset="0"/>
              </a:rPr>
              <a:t>SG = 1.325</a:t>
            </a:r>
          </a:p>
          <a:p>
            <a:pPr marL="0" indent="0">
              <a:lnSpc>
                <a:spcPct val="100000"/>
              </a:lnSpc>
              <a:spcBef>
                <a:spcPts val="0"/>
              </a:spcBef>
              <a:buNone/>
            </a:pPr>
            <a:r>
              <a:rPr lang="en-US" sz="2400" dirty="0">
                <a:latin typeface="Arial" panose="020B0604020202020204" pitchFamily="34" charset="0"/>
                <a:cs typeface="Arial" panose="020B0604020202020204" pitchFamily="34" charset="0"/>
              </a:rPr>
              <a:t>NSF max use: 400 mg/L (product)</a:t>
            </a:r>
          </a:p>
          <a:p>
            <a:pPr marL="0" indent="0">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400" dirty="0">
                <a:latin typeface="Arial" panose="020B0604020202020204" pitchFamily="34" charset="0"/>
                <a:cs typeface="Arial" panose="020B0604020202020204" pitchFamily="34" charset="0"/>
              </a:rPr>
              <a:t>As hydrated Al</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(SO</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*14.3H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0</a:t>
            </a:r>
          </a:p>
          <a:p>
            <a:pPr marL="0" indent="0">
              <a:lnSpc>
                <a:spcPct val="100000"/>
              </a:lnSpc>
              <a:spcBef>
                <a:spcPts val="0"/>
              </a:spcBef>
              <a:buNone/>
            </a:pPr>
            <a:r>
              <a:rPr lang="en-US" sz="2400" dirty="0">
                <a:latin typeface="Arial" panose="020B0604020202020204" pitchFamily="34" charset="0"/>
                <a:cs typeface="Arial" panose="020B0604020202020204" pitchFamily="34" charset="0"/>
              </a:rPr>
              <a:t>17% Al</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a:t>
            </a:r>
            <a:r>
              <a:rPr lang="en-US" sz="2400" baseline="-25000" dirty="0">
                <a:latin typeface="Arial" panose="020B0604020202020204" pitchFamily="34" charset="0"/>
                <a:cs typeface="Arial" panose="020B0604020202020204" pitchFamily="34" charset="0"/>
              </a:rPr>
              <a:t>3</a:t>
            </a:r>
          </a:p>
        </p:txBody>
      </p:sp>
      <p:sp>
        <p:nvSpPr>
          <p:cNvPr id="4" name="Content Placeholder 3">
            <a:extLst>
              <a:ext uri="{FF2B5EF4-FFF2-40B4-BE49-F238E27FC236}">
                <a16:creationId xmlns:a16="http://schemas.microsoft.com/office/drawing/2014/main" id="{75B601CA-7EED-4CA4-8E14-28086BBF4D2B}"/>
              </a:ext>
            </a:extLst>
          </p:cNvPr>
          <p:cNvSpPr>
            <a:spLocks noGrp="1"/>
          </p:cNvSpPr>
          <p:nvPr>
            <p:ph sz="half" idx="2"/>
          </p:nvPr>
        </p:nvSpPr>
        <p:spPr>
          <a:xfrm>
            <a:off x="6655324" y="1825625"/>
            <a:ext cx="5125344" cy="4351338"/>
          </a:xfrm>
        </p:spPr>
        <p:txBody>
          <a:bodyPr>
            <a:normAutofit fontScale="92500" lnSpcReduction="10000"/>
          </a:bodyPr>
          <a:lstStyle/>
          <a:p>
            <a:pPr marL="0" indent="0">
              <a:spcBef>
                <a:spcPts val="600"/>
              </a:spcBef>
              <a:buNone/>
            </a:pPr>
            <a:r>
              <a:rPr lang="en-US" sz="2400" dirty="0">
                <a:solidFill>
                  <a:schemeClr val="accent2">
                    <a:lumMod val="60000"/>
                    <a:lumOff val="40000"/>
                  </a:schemeClr>
                </a:solidFill>
                <a:latin typeface="Arial" panose="020B0604020202020204" pitchFamily="34" charset="0"/>
                <a:cs typeface="Arial" panose="020B0604020202020204" pitchFamily="34" charset="0"/>
              </a:rPr>
              <a:t>Ferric Sulfate</a:t>
            </a:r>
          </a:p>
          <a:p>
            <a:pPr marL="0" lvl="0" indent="0">
              <a:spcBef>
                <a:spcPts val="600"/>
              </a:spcBef>
              <a:buNone/>
            </a:pPr>
            <a:r>
              <a:rPr lang="en-US" sz="2400" dirty="0">
                <a:latin typeface="Arial" panose="020B0604020202020204" pitchFamily="34" charset="0"/>
                <a:cs typeface="Arial" panose="020B0604020202020204" pitchFamily="34" charset="0"/>
              </a:rPr>
              <a:t>50% Ferric Sulfate</a:t>
            </a:r>
          </a:p>
          <a:p>
            <a:pPr marL="0" lvl="0" indent="0">
              <a:spcBef>
                <a:spcPts val="600"/>
              </a:spcBef>
              <a:buNone/>
            </a:pPr>
            <a:r>
              <a:rPr lang="en-US" sz="2400" dirty="0">
                <a:latin typeface="Arial" panose="020B0604020202020204" pitchFamily="34" charset="0"/>
                <a:cs typeface="Arial" panose="020B0604020202020204" pitchFamily="34" charset="0"/>
              </a:rPr>
              <a:t>50% Water</a:t>
            </a:r>
          </a:p>
          <a:p>
            <a:pPr marL="0" lvl="0" indent="0">
              <a:spcBef>
                <a:spcPts val="600"/>
              </a:spcBef>
              <a:buNone/>
            </a:pPr>
            <a:r>
              <a:rPr lang="en-US" sz="2400" dirty="0">
                <a:latin typeface="Arial" panose="020B0604020202020204" pitchFamily="34" charset="0"/>
                <a:cs typeface="Arial" panose="020B0604020202020204" pitchFamily="34" charset="0"/>
              </a:rPr>
              <a:t>SG = 1.40-1.51</a:t>
            </a:r>
          </a:p>
          <a:p>
            <a:pPr marL="0" lvl="0" indent="0">
              <a:spcBef>
                <a:spcPts val="600"/>
              </a:spcBef>
              <a:buNone/>
            </a:pPr>
            <a:r>
              <a:rPr lang="en-US" sz="2400" dirty="0">
                <a:latin typeface="Arial" panose="020B0604020202020204" pitchFamily="34" charset="0"/>
                <a:cs typeface="Arial" panose="020B0604020202020204" pitchFamily="34" charset="0"/>
              </a:rPr>
              <a:t>NSF limit: 600 mg/L as Product </a:t>
            </a:r>
          </a:p>
          <a:p>
            <a:pPr marL="0" indent="0">
              <a:spcBef>
                <a:spcPts val="600"/>
              </a:spcBef>
              <a:buNone/>
            </a:pPr>
            <a:endParaRPr lang="en-US" sz="2400" dirty="0">
              <a:solidFill>
                <a:schemeClr val="accent2">
                  <a:lumMod val="60000"/>
                  <a:lumOff val="40000"/>
                </a:schemeClr>
              </a:solidFill>
              <a:latin typeface="Arial" panose="020B0604020202020204" pitchFamily="34" charset="0"/>
              <a:cs typeface="Arial" panose="020B0604020202020204" pitchFamily="34" charset="0"/>
            </a:endParaRPr>
          </a:p>
          <a:p>
            <a:pPr marL="0" indent="0">
              <a:spcBef>
                <a:spcPts val="600"/>
              </a:spcBef>
              <a:buNone/>
            </a:pPr>
            <a:r>
              <a:rPr lang="en-US" sz="2400" dirty="0">
                <a:solidFill>
                  <a:schemeClr val="accent2">
                    <a:lumMod val="60000"/>
                    <a:lumOff val="40000"/>
                  </a:schemeClr>
                </a:solidFill>
                <a:latin typeface="Arial" panose="020B0604020202020204" pitchFamily="34" charset="0"/>
                <a:cs typeface="Arial" panose="020B0604020202020204" pitchFamily="34" charset="0"/>
              </a:rPr>
              <a:t>NTU Technologies </a:t>
            </a:r>
          </a:p>
          <a:p>
            <a:pPr marL="0" indent="0">
              <a:spcBef>
                <a:spcPts val="600"/>
              </a:spcBef>
              <a:buNone/>
            </a:pPr>
            <a:r>
              <a:rPr lang="en-US" sz="2400" dirty="0">
                <a:solidFill>
                  <a:schemeClr val="accent2">
                    <a:lumMod val="60000"/>
                    <a:lumOff val="40000"/>
                  </a:schemeClr>
                </a:solidFill>
                <a:latin typeface="Arial" panose="020B0604020202020204" pitchFamily="34" charset="0"/>
                <a:cs typeface="Arial" panose="020B0604020202020204" pitchFamily="34" charset="0"/>
              </a:rPr>
              <a:t>Zeta Floc 20, Organic Polymer</a:t>
            </a:r>
          </a:p>
          <a:p>
            <a:pPr marL="0" lvl="0" indent="0">
              <a:spcBef>
                <a:spcPts val="600"/>
              </a:spcBef>
              <a:buNone/>
            </a:pPr>
            <a:r>
              <a:rPr lang="en-US" sz="2400" dirty="0">
                <a:latin typeface="Arial" panose="020B0604020202020204" pitchFamily="34" charset="0"/>
                <a:cs typeface="Arial" panose="020B0604020202020204" pitchFamily="34" charset="0"/>
              </a:rPr>
              <a:t>20% pDADMAC</a:t>
            </a:r>
          </a:p>
          <a:p>
            <a:pPr marL="0" lvl="0" indent="0">
              <a:spcBef>
                <a:spcPts val="600"/>
              </a:spcBef>
              <a:buNone/>
            </a:pPr>
            <a:r>
              <a:rPr lang="en-US" sz="2400" dirty="0">
                <a:latin typeface="Arial" panose="020B0604020202020204" pitchFamily="34" charset="0"/>
                <a:cs typeface="Arial" panose="020B0604020202020204" pitchFamily="34" charset="0"/>
              </a:rPr>
              <a:t>80% Water</a:t>
            </a:r>
          </a:p>
          <a:p>
            <a:pPr marL="0" lvl="0" indent="0">
              <a:spcBef>
                <a:spcPts val="600"/>
              </a:spcBef>
              <a:buNone/>
            </a:pPr>
            <a:r>
              <a:rPr lang="en-US" sz="2400" dirty="0">
                <a:latin typeface="Arial" panose="020B0604020202020204" pitchFamily="34" charset="0"/>
                <a:cs typeface="Arial" panose="020B0604020202020204" pitchFamily="34" charset="0"/>
              </a:rPr>
              <a:t>SG = 1.07</a:t>
            </a:r>
          </a:p>
          <a:p>
            <a:pPr marL="0" lvl="0" indent="0">
              <a:spcBef>
                <a:spcPts val="600"/>
              </a:spcBef>
              <a:buNone/>
            </a:pPr>
            <a:r>
              <a:rPr lang="en-US" sz="2400" dirty="0">
                <a:latin typeface="Arial" panose="020B0604020202020204" pitchFamily="34" charset="0"/>
                <a:cs typeface="Arial" panose="020B0604020202020204" pitchFamily="34" charset="0"/>
              </a:rPr>
              <a:t>NSF limit: 50 mg/L as Product</a:t>
            </a:r>
          </a:p>
        </p:txBody>
      </p:sp>
    </p:spTree>
    <p:extLst>
      <p:ext uri="{BB962C8B-B14F-4D97-AF65-F5344CB8AC3E}">
        <p14:creationId xmlns:p14="http://schemas.microsoft.com/office/powerpoint/2010/main" val="169302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AD10-C5F3-452D-8DDE-5019759B5ABB}"/>
              </a:ext>
            </a:extLst>
          </p:cNvPr>
          <p:cNvSpPr>
            <a:spLocks noGrp="1"/>
          </p:cNvSpPr>
          <p:nvPr>
            <p:ph type="title"/>
          </p:nvPr>
        </p:nvSpPr>
        <p:spPr>
          <a:xfrm>
            <a:off x="282804" y="256032"/>
            <a:ext cx="6809892" cy="704088"/>
          </a:xfrm>
        </p:spPr>
        <p:txBody>
          <a:bodyPr vert="horz" lIns="91440" tIns="45720" rIns="91440" bIns="45720" rtlCol="0" anchor="ctr">
            <a:normAutofit/>
          </a:bodyPr>
          <a:lstStyle/>
          <a:p>
            <a:r>
              <a:rPr lang="en-US" b="1" dirty="0">
                <a:latin typeface="Arial" panose="020B0604020202020204" pitchFamily="34" charset="0"/>
                <a:cs typeface="Arial" panose="020B0604020202020204" pitchFamily="34" charset="0"/>
              </a:rPr>
              <a:t>Laboratory Charge Analyzer</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803604E-233B-4A38-9E07-B71044C9BFEB}"/>
              </a:ext>
            </a:extLst>
          </p:cNvPr>
          <p:cNvSpPr>
            <a:spLocks noGrp="1"/>
          </p:cNvSpPr>
          <p:nvPr>
            <p:ph type="body" sz="half" idx="2"/>
          </p:nvPr>
        </p:nvSpPr>
        <p:spPr>
          <a:xfrm>
            <a:off x="169682" y="1188719"/>
            <a:ext cx="6697462" cy="5304155"/>
          </a:xfrm>
        </p:spPr>
        <p:txBody>
          <a:bodyPr vert="horz" lIns="91440" tIns="45720" rIns="91440" bIns="45720" rtlCol="0">
            <a:noAutofit/>
          </a:bodyPr>
          <a:lstStyle/>
          <a:p>
            <a:pPr>
              <a:spcBef>
                <a:spcPct val="0"/>
              </a:spcBef>
              <a:spcAft>
                <a:spcPts val="600"/>
              </a:spcAft>
            </a:pPr>
            <a:r>
              <a:rPr lang="en-US" sz="2400" dirty="0">
                <a:latin typeface="Arial" panose="020B0604020202020204" pitchFamily="34" charset="0"/>
                <a:cs typeface="Arial" panose="020B0604020202020204" pitchFamily="34" charset="0"/>
              </a:rPr>
              <a:t>LCA: Used to determine coagulant demand of a source water entering the treatment plant.</a:t>
            </a:r>
          </a:p>
          <a:p>
            <a:pPr>
              <a:spcBef>
                <a:spcPct val="0"/>
              </a:spcBef>
            </a:pPr>
            <a:endParaRPr lang="en-US" sz="2400" dirty="0">
              <a:latin typeface="Arial" panose="020B0604020202020204" pitchFamily="34" charset="0"/>
              <a:cs typeface="Arial" panose="020B0604020202020204" pitchFamily="34" charset="0"/>
            </a:endParaRPr>
          </a:p>
          <a:p>
            <a:pPr>
              <a:spcBef>
                <a:spcPct val="0"/>
              </a:spcBef>
            </a:pPr>
            <a:r>
              <a:rPr lang="en-US" sz="2400" dirty="0">
                <a:latin typeface="Arial" panose="020B0604020202020204" pitchFamily="34" charset="0"/>
                <a:cs typeface="Arial" panose="020B0604020202020204" pitchFamily="34" charset="0"/>
              </a:rPr>
              <a:t>Source pH: 7.30</a:t>
            </a:r>
          </a:p>
          <a:p>
            <a:pPr>
              <a:spcBef>
                <a:spcPct val="0"/>
              </a:spcBef>
            </a:pPr>
            <a:endParaRPr lang="en-US" sz="2400" dirty="0">
              <a:latin typeface="Arial" panose="020B0604020202020204" pitchFamily="34" charset="0"/>
              <a:cs typeface="Arial" panose="020B0604020202020204" pitchFamily="34" charset="0"/>
            </a:endParaRPr>
          </a:p>
          <a:p>
            <a:pPr>
              <a:spcBef>
                <a:spcPct val="0"/>
              </a:spcBef>
              <a:spcAft>
                <a:spcPts val="600"/>
              </a:spcAft>
            </a:pPr>
            <a:r>
              <a:rPr lang="en-US" sz="2400" dirty="0">
                <a:latin typeface="Arial" panose="020B0604020202020204" pitchFamily="34" charset="0"/>
                <a:cs typeface="Arial" panose="020B0604020202020204" pitchFamily="34" charset="0"/>
              </a:rPr>
              <a:t>LCA #1 </a:t>
            </a:r>
          </a:p>
          <a:p>
            <a:pPr>
              <a:spcBef>
                <a:spcPct val="0"/>
              </a:spcBef>
              <a:spcAft>
                <a:spcPts val="600"/>
              </a:spcAft>
            </a:pPr>
            <a:r>
              <a:rPr lang="en-US" sz="2400" dirty="0">
                <a:latin typeface="Arial" panose="020B0604020202020204" pitchFamily="34" charset="0"/>
                <a:cs typeface="Arial" panose="020B0604020202020204" pitchFamily="34" charset="0"/>
              </a:rPr>
              <a:t>FeSO</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68 mg/L</a:t>
            </a:r>
          </a:p>
          <a:p>
            <a:pPr>
              <a:spcBef>
                <a:spcPct val="0"/>
              </a:spcBef>
              <a:spcAft>
                <a:spcPts val="600"/>
              </a:spcAft>
            </a:pPr>
            <a:r>
              <a:rPr lang="en-US" sz="2400" dirty="0">
                <a:latin typeface="Arial" panose="020B0604020202020204" pitchFamily="34" charset="0"/>
                <a:cs typeface="Arial" panose="020B0604020202020204" pitchFamily="34" charset="0"/>
              </a:rPr>
              <a:t>End pH: 5.55</a:t>
            </a:r>
          </a:p>
          <a:p>
            <a:pPr>
              <a:spcBef>
                <a:spcPct val="0"/>
              </a:spcBef>
              <a:spcAft>
                <a:spcPts val="600"/>
              </a:spcAft>
            </a:pPr>
            <a:r>
              <a:rPr lang="en-US" sz="2400" dirty="0">
                <a:latin typeface="Arial" panose="020B0604020202020204" pitchFamily="34" charset="0"/>
                <a:cs typeface="Arial" panose="020B0604020202020204" pitchFamily="34" charset="0"/>
              </a:rPr>
              <a:t>No pH adjustment.</a:t>
            </a:r>
          </a:p>
          <a:p>
            <a:pPr>
              <a:spcBef>
                <a:spcPct val="0"/>
              </a:spcBef>
              <a:spcAft>
                <a:spcPts val="600"/>
              </a:spcAft>
            </a:pPr>
            <a:endParaRPr lang="en-US" sz="2400" dirty="0">
              <a:latin typeface="Arial" panose="020B0604020202020204" pitchFamily="34" charset="0"/>
              <a:cs typeface="Arial" panose="020B0604020202020204" pitchFamily="34" charset="0"/>
            </a:endParaRPr>
          </a:p>
        </p:txBody>
      </p:sp>
      <p:pic>
        <p:nvPicPr>
          <p:cNvPr id="5" name="Picture 4" descr="Laboratory Charged Analyzer (LCA) that measures negative charged particles.  Coagulant is injected until the charged particles are neutralized.  ">
            <a:extLst>
              <a:ext uri="{FF2B5EF4-FFF2-40B4-BE49-F238E27FC236}">
                <a16:creationId xmlns:a16="http://schemas.microsoft.com/office/drawing/2014/main" id="{88B73CFF-A118-4149-D32C-23B048456C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167580" y="857250"/>
            <a:ext cx="6858000" cy="5143500"/>
          </a:xfrm>
          <a:prstGeom prst="rect">
            <a:avLst/>
          </a:prstGeom>
        </p:spPr>
      </p:pic>
    </p:spTree>
    <p:extLst>
      <p:ext uri="{BB962C8B-B14F-4D97-AF65-F5344CB8AC3E}">
        <p14:creationId xmlns:p14="http://schemas.microsoft.com/office/powerpoint/2010/main" val="1442769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889B-6ECE-40A2-8645-ED7792B3721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Coagulant Information</a:t>
            </a:r>
          </a:p>
        </p:txBody>
      </p:sp>
      <p:sp>
        <p:nvSpPr>
          <p:cNvPr id="3" name="Content Placeholder 2">
            <a:extLst>
              <a:ext uri="{FF2B5EF4-FFF2-40B4-BE49-F238E27FC236}">
                <a16:creationId xmlns:a16="http://schemas.microsoft.com/office/drawing/2014/main" id="{652CC044-A346-4767-A2C4-8EF853C40C4B}"/>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Unless stated otherwise, all coagulant doses are reported as Product (100% strength).  Aluminum sulfate </a:t>
            </a:r>
            <a:r>
              <a:rPr lang="en-US">
                <a:latin typeface="Arial" panose="020B0604020202020204" pitchFamily="34" charset="0"/>
                <a:cs typeface="Arial" panose="020B0604020202020204" pitchFamily="34" charset="0"/>
              </a:rPr>
              <a:t>is reported as Alum.</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Preparation of coagulant stock solutions are generally 1.0 and/or 0.1 percent strength using 100 and/or 200 mL volumetric flasks.</a:t>
            </a:r>
          </a:p>
          <a:p>
            <a:pPr marL="0" indent="0">
              <a:buNone/>
            </a:pPr>
            <a:r>
              <a:rPr lang="en-US" dirty="0" err="1">
                <a:latin typeface="Arial" panose="020B0604020202020204" pitchFamily="34" charset="0"/>
                <a:cs typeface="Arial" panose="020B0604020202020204" pitchFamily="34" charset="0"/>
              </a:rPr>
              <a:t>Finnpipette</a:t>
            </a:r>
            <a:r>
              <a:rPr lang="en-US" dirty="0">
                <a:latin typeface="Arial" panose="020B0604020202020204" pitchFamily="34" charset="0"/>
                <a:cs typeface="Arial" panose="020B0604020202020204" pitchFamily="34" charset="0"/>
              </a:rPr>
              <a:t> F2 variable volume pipette, capacity 100-1000 micro liters is used for stock solution preparation and coagulant aid jar test dosing.</a:t>
            </a:r>
          </a:p>
          <a:p>
            <a:pPr marL="0" indent="0">
              <a:buNone/>
            </a:pPr>
            <a:r>
              <a:rPr lang="en-US" dirty="0" err="1">
                <a:latin typeface="Arial" panose="020B0604020202020204" pitchFamily="34" charset="0"/>
                <a:cs typeface="Arial" panose="020B0604020202020204" pitchFamily="34" charset="0"/>
              </a:rPr>
              <a:t>Finnpipette</a:t>
            </a:r>
            <a:r>
              <a:rPr lang="en-US" dirty="0">
                <a:latin typeface="Arial" panose="020B0604020202020204" pitchFamily="34" charset="0"/>
                <a:cs typeface="Arial" panose="020B0604020202020204" pitchFamily="34" charset="0"/>
              </a:rPr>
              <a:t> F2 variable volume pipette, capacity 0.5-5 mL is used for primary coagulant jar test dosing.</a:t>
            </a:r>
          </a:p>
        </p:txBody>
      </p:sp>
    </p:spTree>
    <p:extLst>
      <p:ext uri="{BB962C8B-B14F-4D97-AF65-F5344CB8AC3E}">
        <p14:creationId xmlns:p14="http://schemas.microsoft.com/office/powerpoint/2010/main" val="89235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 y="118720"/>
            <a:ext cx="11701774" cy="1325563"/>
          </a:xfrm>
        </p:spPr>
        <p:txBody>
          <a:bodyPr>
            <a:normAutofit/>
          </a:bodyPr>
          <a:lstStyle/>
          <a:p>
            <a:r>
              <a:rPr lang="en-US" sz="3600" dirty="0">
                <a:latin typeface="Arial" panose="020B0604020202020204" pitchFamily="34" charset="0"/>
                <a:cs typeface="Arial" panose="020B0604020202020204" pitchFamily="34" charset="0"/>
              </a:rPr>
              <a:t>City of St. Helena : Jar Test 1-6 Results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Flash Mix 200 RPM (30 sec); Floc Mix 30 RPM (9 min)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4587214"/>
              </p:ext>
            </p:extLst>
          </p:nvPr>
        </p:nvGraphicFramePr>
        <p:xfrm>
          <a:off x="100582" y="1402715"/>
          <a:ext cx="11823193" cy="3657600"/>
        </p:xfrm>
        <a:graphic>
          <a:graphicData uri="http://schemas.openxmlformats.org/drawingml/2006/table">
            <a:tbl>
              <a:tblPr firstRow="1" firstCol="1" bandRow="1">
                <a:tableStyleId>{5C22544A-7EE6-4342-B048-85BDC9FD1C3A}</a:tableStyleId>
              </a:tblPr>
              <a:tblGrid>
                <a:gridCol w="734075">
                  <a:extLst>
                    <a:ext uri="{9D8B030D-6E8A-4147-A177-3AD203B41FA5}">
                      <a16:colId xmlns:a16="http://schemas.microsoft.com/office/drawing/2014/main" val="20000"/>
                    </a:ext>
                  </a:extLst>
                </a:gridCol>
                <a:gridCol w="962888">
                  <a:extLst>
                    <a:ext uri="{9D8B030D-6E8A-4147-A177-3AD203B41FA5}">
                      <a16:colId xmlns:a16="http://schemas.microsoft.com/office/drawing/2014/main" val="3724639645"/>
                    </a:ext>
                  </a:extLst>
                </a:gridCol>
                <a:gridCol w="968884">
                  <a:extLst>
                    <a:ext uri="{9D8B030D-6E8A-4147-A177-3AD203B41FA5}">
                      <a16:colId xmlns:a16="http://schemas.microsoft.com/office/drawing/2014/main" val="1148183744"/>
                    </a:ext>
                  </a:extLst>
                </a:gridCol>
                <a:gridCol w="1033149">
                  <a:extLst>
                    <a:ext uri="{9D8B030D-6E8A-4147-A177-3AD203B41FA5}">
                      <a16:colId xmlns:a16="http://schemas.microsoft.com/office/drawing/2014/main" val="3408714548"/>
                    </a:ext>
                  </a:extLst>
                </a:gridCol>
                <a:gridCol w="1031300">
                  <a:extLst>
                    <a:ext uri="{9D8B030D-6E8A-4147-A177-3AD203B41FA5}">
                      <a16:colId xmlns:a16="http://schemas.microsoft.com/office/drawing/2014/main" val="3685896139"/>
                    </a:ext>
                  </a:extLst>
                </a:gridCol>
                <a:gridCol w="1129472">
                  <a:extLst>
                    <a:ext uri="{9D8B030D-6E8A-4147-A177-3AD203B41FA5}">
                      <a16:colId xmlns:a16="http://schemas.microsoft.com/office/drawing/2014/main" val="20005"/>
                    </a:ext>
                  </a:extLst>
                </a:gridCol>
                <a:gridCol w="1052934">
                  <a:extLst>
                    <a:ext uri="{9D8B030D-6E8A-4147-A177-3AD203B41FA5}">
                      <a16:colId xmlns:a16="http://schemas.microsoft.com/office/drawing/2014/main" val="20006"/>
                    </a:ext>
                  </a:extLst>
                </a:gridCol>
                <a:gridCol w="1093229">
                  <a:extLst>
                    <a:ext uri="{9D8B030D-6E8A-4147-A177-3AD203B41FA5}">
                      <a16:colId xmlns:a16="http://schemas.microsoft.com/office/drawing/2014/main" val="20007"/>
                    </a:ext>
                  </a:extLst>
                </a:gridCol>
                <a:gridCol w="1467255">
                  <a:extLst>
                    <a:ext uri="{9D8B030D-6E8A-4147-A177-3AD203B41FA5}">
                      <a16:colId xmlns:a16="http://schemas.microsoft.com/office/drawing/2014/main" val="4119014503"/>
                    </a:ext>
                  </a:extLst>
                </a:gridCol>
                <a:gridCol w="923544">
                  <a:extLst>
                    <a:ext uri="{9D8B030D-6E8A-4147-A177-3AD203B41FA5}">
                      <a16:colId xmlns:a16="http://schemas.microsoft.com/office/drawing/2014/main" val="2080020013"/>
                    </a:ext>
                  </a:extLst>
                </a:gridCol>
                <a:gridCol w="661766">
                  <a:extLst>
                    <a:ext uri="{9D8B030D-6E8A-4147-A177-3AD203B41FA5}">
                      <a16:colId xmlns:a16="http://schemas.microsoft.com/office/drawing/2014/main" val="556063660"/>
                    </a:ext>
                  </a:extLst>
                </a:gridCol>
                <a:gridCol w="764697">
                  <a:extLst>
                    <a:ext uri="{9D8B030D-6E8A-4147-A177-3AD203B41FA5}">
                      <a16:colId xmlns:a16="http://schemas.microsoft.com/office/drawing/2014/main" val="4149700222"/>
                    </a:ext>
                  </a:extLst>
                </a:gridCol>
              </a:tblGrid>
              <a:tr h="505637">
                <a:tc>
                  <a:txBody>
                    <a:bodyPr/>
                    <a:lstStyle/>
                    <a:p>
                      <a:pPr algn="ctr"/>
                      <a:r>
                        <a:rPr lang="en-US" sz="1800" dirty="0">
                          <a:solidFill>
                            <a:schemeClr val="bg1"/>
                          </a:solidFill>
                          <a:latin typeface="Arial" panose="020B0604020202020204" pitchFamily="34" charset="0"/>
                          <a:cs typeface="Arial" panose="020B0604020202020204" pitchFamily="34" charset="0"/>
                        </a:rPr>
                        <a:t>Jar</a:t>
                      </a:r>
                    </a:p>
                    <a:p>
                      <a:pPr algn="ctr"/>
                      <a:r>
                        <a:rPr lang="en-US" sz="1800" dirty="0">
                          <a:solidFill>
                            <a:schemeClr val="bg1"/>
                          </a:solidFill>
                          <a:latin typeface="Arial" panose="020B0604020202020204" pitchFamily="34" charset="0"/>
                          <a:cs typeface="Arial" panose="020B0604020202020204" pitchFamily="34" charset="0"/>
                        </a:rPr>
                        <a:t>#</a:t>
                      </a:r>
                    </a:p>
                  </a:txBody>
                  <a:tcPr/>
                </a:tc>
                <a:tc>
                  <a:txBody>
                    <a:bodyPr/>
                    <a:lstStyle/>
                    <a:p>
                      <a:pPr algn="ctr"/>
                      <a:r>
                        <a:rPr lang="en-US" sz="1800" dirty="0">
                          <a:solidFill>
                            <a:schemeClr val="bg1"/>
                          </a:solidFill>
                          <a:latin typeface="Arial" panose="020B0604020202020204" pitchFamily="34" charset="0"/>
                          <a:cs typeface="Arial" panose="020B0604020202020204" pitchFamily="34" charset="0"/>
                        </a:rPr>
                        <a:t>NaOCl</a:t>
                      </a:r>
                    </a:p>
                    <a:p>
                      <a:pPr algn="ctr"/>
                      <a:r>
                        <a:rPr lang="en-US" sz="1800" dirty="0">
                          <a:solidFill>
                            <a:schemeClr val="bg1"/>
                          </a:solidFill>
                          <a:latin typeface="Arial" panose="020B0604020202020204" pitchFamily="34" charset="0"/>
                          <a:cs typeface="Arial" panose="020B0604020202020204" pitchFamily="34" charset="0"/>
                        </a:rPr>
                        <a:t>mg/L</a:t>
                      </a:r>
                    </a:p>
                  </a:txBody>
                  <a:tcPr/>
                </a:tc>
                <a:tc>
                  <a:txBody>
                    <a:bodyPr/>
                    <a:lstStyle/>
                    <a:p>
                      <a:pPr lvl="0" algn="ctr"/>
                      <a:r>
                        <a:rPr lang="en-US" sz="1800" dirty="0">
                          <a:solidFill>
                            <a:schemeClr val="bg1"/>
                          </a:solidFill>
                          <a:latin typeface="Arial" panose="020B0604020202020204" pitchFamily="34" charset="0"/>
                          <a:cs typeface="Arial" panose="020B0604020202020204" pitchFamily="34" charset="0"/>
                        </a:rPr>
                        <a:t>Alum</a:t>
                      </a:r>
                    </a:p>
                    <a:p>
                      <a:pPr algn="ctr"/>
                      <a:r>
                        <a:rPr lang="en-US" sz="1800" dirty="0">
                          <a:solidFill>
                            <a:schemeClr val="bg1"/>
                          </a:solidFill>
                          <a:latin typeface="Arial" panose="020B0604020202020204" pitchFamily="34" charset="0"/>
                          <a:cs typeface="Arial" panose="020B0604020202020204" pitchFamily="34" charset="0"/>
                        </a:rPr>
                        <a:t>mg/L</a:t>
                      </a:r>
                    </a:p>
                    <a:p>
                      <a:pPr algn="ctr"/>
                      <a:endParaRPr lang="en-US" sz="1800" dirty="0">
                        <a:solidFill>
                          <a:schemeClr val="bg1"/>
                        </a:solidFill>
                        <a:latin typeface="Arial" panose="020B0604020202020204" pitchFamily="34" charset="0"/>
                        <a:cs typeface="Arial" panose="020B0604020202020204" pitchFamily="34" charset="0"/>
                      </a:endParaRPr>
                    </a:p>
                  </a:txBody>
                  <a:tcPr/>
                </a:tc>
                <a:tc>
                  <a:txBody>
                    <a:bodyPr/>
                    <a:lstStyle/>
                    <a:p>
                      <a:pPr lvl="0" algn="ctr"/>
                      <a:r>
                        <a:rPr lang="en-US" sz="1800" dirty="0">
                          <a:solidFill>
                            <a:schemeClr val="bg1"/>
                          </a:solidFill>
                          <a:latin typeface="Arial" panose="020B0604020202020204" pitchFamily="34" charset="0"/>
                          <a:cs typeface="Arial" panose="020B0604020202020204" pitchFamily="34" charset="0"/>
                        </a:rPr>
                        <a:t>Ferric</a:t>
                      </a:r>
                    </a:p>
                    <a:p>
                      <a:pPr lvl="0" algn="ctr"/>
                      <a:r>
                        <a:rPr lang="en-US" sz="1800" baseline="0" dirty="0">
                          <a:solidFill>
                            <a:schemeClr val="bg1"/>
                          </a:solidFill>
                          <a:latin typeface="Arial" panose="020B0604020202020204" pitchFamily="34" charset="0"/>
                          <a:cs typeface="Arial" panose="020B0604020202020204" pitchFamily="34" charset="0"/>
                        </a:rPr>
                        <a:t>Sulfate</a:t>
                      </a:r>
                    </a:p>
                    <a:p>
                      <a:pPr algn="ctr"/>
                      <a:r>
                        <a:rPr lang="en-US" sz="1800" dirty="0">
                          <a:solidFill>
                            <a:schemeClr val="bg1"/>
                          </a:solidFill>
                          <a:latin typeface="Arial" panose="020B0604020202020204" pitchFamily="34" charset="0"/>
                          <a:cs typeface="Arial" panose="020B0604020202020204" pitchFamily="34" charset="0"/>
                        </a:rPr>
                        <a:t>mg/L</a:t>
                      </a:r>
                    </a:p>
                  </a:txBody>
                  <a:tcPr/>
                </a:tc>
                <a:tc>
                  <a:txBody>
                    <a:bodyPr/>
                    <a:lstStyle/>
                    <a:p>
                      <a:pPr algn="ctr"/>
                      <a:r>
                        <a:rPr lang="en-US" sz="1800" dirty="0">
                          <a:solidFill>
                            <a:schemeClr val="bg1"/>
                          </a:solidFill>
                          <a:latin typeface="Arial" panose="020B0604020202020204" pitchFamily="34" charset="0"/>
                          <a:cs typeface="Arial" panose="020B0604020202020204" pitchFamily="34" charset="0"/>
                        </a:rPr>
                        <a:t>Zeta</a:t>
                      </a:r>
                    </a:p>
                    <a:p>
                      <a:pPr algn="ctr"/>
                      <a:r>
                        <a:rPr lang="en-US" sz="1800" dirty="0">
                          <a:solidFill>
                            <a:schemeClr val="bg1"/>
                          </a:solidFill>
                          <a:latin typeface="Arial" panose="020B0604020202020204" pitchFamily="34" charset="0"/>
                          <a:cs typeface="Arial" panose="020B0604020202020204" pitchFamily="34" charset="0"/>
                        </a:rPr>
                        <a:t>Floc20</a:t>
                      </a:r>
                    </a:p>
                    <a:p>
                      <a:pPr algn="ctr"/>
                      <a:r>
                        <a:rPr lang="en-US" sz="1800" dirty="0">
                          <a:solidFill>
                            <a:schemeClr val="bg1"/>
                          </a:solidFill>
                          <a:latin typeface="Arial" panose="020B0604020202020204" pitchFamily="34" charset="0"/>
                          <a:cs typeface="Arial" panose="020B0604020202020204" pitchFamily="34" charset="0"/>
                        </a:rPr>
                        <a:t>mg/L</a:t>
                      </a:r>
                    </a:p>
                  </a:txBody>
                  <a:tcPr/>
                </a:tc>
                <a:tc>
                  <a:txBody>
                    <a:bodyPr/>
                    <a:lstStyle/>
                    <a:p>
                      <a:pPr algn="ctr"/>
                      <a:r>
                        <a:rPr lang="en-US" sz="1800" dirty="0">
                          <a:solidFill>
                            <a:schemeClr val="bg1"/>
                          </a:solidFill>
                          <a:latin typeface="Arial" panose="020B0604020202020204" pitchFamily="34" charset="0"/>
                          <a:cs typeface="Arial" panose="020B0604020202020204" pitchFamily="34" charset="0"/>
                        </a:rPr>
                        <a:t>Filtrate</a:t>
                      </a:r>
                    </a:p>
                    <a:p>
                      <a:pPr algn="ctr"/>
                      <a:r>
                        <a:rPr lang="en-US" sz="1800" dirty="0">
                          <a:solidFill>
                            <a:schemeClr val="bg1"/>
                          </a:solidFill>
                          <a:latin typeface="Arial" panose="020B0604020202020204" pitchFamily="34" charset="0"/>
                          <a:cs typeface="Arial" panose="020B0604020202020204" pitchFamily="34" charset="0"/>
                        </a:rPr>
                        <a:t>NTU</a:t>
                      </a:r>
                    </a:p>
                  </a:txBody>
                  <a:tcPr/>
                </a:tc>
                <a:tc>
                  <a:txBody>
                    <a:bodyPr/>
                    <a:lstStyle/>
                    <a:p>
                      <a:pPr algn="ctr"/>
                      <a:r>
                        <a:rPr lang="en-US" sz="1800" dirty="0">
                          <a:solidFill>
                            <a:schemeClr val="bg1"/>
                          </a:solidFill>
                          <a:latin typeface="Arial" panose="020B0604020202020204" pitchFamily="34" charset="0"/>
                          <a:cs typeface="Arial" panose="020B0604020202020204" pitchFamily="34" charset="0"/>
                        </a:rPr>
                        <a:t>Filtrate</a:t>
                      </a:r>
                    </a:p>
                    <a:p>
                      <a:pPr algn="ctr"/>
                      <a:r>
                        <a:rPr lang="en-US" sz="1800" dirty="0">
                          <a:solidFill>
                            <a:schemeClr val="bg1"/>
                          </a:solidFill>
                          <a:latin typeface="Arial" panose="020B0604020202020204" pitchFamily="34" charset="0"/>
                          <a:cs typeface="Arial" panose="020B0604020202020204" pitchFamily="34" charset="0"/>
                        </a:rPr>
                        <a:t>%UVT</a:t>
                      </a:r>
                    </a:p>
                  </a:txBody>
                  <a:tcPr/>
                </a:tc>
                <a:tc>
                  <a:txBody>
                    <a:bodyPr/>
                    <a:lstStyle/>
                    <a:p>
                      <a:pPr algn="ctr"/>
                      <a:r>
                        <a:rPr lang="en-US" sz="1800" dirty="0">
                          <a:solidFill>
                            <a:schemeClr val="bg1"/>
                          </a:solidFill>
                          <a:latin typeface="Arial" panose="020B0604020202020204" pitchFamily="34" charset="0"/>
                          <a:cs typeface="Arial" panose="020B0604020202020204" pitchFamily="34" charset="0"/>
                        </a:rPr>
                        <a:t>Filtrate</a:t>
                      </a:r>
                    </a:p>
                    <a:p>
                      <a:pPr algn="ctr"/>
                      <a:r>
                        <a:rPr lang="en-US" sz="1800" dirty="0">
                          <a:solidFill>
                            <a:schemeClr val="bg1"/>
                          </a:solidFill>
                          <a:latin typeface="Arial" panose="020B0604020202020204" pitchFamily="34" charset="0"/>
                          <a:cs typeface="Arial" panose="020B0604020202020204" pitchFamily="34" charset="0"/>
                        </a:rPr>
                        <a:t>UVA/cm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Arial" panose="020B0604020202020204" pitchFamily="34" charset="0"/>
                          <a:cs typeface="Arial" panose="020B0604020202020204" pitchFamily="34" charset="0"/>
                        </a:rPr>
                        <a:t>%UVA Improved Reduction*</a:t>
                      </a:r>
                    </a:p>
                  </a:txBody>
                  <a:tcPr/>
                </a:tc>
                <a:tc>
                  <a:txBody>
                    <a:bodyPr/>
                    <a:lstStyle/>
                    <a:p>
                      <a:pPr algn="ctr"/>
                      <a:r>
                        <a:rPr lang="en-US" sz="1800" dirty="0">
                          <a:solidFill>
                            <a:schemeClr val="bg1"/>
                          </a:solidFill>
                          <a:latin typeface="Arial" panose="020B0604020202020204" pitchFamily="34" charset="0"/>
                          <a:cs typeface="Arial" panose="020B0604020202020204" pitchFamily="34" charset="0"/>
                        </a:rPr>
                        <a:t>Settle</a:t>
                      </a:r>
                    </a:p>
                    <a:p>
                      <a:pPr algn="ctr"/>
                      <a:r>
                        <a:rPr lang="en-US" sz="1800" dirty="0">
                          <a:solidFill>
                            <a:schemeClr val="bg1"/>
                          </a:solidFill>
                          <a:latin typeface="Arial" panose="020B0604020202020204" pitchFamily="34" charset="0"/>
                          <a:cs typeface="Arial" panose="020B0604020202020204" pitchFamily="34" charset="0"/>
                        </a:rPr>
                        <a:t>NTU</a:t>
                      </a:r>
                    </a:p>
                    <a:p>
                      <a:pPr algn="ctr"/>
                      <a:r>
                        <a:rPr lang="en-US" sz="1800" dirty="0">
                          <a:solidFill>
                            <a:schemeClr val="bg1"/>
                          </a:solidFill>
                          <a:latin typeface="Arial" panose="020B0604020202020204" pitchFamily="34" charset="0"/>
                          <a:cs typeface="Arial" panose="020B0604020202020204" pitchFamily="34" charset="0"/>
                        </a:rPr>
                        <a:t>25 min</a:t>
                      </a:r>
                    </a:p>
                  </a:txBody>
                  <a:tcPr/>
                </a:tc>
                <a:tc>
                  <a:txBody>
                    <a:bodyPr/>
                    <a:lstStyle/>
                    <a:p>
                      <a:pPr algn="ctr"/>
                      <a:r>
                        <a:rPr lang="en-US" sz="1800" dirty="0">
                          <a:solidFill>
                            <a:schemeClr val="bg1"/>
                          </a:solidFill>
                          <a:latin typeface="Arial" panose="020B0604020202020204" pitchFamily="34" charset="0"/>
                          <a:cs typeface="Arial" panose="020B0604020202020204" pitchFamily="34" charset="0"/>
                        </a:rPr>
                        <a:t>pH</a:t>
                      </a:r>
                    </a:p>
                  </a:txBody>
                  <a:tcPr/>
                </a:tc>
                <a:tc>
                  <a:txBody>
                    <a:bodyPr/>
                    <a:lstStyle/>
                    <a:p>
                      <a:pPr algn="ctr"/>
                      <a:r>
                        <a:rPr lang="en-US" sz="1800" dirty="0" err="1">
                          <a:solidFill>
                            <a:schemeClr val="bg1"/>
                          </a:solidFill>
                          <a:latin typeface="Arial" panose="020B0604020202020204" pitchFamily="34" charset="0"/>
                          <a:cs typeface="Arial" panose="020B0604020202020204" pitchFamily="34" charset="0"/>
                        </a:rPr>
                        <a:t>Alk</a:t>
                      </a:r>
                      <a:endParaRPr lang="en-US" sz="1800" dirty="0">
                        <a:solidFill>
                          <a:schemeClr val="bg1"/>
                        </a:solidFill>
                        <a:latin typeface="Arial" panose="020B0604020202020204" pitchFamily="34" charset="0"/>
                        <a:cs typeface="Arial" panose="020B0604020202020204" pitchFamily="34" charset="0"/>
                      </a:endParaRPr>
                    </a:p>
                    <a:p>
                      <a:pPr algn="ctr"/>
                      <a:r>
                        <a:rPr lang="en-US" sz="1800" dirty="0">
                          <a:solidFill>
                            <a:schemeClr val="bg1"/>
                          </a:solidFill>
                          <a:latin typeface="Arial" panose="020B0604020202020204" pitchFamily="34" charset="0"/>
                          <a:cs typeface="Arial" panose="020B0604020202020204" pitchFamily="34" charset="0"/>
                        </a:rPr>
                        <a:t>mg/L</a:t>
                      </a:r>
                    </a:p>
                  </a:txBody>
                  <a:tcPr/>
                </a:tc>
                <a:extLst>
                  <a:ext uri="{0D108BD9-81ED-4DB2-BD59-A6C34878D82A}">
                    <a16:rowId xmlns:a16="http://schemas.microsoft.com/office/drawing/2014/main" val="10000"/>
                  </a:ext>
                </a:extLst>
              </a:tr>
              <a:tr h="370840">
                <a:tc>
                  <a:txBody>
                    <a:bodyPr/>
                    <a:lstStyle/>
                    <a:p>
                      <a:pPr algn="ctr"/>
                      <a:r>
                        <a:rPr lang="en-US" sz="2400" dirty="0">
                          <a:solidFill>
                            <a:schemeClr val="bg1"/>
                          </a:solidFill>
                          <a:latin typeface="Arial" panose="020B0604020202020204" pitchFamily="34" charset="0"/>
                          <a:cs typeface="Arial" panose="020B0604020202020204" pitchFamily="34" charset="0"/>
                        </a:rPr>
                        <a:t>J1</a:t>
                      </a:r>
                    </a:p>
                  </a:txBody>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2.0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53</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0.06</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89.26</a:t>
                      </a:r>
                    </a:p>
                  </a:txBody>
                  <a:tcPr marL="5582" marR="5582" marT="5582" marB="0" anchor="ctr"/>
                </a:tc>
                <a:tc>
                  <a:txBody>
                    <a:bodyPr/>
                    <a:lstStyle/>
                    <a:p>
                      <a:pPr algn="ctr" fontAlgn="t"/>
                      <a:r>
                        <a:rPr lang="en-US" sz="2200" b="0" i="0" u="none" strike="noStrike" dirty="0">
                          <a:solidFill>
                            <a:srgbClr val="000000"/>
                          </a:solidFill>
                          <a:effectLst/>
                          <a:latin typeface="Arial" panose="020B0604020202020204" pitchFamily="34" charset="0"/>
                          <a:cs typeface="Arial" panose="020B0604020202020204" pitchFamily="34" charset="0"/>
                        </a:rPr>
                        <a:t>0.0494</a:t>
                      </a:r>
                    </a:p>
                  </a:txBody>
                  <a:tcPr marL="5582" marR="5582" marT="5582" marB="0"/>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-1.2</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0.38</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extLst>
                  <a:ext uri="{0D108BD9-81ED-4DB2-BD59-A6C34878D82A}">
                    <a16:rowId xmlns:a16="http://schemas.microsoft.com/office/drawing/2014/main" val="10001"/>
                  </a:ext>
                </a:extLst>
              </a:tr>
              <a:tr h="370840">
                <a:tc>
                  <a:txBody>
                    <a:bodyPr/>
                    <a:lstStyle/>
                    <a:p>
                      <a:pPr algn="ctr"/>
                      <a:r>
                        <a:rPr lang="en-US" sz="2400" dirty="0">
                          <a:solidFill>
                            <a:schemeClr val="bg1"/>
                          </a:solidFill>
                          <a:latin typeface="Arial" panose="020B0604020202020204" pitchFamily="34" charset="0"/>
                          <a:cs typeface="Arial" panose="020B0604020202020204" pitchFamily="34" charset="0"/>
                        </a:rPr>
                        <a:t>J2</a:t>
                      </a:r>
                    </a:p>
                  </a:txBody>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2.0</a:t>
                      </a:r>
                    </a:p>
                  </a:txBody>
                  <a:tcPr marL="5582" marR="5582" marT="5582" marB="0" anchor="ctr">
                    <a:solidFill>
                      <a:schemeClr val="accent6">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53</a:t>
                      </a:r>
                    </a:p>
                  </a:txBody>
                  <a:tcPr marL="5582" marR="5582" marT="5582" marB="0" anchor="ctr">
                    <a:solidFill>
                      <a:schemeClr val="accent6">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solidFill>
                      <a:schemeClr val="accent6">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1.0</a:t>
                      </a:r>
                    </a:p>
                  </a:txBody>
                  <a:tcPr marL="5582" marR="5582" marT="5582" marB="0" anchor="ctr">
                    <a:solidFill>
                      <a:schemeClr val="accent6">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0.04</a:t>
                      </a:r>
                    </a:p>
                  </a:txBody>
                  <a:tcPr marL="5582" marR="5582" marT="5582" marB="0" anchor="ctr">
                    <a:solidFill>
                      <a:schemeClr val="accent6">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89.65</a:t>
                      </a:r>
                    </a:p>
                  </a:txBody>
                  <a:tcPr marL="5582" marR="5582" marT="5582" marB="0" anchor="ctr">
                    <a:solidFill>
                      <a:schemeClr val="accent6">
                        <a:lumMod val="40000"/>
                        <a:lumOff val="60000"/>
                      </a:schemeClr>
                    </a:solidFill>
                  </a:tcPr>
                </a:tc>
                <a:tc>
                  <a:txBody>
                    <a:bodyPr/>
                    <a:lstStyle/>
                    <a:p>
                      <a:pPr algn="ctr" fontAlgn="t"/>
                      <a:r>
                        <a:rPr lang="en-US" sz="2200" b="0" i="0" u="none" strike="noStrike" dirty="0">
                          <a:solidFill>
                            <a:srgbClr val="000000"/>
                          </a:solidFill>
                          <a:effectLst/>
                          <a:latin typeface="Arial" panose="020B0604020202020204" pitchFamily="34" charset="0"/>
                          <a:cs typeface="Arial" panose="020B0604020202020204" pitchFamily="34" charset="0"/>
                        </a:rPr>
                        <a:t>0.0475</a:t>
                      </a:r>
                    </a:p>
                  </a:txBody>
                  <a:tcPr marL="5582" marR="5582" marT="5582" marB="0">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5582" marR="5582" marT="5582" marB="0"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0.63</a:t>
                      </a:r>
                    </a:p>
                  </a:txBody>
                  <a:tcPr marL="5582" marR="5582" marT="5582" marB="0"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6.10</a:t>
                      </a:r>
                    </a:p>
                  </a:txBody>
                  <a:tcPr marL="5582" marR="5582" marT="5582" marB="0"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6.5</a:t>
                      </a:r>
                    </a:p>
                  </a:txBody>
                  <a:tcPr marL="5582" marR="5582" marT="5582" marB="0" anchor="ctr">
                    <a:solidFill>
                      <a:schemeClr val="accent6">
                        <a:lumMod val="40000"/>
                        <a:lumOff val="60000"/>
                      </a:schemeClr>
                    </a:solidFill>
                  </a:tcPr>
                </a:tc>
                <a:extLst>
                  <a:ext uri="{0D108BD9-81ED-4DB2-BD59-A6C34878D82A}">
                    <a16:rowId xmlns:a16="http://schemas.microsoft.com/office/drawing/2014/main" val="10002"/>
                  </a:ext>
                </a:extLst>
              </a:tr>
              <a:tr h="370840">
                <a:tc>
                  <a:txBody>
                    <a:bodyPr/>
                    <a:lstStyle/>
                    <a:p>
                      <a:pPr algn="ctr"/>
                      <a:r>
                        <a:rPr lang="en-US" sz="2400" dirty="0">
                          <a:solidFill>
                            <a:schemeClr val="bg1"/>
                          </a:solidFill>
                          <a:latin typeface="Arial" panose="020B0604020202020204" pitchFamily="34" charset="0"/>
                          <a:cs typeface="Arial" panose="020B0604020202020204" pitchFamily="34" charset="0"/>
                        </a:rPr>
                        <a:t>J3</a:t>
                      </a:r>
                    </a:p>
                  </a:txBody>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2.0</a:t>
                      </a:r>
                    </a:p>
                  </a:txBody>
                  <a:tcPr marL="5582" marR="5582" marT="5582" marB="0" anchor="ctr">
                    <a:solidFill>
                      <a:schemeClr val="accent4">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solidFill>
                      <a:schemeClr val="accent4">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65</a:t>
                      </a:r>
                    </a:p>
                  </a:txBody>
                  <a:tcPr marL="5582" marR="5582" marT="5582" marB="0" anchor="ctr">
                    <a:solidFill>
                      <a:schemeClr val="accent4">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1.0</a:t>
                      </a:r>
                    </a:p>
                  </a:txBody>
                  <a:tcPr marL="5582" marR="5582" marT="5582" marB="0" anchor="ctr">
                    <a:solidFill>
                      <a:schemeClr val="accent4">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0.04</a:t>
                      </a:r>
                    </a:p>
                  </a:txBody>
                  <a:tcPr marL="5582" marR="5582" marT="5582" marB="0" anchor="ctr">
                    <a:solidFill>
                      <a:schemeClr val="accent4">
                        <a:lumMod val="40000"/>
                        <a:lumOff val="60000"/>
                      </a:schemeClr>
                    </a:solidFill>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92.21</a:t>
                      </a:r>
                    </a:p>
                  </a:txBody>
                  <a:tcPr marL="5582" marR="5582" marT="5582" marB="0" anchor="ctr">
                    <a:solidFill>
                      <a:schemeClr val="accent4">
                        <a:lumMod val="40000"/>
                        <a:lumOff val="60000"/>
                      </a:schemeClr>
                    </a:solidFill>
                  </a:tcPr>
                </a:tc>
                <a:tc>
                  <a:txBody>
                    <a:bodyPr/>
                    <a:lstStyle/>
                    <a:p>
                      <a:pPr algn="ctr" fontAlgn="t"/>
                      <a:r>
                        <a:rPr lang="en-US" sz="2200" b="0" i="0" u="none" strike="noStrike" dirty="0">
                          <a:solidFill>
                            <a:srgbClr val="000000"/>
                          </a:solidFill>
                          <a:effectLst/>
                          <a:latin typeface="Arial" panose="020B0604020202020204" pitchFamily="34" charset="0"/>
                          <a:cs typeface="Arial" panose="020B0604020202020204" pitchFamily="34" charset="0"/>
                        </a:rPr>
                        <a:t>0.0352</a:t>
                      </a:r>
                    </a:p>
                  </a:txBody>
                  <a:tcPr marL="5582" marR="5582" marT="5582" marB="0">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25.9</a:t>
                      </a:r>
                    </a:p>
                  </a:txBody>
                  <a:tcPr marL="5582" marR="5582" marT="5582" marB="0" anchor="c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0.42</a:t>
                      </a:r>
                    </a:p>
                  </a:txBody>
                  <a:tcPr marL="5582" marR="5582" marT="5582" marB="0" anchor="c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5.63</a:t>
                      </a:r>
                    </a:p>
                  </a:txBody>
                  <a:tcPr marL="5582" marR="5582" marT="5582" marB="0" anchor="c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a:txBody>
                  <a:tcPr marL="5582" marR="5582" marT="5582" marB="0" anchor="ctr">
                    <a:solidFill>
                      <a:schemeClr val="accent4">
                        <a:lumMod val="40000"/>
                        <a:lumOff val="60000"/>
                      </a:schemeClr>
                    </a:solidFill>
                  </a:tcPr>
                </a:tc>
                <a:extLst>
                  <a:ext uri="{0D108BD9-81ED-4DB2-BD59-A6C34878D82A}">
                    <a16:rowId xmlns:a16="http://schemas.microsoft.com/office/drawing/2014/main" val="10003"/>
                  </a:ext>
                </a:extLst>
              </a:tr>
              <a:tr h="370840">
                <a:tc>
                  <a:txBody>
                    <a:bodyPr/>
                    <a:lstStyle/>
                    <a:p>
                      <a:pPr algn="ctr"/>
                      <a:r>
                        <a:rPr lang="en-US" sz="2400" dirty="0">
                          <a:solidFill>
                            <a:schemeClr val="bg1"/>
                          </a:solidFill>
                          <a:latin typeface="Arial" panose="020B0604020202020204" pitchFamily="34" charset="0"/>
                          <a:cs typeface="Arial" panose="020B0604020202020204" pitchFamily="34" charset="0"/>
                        </a:rPr>
                        <a:t>J4</a:t>
                      </a:r>
                    </a:p>
                  </a:txBody>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2.0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70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1.0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0.04</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92.24</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0.0347</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26.9</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0.46</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5.40</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L="5582" marR="5582" marT="5582" marB="0" anchor="ctr"/>
                </a:tc>
                <a:extLst>
                  <a:ext uri="{0D108BD9-81ED-4DB2-BD59-A6C34878D82A}">
                    <a16:rowId xmlns:a16="http://schemas.microsoft.com/office/drawing/2014/main" val="10004"/>
                  </a:ext>
                </a:extLst>
              </a:tr>
              <a:tr h="370840">
                <a:tc>
                  <a:txBody>
                    <a:bodyPr/>
                    <a:lstStyle/>
                    <a:p>
                      <a:pPr algn="ctr"/>
                      <a:r>
                        <a:rPr lang="en-US" sz="2400" dirty="0">
                          <a:solidFill>
                            <a:schemeClr val="bg1"/>
                          </a:solidFill>
                          <a:latin typeface="Arial" panose="020B0604020202020204" pitchFamily="34" charset="0"/>
                          <a:cs typeface="Arial" panose="020B0604020202020204" pitchFamily="34" charset="0"/>
                        </a:rPr>
                        <a:t>J5</a:t>
                      </a:r>
                    </a:p>
                  </a:txBody>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2.0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70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1.0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0.04</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91.65</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0.0379</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1.23</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L="5582" marR="5582" marT="5582" marB="0" anchor="ctr"/>
                </a:tc>
                <a:extLst>
                  <a:ext uri="{0D108BD9-81ED-4DB2-BD59-A6C34878D82A}">
                    <a16:rowId xmlns:a16="http://schemas.microsoft.com/office/drawing/2014/main" val="3892088694"/>
                  </a:ext>
                </a:extLst>
              </a:tr>
              <a:tr h="370840">
                <a:tc>
                  <a:txBody>
                    <a:bodyPr/>
                    <a:lstStyle/>
                    <a:p>
                      <a:pPr algn="ctr"/>
                      <a:r>
                        <a:rPr lang="en-US" sz="2400" dirty="0">
                          <a:solidFill>
                            <a:schemeClr val="bg1"/>
                          </a:solidFill>
                          <a:latin typeface="Arial" panose="020B0604020202020204" pitchFamily="34" charset="0"/>
                          <a:cs typeface="Arial" panose="020B0604020202020204" pitchFamily="34" charset="0"/>
                        </a:rPr>
                        <a:t>J6</a:t>
                      </a:r>
                    </a:p>
                  </a:txBody>
                  <a:tcP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2.0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75</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1.0</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0.06</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tc>
                  <a:txBody>
                    <a:bodyPr/>
                    <a:lstStyle/>
                    <a:p>
                      <a:pPr algn="ctr" rtl="0" fontAlgn="ctr"/>
                      <a:r>
                        <a:rPr lang="en-US" sz="2200" b="0" i="0" u="none" strike="noStrike" dirty="0">
                          <a:solidFill>
                            <a:srgbClr val="000000"/>
                          </a:solidFill>
                          <a:effectLst/>
                          <a:latin typeface="Arial" panose="020B0604020202020204" pitchFamily="34" charset="0"/>
                          <a:cs typeface="Arial" panose="020B0604020202020204" pitchFamily="34" charset="0"/>
                        </a:rPr>
                        <a:t>-</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0.53</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5.03</a:t>
                      </a:r>
                    </a:p>
                  </a:txBody>
                  <a:tcPr marL="5582" marR="5582" marT="558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txBody>
                  <a:tcPr marL="5582" marR="5582" marT="5582" marB="0" anchor="ctr"/>
                </a:tc>
                <a:extLst>
                  <a:ext uri="{0D108BD9-81ED-4DB2-BD59-A6C34878D82A}">
                    <a16:rowId xmlns:a16="http://schemas.microsoft.com/office/drawing/2014/main" val="480117062"/>
                  </a:ext>
                </a:extLst>
              </a:tr>
            </a:tbl>
          </a:graphicData>
        </a:graphic>
      </p:graphicFrame>
      <p:sp>
        <p:nvSpPr>
          <p:cNvPr id="3" name="TextBox 2">
            <a:extLst>
              <a:ext uri="{FF2B5EF4-FFF2-40B4-BE49-F238E27FC236}">
                <a16:creationId xmlns:a16="http://schemas.microsoft.com/office/drawing/2014/main" id="{F0450291-C668-3E27-14DA-AB9842779005}"/>
              </a:ext>
              <a:ext uri="{C183D7F6-B498-43B3-948B-1728B52AA6E4}">
                <adec:decorative xmlns:adec="http://schemas.microsoft.com/office/drawing/2017/decorative" val="1"/>
              </a:ext>
            </a:extLst>
          </p:cNvPr>
          <p:cNvSpPr txBox="1"/>
          <p:nvPr/>
        </p:nvSpPr>
        <p:spPr>
          <a:xfrm>
            <a:off x="173736" y="6430944"/>
            <a:ext cx="5099473"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Source water jar testing was taken after Post NaMnO</a:t>
            </a:r>
            <a:r>
              <a:rPr lang="en-US" sz="1600" baseline="-25000" dirty="0">
                <a:latin typeface="Arial" panose="020B0604020202020204" pitchFamily="34" charset="0"/>
                <a:cs typeface="Arial" panose="020B0604020202020204" pitchFamily="34" charset="0"/>
              </a:rPr>
              <a:t>4</a:t>
            </a:r>
            <a:endParaRPr lang="en-US" sz="1600" dirty="0"/>
          </a:p>
        </p:txBody>
      </p:sp>
      <p:sp>
        <p:nvSpPr>
          <p:cNvPr id="5" name="TextBox 4">
            <a:extLst>
              <a:ext uri="{FF2B5EF4-FFF2-40B4-BE49-F238E27FC236}">
                <a16:creationId xmlns:a16="http://schemas.microsoft.com/office/drawing/2014/main" id="{DD8D2244-FFC8-5A08-8DD8-7F1384030047}"/>
              </a:ext>
              <a:ext uri="{C183D7F6-B498-43B3-948B-1728B52AA6E4}">
                <adec:decorative xmlns:adec="http://schemas.microsoft.com/office/drawing/2017/decorative" val="1"/>
              </a:ext>
            </a:extLst>
          </p:cNvPr>
          <p:cNvSpPr txBox="1"/>
          <p:nvPr/>
        </p:nvSpPr>
        <p:spPr>
          <a:xfrm>
            <a:off x="107388" y="5143981"/>
            <a:ext cx="11809580" cy="1200329"/>
          </a:xfrm>
          <a:prstGeom prst="rect">
            <a:avLst/>
          </a:prstGeom>
          <a:noFill/>
        </p:spPr>
        <p:txBody>
          <a:bodyPr wrap="none" rtlCol="0">
            <a:spAutoFit/>
          </a:bodyPr>
          <a:lstStyle/>
          <a:p>
            <a:r>
              <a:rPr lang="en-US" dirty="0"/>
              <a:t>*The %UVA is the relative improvement from the filtrate UVA/cm for the Alum dose of 53 mg/L and Zeta Floc20 of 1.0 mg/L.</a:t>
            </a:r>
          </a:p>
          <a:p>
            <a:endParaRPr lang="en-US" dirty="0"/>
          </a:p>
          <a:p>
            <a:r>
              <a:rPr lang="en-US" dirty="0"/>
              <a:t>Jars 2 and 3 were filtered (1.2 um Isopore membrane, 200 mL) and dose with NaOCl at 4.0 mg/L, </a:t>
            </a:r>
          </a:p>
          <a:p>
            <a:r>
              <a:rPr lang="en-US" dirty="0"/>
              <a:t>held for 5 days and tested for TTHM/HAA5.</a:t>
            </a:r>
          </a:p>
        </p:txBody>
      </p:sp>
    </p:spTree>
    <p:extLst>
      <p:ext uri="{BB962C8B-B14F-4D97-AF65-F5344CB8AC3E}">
        <p14:creationId xmlns:p14="http://schemas.microsoft.com/office/powerpoint/2010/main" val="647360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1467</Words>
  <Application>Microsoft Office PowerPoint</Application>
  <PresentationFormat>Widescreen</PresentationFormat>
  <Paragraphs>292</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City of  St. Helena, CA2810004 Napa County Jar Test</vt:lpstr>
      <vt:lpstr>Source Water: Bell Canyon Reservoir</vt:lpstr>
      <vt:lpstr> Flocculation/Sedimentation Basins</vt:lpstr>
      <vt:lpstr>Bell Canyon Reservoir Source &amp; Treated Water Characteristics, September 5, 2024</vt:lpstr>
      <vt:lpstr>UVT/UVA, pathlength 40 mm</vt:lpstr>
      <vt:lpstr>Applied Coagulants for Jar Testing (1)</vt:lpstr>
      <vt:lpstr>Laboratory Charge Analyzer</vt:lpstr>
      <vt:lpstr>Coagulant Information</vt:lpstr>
      <vt:lpstr>City of St. Helena : Jar Test 1-6 Results Flash Mix 200 RPM (30 sec); Floc Mix 30 RPM (9 min)</vt:lpstr>
      <vt:lpstr>City of St. Helena Jar Test and TTHMs/HAA5s Laboratory Results NaOCl dose after filtration: 4.0 mg/L (Hold Time 5 days)</vt:lpstr>
      <vt:lpstr>%UVA Reduction Improvement from  Alum to Ferric Sulfate:  25.9%</vt:lpstr>
      <vt:lpstr>Jar Testing for 1-Liter Jars:  Procedures for Most Treatment Plants</vt:lpstr>
      <vt:lpstr>Jar Test Filterability Test Equipment</vt:lpstr>
      <vt:lpstr>Isopore Membrane Information</vt:lpstr>
      <vt:lpstr>Isopore Membrane Background Information </vt:lpstr>
      <vt:lpstr>Jar Test - Filterability Test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St. Helena CA2810004 Napa County Jar Test</dc:title>
  <dc:creator>Schott, Guy@Waterboards</dc:creator>
  <cp:lastModifiedBy>Schott, Guy@Waterboards</cp:lastModifiedBy>
  <cp:revision>34</cp:revision>
  <dcterms:created xsi:type="dcterms:W3CDTF">2021-09-22T19:52:29Z</dcterms:created>
  <dcterms:modified xsi:type="dcterms:W3CDTF">2025-05-19T17:21:13Z</dcterms:modified>
</cp:coreProperties>
</file>