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1658" r:id="rId2"/>
    <p:sldId id="1198" r:id="rId3"/>
    <p:sldId id="1676" r:id="rId4"/>
    <p:sldId id="1541" r:id="rId5"/>
    <p:sldId id="1672" r:id="rId6"/>
    <p:sldId id="1322" r:id="rId7"/>
    <p:sldId id="1591" r:id="rId8"/>
    <p:sldId id="1659" r:id="rId9"/>
    <p:sldId id="1127" r:id="rId10"/>
    <p:sldId id="1183" r:id="rId11"/>
    <p:sldId id="1593" r:id="rId12"/>
    <p:sldId id="1594" r:id="rId13"/>
    <p:sldId id="1668" r:id="rId14"/>
    <p:sldId id="1669" r:id="rId15"/>
    <p:sldId id="1670" r:id="rId16"/>
    <p:sldId id="1671" r:id="rId17"/>
    <p:sldId id="1178" r:id="rId18"/>
    <p:sldId id="772" r:id="rId19"/>
    <p:sldId id="773" r:id="rId20"/>
    <p:sldId id="774" r:id="rId21"/>
    <p:sldId id="1190" r:id="rId22"/>
    <p:sldId id="1662" r:id="rId23"/>
    <p:sldId id="776" r:id="rId24"/>
    <p:sldId id="777" r:id="rId25"/>
    <p:sldId id="1191" r:id="rId26"/>
    <p:sldId id="780" r:id="rId27"/>
    <p:sldId id="781" r:id="rId28"/>
    <p:sldId id="782" r:id="rId29"/>
    <p:sldId id="1192" r:id="rId30"/>
    <p:sldId id="783" r:id="rId31"/>
    <p:sldId id="784" r:id="rId32"/>
    <p:sldId id="785" r:id="rId33"/>
    <p:sldId id="1193" r:id="rId34"/>
    <p:sldId id="786" r:id="rId35"/>
    <p:sldId id="787" r:id="rId36"/>
    <p:sldId id="788" r:id="rId37"/>
    <p:sldId id="1194" r:id="rId38"/>
    <p:sldId id="791" r:id="rId39"/>
    <p:sldId id="792" r:id="rId40"/>
    <p:sldId id="793" r:id="rId41"/>
    <p:sldId id="1195" r:id="rId42"/>
    <p:sldId id="797" r:id="rId43"/>
    <p:sldId id="798" r:id="rId44"/>
    <p:sldId id="799" r:id="rId45"/>
    <p:sldId id="1196" r:id="rId46"/>
    <p:sldId id="801" r:id="rId47"/>
    <p:sldId id="802" r:id="rId48"/>
    <p:sldId id="803" r:id="rId49"/>
    <p:sldId id="1156" r:id="rId50"/>
    <p:sldId id="1157" r:id="rId51"/>
    <p:sldId id="1129" r:id="rId52"/>
    <p:sldId id="1148" r:id="rId53"/>
    <p:sldId id="1158" r:id="rId54"/>
    <p:sldId id="1592" r:id="rId55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0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05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boards.ca.gov/drinking_water/programs/districts/mendocino_district.html" TargetMode="External"/><Relationship Id="rId7" Type="http://schemas.openxmlformats.org/officeDocument/2006/relationships/image" Target="../media/image34.svg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hyperlink" Target="mailto:Guy.Schott@waterboards.ca.gov" TargetMode="External"/><Relationship Id="rId4" Type="http://schemas.openxmlformats.org/officeDocument/2006/relationships/hyperlink" Target="https://www.youtube.com/watch?v=aGByyxhelkI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Jar testing setup">
            <a:extLst>
              <a:ext uri="{FF2B5EF4-FFF2-40B4-BE49-F238E27FC236}">
                <a16:creationId xmlns:a16="http://schemas.microsoft.com/office/drawing/2014/main" id="{A89A046A-40F6-BD1C-B007-49B6F03DD8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City of 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St. Helena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CA2810004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Napa County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endParaRPr lang="en-US" sz="4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by Guy Schott, P.E. </a:t>
            </a:r>
          </a:p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September 5, 2024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227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3" y="118720"/>
            <a:ext cx="11701774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St. Helena : Jar Test 1-4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(7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682126"/>
              </p:ext>
            </p:extLst>
          </p:nvPr>
        </p:nvGraphicFramePr>
        <p:xfrm>
          <a:off x="100583" y="1402715"/>
          <a:ext cx="11868911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6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5503">
                  <a:extLst>
                    <a:ext uri="{9D8B030D-6E8A-4147-A177-3AD203B41FA5}">
                      <a16:colId xmlns:a16="http://schemas.microsoft.com/office/drawing/2014/main" val="1148183744"/>
                    </a:ext>
                  </a:extLst>
                </a:gridCol>
                <a:gridCol w="15343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58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222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4119014503"/>
                    </a:ext>
                  </a:extLst>
                </a:gridCol>
                <a:gridCol w="1481328">
                  <a:extLst>
                    <a:ext uri="{9D8B030D-6E8A-4147-A177-3AD203B41FA5}">
                      <a16:colId xmlns:a16="http://schemas.microsoft.com/office/drawing/2014/main" val="2080020013"/>
                    </a:ext>
                  </a:extLst>
                </a:gridCol>
                <a:gridCol w="814896">
                  <a:extLst>
                    <a:ext uri="{9D8B030D-6E8A-4147-A177-3AD203B41FA5}">
                      <a16:colId xmlns:a16="http://schemas.microsoft.com/office/drawing/2014/main" val="556063660"/>
                    </a:ext>
                  </a:extLst>
                </a:gridCol>
                <a:gridCol w="1425382">
                  <a:extLst>
                    <a:ext uri="{9D8B030D-6E8A-4147-A177-3AD203B41FA5}">
                      <a16:colId xmlns:a16="http://schemas.microsoft.com/office/drawing/2014/main" val="4095306461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CaCO3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0.0538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89.41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0.0487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89.63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0.0476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5.93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89.82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5.83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0450291-C668-3E27-14DA-AB9842779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4944" y="6369948"/>
            <a:ext cx="5707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Source water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 testing was taken after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Post NaMnO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257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3" y="118720"/>
            <a:ext cx="11701774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St. Helena : Jar Test 5-8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(9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8915108"/>
              </p:ext>
            </p:extLst>
          </p:nvPr>
        </p:nvGraphicFramePr>
        <p:xfrm>
          <a:off x="100583" y="1402715"/>
          <a:ext cx="11868911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6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5503">
                  <a:extLst>
                    <a:ext uri="{9D8B030D-6E8A-4147-A177-3AD203B41FA5}">
                      <a16:colId xmlns:a16="http://schemas.microsoft.com/office/drawing/2014/main" val="1148183744"/>
                    </a:ext>
                  </a:extLst>
                </a:gridCol>
                <a:gridCol w="15343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58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222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4119014503"/>
                    </a:ext>
                  </a:extLst>
                </a:gridCol>
                <a:gridCol w="1481328">
                  <a:extLst>
                    <a:ext uri="{9D8B030D-6E8A-4147-A177-3AD203B41FA5}">
                      <a16:colId xmlns:a16="http://schemas.microsoft.com/office/drawing/2014/main" val="2080020013"/>
                    </a:ext>
                  </a:extLst>
                </a:gridCol>
                <a:gridCol w="814896">
                  <a:extLst>
                    <a:ext uri="{9D8B030D-6E8A-4147-A177-3AD203B41FA5}">
                      <a16:colId xmlns:a16="http://schemas.microsoft.com/office/drawing/2014/main" val="556063660"/>
                    </a:ext>
                  </a:extLst>
                </a:gridCol>
                <a:gridCol w="1425382">
                  <a:extLst>
                    <a:ext uri="{9D8B030D-6E8A-4147-A177-3AD203B41FA5}">
                      <a16:colId xmlns:a16="http://schemas.microsoft.com/office/drawing/2014/main" val="4095306461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917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CaCO3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0.0639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0.0586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0.0586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88.66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0450291-C668-3E27-14DA-AB9842779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4944" y="6369948"/>
            <a:ext cx="5707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Source water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 testing was taken after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Post NaMnO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596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3" y="118720"/>
            <a:ext cx="11701774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St. Helena : Jar Test 9-12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(9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9323538"/>
              </p:ext>
            </p:extLst>
          </p:nvPr>
        </p:nvGraphicFramePr>
        <p:xfrm>
          <a:off x="100583" y="1402715"/>
          <a:ext cx="11868911" cy="2834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8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148183744"/>
                    </a:ext>
                  </a:extLst>
                </a:gridCol>
                <a:gridCol w="1106424">
                  <a:extLst>
                    <a:ext uri="{9D8B030D-6E8A-4147-A177-3AD203B41FA5}">
                      <a16:colId xmlns:a16="http://schemas.microsoft.com/office/drawing/2014/main" val="3408714548"/>
                    </a:ext>
                  </a:extLst>
                </a:gridCol>
                <a:gridCol w="13365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31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65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78956">
                  <a:extLst>
                    <a:ext uri="{9D8B030D-6E8A-4147-A177-3AD203B41FA5}">
                      <a16:colId xmlns:a16="http://schemas.microsoft.com/office/drawing/2014/main" val="4119014503"/>
                    </a:ext>
                  </a:extLst>
                </a:gridCol>
                <a:gridCol w="1128437">
                  <a:extLst>
                    <a:ext uri="{9D8B030D-6E8A-4147-A177-3AD203B41FA5}">
                      <a16:colId xmlns:a16="http://schemas.microsoft.com/office/drawing/2014/main" val="2080020013"/>
                    </a:ext>
                  </a:extLst>
                </a:gridCol>
                <a:gridCol w="904919">
                  <a:extLst>
                    <a:ext uri="{9D8B030D-6E8A-4147-A177-3AD203B41FA5}">
                      <a16:colId xmlns:a16="http://schemas.microsoft.com/office/drawing/2014/main" val="556063660"/>
                    </a:ext>
                  </a:extLst>
                </a:gridCol>
                <a:gridCol w="1262207">
                  <a:extLst>
                    <a:ext uri="{9D8B030D-6E8A-4147-A177-3AD203B41FA5}">
                      <a16:colId xmlns:a16="http://schemas.microsoft.com/office/drawing/2014/main" val="4095306461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917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CaCO3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0.0597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0.0583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6.86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0.0546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6.63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6.42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0450291-C668-3E27-14DA-AB9842779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4944" y="6369948"/>
            <a:ext cx="5707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Source water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 testing was taken after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Post NaMnO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675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3" y="118720"/>
            <a:ext cx="11701774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St. Helena : Jar Test 13-16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(9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6441041"/>
              </p:ext>
            </p:extLst>
          </p:nvPr>
        </p:nvGraphicFramePr>
        <p:xfrm>
          <a:off x="100583" y="1402715"/>
          <a:ext cx="11868911" cy="2834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8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148183744"/>
                    </a:ext>
                  </a:extLst>
                </a:gridCol>
                <a:gridCol w="1106424">
                  <a:extLst>
                    <a:ext uri="{9D8B030D-6E8A-4147-A177-3AD203B41FA5}">
                      <a16:colId xmlns:a16="http://schemas.microsoft.com/office/drawing/2014/main" val="3408714548"/>
                    </a:ext>
                  </a:extLst>
                </a:gridCol>
                <a:gridCol w="13365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31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65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78956">
                  <a:extLst>
                    <a:ext uri="{9D8B030D-6E8A-4147-A177-3AD203B41FA5}">
                      <a16:colId xmlns:a16="http://schemas.microsoft.com/office/drawing/2014/main" val="4119014503"/>
                    </a:ext>
                  </a:extLst>
                </a:gridCol>
                <a:gridCol w="1128437">
                  <a:extLst>
                    <a:ext uri="{9D8B030D-6E8A-4147-A177-3AD203B41FA5}">
                      <a16:colId xmlns:a16="http://schemas.microsoft.com/office/drawing/2014/main" val="2080020013"/>
                    </a:ext>
                  </a:extLst>
                </a:gridCol>
                <a:gridCol w="904919">
                  <a:extLst>
                    <a:ext uri="{9D8B030D-6E8A-4147-A177-3AD203B41FA5}">
                      <a16:colId xmlns:a16="http://schemas.microsoft.com/office/drawing/2014/main" val="556063660"/>
                    </a:ext>
                  </a:extLst>
                </a:gridCol>
                <a:gridCol w="1262207">
                  <a:extLst>
                    <a:ext uri="{9D8B030D-6E8A-4147-A177-3AD203B41FA5}">
                      <a16:colId xmlns:a16="http://schemas.microsoft.com/office/drawing/2014/main" val="4095306461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917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CaCO3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0.0463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90.01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0.0457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90.39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0.0439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0450291-C668-3E27-14DA-AB9842779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4944" y="6369948"/>
            <a:ext cx="5707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Source water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 testing was taken after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Post NaMnO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9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3" y="118720"/>
            <a:ext cx="11701774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St. Helena : Jar Test 17-20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(9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1880612"/>
              </p:ext>
            </p:extLst>
          </p:nvPr>
        </p:nvGraphicFramePr>
        <p:xfrm>
          <a:off x="100583" y="1402715"/>
          <a:ext cx="11868911" cy="2834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8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148183744"/>
                    </a:ext>
                  </a:extLst>
                </a:gridCol>
                <a:gridCol w="1106424">
                  <a:extLst>
                    <a:ext uri="{9D8B030D-6E8A-4147-A177-3AD203B41FA5}">
                      <a16:colId xmlns:a16="http://schemas.microsoft.com/office/drawing/2014/main" val="3408714548"/>
                    </a:ext>
                  </a:extLst>
                </a:gridCol>
                <a:gridCol w="13365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31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65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78956">
                  <a:extLst>
                    <a:ext uri="{9D8B030D-6E8A-4147-A177-3AD203B41FA5}">
                      <a16:colId xmlns:a16="http://schemas.microsoft.com/office/drawing/2014/main" val="4119014503"/>
                    </a:ext>
                  </a:extLst>
                </a:gridCol>
                <a:gridCol w="1128437">
                  <a:extLst>
                    <a:ext uri="{9D8B030D-6E8A-4147-A177-3AD203B41FA5}">
                      <a16:colId xmlns:a16="http://schemas.microsoft.com/office/drawing/2014/main" val="2080020013"/>
                    </a:ext>
                  </a:extLst>
                </a:gridCol>
                <a:gridCol w="904919">
                  <a:extLst>
                    <a:ext uri="{9D8B030D-6E8A-4147-A177-3AD203B41FA5}">
                      <a16:colId xmlns:a16="http://schemas.microsoft.com/office/drawing/2014/main" val="556063660"/>
                    </a:ext>
                  </a:extLst>
                </a:gridCol>
                <a:gridCol w="1262207">
                  <a:extLst>
                    <a:ext uri="{9D8B030D-6E8A-4147-A177-3AD203B41FA5}">
                      <a16:colId xmlns:a16="http://schemas.microsoft.com/office/drawing/2014/main" val="4095306461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9810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CaCO3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0.0554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88.83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0.0513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6.63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89.01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0.0506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6.54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63.0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6.42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0450291-C668-3E27-14DA-AB9842779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4944" y="6369948"/>
            <a:ext cx="5707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Source water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 testing was taken after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Post NaMnO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28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3" y="118720"/>
            <a:ext cx="11701774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St. Helena : Jar Test 21-24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(9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0727216"/>
              </p:ext>
            </p:extLst>
          </p:nvPr>
        </p:nvGraphicFramePr>
        <p:xfrm>
          <a:off x="100583" y="1402715"/>
          <a:ext cx="11868911" cy="2834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8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148183744"/>
                    </a:ext>
                  </a:extLst>
                </a:gridCol>
                <a:gridCol w="1106424">
                  <a:extLst>
                    <a:ext uri="{9D8B030D-6E8A-4147-A177-3AD203B41FA5}">
                      <a16:colId xmlns:a16="http://schemas.microsoft.com/office/drawing/2014/main" val="3408714548"/>
                    </a:ext>
                  </a:extLst>
                </a:gridCol>
                <a:gridCol w="13365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31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65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78956">
                  <a:extLst>
                    <a:ext uri="{9D8B030D-6E8A-4147-A177-3AD203B41FA5}">
                      <a16:colId xmlns:a16="http://schemas.microsoft.com/office/drawing/2014/main" val="4119014503"/>
                    </a:ext>
                  </a:extLst>
                </a:gridCol>
                <a:gridCol w="1128437">
                  <a:extLst>
                    <a:ext uri="{9D8B030D-6E8A-4147-A177-3AD203B41FA5}">
                      <a16:colId xmlns:a16="http://schemas.microsoft.com/office/drawing/2014/main" val="2080020013"/>
                    </a:ext>
                  </a:extLst>
                </a:gridCol>
                <a:gridCol w="904919">
                  <a:extLst>
                    <a:ext uri="{9D8B030D-6E8A-4147-A177-3AD203B41FA5}">
                      <a16:colId xmlns:a16="http://schemas.microsoft.com/office/drawing/2014/main" val="556063660"/>
                    </a:ext>
                  </a:extLst>
                </a:gridCol>
                <a:gridCol w="1262207">
                  <a:extLst>
                    <a:ext uri="{9D8B030D-6E8A-4147-A177-3AD203B41FA5}">
                      <a16:colId xmlns:a16="http://schemas.microsoft.com/office/drawing/2014/main" val="4095306461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9810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CaCO3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89.77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0.0469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89.57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0.0478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6.48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89.74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0.0470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89.83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6.44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0450291-C668-3E27-14DA-AB9842779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4944" y="6369948"/>
            <a:ext cx="5707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Source water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 testing was taken after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Post NaMnO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15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3" y="118720"/>
            <a:ext cx="11701774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St. Helena : Jar Test 25-28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(7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369572"/>
              </p:ext>
            </p:extLst>
          </p:nvPr>
        </p:nvGraphicFramePr>
        <p:xfrm>
          <a:off x="100583" y="1402715"/>
          <a:ext cx="11868911" cy="3749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8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148183744"/>
                    </a:ext>
                  </a:extLst>
                </a:gridCol>
                <a:gridCol w="1106424">
                  <a:extLst>
                    <a:ext uri="{9D8B030D-6E8A-4147-A177-3AD203B41FA5}">
                      <a16:colId xmlns:a16="http://schemas.microsoft.com/office/drawing/2014/main" val="3408714548"/>
                    </a:ext>
                  </a:extLst>
                </a:gridCol>
                <a:gridCol w="13365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31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65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78956">
                  <a:extLst>
                    <a:ext uri="{9D8B030D-6E8A-4147-A177-3AD203B41FA5}">
                      <a16:colId xmlns:a16="http://schemas.microsoft.com/office/drawing/2014/main" val="4119014503"/>
                    </a:ext>
                  </a:extLst>
                </a:gridCol>
                <a:gridCol w="1128437">
                  <a:extLst>
                    <a:ext uri="{9D8B030D-6E8A-4147-A177-3AD203B41FA5}">
                      <a16:colId xmlns:a16="http://schemas.microsoft.com/office/drawing/2014/main" val="2080020013"/>
                    </a:ext>
                  </a:extLst>
                </a:gridCol>
                <a:gridCol w="904919">
                  <a:extLst>
                    <a:ext uri="{9D8B030D-6E8A-4147-A177-3AD203B41FA5}">
                      <a16:colId xmlns:a16="http://schemas.microsoft.com/office/drawing/2014/main" val="556063660"/>
                    </a:ext>
                  </a:extLst>
                </a:gridCol>
                <a:gridCol w="1262207">
                  <a:extLst>
                    <a:ext uri="{9D8B030D-6E8A-4147-A177-3AD203B41FA5}">
                      <a16:colId xmlns:a16="http://schemas.microsoft.com/office/drawing/2014/main" val="4095306461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9810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FeCl</a:t>
                      </a:r>
                      <a:r>
                        <a:rPr lang="en-US" sz="20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CaCO3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88.92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0.0510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89.48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0.0473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6.74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0.0430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6.53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5.79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892088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1.79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48011706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0450291-C668-3E27-14DA-AB9842779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4944" y="6369948"/>
            <a:ext cx="5707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Source water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 testing was taken after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Post NaMnO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360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7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 NaMnO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541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92751-27BE-457B-B542-B3BF035A1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062948"/>
            <a:ext cx="10911840" cy="51111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 End of 7-minute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5" name="Picture 4" descr="An image containing four 1-liter jars at the end of 7-minute flocculation (30 RPM) duration. ">
            <a:extLst>
              <a:ext uri="{FF2B5EF4-FFF2-40B4-BE49-F238E27FC236}">
                <a16:creationId xmlns:a16="http://schemas.microsoft.com/office/drawing/2014/main" id="{6CAD0E10-9B56-E400-CA59-CDBF0C0A68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09" y="539496"/>
            <a:ext cx="12067920" cy="5349240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67B021-9E63-331C-3C4C-150A846F8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45781" y="72210"/>
            <a:ext cx="2094676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88.35%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59.9%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6.15,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13.5 mg/L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AE08DA-5300-909A-A01C-0187133CF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94493" y="69162"/>
            <a:ext cx="2081852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89.41%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6.06,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11.5 mg/L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2FD584-AC91-AE6C-73E9-998067CCB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30965" y="69162"/>
            <a:ext cx="2095189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 63%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5.93,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10.4 mg/L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1561D7-95D5-F9A1-E7CA-4FFA77838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161273" y="69162"/>
            <a:ext cx="1995803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 82%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5.83,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8.3 mg/L</a:t>
            </a:r>
          </a:p>
        </p:txBody>
      </p:sp>
    </p:spTree>
    <p:extLst>
      <p:ext uri="{BB962C8B-B14F-4D97-AF65-F5344CB8AC3E}">
        <p14:creationId xmlns:p14="http://schemas.microsoft.com/office/powerpoint/2010/main" val="1344478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1C8E358-65D9-46F8-83D5-42E895925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91" y="5186423"/>
            <a:ext cx="11259127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</a:t>
            </a:r>
            <a:endParaRPr lang="en-US" sz="2400" dirty="0"/>
          </a:p>
        </p:txBody>
      </p:sp>
      <p:pic>
        <p:nvPicPr>
          <p:cNvPr id="4" name="Picture 3" descr="after 5 minutes of settling">
            <a:extLst>
              <a:ext uri="{FF2B5EF4-FFF2-40B4-BE49-F238E27FC236}">
                <a16:creationId xmlns:a16="http://schemas.microsoft.com/office/drawing/2014/main" id="{DC964B15-271C-6B01-B884-D799393240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04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7975B-A5A3-417E-BBF6-45F3D316D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46" y="457200"/>
            <a:ext cx="4404379" cy="16002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 Water: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Bell Canyon Reservoir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8DD4F4-1466-4818-B09F-25442269D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7646" y="2057400"/>
            <a:ext cx="4404380" cy="3811588"/>
          </a:xfrm>
        </p:spPr>
        <p:txBody>
          <a:bodyPr>
            <a:normAutofit/>
          </a:bodyPr>
          <a:lstStyle/>
          <a:p>
            <a:pPr lvl="0"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 Water Characteristics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8.94 NTU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7.21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69.21%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0.1599</a:t>
            </a:r>
          </a:p>
          <a:p>
            <a:pPr lvl="0"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73.46%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0.1340</a:t>
            </a:r>
          </a:p>
        </p:txBody>
      </p:sp>
      <p:pic>
        <p:nvPicPr>
          <p:cNvPr id="5" name="Picture Placeholder 4" descr="Image of Bell Canyon Reservoir">
            <a:extLst>
              <a:ext uri="{FF2B5EF4-FFF2-40B4-BE49-F238E27FC236}">
                <a16:creationId xmlns:a16="http://schemas.microsoft.com/office/drawing/2014/main" id="{BF346B3A-328D-4709-A356-AEDE5F2393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53894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0395EB-529E-4172-B0FF-7CC31477B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1"/>
            <a:ext cx="9681882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500">
                <a:solidFill>
                  <a:schemeClr val="tx1">
                    <a:lumMod val="85000"/>
                    <a:lumOff val="15000"/>
                  </a:schemeClr>
                </a:solidFill>
              </a:rPr>
              <a:t>Jars 1-4: After 25-minutes of settling, settled water turbidity is taken. </a:t>
            </a:r>
          </a:p>
        </p:txBody>
      </p:sp>
      <p:pic>
        <p:nvPicPr>
          <p:cNvPr id="5" name="Picture 4" descr="after 25 minutes of settling">
            <a:extLst>
              <a:ext uri="{FF2B5EF4-FFF2-40B4-BE49-F238E27FC236}">
                <a16:creationId xmlns:a16="http://schemas.microsoft.com/office/drawing/2014/main" id="{AC475E52-913F-C8B4-FCB8-F1FB7FC3F6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864E02-C1AC-2862-E74E-F9044FEE54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5701" y="26490"/>
            <a:ext cx="2094676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88.35%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59.9%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6.15,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13.5 mg/L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06D4B6-A31F-025B-2DF9-40866207E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57333" y="23442"/>
            <a:ext cx="2081852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89.41%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6.06,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11.5 mg/L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7E91E9-5412-B2CD-43AD-3BA5DA856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68125" y="23442"/>
            <a:ext cx="2095189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 63%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5.93,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10.4 mg/L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5D4E61-335F-ACC2-35B1-A0991A651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27033" y="23442"/>
            <a:ext cx="1995803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 82%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5.83,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8.3 mg/L</a:t>
            </a:r>
          </a:p>
        </p:txBody>
      </p:sp>
    </p:spTree>
    <p:extLst>
      <p:ext uri="{BB962C8B-B14F-4D97-AF65-F5344CB8AC3E}">
        <p14:creationId xmlns:p14="http://schemas.microsoft.com/office/powerpoint/2010/main" val="803051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9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 NaMnO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917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078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6547B-E836-4335-8B60-1D1C89F44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044743"/>
            <a:ext cx="10911840" cy="640081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 End of 9-minute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5" name="Picture 4" descr="An image containing four 1-liter jars at the end of 9-minute flocculation (30 RPM) duration. ">
            <a:extLst>
              <a:ext uri="{FF2B5EF4-FFF2-40B4-BE49-F238E27FC236}">
                <a16:creationId xmlns:a16="http://schemas.microsoft.com/office/drawing/2014/main" id="{0ECFC204-186D-16E1-57DA-B7A7001729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497" y="521208"/>
            <a:ext cx="11886396" cy="5268778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5F44DB-C31D-CF1B-16AC-F92FE6D7C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5492" y="26491"/>
            <a:ext cx="2095189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7.16,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32.2 mg/L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A324AA-C843-4E46-995D-BE38DC54D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16228" y="6928"/>
            <a:ext cx="2095189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0.0586/cm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56.3%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7.13,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30.8 mg/L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85B983-8CFA-968D-9052-13C1FFFA8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91051" y="26491"/>
            <a:ext cx="2095189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0.0550/cm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59.0%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7.12,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31.0 mg/L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26425F-6DAD-2106-1F82-F634585FF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32955" y="26491"/>
            <a:ext cx="2095189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7.10,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30.9 mg/L</a:t>
            </a:r>
          </a:p>
        </p:txBody>
      </p:sp>
    </p:spTree>
    <p:extLst>
      <p:ext uri="{BB962C8B-B14F-4D97-AF65-F5344CB8AC3E}">
        <p14:creationId xmlns:p14="http://schemas.microsoft.com/office/powerpoint/2010/main" val="616213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9CE783-7720-408F-A077-92B6DF7F1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55" y="5186423"/>
            <a:ext cx="11416145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</a:t>
            </a:r>
            <a:endParaRPr lang="en-US" sz="2400" dirty="0"/>
          </a:p>
        </p:txBody>
      </p:sp>
      <p:pic>
        <p:nvPicPr>
          <p:cNvPr id="5" name="Picture 4" descr="after 5 minutes of settling">
            <a:extLst>
              <a:ext uri="{FF2B5EF4-FFF2-40B4-BE49-F238E27FC236}">
                <a16:creationId xmlns:a16="http://schemas.microsoft.com/office/drawing/2014/main" id="{27A51B45-805A-56A6-4E0E-56ED37F1E7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06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752FD-D5DC-4957-84AC-92C20A5D2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2119"/>
            <a:ext cx="10515600" cy="768685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 </a:t>
            </a:r>
            <a:endParaRPr lang="en-US" sz="2400" dirty="0"/>
          </a:p>
        </p:txBody>
      </p:sp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F5BB4CAD-C64D-D9D6-9633-9D3EFE78A8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29" y="347482"/>
            <a:ext cx="12191980" cy="50146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63ADF4-D89B-7F4D-5F9D-1DB417BBA6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4948" y="26491"/>
            <a:ext cx="2095189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7.16,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32.2 mg/L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40BDDB-D65F-4AB6-4FB7-3416940F6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99692" y="6928"/>
            <a:ext cx="2095189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0.0586/cm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56.3%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7.13,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30.8 mg/L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9336A2-BF6B-263B-320A-E72C8F102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37355" y="26491"/>
            <a:ext cx="2095189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0.0550/cm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59.0%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7.12,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31.0 mg/L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A1C0E5-1593-33BC-E924-5A6DA09E0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51243" y="26491"/>
            <a:ext cx="2095189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7.10,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30.9 mg/L</a:t>
            </a:r>
          </a:p>
        </p:txBody>
      </p:sp>
    </p:spTree>
    <p:extLst>
      <p:ext uri="{BB962C8B-B14F-4D97-AF65-F5344CB8AC3E}">
        <p14:creationId xmlns:p14="http://schemas.microsoft.com/office/powerpoint/2010/main" val="3925987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8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 NaMnO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917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8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E36C1-FEEC-4981-B95B-89F6F8A81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029469"/>
            <a:ext cx="10911840" cy="640081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 End of 8-minute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5" name="Picture 4" descr="An image containing four 1-liter jars at the end of 10-minute flocculation (30 RPM) duration. ">
            <a:extLst>
              <a:ext uri="{FF2B5EF4-FFF2-40B4-BE49-F238E27FC236}">
                <a16:creationId xmlns:a16="http://schemas.microsoft.com/office/drawing/2014/main" id="{D3F8B4A6-5B71-7CED-271C-A76B3BB22A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21" y="646544"/>
            <a:ext cx="12043954" cy="5338617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3C0E8E-D03E-9722-5B91-F8AB7B2F0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42848" y="8203"/>
            <a:ext cx="2095189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0.0597/cm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7.15,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31.3 mg/L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0967CC-85FB-2563-6E0F-FAAC02038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80634" y="8203"/>
            <a:ext cx="2095189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0.0583/cm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56.5%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6.86,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23.8 mg/L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3777EC-FEA0-91B4-1551-6F957C477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74668" y="-3989"/>
            <a:ext cx="2095189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0.0546/cm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6.63,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22.2 mg/L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F9C9A0-AA7A-4D3A-8D11-B56EAD1F2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94717" y="11527"/>
            <a:ext cx="2095189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6.42,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18.3 mg/L</a:t>
            </a:r>
          </a:p>
        </p:txBody>
      </p:sp>
    </p:spTree>
    <p:extLst>
      <p:ext uri="{BB962C8B-B14F-4D97-AF65-F5344CB8AC3E}">
        <p14:creationId xmlns:p14="http://schemas.microsoft.com/office/powerpoint/2010/main" val="646481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20FEC4-F02E-4411-BFA5-9DE1FB446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09" y="5186423"/>
            <a:ext cx="11369964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syringed for filterability and %UVT/UVA</a:t>
            </a:r>
            <a:endParaRPr lang="en-US" sz="2400" dirty="0"/>
          </a:p>
        </p:txBody>
      </p:sp>
      <p:pic>
        <p:nvPicPr>
          <p:cNvPr id="5" name="Picture 4" descr="after 5 minutes of settling">
            <a:extLst>
              <a:ext uri="{FF2B5EF4-FFF2-40B4-BE49-F238E27FC236}">
                <a16:creationId xmlns:a16="http://schemas.microsoft.com/office/drawing/2014/main" id="{2460416F-7469-93DC-8EB3-FDE72399DA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590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EF2A6-DF14-4541-B0DB-2C2DE8F39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897879"/>
            <a:ext cx="10911840" cy="640081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 </a:t>
            </a:r>
            <a:endParaRPr lang="en-US" sz="2400" dirty="0"/>
          </a:p>
        </p:txBody>
      </p:sp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AE7A7FAF-FBB2-DA96-F9A3-4905481036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372" y="608769"/>
            <a:ext cx="11877255" cy="5264726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E1C398-E0A4-118D-B601-04C6D8874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1566" y="8203"/>
            <a:ext cx="2095189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0.0597/cm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7.15,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31.3 mg/L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81CB53-6784-19A7-0B60-737004155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441322" y="8203"/>
            <a:ext cx="2095189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0.0583/cm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56.5%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6.86,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23.8 mg/L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C8EBE5-84CB-CFF1-8A00-E3F766CFF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76267" y="-3989"/>
            <a:ext cx="2095189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0.0546/cm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6.63,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22.2 mg/L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7816E1-45A8-4D98-5CE3-DED828885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01607" y="-16181"/>
            <a:ext cx="2095189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6.42,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18.3 mg/L</a:t>
            </a:r>
          </a:p>
        </p:txBody>
      </p:sp>
    </p:spTree>
    <p:extLst>
      <p:ext uri="{BB962C8B-B14F-4D97-AF65-F5344CB8AC3E}">
        <p14:creationId xmlns:p14="http://schemas.microsoft.com/office/powerpoint/2010/main" val="4539788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9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 NaMnO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917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218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1D051-198B-CA5D-E153-43E9A273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Flocculation/Sedimentation Basins</a:t>
            </a:r>
          </a:p>
        </p:txBody>
      </p:sp>
      <p:pic>
        <p:nvPicPr>
          <p:cNvPr id="4" name="Picture 3" descr="Sedimentation basin">
            <a:extLst>
              <a:ext uri="{FF2B5EF4-FFF2-40B4-BE49-F238E27FC236}">
                <a16:creationId xmlns:a16="http://schemas.microsoft.com/office/drawing/2014/main" id="{AB000B57-4D4A-3D85-E589-EDFAC869D2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48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552F0-51DB-47BE-8913-FDCEB5DEC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992520"/>
            <a:ext cx="10911840" cy="640081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 End of 9-minute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5" name="Picture 4" descr="An image containing four 1-liter jars at the end of 9-minute flocculation (30 RPM) duration. ">
            <a:extLst>
              <a:ext uri="{FF2B5EF4-FFF2-40B4-BE49-F238E27FC236}">
                <a16:creationId xmlns:a16="http://schemas.microsoft.com/office/drawing/2014/main" id="{0DD53EF6-A716-454C-149F-5DAA904288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302" y="640079"/>
            <a:ext cx="11912680" cy="5280429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4F3C1D-B819-A6A2-D049-D3588F74B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4547" y="8203"/>
            <a:ext cx="2095189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89.90%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6.31,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16.5 mg/L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D6347E-394B-F2C2-633E-AC7D7B93D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377591" y="8203"/>
            <a:ext cx="2095189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90.01%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6.20,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14.0 mg/L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06C354-787D-AD16-B7D1-46CB79831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74668" y="8203"/>
            <a:ext cx="2081852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6.11,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13.0 mg/L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86BABC-05FE-BCCB-C99F-F3D6BAEA4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31686" y="8203"/>
            <a:ext cx="2095189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90.20%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66.6%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6.00,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10.5 mg/L</a:t>
            </a:r>
          </a:p>
        </p:txBody>
      </p:sp>
    </p:spTree>
    <p:extLst>
      <p:ext uri="{BB962C8B-B14F-4D97-AF65-F5344CB8AC3E}">
        <p14:creationId xmlns:p14="http://schemas.microsoft.com/office/powerpoint/2010/main" val="26896509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9548A9-6573-4123-BEEE-A4A725194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5" y="5186423"/>
            <a:ext cx="11406909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After 5 min of settling, 25 mL is syringed for filterability and %UVT/UVA</a:t>
            </a:r>
            <a:endParaRPr lang="en-US" sz="2400" dirty="0"/>
          </a:p>
        </p:txBody>
      </p:sp>
      <p:pic>
        <p:nvPicPr>
          <p:cNvPr id="5" name="Picture 4" descr="after 5 minutes of settling">
            <a:extLst>
              <a:ext uri="{FF2B5EF4-FFF2-40B4-BE49-F238E27FC236}">
                <a16:creationId xmlns:a16="http://schemas.microsoft.com/office/drawing/2014/main" id="{1E0608AE-5A83-8E73-EBD0-34116DF389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87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98241-F488-4FD8-B0F9-17A6737AB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897879"/>
            <a:ext cx="10911840" cy="640081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 </a:t>
            </a:r>
            <a:endParaRPr lang="en-US" sz="2400" dirty="0"/>
          </a:p>
        </p:txBody>
      </p:sp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1E0D19FA-1EE6-887E-BD89-0D9D6CAAFE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335" y="640079"/>
            <a:ext cx="11861627" cy="5257799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C51430-AD9E-BC4F-67F3-C5C09EDDC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76658" y="8203"/>
            <a:ext cx="2095189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89.90%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6.31,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16.5 mg/L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385858-1056-BA96-A3A3-EA8052782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33930" y="8203"/>
            <a:ext cx="2095189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90.01%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6.20,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14.0 mg/L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D705B6-E812-C16D-2D02-D1C29E0B7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75836" y="8203"/>
            <a:ext cx="2081852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6.11,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13.0 mg/L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51998C-DB55-FFB9-E6FE-6A7746D41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75652" y="8203"/>
            <a:ext cx="2095189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90.20%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66.6%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6.00,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10.5 mg/L</a:t>
            </a:r>
          </a:p>
        </p:txBody>
      </p:sp>
    </p:spTree>
    <p:extLst>
      <p:ext uri="{BB962C8B-B14F-4D97-AF65-F5344CB8AC3E}">
        <p14:creationId xmlns:p14="http://schemas.microsoft.com/office/powerpoint/2010/main" val="26790408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8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 NaMnO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7547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EAB4F2-0221-4FE8-B18B-379AD58F5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3489"/>
            <a:ext cx="10515600" cy="59273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 End of 8-minute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5" name="Picture 4" descr="An image containing four 1-liter jars at the end of 10-minute flocculation (30 RPM) duration. ">
            <a:extLst>
              <a:ext uri="{FF2B5EF4-FFF2-40B4-BE49-F238E27FC236}">
                <a16:creationId xmlns:a16="http://schemas.microsoft.com/office/drawing/2014/main" id="{D11A29F7-5C31-092D-8DC1-E6657DDFED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646552"/>
            <a:ext cx="12191980" cy="50146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081426-90F8-CD72-E80F-4B5C1690E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05844" y="8203"/>
            <a:ext cx="1825693" cy="1569660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9810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Alum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89.04%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0.0554/cm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58.7%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0.20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7.20,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30.7 mg/L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A11E26-3C2C-F40B-599C-34CFCE4E2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63700" y="0"/>
            <a:ext cx="1740733" cy="1569660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9810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Alum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89.83%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0.0513/cm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61.7%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0.17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6.63,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22 mg/L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58AB5A-78E0-805E-5AE8-BDA96656E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36596" y="8203"/>
            <a:ext cx="1825693" cy="1569660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9810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Alum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89.01%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0.0506/cm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62.2%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0.20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6.54,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19.9 mg/L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5610B6-C474-D41D-653D-36542469C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46617" y="-4393"/>
            <a:ext cx="1825693" cy="1569660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9810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Alum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89.22%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0.0496/cm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63.0%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0.24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6.42,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18.0 mg/L</a:t>
            </a:r>
          </a:p>
        </p:txBody>
      </p:sp>
    </p:spTree>
    <p:extLst>
      <p:ext uri="{BB962C8B-B14F-4D97-AF65-F5344CB8AC3E}">
        <p14:creationId xmlns:p14="http://schemas.microsoft.com/office/powerpoint/2010/main" val="30921477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1B13ED6E-588B-C961-7068-F4C2B5FE05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316985-D85B-43B0-A8A3-6B6F1C486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After 5 min of settling, 25 mL is syringed for filterability and %UVT/UVA</a:t>
            </a:r>
            <a:endParaRPr lang="en-US" sz="23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640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58F3FC-CE34-4C95-B9C1-1232BE54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00433"/>
            <a:ext cx="10515600" cy="56502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After 25-minutes of settling, settled water turbidity is taken. </a:t>
            </a:r>
            <a:endParaRPr lang="en-US" sz="2400" dirty="0"/>
          </a:p>
        </p:txBody>
      </p:sp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179608A5-791A-50FD-5985-7A97F3C29E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572661"/>
            <a:ext cx="12191980" cy="50146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4A7B3B-F996-2FB5-02D8-8CAFC7A3A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68684" y="8203"/>
            <a:ext cx="1825693" cy="1569660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9810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Alum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89.04%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0.0554/cm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58.7%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0.20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7.20,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30.7 mg/L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930CE6-15C7-7D3D-3667-A58C27EF5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26540" y="0"/>
            <a:ext cx="1740733" cy="1569660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9810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Alum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89.83%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0.0513/cm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61.7%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0.17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6.63,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22 mg/L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2CA73F-2858-81F9-037A-84135CEEA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99436" y="8203"/>
            <a:ext cx="1825693" cy="1569660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9810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Alum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89.01%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0.0506/cm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62.2%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0.20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6.54,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19.9 mg/L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FA6FDE-CEE6-A035-F8D8-77C59766E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809457" y="-4393"/>
            <a:ext cx="1825693" cy="1569660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9810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Alum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89.22%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0.0496/cm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63.0%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0.24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6.42,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18.0 mg/L</a:t>
            </a:r>
          </a:p>
        </p:txBody>
      </p:sp>
    </p:spTree>
    <p:extLst>
      <p:ext uri="{BB962C8B-B14F-4D97-AF65-F5344CB8AC3E}">
        <p14:creationId xmlns:p14="http://schemas.microsoft.com/office/powerpoint/2010/main" val="1705622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21-24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9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 NaMnO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Alum/9810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4569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482CDB-B7CD-442D-8859-248AE3A38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7305"/>
            <a:ext cx="10515600" cy="68509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21-24:  End of 9-minute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5" name="Picture 4" descr="An image containing four 1-liter jars at the end of 8-minute flocculation (30 RPM) duration. ">
            <a:extLst>
              <a:ext uri="{FF2B5EF4-FFF2-40B4-BE49-F238E27FC236}">
                <a16:creationId xmlns:a16="http://schemas.microsoft.com/office/drawing/2014/main" id="{4C3AB7BE-FC1C-E5C6-B3A7-0CFF2134B9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591135"/>
            <a:ext cx="12191980" cy="50146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72B9A8-7629-D2F3-1EFD-689A0EA4D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68684" y="8203"/>
            <a:ext cx="1814279" cy="1569660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0mg/L 9810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Alum</a:t>
            </a:r>
            <a:endParaRPr lang="en-US" sz="12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0.0469/cm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65.0%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0.26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6.05,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11.9 mg/L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9CAA2B-B076-977D-9B72-A71D443DA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74012" y="8203"/>
            <a:ext cx="1825693" cy="1569660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9810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Alum</a:t>
            </a:r>
            <a:endParaRPr lang="en-US" sz="12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89.6%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0.0478/cm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64.3%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0.34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6.48,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20.0 mg/L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796892-5067-C6DB-D460-7C915FEA3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05020" y="8203"/>
            <a:ext cx="1825693" cy="1569660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9810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Alum</a:t>
            </a:r>
            <a:endParaRPr lang="en-US" sz="12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89.7%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0.0470/cm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64.9%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0.45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6.45,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19.8 mg/L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9A53A2-4627-6E8B-7DED-2B94B953AB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27468" y="8203"/>
            <a:ext cx="1825693" cy="1569660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mg/L 9810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Alum</a:t>
            </a:r>
            <a:endParaRPr lang="en-US" sz="12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0.0466/cm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89.8%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0.47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6.44,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20.5 mg/L</a:t>
            </a:r>
          </a:p>
        </p:txBody>
      </p:sp>
    </p:spTree>
    <p:extLst>
      <p:ext uri="{BB962C8B-B14F-4D97-AF65-F5344CB8AC3E}">
        <p14:creationId xmlns:p14="http://schemas.microsoft.com/office/powerpoint/2010/main" val="72978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FA4E651-C3D8-4DB8-A026-E8531C6AF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72C514-84F5-464A-8F3E-D2267C515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62" y="5449455"/>
            <a:ext cx="11148291" cy="545996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21-24: After 5 min of settling, 25 mL is syringed for filterability and %UVT/UVA</a:t>
            </a:r>
          </a:p>
        </p:txBody>
      </p:sp>
      <p:pic>
        <p:nvPicPr>
          <p:cNvPr id="5" name="Picture 4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34317987-D7C8-011F-15C8-9220AF466B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28" y="774676"/>
            <a:ext cx="12191979" cy="390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36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6F82C-9CBF-4A0D-93E1-19CDA750B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0643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Bell Canyon Reservoir </a:t>
            </a: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&amp; Treated Water Characteristics, September 5, 2024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EC6F-46CD-4057-9FA8-D3D858226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44338"/>
            <a:ext cx="5181600" cy="4932625"/>
          </a:xfrm>
        </p:spPr>
        <p:txBody>
          <a:bodyPr>
            <a:no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– Bell Canyon Reservoir	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7.21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Alkalinity: 32 mg/L as CaCO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8.94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69.21%,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0.1599/cm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0.74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73.46%,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0.1340/cm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1F471-65BE-4319-A7A4-6BDE2AA8A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60269"/>
            <a:ext cx="5181600" cy="5036320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Filtrate Water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6.31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Alkalinity: 11.7 mg/L as CaCO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0.08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90.37%,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0.0440/cm</a:t>
            </a:r>
          </a:p>
          <a:p>
            <a:pPr marL="0" lvl="0" indent="0">
              <a:spcAft>
                <a:spcPts val="0"/>
              </a:spcAft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Aft>
                <a:spcPts val="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47098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DED401-D9A5-4038-AC80-5DE664EA7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5" y="5915277"/>
            <a:ext cx="10515600" cy="585805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21-24: After 25-minutes of settling, settled water turbidity is taken. </a:t>
            </a:r>
            <a:endParaRPr lang="en-US" sz="2400" dirty="0"/>
          </a:p>
        </p:txBody>
      </p:sp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8B1BD277-1586-761F-7C1A-9115483277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927" y="466344"/>
            <a:ext cx="11820356" cy="52395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0F2E40-8A52-2FDE-5E6E-7012016CA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41252" y="35635"/>
            <a:ext cx="1814279" cy="1569660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0mg/L 9810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Alum</a:t>
            </a:r>
            <a:endParaRPr lang="en-US" sz="12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0.0469/cm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65.0%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0.26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6.05,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11.9 mg/L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B1A153-E52E-AD42-BB46-23B73B89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72844" y="35635"/>
            <a:ext cx="1825693" cy="1569660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9810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Alum</a:t>
            </a:r>
            <a:endParaRPr lang="en-US" sz="12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89.6%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0.0478/cm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64.3%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0.34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6.48,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20.0 mg/L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5A4595-9863-B669-AC22-2861C2339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31284" y="35635"/>
            <a:ext cx="1825693" cy="1569660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9810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Alum</a:t>
            </a:r>
            <a:endParaRPr lang="en-US" sz="12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89.7%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0.0470/cm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64.9%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0.45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6.45,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19.8 mg/L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F84649-4DD3-2970-C69D-DB026DAAE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26300" y="35635"/>
            <a:ext cx="1825693" cy="1569660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mg/L 9810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Alum</a:t>
            </a:r>
            <a:endParaRPr lang="en-US" sz="12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0.0466/cm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89.8%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0.47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6.44,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20.5 mg/L</a:t>
            </a:r>
          </a:p>
        </p:txBody>
      </p:sp>
    </p:spTree>
    <p:extLst>
      <p:ext uri="{BB962C8B-B14F-4D97-AF65-F5344CB8AC3E}">
        <p14:creationId xmlns:p14="http://schemas.microsoft.com/office/powerpoint/2010/main" val="27641517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25-28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7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Pre-NaMnO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FeCl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/9810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3798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5B8F4-F8DA-4F8E-9921-0B6F7D8F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938837"/>
            <a:ext cx="10911840" cy="640081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25-28:  End of 10-minute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5" name="Picture 4" descr="An image containing four 1-liter jars at the end of 7-minute flocculation (30 RPM) duration. ">
            <a:extLst>
              <a:ext uri="{FF2B5EF4-FFF2-40B4-BE49-F238E27FC236}">
                <a16:creationId xmlns:a16="http://schemas.microsoft.com/office/drawing/2014/main" id="{853921B9-8C79-B946-F544-E17BF9EA75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17" y="361950"/>
            <a:ext cx="12194700" cy="5405437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F40210-D728-34CE-6737-23DE7C405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5217" y="8203"/>
            <a:ext cx="1825693" cy="1569660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9810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mg/L FeCl</a:t>
            </a:r>
            <a:r>
              <a:rPr lang="en-US" sz="12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88.92%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0.0510/cm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61.9%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0.50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6.19,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13.2 mg/L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6DBCC5-E67C-1143-3D6D-6829FBAF2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72844" y="8203"/>
            <a:ext cx="1825693" cy="1569660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9810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FeCl</a:t>
            </a:r>
            <a:r>
              <a:rPr lang="en-US" sz="12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89.5%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0.0473/cm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64.7%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0.50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6.74,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23.4 mg/L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BEA08A-36FF-7D84-5DA5-30B6CC34B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78172" y="8203"/>
            <a:ext cx="1825693" cy="1569660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9810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FeCl</a:t>
            </a:r>
            <a:r>
              <a:rPr lang="en-US" sz="12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90.5%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0.0436/cm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67.9%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0.42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6.53,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19.9 mg/L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3EE14-1D88-2417-C9F0-41FE7E35F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83500" y="8203"/>
            <a:ext cx="1825693" cy="1569660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9810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FeCl</a:t>
            </a:r>
            <a:r>
              <a:rPr lang="en-US" sz="12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0.0395/cm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70.5%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0.66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6.35,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16.7 mg/L</a:t>
            </a:r>
          </a:p>
        </p:txBody>
      </p:sp>
    </p:spTree>
    <p:extLst>
      <p:ext uri="{BB962C8B-B14F-4D97-AF65-F5344CB8AC3E}">
        <p14:creationId xmlns:p14="http://schemas.microsoft.com/office/powerpoint/2010/main" val="200836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our 1-liter jars after 7-minute settling, 25 mL is syringed for filterability and %UVT/UVA analysis. ">
            <a:extLst>
              <a:ext uri="{FF2B5EF4-FFF2-40B4-BE49-F238E27FC236}">
                <a16:creationId xmlns:a16="http://schemas.microsoft.com/office/drawing/2014/main" id="{5E40C3FF-2F22-505E-9D1A-8319D0E8C1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84C0C-20BC-40E6-8053-8706F5782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25-28: After 5 min of settling, 25 mL is syringed for filterability and %UVT/UVA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7557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CB6BE-36FA-4D4C-9ADD-E308BA9F8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6379"/>
            <a:ext cx="10515600" cy="638388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25-28: After 25-minutes of settling, settled water turbidity is taken. </a:t>
            </a:r>
            <a:endParaRPr lang="en-US" sz="2400" dirty="0"/>
          </a:p>
        </p:txBody>
      </p:sp>
      <p:pic>
        <p:nvPicPr>
          <p:cNvPr id="7" name="Picture 6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1B374CE2-CC8A-C0D0-C605-86E55D8C10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29" y="545533"/>
            <a:ext cx="12191980" cy="50146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7983F2-7C2C-7555-419B-EB123DC6D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20705" y="8203"/>
            <a:ext cx="1825693" cy="1569660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9810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mg/L FeCl</a:t>
            </a:r>
            <a:r>
              <a:rPr lang="en-US" sz="12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88.92%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0.0510/cm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61.9%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0.50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6.19,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13.2 mg/L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DB827D-3935-416D-3742-27EBFA4ED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72844" y="8203"/>
            <a:ext cx="1825693" cy="1569660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9810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FeCl</a:t>
            </a:r>
            <a:r>
              <a:rPr lang="en-US" sz="12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89.5%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0.0473/cm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64.7%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0.50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6.74,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23.4 mg/L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066C61-9E40-2ACA-3188-C8E58041C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78172" y="8203"/>
            <a:ext cx="1825693" cy="1569660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9810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FeCl</a:t>
            </a:r>
            <a:r>
              <a:rPr lang="en-US" sz="12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90.5%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0.0436/cm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67.9%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0.42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6.53,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19.9 mg/L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7B3F61-2E78-B97F-236D-6D35C1A8F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08596" y="8203"/>
            <a:ext cx="1825693" cy="1569660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9810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FeCl</a:t>
            </a:r>
            <a:r>
              <a:rPr lang="en-US" sz="12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0.0395/cm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70.5%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0.66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6.35,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16.7 mg/L</a:t>
            </a:r>
          </a:p>
        </p:txBody>
      </p:sp>
    </p:spTree>
    <p:extLst>
      <p:ext uri="{BB962C8B-B14F-4D97-AF65-F5344CB8AC3E}">
        <p14:creationId xmlns:p14="http://schemas.microsoft.com/office/powerpoint/2010/main" val="10143086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29-31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10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Pre-NaMnO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926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1518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A356F-A7E2-4A73-9C33-5793F45C1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941803"/>
            <a:ext cx="10911840" cy="640081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29-31:  End of 10-minute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5" name="Picture 4" descr="An image containing four 1-liter jars at the end of 7-minute flocculation (30 RPM) duration. ">
            <a:extLst>
              <a:ext uri="{FF2B5EF4-FFF2-40B4-BE49-F238E27FC236}">
                <a16:creationId xmlns:a16="http://schemas.microsoft.com/office/drawing/2014/main" id="{8776F346-409B-FA19-6845-59C4558A18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585" y="586538"/>
            <a:ext cx="11664906" cy="5170600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D3C884-7DCD-4573-70E8-CE2BE97D2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42497" y="117931"/>
            <a:ext cx="17407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FeCl</a:t>
            </a:r>
            <a:r>
              <a:rPr lang="en-US" sz="12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0.0333/cm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75.1%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0.35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5.79,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7.4 mg/L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AC3D27-F6FB-86E5-2E84-BF4A8FE44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801705" y="916197"/>
            <a:ext cx="840295" cy="276999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Invalidate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B1EFA3-A683-2390-13AB-25FB123B0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24881" y="117931"/>
            <a:ext cx="1740733" cy="1569660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9810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FeCl</a:t>
            </a:r>
            <a:r>
              <a:rPr lang="en-US" sz="12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0.0374/cm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72.1%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1.79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6.14,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x mg/L</a:t>
            </a:r>
          </a:p>
        </p:txBody>
      </p:sp>
    </p:spTree>
    <p:extLst>
      <p:ext uri="{BB962C8B-B14F-4D97-AF65-F5344CB8AC3E}">
        <p14:creationId xmlns:p14="http://schemas.microsoft.com/office/powerpoint/2010/main" val="4993808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CB83D1-8EAD-4A92-B75B-1C94C642E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5" y="5186423"/>
            <a:ext cx="11536219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29-31: After 5 min of settling, 25 mL is syringed for filterability and %UVT/UVA</a:t>
            </a:r>
            <a:endParaRPr lang="en-US" sz="2400" dirty="0"/>
          </a:p>
        </p:txBody>
      </p:sp>
      <p:pic>
        <p:nvPicPr>
          <p:cNvPr id="5" name="Picture 4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BB441953-6A10-193E-C9A4-3912B4CD30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85863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880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1E5EE-5548-48AC-BB40-6502F492B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>
            <a:normAutofit/>
          </a:bodyPr>
          <a:lstStyle/>
          <a:p>
            <a:pPr algn="ctr"/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Jars 29-31: After 25-minutes of settling, settled water turbidity is taken. </a:t>
            </a:r>
            <a:endParaRPr lang="en-US" sz="2700" dirty="0"/>
          </a:p>
        </p:txBody>
      </p:sp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5001320B-D93B-9A62-6E8A-F04B2C83B6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D91EE3-0B75-6752-C84D-3A80ECE29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843081" y="108787"/>
            <a:ext cx="17407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FeCl</a:t>
            </a:r>
            <a:r>
              <a:rPr lang="en-US" sz="12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0.0333/cm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75.1%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0.35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5.79,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7.4 mg/L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0A4A6D-6789-F414-DBFB-54BD09DB8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11265" y="89558"/>
            <a:ext cx="1740733" cy="1569660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9810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FeCl</a:t>
            </a:r>
            <a:r>
              <a:rPr lang="en-US" sz="12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0.0374/cm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72.1%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1.79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6.14,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x mg/L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BCA671-BB42-3497-0C97-2DC35B709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096000" y="363081"/>
            <a:ext cx="840295" cy="276999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Invalidate</a:t>
            </a:r>
          </a:p>
        </p:txBody>
      </p:sp>
    </p:spTree>
    <p:extLst>
      <p:ext uri="{BB962C8B-B14F-4D97-AF65-F5344CB8AC3E}">
        <p14:creationId xmlns:p14="http://schemas.microsoft.com/office/powerpoint/2010/main" val="28672650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7" y="1380339"/>
            <a:ext cx="1169866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845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UVT/UVA, pathlength 40 mm</a:t>
            </a:r>
          </a:p>
        </p:txBody>
      </p:sp>
      <p:pic>
        <p:nvPicPr>
          <p:cNvPr id="5" name="Picture 4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9E83DFA3-5A75-1034-7F08-70850D264C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pPr marL="0" indent="0">
              <a:buNone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200" baseline="3000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2083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492405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8079188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1953127"/>
            <a:ext cx="11665259" cy="4554205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www.waterboards.ca.gov/drinking_water/programs/districts/mendocino_district.html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 Testing Done Right training video: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https://www.youtube.com/watch?v=aGByyxhelkI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11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7" y="1825625"/>
            <a:ext cx="6017321" cy="4351338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Aluminum Sulfate (Product)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*14.3H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 (Liquid)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47.47%  Aluminum Sulfate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52% Water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8.08%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0% Basicity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1.325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max use: 400 mg/L (product)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hydrated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*14.3H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17%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5324" y="1825625"/>
            <a:ext cx="5125344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Ferric Chloride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42.4% Ferric Chloride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47.6% Water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1.44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250 mg/L as Product</a:t>
            </a:r>
          </a:p>
        </p:txBody>
      </p:sp>
    </p:spTree>
    <p:extLst>
      <p:ext uri="{BB962C8B-B14F-4D97-AF65-F5344CB8AC3E}">
        <p14:creationId xmlns:p14="http://schemas.microsoft.com/office/powerpoint/2010/main" val="1693026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8" y="1825625"/>
            <a:ext cx="521119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Pac 917 (NTU Technologies, Inc.)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10% polyamine (50% water, 50% active polyamines)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45% Aluminum Chlorohydrate (ACH)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~21.3%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~11.3% Al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45% Water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100 mg/L as Product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1507" y="1825625"/>
            <a:ext cx="6116714" cy="435133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NTU Technologies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Pac 9810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45-50% Aluminum Chlorohydrate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45-50%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~22.4%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~11.9% Al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5% polyamine (50% water, 50% active polyamines)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Max Use: 200 mg/L as Product; </a:t>
            </a:r>
          </a:p>
        </p:txBody>
      </p:sp>
    </p:spTree>
    <p:extLst>
      <p:ext uri="{BB962C8B-B14F-4D97-AF65-F5344CB8AC3E}">
        <p14:creationId xmlns:p14="http://schemas.microsoft.com/office/powerpoint/2010/main" val="3445506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4" y="256032"/>
            <a:ext cx="6809892" cy="7040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682" y="1188719"/>
            <a:ext cx="6697462" cy="530415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7.21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917: 18.7 mg/L as product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pH adjustment.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Aluminum Sulfate: 49.9 mg/L as Alum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6.6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Aluminum Sulfate: 67.6 mg/L as Alum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pH adjustment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88B73CFF-A118-4149-D32C-23B048456C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6758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69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  Aluminum sulfate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is reported as Alum.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5001</Words>
  <Application>Microsoft Office PowerPoint</Application>
  <PresentationFormat>Widescreen</PresentationFormat>
  <Paragraphs>1103</Paragraphs>
  <Slides>54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Arial</vt:lpstr>
      <vt:lpstr>Calibri</vt:lpstr>
      <vt:lpstr>Calibri Light</vt:lpstr>
      <vt:lpstr>Office Theme</vt:lpstr>
      <vt:lpstr>City of  St. Helena CA2810004 Napa County Jar Test</vt:lpstr>
      <vt:lpstr>Source Water: Bell Canyon Reservoir</vt:lpstr>
      <vt:lpstr> Flocculation/Sedimentation Basins</vt:lpstr>
      <vt:lpstr>Bell Canyon Reservoir Source &amp; Treated Water Characteristics, September 5, 2024</vt:lpstr>
      <vt:lpstr>UVT/UVA, pathlength 40 mm</vt:lpstr>
      <vt:lpstr>Applied Coagulants for Jar Testing (1)</vt:lpstr>
      <vt:lpstr>Applied Coagulants for Jar Testing (2)</vt:lpstr>
      <vt:lpstr>Laboratory Charge Analyzer</vt:lpstr>
      <vt:lpstr>Coagulant Information</vt:lpstr>
      <vt:lpstr>City of St. Helena : Jar Test 1-4 Results Flash Mix 200 RPM (20 sec); Floc Mix 30 RPM (7 min)</vt:lpstr>
      <vt:lpstr>City of St. Helena : Jar Test 5-8 Results Flash Mix 200 RPM (20 sec); Floc Mix 30 RPM (9 min)</vt:lpstr>
      <vt:lpstr>City of St. Helena : Jar Test 9-12 Results Flash Mix 200 RPM (20 sec); Floc Mix 30 RPM (9 min)</vt:lpstr>
      <vt:lpstr>City of St. Helena : Jar Test 13-16 Results Flash Mix 200 RPM (20 sec); Floc Mix 30 RPM (9 min)</vt:lpstr>
      <vt:lpstr>City of St. Helena : Jar Test 17-20 Results Flash Mix 200 RPM (20 sec); Floc Mix 30 RPM (9 min)</vt:lpstr>
      <vt:lpstr>City of St. Helena : Jar Test 21-24 Results Flash Mix 200 RPM (20 sec); Floc Mix 30 RPM (9 min)</vt:lpstr>
      <vt:lpstr>City of St. Helena : Jar Test 25-28 Results Flash Mix 200 RPM (20 sec); Floc Mix 30 RPM (7 min)</vt:lpstr>
      <vt:lpstr>Jars 1-4 Test Flash Mix 20 Sec (200 RPM) Floc Mix 7 min (30 RPM) Post NaMnO4  Applied Coagulant  Alum </vt:lpstr>
      <vt:lpstr>Jars 1-4:  End of 7-minute flocculation (30 RPM) duration. </vt:lpstr>
      <vt:lpstr>Jars 1-4: After 5 min of settling, 25 mL is syringed for filterability and %UVT/UVA</vt:lpstr>
      <vt:lpstr>Jars 1-4: After 25-minutes of settling, settled water turbidity is taken. </vt:lpstr>
      <vt:lpstr>Jars 5-8 Test Flash Mix 20 Sec (200 RPM) Floc Mix 9 min (30 RPM) Post NaMnO4  Applied Coagulant  917 </vt:lpstr>
      <vt:lpstr>Jars 5-8:  End of 9-minute flocculation (30 RPM) duration. </vt:lpstr>
      <vt:lpstr>Jars 5-8: After 5 min of settling, 25 mL is syringed for filterability and %UVT/UVA</vt:lpstr>
      <vt:lpstr>Jars 5-8: After 25-minutes of settling, settled water turbidity is taken. </vt:lpstr>
      <vt:lpstr>Jars 9-12 Test Flash Mix 20 Sec (200 RPM) Floc Mix 8 min (30 RPM) Post NaMnO4  Applied Coagulant  917 Alum </vt:lpstr>
      <vt:lpstr>Jars 9-12:  End of 8-minute flocculation (30 RPM) duration. </vt:lpstr>
      <vt:lpstr>Jars 9-12: After 5 min of settling, 25 mL is syringed for filterability and %UVT/UVA</vt:lpstr>
      <vt:lpstr>Jars 9-12: After 25-minutes of settling, settled water turbidity is taken. </vt:lpstr>
      <vt:lpstr>Jars 13-16 Test Flash Mix 30 Sec (200 RPM) Floc Mix 9 min (30 RPM) Post NaMnO4  Applied Coagulants  917 Alum </vt:lpstr>
      <vt:lpstr>Jars 13-16:  End of 9-minute flocculation (30 RPM) duration. </vt:lpstr>
      <vt:lpstr>Jars 13-16: After 5 min of settling, 25 mL is syringed for filterability and %UVT/UVA</vt:lpstr>
      <vt:lpstr>Jars 13-16: After 25-minutes of settling, settled water turbidity is taken. </vt:lpstr>
      <vt:lpstr>Jars 17-20 Test Flash Mix 30 Sec (200 RPM) Floc Mix 8 min (30 RPM) Post NaMnO4  Applied Coagulants  9810 Alum </vt:lpstr>
      <vt:lpstr>Jars 17-20:  End of 8-minute flocculation (30 RPM) duration. </vt:lpstr>
      <vt:lpstr>Jars 17-20: After 5 min of settling, 25 mL is syringed for filterability and %UVT/UVA</vt:lpstr>
      <vt:lpstr>Jars 17-20: After 25-minutes of settling, settled water turbidity is taken. </vt:lpstr>
      <vt:lpstr>Jars 21-24 Test Flash Mix 20 Sec (200 RPM) Floc Mix 9 min (30 RPM) Post NaMnO4  Applied Coagulants  Alum/9810 </vt:lpstr>
      <vt:lpstr>Jars 21-24:  End of 9-minute flocculation (30 RPM) duration. </vt:lpstr>
      <vt:lpstr>Jars 21-24: After 5 min of settling, 25 mL is syringed for filterability and %UVT/UVA</vt:lpstr>
      <vt:lpstr>Jars 21-24: After 25-minutes of settling, settled water turbidity is taken. </vt:lpstr>
      <vt:lpstr>Jars 25-28 Test Flash Mix 20 Sec (200 RPM) Floc Mix 7 min (30 RPM) Pre-NaMnO4  Applied Coagulants  FeCl3/9810 </vt:lpstr>
      <vt:lpstr>Jars 25-28:  End of 10-minute flocculation (30 RPM) duration. </vt:lpstr>
      <vt:lpstr>Jars 25-28: After 5 min of settling, 25 mL is syringed for filterability and %UVT/UVA</vt:lpstr>
      <vt:lpstr>Jars 25-28: After 25-minutes of settling, settled water turbidity is taken. </vt:lpstr>
      <vt:lpstr>Jars 29-31 Test Flash Mix 60 Sec (200 RPM) Floc Mix 10 min (30 RPM) Pre-NaMnO4  Applied Coagulant  926 </vt:lpstr>
      <vt:lpstr>Jars 29-31:  End of 10-minute flocculation (30 RPM) duration. </vt:lpstr>
      <vt:lpstr>Jars 29-31: After 5 min of settling, 25 mL is syringed for filterability and %UVT/UVA</vt:lpstr>
      <vt:lpstr>Jars 29-31: After 25-minutes of settling, settled water turbidity is taken. 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St. Helena CA2810004 Napa County Jar Test</dc:title>
  <dc:creator>Schott, Guy@Waterboards</dc:creator>
  <cp:lastModifiedBy>Schott, Guy@Waterboards</cp:lastModifiedBy>
  <cp:revision>23</cp:revision>
  <dcterms:created xsi:type="dcterms:W3CDTF">2021-09-22T19:52:29Z</dcterms:created>
  <dcterms:modified xsi:type="dcterms:W3CDTF">2024-09-30T15:51:18Z</dcterms:modified>
</cp:coreProperties>
</file>