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1658" r:id="rId2"/>
    <p:sldId id="1541" r:id="rId3"/>
    <p:sldId id="1672" r:id="rId4"/>
    <p:sldId id="1322" r:id="rId5"/>
    <p:sldId id="1673" r:id="rId6"/>
    <p:sldId id="1659" r:id="rId7"/>
    <p:sldId id="1127" r:id="rId8"/>
    <p:sldId id="1679" r:id="rId9"/>
    <p:sldId id="1183" r:id="rId10"/>
    <p:sldId id="1668" r:id="rId11"/>
    <p:sldId id="1674" r:id="rId12"/>
    <p:sldId id="1178" r:id="rId13"/>
    <p:sldId id="772" r:id="rId14"/>
    <p:sldId id="773" r:id="rId15"/>
    <p:sldId id="774" r:id="rId16"/>
    <p:sldId id="1190" r:id="rId17"/>
    <p:sldId id="1662" r:id="rId18"/>
    <p:sldId id="776" r:id="rId19"/>
    <p:sldId id="777" r:id="rId20"/>
    <p:sldId id="1191" r:id="rId21"/>
    <p:sldId id="780" r:id="rId22"/>
    <p:sldId id="781" r:id="rId23"/>
    <p:sldId id="782" r:id="rId24"/>
    <p:sldId id="1192" r:id="rId25"/>
    <p:sldId id="783" r:id="rId26"/>
    <p:sldId id="784" r:id="rId27"/>
    <p:sldId id="785" r:id="rId28"/>
    <p:sldId id="1675" r:id="rId29"/>
    <p:sldId id="1676" r:id="rId30"/>
    <p:sldId id="1677" r:id="rId31"/>
    <p:sldId id="1678" r:id="rId32"/>
    <p:sldId id="1156" r:id="rId33"/>
    <p:sldId id="1157" r:id="rId34"/>
    <p:sldId id="1129" r:id="rId35"/>
    <p:sldId id="1148" r:id="rId36"/>
    <p:sldId id="1158" r:id="rId37"/>
    <p:sldId id="1592" r:id="rId38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23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A046A-40F6-BD1C-B007-49B6F03DD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CA2810005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Guy Schott, P.E.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October 11,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 :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450545"/>
              </p:ext>
            </p:extLst>
          </p:nvPr>
        </p:nvGraphicFramePr>
        <p:xfrm>
          <a:off x="100581" y="1402715"/>
          <a:ext cx="11990832" cy="408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674">
                  <a:extLst>
                    <a:ext uri="{9D8B030D-6E8A-4147-A177-3AD203B41FA5}">
                      <a16:colId xmlns:a16="http://schemas.microsoft.com/office/drawing/2014/main" val="1164738841"/>
                    </a:ext>
                  </a:extLst>
                </a:gridCol>
                <a:gridCol w="96567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934772">
                  <a:extLst>
                    <a:ext uri="{9D8B030D-6E8A-4147-A177-3AD203B41FA5}">
                      <a16:colId xmlns:a16="http://schemas.microsoft.com/office/drawing/2014/main" val="3497659641"/>
                    </a:ext>
                  </a:extLst>
                </a:gridCol>
                <a:gridCol w="934772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129224">
                  <a:extLst>
                    <a:ext uri="{9D8B030D-6E8A-4147-A177-3AD203B41FA5}">
                      <a16:colId xmlns:a16="http://schemas.microsoft.com/office/drawing/2014/main" val="3575412014"/>
                    </a:ext>
                  </a:extLst>
                </a:gridCol>
                <a:gridCol w="1043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6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3994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00379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714107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20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09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249880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282230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9046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 : Jar Test 17-20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451590"/>
              </p:ext>
            </p:extLst>
          </p:nvPr>
        </p:nvGraphicFramePr>
        <p:xfrm>
          <a:off x="100582" y="1594739"/>
          <a:ext cx="11521443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206">
                  <a:extLst>
                    <a:ext uri="{9D8B030D-6E8A-4147-A177-3AD203B41FA5}">
                      <a16:colId xmlns:a16="http://schemas.microsoft.com/office/drawing/2014/main" val="3379255489"/>
                    </a:ext>
                  </a:extLst>
                </a:gridCol>
                <a:gridCol w="1160290">
                  <a:extLst>
                    <a:ext uri="{9D8B030D-6E8A-4147-A177-3AD203B41FA5}">
                      <a16:colId xmlns:a16="http://schemas.microsoft.com/office/drawing/2014/main" val="1978103900"/>
                    </a:ext>
                  </a:extLst>
                </a:gridCol>
                <a:gridCol w="1160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02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6060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411685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773527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1015253">
                  <a:extLst>
                    <a:ext uri="{9D8B030D-6E8A-4147-A177-3AD203B41FA5}">
                      <a16:colId xmlns:a16="http://schemas.microsoft.com/office/drawing/2014/main" val="176309852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20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6.72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0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2751-27BE-457B-B542-B3BF035A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862023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0AB09-FA45-E0AE-0B64-AB30349D3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47" y="432620"/>
            <a:ext cx="11911537" cy="5279922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B74D9-7391-4FEE-CCDA-53913CD7A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2727" y="28313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6.68,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 mg/L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E7160-5C9D-E4B6-BEF5-2439D660F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3105" y="283140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6.54,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57 mg/L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26B53C-CE71-FB03-0D89-0F6040C62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8701" y="2831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47 mg/L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5CD14A-B1EE-3C81-1282-5AD6B4E9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5643" y="28314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6.65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6.25,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42 mg/L</a:t>
            </a:r>
          </a:p>
        </p:txBody>
      </p:sp>
    </p:spTree>
    <p:extLst>
      <p:ext uri="{BB962C8B-B14F-4D97-AF65-F5344CB8AC3E}">
        <p14:creationId xmlns:p14="http://schemas.microsoft.com/office/powerpoint/2010/main" val="13444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C8E358-65D9-46F8-83D5-42E89592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EE619-2483-0D37-7A0B-535ED8931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47" y="184728"/>
            <a:ext cx="11939119" cy="5292148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71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95EB-529E-4172-B0FF-7CC31477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930846"/>
            <a:ext cx="10911840" cy="64008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9D63E-FDFD-756D-86B4-A9AA71C9A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85" y="570271"/>
            <a:ext cx="11934415" cy="5290063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D1DEF1-5F26-4CA8-C747-6661AB052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679" y="136835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6.68,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0A7EA-07EE-AA14-AF71-81B79A8B6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49057" y="13683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6.54,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57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024C0-D8BD-7038-FB4A-751505924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74653" y="1368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47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464B0-6DE7-5F1C-63C3-B027F7D9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91595" y="13683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6.65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6.25,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42 mg/L</a:t>
            </a:r>
          </a:p>
        </p:txBody>
      </p:sp>
    </p:spTree>
    <p:extLst>
      <p:ext uri="{BB962C8B-B14F-4D97-AF65-F5344CB8AC3E}">
        <p14:creationId xmlns:p14="http://schemas.microsoft.com/office/powerpoint/2010/main" val="8030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7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547B-E836-4335-8B60-1D1C89F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645713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6D290-ED4F-2D25-81B3-003A68719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35" y="167148"/>
            <a:ext cx="11978779" cy="5309728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901490-FF22-9BE6-309F-4D794987E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6998" y="18481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6.65,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 mg/L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5DC44-8EF9-A3E0-1904-F07D9DBE9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2189" y="182820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 08%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6.60,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60 mg/L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2A2A3-8993-0412-4701-5D7E2C03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92773" y="1828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5.02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6.51,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51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8F918-FD89-C860-E9D8-A72DBEF57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8663" y="17492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 mg/L</a:t>
            </a:r>
          </a:p>
        </p:txBody>
      </p:sp>
    </p:spTree>
    <p:extLst>
      <p:ext uri="{BB962C8B-B14F-4D97-AF65-F5344CB8AC3E}">
        <p14:creationId xmlns:p14="http://schemas.microsoft.com/office/powerpoint/2010/main" val="616213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97CD5E-EF98-62DE-D8A5-B8538635F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E783-7720-408F-A077-92B6DF7F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7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752FD-D5DC-4957-84AC-92C20A5D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504570"/>
            <a:ext cx="10515600" cy="86356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8F36D-788D-8D6B-FC92-BA462E45F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05395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C0E64-590C-25BF-8163-0294A95F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0110" y="18481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6.65,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4E50E-DEF8-7985-117D-000D4E5CF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35885" y="182820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 08%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6.60,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60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200CE-85C7-2967-4D9E-FC3B694AC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01333" y="1828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5.02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6.51,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51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6F670-9AE3-69D5-C981-C81903F6A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8663" y="17492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 mg/L</a:t>
            </a:r>
          </a:p>
        </p:txBody>
      </p:sp>
    </p:spTree>
    <p:extLst>
      <p:ext uri="{BB962C8B-B14F-4D97-AF65-F5344CB8AC3E}">
        <p14:creationId xmlns:p14="http://schemas.microsoft.com/office/powerpoint/2010/main" val="392598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North Bay Aqueduct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&amp; Treated Water Characteristics, October 11, 2024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North Bay Aqueduct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7.66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93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5.0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72.54%,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0.1395/cm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75.95%,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0.1195/cm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0269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Filter  Water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6.98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63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 07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92.30%,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0.0348/cm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Pre-Clearwell Water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8.50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99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93.49%,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0.0292/cm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pDADMAC Filter Aid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8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36C1-FEEC-4981-B95B-89F6F8A8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73532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55E4E-C0DA-9FFC-190C-88ED03B2B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04" y="176981"/>
            <a:ext cx="11956596" cy="52998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2CDB2-2E03-16AF-6AEE-973D8C0A4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0045" y="184816"/>
            <a:ext cx="1995290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AC4B9-7CC2-41FB-DEC5-51D10A1EE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8337" y="182820"/>
            <a:ext cx="1995290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 57%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910BE-E0A3-40B3-332E-9AAE0DD8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5295" y="182820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66DB6-3A79-1855-8E30-593646D1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8663" y="174925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6.37</a:t>
            </a:r>
          </a:p>
        </p:txBody>
      </p:sp>
    </p:spTree>
    <p:extLst>
      <p:ext uri="{BB962C8B-B14F-4D97-AF65-F5344CB8AC3E}">
        <p14:creationId xmlns:p14="http://schemas.microsoft.com/office/powerpoint/2010/main" val="64648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6E2CAF-1DB6-0601-B520-905CFCFE8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0FEC4-F02E-4411-BFA5-9DE1FB44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5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F2A6-DF14-4541-B0DB-2C2DE8F3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969684"/>
            <a:ext cx="10911840" cy="64008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3B30B-963A-1173-8592-09584363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03" y="577509"/>
            <a:ext cx="11958677" cy="5300817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0B7DE0-8FAF-D3CC-470A-EF45634CA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5915" y="56996"/>
            <a:ext cx="1995290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54582-4450-6D26-3219-B179B0A0F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4207" y="55000"/>
            <a:ext cx="1995290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 57%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E3DED-33CF-1EFF-032C-AAC65A97B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58651" y="55000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D46930-BF05-FA1E-3085-FD34E09A1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06817" y="47105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6.37</a:t>
            </a:r>
          </a:p>
        </p:txBody>
      </p:sp>
    </p:spTree>
    <p:extLst>
      <p:ext uri="{BB962C8B-B14F-4D97-AF65-F5344CB8AC3E}">
        <p14:creationId xmlns:p14="http://schemas.microsoft.com/office/powerpoint/2010/main" val="453978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pDADMAC Filter Aid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18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52F0-51DB-47BE-8913-FDCEB5D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7607"/>
            <a:ext cx="10515600" cy="62837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5ACD3-5866-F951-A7A4-6E3AAB4B1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863577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04D090-2226-BE40-D714-38064A73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760" y="56996"/>
            <a:ext cx="1995290" cy="2246769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ABC0C-A532-9283-5C09-D560E042A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4207" y="55000"/>
            <a:ext cx="1995290" cy="2246769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 86%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FE080-846C-4A08-6F70-F4D63970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58651" y="55000"/>
            <a:ext cx="1995290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9A44D-EB8B-E45C-63FB-2A0C948C4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06817" y="47105"/>
            <a:ext cx="1995290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6.38</a:t>
            </a:r>
          </a:p>
        </p:txBody>
      </p:sp>
    </p:spTree>
    <p:extLst>
      <p:ext uri="{BB962C8B-B14F-4D97-AF65-F5344CB8AC3E}">
        <p14:creationId xmlns:p14="http://schemas.microsoft.com/office/powerpoint/2010/main" val="268965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5852191"/>
            <a:ext cx="11503741" cy="64008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49B71-92A9-AC2B-B9A9-A9DF8340A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11" y="235974"/>
            <a:ext cx="11823506" cy="5240901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710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8241-F488-4FD8-B0F9-17A6737A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886014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4F083-60D7-CAC8-BA18-4CE3FEF52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85" y="477845"/>
            <a:ext cx="11890053" cy="5270399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C0DBA2-FAC8-4745-0798-ABD2DD91A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760" y="56996"/>
            <a:ext cx="1995290" cy="2246769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12C2D-C966-DD09-D708-4BAD90BE7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4207" y="55000"/>
            <a:ext cx="1995290" cy="2246769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 86%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871B3-7F22-55B4-A2D7-0E711080A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30635" y="55000"/>
            <a:ext cx="1995290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CD5A0-56A4-F02E-CCA6-291C76D8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42225" y="47105"/>
            <a:ext cx="1995290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6.38</a:t>
            </a:r>
          </a:p>
        </p:txBody>
      </p:sp>
    </p:spTree>
    <p:extLst>
      <p:ext uri="{BB962C8B-B14F-4D97-AF65-F5344CB8AC3E}">
        <p14:creationId xmlns:p14="http://schemas.microsoft.com/office/powerpoint/2010/main" val="26790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pDADMAC Filter Aid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26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52F0-51DB-47BE-8913-FDCEB5D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14047"/>
            <a:ext cx="10911840" cy="64008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CFD3B-BEA7-09FE-AF64-47C29B587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57" y="192024"/>
            <a:ext cx="11922657" cy="5284851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73834E-E133-0729-4754-4FF5E299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2392" y="12100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87.69%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38F35F-FA72-A010-BBD0-5BADA4463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1688" y="12100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84837-9C43-D1AE-32BF-224AA4BBC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0984" y="12100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6.72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1BFF2D-1A31-6BF9-E61E-552CEEA6C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6630" y="142530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6.66</a:t>
            </a:r>
          </a:p>
        </p:txBody>
      </p:sp>
    </p:spTree>
    <p:extLst>
      <p:ext uri="{BB962C8B-B14F-4D97-AF65-F5344CB8AC3E}">
        <p14:creationId xmlns:p14="http://schemas.microsoft.com/office/powerpoint/2010/main" val="411620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9E83DFA3-5A75-1034-7F08-70850D264C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0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5778055"/>
            <a:ext cx="11512296" cy="64008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9D26F-8DD9-4DFE-956D-912F230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57" y="182880"/>
            <a:ext cx="11943286" cy="52939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656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8241-F488-4FD8-B0F9-17A6737A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814631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0BFE6-E9E9-292F-A71A-5C60E9636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474" y="324906"/>
            <a:ext cx="11891052" cy="5270842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5FC3A3-98FA-35AF-94E2-A2275E999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928" y="12100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87.69%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6.88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7E1F0-CBC4-3217-2E78-17653C990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8224" y="12100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41F74-AA05-DD3D-D22C-58A355DBA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5536" y="12100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6.72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A6532-78AD-F682-3A63-CFBB6B5AF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6046" y="142530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ZetaFloc20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6.66,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58 mg/L</a:t>
            </a:r>
          </a:p>
        </p:txBody>
      </p:sp>
    </p:spTree>
    <p:extLst>
      <p:ext uri="{BB962C8B-B14F-4D97-AF65-F5344CB8AC3E}">
        <p14:creationId xmlns:p14="http://schemas.microsoft.com/office/powerpoint/2010/main" val="22091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53127"/>
            <a:ext cx="11665259" cy="455420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Chemtrade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Clar+Ion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Acid Aluminum Sulfate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36.48%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Ferric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Ferric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1.40-1.51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600 mg/L as Product 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 Floc 20, Organic Polymer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pDADMAC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1.07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Ferric Chloride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42.4% Ferric Chloride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47.6%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1.44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0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74" y="260556"/>
            <a:ext cx="5334197" cy="10864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Laboratory Charge Analyzer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0" y="1357906"/>
            <a:ext cx="5530845" cy="48821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7.66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113 mg/L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6.7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Alum: 40 mg/L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6.7</a:t>
            </a: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B9CEAF0A-CDFB-3A16-80CA-81E3C8B1CC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090456" y="756455"/>
            <a:ext cx="6868886" cy="533420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76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1"/>
            <a:ext cx="11701774" cy="69509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 : Jar Test Summary -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729112"/>
              </p:ext>
            </p:extLst>
          </p:nvPr>
        </p:nvGraphicFramePr>
        <p:xfrm>
          <a:off x="100583" y="1338707"/>
          <a:ext cx="11623012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902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915633">
                  <a:extLst>
                    <a:ext uri="{9D8B030D-6E8A-4147-A177-3AD203B41FA5}">
                      <a16:colId xmlns:a16="http://schemas.microsoft.com/office/drawing/2014/main" val="3160481002"/>
                    </a:ext>
                  </a:extLst>
                </a:gridCol>
                <a:gridCol w="915633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106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7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7864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159894">
                  <a:extLst>
                    <a:ext uri="{9D8B030D-6E8A-4147-A177-3AD203B41FA5}">
                      <a16:colId xmlns:a16="http://schemas.microsoft.com/office/drawing/2014/main" val="1207903338"/>
                    </a:ext>
                  </a:extLst>
                </a:gridCol>
                <a:gridCol w="1451838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909695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20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Improved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91.06</a:t>
                      </a:r>
                    </a:p>
                  </a:txBody>
                  <a:tcPr marL="5582" marR="5582" marT="55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0.0279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9613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0.0280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4459368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125276-429D-AD8E-924D-1F57E548C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336" y="4606797"/>
            <a:ext cx="908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*The %UVA is the relative improvement from the UVA/cm for the Alum dose of 44 mg/L.</a:t>
            </a:r>
          </a:p>
        </p:txBody>
      </p:sp>
    </p:spTree>
    <p:extLst>
      <p:ext uri="{BB962C8B-B14F-4D97-AF65-F5344CB8AC3E}">
        <p14:creationId xmlns:p14="http://schemas.microsoft.com/office/powerpoint/2010/main" val="34441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 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34394"/>
              </p:ext>
            </p:extLst>
          </p:nvPr>
        </p:nvGraphicFramePr>
        <p:xfrm>
          <a:off x="100583" y="1402715"/>
          <a:ext cx="11894774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6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065254">
                  <a:extLst>
                    <a:ext uri="{9D8B030D-6E8A-4147-A177-3AD203B41FA5}">
                      <a16:colId xmlns:a16="http://schemas.microsoft.com/office/drawing/2014/main" val="2813626634"/>
                    </a:ext>
                  </a:extLst>
                </a:gridCol>
                <a:gridCol w="1065254">
                  <a:extLst>
                    <a:ext uri="{9D8B030D-6E8A-4147-A177-3AD203B41FA5}">
                      <a16:colId xmlns:a16="http://schemas.microsoft.com/office/drawing/2014/main" val="3379255489"/>
                    </a:ext>
                  </a:extLst>
                </a:gridCol>
                <a:gridCol w="1074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4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4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59130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306951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716138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939930">
                  <a:extLst>
                    <a:ext uri="{9D8B030D-6E8A-4147-A177-3AD203B41FA5}">
                      <a16:colId xmlns:a16="http://schemas.microsoft.com/office/drawing/2014/main" val="176309852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48233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92206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951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89963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3586</Words>
  <Application>Microsoft Office PowerPoint</Application>
  <PresentationFormat>Widescreen</PresentationFormat>
  <Paragraphs>861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City of  American Canyon CA2810005 Napa County Jar Test</vt:lpstr>
      <vt:lpstr>North Bay Aqueduct Source &amp; Treated Water Characteristics, October 11, 2024</vt:lpstr>
      <vt:lpstr>UVT/UVA, pathlength 40 mm</vt:lpstr>
      <vt:lpstr>Applied Coagulants for Jar Testing (1)</vt:lpstr>
      <vt:lpstr>Applied Coagulant for Jar Testing (2)</vt:lpstr>
      <vt:lpstr>Laboratory Charge Analyzer</vt:lpstr>
      <vt:lpstr>Coagulant Information</vt:lpstr>
      <vt:lpstr>City of American Canyon : Jar Test Summary - Results</vt:lpstr>
      <vt:lpstr>City of American Canyon : Jar Test 1-8 Results Flash Mix 200 RPM (20 sec); Floc Mix 30 RPM (5 min)</vt:lpstr>
      <vt:lpstr>City of American Canyon : Jar Test 9-16 Results Flash Mix 200 RPM (20 sec); Floc Mix 30 RPM (5 min)</vt:lpstr>
      <vt:lpstr>City of American Canyon : Jar Test 17-20 Results Flash Mix 200 RPM (20 sec); Floc Mix 30 RPM (5 min)</vt:lpstr>
      <vt:lpstr>Jars 1-4 Test Flash Mix 20 Sec (200 RPM) Floc Mix 5 min (30 RPM)   Applied Coagulants  Alum/FeSO4 </vt:lpstr>
      <vt:lpstr>Jars 1-4:  End of 5-minute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20 Sec (200 RPM) Floc Mix 5 min (30 RPM)   Applied Coagulants  Alum/FeSO4 </vt:lpstr>
      <vt:lpstr>Jars 5-8:  End of 5-minute flocculation (30 RPM) duration. </vt:lpstr>
      <vt:lpstr>Jars 5-8: After 5 min of settling, 25 mL is syringed for filterability and %UVT/UVA</vt:lpstr>
      <vt:lpstr>Jars 5-8: After 25-minutes of settling, settled water turbidity is taken. </vt:lpstr>
      <vt:lpstr>Jars 9-12 Test Flash Mix 20 Sec (200 RPM) Floc Mix 5 min (30 RPM)   Applied Coagulants  Alum/FeSO4 pDADMAC Filter Aid </vt:lpstr>
      <vt:lpstr>Jars 9-12:  End of 5-minute flocculation (30 RPM) duration. </vt:lpstr>
      <vt:lpstr>Jars 9-12: After 5 min of settling, 25 mL is syringed for filterability and %UVT/UVA</vt:lpstr>
      <vt:lpstr>Jars 9-12: After 25-minutes of settling, settled water turbidity is taken. </vt:lpstr>
      <vt:lpstr>Jars 13-16 Test Flash Mix 20 Sec (200 RPM) Floc Mix 5 min (30 RPM)   Applied Coagulants  Alum/FeSO4 pDADMAC Filter Aid </vt:lpstr>
      <vt:lpstr>Jars 13-16:  End of 5-minute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Jars 17-20 Test Flash Mix 20 Sec (200 RPM) Floc Mix 5 min (30 RPM)   Applied Coagulants  FeCl3 pDADMAC Filter Aid </vt:lpstr>
      <vt:lpstr>Jars 17-20:  End of 5-minute flocculation (30 RPM) duration. </vt:lpstr>
      <vt:lpstr>Jars 17-20: After 5 min of settling, 25 mL is syringed for filterability and %UVT/UVA</vt:lpstr>
      <vt:lpstr>Jars 17-20: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St. Helena CA2810004 Napa County Jar Test</dc:title>
  <dc:creator>Schott, Guy@Waterboards</dc:creator>
  <cp:lastModifiedBy>Schott, Guy@Waterboards</cp:lastModifiedBy>
  <cp:revision>50</cp:revision>
  <dcterms:created xsi:type="dcterms:W3CDTF">2021-09-22T19:52:29Z</dcterms:created>
  <dcterms:modified xsi:type="dcterms:W3CDTF">2024-10-16T00:47:38Z</dcterms:modified>
</cp:coreProperties>
</file>