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176" r:id="rId2"/>
    <p:sldId id="299" r:id="rId3"/>
    <p:sldId id="1180" r:id="rId4"/>
    <p:sldId id="1178" r:id="rId5"/>
    <p:sldId id="1181" r:id="rId6"/>
    <p:sldId id="290" r:id="rId7"/>
    <p:sldId id="293" r:id="rId8"/>
    <p:sldId id="294" r:id="rId9"/>
    <p:sldId id="1177" r:id="rId10"/>
    <p:sldId id="1187" r:id="rId11"/>
    <p:sldId id="259" r:id="rId12"/>
    <p:sldId id="271" r:id="rId13"/>
    <p:sldId id="273" r:id="rId14"/>
    <p:sldId id="272" r:id="rId15"/>
    <p:sldId id="274" r:id="rId16"/>
    <p:sldId id="261" r:id="rId17"/>
    <p:sldId id="368" r:id="rId18"/>
    <p:sldId id="265" r:id="rId19"/>
    <p:sldId id="262" r:id="rId20"/>
    <p:sldId id="263" r:id="rId21"/>
    <p:sldId id="264" r:id="rId22"/>
    <p:sldId id="266" r:id="rId23"/>
    <p:sldId id="267" r:id="rId24"/>
    <p:sldId id="268" r:id="rId25"/>
    <p:sldId id="367" r:id="rId26"/>
    <p:sldId id="278" r:id="rId27"/>
    <p:sldId id="279" r:id="rId28"/>
    <p:sldId id="280" r:id="rId29"/>
    <p:sldId id="1182" r:id="rId30"/>
    <p:sldId id="1183" r:id="rId31"/>
    <p:sldId id="283" r:id="rId32"/>
    <p:sldId id="1184" r:id="rId33"/>
    <p:sldId id="1185" r:id="rId34"/>
    <p:sldId id="11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94477" autoAdjust="0"/>
  </p:normalViewPr>
  <p:slideViewPr>
    <p:cSldViewPr snapToGrid="0">
      <p:cViewPr varScale="1">
        <p:scale>
          <a:sx n="104" d="100"/>
          <a:sy n="104" d="100"/>
        </p:scale>
        <p:origin x="120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F2FF9-A6C3-4A41-A447-4E2BAE51C42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53EA-8B40-497C-A368-32C14B0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mg Al</a:t>
            </a:r>
            <a:r>
              <a:rPr lang="en-US" baseline="30000" dirty="0"/>
              <a:t>+3</a:t>
            </a:r>
            <a:r>
              <a:rPr lang="en-US" dirty="0"/>
              <a:t>/26.9815 * 3 *100/2 = 5.56 as CaCO</a:t>
            </a:r>
            <a:r>
              <a:rPr lang="en-US" baseline="-25000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8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713378B4-847E-49B8-B5DC-1050B3384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8B213B7D-485D-4CA2-8972-9269D4D79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1CBA922A-D444-4964-A560-08289E4DB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5894A6-B9A3-48A5-8FB1-22EC5F55F1A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6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8200-75F4-4AA6-923D-6A1E71AE9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8C0A-B489-4BF1-8960-76CB0C769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B2E3B-1EB9-4A79-960B-B73BBC54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FB02-D73B-4EF7-BB2A-4EE5B88B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8913-4CD4-49CB-B765-8138D1AE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C640-9F60-4B0A-8A88-9F026234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0A931-B8A9-4100-82A3-4AE994CC3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CE6E-D496-4F0A-978D-962D6FE8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F1F92-5656-4915-AA3D-D9C710FD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3D2E-879B-4FDB-8E2C-C2603697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A22F8-ECD2-44A9-A16E-3CF03BA56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C2C6A-0023-4BDE-912C-6AA54365F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CE8EA-77AB-4844-8C07-857DF253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FBF2-C880-49CB-AB00-C2B564C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9E7D-4CFD-4FF9-A954-8349F3A3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F67E-A27D-4C2E-B31C-A43ABD81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A69C-EEE8-40F6-B749-5544B52D6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33352-90AE-4EF7-8EE0-DC40417F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00C3-AB63-4B9E-AE1F-3FE075ED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7029-0A9E-4B13-B619-B5F46FD6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4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5506-AB32-483F-8045-0360EC4A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03BC7-21A0-49B5-AD5D-5931E8ED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C245-8AA3-41F1-B4C6-4B332F3E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4C77E-F4EA-4466-886B-81654E71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2200-7A41-4C48-82CD-0403F45C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837A-24CD-4FCA-81D6-241A6E49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9E22-A8BE-4328-A1C7-18FEBEC03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47660-D020-4CD2-87B6-3BB66F36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F66EF-C2EB-4D14-9AC1-4A1A2158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F3632-8DB5-4ADA-8F0F-FC858A19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3FB5B-7151-4ECE-AEF9-8745A612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E5F9-EEAD-43B8-9A8B-78C9F596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97E04-B169-40B0-B98D-4EDA9CB1A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29B4D-A8E6-48FC-B813-920F09DA2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7F8C5-885B-4AB4-8006-435F1CD88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C7B48-6434-4B1C-8E67-E404A137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815E2-2358-47F4-8EFF-2A29FE9D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594FB-68A1-4F1A-B22E-EE591464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6B5A8-62C2-4235-8751-5A4FA1BE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D482-BC36-446C-A067-5F2FBEE1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F5387-B5DB-4339-BB06-D90EEE62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E2CC6-89FA-4742-BA8E-F5D251E3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29F4E-7B46-4A41-9935-5C4998CF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1E896-5713-4A0D-8EC0-875E934C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845E4-CEBB-463B-A17D-4F03FA54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5893F-4EB1-4472-87C4-31685B35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4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76A0-B6A3-43FB-8A96-F86D15D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BE7B-DB19-4D75-973B-A688DF04C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66423-CBEB-45E2-8082-9688A56E3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18BA1-9C3E-4AE8-AB7B-F636320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9E8ED-8C94-4149-9DBF-14A0EBD0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FFC7F-781F-4B83-BBB7-8B6BC11E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C20C-A0C0-4490-A544-56422A8E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01231-F079-4241-85BD-E7947F7A4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E1D57-B277-449B-874E-564E5023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40F4A-03CB-4F24-87F6-5EF00172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C64F7-98FA-49FC-B36F-5B6A23D8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38B3D-E559-4B4F-9A0B-20939759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0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81EF5-E50F-4FBB-9E6B-CCABAE45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57E96-2EAA-4257-9E69-2359DBE8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98AE-8AAC-4F7A-A58F-94D6B9561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E87D-C6C3-4077-BD66-B26E86821F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528E-EB96-48ED-A6AD-A7CF79A2E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C676-FACC-480B-899E-2DC35910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B5CE-22B7-4BE5-874F-C2426D57D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nsf.org/Certified/PwsChemic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3371851"/>
            <a:ext cx="9144000" cy="691765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63" y="2613523"/>
            <a:ext cx="3719509" cy="488355"/>
          </a:xfrm>
          <a:prstGeom prst="rect">
            <a:avLst/>
          </a:prstGeom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0562" y="3467861"/>
            <a:ext cx="4053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23-24,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35580-D125-49F2-8F72-6E3C7C58E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57" y="1927274"/>
            <a:ext cx="5178419" cy="316300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46A786-95A6-4D9A-B107-2A11E5A6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047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451C4-791F-4463-9D7D-628DB77C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Information on your Coagulant (C-102xyz)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CB4F82-DBBE-4196-AE6F-B792F7C27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364226"/>
              </p:ext>
            </p:extLst>
          </p:nvPr>
        </p:nvGraphicFramePr>
        <p:xfrm>
          <a:off x="408373" y="1919235"/>
          <a:ext cx="11461072" cy="4239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270">
                  <a:extLst>
                    <a:ext uri="{9D8B030D-6E8A-4147-A177-3AD203B41FA5}">
                      <a16:colId xmlns:a16="http://schemas.microsoft.com/office/drawing/2014/main" val="165687107"/>
                    </a:ext>
                  </a:extLst>
                </a:gridCol>
                <a:gridCol w="4205367">
                  <a:extLst>
                    <a:ext uri="{9D8B030D-6E8A-4147-A177-3AD203B41FA5}">
                      <a16:colId xmlns:a16="http://schemas.microsoft.com/office/drawing/2014/main" val="2208609940"/>
                    </a:ext>
                  </a:extLst>
                </a:gridCol>
                <a:gridCol w="3864435">
                  <a:extLst>
                    <a:ext uri="{9D8B030D-6E8A-4147-A177-3AD203B41FA5}">
                      <a16:colId xmlns:a16="http://schemas.microsoft.com/office/drawing/2014/main" val="3839450349"/>
                    </a:ext>
                  </a:extLst>
                </a:gridCol>
              </a:tblGrid>
              <a:tr h="853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Data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Sheet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Analysis/Company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 Listing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(Product #/ Name)</a:t>
                      </a:r>
                    </a:p>
                  </a:txBody>
                  <a:tcPr marL="94270" marR="94270" marT="47135" marB="47135"/>
                </a:tc>
                <a:extLst>
                  <a:ext uri="{0D108BD9-81ED-4DB2-BD59-A6C34878D82A}">
                    <a16:rowId xmlns:a16="http://schemas.microsoft.com/office/drawing/2014/main" val="1465724591"/>
                  </a:ext>
                </a:extLst>
              </a:tr>
              <a:tr h="1214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Strength of Inorganic Coagulant (range) or no information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 of Chemical and Location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Company, Manufacture of Chemical and Location</a:t>
                      </a:r>
                    </a:p>
                  </a:txBody>
                  <a:tcPr marL="94270" marR="94270" marT="47135" marB="47135"/>
                </a:tc>
                <a:extLst>
                  <a:ext uri="{0D108BD9-81ED-4DB2-BD59-A6C34878D82A}">
                    <a16:rowId xmlns:a16="http://schemas.microsoft.com/office/drawing/2014/main" val="1909640645"/>
                  </a:ext>
                </a:extLst>
              </a:tr>
              <a:tr h="853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Water (range)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%Al</a:t>
                      </a:r>
                      <a:r>
                        <a:rPr lang="en-US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%Al, %Fe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%H</a:t>
                      </a:r>
                      <a:r>
                        <a:rPr lang="en-US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(Acid Alum/Fe)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Inorganic &amp; Organic Coagulants</a:t>
                      </a:r>
                    </a:p>
                  </a:txBody>
                  <a:tcPr marL="94270" marR="94270" marT="47135" marB="47135"/>
                </a:tc>
                <a:extLst>
                  <a:ext uri="{0D108BD9-81ED-4DB2-BD59-A6C34878D82A}">
                    <a16:rowId xmlns:a16="http://schemas.microsoft.com/office/drawing/2014/main" val="3848837879"/>
                  </a:ext>
                </a:extLst>
              </a:tr>
              <a:tr h="49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Trade Secret or Proprietary Compound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%Basicity? (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vendor)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Gravity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Blended Coagulants</a:t>
                      </a:r>
                    </a:p>
                  </a:txBody>
                  <a:tcPr marL="94270" marR="94270" marT="47135" marB="47135"/>
                </a:tc>
                <a:extLst>
                  <a:ext uri="{0D108BD9-81ED-4DB2-BD59-A6C34878D82A}">
                    <a16:rowId xmlns:a16="http://schemas.microsoft.com/office/drawing/2014/main" val="890007633"/>
                  </a:ext>
                </a:extLst>
              </a:tr>
              <a:tr h="49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Gravity (range)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Shipping Date/Lot#</a:t>
                      </a:r>
                    </a:p>
                  </a:txBody>
                  <a:tcPr marL="94270" marR="94270" marT="47135" marB="471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Max Dose (mg/L)</a:t>
                      </a:r>
                    </a:p>
                  </a:txBody>
                  <a:tcPr marL="94270" marR="94270" marT="47135" marB="47135"/>
                </a:tc>
                <a:extLst>
                  <a:ext uri="{0D108BD9-81ED-4DB2-BD59-A6C34878D82A}">
                    <a16:rowId xmlns:a16="http://schemas.microsoft.com/office/drawing/2014/main" val="192878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74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NSF Certified Drinking Water Treatment Chemicals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Certified Drinking Water Treatment Chemicals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website to determine coagulant type for selected chemical products.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http://info.nsf.org/Certified/PwsChemicals/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2200" u="sng">
                <a:latin typeface="Arial" panose="020B0604020202020204" pitchFamily="34" charset="0"/>
                <a:cs typeface="Arial" panose="020B0604020202020204" pitchFamily="34" charset="0"/>
              </a:rPr>
              <a:t>headings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listed in NSF for different products: 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[AL] Aluminum base coagulants; (inorganic)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[PY] Polyamines; (organic)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[Al] [PY] Blends; (inorganic/organic blends)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Poly (Diallyldimethylammonium Chloride) (pDADMAC); (organic)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[AL, PY, pDADMAC, PC] NSF symbols for type of coagulants</a:t>
            </a:r>
          </a:p>
        </p:txBody>
      </p:sp>
    </p:spTree>
    <p:extLst>
      <p:ext uri="{BB962C8B-B14F-4D97-AF65-F5344CB8AC3E}">
        <p14:creationId xmlns:p14="http://schemas.microsoft.com/office/powerpoint/2010/main" val="87172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Stock Solution Preparation for Jar Testing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96" y="2176272"/>
            <a:ext cx="10098189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mL) x (Product % Strength) x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 = (V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mL) x (Stock % Strength) x (SG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7FDBD-D87A-4B8B-A447-F289C4967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65" y="3075483"/>
            <a:ext cx="3605507" cy="35373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9729EC-ACAE-4440-B01A-84E5F984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3579429" y="2934292"/>
            <a:ext cx="870012" cy="1473693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8A44CE-8EB5-447F-9E9B-1E868252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226423" y="2929631"/>
            <a:ext cx="871881" cy="1473693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53582-F607-465A-B875-0F51960AC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4" y="4170726"/>
            <a:ext cx="3887528" cy="2047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67D36-D454-494B-BD57-759DCA26D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3376" y="3393644"/>
            <a:ext cx="3233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Pipettes (0.5 - 5 mL &amp;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 – 1000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C97A4-8F1C-4921-A961-68E07254D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8577" y="5366359"/>
            <a:ext cx="1382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Volumetric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E8917-2305-468D-B574-37DB13BB0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38791" y="5406306"/>
            <a:ext cx="125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B3975-11F8-4521-91EC-0CA3DDFC6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74" y="6217920"/>
            <a:ext cx="189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use syringes</a:t>
            </a:r>
          </a:p>
        </p:txBody>
      </p:sp>
    </p:spTree>
    <p:extLst>
      <p:ext uri="{BB962C8B-B14F-4D97-AF65-F5344CB8AC3E}">
        <p14:creationId xmlns:p14="http://schemas.microsoft.com/office/powerpoint/2010/main" val="338392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Stock Solution: % Strength for Jar Testing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695372"/>
            <a:ext cx="11123720" cy="5087168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1E89F30-67C1-4752-A30D-1EE7B26FF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896"/>
              </p:ext>
            </p:extLst>
          </p:nvPr>
        </p:nvGraphicFramePr>
        <p:xfrm>
          <a:off x="1679036" y="1818676"/>
          <a:ext cx="8650382" cy="3726224"/>
        </p:xfrm>
        <a:graphic>
          <a:graphicData uri="http://schemas.openxmlformats.org/drawingml/2006/table">
            <a:tbl>
              <a:tblPr firstRow="1" firstCol="1" bandRow="1"/>
              <a:tblGrid>
                <a:gridCol w="4533228">
                  <a:extLst>
                    <a:ext uri="{9D8B030D-6E8A-4147-A177-3AD203B41FA5}">
                      <a16:colId xmlns:a16="http://schemas.microsoft.com/office/drawing/2014/main" val="1483737525"/>
                    </a:ext>
                  </a:extLst>
                </a:gridCol>
                <a:gridCol w="4117154">
                  <a:extLst>
                    <a:ext uri="{9D8B030D-6E8A-4147-A177-3AD203B41FA5}">
                      <a16:colId xmlns:a16="http://schemas.microsoft.com/office/drawing/2014/main" val="2890536436"/>
                    </a:ext>
                  </a:extLst>
                </a:gridCol>
              </a:tblGrid>
              <a:tr h="40555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1-Liter Jars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463" marR="121463" marT="168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2-Liters Jars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463" marR="121463" marT="168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191070"/>
                  </a:ext>
                </a:extLst>
              </a:tr>
              <a:tr h="332067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1% Solution by Weight: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10. mg chemical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sng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Injection into 1-liter jar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10. mg/L dose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0.1% Solution by Weight: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1.0 mg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sng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Injection into 1-liter jar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1.0 mg/L dose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463" marR="121463" marT="168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 Solution by Weight: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20. mg chemical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sng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Injection into 2-liter jar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10. mg/L dose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0.2% Solution by Weight: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2.0 mg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sng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Injection into 2-liter jar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 mL = 1.0 mg/L dose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463" marR="121463" marT="168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993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D4B6DA-39EA-42D7-B14A-C9F39C624389}"/>
              </a:ext>
            </a:extLst>
          </p:cNvPr>
          <p:cNvSpPr txBox="1"/>
          <p:nvPr/>
        </p:nvSpPr>
        <p:spPr>
          <a:xfrm>
            <a:off x="395926" y="5963665"/>
            <a:ext cx="1067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1% solution strength = 1,000 g/1,000 mL  x 0.01 = 10 g/1000 mL = 10,000 mg/1,000 mL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10 mg/mL; 1 mL = 10 mg</a:t>
            </a:r>
          </a:p>
        </p:txBody>
      </p:sp>
    </p:spTree>
    <p:extLst>
      <p:ext uri="{BB962C8B-B14F-4D97-AF65-F5344CB8AC3E}">
        <p14:creationId xmlns:p14="http://schemas.microsoft.com/office/powerpoint/2010/main" val="233175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Stock Solution Preparation/Calculation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49902"/>
            <a:ext cx="10047406" cy="46237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mL) x (100% strength) x (1.34)  = (200 mL) x (1.0% strength) x (1.0)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7FDBD-D87A-4B8B-A447-F289C4967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65" y="3075483"/>
            <a:ext cx="3605507" cy="35373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9729EC-ACAE-4440-B01A-84E5F984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3854636" y="3067458"/>
            <a:ext cx="870012" cy="1473693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8A44CE-8EB5-447F-9E9B-1E868252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226423" y="2929631"/>
            <a:ext cx="648070" cy="1473694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53582-F607-465A-B875-0F51960AC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4" y="4170726"/>
            <a:ext cx="3887528" cy="20471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1DA9D1-1B24-4FF6-ABC1-ED9784DD1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477" y="2500825"/>
            <a:ext cx="965938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E0BCA-825D-4B25-9B5F-EB88BB3D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0524" y="2148398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B0867-5F3E-457C-A5B1-771080FF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3986" y="4170726"/>
            <a:ext cx="37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p</a:t>
            </a:r>
            <a:r>
              <a:rPr lang="en-US" dirty="0"/>
              <a:t> (mL) = (200 mL)(1.0%)(1)  = 1.5 mL</a:t>
            </a:r>
          </a:p>
          <a:p>
            <a:r>
              <a:rPr lang="en-US" dirty="0"/>
              <a:t>	(100%)(1.34)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AA0EF0-D360-4790-8549-61AF6D3EC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79447" y="4483223"/>
            <a:ext cx="1645920" cy="10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3B0E58-94F9-457D-8FB3-70D94A670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87052" y="3064112"/>
            <a:ext cx="35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(Assume SG ~ 1.0 for &lt;3% strengths)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3FEBE6-6C8C-4B81-AF72-E9CAA56FC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835719" y="2870874"/>
            <a:ext cx="706038" cy="269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333C4B8-B254-4730-8609-59DBB7F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3547" y="3788620"/>
            <a:ext cx="3659753" cy="129828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AD8D9-CC8D-4698-AA9D-D069AAF5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18040" y="4798883"/>
            <a:ext cx="1762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SG: 1.34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0C651-ED2A-41A4-8225-57D23F09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6026" y="1719445"/>
            <a:ext cx="946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mL) x (Product % Strength) x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= (V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mL) x (Stock % Strength) x (SG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BAB81-3FC3-4DF8-9787-733C64801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3565" y="5406569"/>
            <a:ext cx="1111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1.0% Sol.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mL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SG: 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5A9B8-E3A2-4A96-B4AE-B37504117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3376" y="378014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Pipettes</a:t>
            </a:r>
          </a:p>
        </p:txBody>
      </p:sp>
    </p:spTree>
    <p:extLst>
      <p:ext uri="{BB962C8B-B14F-4D97-AF65-F5344CB8AC3E}">
        <p14:creationId xmlns:p14="http://schemas.microsoft.com/office/powerpoint/2010/main" val="318477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Further Dilution/Calculation (1.0% to 0.1%)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49902"/>
            <a:ext cx="10431493" cy="46237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mL) x (1.0% strength) x (1.0)  = (100 mL) x (0.10% strength) x (1)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53582-F607-465A-B875-0F51960AC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4" y="4170726"/>
            <a:ext cx="3887528" cy="20471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1DA9D1-1B24-4FF6-ABC1-ED9784DD1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477" y="2500825"/>
            <a:ext cx="965938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E0BCA-825D-4B25-9B5F-EB88BB3D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0524" y="2148398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B0867-5F3E-457C-A5B1-771080FF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9901" y="4170726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(mL) = (100 mL)(0.10%)(1)  = 10. mL</a:t>
            </a:r>
          </a:p>
          <a:p>
            <a:r>
              <a:rPr lang="en-US" dirty="0"/>
              <a:t>	(1.0%)(1)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AA0EF0-D360-4790-8549-61AF6D3EC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64095" y="4483223"/>
            <a:ext cx="1645920" cy="10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333C4B8-B254-4730-8609-59DBB7F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6399" y="3788620"/>
            <a:ext cx="3958888" cy="129828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0C651-ED2A-41A4-8225-57D23F09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6026" y="1719445"/>
            <a:ext cx="946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mL) x (Stock1 % Strength) x (SG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= (V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mL) x (Stock2 % Strength) x (SG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C89F2-B24E-4F4C-B65E-346ED4384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38" y="3004142"/>
            <a:ext cx="2611195" cy="32137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5BAB81-3FC3-4DF8-9787-733C64801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06597" y="3162442"/>
            <a:ext cx="972103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1.0% Sol.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 mL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SG: 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81C5DC-8194-474A-8342-A4859B99F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79972" y="3155043"/>
            <a:ext cx="110876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0.10% Sol.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 mL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SG: 1.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9729EC-ACAE-4440-B01A-84E5F984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706148" y="2937299"/>
            <a:ext cx="1259430" cy="1466026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8A44CE-8EB5-447F-9E9B-1E868252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993094" y="2929631"/>
            <a:ext cx="881399" cy="1508131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B8F129-84BD-428C-89AF-6F53408C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3376" y="3531569"/>
            <a:ext cx="272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Pipettes (0.5 - 5 mL &amp;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 – 1000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E6E1C-75DC-452A-AA72-2A8BD54C1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58" y="6217920"/>
            <a:ext cx="189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use syringes</a:t>
            </a:r>
          </a:p>
        </p:txBody>
      </p:sp>
    </p:spTree>
    <p:extLst>
      <p:ext uri="{BB962C8B-B14F-4D97-AF65-F5344CB8AC3E}">
        <p14:creationId xmlns:p14="http://schemas.microsoft.com/office/powerpoint/2010/main" val="294918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             =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2DB01A-3EA1-488B-8108-2E51C153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5663" y="4781423"/>
            <a:ext cx="1395642" cy="700549"/>
            <a:chOff x="4943029" y="4834690"/>
            <a:chExt cx="3463771" cy="7005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AE7918-D4E5-4AE1-B36E-577373E1C8A1}"/>
                </a:ext>
              </a:extLst>
            </p:cNvPr>
            <p:cNvSpPr txBox="1"/>
            <p:nvPr/>
          </p:nvSpPr>
          <p:spPr>
            <a:xfrm>
              <a:off x="4943029" y="4834690"/>
              <a:ext cx="34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B76743-8D4C-4205-B1D2-7B0295868B7D}"/>
                </a:ext>
              </a:extLst>
            </p:cNvPr>
            <p:cNvSpPr txBox="1"/>
            <p:nvPr/>
          </p:nvSpPr>
          <p:spPr>
            <a:xfrm>
              <a:off x="5358520" y="5157979"/>
              <a:ext cx="2736778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vol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ED583F-8104-4D6B-9D57-B7EC41761325}"/>
                </a:ext>
              </a:extLst>
            </p:cNvPr>
            <p:cNvCxnSpPr>
              <a:cxnSpLocks/>
            </p:cNvCxnSpPr>
            <p:nvPr/>
          </p:nvCxnSpPr>
          <p:spPr>
            <a:xfrm>
              <a:off x="5056585" y="5174785"/>
              <a:ext cx="17001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899875-1D69-41D0-B90F-93105E383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9097" y="4782901"/>
            <a:ext cx="1395642" cy="700549"/>
            <a:chOff x="4943029" y="4834690"/>
            <a:chExt cx="3463771" cy="7005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61432D-6CD1-42AE-969B-34414AFCD976}"/>
                </a:ext>
              </a:extLst>
            </p:cNvPr>
            <p:cNvSpPr txBox="1"/>
            <p:nvPr/>
          </p:nvSpPr>
          <p:spPr>
            <a:xfrm>
              <a:off x="4943029" y="4834690"/>
              <a:ext cx="34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 mg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64A717-D31B-423A-A85C-C2F7F7DF62C7}"/>
                </a:ext>
              </a:extLst>
            </p:cNvPr>
            <p:cNvSpPr txBox="1"/>
            <p:nvPr/>
          </p:nvSpPr>
          <p:spPr>
            <a:xfrm>
              <a:off x="5468690" y="5157979"/>
              <a:ext cx="2736779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907026F-7B64-4840-A7B5-A1B7C7DF24D9}"/>
                </a:ext>
              </a:extLst>
            </p:cNvPr>
            <p:cNvCxnSpPr>
              <a:cxnSpLocks/>
            </p:cNvCxnSpPr>
            <p:nvPr/>
          </p:nvCxnSpPr>
          <p:spPr>
            <a:xfrm>
              <a:off x="5056585" y="5174785"/>
              <a:ext cx="17001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B626F2-DE64-4F0A-BF28-0EDBD95D6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6739" y="2224800"/>
            <a:ext cx="4129385" cy="2145440"/>
            <a:chOff x="7206032" y="2224800"/>
            <a:chExt cx="4129385" cy="21454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C9A377-0F2C-4853-98FB-356A1DEBC72D}"/>
                </a:ext>
              </a:extLst>
            </p:cNvPr>
            <p:cNvSpPr txBox="1"/>
            <p:nvPr/>
          </p:nvSpPr>
          <p:spPr>
            <a:xfrm>
              <a:off x="7544696" y="2224800"/>
              <a:ext cx="3790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x-Vol (x mass)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2BFE25-74EC-415B-B476-BB5071727A81}"/>
                </a:ext>
              </a:extLst>
            </p:cNvPr>
            <p:cNvGrpSpPr/>
            <p:nvPr/>
          </p:nvGrpSpPr>
          <p:grpSpPr>
            <a:xfrm>
              <a:off x="7206032" y="2593754"/>
              <a:ext cx="1472686" cy="1776486"/>
              <a:chOff x="4958499" y="2592278"/>
              <a:chExt cx="1472686" cy="177648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1EAA295-D246-42DD-8779-725DC9F1EA64}"/>
                  </a:ext>
                </a:extLst>
              </p:cNvPr>
              <p:cNvSpPr/>
              <p:nvPr/>
            </p:nvSpPr>
            <p:spPr>
              <a:xfrm>
                <a:off x="4958499" y="3204840"/>
                <a:ext cx="1472686" cy="11639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1894738-79E9-4532-890F-9DC2D7E4FE80}"/>
                  </a:ext>
                </a:extLst>
              </p:cNvPr>
              <p:cNvCxnSpPr/>
              <p:nvPr/>
            </p:nvCxnSpPr>
            <p:spPr>
              <a:xfrm>
                <a:off x="5690586" y="2592278"/>
                <a:ext cx="0" cy="54864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A9DC48-4C38-400F-A9DE-5A76D4D7DC08}"/>
                  </a:ext>
                </a:extLst>
              </p:cNvPr>
              <p:cNvSpPr txBox="1"/>
              <p:nvPr/>
            </p:nvSpPr>
            <p:spPr>
              <a:xfrm>
                <a:off x="5301441" y="3464207"/>
                <a:ext cx="1005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1-liter</a:t>
                </a:r>
              </a:p>
              <a:p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AB61F-2790-4892-8E7D-4381EA0D9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9406" y="2259066"/>
            <a:ext cx="1472686" cy="2109698"/>
            <a:chOff x="4958499" y="2259066"/>
            <a:chExt cx="1472686" cy="21096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910C89-D660-4387-BA26-03E757F52DDE}"/>
                </a:ext>
              </a:extLst>
            </p:cNvPr>
            <p:cNvGrpSpPr/>
            <p:nvPr/>
          </p:nvGrpSpPr>
          <p:grpSpPr>
            <a:xfrm>
              <a:off x="4958499" y="2592278"/>
              <a:ext cx="1472686" cy="1776486"/>
              <a:chOff x="4958499" y="2592278"/>
              <a:chExt cx="1472686" cy="177648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0469C1-DD4D-4FAA-AD9C-293DDE4F021D}"/>
                  </a:ext>
                </a:extLst>
              </p:cNvPr>
              <p:cNvSpPr/>
              <p:nvPr/>
            </p:nvSpPr>
            <p:spPr>
              <a:xfrm>
                <a:off x="4958499" y="3204840"/>
                <a:ext cx="1472686" cy="11639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01AFA8C-68CD-4C42-BAB8-3C24A86A175D}"/>
                  </a:ext>
                </a:extLst>
              </p:cNvPr>
              <p:cNvCxnSpPr/>
              <p:nvPr/>
            </p:nvCxnSpPr>
            <p:spPr>
              <a:xfrm>
                <a:off x="5690586" y="2592278"/>
                <a:ext cx="0" cy="54864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20CE26-09F9-4A4E-A28E-FFB0F8561BBC}"/>
                  </a:ext>
                </a:extLst>
              </p:cNvPr>
              <p:cNvSpPr txBox="1"/>
              <p:nvPr/>
            </p:nvSpPr>
            <p:spPr>
              <a:xfrm>
                <a:off x="5301441" y="3464207"/>
                <a:ext cx="1005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1-liter</a:t>
                </a:r>
              </a:p>
              <a:p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F4B5F8-6C62-4695-B13F-44CA1ECAC231}"/>
                </a:ext>
              </a:extLst>
            </p:cNvPr>
            <p:cNvSpPr txBox="1"/>
            <p:nvPr/>
          </p:nvSpPr>
          <p:spPr>
            <a:xfrm>
              <a:off x="5375734" y="2259066"/>
              <a:ext cx="893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 mg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FBA5C68-35A3-4778-86B2-2569212BA965}"/>
              </a:ext>
            </a:extLst>
          </p:cNvPr>
          <p:cNvSpPr txBox="1"/>
          <p:nvPr/>
        </p:nvSpPr>
        <p:spPr>
          <a:xfrm>
            <a:off x="5903000" y="3602136"/>
            <a:ext cx="6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89DCC4-86EF-40BF-9B12-12C14E98A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6613" y="5615400"/>
            <a:ext cx="923408" cy="700549"/>
            <a:chOff x="4943029" y="4834690"/>
            <a:chExt cx="3463772" cy="7005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BE2005-AC87-4516-8910-D8CC828EFB70}"/>
                </a:ext>
              </a:extLst>
            </p:cNvPr>
            <p:cNvSpPr txBox="1"/>
            <p:nvPr/>
          </p:nvSpPr>
          <p:spPr>
            <a:xfrm>
              <a:off x="4943029" y="4834690"/>
              <a:ext cx="346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vol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ADA508-BFB2-4DDD-901E-7DC530BFA4CC}"/>
                </a:ext>
              </a:extLst>
            </p:cNvPr>
            <p:cNvSpPr txBox="1"/>
            <p:nvPr/>
          </p:nvSpPr>
          <p:spPr>
            <a:xfrm>
              <a:off x="5468690" y="5157979"/>
              <a:ext cx="2736779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DA34A2-97AA-47B7-9B24-24AEB438B704}"/>
                </a:ext>
              </a:extLst>
            </p:cNvPr>
            <p:cNvCxnSpPr>
              <a:cxnSpLocks/>
            </p:cNvCxnSpPr>
            <p:nvPr/>
          </p:nvCxnSpPr>
          <p:spPr>
            <a:xfrm>
              <a:off x="5386271" y="5174785"/>
              <a:ext cx="13652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F9FC263-3A3C-434C-B753-20E3121F405E}"/>
              </a:ext>
            </a:extLst>
          </p:cNvPr>
          <p:cNvSpPr txBox="1"/>
          <p:nvPr/>
        </p:nvSpPr>
        <p:spPr>
          <a:xfrm>
            <a:off x="5289321" y="5731495"/>
            <a:ext cx="359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 “vol” to mass chemical</a:t>
            </a:r>
          </a:p>
        </p:txBody>
      </p:sp>
    </p:spTree>
    <p:extLst>
      <p:ext uri="{BB962C8B-B14F-4D97-AF65-F5344CB8AC3E}">
        <p14:creationId xmlns:p14="http://schemas.microsoft.com/office/powerpoint/2010/main" val="290116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077375"/>
            <a:ext cx="9367204" cy="4140545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           =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feed rate: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mL/min, L/min, L/day, gal/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gal/day,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rate: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gallons per min (gpm), million gallons per day (MGD), L/min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</a:extLst>
          </p:cNvPr>
          <p:cNvSpPr txBox="1"/>
          <p:nvPr/>
        </p:nvSpPr>
        <p:spPr>
          <a:xfrm>
            <a:off x="4392614" y="1972581"/>
            <a:ext cx="261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(vol/time = mass/time)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(vol/time)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2DB01A-3EA1-488B-8108-2E51C153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3227" y="4426316"/>
            <a:ext cx="4760273" cy="700549"/>
            <a:chOff x="4943029" y="4834690"/>
            <a:chExt cx="3463771" cy="7005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AE7918-D4E5-4AE1-B36E-577373E1C8A1}"/>
                </a:ext>
              </a:extLst>
            </p:cNvPr>
            <p:cNvSpPr txBox="1"/>
            <p:nvPr/>
          </p:nvSpPr>
          <p:spPr>
            <a:xfrm>
              <a:off x="4943029" y="4834690"/>
              <a:ext cx="34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Chemical Feed Rate (vol/time or mass/time 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B76743-8D4C-4205-B1D2-7B0295868B7D}"/>
                </a:ext>
              </a:extLst>
            </p:cNvPr>
            <p:cNvSpPr txBox="1"/>
            <p:nvPr/>
          </p:nvSpPr>
          <p:spPr>
            <a:xfrm>
              <a:off x="5468690" y="5157979"/>
              <a:ext cx="2736779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Flow Rate (vol/time)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ED583F-8104-4D6B-9D57-B7EC41761325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E06FA1-003F-4AA9-A632-2A53561D6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9131" y="4435190"/>
            <a:ext cx="921757" cy="700549"/>
            <a:chOff x="4943029" y="4834690"/>
            <a:chExt cx="3463771" cy="7005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DCFEDB-2B31-4135-9C7F-01AACA1A22E5}"/>
                </a:ext>
              </a:extLst>
            </p:cNvPr>
            <p:cNvSpPr txBox="1"/>
            <p:nvPr/>
          </p:nvSpPr>
          <p:spPr>
            <a:xfrm>
              <a:off x="4943029" y="4834690"/>
              <a:ext cx="34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EEDD55-9A2D-4F32-B8D9-52D1D260AC77}"/>
                </a:ext>
              </a:extLst>
            </p:cNvPr>
            <p:cNvSpPr txBox="1"/>
            <p:nvPr/>
          </p:nvSpPr>
          <p:spPr>
            <a:xfrm>
              <a:off x="5325159" y="5157979"/>
              <a:ext cx="2736777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vol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A8231-72F7-4C05-A9E3-D60095D76CF3}"/>
                </a:ext>
              </a:extLst>
            </p:cNvPr>
            <p:cNvCxnSpPr>
              <a:cxnSpLocks/>
            </p:cNvCxnSpPr>
            <p:nvPr/>
          </p:nvCxnSpPr>
          <p:spPr>
            <a:xfrm>
              <a:off x="5323479" y="5174785"/>
              <a:ext cx="1700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19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Dimensional Analysis – For Solving Dose Problems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Dimensional 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 method used to convert one unit to a different unit by using conversion factors.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Gallon = 3.785 Liters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Liter = 1,000 mL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Day = 1,440 minutes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gram = 1,000 mg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454 grams (g) = 454,000 mg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mL (water) = 1 g = 1,000 mg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gallon (water) = 8.337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gravity (SG)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Relative density, which is the ratio of the density of a chemical product to that of a standard substance (water).  </a:t>
            </a:r>
          </a:p>
        </p:txBody>
      </p:sp>
    </p:spTree>
    <p:extLst>
      <p:ext uri="{BB962C8B-B14F-4D97-AF65-F5344CB8AC3E}">
        <p14:creationId xmlns:p14="http://schemas.microsoft.com/office/powerpoint/2010/main" val="101777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 – Ex1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2176271"/>
            <a:ext cx="10048913" cy="4681729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                                      =                                                                                     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	=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40 mg/L as product, CC-9805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Note: Dose reported as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Accounts for 100% (water, inorganic, organic coagulants).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97728" y="1688492"/>
            <a:ext cx="740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56.5 mL/min, injected as neat.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1.34, 100% strength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(CC-9805)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gpm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304F20-7CC3-4C7A-9C30-764AF24A3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65674" y="5058921"/>
            <a:ext cx="2825233" cy="743752"/>
            <a:chOff x="4895120" y="4879324"/>
            <a:chExt cx="3195610" cy="5869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43A804-91F9-4417-ACE2-35C118B1C3D6}"/>
                </a:ext>
              </a:extLst>
            </p:cNvPr>
            <p:cNvSpPr txBox="1"/>
            <p:nvPr/>
          </p:nvSpPr>
          <p:spPr>
            <a:xfrm>
              <a:off x="4943029" y="4879324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56.5 mL x 1340 mg/mL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BFCC04-0738-42AC-82F6-A52CBF33CA90}"/>
                </a:ext>
              </a:extLst>
            </p:cNvPr>
            <p:cNvSpPr txBox="1"/>
            <p:nvPr/>
          </p:nvSpPr>
          <p:spPr>
            <a:xfrm>
              <a:off x="4895120" y="5174784"/>
              <a:ext cx="2893604" cy="29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1892.5 L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CDF273-523E-4EAF-8AF0-AFE967D9D417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2814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C92FF0-BA57-49F1-8616-6513622A9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0992" y="4287463"/>
            <a:ext cx="4103495" cy="745734"/>
            <a:chOff x="6930992" y="4420626"/>
            <a:chExt cx="4103495" cy="7457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B01A-3EA1-488B-8108-2E51C153774E}"/>
                </a:ext>
              </a:extLst>
            </p:cNvPr>
            <p:cNvGrpSpPr/>
            <p:nvPr/>
          </p:nvGrpSpPr>
          <p:grpSpPr>
            <a:xfrm>
              <a:off x="6930992" y="4420626"/>
              <a:ext cx="4103495" cy="700549"/>
              <a:chOff x="4943029" y="4834690"/>
              <a:chExt cx="3147701" cy="7005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E7918-D4E5-4AE1-B36E-577373E1C8A1}"/>
                  </a:ext>
                </a:extLst>
              </p:cNvPr>
              <p:cNvSpPr txBox="1"/>
              <p:nvPr/>
            </p:nvSpPr>
            <p:spPr>
              <a:xfrm>
                <a:off x="4943029" y="4834690"/>
                <a:ext cx="3147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56.5 mL/min x 1000 mg/mL x 1.34 x 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76743-8D4C-4205-B1D2-7B0295868B7D}"/>
                  </a:ext>
                </a:extLst>
              </p:cNvPr>
              <p:cNvSpPr txBox="1"/>
              <p:nvPr/>
            </p:nvSpPr>
            <p:spPr>
              <a:xfrm>
                <a:off x="4977748" y="5157979"/>
                <a:ext cx="3112982" cy="37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500 gal/min x 3.785 L/gal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ED583F-8104-4D6B-9D57-B7EC41761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049" y="5174785"/>
                <a:ext cx="29959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247367-489D-4C0D-8087-961EA340354F}"/>
                </a:ext>
              </a:extLst>
            </p:cNvPr>
            <p:cNvSpPr/>
            <p:nvPr/>
          </p:nvSpPr>
          <p:spPr>
            <a:xfrm>
              <a:off x="6948516" y="4420626"/>
              <a:ext cx="1351653" cy="74573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35961-EA3C-4F3B-B3EB-17A2C0FC7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37735" y="4448506"/>
            <a:ext cx="2558231" cy="700549"/>
            <a:chOff x="4943029" y="4834690"/>
            <a:chExt cx="3463771" cy="7005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49C8C4-ECD4-41BB-A04B-41C8AF5FCFEF}"/>
                </a:ext>
              </a:extLst>
            </p:cNvPr>
            <p:cNvSpPr txBox="1"/>
            <p:nvPr/>
          </p:nvSpPr>
          <p:spPr>
            <a:xfrm>
              <a:off x="4943029" y="4834690"/>
              <a:ext cx="34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Chemical Feed Rate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F539CA-06A5-4100-BC52-8CD9F4D0F851}"/>
                </a:ext>
              </a:extLst>
            </p:cNvPr>
            <p:cNvSpPr txBox="1"/>
            <p:nvPr/>
          </p:nvSpPr>
          <p:spPr>
            <a:xfrm>
              <a:off x="5679653" y="5156856"/>
              <a:ext cx="1790099" cy="37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Flow Rate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0B4C91-7F3D-4FAD-8260-38A41A2AE498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8" y="5174785"/>
              <a:ext cx="29524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97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6D33A-4E91-4B3F-850E-F3E29AB2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CA-NV AWWA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Operator Symposium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 24, 2021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Coagulants/Identification 2. Stock Solution Prep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Dose Calculations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CT Concept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D3A36-6C82-48AD-9863-4A656D8D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Image of coagulant and stock solution">
            <a:extLst>
              <a:ext uri="{FF2B5EF4-FFF2-40B4-BE49-F238E27FC236}">
                <a16:creationId xmlns:a16="http://schemas.microsoft.com/office/drawing/2014/main" id="{035700C7-5902-4AC9-B2FC-0207514D3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" r="1" b="294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8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 – Ex2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70" y="2176272"/>
            <a:ext cx="10398398" cy="4681728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                                                                     =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19.4 mg/L as Alum (dry)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Note: Dose reported as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 Only accounts for the designated active substance within the product (i.e., hydrated Alum and FeCl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84738" y="1688492"/>
            <a:ext cx="711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56.5 mL/min,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1.34,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48.5%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strength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(Alum)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gpm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22ACBB-806C-42FA-BAAF-22D867A3E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9919" y="4402870"/>
            <a:ext cx="4659678" cy="700549"/>
            <a:chOff x="3569919" y="4287456"/>
            <a:chExt cx="4659678" cy="7005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B01A-3EA1-488B-8108-2E51C153774E}"/>
                </a:ext>
              </a:extLst>
            </p:cNvPr>
            <p:cNvGrpSpPr/>
            <p:nvPr/>
          </p:nvGrpSpPr>
          <p:grpSpPr>
            <a:xfrm>
              <a:off x="3569919" y="4287456"/>
              <a:ext cx="4659678" cy="700549"/>
              <a:chOff x="4943029" y="4834690"/>
              <a:chExt cx="3231420" cy="7005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E7918-D4E5-4AE1-B36E-577373E1C8A1}"/>
                  </a:ext>
                </a:extLst>
              </p:cNvPr>
              <p:cNvSpPr txBox="1"/>
              <p:nvPr/>
            </p:nvSpPr>
            <p:spPr>
              <a:xfrm>
                <a:off x="4943029" y="4834690"/>
                <a:ext cx="3147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56.5 mL/min x 1000 mg/mL x 1.34 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0.485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76743-8D4C-4205-B1D2-7B0295868B7D}"/>
                  </a:ext>
                </a:extLst>
              </p:cNvPr>
              <p:cNvSpPr txBox="1"/>
              <p:nvPr/>
            </p:nvSpPr>
            <p:spPr>
              <a:xfrm>
                <a:off x="4977748" y="5157979"/>
                <a:ext cx="3112982" cy="37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500 gal/min x 3.785 L/gal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ED583F-8104-4D6B-9D57-B7EC41761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049" y="5174785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DB2843-F5C0-466C-87E5-7DDEE627B959}"/>
                </a:ext>
              </a:extLst>
            </p:cNvPr>
            <p:cNvSpPr/>
            <p:nvPr/>
          </p:nvSpPr>
          <p:spPr>
            <a:xfrm>
              <a:off x="3587988" y="4288011"/>
              <a:ext cx="1351653" cy="6830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3FEEDA-A0AA-4BB0-B4BA-A7DE636F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53909" y="4376506"/>
            <a:ext cx="2782176" cy="700549"/>
            <a:chOff x="4943029" y="4834690"/>
            <a:chExt cx="3231420" cy="7005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1196AD-9F8A-4F2A-A11E-52A44D8182C4}"/>
                </a:ext>
              </a:extLst>
            </p:cNvPr>
            <p:cNvSpPr txBox="1"/>
            <p:nvPr/>
          </p:nvSpPr>
          <p:spPr>
            <a:xfrm>
              <a:off x="4943029" y="4834690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56.5 mL x 649.9 mg/mL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1DC022-BE6E-4D2F-AEEA-735FA0CBEB0E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1892.5 L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64D5ADD-323D-46D7-B0BD-AF4E22863BB6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30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 – Ex3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4" y="2176272"/>
            <a:ext cx="10558654" cy="4611027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                                                                   =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19.4 mg/L as Alum (dry)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84738" y="1688492"/>
            <a:ext cx="711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56.5 mL/min,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1.34, 48.5% strength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active (Alum)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800" y="3245660"/>
            <a:ext cx="237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 MGD (MG/day)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2DB01A-3EA1-488B-8108-2E51C153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7119" y="4420626"/>
            <a:ext cx="7261476" cy="692621"/>
            <a:chOff x="4943029" y="4834690"/>
            <a:chExt cx="3231420" cy="6926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AE7918-D4E5-4AE1-B36E-577373E1C8A1}"/>
                </a:ext>
              </a:extLst>
            </p:cNvPr>
            <p:cNvSpPr txBox="1"/>
            <p:nvPr/>
          </p:nvSpPr>
          <p:spPr>
            <a:xfrm>
              <a:off x="4943029" y="4834690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56.5 mL/min x 1000 mg/mL x 1.34 x 0.485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B76743-8D4C-4205-B1D2-7B0295868B7D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0.72 MG/day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day/1440 min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1,000,000 gal/MG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 3.785 L/gal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ED583F-8104-4D6B-9D57-B7EC41761325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BBC5E4-803A-4BF4-A470-BBD2D964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6043" y="5243177"/>
            <a:ext cx="4565578" cy="692621"/>
            <a:chOff x="4943029" y="4834690"/>
            <a:chExt cx="3180194" cy="6926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78C690-5438-4A5D-ABE0-3ED3B2D13FB3}"/>
                </a:ext>
              </a:extLst>
            </p:cNvPr>
            <p:cNvSpPr txBox="1"/>
            <p:nvPr/>
          </p:nvSpPr>
          <p:spPr>
            <a:xfrm>
              <a:off x="4943029" y="4834690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56.5 mL/min x 1000 mg/mL x 1.34 x 0.485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8E72C3-EF5E-4E52-A11B-4AFBA662C679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gal/min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 3.785 L/gal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82DB26-4A0E-432C-97CE-08B40AB4D274}"/>
                </a:ext>
              </a:extLst>
            </p:cNvPr>
            <p:cNvCxnSpPr>
              <a:cxnSpLocks/>
            </p:cNvCxnSpPr>
            <p:nvPr/>
          </p:nvCxnSpPr>
          <p:spPr>
            <a:xfrm>
              <a:off x="5002249" y="5157979"/>
              <a:ext cx="31209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86B03D-6667-4999-A8FB-DD0D9EFD0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4796" y="5213842"/>
            <a:ext cx="2782176" cy="700549"/>
            <a:chOff x="4943029" y="4834690"/>
            <a:chExt cx="3231420" cy="7005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E5802C-A70C-4019-940A-6518767362DD}"/>
                </a:ext>
              </a:extLst>
            </p:cNvPr>
            <p:cNvSpPr txBox="1"/>
            <p:nvPr/>
          </p:nvSpPr>
          <p:spPr>
            <a:xfrm>
              <a:off x="4943029" y="4834690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56.5 mL x 649.9 mg/mL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74C7AF-484C-4E19-AD08-252011ABC03F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1892.5 L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7CEBB0-CE3D-4596-9520-D54B5BA49D67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701D7D-558B-45DD-9288-04308B505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1741" y="4430053"/>
            <a:ext cx="1398795" cy="6830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 – Ex4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2176272"/>
            <a:ext cx="11860567" cy="4601600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                                                                   =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19.4 mg/L as Alum (dry)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84738" y="1688492"/>
            <a:ext cx="711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21.5 gal/day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1.34, 48.5% strength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active (Alum)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gpm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A2D17B-48AC-4D0C-9301-6269B04DE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79926" y="5223479"/>
            <a:ext cx="4565212" cy="700549"/>
            <a:chOff x="4943029" y="4834690"/>
            <a:chExt cx="3231420" cy="7005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2EAFFE-BFCC-4D1B-AA76-BD93DD90B769}"/>
                </a:ext>
              </a:extLst>
            </p:cNvPr>
            <p:cNvSpPr txBox="1"/>
            <p:nvPr/>
          </p:nvSpPr>
          <p:spPr>
            <a:xfrm>
              <a:off x="4943029" y="4834690"/>
              <a:ext cx="3231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56.5 mL/min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 1000 mg/mL x 1.34 x 0.485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478CED-D412-4E0E-8683-146B9F2E760E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500 gal/min x 3.785 L/gal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13973E-9634-41CC-B139-E5EAF9E38552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215833-4CA7-4DD0-B6E9-6C0EE4A6A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29700" y="5213842"/>
            <a:ext cx="2782176" cy="700549"/>
            <a:chOff x="4943029" y="4834690"/>
            <a:chExt cx="3231420" cy="7005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7561CD-3D46-4BCD-8150-88CC89CC7103}"/>
                </a:ext>
              </a:extLst>
            </p:cNvPr>
            <p:cNvSpPr txBox="1"/>
            <p:nvPr/>
          </p:nvSpPr>
          <p:spPr>
            <a:xfrm>
              <a:off x="4943029" y="4834690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56.5 mL x 649.9 mg/mL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4F8FF7-67D2-440B-9BCE-CAEAB4D44B02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1892.5 L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E910DBB-F44D-4BCA-ACC8-295F35BAE6B7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FD9EEC7-8DAF-4445-9DCC-5A72144A7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6062" y="4420626"/>
            <a:ext cx="8957569" cy="700549"/>
            <a:chOff x="3116062" y="4420626"/>
            <a:chExt cx="8957569" cy="7005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B01A-3EA1-488B-8108-2E51C153774E}"/>
                </a:ext>
              </a:extLst>
            </p:cNvPr>
            <p:cNvGrpSpPr/>
            <p:nvPr/>
          </p:nvGrpSpPr>
          <p:grpSpPr>
            <a:xfrm>
              <a:off x="3116062" y="4420626"/>
              <a:ext cx="8957569" cy="700549"/>
              <a:chOff x="4943029" y="4834690"/>
              <a:chExt cx="3231420" cy="7005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E7918-D4E5-4AE1-B36E-577373E1C8A1}"/>
                  </a:ext>
                </a:extLst>
              </p:cNvPr>
              <p:cNvSpPr txBox="1"/>
              <p:nvPr/>
            </p:nvSpPr>
            <p:spPr>
              <a:xfrm>
                <a:off x="4943029" y="4834690"/>
                <a:ext cx="3231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21.5 gal/day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day/1440 min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3.785 L/gal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1000 mL/L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 1000 mg/mL x 1.34 x 0.485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76743-8D4C-4205-B1D2-7B0295868B7D}"/>
                  </a:ext>
                </a:extLst>
              </p:cNvPr>
              <p:cNvSpPr txBox="1"/>
              <p:nvPr/>
            </p:nvSpPr>
            <p:spPr>
              <a:xfrm>
                <a:off x="4977748" y="5157979"/>
                <a:ext cx="3112982" cy="37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500 gal/min x 3.785 L/gal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ED583F-8104-4D6B-9D57-B7EC41761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049" y="5174785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67E25C-492B-42F6-9ECF-2621A816731B}"/>
                </a:ext>
              </a:extLst>
            </p:cNvPr>
            <p:cNvSpPr/>
            <p:nvPr/>
          </p:nvSpPr>
          <p:spPr>
            <a:xfrm>
              <a:off x="3154356" y="4430053"/>
              <a:ext cx="1351653" cy="6830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59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 – Ex5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2" y="2176271"/>
            <a:ext cx="10464386" cy="4582747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1.67 mg/L as Cl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</a:extLst>
          </p:cNvPr>
          <p:cNvSpPr txBox="1"/>
          <p:nvPr/>
        </p:nvSpPr>
        <p:spPr>
          <a:xfrm>
            <a:off x="4190262" y="1688492"/>
            <a:ext cx="300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</a:t>
            </a: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lbs./day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Chlorine (gas)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gpm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830C7-07F9-42EA-AD31-B04CE29CB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2638" y="5204629"/>
            <a:ext cx="1547265" cy="700549"/>
            <a:chOff x="4943029" y="4834690"/>
            <a:chExt cx="3231420" cy="7005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10E354-DF10-42EC-9CC1-66B0C549FDB8}"/>
                </a:ext>
              </a:extLst>
            </p:cNvPr>
            <p:cNvSpPr txBox="1"/>
            <p:nvPr/>
          </p:nvSpPr>
          <p:spPr>
            <a:xfrm>
              <a:off x="4943029" y="4834690"/>
              <a:ext cx="314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3,153 mg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376DD5-134A-49F1-BFDE-4CFCEB1DD554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1,892.5 L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C6B003-9BBF-46FE-9A80-44E963C0969A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9" y="5174785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1BF877-5C89-4159-A9EB-498C8393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22785" y="4420626"/>
            <a:ext cx="5262994" cy="700549"/>
            <a:chOff x="3522785" y="4420626"/>
            <a:chExt cx="5262994" cy="7005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B01A-3EA1-488B-8108-2E51C153774E}"/>
                </a:ext>
              </a:extLst>
            </p:cNvPr>
            <p:cNvGrpSpPr/>
            <p:nvPr/>
          </p:nvGrpSpPr>
          <p:grpSpPr>
            <a:xfrm>
              <a:off x="3522785" y="4420626"/>
              <a:ext cx="5262994" cy="700549"/>
              <a:chOff x="4943029" y="4834690"/>
              <a:chExt cx="3231420" cy="7005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E7918-D4E5-4AE1-B36E-577373E1C8A1}"/>
                  </a:ext>
                </a:extLst>
              </p:cNvPr>
              <p:cNvSpPr txBox="1"/>
              <p:nvPr/>
            </p:nvSpPr>
            <p:spPr>
              <a:xfrm>
                <a:off x="4943029" y="4834690"/>
                <a:ext cx="3147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lbs./day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 1 day/1,440 min x 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454,000 mg/lb.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76743-8D4C-4205-B1D2-7B0295868B7D}"/>
                  </a:ext>
                </a:extLst>
              </p:cNvPr>
              <p:cNvSpPr txBox="1"/>
              <p:nvPr/>
            </p:nvSpPr>
            <p:spPr>
              <a:xfrm>
                <a:off x="4977748" y="5157979"/>
                <a:ext cx="3112982" cy="37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500 gal/min x 3.785 L/gal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ED583F-8104-4D6B-9D57-B7EC41761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049" y="5174785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A59724-D468-4C0E-A72F-FEAE833928A8}"/>
                </a:ext>
              </a:extLst>
            </p:cNvPr>
            <p:cNvSpPr/>
            <p:nvPr/>
          </p:nvSpPr>
          <p:spPr>
            <a:xfrm>
              <a:off x="3570232" y="4430053"/>
              <a:ext cx="1351653" cy="6830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71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Dose Setup/Calculation – Ex6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2176272"/>
            <a:ext cx="10048913" cy="4041648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1.52 mg/L as NaOCl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Dose (mg/L) = 1.52 mg/L as NaOCl x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0.95 Cl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/NaOCl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1.44 mg/L as Cl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84738" y="1688492"/>
            <a:ext cx="711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Feed Rate – injected as diluted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mL/min, SG = 1.13, 8% strength NaOCl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gpm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026CF9-38AB-42C0-88A9-51995245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65067" y="4420626"/>
            <a:ext cx="4927887" cy="700549"/>
            <a:chOff x="3965067" y="4420626"/>
            <a:chExt cx="4927887" cy="7005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B01A-3EA1-488B-8108-2E51C153774E}"/>
                </a:ext>
              </a:extLst>
            </p:cNvPr>
            <p:cNvGrpSpPr/>
            <p:nvPr/>
          </p:nvGrpSpPr>
          <p:grpSpPr>
            <a:xfrm>
              <a:off x="3965848" y="4420626"/>
              <a:ext cx="4927106" cy="700549"/>
              <a:chOff x="4943029" y="4834690"/>
              <a:chExt cx="3231420" cy="7005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E7918-D4E5-4AE1-B36E-577373E1C8A1}"/>
                  </a:ext>
                </a:extLst>
              </p:cNvPr>
              <p:cNvSpPr txBox="1"/>
              <p:nvPr/>
            </p:nvSpPr>
            <p:spPr>
              <a:xfrm>
                <a:off x="4943029" y="4834690"/>
                <a:ext cx="3147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30 mL/min x 1000 mg/mL x 1.13 x 0.08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76743-8D4C-4205-B1D2-7B0295868B7D}"/>
                  </a:ext>
                </a:extLst>
              </p:cNvPr>
              <p:cNvSpPr txBox="1"/>
              <p:nvPr/>
            </p:nvSpPr>
            <p:spPr>
              <a:xfrm>
                <a:off x="4977748" y="5157979"/>
                <a:ext cx="3112982" cy="37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500 gal/min x 3.785 L/gal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ED583F-8104-4D6B-9D57-B7EC41761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049" y="5174785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472AC7-E72E-4801-8819-20ED7ED2E5C8}"/>
                </a:ext>
              </a:extLst>
            </p:cNvPr>
            <p:cNvSpPr/>
            <p:nvPr/>
          </p:nvSpPr>
          <p:spPr>
            <a:xfrm>
              <a:off x="3965067" y="4430053"/>
              <a:ext cx="1351653" cy="6830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531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10111289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Chemical Feed Rate Setup/Calculation – Ex7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8" y="2176272"/>
            <a:ext cx="10539800" cy="4588512"/>
          </a:xfrm>
        </p:spPr>
        <p:txBody>
          <a:bodyPr anchor="t"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 mg/L  =                                                          ;      Solve for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mL/min (algebra)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mL/min =                                                               =                              =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Feed Rate (mL/min) 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177 mL/min as Alum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2198-4974-44D7-AE80-99A9FEE8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738" y="3204840"/>
            <a:ext cx="4927107" cy="887767"/>
            <a:chOff x="3284738" y="3595460"/>
            <a:chExt cx="4927107" cy="8877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0469C1-DD4D-4FAA-AD9C-293DDE4F021D}"/>
                </a:ext>
              </a:extLst>
            </p:cNvPr>
            <p:cNvSpPr/>
            <p:nvPr/>
          </p:nvSpPr>
          <p:spPr>
            <a:xfrm>
              <a:off x="3284738" y="3595460"/>
              <a:ext cx="4927107" cy="88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FD3F7C-A3A5-4D6A-B84F-1A1CD6714B3E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1" y="4039344"/>
              <a:ext cx="3497802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AFA8C-68CD-4C42-BAB8-3C24A86A1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0586" y="2592278"/>
            <a:ext cx="0" cy="548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C9A377-0F2C-4853-98FB-356A1DEBC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380" y="1688492"/>
            <a:ext cx="1114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jar testing, the plant dose is to be set at 50 mg/L. What is the chemical feed rate setting (mL/min)?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 is 600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characteristics: SG = 1.34, 48% strength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Alum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CE26-09F9-4A4E-A28E-FFB0F856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800" y="3245660"/>
            <a:ext cx="1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600 gpm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2376D6-3AC1-45E3-87F6-BAC3B910B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64910" y="5240057"/>
            <a:ext cx="3821441" cy="700549"/>
            <a:chOff x="4928036" y="4834690"/>
            <a:chExt cx="3437881" cy="7005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8E046B-F490-4916-AB64-7504E567D66F}"/>
                </a:ext>
              </a:extLst>
            </p:cNvPr>
            <p:cNvSpPr txBox="1"/>
            <p:nvPr/>
          </p:nvSpPr>
          <p:spPr>
            <a:xfrm>
              <a:off x="4928036" y="4834690"/>
              <a:ext cx="3437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50 mg/L x 600 gal/min x 3.785 L/gal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84713-40E2-4999-A4AB-7A79E867542C}"/>
                </a:ext>
              </a:extLst>
            </p:cNvPr>
            <p:cNvSpPr txBox="1"/>
            <p:nvPr/>
          </p:nvSpPr>
          <p:spPr>
            <a:xfrm>
              <a:off x="4977748" y="5157979"/>
              <a:ext cx="3112982" cy="3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1000 mg/mL x 1.34 x 0.48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DEA5DC-4DF4-4BE8-B5E1-FDDEECC798A1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8" y="5174785"/>
              <a:ext cx="32904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B9CFF-CE10-449F-8FF6-40D98AEB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18352" y="5257332"/>
            <a:ext cx="1929010" cy="707626"/>
            <a:chOff x="4968808" y="4827613"/>
            <a:chExt cx="1804465" cy="7076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616B77-E97F-4A0F-AB3C-862C6D6EF5F2}"/>
                </a:ext>
              </a:extLst>
            </p:cNvPr>
            <p:cNvSpPr txBox="1"/>
            <p:nvPr/>
          </p:nvSpPr>
          <p:spPr>
            <a:xfrm>
              <a:off x="4968808" y="4827613"/>
              <a:ext cx="1804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113,550 mg/min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EF93A9-1DDF-4DDD-8121-6C6593C6B947}"/>
                </a:ext>
              </a:extLst>
            </p:cNvPr>
            <p:cNvSpPr txBox="1"/>
            <p:nvPr/>
          </p:nvSpPr>
          <p:spPr>
            <a:xfrm>
              <a:off x="4977748" y="5165907"/>
              <a:ext cx="1446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643 mg/mL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E456A6-096E-4330-B65D-D4E99F796305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7" y="5174785"/>
              <a:ext cx="16251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105BF8-83FD-4ECB-8035-BF28C912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44030" y="4420626"/>
            <a:ext cx="4044280" cy="707175"/>
            <a:chOff x="1844030" y="4420626"/>
            <a:chExt cx="4044280" cy="7071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B01A-3EA1-488B-8108-2E51C153774E}"/>
                </a:ext>
              </a:extLst>
            </p:cNvPr>
            <p:cNvGrpSpPr/>
            <p:nvPr/>
          </p:nvGrpSpPr>
          <p:grpSpPr>
            <a:xfrm>
              <a:off x="1858816" y="4420626"/>
              <a:ext cx="4029494" cy="707175"/>
              <a:chOff x="4943029" y="4834690"/>
              <a:chExt cx="3147701" cy="70717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E7918-D4E5-4AE1-B36E-577373E1C8A1}"/>
                  </a:ext>
                </a:extLst>
              </p:cNvPr>
              <p:cNvSpPr txBox="1"/>
              <p:nvPr/>
            </p:nvSpPr>
            <p:spPr>
              <a:xfrm>
                <a:off x="4943029" y="4834690"/>
                <a:ext cx="31477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mL/min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 1000 mg/mL x 1.34 x 0.48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76743-8D4C-4205-B1D2-7B0295868B7D}"/>
                  </a:ext>
                </a:extLst>
              </p:cNvPr>
              <p:cNvSpPr txBox="1"/>
              <p:nvPr/>
            </p:nvSpPr>
            <p:spPr>
              <a:xfrm>
                <a:off x="4977748" y="5164605"/>
                <a:ext cx="3112982" cy="37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600 gal/min x 3.785 L/gal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ED583F-8104-4D6B-9D57-B7EC41761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4049" y="5164605"/>
                <a:ext cx="2994308" cy="101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FC4AB5-CA72-430E-BF13-903D9C2754F0}"/>
                </a:ext>
              </a:extLst>
            </p:cNvPr>
            <p:cNvSpPr/>
            <p:nvPr/>
          </p:nvSpPr>
          <p:spPr>
            <a:xfrm>
              <a:off x="1844030" y="4430053"/>
              <a:ext cx="1351653" cy="6830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39F2E1-36AA-48FC-B52B-EFBACF56D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81597" y="5238666"/>
            <a:ext cx="1929010" cy="707626"/>
            <a:chOff x="4968808" y="4827613"/>
            <a:chExt cx="1804465" cy="7076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9BD9B1-BFB9-4516-BFE4-B6229AB1A636}"/>
                </a:ext>
              </a:extLst>
            </p:cNvPr>
            <p:cNvSpPr txBox="1"/>
            <p:nvPr/>
          </p:nvSpPr>
          <p:spPr>
            <a:xfrm>
              <a:off x="4968808" y="4827613"/>
              <a:ext cx="1804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113,550 mL/min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A6FD6C-7392-4EEA-81BA-1C12823AAA19}"/>
                </a:ext>
              </a:extLst>
            </p:cNvPr>
            <p:cNvSpPr txBox="1"/>
            <p:nvPr/>
          </p:nvSpPr>
          <p:spPr>
            <a:xfrm>
              <a:off x="4977748" y="5165907"/>
              <a:ext cx="1446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643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3AAA3B1-7D16-4D38-92DD-BAEC02032553}"/>
                </a:ext>
              </a:extLst>
            </p:cNvPr>
            <p:cNvCxnSpPr>
              <a:cxnSpLocks/>
            </p:cNvCxnSpPr>
            <p:nvPr/>
          </p:nvCxnSpPr>
          <p:spPr>
            <a:xfrm>
              <a:off x="4974047" y="5174785"/>
              <a:ext cx="16251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18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589700" cy="1298448"/>
          </a:xfrm>
        </p:spPr>
        <p:txBody>
          <a:bodyPr anchor="b">
            <a:normAutofit/>
          </a:bodyPr>
          <a:lstStyle/>
          <a:p>
            <a:r>
              <a:rPr lang="en-US" sz="37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 – Concept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It’s the delivered disinfection dose to pathogens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2281561"/>
            <a:ext cx="6601603" cy="395739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Pathogens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: Giardia cyst, viruses, Cryptosporidium</a:t>
            </a:r>
          </a:p>
          <a:p>
            <a:pPr marL="457200" lvl="1" indent="0">
              <a:buNone/>
            </a:pPr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” is the disinfection residual (mg/L)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” is the disinfection exposure or contact time (minutes)</a:t>
            </a:r>
          </a:p>
          <a:p>
            <a:pPr lvl="1"/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= mg/L * min, delivered dose to pathogen</a:t>
            </a: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of Operator/Engineer: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To ensure the disinfection process provides adequate CT (delivered dose) for pathogen inactivation.	</a:t>
            </a: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 values are lookup in EPA CT tables (temperature, pH, residual) to determine log inactivation of selected pathogen.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mage result for Giardia cyst pathogen, picture">
            <a:extLst>
              <a:ext uri="{FF2B5EF4-FFF2-40B4-BE49-F238E27FC236}">
                <a16:creationId xmlns:a16="http://schemas.microsoft.com/office/drawing/2014/main" id="{F011CC00-AC5E-4779-8626-5BEE1D141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r="20149" b="-1"/>
          <a:stretch/>
        </p:blipFill>
        <p:spPr bwMode="auto">
          <a:xfrm>
            <a:off x="7205514" y="2509969"/>
            <a:ext cx="3840267" cy="27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3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CT – Delivered Disinfection Dose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disinfection residual “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is measured before the first water customer via grab sampling or online monitoring.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complicated parameter to quantify is the disinfection exposure time “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494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Water Age Distribution – Leaving Clearwell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Picture 6" descr="Image of Water Age Distribution Curve">
            <a:extLst>
              <a:ext uri="{FF2B5EF4-FFF2-40B4-BE49-F238E27FC236}">
                <a16:creationId xmlns:a16="http://schemas.microsoft.com/office/drawing/2014/main" id="{59C7F3CA-9540-4D60-A537-FA7FCA78E6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82" y="1695372"/>
            <a:ext cx="8976775" cy="516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223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Age of Water in a Clearwell (Reactor)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volume of water entering the vessel can be broken down into fluid elements. 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4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Each of those fluid elements can have different flow paths through the reactor.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Depending on the reactor design, water temperature and mixing energy, some fluid elements can take the shortest flow path from the inlet to outlet while other elements take longer routes.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8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A04-CE4D-4386-9DC7-39E633CA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Common Inorganic Coagulants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8ED0-3D8B-4022-AA9A-85E1E6D7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Inorganic coagulants – Metal Salts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[AL] Aluminum Sulfate,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* 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[AL] Aluminum Chlorohydrate (ACH),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Cl(OH)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[AL] Polyaluminum Chloride (PACl),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3n-m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[AL] Polyaluminum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(PACS) ,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(Cl)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(SO4)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Ferric Chloride, FeCl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/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Ferric Sulfate, Fe</a:t>
            </a:r>
            <a:r>
              <a:rPr lang="en-US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*8.8H</a:t>
            </a:r>
            <a:r>
              <a:rPr lang="en-US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inorganic coagulants hydrolyze, hydrogen ions (H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are released that react with the alkalinity of the water.</a:t>
            </a:r>
          </a:p>
        </p:txBody>
      </p:sp>
    </p:spTree>
    <p:extLst>
      <p:ext uri="{BB962C8B-B14F-4D97-AF65-F5344CB8AC3E}">
        <p14:creationId xmlns:p14="http://schemas.microsoft.com/office/powerpoint/2010/main" val="1107478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What Percent of Water Age is Used?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2599509"/>
            <a:ext cx="10493405" cy="3435531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Environmental Protection Agency (EPA) decided that the time it takes for the first 10% of the total fluid elements entering the vessel to exit the vessel will be used as the disinfection compliant exposure time. 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value is called the 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value that has units of minutes.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The rest of water elements (90%) will have a water age greater than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400" b="1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9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is Determined via Tracer Study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disinfectant exposure time at T</a:t>
            </a:r>
            <a:r>
              <a:rPr lang="en-US" sz="20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</a:t>
            </a: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determined by conducting a tracer study. 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non-reactive tracer is added to the water in the same vicinity where the disinfectant is applied. 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may think of each fluid element tagged with a measurable non-decaying tracer marker. 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the fluid elements exits the reactor vessel, the markers are measured.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Image of Step-Dose curve">
            <a:extLst>
              <a:ext uri="{FF2B5EF4-FFF2-40B4-BE49-F238E27FC236}">
                <a16:creationId xmlns:a16="http://schemas.microsoft.com/office/drawing/2014/main" id="{027DE828-22AD-47A7-9777-EC9257BAE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19817" b="-1"/>
          <a:stretch/>
        </p:blipFill>
        <p:spPr bwMode="auto">
          <a:xfrm>
            <a:off x="5815229" y="799352"/>
            <a:ext cx="5587969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852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1" name="Rectangle 7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2" name="Group 8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343" name="Rectangle 8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4" name="Rectangle 8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5" name="Rectangle 8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AD610-B33A-4A92-98D5-2F20E0CD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47484"/>
            <a:ext cx="9849751" cy="1248697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200" dirty="0"/>
              <a:t>Baffling Factor (BF) </a:t>
            </a:r>
            <a:br>
              <a:rPr lang="en-US" sz="4200" dirty="0"/>
            </a:br>
            <a:r>
              <a:rPr lang="en-US" sz="4200" dirty="0"/>
              <a:t>Determined from Tracer Study or Estimated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2920A5E-1457-44EC-BEC9-092E621E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396181"/>
            <a:ext cx="9849751" cy="4538900"/>
          </a:xfrm>
        </p:spPr>
        <p:txBody>
          <a:bodyPr anchor="ctr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Baffling factor or short-circuiting factor: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HRT 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where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Operating Volume divided by Flow leaving reactor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determined, it’s applied to the operations of the reactor for determining the disinfectant exposure time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Clearwell operating volume: 100,000 gallons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Exit flow:  600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100,000 gal/600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167 minutes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0.3 (from tracer study or assigned by State)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Calculated disinfection exposure time: </a:t>
            </a:r>
          </a:p>
          <a:p>
            <a:pPr marL="457200" lvl="1" indent="0" eaLnBrk="1" hangingPunct="1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 x BF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167 minutes × 0.3 =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50 minutes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86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Log Inactivation from CT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 is determined from a tracer study, “baffling factor (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BF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)” is calculated and applied to the daily operations of the disinfection CT reactor tank.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Daily CT values are looked up into EPA CT tables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determine log inactivation for selected pathogen.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learwell chlorine residual is 1.2 mg/L and T</a:t>
            </a:r>
            <a:r>
              <a:rPr lang="en-US" sz="2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50 minutes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</a:t>
            </a:r>
            <a:r>
              <a:rPr lang="en-US" sz="24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1.2 mg/L x 50 min = 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mg/L * min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(lookup in EPA CT tables)</a:t>
            </a:r>
          </a:p>
        </p:txBody>
      </p:sp>
    </p:spTree>
    <p:extLst>
      <p:ext uri="{BB962C8B-B14F-4D97-AF65-F5344CB8AC3E}">
        <p14:creationId xmlns:p14="http://schemas.microsoft.com/office/powerpoint/2010/main" val="3895975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Contact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8632507" cy="483609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Results/Chemical Dosages/Stock Solution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2318" y="1782981"/>
            <a:ext cx="3416214" cy="34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FEC7-8B2F-417A-AABC-3D9836E9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%Basicity of a Coagulant</a:t>
            </a:r>
          </a:p>
        </p:txBody>
      </p:sp>
      <p:sp>
        <p:nvSpPr>
          <p:cNvPr id="6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1DDD03-64E0-4C0C-9351-B0772C77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formation of PACl/PACS coagulants, some of the acid (H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that would have been released is neutralized with base (OH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when coagulant is manufactured.  The degree to which the hydrogen ions that would be released by hydrolysis are preneutralized is known as the basicity of the product. 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0BCC7D-C56F-4986-9EDF-B6894EE64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581" y="3335291"/>
            <a:ext cx="9120791" cy="2028561"/>
            <a:chOff x="1248693" y="3169306"/>
            <a:chExt cx="9120791" cy="19287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66BB39-7D54-4B29-AD71-0A7FB15E6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248693" y="3169306"/>
              <a:ext cx="91207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Example: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ACH, 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400" baseline="-25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Cl(OH)</a:t>
              </a:r>
              <a:r>
                <a:rPr lang="en-US" sz="2400" baseline="-25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there are 5 moles of [OH] and 2 moles of [Al]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09F546-D020-41DE-9ED4-19E2D52B3BEB}"/>
                </a:ext>
              </a:extLst>
            </p:cNvPr>
            <p:cNvGrpSpPr/>
            <p:nvPr/>
          </p:nvGrpSpPr>
          <p:grpSpPr>
            <a:xfrm>
              <a:off x="1317110" y="4082887"/>
              <a:ext cx="7811267" cy="1015134"/>
              <a:chOff x="1317111" y="4120595"/>
              <a:chExt cx="5739324" cy="101513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E70EE43-A553-4278-BD06-7C489B47D8D6}"/>
                  </a:ext>
                </a:extLst>
              </p:cNvPr>
              <p:cNvGrpSpPr/>
              <p:nvPr/>
            </p:nvGrpSpPr>
            <p:grpSpPr>
              <a:xfrm>
                <a:off x="1317111" y="4120595"/>
                <a:ext cx="5739324" cy="1015134"/>
                <a:chOff x="2369574" y="3423004"/>
                <a:chExt cx="5739324" cy="1015134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293C5A73-A0CF-400C-9D36-0F39F520F2BD}"/>
                    </a:ext>
                  </a:extLst>
                </p:cNvPr>
                <p:cNvGrpSpPr/>
                <p:nvPr/>
              </p:nvGrpSpPr>
              <p:grpSpPr>
                <a:xfrm>
                  <a:off x="5617940" y="3423004"/>
                  <a:ext cx="1041092" cy="899293"/>
                  <a:chOff x="10673484" y="3535411"/>
                  <a:chExt cx="3419841" cy="899293"/>
                </a:xfrm>
              </p:grpSpPr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57C2FB9-B051-4DAE-A012-4D47D7C19A88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5626" y="3535411"/>
                    <a:ext cx="31476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[5]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DC99154-B223-499B-84C8-112AD60B67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5369" y="3973039"/>
                    <a:ext cx="31129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3[2]</a:t>
                    </a:r>
                  </a:p>
                </p:txBody>
              </p: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F461F536-444D-420E-B776-C8C41FA54C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3484" y="3999272"/>
                    <a:ext cx="176555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39941DE-787E-4731-8264-06555FA8F6B1}"/>
                    </a:ext>
                  </a:extLst>
                </p:cNvPr>
                <p:cNvSpPr txBox="1"/>
                <p:nvPr/>
              </p:nvSpPr>
              <p:spPr>
                <a:xfrm>
                  <a:off x="2369574" y="3607141"/>
                  <a:ext cx="1543665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Basicity</a:t>
                  </a: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% =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88B145-E95F-4855-8101-8B9249E6CFD9}"/>
                    </a:ext>
                  </a:extLst>
                </p:cNvPr>
                <p:cNvSpPr txBox="1"/>
                <p:nvPr/>
              </p:nvSpPr>
              <p:spPr>
                <a:xfrm>
                  <a:off x="6203550" y="3631723"/>
                  <a:ext cx="190534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 100% = </a:t>
                  </a:r>
                  <a:r>
                    <a:rPr lang="en-US" sz="24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83%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93805A6-D6CD-4EC2-9463-0F72364B0547}"/>
                  </a:ext>
                </a:extLst>
              </p:cNvPr>
              <p:cNvGrpSpPr/>
              <p:nvPr/>
            </p:nvGrpSpPr>
            <p:grpSpPr>
              <a:xfrm>
                <a:off x="2694656" y="4146684"/>
                <a:ext cx="2152621" cy="860370"/>
                <a:chOff x="6569078" y="2949480"/>
                <a:chExt cx="2152621" cy="860370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A1BCFF-0C5E-4203-B942-9C4F86015C90}"/>
                    </a:ext>
                  </a:extLst>
                </p:cNvPr>
                <p:cNvSpPr txBox="1"/>
                <p:nvPr/>
              </p:nvSpPr>
              <p:spPr>
                <a:xfrm>
                  <a:off x="6569977" y="2949480"/>
                  <a:ext cx="11192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[OH]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C15E153-3769-4226-95AB-A32599C7C5B2}"/>
                    </a:ext>
                  </a:extLst>
                </p:cNvPr>
                <p:cNvSpPr txBox="1"/>
                <p:nvPr/>
              </p:nvSpPr>
              <p:spPr>
                <a:xfrm>
                  <a:off x="6582323" y="3348185"/>
                  <a:ext cx="11069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3[Al]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B13F5C-57D5-46F4-9B18-BF3DDA54B8BC}"/>
                    </a:ext>
                  </a:extLst>
                </p:cNvPr>
                <p:cNvSpPr txBox="1"/>
                <p:nvPr/>
              </p:nvSpPr>
              <p:spPr>
                <a:xfrm>
                  <a:off x="7243618" y="3148772"/>
                  <a:ext cx="147808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 100% =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A94DD4A-9C76-40A4-87ED-CD97269F4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9078" y="3374418"/>
                  <a:ext cx="6046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1A4520C-BEC4-4E5D-9283-02908D9FDAF0}"/>
              </a:ext>
            </a:extLst>
          </p:cNvPr>
          <p:cNvSpPr txBox="1"/>
          <p:nvPr/>
        </p:nvSpPr>
        <p:spPr>
          <a:xfrm>
            <a:off x="909581" y="5387789"/>
            <a:ext cx="10444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that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formed hydrogen ions (H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are pre-neutralized.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3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Alkalinity Consumption of Inorganic Coagulants </a:t>
            </a:r>
            <a:b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mg/L Aluminum base Coagulants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20234-1C2A-4C55-A863-D744E0C5D42D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2.945 x [%Al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3</a:t>
            </a:r>
            <a:r>
              <a:rPr lang="en-US" sz="2000"/>
              <a:t>/100] x [1 - %Basicity/100] = x mg/L as CaCO</a:t>
            </a:r>
            <a:r>
              <a:rPr lang="en-US" sz="2000" baseline="-25000"/>
              <a:t>3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5.56 x [%Al</a:t>
            </a:r>
            <a:r>
              <a:rPr lang="en-US" sz="2000" baseline="30000"/>
              <a:t>+3</a:t>
            </a:r>
            <a:r>
              <a:rPr lang="en-US" sz="2000"/>
              <a:t>/100] x [1 - %Basicity/100] = x mg/L as CaCO</a:t>
            </a:r>
            <a:r>
              <a:rPr lang="en-US" sz="2000" baseline="-25000"/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C6BFB5-06AD-4D34-92C6-2C0B8CF62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545336"/>
              </p:ext>
            </p:extLst>
          </p:nvPr>
        </p:nvGraphicFramePr>
        <p:xfrm>
          <a:off x="630936" y="2299023"/>
          <a:ext cx="10917939" cy="394318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3341518">
                  <a:extLst>
                    <a:ext uri="{9D8B030D-6E8A-4147-A177-3AD203B41FA5}">
                      <a16:colId xmlns:a16="http://schemas.microsoft.com/office/drawing/2014/main" val="2286156459"/>
                    </a:ext>
                  </a:extLst>
                </a:gridCol>
                <a:gridCol w="1237956">
                  <a:extLst>
                    <a:ext uri="{9D8B030D-6E8A-4147-A177-3AD203B41FA5}">
                      <a16:colId xmlns:a16="http://schemas.microsoft.com/office/drawing/2014/main" val="2077511194"/>
                    </a:ext>
                  </a:extLst>
                </a:gridCol>
                <a:gridCol w="1611109">
                  <a:extLst>
                    <a:ext uri="{9D8B030D-6E8A-4147-A177-3AD203B41FA5}">
                      <a16:colId xmlns:a16="http://schemas.microsoft.com/office/drawing/2014/main" val="2535482093"/>
                    </a:ext>
                  </a:extLst>
                </a:gridCol>
                <a:gridCol w="4727356">
                  <a:extLst>
                    <a:ext uri="{9D8B030D-6E8A-4147-A177-3AD203B41FA5}">
                      <a16:colId xmlns:a16="http://schemas.microsoft.com/office/drawing/2014/main" val="250149135"/>
                    </a:ext>
                  </a:extLst>
                </a:gridCol>
              </a:tblGrid>
              <a:tr h="559822"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mg/L of Coagulant</a:t>
                      </a:r>
                    </a:p>
                  </a:txBody>
                  <a:tcPr marL="83124" marR="117425" marT="23749" marB="1781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%Al</a:t>
                      </a:r>
                      <a:r>
                        <a:rPr lang="en-US" sz="2100" b="1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100" b="1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3124" marR="117425" marT="23749" marB="1781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%Basicity</a:t>
                      </a:r>
                    </a:p>
                  </a:txBody>
                  <a:tcPr marL="83124" marR="117425" marT="23749" marB="1781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Alkalinity as CaCO</a:t>
                      </a:r>
                      <a:r>
                        <a:rPr lang="en-US" sz="2100" b="1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1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Reduced</a:t>
                      </a:r>
                    </a:p>
                  </a:txBody>
                  <a:tcPr marL="83124" marR="117425" marT="23749" marB="1781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279597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Alum, 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(SO4)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(1 -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0.241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77355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(SO4)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(dry/hydrated)</a:t>
                      </a: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–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0.501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34828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ACH, 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Cl(OH)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23.62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23.62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–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0.118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40436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PACl, 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(OH)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–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0.029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03302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PACl, 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(OH)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–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0.191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42039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PACl, 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(OH)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–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0.206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926540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PACS, Al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(OH)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(Cl)(SO</a:t>
                      </a:r>
                      <a:r>
                        <a:rPr lang="en-US" sz="1600" cap="none" spc="0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cap="none" spc="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4" marR="117425" marT="23749" marB="178124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2.945 x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x (1 – </a:t>
                      </a:r>
                      <a:r>
                        <a:rPr lang="en-US" sz="1600" cap="none" spc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/100) = 0.147</a:t>
                      </a:r>
                    </a:p>
                  </a:txBody>
                  <a:tcPr marL="83124" marR="117425" marT="23749" marB="1781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9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1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A04-CE4D-4386-9DC7-39E633CA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Common Organic Coagulants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8ED0-3D8B-4022-AA9A-85E1E6D7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5" y="1929384"/>
            <a:ext cx="10765677" cy="4614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Organic coagulants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long-chained, medium to high-molecular-weight polymers (sticky) used for bridging floc, improve settleability, filterability, filter-run-time and organic reduction.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[PY] Polyamine (max dose 5 mg/L as active PY)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Polydialyldimethylammonium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chloride (max dose 10 mg/L as active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[PC] Polyacrylamide, dry or emulsion (max dose 1 mg/L as active PC)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Shelf-life 6-9 month as an emulsion; once mixed with water, use within 2-3 days.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Shelf-life years for dry; once mixed with water, use within 7 days.</a:t>
            </a:r>
          </a:p>
          <a:p>
            <a:pPr lvl="2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8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Polyamine</a:t>
            </a:r>
            <a:br>
              <a:rPr lang="en-US" sz="5400"/>
            </a:br>
            <a:r>
              <a:rPr lang="en-US" sz="5400"/>
              <a:t>C</a:t>
            </a:r>
            <a:r>
              <a:rPr lang="en-US" sz="5400" baseline="-25000"/>
              <a:t>59</a:t>
            </a:r>
            <a:r>
              <a:rPr lang="en-US" sz="5400"/>
              <a:t>H</a:t>
            </a:r>
            <a:r>
              <a:rPr lang="en-US" sz="5400" baseline="-25000"/>
              <a:t>108</a:t>
            </a:r>
            <a:r>
              <a:rPr lang="en-US" sz="5400"/>
              <a:t>N</a:t>
            </a:r>
            <a:r>
              <a:rPr lang="en-US" sz="5400" baseline="-25000"/>
              <a:t>14</a:t>
            </a:r>
            <a:r>
              <a:rPr lang="en-US" sz="5400"/>
              <a:t>O</a:t>
            </a:r>
            <a:r>
              <a:rPr lang="en-US" sz="5400" baseline="-25000"/>
              <a:t>10</a:t>
            </a:r>
            <a:br>
              <a:rPr lang="en-US" sz="5400" baseline="-25000"/>
            </a:br>
            <a:r>
              <a:rPr lang="en-US" sz="5400"/>
              <a:t>MW: 1,173.6 g/mol</a:t>
            </a:r>
          </a:p>
        </p:txBody>
      </p:sp>
      <p:pic>
        <p:nvPicPr>
          <p:cNvPr id="3" name="Picture 2" descr="Image of Polyamin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12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96" y="640823"/>
            <a:ext cx="3792463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Diallyldimethylammonium</a:t>
            </a: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chloride or</a:t>
            </a:r>
            <a:br>
              <a:rPr lang="en-US" sz="3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0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30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  <a:b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to high viscosity</a:t>
            </a:r>
            <a:b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(LV, HV, VHV)</a:t>
            </a:r>
          </a:p>
        </p:txBody>
      </p:sp>
      <p:sp>
        <p:nvSpPr>
          <p:cNvPr id="9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 descr="Image of pDADMAC">
            <a:extLst>
              <a:ext uri="{FF2B5EF4-FFF2-40B4-BE49-F238E27FC236}">
                <a16:creationId xmlns:a16="http://schemas.microsoft.com/office/drawing/2014/main" id="{D5765441-3E61-4571-BE15-8E9816BF1330}"/>
              </a:ext>
            </a:extLst>
          </p:cNvPr>
          <p:cNvGrpSpPr/>
          <p:nvPr/>
        </p:nvGrpSpPr>
        <p:grpSpPr>
          <a:xfrm>
            <a:off x="4648016" y="1591258"/>
            <a:ext cx="6900512" cy="3635275"/>
            <a:chOff x="6249790" y="2030842"/>
            <a:chExt cx="4873584" cy="25674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DA2037-254A-409F-8D4E-2366A185F0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86582" y="319076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049C95-9586-46E9-8E15-A7B329C08BB0}"/>
                </a:ext>
              </a:extLst>
            </p:cNvPr>
            <p:cNvGrpSpPr/>
            <p:nvPr/>
          </p:nvGrpSpPr>
          <p:grpSpPr>
            <a:xfrm>
              <a:off x="6249790" y="2030842"/>
              <a:ext cx="4873584" cy="2567456"/>
              <a:chOff x="6306105" y="2006355"/>
              <a:chExt cx="4873584" cy="256745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F9ED0DE-15EC-4554-94D6-071889B91A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2872" y="3132339"/>
                <a:ext cx="427942" cy="3166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A50FACC-CBDD-47D2-9AFE-85F75FC2A1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94672" y="3142756"/>
                <a:ext cx="401702" cy="28601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37DA7D9-05A4-48BB-BEF9-F8FA3CDCC9CA}"/>
                  </a:ext>
                </a:extLst>
              </p:cNvPr>
              <p:cNvCxnSpPr>
                <a:cxnSpLocks/>
              </p:cNvCxnSpPr>
              <p:nvPr/>
            </p:nvCxnSpPr>
            <p:spPr>
              <a:xfrm rot="-3540000" flipH="1" flipV="1">
                <a:off x="6744449" y="3111552"/>
                <a:ext cx="401702" cy="27432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C9A830F-B2F8-4F1D-8B23-BDC733F8252E}"/>
                  </a:ext>
                </a:extLst>
              </p:cNvPr>
              <p:cNvCxnSpPr>
                <a:cxnSpLocks/>
              </p:cNvCxnSpPr>
              <p:nvPr/>
            </p:nvCxnSpPr>
            <p:spPr>
              <a:xfrm rot="-3540000" flipH="1" flipV="1">
                <a:off x="6783725" y="3188536"/>
                <a:ext cx="401702" cy="27432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2DDA07C-520C-4788-8AD2-5F2C6E9425BB}"/>
                  </a:ext>
                </a:extLst>
              </p:cNvPr>
              <p:cNvGrpSpPr/>
              <p:nvPr/>
            </p:nvGrpSpPr>
            <p:grpSpPr>
              <a:xfrm>
                <a:off x="6306105" y="2006355"/>
                <a:ext cx="4873584" cy="2567456"/>
                <a:chOff x="6306105" y="2006355"/>
                <a:chExt cx="4873584" cy="2567456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CA4FA085-D7B3-439A-BBB6-889EE3986A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245273" y="2310393"/>
                  <a:ext cx="275541" cy="57203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4CF4778-640C-4543-AADA-714C090CEF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54320" y="2643717"/>
                  <a:ext cx="427942" cy="31662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982E81C-0A6A-4502-8323-320DBD663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551287" y="2701264"/>
                  <a:ext cx="401702" cy="28601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EBA25F9-3AD0-42C4-A048-A6A985FC4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3540000" flipH="1" flipV="1">
                  <a:off x="10261491" y="2740169"/>
                  <a:ext cx="401702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088482B-D79E-4B86-9A01-EE8F873AB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3540000" flipH="1" flipV="1">
                  <a:off x="10300767" y="2817153"/>
                  <a:ext cx="401702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F55EDE0-7C61-44E1-B2AB-6A9FEAC7453D}"/>
                    </a:ext>
                  </a:extLst>
                </p:cNvPr>
                <p:cNvGrpSpPr/>
                <p:nvPr/>
              </p:nvGrpSpPr>
              <p:grpSpPr>
                <a:xfrm>
                  <a:off x="6306105" y="2006355"/>
                  <a:ext cx="4873584" cy="2567456"/>
                  <a:chOff x="6306105" y="2006355"/>
                  <a:chExt cx="4873584" cy="2567456"/>
                </a:xfrm>
              </p:grpSpPr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28CB6D1-37A8-4273-B78C-1F19DA4322C6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829" y="2006355"/>
                    <a:ext cx="5309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rmAutofit/>
                  </a:bodyPr>
                  <a:lstStyle/>
                  <a:p>
                    <a:pPr>
                      <a:lnSpc>
                        <a:spcPct val="90000"/>
                      </a:lnSpc>
                      <a:spcAft>
                        <a:spcPts val="600"/>
                      </a:spcAft>
                    </a:pPr>
                    <a:r>
                      <a:rPr lang="en-US" sz="3100"/>
                      <a:t>CH</a:t>
                    </a:r>
                    <a:r>
                      <a:rPr lang="en-US" sz="3100" baseline="-25000"/>
                      <a:t>3</a:t>
                    </a:r>
                  </a:p>
                </p:txBody>
              </p:sp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2A12A8D4-FE52-43C7-87BE-729FF403199E}"/>
                      </a:ext>
                    </a:extLst>
                  </p:cNvPr>
                  <p:cNvGrpSpPr/>
                  <p:nvPr/>
                </p:nvGrpSpPr>
                <p:grpSpPr>
                  <a:xfrm>
                    <a:off x="6306105" y="2388219"/>
                    <a:ext cx="4873584" cy="2185592"/>
                    <a:chOff x="6319809" y="2388219"/>
                    <a:chExt cx="4873584" cy="2185592"/>
                  </a:xfrm>
                </p:grpSpPr>
                <p:sp>
                  <p:nvSpPr>
                    <p:cNvPr id="3" name="TextBox 2">
                      <a:extLst>
                        <a:ext uri="{FF2B5EF4-FFF2-40B4-BE49-F238E27FC236}">
                          <a16:creationId xmlns:a16="http://schemas.microsoft.com/office/drawing/2014/main" id="{CAFD33E4-1C6E-4118-977F-3ECC8BAFED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51541" y="2844716"/>
                      <a:ext cx="33374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601F30EC-A0F0-4E29-A8E1-3D10BA8FA3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24352" y="3716923"/>
                      <a:ext cx="5309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r>
                        <a:rPr lang="en-US" sz="3100" baseline="-25000"/>
                        <a:t>3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398A1291-A630-4F02-A6D7-7CF9852667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60537" y="3376461"/>
                      <a:ext cx="5309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r>
                        <a:rPr lang="en-US" sz="3100" baseline="-25000"/>
                        <a:t>2</a:t>
                      </a: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BC9DADA3-4345-42D3-B97F-6857A5B5CC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2135" y="2913353"/>
                      <a:ext cx="4523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endParaRPr lang="en-US" sz="3100" baseline="-25000"/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A574667-AC18-4D50-BACF-EDE5A4E3A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19809" y="3217774"/>
                      <a:ext cx="5309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r>
                        <a:rPr lang="en-US" sz="3100" baseline="-25000"/>
                        <a:t>2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BA8BB9C8-BBDB-4071-9FAA-013208A58E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0713" y="2388219"/>
                      <a:ext cx="5309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r>
                        <a:rPr lang="en-US" sz="3100" baseline="-25000"/>
                        <a:t>2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F8B4AB6D-6033-4305-AC7E-6AFA2C4D7E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57479" y="2896067"/>
                      <a:ext cx="4523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endParaRPr lang="en-US" sz="3100" baseline="-25000"/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2D11D883-E03E-4FFC-A3D3-5B9D067428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2478" y="2588938"/>
                      <a:ext cx="5309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/>
                        <a:t>CH</a:t>
                      </a:r>
                      <a:r>
                        <a:rPr lang="en-US" sz="3100" baseline="-25000"/>
                        <a:t>2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27DCBDA1-9760-43D6-8568-09123EA4DF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88531" y="4204479"/>
                      <a:ext cx="40748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rm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3100" b="1">
                          <a:solidFill>
                            <a:srgbClr val="339933"/>
                          </a:solidFill>
                        </a:rPr>
                        <a:t>Cl</a:t>
                      </a:r>
                      <a:r>
                        <a:rPr lang="en-US" sz="3100" b="1" baseline="30000">
                          <a:solidFill>
                            <a:srgbClr val="339933"/>
                          </a:solidFill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30" y="640823"/>
            <a:ext cx="361942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Polyacrylamide</a:t>
            </a:r>
            <a:b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NO)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crylamide</a:t>
            </a:r>
            <a:br>
              <a:rPr lang="en-US" sz="3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</a:t>
            </a:r>
            <a:b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=CH-CONH</a:t>
            </a:r>
            <a: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sz="3200" kern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MW: 71.08 g/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Cationic to Anionic Charge</a:t>
            </a: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9A2491-9C54-42E0-9425-9101B833E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8018" y="1068435"/>
            <a:ext cx="6900512" cy="4680924"/>
            <a:chOff x="2204789" y="1803885"/>
            <a:chExt cx="3358889" cy="227847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AD237C-9F1F-46AE-9071-5CC75C8D8FE3}"/>
                </a:ext>
              </a:extLst>
            </p:cNvPr>
            <p:cNvCxnSpPr>
              <a:cxnSpLocks/>
            </p:cNvCxnSpPr>
            <p:nvPr/>
          </p:nvCxnSpPr>
          <p:spPr>
            <a:xfrm rot="-840000" flipH="1" flipV="1">
              <a:off x="4670551" y="2581360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372AD38-E127-43C1-A45D-039466EABC64}"/>
                </a:ext>
              </a:extLst>
            </p:cNvPr>
            <p:cNvGrpSpPr/>
            <p:nvPr/>
          </p:nvGrpSpPr>
          <p:grpSpPr>
            <a:xfrm>
              <a:off x="2204789" y="1803885"/>
              <a:ext cx="3358889" cy="2278479"/>
              <a:chOff x="2204789" y="1803885"/>
              <a:chExt cx="3358889" cy="227847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744618-79F4-4B0E-9919-B7707677AACE}"/>
                  </a:ext>
                </a:extLst>
              </p:cNvPr>
              <p:cNvSpPr txBox="1"/>
              <p:nvPr/>
            </p:nvSpPr>
            <p:spPr>
              <a:xfrm>
                <a:off x="3595831" y="2881901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4600"/>
                  <a:t>C</a:t>
                </a:r>
                <a:endParaRPr lang="en-US" sz="4600" baseline="-250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4CD72C-C7AD-4718-AD9B-3CB43BDF25A2}"/>
                  </a:ext>
                </a:extLst>
              </p:cNvPr>
              <p:cNvSpPr txBox="1"/>
              <p:nvPr/>
            </p:nvSpPr>
            <p:spPr>
              <a:xfrm>
                <a:off x="2204789" y="315977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4600"/>
                  <a:t>H</a:t>
                </a:r>
                <a:endParaRPr lang="en-US" sz="4600" baseline="-250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25A6D0-7A5F-4EFD-A77A-D28D5DD785F7}"/>
                  </a:ext>
                </a:extLst>
              </p:cNvPr>
              <p:cNvSpPr txBox="1"/>
              <p:nvPr/>
            </p:nvSpPr>
            <p:spPr>
              <a:xfrm>
                <a:off x="4248767" y="2444895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4600"/>
                  <a:t>CH</a:t>
                </a:r>
                <a:endParaRPr lang="en-US" sz="4600" baseline="-250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07C81E-3CB3-4379-97A4-783512C8DD5B}"/>
                  </a:ext>
                </a:extLst>
              </p:cNvPr>
              <p:cNvSpPr txBox="1"/>
              <p:nvPr/>
            </p:nvSpPr>
            <p:spPr>
              <a:xfrm>
                <a:off x="2825972" y="2630522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4600" b="1">
                    <a:solidFill>
                      <a:srgbClr val="0000FF"/>
                    </a:solidFill>
                  </a:rPr>
                  <a:t>N</a:t>
                </a:r>
                <a:endParaRPr lang="en-US" sz="4600" b="1" baseline="-2500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F033A8-286F-4F99-A155-6F836A66A1C5}"/>
                  </a:ext>
                </a:extLst>
              </p:cNvPr>
              <p:cNvSpPr txBox="1"/>
              <p:nvPr/>
            </p:nvSpPr>
            <p:spPr>
              <a:xfrm>
                <a:off x="2828529" y="1803885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4600"/>
                  <a:t>H</a:t>
                </a:r>
                <a:endParaRPr lang="en-US" sz="4600" baseline="-25000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16063FB-C1F3-4A47-A794-A43772BC4BFA}"/>
                  </a:ext>
                </a:extLst>
              </p:cNvPr>
              <p:cNvGrpSpPr/>
              <p:nvPr/>
            </p:nvGrpSpPr>
            <p:grpSpPr>
              <a:xfrm>
                <a:off x="2438792" y="2165976"/>
                <a:ext cx="3124886" cy="1916388"/>
                <a:chOff x="2438792" y="2165976"/>
                <a:chExt cx="3124886" cy="1916388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956ABD2-F2C5-40BB-AF56-0A686D305347}"/>
                    </a:ext>
                  </a:extLst>
                </p:cNvPr>
                <p:cNvSpPr txBox="1"/>
                <p:nvPr/>
              </p:nvSpPr>
              <p:spPr>
                <a:xfrm>
                  <a:off x="3597401" y="3713032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4600" b="1">
                      <a:solidFill>
                        <a:srgbClr val="FF0000"/>
                      </a:solidFill>
                    </a:rPr>
                    <a:t>O</a:t>
                  </a:r>
                  <a:endParaRPr lang="en-US" sz="4600" b="1" baseline="-25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927420C-9ECD-4FCA-99EF-24008486C75D}"/>
                    </a:ext>
                  </a:extLst>
                </p:cNvPr>
                <p:cNvGrpSpPr/>
                <p:nvPr/>
              </p:nvGrpSpPr>
              <p:grpSpPr>
                <a:xfrm>
                  <a:off x="2438792" y="2165976"/>
                  <a:ext cx="2620018" cy="1530877"/>
                  <a:chOff x="2438792" y="2165976"/>
                  <a:chExt cx="2620018" cy="1530877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99ACA1EA-D8C8-4954-87E5-486AF5AA0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38792" y="2906643"/>
                    <a:ext cx="427942" cy="3166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005BCFA6-BA94-4B84-8A06-07E479EA8D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840000" flipH="1" flipV="1">
                    <a:off x="4657108" y="2650015"/>
                    <a:ext cx="401702" cy="27432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4893E071-3113-4532-A268-734174D066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240000" flipH="1">
                    <a:off x="3505595" y="3322996"/>
                    <a:ext cx="427942" cy="3166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2D9BF88C-89B3-454B-A7F6-0AF9A18D03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240000" flipH="1">
                    <a:off x="3582579" y="3324568"/>
                    <a:ext cx="427942" cy="3166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F8B51E13-3D3F-4C86-9E8A-A4F0F2AC3B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840000" flipH="1" flipV="1">
                    <a:off x="3150391" y="2792990"/>
                    <a:ext cx="401702" cy="27432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CDFB9928-384A-461E-9194-0FF921B967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240000" flipH="1">
                    <a:off x="2771875" y="2221633"/>
                    <a:ext cx="427942" cy="3166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5C86C39E-BFC1-480C-BB42-4C2F0178FA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01512" y="2672543"/>
                    <a:ext cx="427942" cy="3166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5141BC3-C392-4FC7-8992-CABF7A8CC55A}"/>
                    </a:ext>
                  </a:extLst>
                </p:cNvPr>
                <p:cNvSpPr txBox="1"/>
                <p:nvPr/>
              </p:nvSpPr>
              <p:spPr>
                <a:xfrm>
                  <a:off x="5032763" y="2682137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4600"/>
                    <a:t>CH</a:t>
                  </a:r>
                  <a:r>
                    <a:rPr lang="en-US" sz="4600" baseline="-25000"/>
                    <a:t>2</a:t>
                  </a: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FB3DFB-46DE-42F7-AFEA-602FB612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02640" y="490515"/>
            <a:ext cx="5769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Acrylamide subunit (monomer) of Polyacrylamide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5D78E-6AEC-49C7-AF2B-AED722DB6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4778" y="5657348"/>
            <a:ext cx="6973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65E58"/>
                </a:solidFill>
                <a:effectLst/>
                <a:latin typeface="Arial" panose="020B0604020202020204" pitchFamily="34" charset="0"/>
              </a:rPr>
              <a:t>It increases the viscosity of water and facilitates the flocculation of particles present in water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60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2563</TotalTime>
  <Words>3143</Words>
  <Application>Microsoft Office PowerPoint</Application>
  <PresentationFormat>Widescreen</PresentationFormat>
  <Paragraphs>467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Office Theme</vt:lpstr>
      <vt:lpstr>Title</vt:lpstr>
      <vt:lpstr>CA-NV AWWA Operator Symposium March 24, 2021  1. Coagulants/Identification 2. Stock Solution Prep  3. Dose Calculations  4. CT Concept </vt:lpstr>
      <vt:lpstr>Common Inorganic Coagulants</vt:lpstr>
      <vt:lpstr>%Basicity of a Coagulant</vt:lpstr>
      <vt:lpstr>Alkalinity Consumption of Inorganic Coagulants  1 mg/L Aluminum base Coagulants</vt:lpstr>
      <vt:lpstr>Common Organic Coagulants</vt:lpstr>
      <vt:lpstr>Polyamine C59H108N14O10 MW: 1,173.6 g/mol</vt:lpstr>
      <vt:lpstr>Diallyldimethylammonium chloride or N-allyl-N,N-dimethylprop-2-en-1-aminium chloride  pDADMAC C8H16ClN MW: 161.67 g/mol  Low to high viscosity (LV, HV, VHV)</vt:lpstr>
      <vt:lpstr>Polyacrylamide (C3H5NO)n  Acrylamide C3H5NO or CH2=CH-CONH2 MW: 71.08 g/mol  Cationic to Anionic Charge</vt:lpstr>
      <vt:lpstr>Information on your Coagulant (C-102xyz)</vt:lpstr>
      <vt:lpstr>NSF Certified Drinking Water Treatment Chemicals</vt:lpstr>
      <vt:lpstr>Stock Solution Preparation for Jar Testing</vt:lpstr>
      <vt:lpstr>Stock Solution: % Strength for Jar Testing</vt:lpstr>
      <vt:lpstr>Stock Solution Preparation/Calculation</vt:lpstr>
      <vt:lpstr>Further Dilution/Calculation (1.0% to 0.1%)</vt:lpstr>
      <vt:lpstr>Chemical Dose Setup/Calculations</vt:lpstr>
      <vt:lpstr>Chemical Dose Setup/Calculation</vt:lpstr>
      <vt:lpstr>Dimensional Analysis – For Solving Dose Problems</vt:lpstr>
      <vt:lpstr>Chemical Dose Setup/Calculation – Ex1</vt:lpstr>
      <vt:lpstr>Chemical Dose Setup/Calculation – Ex2</vt:lpstr>
      <vt:lpstr>Chemical Dose Setup/Calculation – Ex3</vt:lpstr>
      <vt:lpstr>Chemical Dose Setup/Calculation – Ex4</vt:lpstr>
      <vt:lpstr>Chemical Dose Setup/Calculation – Ex5</vt:lpstr>
      <vt:lpstr>Chemical Dose Setup/Calculation – Ex6</vt:lpstr>
      <vt:lpstr>Chemical Feed Rate Setup/Calculation – Ex7</vt:lpstr>
      <vt:lpstr>CT – Concept It’s the delivered disinfection dose to pathogens</vt:lpstr>
      <vt:lpstr>CT – Delivered Disinfection Dose</vt:lpstr>
      <vt:lpstr>Water Age Distribution – Leaving Clearwell</vt:lpstr>
      <vt:lpstr>Age of Water in a Clearwell (Reactor)</vt:lpstr>
      <vt:lpstr>What Percent of Water Age is Used?</vt:lpstr>
      <vt:lpstr>T10 is Determined via Tracer Study</vt:lpstr>
      <vt:lpstr>Baffling Factor (BF)  Determined from Tracer Study or Estimated</vt:lpstr>
      <vt:lpstr>Log Inactivation from CT</vt:lpstr>
      <vt:lpstr>Contact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Schott, Guy@Waterboards</dc:creator>
  <cp:lastModifiedBy>Schott, Guy@Waterboards</cp:lastModifiedBy>
  <cp:revision>76</cp:revision>
  <dcterms:created xsi:type="dcterms:W3CDTF">2021-02-19T21:19:15Z</dcterms:created>
  <dcterms:modified xsi:type="dcterms:W3CDTF">2021-03-19T16:20:56Z</dcterms:modified>
</cp:coreProperties>
</file>