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737" r:id="rId2"/>
    <p:sldId id="1351" r:id="rId3"/>
    <p:sldId id="1188" r:id="rId4"/>
    <p:sldId id="1443" r:id="rId5"/>
    <p:sldId id="1355" r:id="rId6"/>
    <p:sldId id="1356" r:id="rId7"/>
    <p:sldId id="1357" r:id="rId8"/>
    <p:sldId id="1358" r:id="rId9"/>
    <p:sldId id="1446" r:id="rId10"/>
    <p:sldId id="1360" r:id="rId11"/>
    <p:sldId id="1359" r:id="rId12"/>
    <p:sldId id="1361" r:id="rId13"/>
    <p:sldId id="1362" r:id="rId14"/>
    <p:sldId id="1363" r:id="rId15"/>
    <p:sldId id="1364" r:id="rId16"/>
    <p:sldId id="1365" r:id="rId17"/>
    <p:sldId id="1367" r:id="rId18"/>
    <p:sldId id="1409" r:id="rId19"/>
    <p:sldId id="1408" r:id="rId20"/>
    <p:sldId id="1417" r:id="rId21"/>
    <p:sldId id="1368" r:id="rId22"/>
    <p:sldId id="1369" r:id="rId23"/>
    <p:sldId id="1371" r:id="rId24"/>
    <p:sldId id="1370" r:id="rId25"/>
    <p:sldId id="1372" r:id="rId26"/>
    <p:sldId id="1373" r:id="rId27"/>
    <p:sldId id="1374" r:id="rId28"/>
    <p:sldId id="1437" r:id="rId29"/>
    <p:sldId id="1418" r:id="rId30"/>
    <p:sldId id="1441" r:id="rId31"/>
    <p:sldId id="1442" r:id="rId32"/>
    <p:sldId id="1376" r:id="rId33"/>
    <p:sldId id="1353" r:id="rId34"/>
    <p:sldId id="1415" r:id="rId35"/>
    <p:sldId id="1382" r:id="rId36"/>
    <p:sldId id="1383" r:id="rId37"/>
    <p:sldId id="1384" r:id="rId38"/>
    <p:sldId id="1385" r:id="rId39"/>
    <p:sldId id="1387" r:id="rId40"/>
    <p:sldId id="1386" r:id="rId41"/>
    <p:sldId id="1388" r:id="rId42"/>
    <p:sldId id="1416" r:id="rId43"/>
    <p:sldId id="1425" r:id="rId44"/>
    <p:sldId id="1390" r:id="rId45"/>
    <p:sldId id="1391" r:id="rId46"/>
    <p:sldId id="1434" r:id="rId47"/>
    <p:sldId id="1436" r:id="rId48"/>
    <p:sldId id="1435" r:id="rId49"/>
    <p:sldId id="1397" r:id="rId50"/>
    <p:sldId id="1395" r:id="rId51"/>
    <p:sldId id="1396" r:id="rId52"/>
    <p:sldId id="1398" r:id="rId53"/>
    <p:sldId id="1426" r:id="rId54"/>
    <p:sldId id="558" r:id="rId55"/>
    <p:sldId id="559" r:id="rId56"/>
    <p:sldId id="1401" r:id="rId57"/>
    <p:sldId id="1402" r:id="rId58"/>
    <p:sldId id="643" r:id="rId59"/>
    <p:sldId id="1403" r:id="rId60"/>
    <p:sldId id="1410" r:id="rId61"/>
    <p:sldId id="1411" r:id="rId62"/>
    <p:sldId id="1404" r:id="rId63"/>
    <p:sldId id="1412" r:id="rId64"/>
    <p:sldId id="1413" r:id="rId65"/>
    <p:sldId id="1419" r:id="rId66"/>
    <p:sldId id="1420" r:id="rId67"/>
    <p:sldId id="1429" r:id="rId68"/>
    <p:sldId id="1421" r:id="rId69"/>
    <p:sldId id="1422" r:id="rId70"/>
    <p:sldId id="1423" r:id="rId71"/>
    <p:sldId id="1424" r:id="rId72"/>
    <p:sldId id="1427" r:id="rId73"/>
    <p:sldId id="1428" r:id="rId74"/>
    <p:sldId id="1430" r:id="rId75"/>
    <p:sldId id="1438" r:id="rId76"/>
    <p:sldId id="1431" r:id="rId77"/>
    <p:sldId id="1432" r:id="rId78"/>
    <p:sldId id="1444" r:id="rId79"/>
    <p:sldId id="1445" r:id="rId80"/>
    <p:sldId id="1439" r:id="rId81"/>
    <p:sldId id="1447" r:id="rId82"/>
    <p:sldId id="1171" r:id="rId8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outlineViewPr>
    <p:cViewPr>
      <p:scale>
        <a:sx n="33" d="100"/>
        <a:sy n="33" d="100"/>
      </p:scale>
      <p:origin x="0" y="-2472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Turbidity Backwash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4925" cap="rnd">
              <a:solidFill>
                <a:srgbClr val="FFC00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Sheet1!$B$4:$B$21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xVal>
          <c:yVal>
            <c:numRef>
              <c:f>Sheet1!$C$4:$C$21</c:f>
              <c:numCache>
                <c:formatCode>General</c:formatCode>
                <c:ptCount val="18"/>
                <c:pt idx="1">
                  <c:v>270</c:v>
                </c:pt>
                <c:pt idx="2">
                  <c:v>110</c:v>
                </c:pt>
                <c:pt idx="3">
                  <c:v>70</c:v>
                </c:pt>
                <c:pt idx="4">
                  <c:v>40</c:v>
                </c:pt>
                <c:pt idx="5">
                  <c:v>25</c:v>
                </c:pt>
                <c:pt idx="6">
                  <c:v>20</c:v>
                </c:pt>
                <c:pt idx="7">
                  <c:v>18</c:v>
                </c:pt>
                <c:pt idx="8">
                  <c:v>16</c:v>
                </c:pt>
                <c:pt idx="9">
                  <c:v>15</c:v>
                </c:pt>
                <c:pt idx="10">
                  <c:v>19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EB-4150-8D11-258C64B32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946975"/>
        <c:axId val="1848557423"/>
      </c:scatterChart>
      <c:valAx>
        <c:axId val="1481946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Elapsed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8557423"/>
        <c:crosses val="autoZero"/>
        <c:crossBetween val="midCat"/>
        <c:majorUnit val="1"/>
      </c:valAx>
      <c:valAx>
        <c:axId val="184855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Turbidity (NTU)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1946975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4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EF12D47B-DB09-4631-BDC3-40955AB0A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6E9EFD-84ED-4000-9A92-6D0F085DCB9E}" type="slidenum">
              <a:rPr lang="en-US" altLang="en-US" baseline="0"/>
              <a:pPr/>
              <a:t>54</a:t>
            </a:fld>
            <a:endParaRPr lang="en-US" altLang="en-US" baseline="0" dirty="0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1C951BCF-3C2F-4709-8D21-AA47F4FF5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A669946B-80FC-43C9-AB3F-B7BD02398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7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3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5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1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6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1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8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6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5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1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3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Filter Surveillance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2, 2022</a:t>
            </a:r>
          </a:p>
        </p:txBody>
      </p:sp>
      <p:sp>
        <p:nvSpPr>
          <p:cNvPr id="7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mage of person coring.">
            <a:extLst>
              <a:ext uri="{FF2B5EF4-FFF2-40B4-BE49-F238E27FC236}">
                <a16:creationId xmlns:a16="http://schemas.microsoft.com/office/drawing/2014/main" id="{70945AD3-234E-4C0C-9C6F-88E2DAE8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459A-59F0-4214-BA42-789E9035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Media/Gravel – Water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00F5-AB48-4DDF-A7C1-EB2ACA8E5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System X: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8902E65-8F04-43F7-A2CF-1B996777F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71713" y="2305050"/>
            <a:ext cx="8120062" cy="3704799"/>
            <a:chOff x="642938" y="914400"/>
            <a:chExt cx="8120062" cy="37047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B6EF11D-94F3-47B7-A320-D9B43748F110}"/>
                </a:ext>
              </a:extLst>
            </p:cNvPr>
            <p:cNvGrpSpPr/>
            <p:nvPr/>
          </p:nvGrpSpPr>
          <p:grpSpPr>
            <a:xfrm>
              <a:off x="642938" y="914400"/>
              <a:ext cx="8120062" cy="3704799"/>
              <a:chOff x="642938" y="914826"/>
              <a:chExt cx="8120062" cy="3704799"/>
            </a:xfrm>
          </p:grpSpPr>
          <p:grpSp>
            <p:nvGrpSpPr>
              <p:cNvPr id="86" name="Group 1">
                <a:extLst>
                  <a:ext uri="{FF2B5EF4-FFF2-40B4-BE49-F238E27FC236}">
                    <a16:creationId xmlns:a16="http://schemas.microsoft.com/office/drawing/2014/main" id="{0ED20024-6221-4743-B53F-849A412EB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2938" y="914826"/>
                <a:ext cx="8120062" cy="3704799"/>
                <a:chOff x="642938" y="1885950"/>
                <a:chExt cx="8120062" cy="3705225"/>
              </a:xfrm>
            </p:grpSpPr>
            <p:sp>
              <p:nvSpPr>
                <p:cNvPr id="88" name="Rectangle 3">
                  <a:extLst>
                    <a:ext uri="{FF2B5EF4-FFF2-40B4-BE49-F238E27FC236}">
                      <a16:creationId xmlns:a16="http://schemas.microsoft.com/office/drawing/2014/main" id="{6CC83F0C-19D7-46C1-B3BD-267CA11E5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463" y="3181350"/>
                  <a:ext cx="2895600" cy="76200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89" name="Rectangle 4">
                  <a:extLst>
                    <a:ext uri="{FF2B5EF4-FFF2-40B4-BE49-F238E27FC236}">
                      <a16:creationId xmlns:a16="http://schemas.microsoft.com/office/drawing/2014/main" id="{0382C12F-6B51-432D-B855-B63B0062A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463" y="1885950"/>
                  <a:ext cx="2895600" cy="129540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0" name="Text Box 5">
                  <a:extLst>
                    <a:ext uri="{FF2B5EF4-FFF2-40B4-BE49-F238E27FC236}">
                      <a16:creationId xmlns:a16="http://schemas.microsoft.com/office/drawing/2014/main" id="{6924FF55-E3F4-49C6-95D5-D7904F3C29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3438" y="2114550"/>
                  <a:ext cx="1676400" cy="3968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latin typeface="Tahoma" panose="020B0604030504040204" pitchFamily="34" charset="0"/>
                    </a:rPr>
                    <a:t>Anthracite</a:t>
                  </a:r>
                </a:p>
              </p:txBody>
            </p:sp>
            <p:sp>
              <p:nvSpPr>
                <p:cNvPr id="92" name="Text Box 7">
                  <a:extLst>
                    <a:ext uri="{FF2B5EF4-FFF2-40B4-BE49-F238E27FC236}">
                      <a16:creationId xmlns:a16="http://schemas.microsoft.com/office/drawing/2014/main" id="{72882F55-CBAB-466D-AA3E-8089FC52CC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463" y="2190750"/>
                  <a:ext cx="7620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30”</a:t>
                  </a:r>
                </a:p>
              </p:txBody>
            </p:sp>
            <p:sp>
              <p:nvSpPr>
                <p:cNvPr id="93" name="Text Box 8">
                  <a:extLst>
                    <a:ext uri="{FF2B5EF4-FFF2-40B4-BE49-F238E27FC236}">
                      <a16:creationId xmlns:a16="http://schemas.microsoft.com/office/drawing/2014/main" id="{24763770-BAE0-478F-8E4A-74F8B14B4F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463" y="3333750"/>
                  <a:ext cx="7620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9”</a:t>
                  </a:r>
                </a:p>
              </p:txBody>
            </p:sp>
            <p:sp>
              <p:nvSpPr>
                <p:cNvPr id="94" name="Text Box 18">
                  <a:extLst>
                    <a:ext uri="{FF2B5EF4-FFF2-40B4-BE49-F238E27FC236}">
                      <a16:creationId xmlns:a16="http://schemas.microsoft.com/office/drawing/2014/main" id="{B0594CF5-A1D6-4EF1-82EB-262C669C56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9600" y="2286000"/>
                  <a:ext cx="4343400" cy="4617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aseline="0" dirty="0">
                      <a:solidFill>
                        <a:schemeClr val="bg1"/>
                      </a:solidFill>
                    </a:rPr>
                    <a:t>d</a:t>
                  </a:r>
                  <a:r>
                    <a:rPr lang="en-US" altLang="en-US" sz="2400" dirty="0">
                      <a:solidFill>
                        <a:schemeClr val="bg1"/>
                      </a:solidFill>
                    </a:rPr>
                    <a:t>10</a:t>
                  </a:r>
                  <a:r>
                    <a:rPr lang="en-US" altLang="en-US" sz="2400" baseline="0" dirty="0">
                      <a:solidFill>
                        <a:schemeClr val="bg1"/>
                      </a:solidFill>
                    </a:rPr>
                    <a:t> = 1.0 - 1.25 mm; UC &lt; 1.5</a:t>
                  </a:r>
                </a:p>
              </p:txBody>
            </p:sp>
            <p:sp>
              <p:nvSpPr>
                <p:cNvPr id="95" name="Text Box 19">
                  <a:extLst>
                    <a:ext uri="{FF2B5EF4-FFF2-40B4-BE49-F238E27FC236}">
                      <a16:creationId xmlns:a16="http://schemas.microsoft.com/office/drawing/2014/main" id="{B47AFF24-AF3D-4176-9593-4DCA1BCBEC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7688" y="3290888"/>
                  <a:ext cx="4252912" cy="4617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aseline="0" dirty="0">
                      <a:solidFill>
                        <a:schemeClr val="bg1"/>
                      </a:solidFill>
                    </a:rPr>
                    <a:t>d</a:t>
                  </a:r>
                  <a:r>
                    <a:rPr lang="en-US" altLang="en-US" sz="2400" dirty="0">
                      <a:solidFill>
                        <a:schemeClr val="bg1"/>
                      </a:solidFill>
                    </a:rPr>
                    <a:t>10</a:t>
                  </a:r>
                  <a:r>
                    <a:rPr lang="en-US" altLang="en-US" sz="2400" baseline="0" dirty="0">
                      <a:solidFill>
                        <a:schemeClr val="bg1"/>
                      </a:solidFill>
                    </a:rPr>
                    <a:t> =0.53 – 0.60 mm; UC&lt;1.5</a:t>
                  </a:r>
                </a:p>
              </p:txBody>
            </p:sp>
            <p:sp>
              <p:nvSpPr>
                <p:cNvPr id="96" name="Rectangle 20">
                  <a:extLst>
                    <a:ext uri="{FF2B5EF4-FFF2-40B4-BE49-F238E27FC236}">
                      <a16:creationId xmlns:a16="http://schemas.microsoft.com/office/drawing/2014/main" id="{0961DC04-4D52-496D-84EB-78C515420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9225" y="3943350"/>
                  <a:ext cx="2895600" cy="4111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97" name="Text Box 21">
                  <a:extLst>
                    <a:ext uri="{FF2B5EF4-FFF2-40B4-BE49-F238E27FC236}">
                      <a16:creationId xmlns:a16="http://schemas.microsoft.com/office/drawing/2014/main" id="{5299CEB6-BD08-43FC-A096-80EBDB4E78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6738" y="3929063"/>
                  <a:ext cx="4386262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</a:rPr>
                    <a:t>4.75 mm – 2.0 mm (No.4 – No. 10)</a:t>
                  </a:r>
                </a:p>
              </p:txBody>
            </p:sp>
            <p:sp>
              <p:nvSpPr>
                <p:cNvPr id="98" name="Rectangle 22">
                  <a:extLst>
                    <a:ext uri="{FF2B5EF4-FFF2-40B4-BE49-F238E27FC236}">
                      <a16:creationId xmlns:a16="http://schemas.microsoft.com/office/drawing/2014/main" id="{8041C52D-AD69-43D9-892E-110BF04D8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463" y="4352925"/>
                  <a:ext cx="2895600" cy="41116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99" name="Text Box 23">
                  <a:extLst>
                    <a:ext uri="{FF2B5EF4-FFF2-40B4-BE49-F238E27FC236}">
                      <a16:creationId xmlns:a16="http://schemas.microsoft.com/office/drawing/2014/main" id="{592900B4-F0E1-4A19-81ED-16DF89F74D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6738" y="4379913"/>
                  <a:ext cx="4386262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</a:rPr>
                    <a:t>9.5 mm – 4.75 mm (3/8”– 3/16”)</a:t>
                  </a:r>
                </a:p>
              </p:txBody>
            </p:sp>
            <p:sp>
              <p:nvSpPr>
                <p:cNvPr id="100" name="Text Box 24">
                  <a:extLst>
                    <a:ext uri="{FF2B5EF4-FFF2-40B4-BE49-F238E27FC236}">
                      <a16:creationId xmlns:a16="http://schemas.microsoft.com/office/drawing/2014/main" id="{7152301B-F02C-4985-B630-59D02DA366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6738" y="4760913"/>
                  <a:ext cx="4386262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</a:rPr>
                    <a:t>19 mm – 16 mm (3/4”– 5/8”)</a:t>
                  </a:r>
                </a:p>
              </p:txBody>
            </p:sp>
            <p:sp>
              <p:nvSpPr>
                <p:cNvPr id="101" name="Rectangle 25">
                  <a:extLst>
                    <a:ext uri="{FF2B5EF4-FFF2-40B4-BE49-F238E27FC236}">
                      <a16:creationId xmlns:a16="http://schemas.microsoft.com/office/drawing/2014/main" id="{9F06942C-6486-44A3-9915-D1284A1EA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9700" y="4762500"/>
                  <a:ext cx="2895600" cy="41116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102" name="Rectangle 26">
                  <a:extLst>
                    <a:ext uri="{FF2B5EF4-FFF2-40B4-BE49-F238E27FC236}">
                      <a16:creationId xmlns:a16="http://schemas.microsoft.com/office/drawing/2014/main" id="{BFD13195-FA39-44B4-B7E0-63E41FE67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9225" y="5172075"/>
                  <a:ext cx="2895600" cy="41116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103" name="Text Box 27">
                  <a:extLst>
                    <a:ext uri="{FF2B5EF4-FFF2-40B4-BE49-F238E27FC236}">
                      <a16:creationId xmlns:a16="http://schemas.microsoft.com/office/drawing/2014/main" id="{5297B1E8-4712-4A92-9B64-FB17592027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6738" y="5194300"/>
                  <a:ext cx="4386262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</a:rPr>
                    <a:t>25.0 mm – 19 mm (1” – 5/8”)</a:t>
                  </a:r>
                </a:p>
              </p:txBody>
            </p:sp>
            <p:sp>
              <p:nvSpPr>
                <p:cNvPr id="104" name="Text Box 29">
                  <a:extLst>
                    <a:ext uri="{FF2B5EF4-FFF2-40B4-BE49-F238E27FC236}">
                      <a16:creationId xmlns:a16="http://schemas.microsoft.com/office/drawing/2014/main" id="{DE2032CF-F617-40F9-AB9F-D8FF8E4D25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2950" y="4352925"/>
                  <a:ext cx="6477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3”</a:t>
                  </a:r>
                </a:p>
              </p:txBody>
            </p:sp>
            <p:sp>
              <p:nvSpPr>
                <p:cNvPr id="105" name="Text Box 28">
                  <a:extLst>
                    <a:ext uri="{FF2B5EF4-FFF2-40B4-BE49-F238E27FC236}">
                      <a16:creationId xmlns:a16="http://schemas.microsoft.com/office/drawing/2014/main" id="{61C41F43-FAAD-43B3-BB59-9599B0C00E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1323" y="3819570"/>
                  <a:ext cx="6477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3”</a:t>
                  </a:r>
                </a:p>
              </p:txBody>
            </p:sp>
            <p:sp>
              <p:nvSpPr>
                <p:cNvPr id="106" name="Text Box 30">
                  <a:extLst>
                    <a:ext uri="{FF2B5EF4-FFF2-40B4-BE49-F238E27FC236}">
                      <a16:creationId xmlns:a16="http://schemas.microsoft.com/office/drawing/2014/main" id="{81022D44-0CFB-4EB3-B322-F38DC8A92C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188" y="4719638"/>
                  <a:ext cx="6477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3”</a:t>
                  </a:r>
                </a:p>
              </p:txBody>
            </p:sp>
            <p:sp>
              <p:nvSpPr>
                <p:cNvPr id="107" name="Text Box 31">
                  <a:extLst>
                    <a:ext uri="{FF2B5EF4-FFF2-40B4-BE49-F238E27FC236}">
                      <a16:creationId xmlns:a16="http://schemas.microsoft.com/office/drawing/2014/main" id="{3CCD35BF-A953-41E1-ADFD-43C5B83651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2938" y="5157788"/>
                  <a:ext cx="923925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000" baseline="0" dirty="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 3”</a:t>
                  </a:r>
                </a:p>
              </p:txBody>
            </p:sp>
            <p:sp>
              <p:nvSpPr>
                <p:cNvPr id="108" name="Text Box 32">
                  <a:extLst>
                    <a:ext uri="{FF2B5EF4-FFF2-40B4-BE49-F238E27FC236}">
                      <a16:creationId xmlns:a16="http://schemas.microsoft.com/office/drawing/2014/main" id="{3294146B-F167-4425-B3A9-DD4F117766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3100" y="3952875"/>
                  <a:ext cx="2095500" cy="369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baseline="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Graded Gravel</a:t>
                  </a:r>
                </a:p>
              </p:txBody>
            </p:sp>
            <p:sp>
              <p:nvSpPr>
                <p:cNvPr id="109" name="Oval 33">
                  <a:extLst>
                    <a:ext uri="{FF2B5EF4-FFF2-40B4-BE49-F238E27FC236}">
                      <a16:creationId xmlns:a16="http://schemas.microsoft.com/office/drawing/2014/main" id="{12EC3F3E-D645-46B3-8940-EA30C788D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8913" y="5414963"/>
                  <a:ext cx="228600" cy="1524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110" name="Line 34">
                  <a:extLst>
                    <a:ext uri="{FF2B5EF4-FFF2-40B4-BE49-F238E27FC236}">
                      <a16:creationId xmlns:a16="http://schemas.microsoft.com/office/drawing/2014/main" id="{7E49395F-2E25-45C4-AC3B-582031CDC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486400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Line 35">
                  <a:extLst>
                    <a:ext uri="{FF2B5EF4-FFF2-40B4-BE49-F238E27FC236}">
                      <a16:creationId xmlns:a16="http://schemas.microsoft.com/office/drawing/2014/main" id="{6A91B1F0-E7C0-4D29-AD99-EC65B57C2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4950" y="5486400"/>
                  <a:ext cx="121920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Line 36">
                  <a:extLst>
                    <a:ext uri="{FF2B5EF4-FFF2-40B4-BE49-F238E27FC236}">
                      <a16:creationId xmlns:a16="http://schemas.microsoft.com/office/drawing/2014/main" id="{26B3C99E-06F3-4C28-918D-24C16C2F36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3600" y="4267200"/>
                  <a:ext cx="0" cy="10668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EB3D799-D60F-4101-9B04-F7529290FCDA}"/>
                  </a:ext>
                </a:extLst>
              </p:cNvPr>
              <p:cNvCxnSpPr/>
              <p:nvPr/>
            </p:nvCxnSpPr>
            <p:spPr>
              <a:xfrm>
                <a:off x="1419225" y="3048000"/>
                <a:ext cx="289083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6AAB4CB-448A-4850-BD4A-A19BE4EB9E26}"/>
                </a:ext>
              </a:extLst>
            </p:cNvPr>
            <p:cNvSpPr/>
            <p:nvPr/>
          </p:nvSpPr>
          <p:spPr>
            <a:xfrm>
              <a:off x="1481138" y="3000375"/>
              <a:ext cx="90487" cy="904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A686C93-24E1-4679-BD5E-502156CC715E}"/>
                </a:ext>
              </a:extLst>
            </p:cNvPr>
            <p:cNvSpPr/>
            <p:nvPr/>
          </p:nvSpPr>
          <p:spPr>
            <a:xfrm>
              <a:off x="1879600" y="3000375"/>
              <a:ext cx="90488" cy="904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15B1918-A134-48E7-A41C-8073F4D37F67}"/>
                </a:ext>
              </a:extLst>
            </p:cNvPr>
            <p:cNvSpPr/>
            <p:nvPr/>
          </p:nvSpPr>
          <p:spPr>
            <a:xfrm>
              <a:off x="2325688" y="2994025"/>
              <a:ext cx="90487" cy="904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570A830-4D9C-41F3-8413-BAE4134F49E1}"/>
                </a:ext>
              </a:extLst>
            </p:cNvPr>
            <p:cNvSpPr/>
            <p:nvPr/>
          </p:nvSpPr>
          <p:spPr>
            <a:xfrm>
              <a:off x="2797175" y="2995613"/>
              <a:ext cx="90488" cy="9207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EA9BE0D-D4C4-4122-9D1C-D23B3C69BA90}"/>
                </a:ext>
              </a:extLst>
            </p:cNvPr>
            <p:cNvSpPr/>
            <p:nvPr/>
          </p:nvSpPr>
          <p:spPr>
            <a:xfrm>
              <a:off x="3319463" y="3001963"/>
              <a:ext cx="92075" cy="9207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E931417-9740-4271-B929-970824F6A51E}"/>
                </a:ext>
              </a:extLst>
            </p:cNvPr>
            <p:cNvSpPr/>
            <p:nvPr/>
          </p:nvSpPr>
          <p:spPr>
            <a:xfrm>
              <a:off x="3733800" y="2994025"/>
              <a:ext cx="92075" cy="9048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3F704DE-95F0-4D24-8DE3-0D95942F1C72}"/>
                </a:ext>
              </a:extLst>
            </p:cNvPr>
            <p:cNvSpPr/>
            <p:nvPr/>
          </p:nvSpPr>
          <p:spPr>
            <a:xfrm>
              <a:off x="4100513" y="2992438"/>
              <a:ext cx="92075" cy="90487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C7D8834-4C7F-4267-ACB9-9C2DD3CD196F}"/>
              </a:ext>
            </a:extLst>
          </p:cNvPr>
          <p:cNvSpPr txBox="1"/>
          <p:nvPr/>
        </p:nvSpPr>
        <p:spPr>
          <a:xfrm>
            <a:off x="3801270" y="3814247"/>
            <a:ext cx="14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C7F103-E7D7-4A29-8AB4-ECD7C17A4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6125" y="5138412"/>
            <a:ext cx="904875" cy="43809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3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459A-59F0-4214-BA42-789E9035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Deep Bed– GAC Example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00F5-AB48-4DDF-A7C1-EB2ACA8E572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Typical: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031E2ECE-3673-4C48-9499-99E394F51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638425" y="2154237"/>
            <a:ext cx="6667500" cy="4017963"/>
            <a:chOff x="1562100" y="1844675"/>
            <a:chExt cx="6667500" cy="4017963"/>
          </a:xfrm>
        </p:grpSpPr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57F1B4B6-57FB-4DBD-BA2C-A495C8CB6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2100" y="1844675"/>
              <a:ext cx="3594100" cy="3730625"/>
              <a:chOff x="1296" y="1162"/>
              <a:chExt cx="2264" cy="2350"/>
            </a:xfrm>
          </p:grpSpPr>
          <p:sp>
            <p:nvSpPr>
              <p:cNvPr id="46" name="Rectangle 5">
                <a:extLst>
                  <a:ext uri="{FF2B5EF4-FFF2-40B4-BE49-F238E27FC236}">
                    <a16:creationId xmlns:a16="http://schemas.microsoft.com/office/drawing/2014/main" id="{B38F44BB-D43F-415C-9412-10EE160C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50"/>
                <a:ext cx="1824" cy="38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47" name="Rectangle 6">
                <a:extLst>
                  <a:ext uri="{FF2B5EF4-FFF2-40B4-BE49-F238E27FC236}">
                    <a16:creationId xmlns:a16="http://schemas.microsoft.com/office/drawing/2014/main" id="{CA59E0BE-77A9-4DDC-9E97-B17B47B1C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162"/>
                <a:ext cx="1824" cy="187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FF97ACA4-73D7-4966-9E2B-9A746921A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" y="1422"/>
                <a:ext cx="528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baseline="0" dirty="0">
                    <a:cs typeface="Arial" panose="020B0604020202020204" pitchFamily="34" charset="0"/>
                  </a:rPr>
                  <a:t>GAC</a:t>
                </a:r>
              </a:p>
            </p:txBody>
          </p:sp>
          <p:sp>
            <p:nvSpPr>
              <p:cNvPr id="50" name="Text Box 9">
                <a:extLst>
                  <a:ext uri="{FF2B5EF4-FFF2-40B4-BE49-F238E27FC236}">
                    <a16:creationId xmlns:a16="http://schemas.microsoft.com/office/drawing/2014/main" id="{414C7D2C-FB84-4289-813B-C86D6F5DB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6" y="3120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2-ft</a:t>
                </a:r>
              </a:p>
            </p:txBody>
          </p:sp>
          <p:sp>
            <p:nvSpPr>
              <p:cNvPr id="51" name="Text Box 10">
                <a:extLst>
                  <a:ext uri="{FF2B5EF4-FFF2-40B4-BE49-F238E27FC236}">
                    <a16:creationId xmlns:a16="http://schemas.microsoft.com/office/drawing/2014/main" id="{F27FB6DD-2018-4A14-8D8C-3698D6538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010"/>
                <a:ext cx="4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6-ft</a:t>
                </a: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2B2F7F00-A37E-45D7-A3E3-3FD178228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3456"/>
                <a:ext cx="1832" cy="56"/>
                <a:chOff x="883" y="1092"/>
                <a:chExt cx="1832" cy="56"/>
              </a:xfrm>
            </p:grpSpPr>
            <p:cxnSp>
              <p:nvCxnSpPr>
                <p:cNvPr id="53" name="AutoShape 12">
                  <a:extLst>
                    <a:ext uri="{FF2B5EF4-FFF2-40B4-BE49-F238E27FC236}">
                      <a16:creationId xmlns:a16="http://schemas.microsoft.com/office/drawing/2014/main" id="{76D506C1-39EA-4108-AAB5-C67769013A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91" y="1092"/>
                  <a:ext cx="1824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4" name="AutoShape 13">
                  <a:extLst>
                    <a:ext uri="{FF2B5EF4-FFF2-40B4-BE49-F238E27FC236}">
                      <a16:creationId xmlns:a16="http://schemas.microsoft.com/office/drawing/2014/main" id="{E6632337-4D9D-412C-A614-1B37DF670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3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55" name="AutoShape 14">
                  <a:extLst>
                    <a:ext uri="{FF2B5EF4-FFF2-40B4-BE49-F238E27FC236}">
                      <a16:creationId xmlns:a16="http://schemas.microsoft.com/office/drawing/2014/main" id="{3DC0BADD-28C9-4AC7-A94D-B4C029D1D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1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56" name="AutoShape 15">
                  <a:extLst>
                    <a:ext uri="{FF2B5EF4-FFF2-40B4-BE49-F238E27FC236}">
                      <a16:creationId xmlns:a16="http://schemas.microsoft.com/office/drawing/2014/main" id="{684FBBD1-3137-44DC-9590-B92A1B820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9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57" name="AutoShape 16">
                  <a:extLst>
                    <a:ext uri="{FF2B5EF4-FFF2-40B4-BE49-F238E27FC236}">
                      <a16:creationId xmlns:a16="http://schemas.microsoft.com/office/drawing/2014/main" id="{2D344A4A-1E15-43D6-BB69-834C4DD14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7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58" name="AutoShape 17">
                  <a:extLst>
                    <a:ext uri="{FF2B5EF4-FFF2-40B4-BE49-F238E27FC236}">
                      <a16:creationId xmlns:a16="http://schemas.microsoft.com/office/drawing/2014/main" id="{66565D53-64A2-4E11-BE5E-716FADE23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3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59" name="AutoShape 18">
                  <a:extLst>
                    <a:ext uri="{FF2B5EF4-FFF2-40B4-BE49-F238E27FC236}">
                      <a16:creationId xmlns:a16="http://schemas.microsoft.com/office/drawing/2014/main" id="{397B95D4-47AD-4E0D-8709-0A241A67A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9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60" name="AutoShape 19">
                  <a:extLst>
                    <a:ext uri="{FF2B5EF4-FFF2-40B4-BE49-F238E27FC236}">
                      <a16:creationId xmlns:a16="http://schemas.microsoft.com/office/drawing/2014/main" id="{46801D3D-02AE-4A3B-B9FD-F2A114AEF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7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  <p:sp>
              <p:nvSpPr>
                <p:cNvPr id="61" name="AutoShape 20">
                  <a:extLst>
                    <a:ext uri="{FF2B5EF4-FFF2-40B4-BE49-F238E27FC236}">
                      <a16:creationId xmlns:a16="http://schemas.microsoft.com/office/drawing/2014/main" id="{AF3F08D7-93E2-4662-A5B9-060B63242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9" y="1100"/>
                  <a:ext cx="48" cy="48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aseline="-18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 dirty="0"/>
                </a:p>
              </p:txBody>
            </p:sp>
          </p:grpSp>
        </p:grpSp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id="{F8FE0A98-3F1C-46FE-9A20-7147D1A22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588000"/>
              <a:ext cx="2971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Air-Scouring System</a:t>
              </a: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DFDE4F0B-0D09-49DF-BAD8-39207276A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2819400"/>
              <a:ext cx="2895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dirty="0">
                  <a:solidFill>
                    <a:schemeClr val="bg1"/>
                  </a:solidFill>
                </a:rPr>
                <a:t>10</a:t>
              </a:r>
              <a:r>
                <a:rPr lang="en-US" altLang="en-US" sz="2400" baseline="0" dirty="0">
                  <a:solidFill>
                    <a:schemeClr val="bg1"/>
                  </a:solidFill>
                </a:rPr>
                <a:t> = 1.5 – 1.6 mm</a:t>
              </a:r>
            </a:p>
          </p:txBody>
        </p:sp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D5DF67AE-0A72-4FAF-BC0F-2378A3C72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876800"/>
              <a:ext cx="2895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dirty="0">
                  <a:solidFill>
                    <a:schemeClr val="bg1"/>
                  </a:solidFill>
                </a:rPr>
                <a:t>10</a:t>
              </a:r>
              <a:r>
                <a:rPr lang="en-US" altLang="en-US" sz="2400" baseline="0" dirty="0">
                  <a:solidFill>
                    <a:schemeClr val="bg1"/>
                  </a:solidFill>
                </a:rPr>
                <a:t> = 0.5 – 0.55 mm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E5136DA-F746-4EC5-923F-CDCEE99BA39B}"/>
              </a:ext>
            </a:extLst>
          </p:cNvPr>
          <p:cNvSpPr txBox="1"/>
          <p:nvPr/>
        </p:nvSpPr>
        <p:spPr>
          <a:xfrm>
            <a:off x="4096545" y="5271572"/>
            <a:ext cx="14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</p:spTree>
    <p:extLst>
      <p:ext uri="{BB962C8B-B14F-4D97-AF65-F5344CB8AC3E}">
        <p14:creationId xmlns:p14="http://schemas.microsoft.com/office/powerpoint/2010/main" val="388457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5239D-C5D9-4586-92C1-E117FE0F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Support Gravel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2B61-0B62-4039-9CA7-C2145BA00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SzPct val="60000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gravel is required if openings in underdrain system are larger than filter media.</a:t>
            </a:r>
          </a:p>
          <a:p>
            <a:pPr>
              <a:buSzPct val="60000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Gravel layers – help prevent filter media from entering and blocking underdrain system and to help distribute backwash water evenly.</a:t>
            </a:r>
          </a:p>
          <a:p>
            <a:pPr>
              <a:buSzPct val="60000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have 4 to 5 gravel layers. Exception are systems with wedge wire underdrains and/or flat bottom slits.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Reference: American Water Works Association, ANSI/AWWA B100-01, Granular Filter Material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5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A208-2224-4436-B01B-EB717C64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PVC and Wedge Wire Underdrain Piping</a:t>
            </a:r>
          </a:p>
        </p:txBody>
      </p:sp>
      <p:pic>
        <p:nvPicPr>
          <p:cNvPr id="7" name="Content Placeholder 6" descr="image of underdrain pipes">
            <a:extLst>
              <a:ext uri="{FF2B5EF4-FFF2-40B4-BE49-F238E27FC236}">
                <a16:creationId xmlns:a16="http://schemas.microsoft.com/office/drawing/2014/main" id="{986078DB-09E7-4B9D-9C3F-75A0FB2A0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2053431"/>
            <a:ext cx="8896350" cy="3895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99FA1C-FA3F-4808-9FAD-9EC42EC6049E}"/>
              </a:ext>
            </a:extLst>
          </p:cNvPr>
          <p:cNvSpPr txBox="1"/>
          <p:nvPr/>
        </p:nvSpPr>
        <p:spPr>
          <a:xfrm>
            <a:off x="4943475" y="469582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0.01” slot openings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DCAE7-28C7-4032-8D48-57CCEC62C95C}"/>
              </a:ext>
            </a:extLst>
          </p:cNvPr>
          <p:cNvSpPr txBox="1"/>
          <p:nvPr/>
        </p:nvSpPr>
        <p:spPr>
          <a:xfrm>
            <a:off x="5229225" y="334327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0.25” orifice openings</a:t>
            </a:r>
          </a:p>
        </p:txBody>
      </p:sp>
    </p:spTree>
    <p:extLst>
      <p:ext uri="{BB962C8B-B14F-4D97-AF65-F5344CB8AC3E}">
        <p14:creationId xmlns:p14="http://schemas.microsoft.com/office/powerpoint/2010/main" val="23331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D94F-2C19-46B5-9F56-AF92BA21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Wire Lateral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9B0FE-E26A-4D1A-BCC1-79271A5A3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42988" y="2341166"/>
            <a:ext cx="4352925" cy="326469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0CB71-001B-48D5-9B0A-BF34D11BB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4508897" cy="44520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D5F3F9-BF46-498F-99F6-C0C6DE565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4725" y="3419474"/>
            <a:ext cx="5429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ADC53-5DAC-4B90-8DF3-D676717F0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1075" y="4286249"/>
            <a:ext cx="5429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00361-D0ED-49A4-BFBB-4CE0FAA4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53350" y="2134543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pipe orifice holes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9A8092-F6DA-4C9F-81DC-8BBEC52BF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753350" y="2780874"/>
            <a:ext cx="514350" cy="533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F3ECA-56CF-486D-A5CC-99A374ACE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62665" y="2780874"/>
            <a:ext cx="316408" cy="1414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1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70AD-B8E8-436C-93FA-195826B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683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PVC Underdrain Laterals</a:t>
            </a:r>
          </a:p>
        </p:txBody>
      </p:sp>
      <p:pic>
        <p:nvPicPr>
          <p:cNvPr id="4" name="Content Placeholder 3" descr="PVC underdrain">
            <a:extLst>
              <a:ext uri="{FF2B5EF4-FFF2-40B4-BE49-F238E27FC236}">
                <a16:creationId xmlns:a16="http://schemas.microsoft.com/office/drawing/2014/main" id="{BD5E1802-CC98-4468-8127-BB8DECD225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1500981"/>
            <a:ext cx="71056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3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3868-3635-4232-BEBE-44478A43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Wire Underdrain</a:t>
            </a:r>
          </a:p>
        </p:txBody>
      </p:sp>
      <p:pic>
        <p:nvPicPr>
          <p:cNvPr id="3" name="Picture 4" descr="Wedge wire underdrain">
            <a:extLst>
              <a:ext uri="{FF2B5EF4-FFF2-40B4-BE49-F238E27FC236}">
                <a16:creationId xmlns:a16="http://schemas.microsoft.com/office/drawing/2014/main" id="{823EF37E-A908-4963-AD8D-F6FCC2D5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024" y="1596231"/>
            <a:ext cx="6629401" cy="497205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67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CB7C-9B87-43FA-8EC5-CB053EE0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Inside Horizontal Pressure Vessel Cell</a:t>
            </a:r>
            <a:endParaRPr lang="en-US" dirty="0"/>
          </a:p>
        </p:txBody>
      </p:sp>
      <p:pic>
        <p:nvPicPr>
          <p:cNvPr id="4" name="Picture 3" descr="Inside filter cell.">
            <a:extLst>
              <a:ext uri="{FF2B5EF4-FFF2-40B4-BE49-F238E27FC236}">
                <a16:creationId xmlns:a16="http://schemas.microsoft.com/office/drawing/2014/main" id="{29937F8B-FA33-424B-BF8A-9CEDF9C0F2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4" y="1347787"/>
            <a:ext cx="7172325" cy="53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3B0CC-A5EB-4A7E-9995-532D31B5C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75" y="15875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AA6670-CC94-46ED-8A7D-A673683A2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Wedge Wire underdrain41</a:t>
            </a:r>
          </a:p>
        </p:txBody>
      </p:sp>
    </p:spTree>
    <p:extLst>
      <p:ext uri="{BB962C8B-B14F-4D97-AF65-F5344CB8AC3E}">
        <p14:creationId xmlns:p14="http://schemas.microsoft.com/office/powerpoint/2010/main" val="107204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D33691-392A-4DC9-8A57-9D10AD82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BDFC09-35A0-4C1F-B318-7FA27F249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Underdrain wedge wire</a:t>
            </a:r>
          </a:p>
        </p:txBody>
      </p:sp>
    </p:spTree>
    <p:extLst>
      <p:ext uri="{BB962C8B-B14F-4D97-AF65-F5344CB8AC3E}">
        <p14:creationId xmlns:p14="http://schemas.microsoft.com/office/powerpoint/2010/main" val="61842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E0EC1-C6C6-42C1-AE6B-3C7C0A03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is a Filter Surveillance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36BC-DA06-4024-9B9D-12D7F15C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Filter Surveillance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– is a series of tests designed to gather information about the filter vessel, condition of filter media, filter backwash process and performance.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Gathered information is used to document and take corrective actions in maintaining a viable and properly performing filter(s).</a:t>
            </a:r>
          </a:p>
          <a:p>
            <a:pPr>
              <a:buClr>
                <a:schemeClr val="accent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Section 64660. Operating Criteria (b) (8)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filters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shall be physically inspected and evaluated annually for such factors as media condition, mudball formation, and short circuiting.  </a:t>
            </a:r>
          </a:p>
          <a:p>
            <a:pPr>
              <a:buClr>
                <a:schemeClr val="accent2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0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2166E-07E8-4187-82CE-DA471D0B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C2B7F8-F7E4-400F-9E3A-11FB6147C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Slide23</a:t>
            </a:r>
          </a:p>
        </p:txBody>
      </p:sp>
    </p:spTree>
    <p:extLst>
      <p:ext uri="{BB962C8B-B14F-4D97-AF65-F5344CB8AC3E}">
        <p14:creationId xmlns:p14="http://schemas.microsoft.com/office/powerpoint/2010/main" val="118429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AD90-66BB-4AF7-B4BD-650258E7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27"/>
            <a:ext cx="10515600" cy="1002473"/>
          </a:xfrm>
        </p:spPr>
        <p:txBody>
          <a:bodyPr/>
          <a:lstStyle/>
          <a:p>
            <a:r>
              <a:rPr lang="en-US" dirty="0"/>
              <a:t>Porous Plate Underdrain</a:t>
            </a:r>
          </a:p>
        </p:txBody>
      </p:sp>
      <p:pic>
        <p:nvPicPr>
          <p:cNvPr id="3" name="Picture 2" descr="Porous plate underdrain">
            <a:extLst>
              <a:ext uri="{FF2B5EF4-FFF2-40B4-BE49-F238E27FC236}">
                <a16:creationId xmlns:a16="http://schemas.microsoft.com/office/drawing/2014/main" id="{F90BABC5-8773-4FE9-9140-108DDBA7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846" y="1249463"/>
            <a:ext cx="7290679" cy="54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83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1B5DD-51DF-44FE-95B4-586F0FC0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Type of Filter Vessels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8BA4C-42C6-40CE-B6D7-282C7A1E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Pressure Filters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Loading rates 1 – 3 gpm/ft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Gravity Filters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Loading rates 3 – 6 gpm/ft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805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43F9-FA2B-4C8F-99BF-E4FC9883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Horizontal Pressure Vessels (10-ft Dia)</a:t>
            </a:r>
          </a:p>
        </p:txBody>
      </p:sp>
      <p:pic>
        <p:nvPicPr>
          <p:cNvPr id="4" name="Picture 4" descr="10-ft horizontal filter">
            <a:extLst>
              <a:ext uri="{FF2B5EF4-FFF2-40B4-BE49-F238E27FC236}">
                <a16:creationId xmlns:a16="http://schemas.microsoft.com/office/drawing/2014/main" id="{1832AC3C-32CF-4F1C-97CF-65CAABF9B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939" y="1684951"/>
            <a:ext cx="6488769" cy="48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8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0274-7D7B-446F-BEA2-9FE652EF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90487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Horizontal Pressure Filters (8-ft Diam.)</a:t>
            </a:r>
          </a:p>
        </p:txBody>
      </p:sp>
      <p:pic>
        <p:nvPicPr>
          <p:cNvPr id="4" name="Picture 1" descr="8-ft horizontal filter">
            <a:extLst>
              <a:ext uri="{FF2B5EF4-FFF2-40B4-BE49-F238E27FC236}">
                <a16:creationId xmlns:a16="http://schemas.microsoft.com/office/drawing/2014/main" id="{52CA3425-DFF9-4D29-9EF7-CAEF13E343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576" y="1114426"/>
            <a:ext cx="7637008" cy="5718210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6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20A8-9BFC-4C9E-ABB3-8F0A3D7B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Horizontal Pressure Filters (6 &amp; 8-ft Diam.)</a:t>
            </a:r>
          </a:p>
        </p:txBody>
      </p:sp>
      <p:pic>
        <p:nvPicPr>
          <p:cNvPr id="4" name="Content Placeholder 3" descr="6 &amp; 8-ft horizontal filter">
            <a:extLst>
              <a:ext uri="{FF2B5EF4-FFF2-40B4-BE49-F238E27FC236}">
                <a16:creationId xmlns:a16="http://schemas.microsoft.com/office/drawing/2014/main" id="{3438972F-0F72-445C-8745-3FBF6681D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1" y="1295400"/>
            <a:ext cx="8977414" cy="546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D22E-3AF8-4B19-814D-8FD1E666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231"/>
            <a:ext cx="10515600" cy="86756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Horizontal Pressure Filter (6-ft Diam.)</a:t>
            </a:r>
          </a:p>
        </p:txBody>
      </p:sp>
      <p:pic>
        <p:nvPicPr>
          <p:cNvPr id="4" name="Picture 1" descr="6-ft horizontal filter">
            <a:extLst>
              <a:ext uri="{FF2B5EF4-FFF2-40B4-BE49-F238E27FC236}">
                <a16:creationId xmlns:a16="http://schemas.microsoft.com/office/drawing/2014/main" id="{077E853A-208A-45A5-9D76-09356A76DC84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341" y="1066800"/>
            <a:ext cx="7455960" cy="559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8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16ABE-E4E9-4B08-B917-27C66A22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3" y="170412"/>
            <a:ext cx="11794514" cy="1020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Horizontal Pressure Filters (5 &amp; 4-ft Diam.)</a:t>
            </a:r>
            <a:endParaRPr lang="en-US" sz="4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5-ft horizontal filter">
            <a:extLst>
              <a:ext uri="{FF2B5EF4-FFF2-40B4-BE49-F238E27FC236}">
                <a16:creationId xmlns:a16="http://schemas.microsoft.com/office/drawing/2014/main" id="{53897DCE-C0A6-454A-9960-E56ACFD40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98743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4-ft horizontal filter">
            <a:extLst>
              <a:ext uri="{FF2B5EF4-FFF2-40B4-BE49-F238E27FC236}">
                <a16:creationId xmlns:a16="http://schemas.microsoft.com/office/drawing/2014/main" id="{851E02C0-5C0C-4BAA-9A1B-3C8F22CD5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6189934" y="2374944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30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6ABE-E4E9-4B08-B917-27C66A22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Vertical Pressure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A834-9E1C-4D3C-9318-C9DBEFFA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Vertical pressure filters">
            <a:extLst>
              <a:ext uri="{FF2B5EF4-FFF2-40B4-BE49-F238E27FC236}">
                <a16:creationId xmlns:a16="http://schemas.microsoft.com/office/drawing/2014/main" id="{8903DA39-BB5E-48AB-8963-2EFAFF907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4" y="1885950"/>
            <a:ext cx="5314949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ertical pressure filters">
            <a:extLst>
              <a:ext uri="{FF2B5EF4-FFF2-40B4-BE49-F238E27FC236}">
                <a16:creationId xmlns:a16="http://schemas.microsoft.com/office/drawing/2014/main" id="{BAA7EC1C-3FE5-4948-863A-29347FE20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525" y="1885949"/>
            <a:ext cx="531495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6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6ABE-E4E9-4B08-B917-27C66A22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Vertical Small Pressure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A834-9E1C-4D3C-9318-C9DBEFFA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Vertical pressure filters">
            <a:extLst>
              <a:ext uri="{FF2B5EF4-FFF2-40B4-BE49-F238E27FC236}">
                <a16:creationId xmlns:a16="http://schemas.microsoft.com/office/drawing/2014/main" id="{330419B6-292F-43F9-A0C8-B77A2C37D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074" y="1952625"/>
            <a:ext cx="4892675" cy="3513377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</p:spPr>
      </p:pic>
      <p:pic>
        <p:nvPicPr>
          <p:cNvPr id="7" name="Picture 3" descr="Vertical pressure filters">
            <a:extLst>
              <a:ext uri="{FF2B5EF4-FFF2-40B4-BE49-F238E27FC236}">
                <a16:creationId xmlns:a16="http://schemas.microsoft.com/office/drawing/2014/main" id="{9A4376A3-C820-4ADA-8252-C3D34F570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952625"/>
            <a:ext cx="5202644" cy="3718529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– Filter Surveillance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265176">
              <a:buClr>
                <a:schemeClr val="accent2"/>
              </a:buCl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Filter media characteristics</a:t>
            </a:r>
          </a:p>
          <a:p>
            <a:pPr marL="265176">
              <a:buClr>
                <a:schemeClr val="accent2"/>
              </a:buCl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Underdrains</a:t>
            </a:r>
          </a:p>
          <a:p>
            <a:pPr marL="265176">
              <a:buClr>
                <a:schemeClr val="accent2"/>
              </a:buCl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Filter Surveillance: 9 Steps for assessment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>
              <a:buClr>
                <a:schemeClr val="accent2"/>
              </a:buCl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6ABE-E4E9-4B08-B917-27C66A22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Inground Large Gravity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A834-9E1C-4D3C-9318-C9DBEFFA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 descr="Gravity filter">
            <a:extLst>
              <a:ext uri="{FF2B5EF4-FFF2-40B4-BE49-F238E27FC236}">
                <a16:creationId xmlns:a16="http://schemas.microsoft.com/office/drawing/2014/main" id="{2CA0060F-81CA-4F93-907C-42A3F55B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7906" y="1914526"/>
            <a:ext cx="5139682" cy="38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ravity filter">
            <a:extLst>
              <a:ext uri="{FF2B5EF4-FFF2-40B4-BE49-F238E27FC236}">
                <a16:creationId xmlns:a16="http://schemas.microsoft.com/office/drawing/2014/main" id="{585EF4D6-0F49-4704-8FF3-C5E3EFE0FB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293" y="1914526"/>
            <a:ext cx="5139683" cy="38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5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6ABE-E4E9-4B08-B917-27C66A22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Gravity Filters (package plants)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A834-9E1C-4D3C-9318-C9DBEFFA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6" descr="Gravity filter">
            <a:extLst>
              <a:ext uri="{FF2B5EF4-FFF2-40B4-BE49-F238E27FC236}">
                <a16:creationId xmlns:a16="http://schemas.microsoft.com/office/drawing/2014/main" id="{F0BE3141-8D3B-46E0-BEBF-84705AA64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9" y="1914526"/>
            <a:ext cx="5088883" cy="3816663"/>
          </a:xfrm>
          <a:prstGeom prst="rect">
            <a:avLst/>
          </a:prstGeom>
        </p:spPr>
      </p:pic>
      <p:pic>
        <p:nvPicPr>
          <p:cNvPr id="7" name="Picture 6" descr="Gravity filter">
            <a:extLst>
              <a:ext uri="{FF2B5EF4-FFF2-40B4-BE49-F238E27FC236}">
                <a16:creationId xmlns:a16="http://schemas.microsoft.com/office/drawing/2014/main" id="{7EF4D82A-28D9-4F78-99A3-C40F38F01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17" y="1914526"/>
            <a:ext cx="5088883" cy="38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4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B299D-3C13-4790-A9AD-2144BB7A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9 Steps – Filter Surveillance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9968-3658-4362-8C56-134D084E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Visual inspection of filter media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 board measurements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Media probing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Coring (mud profile and media depths)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Mud ball check (visual/digging)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Inspection of surface washers (plugging, missing, working)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Filter media expansion (pan pipe or secie disc)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Backwash loading rate/turbidity profile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Floc retention analysis (mud profile from cored samples)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18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EDBCB-8263-4C77-992E-CC47639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Level of Filter Evaluation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EE83-700C-4025-B5AB-67B3E350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Depends on:</a:t>
            </a:r>
          </a:p>
          <a:p>
            <a:pPr marL="342900" indent="-342900">
              <a:buClr>
                <a:schemeClr val="accent2"/>
              </a:buClr>
              <a:buFont typeface="Wingdings 2"/>
              <a:buChar char="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Experience, Needs, and Motivation</a:t>
            </a:r>
          </a:p>
          <a:p>
            <a:pPr marL="342900" indent="-342900"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and number of Filters &amp; Type (Pressure vs. Gravity).</a:t>
            </a:r>
          </a:p>
          <a:p>
            <a:pPr marL="342900" indent="-342900"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Season &amp; Available Personnel</a:t>
            </a:r>
          </a:p>
          <a:p>
            <a:pPr marL="342900" indent="-342900"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tools</a:t>
            </a:r>
          </a:p>
          <a:p>
            <a:pPr marL="342900" indent="-342900"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Observation during examinations </a:t>
            </a:r>
          </a:p>
        </p:txBody>
      </p:sp>
    </p:spTree>
    <p:extLst>
      <p:ext uri="{BB962C8B-B14F-4D97-AF65-F5344CB8AC3E}">
        <p14:creationId xmlns:p14="http://schemas.microsoft.com/office/powerpoint/2010/main" val="2456198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8DDA3-09A6-4DC1-B53A-925A54FB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1. Visual Inspection of Filter Media</a:t>
            </a:r>
            <a:endParaRPr lang="en-US" sz="5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4211-0F5B-498B-AB24-0781205D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filter is drained, visually note any abnormalities of the media. 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by taking pictures and/or videos.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to team partner of what is observed</a:t>
            </a:r>
          </a:p>
        </p:txBody>
      </p:sp>
      <p:pic>
        <p:nvPicPr>
          <p:cNvPr id="9" name="Picture 11" descr="Table of symbols">
            <a:extLst>
              <a:ext uri="{FF2B5EF4-FFF2-40B4-BE49-F238E27FC236}">
                <a16:creationId xmlns:a16="http://schemas.microsoft.com/office/drawing/2014/main" id="{04F3BEEB-BF27-4321-81EB-7C4D9240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5" y="3352800"/>
            <a:ext cx="8134350" cy="2819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E5FAE0-8857-4F7D-9CCB-CDEB8F2A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14337" y="3348037"/>
            <a:ext cx="28738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lvl="1" indent="0">
              <a:buClr>
                <a:srgbClr val="990000"/>
              </a:buClr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Note:  Draining a dirty filter will take longer than a filter that was just backwashed.   Investigate beforehand the best way to drain filter in the most efficient way.   </a:t>
            </a:r>
          </a:p>
        </p:txBody>
      </p:sp>
    </p:spTree>
    <p:extLst>
      <p:ext uri="{BB962C8B-B14F-4D97-AF65-F5344CB8AC3E}">
        <p14:creationId xmlns:p14="http://schemas.microsoft.com/office/powerpoint/2010/main" val="122127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90FA7FC-A47D-4277-9A58-05E2851BB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6F54CB-6159-466A-A777-E58434991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Slide24</a:t>
            </a:r>
          </a:p>
        </p:txBody>
      </p:sp>
    </p:spTree>
    <p:extLst>
      <p:ext uri="{BB962C8B-B14F-4D97-AF65-F5344CB8AC3E}">
        <p14:creationId xmlns:p14="http://schemas.microsoft.com/office/powerpoint/2010/main" val="3164021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147630B-F7CD-4690-B716-409D47324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AB39D1-992F-4704-BE62-6A537707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Slide25</a:t>
            </a:r>
          </a:p>
        </p:txBody>
      </p:sp>
    </p:spTree>
    <p:extLst>
      <p:ext uri="{BB962C8B-B14F-4D97-AF65-F5344CB8AC3E}">
        <p14:creationId xmlns:p14="http://schemas.microsoft.com/office/powerpoint/2010/main" val="3306893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EA36C-7E20-4849-B915-F63264318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CF0E9-C3E8-49F3-9EB1-AC0AB126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Slide26</a:t>
            </a:r>
          </a:p>
        </p:txBody>
      </p:sp>
    </p:spTree>
    <p:extLst>
      <p:ext uri="{BB962C8B-B14F-4D97-AF65-F5344CB8AC3E}">
        <p14:creationId xmlns:p14="http://schemas.microsoft.com/office/powerpoint/2010/main" val="326597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156A6-6E09-4B43-B159-2D83C447D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CAB7EA-B35A-4FF0-8A0F-0CF246F51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</a:t>
            </a:r>
          </a:p>
        </p:txBody>
      </p:sp>
    </p:spTree>
    <p:extLst>
      <p:ext uri="{BB962C8B-B14F-4D97-AF65-F5344CB8AC3E}">
        <p14:creationId xmlns:p14="http://schemas.microsoft.com/office/powerpoint/2010/main" val="3965461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C49DB30-2FBC-4DD0-8996-F98589846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B445B0-67F3-4E81-9484-513BF3E58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Slide28</a:t>
            </a:r>
          </a:p>
        </p:txBody>
      </p:sp>
    </p:spTree>
    <p:extLst>
      <p:ext uri="{BB962C8B-B14F-4D97-AF65-F5344CB8AC3E}">
        <p14:creationId xmlns:p14="http://schemas.microsoft.com/office/powerpoint/2010/main" val="349098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A71A-196B-434A-B610-B8ACBB92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85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Media – Common Types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F18286-E064-455A-8CA6-1DEF19E2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86" y="1934309"/>
            <a:ext cx="305775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of sand">
            <a:extLst>
              <a:ext uri="{FF2B5EF4-FFF2-40B4-BE49-F238E27FC236}">
                <a16:creationId xmlns:a16="http://schemas.microsoft.com/office/drawing/2014/main" id="{38F7AEC1-E3A5-4509-A880-C731D7BA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841" y="1984552"/>
            <a:ext cx="30717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of garnet sand">
            <a:extLst>
              <a:ext uri="{FF2B5EF4-FFF2-40B4-BE49-F238E27FC236}">
                <a16:creationId xmlns:a16="http://schemas.microsoft.com/office/drawing/2014/main" id="{755519C6-E40A-4178-B2E3-BF02A966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551" y="2003546"/>
            <a:ext cx="302940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013A8D-FEA5-4AE6-8891-390A47191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6219" y="477889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Anthracite Coal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A354AD-A066-4FA9-8B32-C618FB8BB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003" y="478842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3DB273-26FD-4126-AF91-1D68BD9BD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9328" y="478842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Garnet Sand</a:t>
            </a:r>
          </a:p>
        </p:txBody>
      </p:sp>
    </p:spTree>
    <p:extLst>
      <p:ext uri="{BB962C8B-B14F-4D97-AF65-F5344CB8AC3E}">
        <p14:creationId xmlns:p14="http://schemas.microsoft.com/office/powerpoint/2010/main" val="2057694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F016C-E06E-4986-B539-DCEFCFA2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832EB-E87F-47CC-89EC-75E24E1B4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6200000">
            <a:off x="6161012" y="591551"/>
            <a:ext cx="5743618" cy="5674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F16A6-B32B-410D-B95C-5BADB006C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Slide29</a:t>
            </a:r>
          </a:p>
        </p:txBody>
      </p:sp>
    </p:spTree>
    <p:extLst>
      <p:ext uri="{BB962C8B-B14F-4D97-AF65-F5344CB8AC3E}">
        <p14:creationId xmlns:p14="http://schemas.microsoft.com/office/powerpoint/2010/main" val="1722067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3D4BE5B-B75E-4CD5-BE69-90286678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95363D-B303-48A7-BDD7-7F7E4E5DF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Slide30</a:t>
            </a:r>
          </a:p>
        </p:txBody>
      </p:sp>
    </p:spTree>
    <p:extLst>
      <p:ext uri="{BB962C8B-B14F-4D97-AF65-F5344CB8AC3E}">
        <p14:creationId xmlns:p14="http://schemas.microsoft.com/office/powerpoint/2010/main" val="2217061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7C2335ED-36E7-4654-A32B-AD7115A4D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444625"/>
            <a:ext cx="5291666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8A1934D2-3A49-41B1-8985-F8E46A60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6865" y="1444625"/>
            <a:ext cx="5291667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E62BC-6D60-4F9A-A151-64CBE0542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Slide31</a:t>
            </a:r>
          </a:p>
        </p:txBody>
      </p:sp>
    </p:spTree>
    <p:extLst>
      <p:ext uri="{BB962C8B-B14F-4D97-AF65-F5344CB8AC3E}">
        <p14:creationId xmlns:p14="http://schemas.microsoft.com/office/powerpoint/2010/main" val="981664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CC072-41B5-4024-A070-BF3BC075B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27942" y="557189"/>
            <a:ext cx="5668684" cy="5743618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EAEA9-FEBA-4061-A7D2-13841F7E7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DC299-8F9A-4F79-AD63-6A8C07186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</a:t>
            </a:r>
          </a:p>
        </p:txBody>
      </p:sp>
    </p:spTree>
    <p:extLst>
      <p:ext uri="{BB962C8B-B14F-4D97-AF65-F5344CB8AC3E}">
        <p14:creationId xmlns:p14="http://schemas.microsoft.com/office/powerpoint/2010/main" val="3266545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091DA33F-7C26-44F0-A8B5-F2D138DAC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444625"/>
            <a:ext cx="5291666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28">
            <a:extLst>
              <a:ext uri="{FF2B5EF4-FFF2-40B4-BE49-F238E27FC236}">
                <a16:creationId xmlns:a16="http://schemas.microsoft.com/office/drawing/2014/main" id="{8214A2DA-FC3D-4E8C-A60F-8BEE06C9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3BD23F-CDEE-4C61-9866-61FA940D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Slide32</a:t>
            </a:r>
          </a:p>
        </p:txBody>
      </p:sp>
    </p:spTree>
    <p:extLst>
      <p:ext uri="{BB962C8B-B14F-4D97-AF65-F5344CB8AC3E}">
        <p14:creationId xmlns:p14="http://schemas.microsoft.com/office/powerpoint/2010/main" val="4149219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D561FF7-F9D4-4EB3-AD80-EF4FB838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1819275"/>
            <a:ext cx="5397499" cy="404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F3343C-E50D-41E6-847F-C24D50EDB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isPhoto="1"/>
        </p:nvSpPr>
        <p:spPr bwMode="auto">
          <a:xfrm>
            <a:off x="6203950" y="1771650"/>
            <a:ext cx="5524499" cy="414337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86501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FA74D-9B17-419C-9DDE-FA61C49AB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Slide3</a:t>
            </a:r>
          </a:p>
        </p:txBody>
      </p:sp>
    </p:spTree>
    <p:extLst>
      <p:ext uri="{BB962C8B-B14F-4D97-AF65-F5344CB8AC3E}">
        <p14:creationId xmlns:p14="http://schemas.microsoft.com/office/powerpoint/2010/main" val="2571706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F720EDD-60B8-4F80-9644-1A72755D6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 bwMode="auto">
          <a:xfrm>
            <a:off x="321732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22DB1E6-6061-41B7-9824-2DA16BBD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064E6-F7AF-4449-AA11-73F099E43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Slide4</a:t>
            </a:r>
          </a:p>
        </p:txBody>
      </p:sp>
    </p:spTree>
    <p:extLst>
      <p:ext uri="{BB962C8B-B14F-4D97-AF65-F5344CB8AC3E}">
        <p14:creationId xmlns:p14="http://schemas.microsoft.com/office/powerpoint/2010/main" val="3303862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D9594A-3A7F-47F1-B630-8E268363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542E612-792B-4A91-BD66-03E0D6751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AE7AE6-7DAD-4716-A3FA-62A004D71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27586" y="79057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harder 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BD27B-6B34-4037-8C1D-59B97A9D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9961" y="115990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Short-Circuiting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58D7C-B9C8-4590-BA90-52BD643ED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Slide5</a:t>
            </a:r>
          </a:p>
        </p:txBody>
      </p:sp>
    </p:spTree>
    <p:extLst>
      <p:ext uri="{BB962C8B-B14F-4D97-AF65-F5344CB8AC3E}">
        <p14:creationId xmlns:p14="http://schemas.microsoft.com/office/powerpoint/2010/main" val="742788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7E5A388-6BAA-4212-9779-CB42B645E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198479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1ED84D-B4BC-48A6-8A0C-DD1F7FA59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6255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BD9EA-147D-475C-9355-D8AFD6F97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40331" y="2476500"/>
            <a:ext cx="20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Lawn Sprinklers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14702-6078-4370-96BE-9D245975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Slide6</a:t>
            </a:r>
          </a:p>
        </p:txBody>
      </p:sp>
    </p:spTree>
    <p:extLst>
      <p:ext uri="{BB962C8B-B14F-4D97-AF65-F5344CB8AC3E}">
        <p14:creationId xmlns:p14="http://schemas.microsoft.com/office/powerpoint/2010/main" val="868983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EEBD9-A720-4DD0-BC2E-D3466EDC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Measurements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9C1E-582A-4F12-85E9-789B8095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990000"/>
              </a:buClr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freeboard measurements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Surface nozzle to top of media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Header or trough to top of media</a:t>
            </a:r>
          </a:p>
          <a:p>
            <a:pPr marL="625475" lvl="1" indent="-342900">
              <a:buClr>
                <a:srgbClr val="990000"/>
              </a:buCl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Clr>
                <a:srgbClr val="990000"/>
              </a:buCl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1C3C3C-1AB0-47C8-B549-BCA91201B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6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5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A71A-196B-434A-B610-B8ACBB92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285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Media - </a:t>
            </a:r>
            <a:endParaRPr lang="en-US" dirty="0"/>
          </a:p>
        </p:txBody>
      </p:sp>
      <p:pic>
        <p:nvPicPr>
          <p:cNvPr id="10" name="Picture 2" descr="image of GAC">
            <a:extLst>
              <a:ext uri="{FF2B5EF4-FFF2-40B4-BE49-F238E27FC236}">
                <a16:creationId xmlns:a16="http://schemas.microsoft.com/office/drawing/2014/main" id="{9A2155A3-6283-442F-A131-63ECA879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661" y="1779016"/>
            <a:ext cx="4436173" cy="39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18FA4-CC84-438B-B059-69750A5E4D7E}"/>
              </a:ext>
            </a:extLst>
          </p:cNvPr>
          <p:cNvSpPr/>
          <p:nvPr/>
        </p:nvSpPr>
        <p:spPr>
          <a:xfrm>
            <a:off x="3015661" y="5887625"/>
            <a:ext cx="450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Bituminous Coal (GAC) or Coconut Shell</a:t>
            </a:r>
          </a:p>
        </p:txBody>
      </p:sp>
    </p:spTree>
    <p:extLst>
      <p:ext uri="{BB962C8B-B14F-4D97-AF65-F5344CB8AC3E}">
        <p14:creationId xmlns:p14="http://schemas.microsoft.com/office/powerpoint/2010/main" val="111745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50A1FB6-566B-4F90-BA64-75DC75F2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3B9BE5-643A-4213-AB43-2CB98CB04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Slide7</a:t>
            </a:r>
          </a:p>
        </p:txBody>
      </p:sp>
    </p:spTree>
    <p:extLst>
      <p:ext uri="{BB962C8B-B14F-4D97-AF65-F5344CB8AC3E}">
        <p14:creationId xmlns:p14="http://schemas.microsoft.com/office/powerpoint/2010/main" val="550714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DDA6A20-6F1C-4DF5-B573-F8D428D08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6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337D78-9B44-4E97-AFFA-97BC8F550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Slide8</a:t>
            </a:r>
          </a:p>
        </p:txBody>
      </p:sp>
    </p:spTree>
    <p:extLst>
      <p:ext uri="{BB962C8B-B14F-4D97-AF65-F5344CB8AC3E}">
        <p14:creationId xmlns:p14="http://schemas.microsoft.com/office/powerpoint/2010/main" val="3802992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C2851-CBDF-4D59-BF76-BFE7DE75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3. Media Depth Probing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44F5-DDF3-4041-ABF6-E331C816E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32" y="2872899"/>
            <a:ext cx="4461638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Clr>
                <a:srgbClr val="990000"/>
              </a:buClr>
              <a:defRPr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Probe media for depth</a:t>
            </a:r>
          </a:p>
          <a:p>
            <a:pPr marL="625475" lvl="1">
              <a:buClr>
                <a:srgbClr val="990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filter – conducted at hatch area</a:t>
            </a:r>
          </a:p>
          <a:p>
            <a:pPr marL="625475" lvl="1">
              <a:buClr>
                <a:srgbClr val="990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Gravity filter – grid area probing</a:t>
            </a:r>
          </a:p>
          <a:p>
            <a:pPr marL="282575" lvl="1">
              <a:buClr>
                <a:srgbClr val="990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½-inch steel rod from 4 – 10 feet</a:t>
            </a:r>
          </a:p>
        </p:txBody>
      </p:sp>
      <p:pic>
        <p:nvPicPr>
          <p:cNvPr id="5" name="Picture 5" descr="Probing rods">
            <a:extLst>
              <a:ext uri="{FF2B5EF4-FFF2-40B4-BE49-F238E27FC236}">
                <a16:creationId xmlns:a16="http://schemas.microsoft.com/office/drawing/2014/main" id="{C40C1940-DFD8-40CA-9AFA-E7987542C9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931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C864F-0B1A-48E5-AA63-8D2D1A11C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21732" y="557189"/>
            <a:ext cx="7086768" cy="574361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A625E3-3E11-4B3A-BFA3-CC631826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F15965-6139-4E8D-880B-E7B71D6F3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Slide9</a:t>
            </a:r>
          </a:p>
        </p:txBody>
      </p:sp>
    </p:spTree>
    <p:extLst>
      <p:ext uri="{BB962C8B-B14F-4D97-AF65-F5344CB8AC3E}">
        <p14:creationId xmlns:p14="http://schemas.microsoft.com/office/powerpoint/2010/main" val="1275571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F1872FA-617B-408F-A0BA-9EBEFE25C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6843"/>
            <a:ext cx="10515600" cy="1011679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 Depth – Gravity Filters</a:t>
            </a:r>
          </a:p>
        </p:txBody>
      </p:sp>
      <p:grpSp>
        <p:nvGrpSpPr>
          <p:cNvPr id="131075" name="Group 2" descr="gravity filter sample locations">
            <a:extLst>
              <a:ext uri="{FF2B5EF4-FFF2-40B4-BE49-F238E27FC236}">
                <a16:creationId xmlns:a16="http://schemas.microsoft.com/office/drawing/2014/main" id="{9B685300-86E6-48E9-8EE9-B8E7214343E3}"/>
              </a:ext>
            </a:extLst>
          </p:cNvPr>
          <p:cNvGrpSpPr>
            <a:grpSpLocks/>
          </p:cNvGrpSpPr>
          <p:nvPr/>
        </p:nvGrpSpPr>
        <p:grpSpPr bwMode="auto">
          <a:xfrm>
            <a:off x="2044700" y="1263296"/>
            <a:ext cx="7934325" cy="4257675"/>
            <a:chOff x="533400" y="2038350"/>
            <a:chExt cx="7934325" cy="4257675"/>
          </a:xfrm>
        </p:grpSpPr>
        <p:sp>
          <p:nvSpPr>
            <p:cNvPr id="131080" name="Rectangle 4">
              <a:extLst>
                <a:ext uri="{FF2B5EF4-FFF2-40B4-BE49-F238E27FC236}">
                  <a16:creationId xmlns:a16="http://schemas.microsoft.com/office/drawing/2014/main" id="{329E1933-4E42-44B4-92A8-D21614B9F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2057400"/>
              <a:ext cx="7924800" cy="4191000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81" name="Line 5">
              <a:extLst>
                <a:ext uri="{FF2B5EF4-FFF2-40B4-BE49-F238E27FC236}">
                  <a16:creationId xmlns:a16="http://schemas.microsoft.com/office/drawing/2014/main" id="{A79B16DB-FD84-4766-8ECD-B24899751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" y="3048000"/>
              <a:ext cx="7924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82" name="Line 6">
              <a:extLst>
                <a:ext uri="{FF2B5EF4-FFF2-40B4-BE49-F238E27FC236}">
                  <a16:creationId xmlns:a16="http://schemas.microsoft.com/office/drawing/2014/main" id="{811E985A-825D-4BC6-B084-B763DDC57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925" y="4038600"/>
              <a:ext cx="7924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83" name="Line 7">
              <a:extLst>
                <a:ext uri="{FF2B5EF4-FFF2-40B4-BE49-F238E27FC236}">
                  <a16:creationId xmlns:a16="http://schemas.microsoft.com/office/drawing/2014/main" id="{107A43C3-DF98-4A47-9F44-3D92CCFB5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" y="5181600"/>
              <a:ext cx="7924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84" name="Line 9">
              <a:extLst>
                <a:ext uri="{FF2B5EF4-FFF2-40B4-BE49-F238E27FC236}">
                  <a16:creationId xmlns:a16="http://schemas.microsoft.com/office/drawing/2014/main" id="{DA15701D-CA35-4B1D-B74C-F03C4D723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313" y="2057400"/>
              <a:ext cx="0" cy="419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86" name="Line 13">
              <a:extLst>
                <a:ext uri="{FF2B5EF4-FFF2-40B4-BE49-F238E27FC236}">
                  <a16:creationId xmlns:a16="http://schemas.microsoft.com/office/drawing/2014/main" id="{650512C5-5028-4EB0-BD6C-17EF60C78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0525" y="2057400"/>
              <a:ext cx="0" cy="419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87" name="Oval 14">
              <a:extLst>
                <a:ext uri="{FF2B5EF4-FFF2-40B4-BE49-F238E27FC236}">
                  <a16:creationId xmlns:a16="http://schemas.microsoft.com/office/drawing/2014/main" id="{7921A8A5-75AF-41E0-A76C-514A9E518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2962275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0" name="Oval 19">
              <a:extLst>
                <a:ext uri="{FF2B5EF4-FFF2-40B4-BE49-F238E27FC236}">
                  <a16:creationId xmlns:a16="http://schemas.microsoft.com/office/drawing/2014/main" id="{EBA3CC51-B58C-4DEF-96B7-253E5206C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150" y="29718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1" name="Oval 20">
              <a:extLst>
                <a:ext uri="{FF2B5EF4-FFF2-40B4-BE49-F238E27FC236}">
                  <a16:creationId xmlns:a16="http://schemas.microsoft.com/office/drawing/2014/main" id="{26D0DBA2-4109-4781-A161-2D4C94D61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" y="3962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3" name="Oval 24">
              <a:extLst>
                <a:ext uri="{FF2B5EF4-FFF2-40B4-BE49-F238E27FC236}">
                  <a16:creationId xmlns:a16="http://schemas.microsoft.com/office/drawing/2014/main" id="{9680D760-78A4-4D18-85AC-EA4A1684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150" y="3962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4" name="Oval 25">
              <a:extLst>
                <a:ext uri="{FF2B5EF4-FFF2-40B4-BE49-F238E27FC236}">
                  <a16:creationId xmlns:a16="http://schemas.microsoft.com/office/drawing/2014/main" id="{E7B57A6B-44F1-49A7-BA6A-FF60E155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5105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6" name="Oval 29">
              <a:extLst>
                <a:ext uri="{FF2B5EF4-FFF2-40B4-BE49-F238E27FC236}">
                  <a16:creationId xmlns:a16="http://schemas.microsoft.com/office/drawing/2014/main" id="{5F264062-D1DD-4934-A265-8FE60005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150" y="5105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8" name="Oval 31">
              <a:extLst>
                <a:ext uri="{FF2B5EF4-FFF2-40B4-BE49-F238E27FC236}">
                  <a16:creationId xmlns:a16="http://schemas.microsoft.com/office/drawing/2014/main" id="{D90BA633-BE68-4F57-8D72-60527D9C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" y="6143625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099" name="Oval 32">
              <a:extLst>
                <a:ext uri="{FF2B5EF4-FFF2-40B4-BE49-F238E27FC236}">
                  <a16:creationId xmlns:a16="http://schemas.microsoft.com/office/drawing/2014/main" id="{60D6C953-D0C7-48B0-B99C-309340D75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2052638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101" name="Oval 35">
              <a:extLst>
                <a:ext uri="{FF2B5EF4-FFF2-40B4-BE49-F238E27FC236}">
                  <a16:creationId xmlns:a16="http://schemas.microsoft.com/office/drawing/2014/main" id="{4BE2E530-1640-41B9-8CD5-3BC187D40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203835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102" name="Oval 36">
              <a:extLst>
                <a:ext uri="{FF2B5EF4-FFF2-40B4-BE49-F238E27FC236}">
                  <a16:creationId xmlns:a16="http://schemas.microsoft.com/office/drawing/2014/main" id="{807E22ED-9B27-47A8-A3F1-D87687A8B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200" y="203835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131107" name="Group 62">
              <a:extLst>
                <a:ext uri="{FF2B5EF4-FFF2-40B4-BE49-F238E27FC236}">
                  <a16:creationId xmlns:a16="http://schemas.microsoft.com/office/drawing/2014/main" id="{646C58B0-2AB6-487C-8B69-9B0037E32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2038350"/>
              <a:ext cx="165100" cy="4229100"/>
              <a:chOff x="1968" y="1284"/>
              <a:chExt cx="104" cy="2664"/>
            </a:xfrm>
          </p:grpSpPr>
          <p:sp>
            <p:nvSpPr>
              <p:cNvPr id="131144" name="Line 10">
                <a:extLst>
                  <a:ext uri="{FF2B5EF4-FFF2-40B4-BE49-F238E27FC236}">
                    <a16:creationId xmlns:a16="http://schemas.microsoft.com/office/drawing/2014/main" id="{6C843526-F7BC-455F-87BE-0FAF0954B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08"/>
                <a:ext cx="0" cy="26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45" name="Oval 15">
                <a:extLst>
                  <a:ext uri="{FF2B5EF4-FFF2-40B4-BE49-F238E27FC236}">
                    <a16:creationId xmlns:a16="http://schemas.microsoft.com/office/drawing/2014/main" id="{034FDDA7-57C3-4B93-A4B4-B0EE89932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" y="1863"/>
                <a:ext cx="98" cy="9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1146" name="Oval 21">
                <a:extLst>
                  <a:ext uri="{FF2B5EF4-FFF2-40B4-BE49-F238E27FC236}">
                    <a16:creationId xmlns:a16="http://schemas.microsoft.com/office/drawing/2014/main" id="{26DEB599-8D39-43F9-892F-C41385DB4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98" cy="9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1147" name="Oval 26">
                <a:extLst>
                  <a:ext uri="{FF2B5EF4-FFF2-40B4-BE49-F238E27FC236}">
                    <a16:creationId xmlns:a16="http://schemas.microsoft.com/office/drawing/2014/main" id="{0DC682E0-57A6-451C-998C-6C9084C1F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98" cy="9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1148" name="Oval 33">
                <a:extLst>
                  <a:ext uri="{FF2B5EF4-FFF2-40B4-BE49-F238E27FC236}">
                    <a16:creationId xmlns:a16="http://schemas.microsoft.com/office/drawing/2014/main" id="{0F85F998-B708-46CB-9888-FCEBE2FD5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84"/>
                <a:ext cx="98" cy="9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31149" name="Oval 41">
                <a:extLst>
                  <a:ext uri="{FF2B5EF4-FFF2-40B4-BE49-F238E27FC236}">
                    <a16:creationId xmlns:a16="http://schemas.microsoft.com/office/drawing/2014/main" id="{A1358F7D-13F5-4E35-9772-8610F0454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840"/>
                <a:ext cx="98" cy="9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31109" name="Line 12">
              <a:extLst>
                <a:ext uri="{FF2B5EF4-FFF2-40B4-BE49-F238E27FC236}">
                  <a16:creationId xmlns:a16="http://schemas.microsoft.com/office/drawing/2014/main" id="{50431ADB-62CE-4426-A68A-15DA5DEBC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2057400"/>
              <a:ext cx="0" cy="419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0" name="Oval 18">
              <a:extLst>
                <a:ext uri="{FF2B5EF4-FFF2-40B4-BE49-F238E27FC236}">
                  <a16:creationId xmlns:a16="http://schemas.microsoft.com/office/drawing/2014/main" id="{012E75BB-389A-4C88-AACD-7B953B019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9718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111" name="Oval 23">
              <a:extLst>
                <a:ext uri="{FF2B5EF4-FFF2-40B4-BE49-F238E27FC236}">
                  <a16:creationId xmlns:a16="http://schemas.microsoft.com/office/drawing/2014/main" id="{8176FD6A-C08C-4845-B935-92CDCAE6A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962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112" name="Oval 28">
              <a:extLst>
                <a:ext uri="{FF2B5EF4-FFF2-40B4-BE49-F238E27FC236}">
                  <a16:creationId xmlns:a16="http://schemas.microsoft.com/office/drawing/2014/main" id="{192D3064-2404-4081-8BC0-4CC0ED29E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5105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113" name="Oval 43">
              <a:extLst>
                <a:ext uri="{FF2B5EF4-FFF2-40B4-BE49-F238E27FC236}">
                  <a16:creationId xmlns:a16="http://schemas.microsoft.com/office/drawing/2014/main" id="{44EFE90C-55E6-491B-BFB7-2AF269017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60960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31114" name="Oval 44">
              <a:extLst>
                <a:ext uri="{FF2B5EF4-FFF2-40B4-BE49-F238E27FC236}">
                  <a16:creationId xmlns:a16="http://schemas.microsoft.com/office/drawing/2014/main" id="{D952285F-E5A8-4BF1-935A-E60BBF21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0675" y="60960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" name="Rectangle 49">
              <a:extLst>
                <a:ext uri="{FF2B5EF4-FFF2-40B4-BE49-F238E27FC236}">
                  <a16:creationId xmlns:a16="http://schemas.microsoft.com/office/drawing/2014/main" id="{754EC658-8CEF-425E-8EE9-4BD144CB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188" y="2057400"/>
              <a:ext cx="762000" cy="419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" name="Rectangle 50">
              <a:extLst>
                <a:ext uri="{FF2B5EF4-FFF2-40B4-BE49-F238E27FC236}">
                  <a16:creationId xmlns:a16="http://schemas.microsoft.com/office/drawing/2014/main" id="{EB338760-D65F-47B5-9CCB-72B5282E1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052638"/>
              <a:ext cx="762000" cy="419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0463" name="Rectangle 51">
              <a:extLst>
                <a:ext uri="{FF2B5EF4-FFF2-40B4-BE49-F238E27FC236}">
                  <a16:creationId xmlns:a16="http://schemas.microsoft.com/office/drawing/2014/main" id="{2CE88872-331E-4FE8-AD3A-514AD2A05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057400"/>
              <a:ext cx="762000" cy="419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31124" name="Oval 61">
              <a:extLst>
                <a:ext uri="{FF2B5EF4-FFF2-40B4-BE49-F238E27FC236}">
                  <a16:creationId xmlns:a16="http://schemas.microsoft.com/office/drawing/2014/main" id="{B906E5D3-EB1C-41A2-A0B6-30E8FF149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057400"/>
              <a:ext cx="155575" cy="1524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131076" name="Text Box 78">
            <a:extLst>
              <a:ext uri="{FF2B5EF4-FFF2-40B4-BE49-F238E27FC236}">
                <a16:creationId xmlns:a16="http://schemas.microsoft.com/office/drawing/2014/main" id="{FBB7E1F9-8893-49C9-B21B-3EE95EEAB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5807074"/>
            <a:ext cx="1008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aseline="0" dirty="0"/>
              <a:t>Trough</a:t>
            </a:r>
          </a:p>
        </p:txBody>
      </p:sp>
      <p:sp>
        <p:nvSpPr>
          <p:cNvPr id="131077" name="Line 79">
            <a:extLst>
              <a:ext uri="{FF2B5EF4-FFF2-40B4-BE49-F238E27FC236}">
                <a16:creationId xmlns:a16="http://schemas.microsoft.com/office/drawing/2014/main" id="{538A3887-FBDD-4426-B9DD-F08FAF5A8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5516209"/>
            <a:ext cx="762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1078" name="Oval 31">
            <a:extLst>
              <a:ext uri="{FF2B5EF4-FFF2-40B4-BE49-F238E27FC236}">
                <a16:creationId xmlns:a16="http://schemas.microsoft.com/office/drawing/2014/main" id="{D819751F-581F-455A-8BE6-01393ABEA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424" y="5947752"/>
            <a:ext cx="155575" cy="152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31079" name="TextBox 1">
            <a:extLst>
              <a:ext uri="{FF2B5EF4-FFF2-40B4-BE49-F238E27FC236}">
                <a16:creationId xmlns:a16="http://schemas.microsoft.com/office/drawing/2014/main" id="{B6BAC2AF-F3E9-476F-A746-EA48ADA25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770" y="5835579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aseline="0" dirty="0"/>
              <a:t>Probing points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26" name="Rectangle 72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B8C69-061A-4C7A-857F-CEF2F322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485529" cy="1243851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4. Core Media (mud profile and filter depth)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24" name="Picture 3" descr="Coring pipes">
            <a:extLst>
              <a:ext uri="{FF2B5EF4-FFF2-40B4-BE49-F238E27FC236}">
                <a16:creationId xmlns:a16="http://schemas.microsoft.com/office/drawing/2014/main" id="{F3984507-7F13-47D0-95FF-FE78F3B8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2" r="-1" b="-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5776-F4A4-48E6-9679-ABD5331FF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rtlCol="0" anchor="t">
            <a:normAutofit/>
          </a:bodyPr>
          <a:lstStyle/>
          <a:p>
            <a:pPr marL="0" indent="0">
              <a:buClr>
                <a:srgbClr val="990000"/>
              </a:buClr>
              <a:buNone/>
              <a:defRPr/>
            </a:pP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Core before and after backwash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two people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Coring samples</a:t>
            </a:r>
          </a:p>
          <a:p>
            <a:pPr marL="863600" lvl="2" indent="-3429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0 – 2 inches</a:t>
            </a:r>
          </a:p>
          <a:p>
            <a:pPr marL="863600" lvl="2" indent="-3429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– 6 inches</a:t>
            </a:r>
          </a:p>
          <a:p>
            <a:pPr marL="863600" lvl="2" indent="-3429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– 12 inches</a:t>
            </a:r>
          </a:p>
          <a:p>
            <a:pPr marL="863600" lvl="2" indent="-34290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12 – 18 inches …………etc.</a:t>
            </a:r>
          </a:p>
          <a:p>
            <a:pPr marL="282575" lvl="1" indent="0">
              <a:buClr>
                <a:srgbClr val="990000"/>
              </a:buClr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lvl="1" indent="0">
              <a:buClr>
                <a:srgbClr val="990000"/>
              </a:buClr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golf tube or electrical conduit</a:t>
            </a:r>
          </a:p>
          <a:p>
            <a:pPr marL="282575" lvl="1" indent="0">
              <a:buClr>
                <a:srgbClr val="990000"/>
              </a:buClr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(PVC piping is not suitable)</a:t>
            </a:r>
          </a:p>
          <a:p>
            <a:pPr marL="282575" lvl="1" indent="0">
              <a:buClr>
                <a:srgbClr val="990000"/>
              </a:buClr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Place samples in labeled zip-lock bags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ing1">
            <a:extLst>
              <a:ext uri="{FF2B5EF4-FFF2-40B4-BE49-F238E27FC236}">
                <a16:creationId xmlns:a16="http://schemas.microsoft.com/office/drawing/2014/main" id="{BEB996FC-22C3-4684-8AAA-6EBA0B27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6910" y="-12700"/>
            <a:ext cx="9144000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C1971B-2A01-41A5-9018-73E803C623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Slide10</a:t>
            </a:r>
          </a:p>
        </p:txBody>
      </p:sp>
    </p:spTree>
    <p:extLst>
      <p:ext uri="{BB962C8B-B14F-4D97-AF65-F5344CB8AC3E}">
        <p14:creationId xmlns:p14="http://schemas.microsoft.com/office/powerpoint/2010/main" val="3848018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5D4742-50C5-4F2B-8FD6-C3E985FF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9020" y="0"/>
            <a:ext cx="9057502" cy="678656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EFCE1A-D82B-40AD-A870-BD95BC23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Slide11</a:t>
            </a:r>
          </a:p>
        </p:txBody>
      </p:sp>
    </p:spTree>
    <p:extLst>
      <p:ext uri="{BB962C8B-B14F-4D97-AF65-F5344CB8AC3E}">
        <p14:creationId xmlns:p14="http://schemas.microsoft.com/office/powerpoint/2010/main" val="1906949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>
            <a:extLst>
              <a:ext uri="{FF2B5EF4-FFF2-40B4-BE49-F238E27FC236}">
                <a16:creationId xmlns:a16="http://schemas.microsoft.com/office/drawing/2014/main" id="{2C32A094-FD24-49DD-8D67-52E4E544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263" y="1085222"/>
            <a:ext cx="5770870" cy="43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73EAE971-2547-4D23-959A-64381FD8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6865" y="1085222"/>
            <a:ext cx="5770870" cy="43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EE053-0091-4F2C-9E15-2E346D3F62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2C40A-91E7-489E-9949-FB6046660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33" y="160772"/>
            <a:ext cx="4540320" cy="6053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AC09D-7229-43DF-A4F6-1E0CE739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549" y="160774"/>
            <a:ext cx="4540319" cy="6053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0B8A0-F27C-4798-B045-0901BE65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Slide12</a:t>
            </a:r>
          </a:p>
        </p:txBody>
      </p:sp>
    </p:spTree>
    <p:extLst>
      <p:ext uri="{BB962C8B-B14F-4D97-AF65-F5344CB8AC3E}">
        <p14:creationId xmlns:p14="http://schemas.microsoft.com/office/powerpoint/2010/main" val="248833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AEEE-455E-434E-9792-74B46DFF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Media - Typical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570C-9A99-4D78-8F92-0DE6D1D68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Anthracite/Sand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FB4C5-A94D-4CA3-BFDF-E7D27519A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Anthracite/Sand/Garnet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2C64A-600A-4A05-AC32-BB150D151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4425" y="2422525"/>
            <a:ext cx="3657600" cy="2501900"/>
            <a:chOff x="304800" y="1612900"/>
            <a:chExt cx="3657600" cy="2501900"/>
          </a:xfrm>
        </p:grpSpPr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DDD7DFCE-AC5C-42B5-87DA-0E2CBD452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905000"/>
              <a:ext cx="3657600" cy="2209800"/>
              <a:chOff x="192" y="1200"/>
              <a:chExt cx="2304" cy="1392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977E37B4-F524-4266-A4F5-49BFC9C0D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1824" cy="48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1E48D6AB-DCC1-4D38-9BA2-31F58C58B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296"/>
                <a:ext cx="1824" cy="81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E47BDBD5-A3BF-47B3-90F5-9FB4608A1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8" y="1440"/>
                <a:ext cx="105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latin typeface="Tahoma" panose="020B0604030504040204" pitchFamily="34" charset="0"/>
                  </a:rPr>
                  <a:t>Anthracite</a:t>
                </a:r>
              </a:p>
            </p:txBody>
          </p:sp>
          <p:sp>
            <p:nvSpPr>
              <p:cNvPr id="12" name="Text Box 13">
                <a:extLst>
                  <a:ext uri="{FF2B5EF4-FFF2-40B4-BE49-F238E27FC236}">
                    <a16:creationId xmlns:a16="http://schemas.microsoft.com/office/drawing/2014/main" id="{CC1C8E43-3002-493F-958A-441CEF0BD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88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18”</a:t>
                </a:r>
              </a:p>
            </p:txBody>
          </p:sp>
          <p:sp>
            <p:nvSpPr>
              <p:cNvPr id="13" name="Text Box 14">
                <a:extLst>
                  <a:ext uri="{FF2B5EF4-FFF2-40B4-BE49-F238E27FC236}">
                    <a16:creationId xmlns:a16="http://schemas.microsoft.com/office/drawing/2014/main" id="{1885B823-46D7-497D-BE8C-0C30AB4C7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2208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12”</a:t>
                </a:r>
              </a:p>
            </p:txBody>
          </p:sp>
          <p:cxnSp>
            <p:nvCxnSpPr>
              <p:cNvPr id="14" name="AutoShape 24">
                <a:extLst>
                  <a:ext uri="{FF2B5EF4-FFF2-40B4-BE49-F238E27FC236}">
                    <a16:creationId xmlns:a16="http://schemas.microsoft.com/office/drawing/2014/main" id="{B4BB6C4D-510C-461C-BDC3-D34E73DA25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72" y="1200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AutoShape 25">
                <a:extLst>
                  <a:ext uri="{FF2B5EF4-FFF2-40B4-BE49-F238E27FC236}">
                    <a16:creationId xmlns:a16="http://schemas.microsoft.com/office/drawing/2014/main" id="{0B5C4F42-47CA-4FE8-B991-CD24F6905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6" name="AutoShape 26">
                <a:extLst>
                  <a:ext uri="{FF2B5EF4-FFF2-40B4-BE49-F238E27FC236}">
                    <a16:creationId xmlns:a16="http://schemas.microsoft.com/office/drawing/2014/main" id="{834DC2A9-8A59-44FD-9D0F-401D78A6F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" name="AutoShape 27">
                <a:extLst>
                  <a:ext uri="{FF2B5EF4-FFF2-40B4-BE49-F238E27FC236}">
                    <a16:creationId xmlns:a16="http://schemas.microsoft.com/office/drawing/2014/main" id="{E39728F5-7C58-406E-946F-17D9AFB22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8" name="AutoShape 28">
                <a:extLst>
                  <a:ext uri="{FF2B5EF4-FFF2-40B4-BE49-F238E27FC236}">
                    <a16:creationId xmlns:a16="http://schemas.microsoft.com/office/drawing/2014/main" id="{5306E12C-23F6-4F19-BB71-55A5AD183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9" name="AutoShape 29">
                <a:extLst>
                  <a:ext uri="{FF2B5EF4-FFF2-40B4-BE49-F238E27FC236}">
                    <a16:creationId xmlns:a16="http://schemas.microsoft.com/office/drawing/2014/main" id="{340D6EA4-6164-4E99-A374-68755EE53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" name="AutoShape 30">
                <a:extLst>
                  <a:ext uri="{FF2B5EF4-FFF2-40B4-BE49-F238E27FC236}">
                    <a16:creationId xmlns:a16="http://schemas.microsoft.com/office/drawing/2014/main" id="{173D8C0E-E5A5-470B-A67D-1A4CA77D5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1" name="AutoShape 31">
                <a:extLst>
                  <a:ext uri="{FF2B5EF4-FFF2-40B4-BE49-F238E27FC236}">
                    <a16:creationId xmlns:a16="http://schemas.microsoft.com/office/drawing/2014/main" id="{F2E81802-B553-46A6-82D2-D5D9FC768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" name="AutoShape 32">
                <a:extLst>
                  <a:ext uri="{FF2B5EF4-FFF2-40B4-BE49-F238E27FC236}">
                    <a16:creationId xmlns:a16="http://schemas.microsoft.com/office/drawing/2014/main" id="{A836B97F-1EC7-4544-A6CA-9A4C1EFBC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8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7" name="Text Box 33">
              <a:extLst>
                <a:ext uri="{FF2B5EF4-FFF2-40B4-BE49-F238E27FC236}">
                  <a16:creationId xmlns:a16="http://schemas.microsoft.com/office/drawing/2014/main" id="{5229C780-1901-439A-82FC-E7CF0C80C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413" y="1612900"/>
              <a:ext cx="2057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aseline="0" dirty="0">
                  <a:solidFill>
                    <a:schemeClr val="bg1"/>
                  </a:solidFill>
                </a:rPr>
                <a:t>Surface Washers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6DFAFD-AD09-42C3-BCD6-4497A7C5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86550" y="2600325"/>
            <a:ext cx="4495800" cy="2431435"/>
            <a:chOff x="4343400" y="1905000"/>
            <a:chExt cx="4495800" cy="2431435"/>
          </a:xfrm>
        </p:grpSpPr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A8453764-EACF-4E62-B6DC-2861DEF33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352800"/>
              <a:ext cx="28956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6D65FCC-06E0-43AA-BDF3-F200DE33B331}"/>
                </a:ext>
              </a:extLst>
            </p:cNvPr>
            <p:cNvGrpSpPr/>
            <p:nvPr/>
          </p:nvGrpSpPr>
          <p:grpSpPr>
            <a:xfrm>
              <a:off x="4343400" y="1905000"/>
              <a:ext cx="4495800" cy="2431435"/>
              <a:chOff x="4343400" y="1914525"/>
              <a:chExt cx="4495800" cy="2431435"/>
            </a:xfrm>
          </p:grpSpPr>
          <p:sp>
            <p:nvSpPr>
              <p:cNvPr id="37" name="Rectangle 6">
                <a:extLst>
                  <a:ext uri="{FF2B5EF4-FFF2-40B4-BE49-F238E27FC236}">
                    <a16:creationId xmlns:a16="http://schemas.microsoft.com/office/drawing/2014/main" id="{29C8AD86-7DFA-4036-A316-F70D4A55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000" y="2057400"/>
                <a:ext cx="2895600" cy="12954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8" name="Text Box 9">
                <a:extLst>
                  <a:ext uri="{FF2B5EF4-FFF2-40B4-BE49-F238E27FC236}">
                    <a16:creationId xmlns:a16="http://schemas.microsoft.com/office/drawing/2014/main" id="{C9FB2156-823F-4321-97D4-68F0FDDC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1914525"/>
                <a:ext cx="990600" cy="2431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0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1400" baseline="0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1400" baseline="0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1400" baseline="0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1400" baseline="0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1400" baseline="0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800" baseline="0" dirty="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4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30 </a:t>
                </a:r>
                <a:r>
                  <a:rPr lang="en-US" altLang="en-US" sz="12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Inches</a:t>
                </a:r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58591D41-B89E-49C9-8062-1E5C1CE84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2209800"/>
                <a:ext cx="0" cy="18288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" name="Text Box 15">
                <a:extLst>
                  <a:ext uri="{FF2B5EF4-FFF2-40B4-BE49-F238E27FC236}">
                    <a16:creationId xmlns:a16="http://schemas.microsoft.com/office/drawing/2014/main" id="{EB87392C-2DB6-43D6-B55F-A5EB02C47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6425" y="2286000"/>
                <a:ext cx="1676400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latin typeface="Tahoma" panose="020B0604030504040204" pitchFamily="34" charset="0"/>
                  </a:rPr>
                  <a:t>Anthracite</a:t>
                </a:r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6FC55523-DB82-49FE-A14B-D631163F0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000" y="3962400"/>
                <a:ext cx="2895600" cy="152400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44" name="Text Box 19">
                <a:extLst>
                  <a:ext uri="{FF2B5EF4-FFF2-40B4-BE49-F238E27FC236}">
                    <a16:creationId xmlns:a16="http://schemas.microsoft.com/office/drawing/2014/main" id="{3BBB00A1-0F30-45C0-82F6-30F3667E4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2362200"/>
                <a:ext cx="762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18”</a:t>
                </a:r>
              </a:p>
            </p:txBody>
          </p:sp>
          <p:sp>
            <p:nvSpPr>
              <p:cNvPr id="45" name="Text Box 20">
                <a:extLst>
                  <a:ext uri="{FF2B5EF4-FFF2-40B4-BE49-F238E27FC236}">
                    <a16:creationId xmlns:a16="http://schemas.microsoft.com/office/drawing/2014/main" id="{D54405CA-6085-4643-8F3C-AF5FCF7F3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8650" y="3429000"/>
                <a:ext cx="5334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9”</a:t>
                </a:r>
              </a:p>
            </p:txBody>
          </p: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80E80F56-1A5B-48F4-9EC3-3BF4FF653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8650" y="3852863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aseline="0" dirty="0">
                    <a:solidFill>
                      <a:schemeClr val="bg1"/>
                    </a:solidFill>
                    <a:latin typeface="Tahoma" panose="020B0604030504040204" pitchFamily="34" charset="0"/>
                  </a:rPr>
                  <a:t>3”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FA34728-ABD8-4F39-81ED-956256FF8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05870" y="4357172"/>
            <a:ext cx="14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E3076D-6DB8-4230-BDF5-829E306CE47E}"/>
              </a:ext>
            </a:extLst>
          </p:cNvPr>
          <p:cNvSpPr txBox="1"/>
          <p:nvPr/>
        </p:nvSpPr>
        <p:spPr>
          <a:xfrm>
            <a:off x="8034735" y="4148137"/>
            <a:ext cx="14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A1EE6E-5912-4FEF-8F42-402E6CBBE68C}"/>
              </a:ext>
            </a:extLst>
          </p:cNvPr>
          <p:cNvSpPr txBox="1"/>
          <p:nvPr/>
        </p:nvSpPr>
        <p:spPr>
          <a:xfrm>
            <a:off x="8025209" y="4757737"/>
            <a:ext cx="15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Garnet Sand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4DAAA288-1274-41DA-A543-0EE81E6E0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2971800"/>
            <a:ext cx="0" cy="18288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1418EACB-79CC-4200-8347-96D56DBA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2726710"/>
            <a:ext cx="990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chemeClr val="bg1"/>
                </a:solidFill>
                <a:latin typeface="Tahoma" panose="020B0604030504040204" pitchFamily="34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400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800" baseline="0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400" baseline="0" dirty="0">
                <a:solidFill>
                  <a:schemeClr val="bg1"/>
                </a:solidFill>
                <a:latin typeface="Tahoma" panose="020B0604030504040204" pitchFamily="34" charset="0"/>
              </a:rPr>
              <a:t>30 </a:t>
            </a:r>
            <a:r>
              <a:rPr lang="en-US" altLang="en-US" sz="1200" baseline="0" dirty="0">
                <a:solidFill>
                  <a:schemeClr val="bg1"/>
                </a:solidFill>
                <a:latin typeface="Tahoma" panose="020B0604030504040204" pitchFamily="34" charset="0"/>
              </a:rPr>
              <a:t>Inches</a:t>
            </a:r>
          </a:p>
        </p:txBody>
      </p:sp>
    </p:spTree>
    <p:extLst>
      <p:ext uri="{BB962C8B-B14F-4D97-AF65-F5344CB8AC3E}">
        <p14:creationId xmlns:p14="http://schemas.microsoft.com/office/powerpoint/2010/main" val="1068220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5D89D-D72E-432F-BE71-2E0F26171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4E090-B153-4128-9EE3-BBE520D9C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444624"/>
            <a:ext cx="5291667" cy="396875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92866-73B1-46B8-A66B-592F117F9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Slide14</a:t>
            </a:r>
          </a:p>
        </p:txBody>
      </p:sp>
    </p:spTree>
    <p:extLst>
      <p:ext uri="{BB962C8B-B14F-4D97-AF65-F5344CB8AC3E}">
        <p14:creationId xmlns:p14="http://schemas.microsoft.com/office/powerpoint/2010/main" val="37582949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8B03C-D55B-47CA-8474-B69D7168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071693" cy="1481328"/>
          </a:xfrm>
        </p:spPr>
        <p:txBody>
          <a:bodyPr anchor="b"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Depth of Media Layers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2F9D-0F54-488B-9CD5-70C1F5FB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660904"/>
            <a:ext cx="5106924" cy="3547872"/>
          </a:xfrm>
        </p:spPr>
        <p:txBody>
          <a:bodyPr anchor="t">
            <a:normAutofit/>
          </a:bodyPr>
          <a:lstStyle/>
          <a:p>
            <a:pPr marL="282575" lvl="1" indent="0">
              <a:buClr>
                <a:srgbClr val="990000"/>
              </a:buClr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media layer </a:t>
            </a:r>
          </a:p>
          <a:p>
            <a:pPr marL="282575" lvl="1" indent="0">
              <a:buClr>
                <a:srgbClr val="990000"/>
              </a:buClr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depth from core samples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Anthracite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Interface (anthracite/sand)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Garnet sand</a:t>
            </a:r>
          </a:p>
          <a:p>
            <a:pPr marL="282575" lvl="1" indent="0">
              <a:buClr>
                <a:srgbClr val="990000"/>
              </a:buClr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ags of filter media.">
            <a:extLst>
              <a:ext uri="{FF2B5EF4-FFF2-40B4-BE49-F238E27FC236}">
                <a16:creationId xmlns:a16="http://schemas.microsoft.com/office/drawing/2014/main" id="{9F91448D-80F5-4642-BBD3-DACB99BFE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632" y="1073277"/>
            <a:ext cx="7166864" cy="53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36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8B03C-D55B-47CA-8474-B69D7168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5. Check for Mud Balls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2F9D-0F54-488B-9CD5-70C1F5FB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2" y="2872899"/>
            <a:ext cx="4521928" cy="332066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990000"/>
              </a:buClr>
              <a:buFont typeface="Wingdings 2" pitchFamily="18" charset="2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 into filter media with hands</a:t>
            </a:r>
          </a:p>
          <a:p>
            <a:pPr marL="625475" lvl="1" indent="-342900"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 for mud balls – clump of media/coagulant stuck together.</a:t>
            </a:r>
          </a:p>
          <a:p>
            <a:pPr marL="625475" lvl="1" indent="-342900" eaLnBrk="1" fontAlgn="auto" hangingPunct="1"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sizes</a:t>
            </a:r>
          </a:p>
          <a:p>
            <a:endParaRPr lang="en-US" sz="2400" dirty="0"/>
          </a:p>
        </p:txBody>
      </p:sp>
      <p:pic>
        <p:nvPicPr>
          <p:cNvPr id="4" name="Picture 4" descr="Person digging into media.">
            <a:extLst>
              <a:ext uri="{FF2B5EF4-FFF2-40B4-BE49-F238E27FC236}">
                <a16:creationId xmlns:a16="http://schemas.microsoft.com/office/drawing/2014/main" id="{75906843-2E0F-4715-8A25-D4617668C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283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8B03C-D55B-47CA-8474-B69D7168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6. Test Surface Washers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2F9D-0F54-488B-9CD5-70C1F5FB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Clr>
                <a:srgbClr val="990000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 on Surface Washers (min throttled) 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Missing nozzles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Plugged nozzles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Broken pipes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filters w/multi cells</a:t>
            </a:r>
          </a:p>
          <a:p>
            <a:pPr marL="1082675" lvl="2" indent="-342900">
              <a:buClr>
                <a:srgbClr val="FFC000"/>
              </a:buCl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surface washer on cell that is being backwashed</a:t>
            </a:r>
          </a:p>
          <a:p>
            <a:pPr marL="625475" lvl="1" indent="-342900">
              <a:buClr>
                <a:srgbClr val="990000"/>
              </a:buCl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rgbClr val="990000"/>
              </a:buClr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 to back filled with water just above media before testing surface washers.  This will minimize flying media.</a:t>
            </a:r>
          </a:p>
        </p:txBody>
      </p:sp>
    </p:spTree>
    <p:extLst>
      <p:ext uri="{BB962C8B-B14F-4D97-AF65-F5344CB8AC3E}">
        <p14:creationId xmlns:p14="http://schemas.microsoft.com/office/powerpoint/2010/main" val="4073798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4C42A245-F70D-4724-AFD2-282E66DA6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3242" y="1816099"/>
            <a:ext cx="5291666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AD3DC8A-E5FC-47A3-8CE8-D55CDD463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891" y="1816099"/>
            <a:ext cx="5291667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3601B-8558-4819-BC20-FA222A043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Slide15</a:t>
            </a:r>
          </a:p>
        </p:txBody>
      </p:sp>
    </p:spTree>
    <p:extLst>
      <p:ext uri="{BB962C8B-B14F-4D97-AF65-F5344CB8AC3E}">
        <p14:creationId xmlns:p14="http://schemas.microsoft.com/office/powerpoint/2010/main" val="2801329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D5E0-B332-443F-BD23-C22E47FD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7. Filter Media Expansion Test</a:t>
            </a:r>
          </a:p>
        </p:txBody>
      </p:sp>
      <p:sp>
        <p:nvSpPr>
          <p:cNvPr id="8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8472-EF57-4334-B864-71B71D2C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Autofit/>
          </a:bodyPr>
          <a:lstStyle/>
          <a:p>
            <a:pPr marL="0" indent="0">
              <a:buClr>
                <a:srgbClr val="990000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filter media expansion during backwash cycle.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 Pipe tool</a:t>
            </a:r>
          </a:p>
          <a:p>
            <a:pPr marL="625475" lvl="1" indent="-342900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pan pipe on top of  media and clamp</a:t>
            </a:r>
          </a:p>
          <a:p>
            <a:pPr marL="630238" lvl="1" indent="-346075">
              <a:buClr>
                <a:srgbClr val="FFC000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 Pipe material</a:t>
            </a:r>
          </a:p>
          <a:p>
            <a:pPr marL="868363" lvl="2" indent="-346075">
              <a:buClr>
                <a:srgbClr val="FFC000"/>
              </a:buCl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¾-in PVC and Duct Tap</a:t>
            </a:r>
          </a:p>
          <a:p>
            <a:pPr marL="868363" lvl="2" indent="-346075">
              <a:buClr>
                <a:srgbClr val="FFC000"/>
              </a:buCl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pipe 1 inch longer</a:t>
            </a:r>
          </a:p>
          <a:p>
            <a:pPr marL="630238" lvl="2" indent="-346075">
              <a:buClr>
                <a:srgbClr val="FFC000"/>
              </a:buCl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Bed expansion (15 – 35%)</a:t>
            </a:r>
          </a:p>
          <a:p>
            <a:pPr marL="630238" lvl="2" indent="-346075">
              <a:buClr>
                <a:srgbClr val="FFC000"/>
              </a:buCl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Secchi disc for gravity filters</a:t>
            </a:r>
          </a:p>
        </p:txBody>
      </p:sp>
      <p:pic>
        <p:nvPicPr>
          <p:cNvPr id="4" name="Picture 3" descr="Image of Panpipes">
            <a:extLst>
              <a:ext uri="{FF2B5EF4-FFF2-40B4-BE49-F238E27FC236}">
                <a16:creationId xmlns:a16="http://schemas.microsoft.com/office/drawing/2014/main" id="{58BA2FAC-C15B-46F8-8CD4-AF34A1D2F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8089160" y="329183"/>
            <a:ext cx="3563576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cchi disc">
            <a:extLst>
              <a:ext uri="{FF2B5EF4-FFF2-40B4-BE49-F238E27FC236}">
                <a16:creationId xmlns:a16="http://schemas.microsoft.com/office/drawing/2014/main" id="{034282C9-B8E9-46EF-848A-0814A2176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88453" y="4079193"/>
            <a:ext cx="2546701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455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737E7E07-BE26-428D-B572-F724D00FE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444625"/>
            <a:ext cx="5291666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7D3BA8B8-174B-4C0A-94CD-531E64E0A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7934D-FAEB-4B88-AFAD-A8A1E1B174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Slide16</a:t>
            </a:r>
          </a:p>
        </p:txBody>
      </p:sp>
    </p:spTree>
    <p:extLst>
      <p:ext uri="{BB962C8B-B14F-4D97-AF65-F5344CB8AC3E}">
        <p14:creationId xmlns:p14="http://schemas.microsoft.com/office/powerpoint/2010/main" val="17655615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0D836-B79A-44CB-B4B1-55468742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46D041-A123-4B80-BC45-0B32C31866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Slide17</a:t>
            </a:r>
          </a:p>
        </p:txBody>
      </p:sp>
    </p:spTree>
    <p:extLst>
      <p:ext uri="{BB962C8B-B14F-4D97-AF65-F5344CB8AC3E}">
        <p14:creationId xmlns:p14="http://schemas.microsoft.com/office/powerpoint/2010/main" val="13826865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60D11-FB5D-4413-A3B5-E5541F1D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681" y="661964"/>
            <a:ext cx="5668684" cy="574361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97967B-A2A2-43F8-9CED-26E6D654B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08950" y="661964"/>
            <a:ext cx="5674893" cy="574361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20BBE-702A-495E-9739-4DBB38B9AF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Slide18</a:t>
            </a:r>
          </a:p>
        </p:txBody>
      </p:sp>
    </p:spTree>
    <p:extLst>
      <p:ext uri="{BB962C8B-B14F-4D97-AF65-F5344CB8AC3E}">
        <p14:creationId xmlns:p14="http://schemas.microsoft.com/office/powerpoint/2010/main" val="32559551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19ACF-FDE2-45B9-AB04-72BCB2B9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8. Filter Backwash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8064-EB55-4930-96E0-68BABB21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Clr>
                <a:srgbClr val="990000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Backwash Filter – Turbidity Profile </a:t>
            </a:r>
          </a:p>
          <a:p>
            <a:pPr marL="625475" lvl="1" indent="-342900">
              <a:buClr>
                <a:srgbClr val="FFC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 and record backwash rate (gpm/ft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5475" lvl="1" indent="-342900">
              <a:buClr>
                <a:srgbClr val="FFC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 surface wash rate and duration</a:t>
            </a:r>
          </a:p>
          <a:p>
            <a:pPr marL="625475" lvl="1" indent="-342900">
              <a:buClr>
                <a:srgbClr val="FFC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Sample discharge of filter backwash once every 30 to 60 second and record turbidity.</a:t>
            </a:r>
          </a:p>
          <a:p>
            <a:pPr marL="625475" lvl="1" indent="-342900">
              <a:buClr>
                <a:srgbClr val="FFC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Typical Backwash Rates:</a:t>
            </a:r>
          </a:p>
          <a:p>
            <a:pPr marL="863600" lvl="2" indent="-342900">
              <a:buClr>
                <a:srgbClr val="FFC000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Pressure Filters (10 – 15 gpm/ft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63600" lvl="2" indent="-342900">
              <a:buClr>
                <a:srgbClr val="FFC000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Gravity Filters  (12 – 18 gpm/ft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5475" lvl="1" indent="-342900">
              <a:buClr>
                <a:srgbClr val="FFC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Loading Rate: Backwash flow (gpm) divided by filter area (ft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83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697DC-ADD3-4942-8DB5-D111B8A8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Media Characteristics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C36-ECCA-4C68-80AA-6BFA34E42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size (d</a:t>
            </a:r>
            <a:r>
              <a:rPr lang="en-US" altLang="en-US" sz="2000" b="1" i="1" baseline="-1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size opening that will just pass 10 percent (by dry weight) of a representative sample of the filter material. </a:t>
            </a:r>
          </a:p>
          <a:p>
            <a:r>
              <a:rPr lang="en-US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Uniformity coefficient (UC, d</a:t>
            </a:r>
            <a:r>
              <a:rPr lang="en-US" altLang="en-US" sz="2000" b="1" i="1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r>
              <a:rPr lang="en-US" altLang="en-US" sz="2000" b="1" i="1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ratio calculated as the size opening  that will just pass 60 percent (by dry weight) of a representative sample of the filter material divided by the size opening that will just pass 10 percent (by dry weight) of the same sample. </a:t>
            </a:r>
          </a:p>
        </p:txBody>
      </p:sp>
      <p:pic>
        <p:nvPicPr>
          <p:cNvPr id="1030" name="Picture 6" descr="Gilson SS-14D Sieve Shaker for use with 8&quot;, 10&quot; and 12&quot; Sieves, Digital">
            <a:extLst>
              <a:ext uri="{FF2B5EF4-FFF2-40B4-BE49-F238E27FC236}">
                <a16:creationId xmlns:a16="http://schemas.microsoft.com/office/drawing/2014/main" id="{94EB883F-3F11-4873-87D4-FD3529A1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86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C9B4B-3FFA-4E85-B000-B3EF44DA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8F7E81-90A3-48FC-8CFC-A8AF056227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Slide19</a:t>
            </a:r>
          </a:p>
        </p:txBody>
      </p:sp>
    </p:spTree>
    <p:extLst>
      <p:ext uri="{BB962C8B-B14F-4D97-AF65-F5344CB8AC3E}">
        <p14:creationId xmlns:p14="http://schemas.microsoft.com/office/powerpoint/2010/main" val="330921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F6CBA-CD30-4490-9A2C-79F28650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2CC75-B643-4391-96C7-22E3CF075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A6A9B-5CC2-45C5-A622-BAB49482A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Slide20</a:t>
            </a:r>
          </a:p>
        </p:txBody>
      </p:sp>
    </p:spTree>
    <p:extLst>
      <p:ext uri="{BB962C8B-B14F-4D97-AF65-F5344CB8AC3E}">
        <p14:creationId xmlns:p14="http://schemas.microsoft.com/office/powerpoint/2010/main" val="3127965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2AF1F1D-7798-4348-B79B-7DA7B7E1C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1284626"/>
            <a:ext cx="5291666" cy="428874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475D21E4-4FDC-46C4-8E29-1AFC6ED6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6865" y="1444624"/>
            <a:ext cx="5291667" cy="3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0CE086-D666-4E6A-A88E-3E0ADE2DEE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Slide21</a:t>
            </a:r>
          </a:p>
        </p:txBody>
      </p:sp>
    </p:spTree>
    <p:extLst>
      <p:ext uri="{BB962C8B-B14F-4D97-AF65-F5344CB8AC3E}">
        <p14:creationId xmlns:p14="http://schemas.microsoft.com/office/powerpoint/2010/main" val="9698289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E4F2-5A77-4FFD-8E23-43323E43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Turbidity Backwash Profile</a:t>
            </a:r>
          </a:p>
        </p:txBody>
      </p:sp>
      <p:graphicFrame>
        <p:nvGraphicFramePr>
          <p:cNvPr id="6" name="Chart 5" descr="Backwash turbidity graph">
            <a:extLst>
              <a:ext uri="{FF2B5EF4-FFF2-40B4-BE49-F238E27FC236}">
                <a16:creationId xmlns:a16="http://schemas.microsoft.com/office/drawing/2014/main" id="{FB41B350-466C-47B9-82AA-9B4B8575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35723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6937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BBE8C-8BBC-4B2C-A6D7-4E2F1209DF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744413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9. Floc Retention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F24C-E11B-42A9-843C-6F68B278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60325" lvl="1" indent="0" eaLnBrk="1" fontAlgn="auto" hangingPunct="1">
              <a:spcAft>
                <a:spcPts val="0"/>
              </a:spcAft>
              <a:buClr>
                <a:srgbClr val="990000"/>
              </a:buClr>
              <a:buFont typeface="Verdana" pitchFamily="34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Materials Needed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 Meter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500 mL Erlenmeyer</a:t>
            </a:r>
          </a:p>
          <a:p>
            <a:pPr marL="73977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Wide mouth flask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Rubber stopper (size 10)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 mL beaker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mL graduated cylinder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mL media sampler</a:t>
            </a:r>
          </a:p>
          <a:p>
            <a:pPr marL="403225" lvl="1" indent="-342900" eaLnBrk="1" fontAlgn="auto" hangingPunct="1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Plastic spoon </a:t>
            </a:r>
          </a:p>
        </p:txBody>
      </p:sp>
      <p:pic>
        <p:nvPicPr>
          <p:cNvPr id="4" name="Picture 3" descr="Lab instruments">
            <a:extLst>
              <a:ext uri="{FF2B5EF4-FFF2-40B4-BE49-F238E27FC236}">
                <a16:creationId xmlns:a16="http://schemas.microsoft.com/office/drawing/2014/main" id="{2D6A20EE-664D-42BC-9B39-34A533F7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795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733A835-BFF7-4EC2-B84A-E3623F44E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08" b="-2"/>
          <a:stretch/>
        </p:blipFill>
        <p:spPr bwMode="auto">
          <a:xfrm>
            <a:off x="321731" y="557189"/>
            <a:ext cx="7086768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DF8193-5DEA-4280-BD39-36A88C786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/>
          <a:stretch/>
        </p:blipFill>
        <p:spPr bwMode="auto">
          <a:xfrm>
            <a:off x="7601026" y="557189"/>
            <a:ext cx="4269242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2CE12AD-8918-4728-A06F-16A84C8D5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Slide22</a:t>
            </a:r>
          </a:p>
        </p:txBody>
      </p:sp>
    </p:spTree>
    <p:extLst>
      <p:ext uri="{BB962C8B-B14F-4D97-AF65-F5344CB8AC3E}">
        <p14:creationId xmlns:p14="http://schemas.microsoft.com/office/powerpoint/2010/main" val="4456086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1C53-C816-46CC-BCEF-49575050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9. Floc Retention Analysis – cont1.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1752-6237-474C-85AF-23D4E8F8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lvl="1" indent="0">
              <a:buClr>
                <a:srgbClr val="FFC000"/>
              </a:buClr>
              <a:buSzPct val="120000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Procedures: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Pour media sample into 500 mL beaker and mix with spoon.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50-mL of sample to the 500-mL flask.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100 mL of tap water into the 500-mL flask, stopper and shake vigorously for 30 sec.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Decant turbid water into the 500-mL second 500-mL flask  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the same media, repeat cleaning procedure four more time until there is a total of 500 mL of turbid water in the beaker.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Invert 500-mL sample of turbid water in flask to re-suspend solids before performing the turbidity analysis.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47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1C53-C816-46CC-BCEF-49575050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9. Floc Retention Analysis – cont2.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1752-6237-474C-85AF-23D4E8F8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lvl="1" indent="0">
              <a:buClr>
                <a:srgbClr val="FFC000"/>
              </a:buClr>
              <a:buSzPct val="120000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 – cont.: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Multiply the turbidity value by 2 so that final tabulations is based 100 mL of sample.  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Repeat previous steps for remaining core samples.  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Graph the turbidity (x-axis) versus media depth (y-axis) for both the before and after backwash samples. 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From results, determine weighted average turbidity per 100 mL of entire core samples for both the before and after backwash samples.</a:t>
            </a:r>
          </a:p>
          <a:p>
            <a:pPr marL="906463" lvl="1" indent="-457200"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Compare results and determine percent reduction of floc before and after backwash. </a:t>
            </a:r>
          </a:p>
        </p:txBody>
      </p:sp>
    </p:spTree>
    <p:extLst>
      <p:ext uri="{BB962C8B-B14F-4D97-AF65-F5344CB8AC3E}">
        <p14:creationId xmlns:p14="http://schemas.microsoft.com/office/powerpoint/2010/main" val="3968560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097B-494A-4056-97CC-0BB2E889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Retention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19B54C-AF88-491B-959D-6A70BD1C4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592383"/>
              </p:ext>
            </p:extLst>
          </p:nvPr>
        </p:nvGraphicFramePr>
        <p:xfrm>
          <a:off x="581025" y="1825625"/>
          <a:ext cx="11020425" cy="399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085">
                  <a:extLst>
                    <a:ext uri="{9D8B030D-6E8A-4147-A177-3AD203B41FA5}">
                      <a16:colId xmlns:a16="http://schemas.microsoft.com/office/drawing/2014/main" val="3179441235"/>
                    </a:ext>
                  </a:extLst>
                </a:gridCol>
                <a:gridCol w="2444115">
                  <a:extLst>
                    <a:ext uri="{9D8B030D-6E8A-4147-A177-3AD203B41FA5}">
                      <a16:colId xmlns:a16="http://schemas.microsoft.com/office/drawing/2014/main" val="1511454722"/>
                    </a:ext>
                  </a:extLst>
                </a:gridCol>
                <a:gridCol w="2728697">
                  <a:extLst>
                    <a:ext uri="{9D8B030D-6E8A-4147-A177-3AD203B41FA5}">
                      <a16:colId xmlns:a16="http://schemas.microsoft.com/office/drawing/2014/main" val="2081480572"/>
                    </a:ext>
                  </a:extLst>
                </a:gridCol>
                <a:gridCol w="1846719">
                  <a:extLst>
                    <a:ext uri="{9D8B030D-6E8A-4147-A177-3AD203B41FA5}">
                      <a16:colId xmlns:a16="http://schemas.microsoft.com/office/drawing/2014/main" val="834920118"/>
                    </a:ext>
                  </a:extLst>
                </a:gridCol>
                <a:gridCol w="1796809">
                  <a:extLst>
                    <a:ext uri="{9D8B030D-6E8A-4147-A177-3AD203B41FA5}">
                      <a16:colId xmlns:a16="http://schemas.microsoft.com/office/drawing/2014/main" val="2645062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(50 mL sample)</a:t>
                      </a: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 x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Based 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(100 mL sample</a:t>
                      </a: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65921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2”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416865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6”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135459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12”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84679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– 18”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327615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– 24”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113243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– 30”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078" marR="86078" marT="0" marB="0"/>
                </a:tc>
                <a:extLst>
                  <a:ext uri="{0D108BD9-81ED-4DB2-BD59-A6C34878D82A}">
                    <a16:rowId xmlns:a16="http://schemas.microsoft.com/office/drawing/2014/main" val="334765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748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98C3-0178-4145-BC33-C88E9844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Bed Cleanliness Evaluation</a:t>
            </a:r>
            <a:endParaRPr lang="en-US" dirty="0"/>
          </a:p>
        </p:txBody>
      </p:sp>
      <p:graphicFrame>
        <p:nvGraphicFramePr>
          <p:cNvPr id="4" name="Table 4" descr="Table of Filter Bed Cleanliness">
            <a:extLst>
              <a:ext uri="{FF2B5EF4-FFF2-40B4-BE49-F238E27FC236}">
                <a16:creationId xmlns:a16="http://schemas.microsoft.com/office/drawing/2014/main" id="{CB34868D-717F-42D3-8577-5560D52BC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380510"/>
              </p:ext>
            </p:extLst>
          </p:nvPr>
        </p:nvGraphicFramePr>
        <p:xfrm>
          <a:off x="762000" y="1349375"/>
          <a:ext cx="10515600" cy="528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2389315072"/>
                    </a:ext>
                  </a:extLst>
                </a:gridCol>
                <a:gridCol w="7419975">
                  <a:extLst>
                    <a:ext uri="{9D8B030D-6E8A-4147-A177-3AD203B41FA5}">
                      <a16:colId xmlns:a16="http://schemas.microsoft.com/office/drawing/2014/main" val="724251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NTU/100 mL per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to Take (after filter backwash)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49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– 120 NTU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bed (normal)/partially ripened – no action required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01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– 300 NTU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dirty bed – ensure retention analysis is done within one year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562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– 600 NTU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Dirty bed/well ripened – evaluate filter wash system and procedures.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34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– 1,000 NTU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Dirty bed/well ripened/possible mud balls – evaluate filter wash system and procedures; may need to replace filter media.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68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 – 5,000 NTU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Extremely dirty bed/possible mud balls and sludge buildup – Replace media and evaluate filter wash system and procedures.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73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2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459A-59F0-4214-BA42-789E9035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Media/Gravel – Example Design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(underdrain orifice size, 6.35 mm (0.25 in))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00F5-AB48-4DDF-A7C1-EB2ACA8E5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Typical: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2A95C5F-8C85-4103-8215-895BA2DC8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00288" y="2152650"/>
            <a:ext cx="8272462" cy="3857625"/>
            <a:chOff x="642938" y="1733550"/>
            <a:chExt cx="8272462" cy="385762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A8EEA5D-CA76-4092-B9E7-66FD1519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3181350"/>
              <a:ext cx="2895600" cy="762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44DEEFD-F825-43C2-868A-15FEB3AF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1885950"/>
              <a:ext cx="2895600" cy="12954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C910952-D1E0-47DF-9708-ECDB52875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913" y="2114550"/>
              <a:ext cx="16764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baseline="0" dirty="0">
                  <a:cs typeface="Arial" panose="020B0604020202020204" pitchFamily="34" charset="0"/>
                </a:rPr>
                <a:t>Anthracite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ADDAAD47-4456-4AA0-87FD-A27ADAC34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463" y="2190750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18”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BA357C8-6ECB-49A7-904B-3C5C7B99A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463" y="3333750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12”</a:t>
              </a:r>
            </a:p>
          </p:txBody>
        </p: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CCD941A3-9037-4A87-8932-7382F35B1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1763" y="1733550"/>
              <a:ext cx="2908300" cy="88900"/>
              <a:chOff x="883" y="1092"/>
              <a:chExt cx="1832" cy="56"/>
            </a:xfrm>
          </p:grpSpPr>
          <p:cxnSp>
            <p:nvCxnSpPr>
              <p:cNvPr id="31" name="AutoShape 9">
                <a:extLst>
                  <a:ext uri="{FF2B5EF4-FFF2-40B4-BE49-F238E27FC236}">
                    <a16:creationId xmlns:a16="http://schemas.microsoft.com/office/drawing/2014/main" id="{3D22C707-CE89-4929-8D96-85925B6598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" y="1092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AutoShape 10">
                <a:extLst>
                  <a:ext uri="{FF2B5EF4-FFF2-40B4-BE49-F238E27FC236}">
                    <a16:creationId xmlns:a16="http://schemas.microsoft.com/office/drawing/2014/main" id="{F8D91470-D9D8-4CFD-BB75-16FE6D2B6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" name="AutoShape 11">
                <a:extLst>
                  <a:ext uri="{FF2B5EF4-FFF2-40B4-BE49-F238E27FC236}">
                    <a16:creationId xmlns:a16="http://schemas.microsoft.com/office/drawing/2014/main" id="{8A7BC8BD-B90F-47B2-BEAF-ED40F291D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4" name="AutoShape 12">
                <a:extLst>
                  <a:ext uri="{FF2B5EF4-FFF2-40B4-BE49-F238E27FC236}">
                    <a16:creationId xmlns:a16="http://schemas.microsoft.com/office/drawing/2014/main" id="{12F73B7E-2180-48F6-8A50-DA5902B6F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5" name="AutoShape 13">
                <a:extLst>
                  <a:ext uri="{FF2B5EF4-FFF2-40B4-BE49-F238E27FC236}">
                    <a16:creationId xmlns:a16="http://schemas.microsoft.com/office/drawing/2014/main" id="{74E51C0C-213F-4FF4-994C-7E6FB40B6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6" name="AutoShape 14">
                <a:extLst>
                  <a:ext uri="{FF2B5EF4-FFF2-40B4-BE49-F238E27FC236}">
                    <a16:creationId xmlns:a16="http://schemas.microsoft.com/office/drawing/2014/main" id="{0D3392E5-8BC4-4A86-BEA6-CB3B022D2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7" name="AutoShape 15">
                <a:extLst>
                  <a:ext uri="{FF2B5EF4-FFF2-40B4-BE49-F238E27FC236}">
                    <a16:creationId xmlns:a16="http://schemas.microsoft.com/office/drawing/2014/main" id="{C04372C5-A74E-4ACD-B78D-9D057C073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8" name="AutoShape 16">
                <a:extLst>
                  <a:ext uri="{FF2B5EF4-FFF2-40B4-BE49-F238E27FC236}">
                    <a16:creationId xmlns:a16="http://schemas.microsoft.com/office/drawing/2014/main" id="{2D013691-057C-465E-99C4-1750F2506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9" name="AutoShape 17">
                <a:extLst>
                  <a:ext uri="{FF2B5EF4-FFF2-40B4-BE49-F238E27FC236}">
                    <a16:creationId xmlns:a16="http://schemas.microsoft.com/office/drawing/2014/main" id="{4F2B97BE-E827-44EA-A385-68286581C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A43E39AD-AC92-4FE7-AE38-927C89234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286000"/>
              <a:ext cx="3886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dirty="0">
                  <a:solidFill>
                    <a:schemeClr val="bg1"/>
                  </a:solidFill>
                </a:rPr>
                <a:t>10</a:t>
              </a:r>
              <a:r>
                <a:rPr lang="en-US" altLang="en-US" sz="2400" baseline="0" dirty="0">
                  <a:solidFill>
                    <a:schemeClr val="bg1"/>
                  </a:solidFill>
                </a:rPr>
                <a:t> = 0.9 - 1 mm, UC &lt; 1.4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DA818347-EA88-429F-BC25-96AE805AF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688" y="3290888"/>
              <a:ext cx="45577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dirty="0">
                  <a:solidFill>
                    <a:schemeClr val="bg1"/>
                  </a:solidFill>
                </a:rPr>
                <a:t>10</a:t>
              </a:r>
              <a:r>
                <a:rPr lang="en-US" altLang="en-US" sz="2400" baseline="0" dirty="0">
                  <a:solidFill>
                    <a:schemeClr val="bg1"/>
                  </a:solidFill>
                </a:rPr>
                <a:t> = 0.45 – 0.55 mm, UC &lt; 1.4</a:t>
              </a: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0FFF212-1852-4A73-A48D-573A400E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225" y="3943350"/>
              <a:ext cx="2895600" cy="4111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96B57D8D-6703-4178-8093-63AF41092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738" y="3929063"/>
              <a:ext cx="438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</a:rPr>
                <a:t>3.35 mm – 1.70 mm (No.6 – No. 12)</a:t>
              </a: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23E09BAA-E966-4D34-96AC-FE23A8702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4352925"/>
              <a:ext cx="2895600" cy="411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990000"/>
                </a:solidFill>
              </a:endParaRPr>
            </a:p>
          </p:txBody>
        </p:sp>
        <p:sp>
          <p:nvSpPr>
            <p:cNvPr id="17" name="Text Box 23">
              <a:extLst>
                <a:ext uri="{FF2B5EF4-FFF2-40B4-BE49-F238E27FC236}">
                  <a16:creationId xmlns:a16="http://schemas.microsoft.com/office/drawing/2014/main" id="{F051AD07-C82E-4B4E-942A-8D05F893D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738" y="4379913"/>
              <a:ext cx="438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</a:rPr>
                <a:t>6.3 mm – 3.35 mm (¼”– No. 6)</a:t>
              </a:r>
            </a:p>
          </p:txBody>
        </p:sp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9EDB5C4D-039E-40EB-9678-5CD9E1428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738" y="4760913"/>
              <a:ext cx="438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</a:rPr>
                <a:t>12.5 mm – 6.3 mm (1/2”– ¼”)</a:t>
              </a:r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DC3EA563-1E77-4F3F-8571-D2ABE0C59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4762500"/>
              <a:ext cx="2895600" cy="4111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990000"/>
                </a:solidFill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50BD5749-621B-4FC2-BE85-A8D11E04E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225" y="5172075"/>
              <a:ext cx="2895600" cy="4111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990000"/>
                </a:solidFill>
              </a:endParaRP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B837E558-27D3-46D3-8946-442D02CB1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738" y="5194300"/>
              <a:ext cx="438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</a:rPr>
                <a:t>25 mm – 12.5 mm (1” – 1/2”)</a:t>
              </a:r>
            </a:p>
          </p:txBody>
        </p:sp>
        <p:sp>
          <p:nvSpPr>
            <p:cNvPr id="22" name="Text Box 28">
              <a:extLst>
                <a:ext uri="{FF2B5EF4-FFF2-40B4-BE49-F238E27FC236}">
                  <a16:creationId xmlns:a16="http://schemas.microsoft.com/office/drawing/2014/main" id="{0986B17F-96AC-4CBB-8E18-69F9E6CEF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5" y="391477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3”</a:t>
              </a:r>
            </a:p>
          </p:txBody>
        </p:sp>
        <p:sp>
          <p:nvSpPr>
            <p:cNvPr id="23" name="Text Box 29">
              <a:extLst>
                <a:ext uri="{FF2B5EF4-FFF2-40B4-BE49-F238E27FC236}">
                  <a16:creationId xmlns:a16="http://schemas.microsoft.com/office/drawing/2014/main" id="{E003CBA5-FCE6-440C-A398-83FF292F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0" y="4352925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3”</a:t>
              </a:r>
            </a:p>
          </p:txBody>
        </p:sp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299B37CC-0AA8-4B06-8FFF-0B74C8AE7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188" y="4719638"/>
              <a:ext cx="64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3”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7CA8745B-550B-442C-BBB0-0960E7782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38" y="5157788"/>
              <a:ext cx="9239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3-4”</a:t>
              </a:r>
            </a:p>
          </p:txBody>
        </p:sp>
        <p:sp>
          <p:nvSpPr>
            <p:cNvPr id="26" name="Text Box 32">
              <a:extLst>
                <a:ext uri="{FF2B5EF4-FFF2-40B4-BE49-F238E27FC236}">
                  <a16:creationId xmlns:a16="http://schemas.microsoft.com/office/drawing/2014/main" id="{410EB3B7-7D3F-499B-8169-FDFAF7444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3952875"/>
              <a:ext cx="20955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baseline="0" dirty="0">
                  <a:solidFill>
                    <a:schemeClr val="bg1"/>
                  </a:solidFill>
                  <a:cs typeface="Arial" panose="020B0604020202020204" pitchFamily="34" charset="0"/>
                </a:rPr>
                <a:t>Graded Gravel</a:t>
              </a:r>
            </a:p>
          </p:txBody>
        </p:sp>
        <p:sp>
          <p:nvSpPr>
            <p:cNvPr id="27" name="Oval 33">
              <a:extLst>
                <a:ext uri="{FF2B5EF4-FFF2-40B4-BE49-F238E27FC236}">
                  <a16:creationId xmlns:a16="http://schemas.microsoft.com/office/drawing/2014/main" id="{728990A4-DA55-4732-AFFF-99E130C9C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5414963"/>
              <a:ext cx="2286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0E51FAF2-D6F4-4060-BCE3-7CD17271E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486400"/>
              <a:ext cx="1219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C3A031A8-221D-443E-A08B-D9091C7B7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950" y="5486400"/>
              <a:ext cx="1219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CA97B04C-C07A-4238-8F54-8CCDFE8D0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0" y="4267200"/>
              <a:ext cx="0" cy="10668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9EA06B-9F02-4D8C-BE80-524B21125C7A}"/>
              </a:ext>
            </a:extLst>
          </p:cNvPr>
          <p:cNvSpPr txBox="1"/>
          <p:nvPr/>
        </p:nvSpPr>
        <p:spPr>
          <a:xfrm>
            <a:off x="3801270" y="3814247"/>
            <a:ext cx="14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</p:spTree>
    <p:extLst>
      <p:ext uri="{BB962C8B-B14F-4D97-AF65-F5344CB8AC3E}">
        <p14:creationId xmlns:p14="http://schemas.microsoft.com/office/powerpoint/2010/main" val="3074132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99D-3C13-4790-A9AD-2144BB7A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 Steps – Filter Surveillance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9968-3658-4362-8C56-134D084E6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inspection of filter media (document w/pictures)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 board measurements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probing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(for floc retention analysis and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depths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Mud ball check (visual/digging)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Inspection of surface washers (plugging, missing, working)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Filter media expansion (pan pipe or secie disc)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Backwash loading rate/turbidity profile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Floc retention analysis (mud profile from cored samples)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245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C2F73-33BB-47A7-A5F3-5FD6CE3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Documentation – Suggestions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E14F-2453-4FD4-9EE1-BF64775C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Lots of pictures inserted into PowerPoint: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toolbar: Insert/Photo Alum/New Photo Alum/File Disk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Tables of results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(Cell 1, Cell 2, …..)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Media depth (total)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Media layer depths (anthracite, sand, garnet)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 from media to surface wash nozzle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Backwash results (loading rate, NTU profile)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retention analysis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0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Filter Surveillance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presentation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459A-59F0-4214-BA42-789E9035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Media/Gravel – Example Design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(wedge wire underdrain)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00F5-AB48-4DDF-A7C1-EB2ACA8E5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Typical: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E2A95C5F-8C85-4103-8215-895BA2DC8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09813" y="2152650"/>
            <a:ext cx="8262937" cy="3849688"/>
            <a:chOff x="652463" y="1733550"/>
            <a:chExt cx="8262937" cy="384968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A8EEA5D-CA76-4092-B9E7-66FD1519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4025409"/>
              <a:ext cx="2895600" cy="11303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44DEEFD-F825-43C2-868A-15FEB3AF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1885950"/>
              <a:ext cx="2895600" cy="21373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C910952-D1E0-47DF-9708-ECDB52875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3913" y="2114550"/>
              <a:ext cx="167640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baseline="0" dirty="0">
                  <a:cs typeface="Arial" panose="020B0604020202020204" pitchFamily="34" charset="0"/>
                </a:rPr>
                <a:t>Anthracite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ADDAAD47-4456-4AA0-87FD-A27ADAC34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463" y="2602731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24”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BA357C8-6ECB-49A7-904B-3C5C7B99A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463" y="4298391"/>
              <a:ext cx="762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  <a:latin typeface="Tahoma" panose="020B0604030504040204" pitchFamily="34" charset="0"/>
                </a:rPr>
                <a:t>15”</a:t>
              </a:r>
            </a:p>
          </p:txBody>
        </p: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CCD941A3-9037-4A87-8932-7382F35B1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1763" y="1733550"/>
              <a:ext cx="2908300" cy="88900"/>
              <a:chOff x="883" y="1092"/>
              <a:chExt cx="1832" cy="56"/>
            </a:xfrm>
          </p:grpSpPr>
          <p:cxnSp>
            <p:nvCxnSpPr>
              <p:cNvPr id="31" name="AutoShape 9">
                <a:extLst>
                  <a:ext uri="{FF2B5EF4-FFF2-40B4-BE49-F238E27FC236}">
                    <a16:creationId xmlns:a16="http://schemas.microsoft.com/office/drawing/2014/main" id="{3D22C707-CE89-4929-8D96-85925B6598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" y="1092"/>
                <a:ext cx="1824" cy="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AutoShape 10">
                <a:extLst>
                  <a:ext uri="{FF2B5EF4-FFF2-40B4-BE49-F238E27FC236}">
                    <a16:creationId xmlns:a16="http://schemas.microsoft.com/office/drawing/2014/main" id="{F8D91470-D9D8-4CFD-BB75-16FE6D2B6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3" name="AutoShape 11">
                <a:extLst>
                  <a:ext uri="{FF2B5EF4-FFF2-40B4-BE49-F238E27FC236}">
                    <a16:creationId xmlns:a16="http://schemas.microsoft.com/office/drawing/2014/main" id="{8A7BC8BD-B90F-47B2-BEAF-ED40F291D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4" name="AutoShape 12">
                <a:extLst>
                  <a:ext uri="{FF2B5EF4-FFF2-40B4-BE49-F238E27FC236}">
                    <a16:creationId xmlns:a16="http://schemas.microsoft.com/office/drawing/2014/main" id="{12F73B7E-2180-48F6-8A50-DA5902B6F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5" name="AutoShape 13">
                <a:extLst>
                  <a:ext uri="{FF2B5EF4-FFF2-40B4-BE49-F238E27FC236}">
                    <a16:creationId xmlns:a16="http://schemas.microsoft.com/office/drawing/2014/main" id="{74E51C0C-213F-4FF4-994C-7E6FB40B6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6" name="AutoShape 14">
                <a:extLst>
                  <a:ext uri="{FF2B5EF4-FFF2-40B4-BE49-F238E27FC236}">
                    <a16:creationId xmlns:a16="http://schemas.microsoft.com/office/drawing/2014/main" id="{0D3392E5-8BC4-4A86-BEA6-CB3B022D2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7" name="AutoShape 15">
                <a:extLst>
                  <a:ext uri="{FF2B5EF4-FFF2-40B4-BE49-F238E27FC236}">
                    <a16:creationId xmlns:a16="http://schemas.microsoft.com/office/drawing/2014/main" id="{C04372C5-A74E-4ACD-B78D-9D057C073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8" name="AutoShape 16">
                <a:extLst>
                  <a:ext uri="{FF2B5EF4-FFF2-40B4-BE49-F238E27FC236}">
                    <a16:creationId xmlns:a16="http://schemas.microsoft.com/office/drawing/2014/main" id="{2D013691-057C-465E-99C4-1750F2506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39" name="AutoShape 17">
                <a:extLst>
                  <a:ext uri="{FF2B5EF4-FFF2-40B4-BE49-F238E27FC236}">
                    <a16:creationId xmlns:a16="http://schemas.microsoft.com/office/drawing/2014/main" id="{4F2B97BE-E827-44EA-A385-68286581C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" y="1100"/>
                <a:ext cx="48" cy="48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18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A43E39AD-AC92-4FE7-AE38-927C89234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286000"/>
              <a:ext cx="38862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dirty="0">
                  <a:solidFill>
                    <a:schemeClr val="bg1"/>
                  </a:solidFill>
                </a:rPr>
                <a:t>10</a:t>
              </a:r>
              <a:r>
                <a:rPr lang="en-US" altLang="en-US" sz="2400" baseline="0" dirty="0">
                  <a:solidFill>
                    <a:schemeClr val="bg1"/>
                  </a:solidFill>
                </a:rPr>
                <a:t> = 0.9 - 1 mm, UC &lt; 1.4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or larger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DA818347-EA88-429F-BC25-96AE805AF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688" y="4225382"/>
              <a:ext cx="455771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aseline="0" dirty="0">
                  <a:solidFill>
                    <a:schemeClr val="bg1"/>
                  </a:solidFill>
                </a:rPr>
                <a:t>d</a:t>
              </a:r>
              <a:r>
                <a:rPr lang="en-US" altLang="en-US" sz="2400" dirty="0">
                  <a:solidFill>
                    <a:schemeClr val="bg1"/>
                  </a:solidFill>
                </a:rPr>
                <a:t>10</a:t>
              </a:r>
              <a:r>
                <a:rPr lang="en-US" altLang="en-US" sz="2400" baseline="0" dirty="0">
                  <a:solidFill>
                    <a:schemeClr val="bg1"/>
                  </a:solidFill>
                </a:rPr>
                <a:t> = 0.45 – 0.55 mm, UC &lt; 1.4 or larger</a:t>
              </a: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50BD5749-621B-4FC2-BE85-A8D11E04E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225" y="5172075"/>
              <a:ext cx="2895600" cy="4111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dirty="0">
                <a:solidFill>
                  <a:srgbClr val="990000"/>
                </a:solidFill>
              </a:endParaRP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B837E558-27D3-46D3-8946-442D02CB1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413" y="5186363"/>
              <a:ext cx="43862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aseline="0" dirty="0">
                  <a:solidFill>
                    <a:schemeClr val="bg1"/>
                  </a:solidFill>
                </a:rPr>
                <a:t>3-4” Pea gravel</a:t>
              </a:r>
            </a:p>
          </p:txBody>
        </p:sp>
        <p:sp>
          <p:nvSpPr>
            <p:cNvPr id="27" name="Oval 33">
              <a:extLst>
                <a:ext uri="{FF2B5EF4-FFF2-40B4-BE49-F238E27FC236}">
                  <a16:creationId xmlns:a16="http://schemas.microsoft.com/office/drawing/2014/main" id="{728990A4-DA55-4732-AFFF-99E130C9C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5414963"/>
              <a:ext cx="2286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18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0E51FAF2-D6F4-4060-BCE3-7CD17271E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486400"/>
              <a:ext cx="1219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C3A031A8-221D-443E-A08B-D9091C7B7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950" y="5486400"/>
              <a:ext cx="1219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9EA06B-9F02-4D8C-BE80-524B21125C7A}"/>
              </a:ext>
            </a:extLst>
          </p:cNvPr>
          <p:cNvSpPr txBox="1"/>
          <p:nvPr/>
        </p:nvSpPr>
        <p:spPr>
          <a:xfrm>
            <a:off x="3801270" y="4748741"/>
            <a:ext cx="14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Silica Sand</a:t>
            </a:r>
          </a:p>
        </p:txBody>
      </p:sp>
      <p:sp>
        <p:nvSpPr>
          <p:cNvPr id="41" name="Text Box 27">
            <a:extLst>
              <a:ext uri="{FF2B5EF4-FFF2-40B4-BE49-F238E27FC236}">
                <a16:creationId xmlns:a16="http://schemas.microsoft.com/office/drawing/2014/main" id="{DE1003EC-EA2E-4F4D-B876-53CFC0A85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421382"/>
            <a:ext cx="1766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aseline="0" dirty="0">
                <a:solidFill>
                  <a:schemeClr val="bg1"/>
                </a:solidFill>
              </a:rPr>
              <a:t>Wedge wire underdrain</a:t>
            </a:r>
          </a:p>
        </p:txBody>
      </p:sp>
    </p:spTree>
    <p:extLst>
      <p:ext uri="{BB962C8B-B14F-4D97-AF65-F5344CB8AC3E}">
        <p14:creationId xmlns:p14="http://schemas.microsoft.com/office/powerpoint/2010/main" val="42374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1966</Words>
  <Application>Microsoft Office PowerPoint</Application>
  <PresentationFormat>Widescreen</PresentationFormat>
  <Paragraphs>388</Paragraphs>
  <Slides>82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Calibri</vt:lpstr>
      <vt:lpstr>Calibri Light</vt:lpstr>
      <vt:lpstr>Tahoma</vt:lpstr>
      <vt:lpstr>Verdana</vt:lpstr>
      <vt:lpstr>Wingdings</vt:lpstr>
      <vt:lpstr>Wingdings 2</vt:lpstr>
      <vt:lpstr>Office Theme</vt:lpstr>
      <vt:lpstr>Filter Surveillance Training</vt:lpstr>
      <vt:lpstr>What is a Filter Surveillance</vt:lpstr>
      <vt:lpstr>Outline – Filter Surveillance </vt:lpstr>
      <vt:lpstr>Filter Media – Common Types</vt:lpstr>
      <vt:lpstr>Filter Media - </vt:lpstr>
      <vt:lpstr>Filter Media - Typical</vt:lpstr>
      <vt:lpstr>Media Characteristics</vt:lpstr>
      <vt:lpstr>Media/Gravel – Example Design  (underdrain orifice size, 6.35 mm (0.25 in))</vt:lpstr>
      <vt:lpstr>Media/Gravel – Example Design  (wedge wire underdrain)</vt:lpstr>
      <vt:lpstr>Media/Gravel – Water System Design</vt:lpstr>
      <vt:lpstr>Deep Bed– GAC Example Design</vt:lpstr>
      <vt:lpstr>Support Gravel</vt:lpstr>
      <vt:lpstr>PVC and Wedge Wire Underdrain Piping</vt:lpstr>
      <vt:lpstr>Wedge Wire Lateral</vt:lpstr>
      <vt:lpstr>PVC Underdrain Laterals</vt:lpstr>
      <vt:lpstr>Wedge Wire Underdrain</vt:lpstr>
      <vt:lpstr>Inside Horizontal Pressure Vessel Cell</vt:lpstr>
      <vt:lpstr>Wedge Wire underdrain41</vt:lpstr>
      <vt:lpstr>Underdrain wedge wire</vt:lpstr>
      <vt:lpstr>Slide23</vt:lpstr>
      <vt:lpstr>Porous Plate Underdrain</vt:lpstr>
      <vt:lpstr>Type of Filter Vessels</vt:lpstr>
      <vt:lpstr>Horizontal Pressure Vessels (10-ft Dia)</vt:lpstr>
      <vt:lpstr>Horizontal Pressure Filters (8-ft Diam.)</vt:lpstr>
      <vt:lpstr>Horizontal Pressure Filters (6 &amp; 8-ft Diam.)</vt:lpstr>
      <vt:lpstr>Horizontal Pressure Filter (6-ft Diam.)</vt:lpstr>
      <vt:lpstr>Horizontal Pressure Filters (5 &amp; 4-ft Diam.)</vt:lpstr>
      <vt:lpstr>Vertical Pressure Filters</vt:lpstr>
      <vt:lpstr>Vertical Small Pressure Filters</vt:lpstr>
      <vt:lpstr>Inground Large Gravity Filters</vt:lpstr>
      <vt:lpstr>Small Gravity Filters (package plants)</vt:lpstr>
      <vt:lpstr>9 Steps – Filter Surveillance</vt:lpstr>
      <vt:lpstr>Level of Filter Evaluation</vt:lpstr>
      <vt:lpstr>1. Visual Inspection of Filter Media</vt:lpstr>
      <vt:lpstr>Slide24</vt:lpstr>
      <vt:lpstr>Slide25</vt:lpstr>
      <vt:lpstr>Slide26</vt:lpstr>
      <vt:lpstr>Slide1</vt:lpstr>
      <vt:lpstr>Slide28</vt:lpstr>
      <vt:lpstr>Slide29</vt:lpstr>
      <vt:lpstr>Slide30</vt:lpstr>
      <vt:lpstr>Slide31</vt:lpstr>
      <vt:lpstr>Slide2</vt:lpstr>
      <vt:lpstr>Slide32</vt:lpstr>
      <vt:lpstr>Slide3</vt:lpstr>
      <vt:lpstr>Slide4</vt:lpstr>
      <vt:lpstr>Slide5</vt:lpstr>
      <vt:lpstr>Slide6</vt:lpstr>
      <vt:lpstr>2. Measurements</vt:lpstr>
      <vt:lpstr>Slide7</vt:lpstr>
      <vt:lpstr>Slide8</vt:lpstr>
      <vt:lpstr>3. Media Depth Probing</vt:lpstr>
      <vt:lpstr>Slide9</vt:lpstr>
      <vt:lpstr>Media Depth – Gravity Filters</vt:lpstr>
      <vt:lpstr>4. Core Media (mud profile and filter depth)</vt:lpstr>
      <vt:lpstr>Slide10</vt:lpstr>
      <vt:lpstr>Slide11</vt:lpstr>
      <vt:lpstr>Slide13</vt:lpstr>
      <vt:lpstr>Slide12</vt:lpstr>
      <vt:lpstr>Slide14</vt:lpstr>
      <vt:lpstr>Depth of Media Layers</vt:lpstr>
      <vt:lpstr>5. Check for Mud Balls</vt:lpstr>
      <vt:lpstr>6. Test Surface Washers</vt:lpstr>
      <vt:lpstr>Slide15</vt:lpstr>
      <vt:lpstr>7. Filter Media Expansion Test</vt:lpstr>
      <vt:lpstr>Slide16</vt:lpstr>
      <vt:lpstr>Slide17</vt:lpstr>
      <vt:lpstr>Slide18</vt:lpstr>
      <vt:lpstr>8. Filter Backwash</vt:lpstr>
      <vt:lpstr>Slide19</vt:lpstr>
      <vt:lpstr>Slide20</vt:lpstr>
      <vt:lpstr>Slide21</vt:lpstr>
      <vt:lpstr>Turbidity Backwash Profile</vt:lpstr>
      <vt:lpstr>9. Floc Retention Analysis</vt:lpstr>
      <vt:lpstr>Slide22</vt:lpstr>
      <vt:lpstr>9. Floc Retention Analysis – cont1.</vt:lpstr>
      <vt:lpstr>9. Floc Retention Analysis – cont2.</vt:lpstr>
      <vt:lpstr>Floc Retention Analysis</vt:lpstr>
      <vt:lpstr>Filter Bed Cleanliness Evaluation</vt:lpstr>
      <vt:lpstr>9 Steps – Filter Surveillance -</vt:lpstr>
      <vt:lpstr>Documentation – Suggestions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 Surveillance Training</dc:title>
  <dc:creator>Schott, Guy@Waterboards</dc:creator>
  <cp:lastModifiedBy>Schott, Guy@Waterboards</cp:lastModifiedBy>
  <cp:revision>31</cp:revision>
  <dcterms:created xsi:type="dcterms:W3CDTF">2022-02-26T18:49:55Z</dcterms:created>
  <dcterms:modified xsi:type="dcterms:W3CDTF">2022-03-02T16:49:31Z</dcterms:modified>
</cp:coreProperties>
</file>