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3" r:id="rId3"/>
    <p:sldId id="381" r:id="rId4"/>
    <p:sldId id="383" r:id="rId5"/>
    <p:sldId id="384" r:id="rId6"/>
    <p:sldId id="385" r:id="rId7"/>
    <p:sldId id="378" r:id="rId8"/>
    <p:sldId id="391" r:id="rId9"/>
    <p:sldId id="392" r:id="rId10"/>
    <p:sldId id="393" r:id="rId11"/>
    <p:sldId id="395" r:id="rId12"/>
    <p:sldId id="374" r:id="rId13"/>
    <p:sldId id="377" r:id="rId14"/>
    <p:sldId id="389" r:id="rId15"/>
    <p:sldId id="396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7D4D-9E3A-4C5F-9720-4DBB8E63F6A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BEED-AB95-40E9-9A45-9AEA22D6D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BEED-AB95-40E9-9A45-9AEA22D6D3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Gualala Community Services District</a:t>
            </a:r>
            <a:br>
              <a:rPr lang="en-US" sz="3200" dirty="0" smtClean="0"/>
            </a:br>
            <a:r>
              <a:rPr lang="en-US" sz="3200" dirty="0" smtClean="0"/>
              <a:t>Wastewater Treatment Plant</a:t>
            </a:r>
            <a:br>
              <a:rPr lang="en-US" sz="3200" dirty="0" smtClean="0"/>
            </a:br>
            <a:r>
              <a:rPr lang="en-US" sz="3200" dirty="0" smtClean="0"/>
              <a:t>Sonoma County, CA</a:t>
            </a:r>
            <a:br>
              <a:rPr lang="en-US" sz="3200" dirty="0" smtClean="0"/>
            </a:br>
            <a:r>
              <a:rPr lang="en-US" sz="3200" dirty="0" smtClean="0"/>
              <a:t>Modal Contact Time (t</a:t>
            </a:r>
            <a:r>
              <a:rPr lang="en-US" sz="3200" baseline="-25000" dirty="0" smtClean="0"/>
              <a:t>modal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b="1" u="sng" dirty="0" smtClean="0"/>
              <a:t>Tracer Study #2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July 20,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8128000" cy="6096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838" y="199562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“C” Entry to Pipeline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8862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“C”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8305800" cy="62293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56" y="4264983"/>
            <a:ext cx="3536771" cy="247701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4724400"/>
            <a:ext cx="915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 Tap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“B”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H="1" flipV="1">
            <a:off x="2286000" y="1828800"/>
            <a:ext cx="33542" cy="2436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18288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77838" y="152400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“B” Pipeline Exit - Sample Station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Tracer Field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7" y="819102"/>
            <a:ext cx="82803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959403"/>
            <a:ext cx="2805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Average </a:t>
            </a:r>
            <a:r>
              <a:rPr lang="en-US" sz="1400" dirty="0" smtClean="0"/>
              <a:t>Flow Test Duration: 56 </a:t>
            </a:r>
            <a:r>
              <a:rPr lang="en-US" sz="1400" dirty="0"/>
              <a:t>gpm</a:t>
            </a:r>
          </a:p>
          <a:p>
            <a:r>
              <a:rPr lang="en-US" sz="1400" dirty="0" smtClean="0"/>
              <a:t>HRT: 380 minutes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0" y="307848"/>
            <a:ext cx="7455310" cy="5559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5959403"/>
            <a:ext cx="26358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90 minutes</a:t>
            </a:r>
          </a:p>
          <a:p>
            <a:r>
              <a:rPr lang="en-US" sz="1400" dirty="0" smtClean="0"/>
              <a:t>Average flow up to 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43 gpm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245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Conclusion – 1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modal contact time was 90 minutes compared to the HRT of 380 </a:t>
            </a:r>
            <a:r>
              <a:rPr lang="en-US" dirty="0" smtClean="0"/>
              <a:t>minutes (average flow over test duration).  </a:t>
            </a:r>
            <a:r>
              <a:rPr lang="en-US" dirty="0" smtClean="0"/>
              <a:t>It was expected </a:t>
            </a:r>
            <a:r>
              <a:rPr lang="en-US" dirty="0" smtClean="0"/>
              <a:t>that the </a:t>
            </a:r>
            <a:r>
              <a:rPr lang="en-US" dirty="0" smtClean="0"/>
              <a:t>modal contact time would </a:t>
            </a:r>
            <a:r>
              <a:rPr lang="en-US" dirty="0" smtClean="0"/>
              <a:t>be approximately </a:t>
            </a:r>
            <a:r>
              <a:rPr lang="en-US" dirty="0" smtClean="0"/>
              <a:t>6 hours.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test confirms the first test conducted on May 15, 2017 that stratification is occurring inside the pipeline </a:t>
            </a:r>
            <a:r>
              <a:rPr lang="en-US" dirty="0"/>
              <a:t>due to temperature </a:t>
            </a:r>
            <a:r>
              <a:rPr lang="en-US" dirty="0" smtClean="0"/>
              <a:t>gradient and </a:t>
            </a:r>
            <a:r>
              <a:rPr lang="en-US" dirty="0" smtClean="0"/>
              <a:t>flow being laminar which results in lack of mixing energy inside the pipeline.  These conditions result in channeling of the incoming treated water.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eliminate flow channeling, mixing inside the length of the pipeline would need to be applied.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667000"/>
            <a:ext cx="563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1219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5638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255" y="29834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35863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2819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167639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“C”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7244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48-in Pipeline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086600" y="2291834"/>
            <a:ext cx="1219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9884" y="163966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“B”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21062" y="313438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2971800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8900" y="2971800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77662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2971800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77762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76105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08995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43500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87562" y="2967802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71852" y="3886200"/>
            <a:ext cx="56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56503" y="3250790"/>
            <a:ext cx="16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Tracer diffusion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16613" y="3719511"/>
            <a:ext cx="16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- Pipeline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267200"/>
            <a:ext cx="4572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Pipeline volume:  21,500 gallons</a:t>
            </a:r>
          </a:p>
          <a:p>
            <a:r>
              <a:rPr lang="en-US" sz="1600" dirty="0" smtClean="0"/>
              <a:t>Pipeline diameter: 48-inches (4 feet)</a:t>
            </a:r>
          </a:p>
          <a:p>
            <a:r>
              <a:rPr lang="en-US" sz="1600" dirty="0" smtClean="0"/>
              <a:t>Pipeline length: 229 feet</a:t>
            </a:r>
          </a:p>
          <a:p>
            <a:r>
              <a:rPr lang="en-US" sz="1600" dirty="0" smtClean="0"/>
              <a:t>Material: concrete (buried)</a:t>
            </a:r>
          </a:p>
          <a:p>
            <a:r>
              <a:rPr lang="en-US" sz="1600" dirty="0" smtClean="0"/>
              <a:t>L:D ratio: 57</a:t>
            </a:r>
          </a:p>
          <a:p>
            <a:r>
              <a:rPr lang="en-US" sz="1600" dirty="0" smtClean="0"/>
              <a:t>Treated water flows from: Sea Ranch and Gualala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3" t="30913" r="27155" b="36765"/>
          <a:stretch/>
        </p:blipFill>
        <p:spPr bwMode="auto">
          <a:xfrm>
            <a:off x="379341" y="1828800"/>
            <a:ext cx="8385318" cy="21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Test Date: </a:t>
            </a:r>
            <a:r>
              <a:rPr lang="en-US" sz="3600" dirty="0" smtClean="0">
                <a:solidFill>
                  <a:srgbClr val="0000FF"/>
                </a:solidFill>
              </a:rPr>
              <a:t>July 20, 2017</a:t>
            </a:r>
          </a:p>
          <a:p>
            <a:r>
              <a:rPr lang="en-US" sz="3600" dirty="0" smtClean="0"/>
              <a:t>Test by:  </a:t>
            </a:r>
            <a:r>
              <a:rPr lang="en-US" sz="3600" dirty="0" smtClean="0">
                <a:solidFill>
                  <a:srgbClr val="0000FF"/>
                </a:solidFill>
              </a:rPr>
              <a:t>GCSD &amp; WRCB, Division of Drinking Water</a:t>
            </a:r>
          </a:p>
          <a:p>
            <a:r>
              <a:rPr lang="en-US" sz="3600" dirty="0" smtClean="0"/>
              <a:t>Tracer Test Method:  </a:t>
            </a:r>
            <a:r>
              <a:rPr lang="en-US" sz="3600" dirty="0" smtClean="0">
                <a:solidFill>
                  <a:srgbClr val="0000FF"/>
                </a:solidFill>
              </a:rPr>
              <a:t>Slug-Dose using Fluoride </a:t>
            </a:r>
          </a:p>
          <a:p>
            <a:r>
              <a:rPr lang="en-US" sz="3600" dirty="0" smtClean="0"/>
              <a:t>Reactor Tested: </a:t>
            </a:r>
            <a:r>
              <a:rPr lang="en-US" sz="3600" dirty="0" smtClean="0">
                <a:solidFill>
                  <a:srgbClr val="0000FF"/>
                </a:solidFill>
              </a:rPr>
              <a:t>Concrete Pipeline (underground)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Length &amp; Diameter (D): </a:t>
            </a:r>
            <a:r>
              <a:rPr lang="en-US" sz="3600" dirty="0" smtClean="0">
                <a:solidFill>
                  <a:srgbClr val="0000FF"/>
                </a:solidFill>
              </a:rPr>
              <a:t>229 ft &amp; 48 inches (4-ft)</a:t>
            </a:r>
          </a:p>
          <a:p>
            <a:r>
              <a:rPr lang="en-US" sz="3600" dirty="0" smtClean="0"/>
              <a:t>L:D </a:t>
            </a:r>
            <a:r>
              <a:rPr lang="en-US" sz="3600" dirty="0"/>
              <a:t>Ratio: </a:t>
            </a:r>
            <a:r>
              <a:rPr lang="en-US" sz="3600" dirty="0" smtClean="0">
                <a:solidFill>
                  <a:srgbClr val="0000FF"/>
                </a:solidFill>
              </a:rPr>
              <a:t>57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Volume (Vol</a:t>
            </a:r>
            <a:r>
              <a:rPr lang="en-US" sz="3600" baseline="-25000" dirty="0" smtClean="0"/>
              <a:t>Pipe</a:t>
            </a:r>
            <a:r>
              <a:rPr lang="en-US" sz="3600" dirty="0" smtClean="0"/>
              <a:t>): </a:t>
            </a:r>
            <a:r>
              <a:rPr lang="en-US" sz="3600" dirty="0" smtClean="0">
                <a:solidFill>
                  <a:srgbClr val="0000FF"/>
                </a:solidFill>
              </a:rPr>
              <a:t>21,500 gallons (operating volume)</a:t>
            </a:r>
          </a:p>
          <a:p>
            <a:r>
              <a:rPr lang="en-US" sz="3600" dirty="0" smtClean="0"/>
              <a:t>Flows to Modal Contact Time: </a:t>
            </a:r>
            <a:r>
              <a:rPr lang="en-US" sz="3600" dirty="0" smtClean="0">
                <a:solidFill>
                  <a:srgbClr val="0000FF"/>
                </a:solidFill>
              </a:rPr>
              <a:t>20-100 gpm (43 gpm weighted avg)</a:t>
            </a:r>
          </a:p>
          <a:p>
            <a:r>
              <a:rPr lang="en-US" sz="3600" dirty="0" smtClean="0"/>
              <a:t>Weighted Avg Test Flow: </a:t>
            </a:r>
            <a:r>
              <a:rPr lang="en-US" sz="3600" dirty="0" smtClean="0">
                <a:solidFill>
                  <a:srgbClr val="0000FF"/>
                </a:solidFill>
              </a:rPr>
              <a:t>56 </a:t>
            </a:r>
            <a:r>
              <a:rPr lang="en-US" sz="3600" dirty="0">
                <a:solidFill>
                  <a:srgbClr val="0000FF"/>
                </a:solidFill>
              </a:rPr>
              <a:t>gpm </a:t>
            </a:r>
            <a:r>
              <a:rPr lang="en-US" sz="3600" dirty="0" smtClean="0">
                <a:solidFill>
                  <a:srgbClr val="0000FF"/>
                </a:solidFill>
              </a:rPr>
              <a:t>(based on total test duration)</a:t>
            </a:r>
            <a:endParaRPr lang="en-US" sz="3600" dirty="0" smtClean="0"/>
          </a:p>
          <a:p>
            <a:r>
              <a:rPr lang="en-US" sz="3600" dirty="0" smtClean="0"/>
              <a:t>HRT: </a:t>
            </a:r>
            <a:r>
              <a:rPr lang="en-US" sz="3600" dirty="0" smtClean="0">
                <a:solidFill>
                  <a:srgbClr val="0000FF"/>
                </a:solidFill>
              </a:rPr>
              <a:t> 380 minutes (6.3 hours, based on total test duration) </a:t>
            </a:r>
          </a:p>
          <a:p>
            <a:r>
              <a:rPr lang="en-US" sz="3600" dirty="0" smtClean="0"/>
              <a:t>t</a:t>
            </a:r>
            <a:r>
              <a:rPr lang="en-US" sz="3600" baseline="-25000" dirty="0" smtClean="0"/>
              <a:t>modal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00FF"/>
                </a:solidFill>
              </a:rPr>
              <a:t> 90 minutes (to peak fluoride </a:t>
            </a:r>
            <a:r>
              <a:rPr lang="en-US" sz="3600" dirty="0" smtClean="0">
                <a:solidFill>
                  <a:srgbClr val="0000FF"/>
                </a:solidFill>
              </a:rPr>
              <a:t>concentration @ 43 gpm)</a:t>
            </a:r>
          </a:p>
          <a:p>
            <a:r>
              <a:rPr lang="en-US" sz="3600" dirty="0" smtClean="0"/>
              <a:t>Cumulative Volume (Vol</a:t>
            </a:r>
            <a:r>
              <a:rPr lang="en-US" sz="3600" baseline="-25000" dirty="0" smtClean="0"/>
              <a:t>cum</a:t>
            </a:r>
            <a:r>
              <a:rPr lang="en-US" sz="3600" dirty="0" smtClean="0"/>
              <a:t>) to t</a:t>
            </a:r>
            <a:r>
              <a:rPr lang="en-US" sz="3600" baseline="-25000" dirty="0" smtClean="0"/>
              <a:t>modal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3,900 </a:t>
            </a:r>
            <a:r>
              <a:rPr lang="en-US" sz="3600" dirty="0">
                <a:solidFill>
                  <a:srgbClr val="0000FF"/>
                </a:solidFill>
              </a:rPr>
              <a:t>gallons </a:t>
            </a:r>
            <a:r>
              <a:rPr lang="en-US" sz="3600" dirty="0" smtClean="0">
                <a:solidFill>
                  <a:srgbClr val="0000FF"/>
                </a:solidFill>
              </a:rPr>
              <a:t>(treated)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700" dirty="0" smtClean="0"/>
              <a:t>Modal Baffling Factor: </a:t>
            </a:r>
            <a:r>
              <a:rPr lang="en-US" sz="3700" dirty="0" smtClean="0">
                <a:solidFill>
                  <a:srgbClr val="0000FF"/>
                </a:solidFill>
              </a:rPr>
              <a:t>0.18 </a:t>
            </a:r>
            <a:r>
              <a:rPr lang="en-US" sz="3700" dirty="0" smtClean="0">
                <a:solidFill>
                  <a:srgbClr val="0000FF"/>
                </a:solidFill>
              </a:rPr>
              <a:t>(Vol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cum</a:t>
            </a:r>
            <a:r>
              <a:rPr lang="en-US" sz="3700" dirty="0" smtClean="0">
                <a:solidFill>
                  <a:srgbClr val="0000FF"/>
                </a:solidFill>
              </a:rPr>
              <a:t>/Vol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pipe</a:t>
            </a:r>
            <a:r>
              <a:rPr lang="en-US" sz="3700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3700" dirty="0" smtClean="0"/>
          </a:p>
          <a:p>
            <a:pPr>
              <a:spcBef>
                <a:spcPts val="0"/>
              </a:spcBef>
            </a:pPr>
            <a:r>
              <a:rPr lang="en-US" sz="3700" dirty="0" smtClean="0"/>
              <a:t>Calculated Field Modal Time:</a:t>
            </a:r>
          </a:p>
          <a:p>
            <a:pPr>
              <a:spcBef>
                <a:spcPts val="0"/>
              </a:spcBef>
            </a:pPr>
            <a:r>
              <a:rPr lang="en-US" sz="3700" dirty="0" smtClean="0"/>
              <a:t>Ct</a:t>
            </a:r>
            <a:r>
              <a:rPr lang="en-US" sz="3700" baseline="-25000" dirty="0" smtClean="0"/>
              <a:t>modal-cal</a:t>
            </a:r>
            <a:r>
              <a:rPr lang="en-US" sz="3700" dirty="0" smtClean="0"/>
              <a:t>: </a:t>
            </a:r>
            <a:r>
              <a:rPr lang="en-US" sz="3700" dirty="0" smtClean="0">
                <a:solidFill>
                  <a:srgbClr val="0000FF"/>
                </a:solidFill>
              </a:rPr>
              <a:t>Cl</a:t>
            </a:r>
            <a:r>
              <a:rPr lang="en-US" sz="3700" baseline="-25000" dirty="0" smtClean="0">
                <a:solidFill>
                  <a:srgbClr val="0000FF"/>
                </a:solidFill>
              </a:rPr>
              <a:t>2</a:t>
            </a:r>
            <a:r>
              <a:rPr lang="en-US" sz="3700" dirty="0" smtClean="0">
                <a:solidFill>
                  <a:srgbClr val="0000FF"/>
                </a:solidFill>
              </a:rPr>
              <a:t> x t</a:t>
            </a:r>
            <a:r>
              <a:rPr lang="en-US" sz="3700" baseline="-25000" dirty="0" smtClean="0">
                <a:solidFill>
                  <a:srgbClr val="0000FF"/>
                </a:solidFill>
              </a:rPr>
              <a:t>modal-cal</a:t>
            </a:r>
            <a:endParaRPr lang="en-US" sz="44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83976"/>
              </p:ext>
            </p:extLst>
          </p:nvPr>
        </p:nvGraphicFramePr>
        <p:xfrm>
          <a:off x="4443413" y="5715000"/>
          <a:ext cx="4192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3413" y="5715000"/>
                        <a:ext cx="4192587" cy="609600"/>
                      </a:xfrm>
                      <a:prstGeom prst="rect">
                        <a:avLst/>
                      </a:prstGeom>
                      <a:ln w="254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 July 20, 2017 </a:t>
            </a:r>
            <a:r>
              <a:rPr lang="en-US" dirty="0" smtClean="0"/>
              <a:t>a second </a:t>
            </a:r>
            <a:r>
              <a:rPr lang="en-US" dirty="0" smtClean="0"/>
              <a:t>tracer study was conducted at the Gualala CSD WWTP to </a:t>
            </a:r>
            <a:r>
              <a:rPr lang="en-US" dirty="0" smtClean="0"/>
              <a:t>verify </a:t>
            </a:r>
            <a:r>
              <a:rPr lang="en-US" dirty="0" smtClean="0"/>
              <a:t>the modal disinfection contact time for the 21,500 gallon underground concrete pipeline. The modal contact value (t</a:t>
            </a:r>
            <a:r>
              <a:rPr lang="en-US" baseline="-25000" dirty="0" smtClean="0"/>
              <a:t>modal</a:t>
            </a:r>
            <a:r>
              <a:rPr lang="en-US" dirty="0" smtClean="0"/>
              <a:t>) is that time at which the slug-dose curve is at its peak concentration.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modal contact time for Tests 1 and 2 was 90 minutes.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2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Method: </a:t>
            </a:r>
            <a:r>
              <a:rPr lang="en-US" dirty="0" smtClean="0">
                <a:solidFill>
                  <a:srgbClr val="0000FF"/>
                </a:solidFill>
              </a:rPr>
              <a:t>Slug-Dose</a:t>
            </a:r>
          </a:p>
          <a:p>
            <a:r>
              <a:rPr lang="en-US" dirty="0" smtClean="0"/>
              <a:t>Injection Point of Tracer: </a:t>
            </a:r>
            <a:r>
              <a:rPr lang="en-US" dirty="0" smtClean="0">
                <a:solidFill>
                  <a:srgbClr val="0000FF"/>
                </a:solidFill>
              </a:rPr>
              <a:t>Poured into filter overflow weir connected to 8-inch line</a:t>
            </a:r>
          </a:p>
          <a:p>
            <a:r>
              <a:rPr lang="en-US" dirty="0" smtClean="0"/>
              <a:t>Sample Point: </a:t>
            </a:r>
            <a:r>
              <a:rPr lang="en-US" dirty="0" smtClean="0">
                <a:solidFill>
                  <a:srgbClr val="0000FF"/>
                </a:solidFill>
              </a:rPr>
              <a:t>Pipeline outlet (Manhole “B”)</a:t>
            </a:r>
          </a:p>
          <a:p>
            <a:r>
              <a:rPr lang="en-US" dirty="0" smtClean="0"/>
              <a:t>Tracer Analysis: </a:t>
            </a:r>
            <a:r>
              <a:rPr lang="en-US" dirty="0" smtClean="0">
                <a:solidFill>
                  <a:srgbClr val="0000FF"/>
                </a:solidFill>
              </a:rPr>
              <a:t>Ion Selective Fluoride Probe</a:t>
            </a:r>
          </a:p>
          <a:p>
            <a:r>
              <a:rPr lang="en-US" dirty="0" smtClean="0"/>
              <a:t>Sampler:  </a:t>
            </a:r>
            <a:r>
              <a:rPr lang="en-US" dirty="0" smtClean="0">
                <a:solidFill>
                  <a:srgbClr val="0000FF"/>
                </a:solidFill>
              </a:rPr>
              <a:t>Gualala CSD Operators</a:t>
            </a:r>
          </a:p>
          <a:p>
            <a:r>
              <a:rPr lang="en-US" dirty="0" smtClean="0"/>
              <a:t>Analyses by: </a:t>
            </a:r>
            <a:r>
              <a:rPr lang="en-US" dirty="0" smtClean="0">
                <a:solidFill>
                  <a:srgbClr val="0000FF"/>
                </a:solidFill>
              </a:rPr>
              <a:t>Guy </a:t>
            </a:r>
            <a:r>
              <a:rPr lang="en-US" dirty="0" smtClean="0">
                <a:solidFill>
                  <a:srgbClr val="0000FF"/>
                </a:solidFill>
              </a:rPr>
              <a:t>Schott, Division of Drinking Water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Tracer Material: </a:t>
            </a:r>
            <a:r>
              <a:rPr lang="en-US" dirty="0" smtClean="0">
                <a:solidFill>
                  <a:srgbClr val="0000FF"/>
                </a:solidFill>
              </a:rPr>
              <a:t>Hydrofluorosillicic Acid (H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SiF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Tracer Bulk Density: </a:t>
            </a:r>
            <a:r>
              <a:rPr lang="en-US" dirty="0" smtClean="0">
                <a:solidFill>
                  <a:srgbClr val="0000FF"/>
                </a:solidFill>
              </a:rPr>
              <a:t>10.3 lbs/gal</a:t>
            </a:r>
          </a:p>
          <a:p>
            <a:r>
              <a:rPr lang="en-US" dirty="0" smtClean="0"/>
              <a:t>Tracer Product Strength: </a:t>
            </a:r>
            <a:r>
              <a:rPr lang="en-US" dirty="0" smtClean="0">
                <a:solidFill>
                  <a:srgbClr val="0000FF"/>
                </a:solidFill>
              </a:rPr>
              <a:t>24% </a:t>
            </a:r>
            <a:r>
              <a:rPr lang="en-US" dirty="0">
                <a:solidFill>
                  <a:srgbClr val="0000FF"/>
                </a:solidFill>
              </a:rPr>
              <a:t>as 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Molecular Weight: </a:t>
            </a:r>
            <a:r>
              <a:rPr lang="en-US" dirty="0" smtClean="0">
                <a:solidFill>
                  <a:srgbClr val="0000FF"/>
                </a:solidFill>
              </a:rPr>
              <a:t>144.09 g/mole </a:t>
            </a:r>
            <a:r>
              <a:rPr lang="en-US" dirty="0">
                <a:solidFill>
                  <a:srgbClr val="0000FF"/>
                </a:solidFill>
              </a:rPr>
              <a:t>(H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Fluoride Concentration: </a:t>
            </a:r>
            <a:r>
              <a:rPr lang="en-US" dirty="0" smtClean="0">
                <a:solidFill>
                  <a:srgbClr val="0000FF"/>
                </a:solidFill>
              </a:rPr>
              <a:t>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Added: </a:t>
            </a:r>
            <a:r>
              <a:rPr lang="en-US" dirty="0" smtClean="0">
                <a:solidFill>
                  <a:srgbClr val="0000FF"/>
                </a:solidFill>
              </a:rPr>
              <a:t>~4.1 lbs. (1,500 mL)</a:t>
            </a:r>
          </a:p>
          <a:p>
            <a:r>
              <a:rPr lang="en-US" dirty="0" smtClean="0"/>
              <a:t>Fluoride mixed w/2.5 gal of water in bucket</a:t>
            </a:r>
          </a:p>
          <a:p>
            <a:r>
              <a:rPr lang="en-US" dirty="0" smtClean="0"/>
              <a:t>Fluoride (F) Tracer Added: </a:t>
            </a:r>
            <a:r>
              <a:rPr lang="en-US" dirty="0" smtClean="0">
                <a:solidFill>
                  <a:srgbClr val="0000FF"/>
                </a:solidFill>
              </a:rPr>
              <a:t>0.775 lbs. (352 g)</a:t>
            </a:r>
          </a:p>
          <a:p>
            <a:r>
              <a:rPr lang="en-US" dirty="0" smtClean="0"/>
              <a:t>Method of Injection: </a:t>
            </a:r>
            <a:r>
              <a:rPr lang="en-US" dirty="0" smtClean="0">
                <a:solidFill>
                  <a:srgbClr val="0000FF"/>
                </a:solidFill>
              </a:rPr>
              <a:t>Slug-Dose (poured, &lt; 20 sec)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52425"/>
            <a:ext cx="81883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081" y="841899"/>
            <a:ext cx="639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Added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1303564"/>
            <a:ext cx="152400" cy="4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0" y="175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1981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029" y="1545863"/>
            <a:ext cx="774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Sampling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1878737"/>
            <a:ext cx="4446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Pipeline Contactor (21,500 gallons)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1" y="435475"/>
            <a:ext cx="8197409" cy="614805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755" y="2281535"/>
            <a:ext cx="6751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Adding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Tracer Slug-Dose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24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457200"/>
            <a:ext cx="4686300" cy="6248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81800" y="2448461"/>
            <a:ext cx="2057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tracer is poured into effluent filter trough, the mixed water flows into an 8-in line to Manhole “C”.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Hydraulic Tracer Mixing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62450" y="3110180"/>
            <a:ext cx="742950" cy="166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3000" y="3276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649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Equation</vt:lpstr>
      <vt:lpstr>Gualala Community Services District Wastewater Treatment Plant Sonoma County, CA Modal Contact Time (tmodal)  Tracer Study #2 July 20, 2017</vt:lpstr>
      <vt:lpstr>PowerPoint Presentation</vt:lpstr>
      <vt:lpstr>Final Results</vt:lpstr>
      <vt:lpstr>Tracer Study – Overview 1</vt:lpstr>
      <vt:lpstr>Tracer Study – Overview 2</vt:lpstr>
      <vt:lpstr>Tracer Material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Tracer Field Results</vt:lpstr>
      <vt:lpstr>PowerPoint Presentation</vt:lpstr>
      <vt:lpstr>Tracer Study – Conclusion – 1 of 2</vt:lpstr>
      <vt:lpstr>Channeling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202</cp:revision>
  <dcterms:created xsi:type="dcterms:W3CDTF">2015-08-26T18:21:02Z</dcterms:created>
  <dcterms:modified xsi:type="dcterms:W3CDTF">2017-07-26T18:04:02Z</dcterms:modified>
</cp:coreProperties>
</file>