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655" r:id="rId2"/>
    <p:sldId id="1544" r:id="rId3"/>
    <p:sldId id="1657" r:id="rId4"/>
    <p:sldId id="1539" r:id="rId5"/>
    <p:sldId id="1565" r:id="rId6"/>
    <p:sldId id="1637" r:id="rId7"/>
    <p:sldId id="1672" r:id="rId8"/>
    <p:sldId id="1661" r:id="rId9"/>
    <p:sldId id="1673" r:id="rId10"/>
    <p:sldId id="1669" r:id="rId11"/>
    <p:sldId id="1677" r:id="rId12"/>
    <p:sldId id="1430" r:id="rId13"/>
    <p:sldId id="1667" r:id="rId14"/>
    <p:sldId id="965" r:id="rId15"/>
    <p:sldId id="966" r:id="rId16"/>
    <p:sldId id="1551" r:id="rId17"/>
    <p:sldId id="1333" r:id="rId18"/>
    <p:sldId id="1335" r:id="rId19"/>
    <p:sldId id="256" r:id="rId20"/>
    <p:sldId id="357" r:id="rId21"/>
    <p:sldId id="279" r:id="rId22"/>
    <p:sldId id="1650" r:id="rId23"/>
    <p:sldId id="1636" r:id="rId24"/>
    <p:sldId id="366" r:id="rId25"/>
    <p:sldId id="316" r:id="rId26"/>
    <p:sldId id="1649" r:id="rId27"/>
    <p:sldId id="331" r:id="rId28"/>
    <p:sldId id="367" r:id="rId29"/>
    <p:sldId id="287" r:id="rId30"/>
    <p:sldId id="1171" r:id="rId3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Schott" initials="GS" lastIdx="1" clrIdx="0">
    <p:extLst>
      <p:ext uri="{19B8F6BF-5375-455C-9EA6-DF929625EA0E}">
        <p15:presenceInfo xmlns:p15="http://schemas.microsoft.com/office/powerpoint/2012/main" userId="12cc45eee8d6a3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763" autoAdjust="0"/>
  </p:normalViewPr>
  <p:slideViewPr>
    <p:cSldViewPr snapToGrid="0">
      <p:cViewPr varScale="1">
        <p:scale>
          <a:sx n="101" d="100"/>
          <a:sy n="101" d="100"/>
        </p:scale>
        <p:origin x="144" y="216"/>
      </p:cViewPr>
      <p:guideLst/>
    </p:cSldViewPr>
  </p:slideViewPr>
  <p:outlineViewPr>
    <p:cViewPr>
      <p:scale>
        <a:sx n="33" d="100"/>
        <a:sy n="33" d="100"/>
      </p:scale>
      <p:origin x="0" y="-216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FBB5-5128-DA4A-A4A2-BDE2868BE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72F5E-FAFA-0519-1A56-77DF37453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52B6F-0B89-8759-AF95-405B0066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0CDEB-AC3C-0F27-F2C5-06D9810F0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23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49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734B5-03B7-4171-BD7F-60041ED856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2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if your difference pore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8624B-31FF-F836-A16A-0EFB4951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90152-F0DF-22FD-7215-6B7F32149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1F57F-D789-3C00-C323-1731D8B0F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F3E4-6B0A-BBE4-9B41-7FBE41050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7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0556-EFE9-8C92-B93F-2DD338F2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5E010-647D-AFFF-6D26-BF887E1D8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146FF-FC3D-2F48-7A2E-6EEC1636A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if your difference pore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CEAF-AE06-E686-2CB4-2FB6A97A9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0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745F9-15F5-4748-877A-789E2ACE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025A3-03C3-DA63-AB46-08A7A1CCD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3B71B-7501-42D1-06C0-6E4E18AD9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if your difference pore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D1887-4B5C-8F1B-F500-6DE32732A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5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ewi.go.k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hyperlink" Target="https://www.waterboards.ca.gov/drinking_water/programs/districts/mendocino_district.html" TargetMode="External"/><Relationship Id="rId7" Type="http://schemas.openxmlformats.org/officeDocument/2006/relationships/hyperlink" Target="mailto:Guy.Schott@waterboards.c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GByyxhelkI" TargetMode="External"/><Relationship Id="rId5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Relationship Id="rId4" Type="http://schemas.openxmlformats.org/officeDocument/2006/relationships/hyperlink" Target="http://www.waterboards.ca.gov/drinking_water/programs/districts/mendocino_distric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7819"/>
            <a:ext cx="10908792" cy="1397087"/>
          </a:xfrm>
        </p:spPr>
        <p:txBody>
          <a:bodyPr anchor="ctr"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Jar Testing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Confidence in Results for Plant Application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CA-NV AWWA Water Conference of the West, San Diego, CA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862939"/>
            <a:ext cx="10908792" cy="37226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Guy Schott, P.E.   April 7, 2026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744583 w 4572000"/>
              <a:gd name="csY1" fmla="*/ 0 h 18288"/>
              <a:gd name="csX2" fmla="*/ 1352006 w 4572000"/>
              <a:gd name="csY2" fmla="*/ 0 h 18288"/>
              <a:gd name="csX3" fmla="*/ 2050869 w 4572000"/>
              <a:gd name="csY3" fmla="*/ 0 h 18288"/>
              <a:gd name="csX4" fmla="*/ 2612571 w 4572000"/>
              <a:gd name="csY4" fmla="*/ 0 h 18288"/>
              <a:gd name="csX5" fmla="*/ 3357154 w 4572000"/>
              <a:gd name="csY5" fmla="*/ 0 h 18288"/>
              <a:gd name="csX6" fmla="*/ 401029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265714 w 4572000"/>
              <a:gd name="csY10" fmla="*/ 18288 h 18288"/>
              <a:gd name="csX11" fmla="*/ 2521131 w 4572000"/>
              <a:gd name="csY11" fmla="*/ 18288 h 18288"/>
              <a:gd name="csX12" fmla="*/ 1867989 w 4572000"/>
              <a:gd name="csY12" fmla="*/ 18288 h 18288"/>
              <a:gd name="csX13" fmla="*/ 1352006 w 4572000"/>
              <a:gd name="csY13" fmla="*/ 18288 h 18288"/>
              <a:gd name="csX14" fmla="*/ 83602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35B31-7167-4B21-23DD-A1B180CC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434" y="2645449"/>
            <a:ext cx="2896049" cy="3542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AD948-7953-2BCE-ED1F-AE62DC1A0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865" y="2582838"/>
            <a:ext cx="2806215" cy="360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D3491-8853-4973-82CE-07EA7774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66" y="2582838"/>
            <a:ext cx="2616727" cy="3609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1E56A-C0D7-C48C-564C-304DD3DC7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7" y="2582838"/>
            <a:ext cx="2752075" cy="3609279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2EFE4187-1C57-7E54-662A-715FDC3F5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748744" y="6244664"/>
            <a:ext cx="1471594" cy="35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28E3798-7851-32F2-6D00-BC66F3A91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23663" y="6238176"/>
            <a:ext cx="2560320" cy="40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Algal Bloom (Microcystin)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18B613A1-1FB9-4783-446E-989A8BFA9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54975" y="6235429"/>
            <a:ext cx="1502714" cy="335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Rain Event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500164D5-8A09-8EAE-8102-A22EADBE5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673281" y="6200524"/>
            <a:ext cx="2301900" cy="402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Algal Bloom (Lyngbya)</a:t>
            </a:r>
          </a:p>
        </p:txBody>
      </p:sp>
    </p:spTree>
    <p:extLst>
      <p:ext uri="{BB962C8B-B14F-4D97-AF65-F5344CB8AC3E}">
        <p14:creationId xmlns:p14="http://schemas.microsoft.com/office/powerpoint/2010/main" val="27910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B5E63-8ABB-7A0E-C54D-A0F49CF3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251666E-F52B-F604-8D09-5DD53112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DFD32-403E-D61A-CB32-9C20B84B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3057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Filtrate UV-Absorption (UVA) Analysis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A34683C4-1DF0-8317-6D19-67C00E86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E4CFF-5E36-78AD-AF58-A87511A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" b="-3"/>
          <a:stretch>
            <a:fillRect/>
          </a:stretch>
        </p:blipFill>
        <p:spPr>
          <a:xfrm>
            <a:off x="8011629" y="2015300"/>
            <a:ext cx="3941064" cy="4096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F52E0-9D65-B2FB-EAB1-D570FA6DE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2071316"/>
            <a:ext cx="7941057" cy="41191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Surrogate for dissolved organic carbon (DOC)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%UVA reduction between jars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UVA Reduction = (Source UVA – Filtrate UVA)/(Source UVA)*100%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with DPB issues, UVA measurements are critical for determining optimum coagulant and dose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7110A-A3B2-BED1-F74E-E9418346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BA74DD32-A430-8CF7-7743-9051ECBA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B5C45-AFE0-F9F8-B002-683330C4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3057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Filtrate UV-Absorption (UVA) Analysis –Ex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2D2EE6BE-8168-45A6-B610-902CEC58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10E14-A2BA-F889-3160-1157648C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2493" y="5364253"/>
            <a:ext cx="91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There is an additional 35% reduction in UVA from Jar 1 to 2.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8764444-71C6-96FD-4025-8B98E620B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1813" y="1973263"/>
            <a:ext cx="111283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D429186-3065-42B1-B00A-DA95EF1F5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020888"/>
            <a:ext cx="1211263" cy="14795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5EEA6BD-01D3-EBD6-8DC1-145348E0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2020888"/>
            <a:ext cx="1433513" cy="14795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6C9915B-E5FD-8D5D-F708-1EEA7D584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2020888"/>
            <a:ext cx="1376363" cy="14795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682E498-2BAD-A07B-C284-7972DC20C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2020888"/>
            <a:ext cx="1514475" cy="14795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5116895-D5DC-53D3-8C5A-60136919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2020888"/>
            <a:ext cx="1798638" cy="148113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CF63B7D-DFD1-5570-8649-E3D2C4A4A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2020888"/>
            <a:ext cx="1327150" cy="148113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BEC684A-64D5-D026-F7E0-959C7E230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2020888"/>
            <a:ext cx="1230313" cy="1481138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785A50F-F425-F857-8D31-10002B8DF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051" y="2020888"/>
            <a:ext cx="1201738" cy="1481138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F3E2B21-2144-3DF8-0F76-E0012821B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3500438"/>
            <a:ext cx="1211263" cy="6159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779EBECC-F774-7152-A7C9-3CB0944F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3500438"/>
            <a:ext cx="1433513" cy="6159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1BFBFCF-11FE-36A3-AC13-7E33CC59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3500438"/>
            <a:ext cx="1376363" cy="6159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106DCC37-DC68-77AA-259E-15D4AA502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3500438"/>
            <a:ext cx="1514475" cy="61595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BB95D61-4BC6-3979-3110-54CC79076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3502026"/>
            <a:ext cx="1798638" cy="6143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FBBC40E4-F811-086C-07C7-328A0A70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3502026"/>
            <a:ext cx="1327150" cy="6143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3BCFDFC-CEA1-1F82-E7E5-9D2AED1D9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3502026"/>
            <a:ext cx="1230313" cy="6143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E289ABEB-FDB2-52EE-39BC-026AEC0F9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051" y="3502026"/>
            <a:ext cx="1201738" cy="6143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A27B02B7-116F-FF7E-8426-36B9208D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4116388"/>
            <a:ext cx="1211263" cy="6159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7C70508-5F26-AABB-E808-197CDD848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4116388"/>
            <a:ext cx="1433513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895B1C28-5DC5-0D8D-23F6-E60414532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4116388"/>
            <a:ext cx="1376363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44AB8D22-4625-5C35-715B-F51D91796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4116388"/>
            <a:ext cx="1514475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5E55D70F-B133-7FAE-468E-EE4346E71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4116388"/>
            <a:ext cx="1798638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7EF48145-FC38-6002-D5D6-56F021DC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4116388"/>
            <a:ext cx="1327150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4009B898-B916-DFA0-03F0-49E311F00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738" y="4116388"/>
            <a:ext cx="1230313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11F7CC79-FD89-75CA-292F-3AEBFD90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051" y="4116388"/>
            <a:ext cx="1201738" cy="61595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9">
            <a:extLst>
              <a:ext uri="{FF2B5EF4-FFF2-40B4-BE49-F238E27FC236}">
                <a16:creationId xmlns:a16="http://schemas.microsoft.com/office/drawing/2014/main" id="{C3E9829A-7714-6F9B-A143-AA1F189FC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013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0">
            <a:extLst>
              <a:ext uri="{FF2B5EF4-FFF2-40B4-BE49-F238E27FC236}">
                <a16:creationId xmlns:a16="http://schemas.microsoft.com/office/drawing/2014/main" id="{45B5F154-4095-59DD-6FD7-2658DF35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6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6B22D415-4760-6646-CD32-3C7FC6588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888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5152A414-368F-673C-7570-968F270B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3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0C8848CB-ABD7-88E6-575B-0E5A4510E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875588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70914C96-95B5-67CE-E1B0-7A8CA9CAB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202738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D4F54901-54CE-1D9B-DA34-075430B9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3051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79CF325A-9F71-40A5-20CF-12DCAC50D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1" y="3502026"/>
            <a:ext cx="1110773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21EE0E8D-700F-8609-B700-396480602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1" y="4116388"/>
            <a:ext cx="111077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8">
            <a:extLst>
              <a:ext uri="{FF2B5EF4-FFF2-40B4-BE49-F238E27FC236}">
                <a16:creationId xmlns:a16="http://schemas.microsoft.com/office/drawing/2014/main" id="{9E23AEAD-F1F7-B529-B737-E562E972E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1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9">
            <a:extLst>
              <a:ext uri="{FF2B5EF4-FFF2-40B4-BE49-F238E27FC236}">
                <a16:creationId xmlns:a16="http://schemas.microsoft.com/office/drawing/2014/main" id="{AA78751A-60C2-00AF-C340-1575CF84A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4788" y="2014538"/>
            <a:ext cx="0" cy="27241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0">
            <a:extLst>
              <a:ext uri="{FF2B5EF4-FFF2-40B4-BE49-F238E27FC236}">
                <a16:creationId xmlns:a16="http://schemas.microsoft.com/office/drawing/2014/main" id="{28080EF4-7F05-E194-2349-6CA7CB8A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1" y="2020888"/>
            <a:ext cx="111077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81E63DF0-F82F-6E2F-FEF2-27358DF66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1" y="4732338"/>
            <a:ext cx="111077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8260DAEE-ED77-FE4B-F63E-C7A38B7D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76" y="2081213"/>
            <a:ext cx="977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HAA5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328EE5E7-1339-47C8-185D-871E30F8C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2451" y="2446338"/>
            <a:ext cx="822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ug/L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9332495E-C21C-EAA5-158A-5211794A6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826" y="2081213"/>
            <a:ext cx="9921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TTHM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288B49E7-F1E8-3CA0-DD9E-FB88CF633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2446338"/>
            <a:ext cx="822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ug/L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BBAB2F2F-1A0E-B5E6-AC6D-E94AB7B80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2081213"/>
            <a:ext cx="11636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Settled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20FE5F51-DCD2-EA3C-419D-3F710BB22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426" y="2446338"/>
            <a:ext cx="803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57BA848D-4304-8412-325C-D1F59E6D0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2081213"/>
            <a:ext cx="10541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%UVA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0A4311ED-7401-7AE4-0CE9-91563D67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2446338"/>
            <a:ext cx="1703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Reduction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53EBBA27-C924-5B9C-8CA4-112B7F19A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6" y="2081213"/>
            <a:ext cx="11636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8F2F84B3-BD28-5DDA-4FE5-72185565E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2446338"/>
            <a:ext cx="1368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UVA/cm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5C156DDC-0266-EAE7-8BD7-5021ADE0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2081213"/>
            <a:ext cx="1162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D3ED4837-4CB3-342D-C34E-18204CB6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2446338"/>
            <a:ext cx="1062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%UVT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4C66E667-C00B-AC7A-90FD-E0C4250F5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6" y="2081213"/>
            <a:ext cx="1162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CCEC18FB-C7AB-1FC1-73DC-EADBF2232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6" y="2446338"/>
            <a:ext cx="803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D22106A5-1090-1F16-AC4D-9382F66C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081213"/>
            <a:ext cx="6064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B3EF2845-2C85-636C-8293-D26BBC73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263" y="3644901"/>
            <a:ext cx="474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6F9B90B1-9E4E-B460-5169-6A65A75D0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8826" y="3644901"/>
            <a:ext cx="4730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750EC036-0F99-B5D1-33E5-1DA9A7F06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3644901"/>
            <a:ext cx="558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7A61C003-363D-0AD6-C759-55E51272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1" y="3644901"/>
            <a:ext cx="728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id="{63702EB0-8373-2021-B0D4-AEAF1E08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6" y="3644901"/>
            <a:ext cx="898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B07ABF29-A93E-9275-842C-1D08E69B8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3644901"/>
            <a:ext cx="728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89.9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id="{8FF52533-8874-0276-BB97-518A5092E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3644901"/>
            <a:ext cx="728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CEFBDE75-FD42-4C03-0FCA-BFB42FFB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519488"/>
            <a:ext cx="798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2D91A28E-2855-FAF2-D498-3BBA7EB20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3824288"/>
            <a:ext cx="7381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76A8BB6C-951C-203F-9710-9A0DD7A8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263" y="4259263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B1E5437F-CF06-3AE3-A4F4-239B46EB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8826" y="4259263"/>
            <a:ext cx="473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8">
            <a:extLst>
              <a:ext uri="{FF2B5EF4-FFF2-40B4-BE49-F238E27FC236}">
                <a16:creationId xmlns:a16="http://schemas.microsoft.com/office/drawing/2014/main" id="{920C52C9-AB8E-6DB1-177B-B03060AA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6" y="4259263"/>
            <a:ext cx="55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BDE180E6-3E91-899C-CBA9-C13EF1ED8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1" y="4259263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77.8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6AF23B29-0EF1-24DB-EC3B-331DDF3E5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6" y="4259263"/>
            <a:ext cx="898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1">
            <a:extLst>
              <a:ext uri="{FF2B5EF4-FFF2-40B4-BE49-F238E27FC236}">
                <a16:creationId xmlns:a16="http://schemas.microsoft.com/office/drawing/2014/main" id="{C3F4F251-1ACB-16F8-C785-5C0CBA699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259263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8C78CE79-AB8A-5F2E-C2E8-2C4530309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4259263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3">
            <a:extLst>
              <a:ext uri="{FF2B5EF4-FFF2-40B4-BE49-F238E27FC236}">
                <a16:creationId xmlns:a16="http://schemas.microsoft.com/office/drawing/2014/main" id="{84CE529B-A54E-38FA-CFFF-EFF87C581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4135438"/>
            <a:ext cx="1141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Optimum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4">
            <a:extLst>
              <a:ext uri="{FF2B5EF4-FFF2-40B4-BE49-F238E27FC236}">
                <a16:creationId xmlns:a16="http://schemas.microsoft.com/office/drawing/2014/main" id="{B192F931-E16E-17B6-E21B-5EB97FE5A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4417660"/>
            <a:ext cx="7080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  <p:bldP spid="27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3. Settleability Analysis</a:t>
            </a:r>
            <a:endParaRPr lang="en-US" sz="5400" dirty="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performance measurement between jars based on coagulant type, dose and </a:t>
            </a:r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flocculation duration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are collected 25 minutes from the end of the flocculation period for a 4-jar tester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Settleability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has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supporting data on filterability and UVA reduction</a:t>
            </a:r>
          </a:p>
        </p:txBody>
      </p:sp>
    </p:spTree>
    <p:extLst>
      <p:ext uri="{BB962C8B-B14F-4D97-AF65-F5344CB8AC3E}">
        <p14:creationId xmlns:p14="http://schemas.microsoft.com/office/powerpoint/2010/main" val="28212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A9E17-6E9F-1016-EDA1-D0F2271D5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F411-5B59-9C4C-C078-6B599682C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8763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Procedures and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5832CD-1805-B715-ABC3-7EF2DE41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03293"/>
              </p:ext>
            </p:extLst>
          </p:nvPr>
        </p:nvGraphicFramePr>
        <p:xfrm>
          <a:off x="406628" y="2074073"/>
          <a:ext cx="4913517" cy="275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35">
                  <a:extLst>
                    <a:ext uri="{9D8B030D-6E8A-4147-A177-3AD203B41FA5}">
                      <a16:colId xmlns:a16="http://schemas.microsoft.com/office/drawing/2014/main" val="2552701953"/>
                    </a:ext>
                  </a:extLst>
                </a:gridCol>
                <a:gridCol w="2520582">
                  <a:extLst>
                    <a:ext uri="{9D8B030D-6E8A-4147-A177-3AD203B41FA5}">
                      <a16:colId xmlns:a16="http://schemas.microsoft.com/office/drawing/2014/main" val="2499103967"/>
                    </a:ext>
                  </a:extLst>
                </a:gridCol>
              </a:tblGrid>
              <a:tr h="9640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Jar Testing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 minutes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0766"/>
                  </a:ext>
                </a:extLst>
              </a:tr>
              <a:tr h="1794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Flash Mix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 RPM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(20-30 sec)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Flocculation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20-30 RPM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579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7C8A0-A4E1-B105-080E-A01D591C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628" y="5665770"/>
            <a:ext cx="8529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Floc duration longer than 5 minutes has no significant impact on filterability and filtrate UVA results.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5502-A8DF-F6FB-9334-5EEDF85F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6628" y="1298001"/>
            <a:ext cx="8474822" cy="57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minutes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less complete 4-jar testing and analysis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F5F31085-9C52-EC73-4479-0828F443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66605"/>
              </p:ext>
            </p:extLst>
          </p:nvPr>
        </p:nvGraphicFramePr>
        <p:xfrm>
          <a:off x="5799622" y="2074072"/>
          <a:ext cx="5792610" cy="275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230">
                  <a:extLst>
                    <a:ext uri="{9D8B030D-6E8A-4147-A177-3AD203B41FA5}">
                      <a16:colId xmlns:a16="http://schemas.microsoft.com/office/drawing/2014/main" val="2552701953"/>
                    </a:ext>
                  </a:extLst>
                </a:gridCol>
                <a:gridCol w="2615380">
                  <a:extLst>
                    <a:ext uri="{9D8B030D-6E8A-4147-A177-3AD203B41FA5}">
                      <a16:colId xmlns:a16="http://schemas.microsoft.com/office/drawing/2014/main" val="2499103967"/>
                    </a:ext>
                  </a:extLst>
                </a:gridCol>
              </a:tblGrid>
              <a:tr h="9640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20 - 25 minutes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10766"/>
                  </a:ext>
                </a:extLst>
              </a:tr>
              <a:tr h="1794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Filterability &amp; Filtrate %UVT/UVA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min/jar = 20 min)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Settleability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 min)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57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37A9-F102-4C16-8655-6D1AFB80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5-minute flocculation (3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25FDC-0467-1E31-AF30-D0E2DC79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926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15F20-4A77-D547-F554-25D2F2E8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12746-1B29-448A-BAB2-01347BFE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5317240"/>
            <a:ext cx="11548871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AF5DB-B41C-4C5E-A5CF-EA3F5227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C4B387-2CB6-43B1-8322-FC28EFC20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40080" y="3519475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Filterability (20-25 mL syringed)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C59A8-6479-4FA5-9EF0-DFE6A980C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Syringing</a:t>
            </a:r>
          </a:p>
        </p:txBody>
      </p:sp>
    </p:spTree>
    <p:extLst>
      <p:ext uri="{BB962C8B-B14F-4D97-AF65-F5344CB8AC3E}">
        <p14:creationId xmlns:p14="http://schemas.microsoft.com/office/powerpoint/2010/main" val="373570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Filterability and UVT/UVA Analysis (5 min/Jar)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D8E04-2DF7-4636-89A4-97534EF92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5"/>
          <a:stretch/>
        </p:blipFill>
        <p:spPr>
          <a:xfrm>
            <a:off x="9293016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B370B-A964-4F5D-A6D5-43CD44F63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703950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3EF75-1F0E-46DB-9F32-8D9EF137D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3690832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EA3BD-C7DA-4E60-BAC5-A3DE17A5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99806" y="1892665"/>
            <a:ext cx="2560320" cy="2560320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7D6FBC-C426-4745-9BF9-AA480E69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82066" y="44508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DEA007-0643-48CA-BA7F-32C9F6412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1295" y="44702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AEC6FB-88F4-4252-A968-5770426A3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29643" y="450990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BD5F9F-238B-494C-B736-EBAF5ADE3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7736" y="451130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7C06D-2DA5-89A8-41D7-7E3EC7B02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5136" y="5010213"/>
            <a:ext cx="11444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Flocculated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water is pushed through a 1.2 um absolute polycarbonate membrane (drip-rate) into cuvette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14E945C-0662-4789-0DDB-3D9350CE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19" y="5353235"/>
            <a:ext cx="10502115" cy="583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Measured filtrate turbidity (several readings until stable) and record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F43450-287E-E267-F816-B98B21D82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88236" y="5771110"/>
            <a:ext cx="10502115" cy="5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Transfer water from cuvette to UVT/UVA cuvette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D3FB92-739A-2E6D-F776-BC49123DC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12816" y="6208643"/>
            <a:ext cx="10502115" cy="5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Measure UVT/UVA and record</a:t>
            </a:r>
          </a:p>
        </p:txBody>
      </p:sp>
    </p:spTree>
    <p:extLst>
      <p:ext uri="{BB962C8B-B14F-4D97-AF65-F5344CB8AC3E}">
        <p14:creationId xmlns:p14="http://schemas.microsoft.com/office/powerpoint/2010/main" val="4026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EE2B-8C26-494F-A970-8619DEC68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Settleability Sampling</a:t>
            </a:r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0E406EF-4471-41D7-AE1B-E0BECB07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65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80906-D8BA-2235-64D3-0A48B00B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589" y="10"/>
            <a:ext cx="818841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5948D-EBF5-4678-BCAA-7EB7B278F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5" y="723406"/>
            <a:ext cx="3736258" cy="2601685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Tenwek Hospital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Surface Water Treatment Plant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A4FABB-770C-F0EE-76E9-AEEE95279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58618" y="4070554"/>
            <a:ext cx="3432601" cy="191460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 Optimization &amp; Operator Training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Onsite: April/May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798B5-E1D7-3BD1-2DAA-47DDDA68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9046" y="107015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</a:t>
            </a:r>
          </a:p>
        </p:txBody>
      </p:sp>
    </p:spTree>
    <p:extLst>
      <p:ext uri="{BB962C8B-B14F-4D97-AF65-F5344CB8AC3E}">
        <p14:creationId xmlns:p14="http://schemas.microsoft.com/office/powerpoint/2010/main" val="97564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24BCA-DAAA-45FF-91F9-EB8BB41F1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1CBA-3C67-49E3-A494-4AE2BF083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importance of jar testing and outcomes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 Equipment/Materials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(Filterability, UVT/UVA &amp; Settleability)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Case/Application Study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Video – Jar Testing Done Right</a:t>
            </a:r>
          </a:p>
        </p:txBody>
      </p:sp>
    </p:spTree>
    <p:extLst>
      <p:ext uri="{BB962C8B-B14F-4D97-AF65-F5344CB8AC3E}">
        <p14:creationId xmlns:p14="http://schemas.microsoft.com/office/powerpoint/2010/main" val="281438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21179-F32F-D6C1-5C1C-940A9B6D1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2AEE1-670A-26EF-FAB3-116CD0A2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0" y="5675913"/>
            <a:ext cx="5878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Surface Water Treatment Plant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(29.17 m</a:t>
            </a:r>
            <a:r>
              <a:rPr lang="en-US" sz="2000" b="1" baseline="30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/hr., 128 gpm, 700 m</a:t>
            </a:r>
            <a:r>
              <a:rPr lang="en-US" sz="2000" b="1" baseline="30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/day, 184,940 gal/day)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CC146-8BEB-4F7A-03A0-B421EBA0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867" y="12519"/>
            <a:ext cx="5019372" cy="8309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1: Kenya -Tenwek Hospital Surface Water Treatment Plant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DE390-55D5-1915-01F1-7DDFBC0DF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1612" y="691758"/>
            <a:ext cx="1053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Gravity</a:t>
            </a:r>
          </a:p>
          <a:p>
            <a:r>
              <a:rPr lang="en-US" b="1" dirty="0"/>
              <a:t>Chemical</a:t>
            </a:r>
          </a:p>
          <a:p>
            <a:r>
              <a:rPr lang="en-US" b="1" dirty="0"/>
              <a:t>Feeders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0FD592-935F-12EC-4E2F-3AC07A7B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894616" y="1511647"/>
            <a:ext cx="890155" cy="89025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E88A27-80F6-C585-7BBF-C2B1311E3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77857" y="56398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Clarifier</a:t>
            </a:r>
          </a:p>
          <a:p>
            <a:r>
              <a:rPr lang="en-US" b="1" dirty="0"/>
              <a:t>&amp; Filter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FB91A0-DCA1-71D1-88BA-BAF20838C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623908" y="1207879"/>
            <a:ext cx="652961" cy="150414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2F4C3B-FD61-510F-34C8-02A1319DD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0527" y="471381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Clearwell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EF8B9E-E02B-0A71-64D2-C7FB1B1D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2909" y="840713"/>
            <a:ext cx="177120" cy="22565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B13255-B3D4-F74D-4C74-FD3C10BC0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11017" y="413135"/>
            <a:ext cx="924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Booster</a:t>
            </a:r>
          </a:p>
          <a:p>
            <a:r>
              <a:rPr lang="en-US" b="1" dirty="0"/>
              <a:t>Pump</a:t>
            </a:r>
          </a:p>
          <a:p>
            <a:r>
              <a:rPr lang="en-US" b="1" dirty="0" err="1"/>
              <a:t>Bld</a:t>
            </a:r>
            <a:endParaRPr lang="en-US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47976-6654-F93C-9232-080B567FF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10184" y="1319998"/>
            <a:ext cx="98983" cy="15167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AA333-2FAE-49B1-BE6E-EBAA5676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425A4-1BC2-8E84-0072-193844EA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8156" y="40490"/>
            <a:ext cx="4639336" cy="228707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Mara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Alkalinity: 12 mg/L CaCO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Turbidity: 300 – 800 NTU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 every afternoon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CF339-EC98-777C-E411-E5A2FA725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River Mara</a:t>
            </a:r>
          </a:p>
        </p:txBody>
      </p:sp>
    </p:spTree>
    <p:extLst>
      <p:ext uri="{BB962C8B-B14F-4D97-AF65-F5344CB8AC3E}">
        <p14:creationId xmlns:p14="http://schemas.microsoft.com/office/powerpoint/2010/main" val="145175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291A6-4D75-42F2-AD3C-7F8D3C227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5" y="365125"/>
            <a:ext cx="11120581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r>
              <a:rPr lang="en-US" sz="42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Upon arrival (April 2022) at Tenwek Hospital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– New Surface Water Treatment Plant</a:t>
            </a:r>
            <a:endParaRPr lang="en-US" sz="4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25B6-4731-4809-B9F3-94D061C8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Source Alkalinity: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CaCO</a:t>
            </a:r>
            <a:r>
              <a:rPr lang="en-US" sz="30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Chemical added at source: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Alum/Soda Ash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Clearwell: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 Hypochlorite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Plant operating filtrate turbidity: 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&gt;1 - 5 NTUs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Filter backwash frequency: 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every 8 hours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Kenya’s turbidity performance standard: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&lt;=5 NTUs</a:t>
            </a:r>
          </a:p>
        </p:txBody>
      </p:sp>
    </p:spTree>
    <p:extLst>
      <p:ext uri="{BB962C8B-B14F-4D97-AF65-F5344CB8AC3E}">
        <p14:creationId xmlns:p14="http://schemas.microsoft.com/office/powerpoint/2010/main" val="1135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3C26E-399D-1846-BE91-309CEFAEC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DAA71C-8920-16D3-79DE-1F3F25FE4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8944" y="12519"/>
            <a:ext cx="3364190" cy="5232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Kenya - Tenwek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91FD-3237-9650-7B02-F0E84398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866" y="546976"/>
            <a:ext cx="1545748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Chemical Storage/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Gravity feeders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D517E-6E67-2586-90C0-A6C8854F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3535" y="654697"/>
            <a:ext cx="2372060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CFI (composite filtration unit)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DC9C0-08F1-2C47-2B42-EF45A9EB6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097665" y="1000005"/>
            <a:ext cx="521900" cy="64257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45D087-0287-13A2-1693-3ADD2CE1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43332" y="1146837"/>
            <a:ext cx="1263166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100 m</a:t>
            </a:r>
            <a:r>
              <a:rPr lang="en-US" sz="1200" b="1" baseline="30000" dirty="0">
                <a:solidFill>
                  <a:schemeClr val="bg1"/>
                </a:solidFill>
              </a:rPr>
              <a:t>3</a:t>
            </a:r>
            <a:r>
              <a:rPr lang="en-US" sz="1200" b="1" dirty="0">
                <a:solidFill>
                  <a:schemeClr val="bg1"/>
                </a:solidFill>
              </a:rPr>
              <a:t> Clearwell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1F0FE8-DF01-B4B9-171C-2F0B3540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76771" y="1451951"/>
            <a:ext cx="499066" cy="109181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8A22D-4192-7057-69C9-5C425774D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3485" y="2543766"/>
            <a:ext cx="1367554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Treated/Backwash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Pump Building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C41AC7-0058-0F4B-2119-815E8D3C2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603673" y="3124583"/>
            <a:ext cx="620226" cy="71512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2A981D-6898-F9AB-5E39-FA0DE8F8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21741" y="3731224"/>
            <a:ext cx="1066959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Sludge Drying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Beds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964ADE-3B90-5161-0082-D0A06A454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15213" y="4192889"/>
            <a:ext cx="373487" cy="12727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A4A1D3-1156-5A68-7BCC-F9D18E0AC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8330" y="1000005"/>
            <a:ext cx="553808" cy="4519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3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34E18-5FA6-38DB-0472-9906A9BC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1F4F93-16F2-9963-35AD-297959AC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0696" y="1824614"/>
            <a:ext cx="956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Sand</a:t>
            </a:r>
          </a:p>
          <a:p>
            <a:r>
              <a:rPr lang="en-US" sz="2800" b="1" dirty="0"/>
              <a:t>Filter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59C548-0B69-F922-6E7F-1936D0FC2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988776" y="2778721"/>
            <a:ext cx="78502" cy="1535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CC8D0C-C660-97ED-2A4A-99FF0022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Clarifier/Filter</a:t>
            </a:r>
          </a:p>
        </p:txBody>
      </p:sp>
    </p:spTree>
    <p:extLst>
      <p:ext uri="{BB962C8B-B14F-4D97-AF65-F5344CB8AC3E}">
        <p14:creationId xmlns:p14="http://schemas.microsoft.com/office/powerpoint/2010/main" val="313243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6C5D7-8604-A60E-1149-2D6E548D1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3FFCB-8170-BA80-109D-1F5287EBC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70977" y="1657404"/>
            <a:ext cx="22823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 Filter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Dia.: 8.86-ft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Area: 78.47 ft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1B7B-DDE9-517C-D42A-41AE7987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983226"/>
            <a:ext cx="4544762" cy="6784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- Results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2ADB-35A3-7225-92BF-00BD1EDA1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" y="1773731"/>
            <a:ext cx="5870448" cy="46663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Soda Ash (Na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had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impact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filterability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Na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post filtration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Optimized Alum dose via jar testing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Filtrate turbidity &lt;0.1 NTU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Filtrate UVA: 0.008/cm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Filtrate UVT: 98%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backwash every 24 hours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4AC41-4C82-A0B8-F36C-06C92753F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9" r="6445"/>
          <a:stretch/>
        </p:blipFill>
        <p:spPr>
          <a:xfrm>
            <a:off x="6384471" y="771753"/>
            <a:ext cx="4730713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08CAB-7F78-EB8C-E1FC-3CA5B0433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51F0B6-039D-3066-5F0A-079718A7E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45916" y="147237"/>
            <a:ext cx="134389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D6652-F760-C9EE-9CCE-A9D349CE8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00103" y="24126"/>
            <a:ext cx="2467897" cy="646331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https://kewi.go.ke/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Victor Siele (operator)</a:t>
            </a:r>
          </a:p>
        </p:txBody>
      </p:sp>
    </p:spTree>
    <p:extLst>
      <p:ext uri="{BB962C8B-B14F-4D97-AF65-F5344CB8AC3E}">
        <p14:creationId xmlns:p14="http://schemas.microsoft.com/office/powerpoint/2010/main" val="417875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001E3-E23A-1EC5-FE0D-905020A8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624529-2EAE-4ED9-047A-687693F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4435" y="1990498"/>
            <a:ext cx="2521284" cy="646331"/>
          </a:xfrm>
          <a:prstGeom prst="rect">
            <a:avLst/>
          </a:prstGeom>
          <a:solidFill>
            <a:schemeClr val="tx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Operators learning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 testing</a:t>
            </a:r>
          </a:p>
        </p:txBody>
      </p:sp>
    </p:spTree>
    <p:extLst>
      <p:ext uri="{BB962C8B-B14F-4D97-AF65-F5344CB8AC3E}">
        <p14:creationId xmlns:p14="http://schemas.microsoft.com/office/powerpoint/2010/main" val="1693845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32104-98C5-9E38-E608-C48002CF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ED236072-1DEE-4E2A-DCFC-3F68907D5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isPhoto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30F12A-AD74-1415-660E-8A307BEF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Victor with NTU</a:t>
            </a:r>
          </a:p>
        </p:txBody>
      </p:sp>
    </p:spTree>
    <p:extLst>
      <p:ext uri="{BB962C8B-B14F-4D97-AF65-F5344CB8AC3E}">
        <p14:creationId xmlns:p14="http://schemas.microsoft.com/office/powerpoint/2010/main" val="312771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2158-8E30-C787-4ADE-17304EDCB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Why Jar Test?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D27B-F0C7-2670-7B15-484EE7B71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972800" cy="440951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there is a change in source water quality that can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Filtration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Disinfection by-product formations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pre-oxidants (chlorine, KMnO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ozone)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 adjustment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powder activated carbon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coagulants and organic polymers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practice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581844"/>
            <a:ext cx="834373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attending!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800521"/>
            <a:ext cx="11720264" cy="4706812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 Test Results/Procedures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tools to download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www.waterboards.ca.gov/drinking_water/programs/districts/mendocino_district.html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 Testing Done Right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training </a:t>
            </a:r>
            <a:r>
              <a:rPr lang="en-US" sz="1800" u="sng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https://youtu.be/aGByyxhelkI</a:t>
            </a:r>
            <a:endParaRPr 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917BE-7565-490D-9AF3-7368906B1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Jar Testing &amp; Analysis –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Important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A22E6-7E78-4122-A063-883C38EE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5" y="1929383"/>
            <a:ext cx="11316929" cy="456349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chemistry that results in the best</a:t>
            </a:r>
          </a:p>
          <a:p>
            <a:pPr marL="891540" indent="-342900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Filterability (floc strength, turbidity, and head loss)</a:t>
            </a:r>
          </a:p>
          <a:p>
            <a:pPr marL="891540" indent="-342900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 organic carbon reduction (UVA surrogate)</a:t>
            </a:r>
          </a:p>
          <a:p>
            <a:pPr marL="891540" indent="-342900"/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Settleability (turbidity)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Confidence in your jar testing results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2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Fast, simple, and effective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44D8E-EF96-43E1-B6AC-3DD62AD65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B9C2FE-52D7-476D-BE1F-892D824C7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D05AE-A051-4301-9073-3BD99D51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1338" y="1649689"/>
            <a:ext cx="178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UVA/%UVT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5645D-C0ED-4AD1-A09B-99433897D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12794" y="5179641"/>
            <a:ext cx="147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750D4-68DE-435A-9D65-83CAE4CE7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1474" y="1381147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Cuvettes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0D448-8BE1-4727-A61E-5CD806C35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44815" y="4265241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3A356-6887-484E-A80B-B19FCF6AD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5334" y="4948808"/>
            <a:ext cx="1947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Pipettes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100-1000 uL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0.5-5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E0777-B6C2-414D-B716-1FC035FC6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5074" y="4731950"/>
            <a:ext cx="2935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(1.2 um absolute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Isopore polycarbonate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93216-2544-4922-BAD6-01D4860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8550" y="1628271"/>
            <a:ext cx="41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Luer-Lock Syringes (30 cc)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E456D4-23F2-4CD6-BA85-B6111D45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58499" y="1842812"/>
            <a:ext cx="219279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1D931-4285-44C7-8DEF-45F842724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33394" y="1842812"/>
            <a:ext cx="735292" cy="1805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7F8EBB-2446-4B24-85F6-74AEB3B2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004115" y="4392891"/>
            <a:ext cx="886120" cy="405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E5A28D-794C-49A9-A0D1-AFA3B2AC6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606672" y="4147794"/>
            <a:ext cx="706224" cy="650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75183-5A4A-47BD-94EB-1EEA8642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04115" y="2073644"/>
            <a:ext cx="44306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4BC5DF-EAB6-495F-B8F0-B51C07D95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59072" y="2073644"/>
            <a:ext cx="447600" cy="135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2F011E-D574-4F6A-A1F4-FDF65F41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5081" y="155579"/>
            <a:ext cx="1909112" cy="46166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4-Jar Tester</a:t>
            </a:r>
          </a:p>
        </p:txBody>
      </p:sp>
    </p:spTree>
    <p:extLst>
      <p:ext uri="{BB962C8B-B14F-4D97-AF65-F5344CB8AC3E}">
        <p14:creationId xmlns:p14="http://schemas.microsoft.com/office/powerpoint/2010/main" val="16216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A9D2A-1A1D-4D6A-A525-BAB38D627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3057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Filterability Analysis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DA62-DC6C-4D6D-928B-34C510AF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119172"/>
          </a:xfrm>
        </p:spPr>
        <p:txBody>
          <a:bodyPr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Evaluate which chemicals and dose provide the best filtrate NTU (&lt;0.1 NTU)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 um absolute Isopore polycarbonate membrane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 floc - increase filtrate turbidity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floc - decrease in filtrate turbidity 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are collected at end of flocculation period (0-5 minutes)</a:t>
            </a: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90C454F2-D019-403B-99AE-03979FDF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287F5-D0B3-9700-EB66-4DEA87FE6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40EE-D06C-463F-8463-B8DC00BD8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8" y="118720"/>
            <a:ext cx="9800216" cy="132358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Filterability Sensitivity Performance Analysis –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dose (Alum: 35 mg/L, pDADMAC: 6.0 mg/L product)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DEB3A4B-17FA-C847-5A63-E1F6338D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6750" y="1533525"/>
            <a:ext cx="105219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313421F-282F-2554-4955-A1D402CF2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1579563"/>
            <a:ext cx="1160463" cy="11684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C215D40-DC38-C29D-1701-509B3CE1D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79563"/>
            <a:ext cx="2344738" cy="11684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63D6E91-8250-5398-4F36-451D20A2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1579563"/>
            <a:ext cx="2484438" cy="11684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63176A6-63DA-539D-7A8F-30672E241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1579563"/>
            <a:ext cx="1874838" cy="11684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9B5301D-A7ED-E8E9-B0B4-98043C967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1579563"/>
            <a:ext cx="2625725" cy="11684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EA007B8-947B-43E8-962B-8F8150207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2747963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1B14533-24C2-B156-E704-3B9F4EC0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2747963"/>
            <a:ext cx="23447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D69E8BB-CD42-89ED-AE57-860384F29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2747963"/>
            <a:ext cx="24844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4489D2F-69FD-F2E9-B3E7-15245A6E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747963"/>
            <a:ext cx="18748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D6440EFD-FBEE-A697-2F09-B1E2AF02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2747963"/>
            <a:ext cx="2625725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2F16F7B7-C10D-6B44-984C-F2F078BDB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197225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763C203-9ACF-9A1C-1A11-A5D6E5FFF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197225"/>
            <a:ext cx="23447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2BF0824A-7907-4BB9-8B93-4A941BC1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3197225"/>
            <a:ext cx="24844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BC25DEA3-E359-DEA5-1169-3447CDE12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3197225"/>
            <a:ext cx="18748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C2986817-5F79-06FD-32D3-9A9F9D384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3197225"/>
            <a:ext cx="2625725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218A249-9EBD-F8BC-12C6-06FDCB5D2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646488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C755F0C-CE16-9B14-7494-D9BE74481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646488"/>
            <a:ext cx="23447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76C45E37-5C11-3618-B7FB-E9686233D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3646488"/>
            <a:ext cx="24844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82492D9B-8E78-A6E7-EB10-69598529C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3646488"/>
            <a:ext cx="1874838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34867DA5-3E53-824D-08B8-2E65BBC2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3646488"/>
            <a:ext cx="2625725" cy="44926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EE7743A2-3306-62EB-3091-0AD43501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095750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428F99C-D857-56C0-BD2B-AAA628F1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4095750"/>
            <a:ext cx="23447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478FF35-769F-7F65-0266-35260B1B9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4095750"/>
            <a:ext cx="24844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6B5EC4A3-C4A6-561E-4F87-23956E38B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4095750"/>
            <a:ext cx="1874838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3714938B-A74C-BA88-B76A-7009B7412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4095750"/>
            <a:ext cx="2625725" cy="44926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90CB010A-B482-8EFF-96A2-AA7F6A2BA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545013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E6E0905-9752-C548-14F5-287862F05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4545013"/>
            <a:ext cx="2344738" cy="449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1C1A2B6C-6C9D-15C7-FCF2-03B95AA60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4545013"/>
            <a:ext cx="2484438" cy="449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A0853836-5C32-2724-45C7-0857C8178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4545013"/>
            <a:ext cx="1874838" cy="450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B982E4C4-0EC1-54AD-6B2A-170EE804B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4545013"/>
            <a:ext cx="2625725" cy="450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A74ABFC4-C98B-781D-ABA3-A22F036F7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4994275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58BFB3F6-A750-E230-16D7-C2CFF162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4994275"/>
            <a:ext cx="23447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425816FF-C5D2-FFEB-F602-99E584BB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4994275"/>
            <a:ext cx="24844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00BE0511-0790-A65E-7C08-4B77FAD2C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995863"/>
            <a:ext cx="18748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11B35B42-63E7-D5AE-4410-B32DF3B8B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4995863"/>
            <a:ext cx="2625725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98156C35-B7DB-E097-D3D5-22304C54E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443538"/>
            <a:ext cx="1160463" cy="45085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EED7FF3A-2BCC-6147-3C1B-9C8EAA29F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443538"/>
            <a:ext cx="2344738" cy="450850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32F00872-1523-2F02-074E-F0DBF43CF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5443538"/>
            <a:ext cx="2484438" cy="450850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17CD12D4-EC1C-C86C-591F-774D7F2D7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5445125"/>
            <a:ext cx="18748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DF5303E7-B9FF-0AD7-2F97-A07E0C829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5445125"/>
            <a:ext cx="2625725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F0F7581D-718F-28BA-EDB3-97414BBEB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894388"/>
            <a:ext cx="1160463" cy="449263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7AB12F3A-8D8E-7EA7-00A0-DCA80D594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894388"/>
            <a:ext cx="23447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0C06B88B-4469-627F-FDA4-821E436F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5894388"/>
            <a:ext cx="24844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C0D576DC-54C7-68BE-E9AA-D0443744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5894388"/>
            <a:ext cx="1874838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2886319A-3F75-75B0-9D7B-2AFCD66F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5894388"/>
            <a:ext cx="2625725" cy="44926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40BA3066-B75A-2759-8D9D-6D07A3487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33563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2A20A703-CACB-2D4A-4080-EA78CCE74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300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EBBBEC86-49CD-3CA0-39BC-49F0651C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87B6A114-2948-3832-1CBE-09DA60E24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537575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4">
            <a:extLst>
              <a:ext uri="{FF2B5EF4-FFF2-40B4-BE49-F238E27FC236}">
                <a16:creationId xmlns:a16="http://schemas.microsoft.com/office/drawing/2014/main" id="{657D1FC8-6443-E704-DBF1-3A4771C9E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2747963"/>
            <a:ext cx="10502900" cy="0"/>
          </a:xfrm>
          <a:prstGeom prst="line">
            <a:avLst/>
          </a:prstGeom>
          <a:noFill/>
          <a:ln w="365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5">
            <a:extLst>
              <a:ext uri="{FF2B5EF4-FFF2-40B4-BE49-F238E27FC236}">
                <a16:creationId xmlns:a16="http://schemas.microsoft.com/office/drawing/2014/main" id="{26668515-72AF-D066-66D4-C114F68E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3197225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56">
            <a:extLst>
              <a:ext uri="{FF2B5EF4-FFF2-40B4-BE49-F238E27FC236}">
                <a16:creationId xmlns:a16="http://schemas.microsoft.com/office/drawing/2014/main" id="{E84463E0-7393-97A5-637C-2C37E2BD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3646488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45CB928C-900D-FB73-9FDE-22F6BCB9E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4095750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8">
            <a:extLst>
              <a:ext uri="{FF2B5EF4-FFF2-40B4-BE49-F238E27FC236}">
                <a16:creationId xmlns:a16="http://schemas.microsoft.com/office/drawing/2014/main" id="{E9041189-624A-3638-7DB8-15DD8EC83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4545013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DB9FC31E-CE45-F367-BFBD-4F59FB32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4995863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0">
            <a:extLst>
              <a:ext uri="{FF2B5EF4-FFF2-40B4-BE49-F238E27FC236}">
                <a16:creationId xmlns:a16="http://schemas.microsoft.com/office/drawing/2014/main" id="{FFF95276-4E07-0554-90F5-851630EA3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5445125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1">
            <a:extLst>
              <a:ext uri="{FF2B5EF4-FFF2-40B4-BE49-F238E27FC236}">
                <a16:creationId xmlns:a16="http://schemas.microsoft.com/office/drawing/2014/main" id="{DA9027F2-C4EB-2A86-8067-C1EE8A80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5894388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2">
            <a:extLst>
              <a:ext uri="{FF2B5EF4-FFF2-40B4-BE49-F238E27FC236}">
                <a16:creationId xmlns:a16="http://schemas.microsoft.com/office/drawing/2014/main" id="{0E41AD5B-FD42-EB99-54BD-2B5A1E9E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3">
            <a:extLst>
              <a:ext uri="{FF2B5EF4-FFF2-40B4-BE49-F238E27FC236}">
                <a16:creationId xmlns:a16="http://schemas.microsoft.com/office/drawing/2014/main" id="{BAA9D3FD-26A0-865B-DAFB-64A701B34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3300" y="1573213"/>
            <a:ext cx="0" cy="47767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4">
            <a:extLst>
              <a:ext uri="{FF2B5EF4-FFF2-40B4-BE49-F238E27FC236}">
                <a16:creationId xmlns:a16="http://schemas.microsoft.com/office/drawing/2014/main" id="{39A7A2AE-7945-A749-CCB3-04898886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1579563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5">
            <a:extLst>
              <a:ext uri="{FF2B5EF4-FFF2-40B4-BE49-F238E27FC236}">
                <a16:creationId xmlns:a16="http://schemas.microsoft.com/office/drawing/2014/main" id="{9BC760BF-D9E5-7BAC-5671-1819AAA6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6750" y="6343650"/>
            <a:ext cx="105029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1E5FE5F1-051A-BDEF-80C5-DAEB5D03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463" y="1638300"/>
            <a:ext cx="771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Floc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C77DD564-4D87-5EAE-59D4-53AD23F44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6075" y="1995488"/>
            <a:ext cx="1397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Strength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C4F23306-08B2-0054-32F0-47F8394D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1638300"/>
            <a:ext cx="11604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9">
            <a:extLst>
              <a:ext uri="{FF2B5EF4-FFF2-40B4-BE49-F238E27FC236}">
                <a16:creationId xmlns:a16="http://schemas.microsoft.com/office/drawing/2014/main" id="{925D4EEE-70A7-E297-A8A1-B79F8EC9F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1995488"/>
            <a:ext cx="773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B95ED127-D548-9898-7E05-7A0CF28E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1638300"/>
            <a:ext cx="16875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pDADMAC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6CA7280B-F072-6FA4-9EDB-3E12699CF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238" y="1995488"/>
            <a:ext cx="13620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02CE9C6A-9CF9-9D28-8BE3-2FF470F43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2357438"/>
            <a:ext cx="8731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mg/L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3712A4AD-2106-22D7-74A5-ACAD486B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1638300"/>
            <a:ext cx="9080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Alum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7F753E4C-B27F-C82E-671A-8B871DFC2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1995488"/>
            <a:ext cx="8175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(dry)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15F1C8B5-2168-E55C-BCE7-6427ED3B0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2357438"/>
            <a:ext cx="8731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mg/L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6">
            <a:extLst>
              <a:ext uri="{FF2B5EF4-FFF2-40B4-BE49-F238E27FC236}">
                <a16:creationId xmlns:a16="http://schemas.microsoft.com/office/drawing/2014/main" id="{0387423C-4B98-5883-C69A-A1142E7FC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638300"/>
            <a:ext cx="77311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Jar#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7">
            <a:extLst>
              <a:ext uri="{FF2B5EF4-FFF2-40B4-BE49-F238E27FC236}">
                <a16:creationId xmlns:a16="http://schemas.microsoft.com/office/drawing/2014/main" id="{5C2C15ED-7B65-8D02-1097-6E2860101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713" y="2809875"/>
            <a:ext cx="16240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Very Weak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8">
            <a:extLst>
              <a:ext uri="{FF2B5EF4-FFF2-40B4-BE49-F238E27FC236}">
                <a16:creationId xmlns:a16="http://schemas.microsoft.com/office/drawing/2014/main" id="{9456E31A-0B1E-CB16-E9E1-4A287A8C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809875"/>
            <a:ext cx="728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4528C3CB-C2A6-1B10-D129-ED11F6D8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2809875"/>
            <a:ext cx="30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0">
            <a:extLst>
              <a:ext uri="{FF2B5EF4-FFF2-40B4-BE49-F238E27FC236}">
                <a16:creationId xmlns:a16="http://schemas.microsoft.com/office/drawing/2014/main" id="{D890F5E7-DC4A-E2BA-BFAC-A6E9E75E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09875"/>
            <a:ext cx="474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2AA0BA84-DFDD-6952-3D8C-6C8BDED7A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806700"/>
            <a:ext cx="485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2">
            <a:extLst>
              <a:ext uri="{FF2B5EF4-FFF2-40B4-BE49-F238E27FC236}">
                <a16:creationId xmlns:a16="http://schemas.microsoft.com/office/drawing/2014/main" id="{E0917C94-1217-C028-C3CB-8CDFB3CB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713" y="3259138"/>
            <a:ext cx="16240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Very Weak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id="{69666BC1-F95F-16F2-30C8-C24B7AA32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59138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0.66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4">
            <a:extLst>
              <a:ext uri="{FF2B5EF4-FFF2-40B4-BE49-F238E27FC236}">
                <a16:creationId xmlns:a16="http://schemas.microsoft.com/office/drawing/2014/main" id="{6E0312C4-1C37-B3EB-45DC-5A934920F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3259138"/>
            <a:ext cx="304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5">
            <a:extLst>
              <a:ext uri="{FF2B5EF4-FFF2-40B4-BE49-F238E27FC236}">
                <a16:creationId xmlns:a16="http://schemas.microsoft.com/office/drawing/2014/main" id="{E822E1A9-095E-DF2B-6EAD-D0FB9BCB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259138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6">
            <a:extLst>
              <a:ext uri="{FF2B5EF4-FFF2-40B4-BE49-F238E27FC236}">
                <a16:creationId xmlns:a16="http://schemas.microsoft.com/office/drawing/2014/main" id="{931D07FC-D83D-72B2-24A6-4EBDD2A5E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255963"/>
            <a:ext cx="485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7">
            <a:extLst>
              <a:ext uri="{FF2B5EF4-FFF2-40B4-BE49-F238E27FC236}">
                <a16:creationId xmlns:a16="http://schemas.microsoft.com/office/drawing/2014/main" id="{8B1D9FBD-8224-E95B-C550-57C92463A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025" y="3708400"/>
            <a:ext cx="912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Weak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8">
            <a:extLst>
              <a:ext uri="{FF2B5EF4-FFF2-40B4-BE49-F238E27FC236}">
                <a16:creationId xmlns:a16="http://schemas.microsoft.com/office/drawing/2014/main" id="{20A87A8D-7AB0-4B86-D8B0-5DB2AE1D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708400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9">
            <a:extLst>
              <a:ext uri="{FF2B5EF4-FFF2-40B4-BE49-F238E27FC236}">
                <a16:creationId xmlns:a16="http://schemas.microsoft.com/office/drawing/2014/main" id="{25465000-7524-C213-7685-6FA0A63D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3708400"/>
            <a:ext cx="304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0">
            <a:extLst>
              <a:ext uri="{FF2B5EF4-FFF2-40B4-BE49-F238E27FC236}">
                <a16:creationId xmlns:a16="http://schemas.microsoft.com/office/drawing/2014/main" id="{06F2DBBB-A4C5-3951-89BD-68DF5FED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708400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1">
            <a:extLst>
              <a:ext uri="{FF2B5EF4-FFF2-40B4-BE49-F238E27FC236}">
                <a16:creationId xmlns:a16="http://schemas.microsoft.com/office/drawing/2014/main" id="{30FBE59A-B295-6C32-7AEA-8E9BBDCB8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3705225"/>
            <a:ext cx="485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2">
            <a:extLst>
              <a:ext uri="{FF2B5EF4-FFF2-40B4-BE49-F238E27FC236}">
                <a16:creationId xmlns:a16="http://schemas.microsoft.com/office/drawing/2014/main" id="{5BA9D5FF-ED1D-0369-B607-E242C8231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025" y="4157663"/>
            <a:ext cx="912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Weak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3">
            <a:extLst>
              <a:ext uri="{FF2B5EF4-FFF2-40B4-BE49-F238E27FC236}">
                <a16:creationId xmlns:a16="http://schemas.microsoft.com/office/drawing/2014/main" id="{2C4D6D63-E56F-E4A0-4AE6-A261B0516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157663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4">
            <a:extLst>
              <a:ext uri="{FF2B5EF4-FFF2-40B4-BE49-F238E27FC236}">
                <a16:creationId xmlns:a16="http://schemas.microsoft.com/office/drawing/2014/main" id="{A2AFD609-4D15-8D1B-4DE0-F8008547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5" y="4157663"/>
            <a:ext cx="304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5">
            <a:extLst>
              <a:ext uri="{FF2B5EF4-FFF2-40B4-BE49-F238E27FC236}">
                <a16:creationId xmlns:a16="http://schemas.microsoft.com/office/drawing/2014/main" id="{20A4D95B-6C3E-8950-098D-C5FE2561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157663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96">
            <a:extLst>
              <a:ext uri="{FF2B5EF4-FFF2-40B4-BE49-F238E27FC236}">
                <a16:creationId xmlns:a16="http://schemas.microsoft.com/office/drawing/2014/main" id="{5F5B36EF-1FAF-3EE1-6085-E15017816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154488"/>
            <a:ext cx="485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7">
            <a:extLst>
              <a:ext uri="{FF2B5EF4-FFF2-40B4-BE49-F238E27FC236}">
                <a16:creationId xmlns:a16="http://schemas.microsoft.com/office/drawing/2014/main" id="{8D3FE827-8841-3C33-C8A2-E8AAAAFE3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25" y="4606925"/>
            <a:ext cx="8810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98">
            <a:extLst>
              <a:ext uri="{FF2B5EF4-FFF2-40B4-BE49-F238E27FC236}">
                <a16:creationId xmlns:a16="http://schemas.microsoft.com/office/drawing/2014/main" id="{C46F8E3C-6A06-9495-00B8-3798CD326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606925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99">
            <a:extLst>
              <a:ext uri="{FF2B5EF4-FFF2-40B4-BE49-F238E27FC236}">
                <a16:creationId xmlns:a16="http://schemas.microsoft.com/office/drawing/2014/main" id="{983AE858-2D9A-8B1F-38EF-722A30C4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4606925"/>
            <a:ext cx="55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100">
            <a:extLst>
              <a:ext uri="{FF2B5EF4-FFF2-40B4-BE49-F238E27FC236}">
                <a16:creationId xmlns:a16="http://schemas.microsoft.com/office/drawing/2014/main" id="{1779F8FE-662C-0379-2B00-A476200ED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4606925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1">
            <a:extLst>
              <a:ext uri="{FF2B5EF4-FFF2-40B4-BE49-F238E27FC236}">
                <a16:creationId xmlns:a16="http://schemas.microsoft.com/office/drawing/2014/main" id="{17887283-3B0B-61A1-B2D3-9619DB070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603750"/>
            <a:ext cx="485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102">
            <a:extLst>
              <a:ext uri="{FF2B5EF4-FFF2-40B4-BE49-F238E27FC236}">
                <a16:creationId xmlns:a16="http://schemas.microsoft.com/office/drawing/2014/main" id="{63939B99-3E6C-88AE-1452-914A9A973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3" y="5056188"/>
            <a:ext cx="10334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Strong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103">
            <a:extLst>
              <a:ext uri="{FF2B5EF4-FFF2-40B4-BE49-F238E27FC236}">
                <a16:creationId xmlns:a16="http://schemas.microsoft.com/office/drawing/2014/main" id="{49233C95-749A-01AA-E9E7-812D9961E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56188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04">
            <a:extLst>
              <a:ext uri="{FF2B5EF4-FFF2-40B4-BE49-F238E27FC236}">
                <a16:creationId xmlns:a16="http://schemas.microsoft.com/office/drawing/2014/main" id="{71DE869D-1538-C6A0-4F4C-05F7EEDCB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5056188"/>
            <a:ext cx="55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5">
            <a:extLst>
              <a:ext uri="{FF2B5EF4-FFF2-40B4-BE49-F238E27FC236}">
                <a16:creationId xmlns:a16="http://schemas.microsoft.com/office/drawing/2014/main" id="{189525C4-82F4-1D97-2103-91B7DE4F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056188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06">
            <a:extLst>
              <a:ext uri="{FF2B5EF4-FFF2-40B4-BE49-F238E27FC236}">
                <a16:creationId xmlns:a16="http://schemas.microsoft.com/office/drawing/2014/main" id="{466B9BDE-9565-7878-30AA-BE7BAC23F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5051425"/>
            <a:ext cx="485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107">
            <a:extLst>
              <a:ext uri="{FF2B5EF4-FFF2-40B4-BE49-F238E27FC236}">
                <a16:creationId xmlns:a16="http://schemas.microsoft.com/office/drawing/2014/main" id="{6D20D0A5-A2E1-EB29-E71F-F18FF51C0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3" y="5505450"/>
            <a:ext cx="10334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Strong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108">
            <a:extLst>
              <a:ext uri="{FF2B5EF4-FFF2-40B4-BE49-F238E27FC236}">
                <a16:creationId xmlns:a16="http://schemas.microsoft.com/office/drawing/2014/main" id="{BF11D970-B5BA-5BD0-EBF0-9120EB51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505450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09">
            <a:extLst>
              <a:ext uri="{FF2B5EF4-FFF2-40B4-BE49-F238E27FC236}">
                <a16:creationId xmlns:a16="http://schemas.microsoft.com/office/drawing/2014/main" id="{2C5A304D-6A42-DC2E-668A-A310F40C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5505450"/>
            <a:ext cx="55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0">
            <a:extLst>
              <a:ext uri="{FF2B5EF4-FFF2-40B4-BE49-F238E27FC236}">
                <a16:creationId xmlns:a16="http://schemas.microsoft.com/office/drawing/2014/main" id="{A9535BD5-0A80-6514-AD89-80924854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505450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1">
            <a:extLst>
              <a:ext uri="{FF2B5EF4-FFF2-40B4-BE49-F238E27FC236}">
                <a16:creationId xmlns:a16="http://schemas.microsoft.com/office/drawing/2014/main" id="{F24AFFF9-37B8-3EC5-EDCB-50BA75FF1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5500688"/>
            <a:ext cx="485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2">
            <a:extLst>
              <a:ext uri="{FF2B5EF4-FFF2-40B4-BE49-F238E27FC236}">
                <a16:creationId xmlns:a16="http://schemas.microsoft.com/office/drawing/2014/main" id="{46CAAE4C-F63A-F318-BDE1-DF520C1C0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113" y="5954713"/>
            <a:ext cx="10334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Strong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3">
            <a:extLst>
              <a:ext uri="{FF2B5EF4-FFF2-40B4-BE49-F238E27FC236}">
                <a16:creationId xmlns:a16="http://schemas.microsoft.com/office/drawing/2014/main" id="{2EBD6EB3-59A7-E7D3-06DD-FC8BC75ED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954713"/>
            <a:ext cx="728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4">
            <a:extLst>
              <a:ext uri="{FF2B5EF4-FFF2-40B4-BE49-F238E27FC236}">
                <a16:creationId xmlns:a16="http://schemas.microsoft.com/office/drawing/2014/main" id="{92915D16-F53D-BD83-9A84-8CE93B1FE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5954713"/>
            <a:ext cx="558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5">
            <a:extLst>
              <a:ext uri="{FF2B5EF4-FFF2-40B4-BE49-F238E27FC236}">
                <a16:creationId xmlns:a16="http://schemas.microsoft.com/office/drawing/2014/main" id="{64775C3B-EA22-99FF-51A7-650D2F366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954713"/>
            <a:ext cx="474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6">
            <a:extLst>
              <a:ext uri="{FF2B5EF4-FFF2-40B4-BE49-F238E27FC236}">
                <a16:creationId xmlns:a16="http://schemas.microsoft.com/office/drawing/2014/main" id="{86671F86-D224-B77B-66BB-A03C3B0C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5949950"/>
            <a:ext cx="4857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1EC0-8ED8-FA52-BB7A-0807EA1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09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Correct Specified Filter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040EA-CC53-87CE-596C-75276570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88" y="1576243"/>
            <a:ext cx="446127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D6EF4-385F-7FE5-4863-F1E72B514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562" y="1576243"/>
            <a:ext cx="4261651" cy="4433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CE3C9-4A42-0839-48E9-12A42FC10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43607" y="6007572"/>
            <a:ext cx="2763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 um Polycarbonate Filter</a:t>
            </a:r>
          </a:p>
          <a:p>
            <a:r>
              <a:rPr lang="en-US" dirty="0"/>
              <a:t>Correct filter for Jar Testing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E034F-4D86-1D1E-553B-39D130DD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08864" y="6007573"/>
            <a:ext cx="3059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 um Polyethersulfone Filter </a:t>
            </a:r>
          </a:p>
          <a:p>
            <a:r>
              <a:rPr lang="en-US" dirty="0">
                <a:solidFill>
                  <a:srgbClr val="FF0000"/>
                </a:solidFill>
              </a:rPr>
              <a:t>Incorrect</a:t>
            </a:r>
            <a:r>
              <a:rPr lang="en-US" dirty="0"/>
              <a:t> filter for Jar Testing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B99024-855C-C318-DCC9-E7DDF09F3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47345" y="1576243"/>
            <a:ext cx="3343564" cy="4455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A7F6DD-6EE3-E47F-D110-AD8B1598E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807200" y="1576243"/>
            <a:ext cx="4063013" cy="4351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1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433C-134A-9B29-7706-3C564FDAB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3D1-F7B4-3190-C931-6D816F5AE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00"/>
            <a:ext cx="10515600" cy="67425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Specified Filter Material/Size must be used.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5BD5D-CDBB-B3D2-3CEF-00C88C6C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5856396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filterability analysis, use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pore size,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hydrophilic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polycarbonate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membrane (part #: RTTP02500, Sigma-Aldrich)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4B92C-FCFA-780E-BBDA-4B4F5C40B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1167437"/>
            <a:ext cx="798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*Note: Laboratory Charged Analyzer (LCA) results: </a:t>
            </a:r>
            <a:r>
              <a:rPr lang="en-US" dirty="0">
                <a:solidFill>
                  <a:srgbClr val="FFFF00"/>
                </a:solidFill>
              </a:rPr>
              <a:t>3.9 mg/L </a:t>
            </a:r>
            <a:r>
              <a:rPr lang="en-US" dirty="0"/>
              <a:t>as coagulant product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67E70091-B0A4-FCE2-68CF-D1D2E2D3D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8200" y="1590675"/>
            <a:ext cx="10515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DC726FD-A17C-4B44-DA9B-36491575C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1622425"/>
            <a:ext cx="1890713" cy="13081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8FA3AD8-D7FC-3553-1648-24E32B49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1622425"/>
            <a:ext cx="2281238" cy="13081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DD9A6BD-4556-5A8A-6F6A-A14516B3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1622425"/>
            <a:ext cx="3155950" cy="13081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712E681-F2D7-A4F9-B16A-F687FAD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1622425"/>
            <a:ext cx="3154363" cy="130810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52A1E7E-B720-EE69-C3FA-AEE0E74BD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930525"/>
            <a:ext cx="1890713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2BED4DC-C089-3A80-4D9E-2A6A3F8B1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930525"/>
            <a:ext cx="2281238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D8098D2-FC09-288A-CC10-60C7B4D7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2930525"/>
            <a:ext cx="3155950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C2EB985F-4CAF-BCFF-706B-682C835FE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2930525"/>
            <a:ext cx="3154363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84EEB56-A1FE-1877-F5EC-A12783132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3386138"/>
            <a:ext cx="1890713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DFAF3E5-8A76-EA72-00F8-E1FBB58B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3386138"/>
            <a:ext cx="2281238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019E1A6-5A94-A802-92E5-E106ADB81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386138"/>
            <a:ext cx="3155950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F1F3B11-1584-9B20-621B-7DF59C4E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3386138"/>
            <a:ext cx="3154363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6FFE542F-D1FD-0F45-205F-ADD39AFC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3841750"/>
            <a:ext cx="1890713" cy="45561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1E0ACA53-7ED7-45A5-A747-8C56E2DE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3841750"/>
            <a:ext cx="2281238" cy="45561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B1A69862-CF84-E552-99DF-F194F54A4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841750"/>
            <a:ext cx="3155950" cy="45561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F7DC59D4-5E10-F9C0-F76F-8F733C2D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3841750"/>
            <a:ext cx="3154363" cy="455613"/>
          </a:xfrm>
          <a:prstGeom prst="rect">
            <a:avLst/>
          </a:prstGeom>
          <a:solidFill>
            <a:srgbClr val="C5E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0C5E5966-8DEC-817F-F2F9-D59621764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4297363"/>
            <a:ext cx="1890713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6899F60D-7C25-F83C-8F3F-4A75C455A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297363"/>
            <a:ext cx="2281238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F97B8F96-666C-013A-5E4C-87A38C649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4297363"/>
            <a:ext cx="3155950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6FF5E5CE-D13F-C3A6-B761-A20FDBB2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4297363"/>
            <a:ext cx="3154363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4759C72D-08F9-E19F-0D14-E08B54A5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4754563"/>
            <a:ext cx="1890713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9C981081-FA6B-80F2-AEE8-D7E4356AC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754563"/>
            <a:ext cx="2281238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F73D7769-5A9F-01ED-992C-761C9748F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4754563"/>
            <a:ext cx="3155950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920D2241-4704-AB2E-26A0-AD437CFE5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4754563"/>
            <a:ext cx="3154363" cy="4556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198D9E9-1E92-33BD-AE26-CE3A0E0A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5210175"/>
            <a:ext cx="1890713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32F19B39-9566-F70F-24B5-58B6FA194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5210175"/>
            <a:ext cx="2281238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BD0E560B-99A6-3411-ADB4-07B2BD5C6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5210175"/>
            <a:ext cx="3155950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45324EB7-7456-63BB-E8FA-16C2B4C91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8" y="5210175"/>
            <a:ext cx="3154363" cy="455613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AEA4634A-980D-C452-6F8A-A7BC4B4E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850" y="1616075"/>
            <a:ext cx="0" cy="40560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89BC75C1-3770-10B7-D965-1EC8ECB8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8" y="1616075"/>
            <a:ext cx="0" cy="40560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2AFB716D-F332-EF3B-C181-7C090A00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1617663"/>
            <a:ext cx="0" cy="40544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D1169627-26C4-2869-D8C5-C3C5FE174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2930525"/>
            <a:ext cx="10494963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4595DD7B-ECBF-A4F6-82B5-F765FF59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3386138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8">
            <a:extLst>
              <a:ext uri="{FF2B5EF4-FFF2-40B4-BE49-F238E27FC236}">
                <a16:creationId xmlns:a16="http://schemas.microsoft.com/office/drawing/2014/main" id="{DD6AE24A-11B4-1FE8-AB48-83114915E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3841750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9">
            <a:extLst>
              <a:ext uri="{FF2B5EF4-FFF2-40B4-BE49-F238E27FC236}">
                <a16:creationId xmlns:a16="http://schemas.microsoft.com/office/drawing/2014/main" id="{20830E5D-089F-0153-0834-C6FCE4324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4297363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0">
            <a:extLst>
              <a:ext uri="{FF2B5EF4-FFF2-40B4-BE49-F238E27FC236}">
                <a16:creationId xmlns:a16="http://schemas.microsoft.com/office/drawing/2014/main" id="{BDA26CF4-FECD-5DC6-9C3F-BC84085B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4754563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B5713701-A53B-8961-D3C5-CAD05782F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5210175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2">
            <a:extLst>
              <a:ext uri="{FF2B5EF4-FFF2-40B4-BE49-F238E27FC236}">
                <a16:creationId xmlns:a16="http://schemas.microsoft.com/office/drawing/2014/main" id="{A5DE8E1C-99BE-12B1-A24A-E958B9C5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8" y="1616075"/>
            <a:ext cx="0" cy="40560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3">
            <a:extLst>
              <a:ext uri="{FF2B5EF4-FFF2-40B4-BE49-F238E27FC236}">
                <a16:creationId xmlns:a16="http://schemas.microsoft.com/office/drawing/2014/main" id="{13F13D2A-8D47-F2F9-E3AD-96847F9E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8400" y="1617663"/>
            <a:ext cx="0" cy="40544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4">
            <a:extLst>
              <a:ext uri="{FF2B5EF4-FFF2-40B4-BE49-F238E27FC236}">
                <a16:creationId xmlns:a16="http://schemas.microsoft.com/office/drawing/2014/main" id="{ABB866D7-EAAF-50CC-527B-0B1120B1B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1622425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5">
            <a:extLst>
              <a:ext uri="{FF2B5EF4-FFF2-40B4-BE49-F238E27FC236}">
                <a16:creationId xmlns:a16="http://schemas.microsoft.com/office/drawing/2014/main" id="{EBF7A05D-FEA8-3A70-2223-4E131E26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88" y="5665788"/>
            <a:ext cx="104949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3404065D-07B2-CDCA-0223-1EF5A50FE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463" y="1681163"/>
            <a:ext cx="15605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 NTU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208CA11F-D086-7AB6-2496-713D35AC1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1984375"/>
            <a:ext cx="20351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4B183"/>
                </a:solidFill>
                <a:effectLst/>
                <a:latin typeface="Arial" panose="020B0604020202020204" pitchFamily="34" charset="0"/>
              </a:rPr>
              <a:t>(Polycarbonate)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651D355A-0C98-FAD0-9F83-743110655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038" y="2289175"/>
            <a:ext cx="22653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1.2 um Membrane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5B663A59-B4B0-8B50-3DAA-F90D78DE8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2592388"/>
            <a:ext cx="19399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Specified Filter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0BBC2776-FF02-529B-FEFD-4C480FAE9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681163"/>
            <a:ext cx="15605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Filtrate NTU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1">
            <a:extLst>
              <a:ext uri="{FF2B5EF4-FFF2-40B4-BE49-F238E27FC236}">
                <a16:creationId xmlns:a16="http://schemas.microsoft.com/office/drawing/2014/main" id="{BFC72429-13B1-8EE4-49AF-4566BBE68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1984375"/>
            <a:ext cx="23447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(Polyethersulfone)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EACA71FD-1E0C-79DD-DB7B-76F898AF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5" y="2289175"/>
            <a:ext cx="22653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1.2 um Membrane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377837F7-74B8-9F1E-427D-E0E333468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5" y="2592388"/>
            <a:ext cx="1895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Incorrect Filter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AA28EC54-13D3-5679-BE25-72D129DB8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1681163"/>
            <a:ext cx="11382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Blend of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061411FC-7BD6-BF9B-EF59-4F61E146C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1984375"/>
            <a:ext cx="2130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*ACH/pDADMAC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0A8F911D-6A02-0C55-F580-42F29815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2289175"/>
            <a:ext cx="728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mg/L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ADA918DD-D317-8540-25FC-7FE863682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1681163"/>
            <a:ext cx="714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Jar #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8">
            <a:extLst>
              <a:ext uri="{FF2B5EF4-FFF2-40B4-BE49-F238E27FC236}">
                <a16:creationId xmlns:a16="http://schemas.microsoft.com/office/drawing/2014/main" id="{FE2C7D00-3BCF-8809-B0F1-948DC2A3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3001963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9">
            <a:extLst>
              <a:ext uri="{FF2B5EF4-FFF2-40B4-BE49-F238E27FC236}">
                <a16:creationId xmlns:a16="http://schemas.microsoft.com/office/drawing/2014/main" id="{1C6F9E7A-8EA8-BF50-62C3-F03C33B7C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001963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908D3336-6C2F-E27E-D0C0-7E5D0031C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001963"/>
            <a:ext cx="55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id="{B0EC2CD8-465C-196A-75B3-92C28DEE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00196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2">
            <a:extLst>
              <a:ext uri="{FF2B5EF4-FFF2-40B4-BE49-F238E27FC236}">
                <a16:creationId xmlns:a16="http://schemas.microsoft.com/office/drawing/2014/main" id="{FBD83E01-B6AD-0B2E-04F2-E3CB9AFC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3457575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3">
            <a:extLst>
              <a:ext uri="{FF2B5EF4-FFF2-40B4-BE49-F238E27FC236}">
                <a16:creationId xmlns:a16="http://schemas.microsoft.com/office/drawing/2014/main" id="{10381631-3CFF-DA27-711E-AB5840A0F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57575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4">
            <a:extLst>
              <a:ext uri="{FF2B5EF4-FFF2-40B4-BE49-F238E27FC236}">
                <a16:creationId xmlns:a16="http://schemas.microsoft.com/office/drawing/2014/main" id="{4E8C7440-168F-DFD1-2670-6D7179BC8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457575"/>
            <a:ext cx="558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5">
            <a:extLst>
              <a:ext uri="{FF2B5EF4-FFF2-40B4-BE49-F238E27FC236}">
                <a16:creationId xmlns:a16="http://schemas.microsoft.com/office/drawing/2014/main" id="{7A46889E-5EEC-5993-BF5D-C50833AD1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457575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85CCC7E9-1465-F07F-7E85-A2A7DF49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3913188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87F601E0-969F-05B9-9F57-D0F506A70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913188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8">
            <a:extLst>
              <a:ext uri="{FF2B5EF4-FFF2-40B4-BE49-F238E27FC236}">
                <a16:creationId xmlns:a16="http://schemas.microsoft.com/office/drawing/2014/main" id="{02F8D589-8E5D-EB6A-0375-65E0782A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913188"/>
            <a:ext cx="558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2F1B068E-1D18-FF35-1D54-5AB41176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3913188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E92ABFDE-C783-7749-6EF0-906EC4EE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4367213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1">
            <a:extLst>
              <a:ext uri="{FF2B5EF4-FFF2-40B4-BE49-F238E27FC236}">
                <a16:creationId xmlns:a16="http://schemas.microsoft.com/office/drawing/2014/main" id="{3519C113-7970-EC10-8FB0-D6BA37D77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367213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2">
            <a:extLst>
              <a:ext uri="{FF2B5EF4-FFF2-40B4-BE49-F238E27FC236}">
                <a16:creationId xmlns:a16="http://schemas.microsoft.com/office/drawing/2014/main" id="{872DF691-6B7F-50C7-597E-BFDE345D6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367213"/>
            <a:ext cx="558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3">
            <a:extLst>
              <a:ext uri="{FF2B5EF4-FFF2-40B4-BE49-F238E27FC236}">
                <a16:creationId xmlns:a16="http://schemas.microsoft.com/office/drawing/2014/main" id="{976CA1E7-93F9-A075-D3E1-0BEB4F7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4367213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4">
            <a:extLst>
              <a:ext uri="{FF2B5EF4-FFF2-40B4-BE49-F238E27FC236}">
                <a16:creationId xmlns:a16="http://schemas.microsoft.com/office/drawing/2014/main" id="{659C3223-3896-EAED-F8A8-08169F35B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4822825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id="{FFD6C8C9-F980-E8F8-CC5E-9C59BAF60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822825"/>
            <a:ext cx="728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6">
            <a:extLst>
              <a:ext uri="{FF2B5EF4-FFF2-40B4-BE49-F238E27FC236}">
                <a16:creationId xmlns:a16="http://schemas.microsoft.com/office/drawing/2014/main" id="{A61C0D31-712F-FFB2-99BB-EFF371B58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4822825"/>
            <a:ext cx="558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36EB2502-667E-166B-7DA8-B30852D22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4822825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8">
            <a:extLst>
              <a:ext uri="{FF2B5EF4-FFF2-40B4-BE49-F238E27FC236}">
                <a16:creationId xmlns:a16="http://schemas.microsoft.com/office/drawing/2014/main" id="{EE8A42AC-75CC-30DC-4C85-74CA122AB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5281613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0.23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EF640E15-3E91-6000-F06C-892DBA890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281613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0">
            <a:extLst>
              <a:ext uri="{FF2B5EF4-FFF2-40B4-BE49-F238E27FC236}">
                <a16:creationId xmlns:a16="http://schemas.microsoft.com/office/drawing/2014/main" id="{DB10A776-7CAE-F017-984C-12D2F933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5281613"/>
            <a:ext cx="55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1">
            <a:extLst>
              <a:ext uri="{FF2B5EF4-FFF2-40B4-BE49-F238E27FC236}">
                <a16:creationId xmlns:a16="http://schemas.microsoft.com/office/drawing/2014/main" id="{E1FD0FCB-33BC-16C8-C8F8-1ABDCDD6B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52816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  <p:bldP spid="35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bb6ca0c-ccb3-428b-9d5f-a9c60cad6645}" enabled="1" method="Standard" siteId="{fe186a25-7d49-41e6-9941-05d2281d36c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6322</TotalTime>
  <Words>1225</Words>
  <Application>Microsoft Office PowerPoint</Application>
  <PresentationFormat>Widescreen</PresentationFormat>
  <Paragraphs>318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Rockwell</vt:lpstr>
      <vt:lpstr>Office Theme</vt:lpstr>
      <vt:lpstr>Jar Testing Confidence in Results for Plant Application CA-NV AWWA Water Conference of the West, San Diego, CA</vt:lpstr>
      <vt:lpstr>Presentation Overview</vt:lpstr>
      <vt:lpstr>Why Jar Test?</vt:lpstr>
      <vt:lpstr>Jar Testing &amp; Analysis –  What’s Important</vt:lpstr>
      <vt:lpstr>Lab</vt:lpstr>
      <vt:lpstr>1. Filterability Analysis</vt:lpstr>
      <vt:lpstr>Filterability Sensitivity Performance Analysis – Plant dose (Alum: 35 mg/L, pDADMAC: 6.0 mg/L product)</vt:lpstr>
      <vt:lpstr>Use the Correct Specified Filter</vt:lpstr>
      <vt:lpstr>Specified Filter Material/Size must be used.</vt:lpstr>
      <vt:lpstr>2. Filtrate UV-Absorption (UVA) Analysis</vt:lpstr>
      <vt:lpstr>2. Filtrate UV-Absorption (UVA) Analysis –Ex</vt:lpstr>
      <vt:lpstr>3. Settleability Analysis</vt:lpstr>
      <vt:lpstr>Jar Testing Procedures and Analysis</vt:lpstr>
      <vt:lpstr>End of 5-minute flocculation (30 RPM) duration. </vt:lpstr>
      <vt:lpstr>After 5 min of settling, 25 mL is syringed for filterability and %UVT/UVA. </vt:lpstr>
      <vt:lpstr>Syringing</vt:lpstr>
      <vt:lpstr>Filterability and UVT/UVA Analysis (5 min/Jar)</vt:lpstr>
      <vt:lpstr>Settleability Sampling</vt:lpstr>
      <vt:lpstr>Kenya Tenwek Hospital Surface Water Treatment Plant</vt:lpstr>
      <vt:lpstr>Case 1: Kenya -Tenwek Hospital Surface Water Treatment Plant</vt:lpstr>
      <vt:lpstr>River Mara</vt:lpstr>
      <vt:lpstr>Case 1. Upon arrival (April 2022) at Tenwek Hospital – New Surface Water Treatment Plant</vt:lpstr>
      <vt:lpstr>Kenya - Tenwek</vt:lpstr>
      <vt:lpstr>Clarifier/Filter</vt:lpstr>
      <vt:lpstr>Sand Filter  Dia.: 8.86-ft  Area: 78.47 ft2 </vt:lpstr>
      <vt:lpstr>Jar Testing - Results</vt:lpstr>
      <vt:lpstr>Laboratory</vt:lpstr>
      <vt:lpstr>Operators learning  jar testing</vt:lpstr>
      <vt:lpstr>Victor with NTU</vt:lpstr>
      <vt:lpstr>Thank you for attending! Contact and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 TESTING MADE EASY  STATE WATER RESOURCES CONTROL BOARD, DIVISION OF DRINKING WATER</dc:title>
  <dc:creator>Schott, Guy@Waterboards</dc:creator>
  <cp:lastModifiedBy>Schott, Guy@Waterboards</cp:lastModifiedBy>
  <cp:revision>169</cp:revision>
  <cp:lastPrinted>2021-10-13T19:46:29Z</cp:lastPrinted>
  <dcterms:created xsi:type="dcterms:W3CDTF">2021-10-07T22:09:07Z</dcterms:created>
  <dcterms:modified xsi:type="dcterms:W3CDTF">2026-05-13T20:31:07Z</dcterms:modified>
</cp:coreProperties>
</file>