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8" r:id="rId2"/>
    <p:sldId id="289" r:id="rId3"/>
    <p:sldId id="307" r:id="rId4"/>
    <p:sldId id="308" r:id="rId5"/>
    <p:sldId id="319" r:id="rId6"/>
    <p:sldId id="312" r:id="rId7"/>
    <p:sldId id="313" r:id="rId8"/>
    <p:sldId id="315" r:id="rId9"/>
    <p:sldId id="31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83" autoAdjust="0"/>
  </p:normalViewPr>
  <p:slideViewPr>
    <p:cSldViewPr>
      <p:cViewPr varScale="1">
        <p:scale>
          <a:sx n="88" d="100"/>
          <a:sy n="88" d="100"/>
        </p:scale>
        <p:origin x="-40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C412FA-F328-4848-B89C-958AB1FA6AF9}" type="datetimeFigureOut">
              <a:rPr lang="en-US" smtClean="0"/>
              <a:t>2/4/14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5255D-3532-6049-9ADF-D301DEB6BE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5804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9522F-C5FA-304D-B914-B292F9E1925D}" type="datetimeFigureOut">
              <a:rPr lang="en-US" smtClean="0"/>
              <a:t>2/4/14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AFD6E-761F-4B43-9FE9-13988A4318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2863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746528-8D90-6949-AA16-AACA410D94BB}" type="slidenum">
              <a:rPr lang="en-US">
                <a:solidFill>
                  <a:prstClr val="black"/>
                </a:solidFill>
                <a:latin typeface="Calibri" pitchFamily="-65" charset="0"/>
                <a:ea typeface="Arial" pitchFamily="-65" charset="0"/>
                <a:cs typeface="Arial" pitchFamily="-65" charset="0"/>
              </a:rPr>
              <a:pPr/>
              <a:t>1</a:t>
            </a:fld>
            <a:endParaRPr lang="en-US">
              <a:solidFill>
                <a:prstClr val="black"/>
              </a:solidFill>
              <a:latin typeface="Calibri" pitchFamily="-65" charset="0"/>
              <a:ea typeface="Arial" pitchFamily="-65" charset="0"/>
              <a:cs typeface="Arial" pitchFamily="-65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6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9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24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25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28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5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50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451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256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07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D327A-3BF2-4474-9709-B9401326B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6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6050317792_85a2671edf_b.jpg"/>
          <p:cNvPicPr>
            <a:picLocks noChangeAspect="1"/>
          </p:cNvPicPr>
          <p:nvPr/>
        </p:nvPicPr>
        <p:blipFill rotWithShape="1">
          <a:blip r:embed="rId3"/>
          <a:srcRect l="1" r="45778"/>
          <a:stretch/>
        </p:blipFill>
        <p:spPr>
          <a:xfrm>
            <a:off x="0" y="0"/>
            <a:ext cx="2480235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19529" y="6558279"/>
            <a:ext cx="1243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prstClr val="black"/>
                </a:solidFill>
                <a:latin typeface="Calibri"/>
              </a:rPr>
              <a:t>Image: 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C. Benton</a:t>
            </a:r>
          </a:p>
        </p:txBody>
      </p:sp>
      <p:pic>
        <p:nvPicPr>
          <p:cNvPr id="6" name="Picture 5" descr="transparent_outside_500x500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7580" y="5782378"/>
            <a:ext cx="943679" cy="943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495252" y="5357797"/>
            <a:ext cx="6188147" cy="12716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David Senn and Emily </a:t>
            </a:r>
            <a:r>
              <a:rPr lang="en-US" sz="2400" dirty="0" err="1" smtClean="0">
                <a:solidFill>
                  <a:srgbClr val="000000"/>
                </a:solidFill>
              </a:rPr>
              <a:t>Novick</a:t>
            </a:r>
            <a:endParaRPr lang="en-US" sz="2400" dirty="0">
              <a:solidFill>
                <a:srgbClr val="000000"/>
              </a:solidFill>
            </a:endParaRPr>
          </a:p>
          <a:p>
            <a:pPr algn="l"/>
            <a:r>
              <a:rPr lang="en-US" sz="2400" dirty="0" err="1" smtClean="0">
                <a:solidFill>
                  <a:srgbClr val="000000"/>
                </a:solidFill>
              </a:rPr>
              <a:t>davids@sfei.org</a:t>
            </a:r>
            <a:endParaRPr lang="en-US" sz="2000" dirty="0" smtClean="0">
              <a:solidFill>
                <a:srgbClr val="0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1800" y="1219200"/>
            <a:ext cx="5867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dirty="0" smtClean="0">
                <a:solidFill>
                  <a:srgbClr val="800000"/>
                </a:solidFill>
              </a:rPr>
              <a:t>Work Products Update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 smtClean="0">
                <a:solidFill>
                  <a:srgbClr val="800000"/>
                </a:solidFill>
              </a:rPr>
              <a:t>Conceptual Model Report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 smtClean="0">
                <a:solidFill>
                  <a:srgbClr val="800000"/>
                </a:solidFill>
              </a:rPr>
              <a:t>Suisun Synthesis I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US" sz="2800" dirty="0" smtClean="0">
                <a:solidFill>
                  <a:srgbClr val="800000"/>
                </a:solidFill>
              </a:rPr>
              <a:t>Loading Study</a:t>
            </a:r>
          </a:p>
          <a:p>
            <a:pPr marL="342900" indent="-342900">
              <a:buAutoNum type="arabicPeriod"/>
            </a:pPr>
            <a:endParaRPr lang="en-US" sz="3200" dirty="0">
              <a:solidFill>
                <a:srgbClr val="800000"/>
              </a:solidFill>
            </a:endParaRPr>
          </a:p>
          <a:p>
            <a:pPr marL="342900" indent="-342900">
              <a:buAutoNum type="arabicPeriod"/>
            </a:pPr>
            <a:r>
              <a:rPr lang="en-US" sz="3200" dirty="0" smtClean="0">
                <a:solidFill>
                  <a:srgbClr val="800000"/>
                </a:solidFill>
              </a:rPr>
              <a:t>Science Plan</a:t>
            </a:r>
            <a:endParaRPr lang="en-US" sz="3200" dirty="0">
              <a:solidFill>
                <a:srgbClr val="8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923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626268" y="1917713"/>
            <a:ext cx="1891629" cy="34689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rgbClr val="FFFF00"/>
              </a:gs>
              <a:gs pos="75000">
                <a:schemeClr val="accent3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622500" y="1549153"/>
            <a:ext cx="1891629" cy="34689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rgbClr val="FFFF00"/>
              </a:gs>
              <a:gs pos="75000">
                <a:schemeClr val="accent3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900551" y="3029321"/>
            <a:ext cx="1739229" cy="34689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rgbClr val="FFFF00"/>
              </a:gs>
              <a:gs pos="75000">
                <a:schemeClr val="accent3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626268" y="2277541"/>
            <a:ext cx="1891629" cy="34689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rgbClr val="FFFF00"/>
              </a:gs>
              <a:gs pos="75000">
                <a:schemeClr val="accent3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622500" y="4510477"/>
            <a:ext cx="1891629" cy="346893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rgbClr val="FFFF00"/>
              </a:gs>
              <a:gs pos="75000">
                <a:schemeClr val="accent3">
                  <a:lumMod val="60000"/>
                  <a:lumOff val="40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55157"/>
              </p:ext>
            </p:extLst>
          </p:nvPr>
        </p:nvGraphicFramePr>
        <p:xfrm>
          <a:off x="502326" y="419787"/>
          <a:ext cx="8025914" cy="630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18307"/>
                <a:gridCol w="1706509"/>
                <a:gridCol w="1901098"/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b="1" dirty="0" smtClean="0"/>
                        <a:t>Draft</a:t>
                      </a:r>
                      <a:endParaRPr lang="en-US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Final</a:t>
                      </a:r>
                      <a:endParaRPr lang="en-US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NNE Literature Review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Spring 2011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</a:t>
                      </a:r>
                      <a:r>
                        <a:rPr lang="en-US" baseline="0" dirty="0" smtClean="0"/>
                        <a:t> 2011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Nutrient Strategy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</a:t>
                      </a:r>
                      <a:r>
                        <a:rPr lang="en-US" baseline="0" dirty="0" smtClean="0"/>
                        <a:t> 2012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 2012</a:t>
                      </a:r>
                      <a:endParaRPr lang="en-US" dirty="0"/>
                    </a:p>
                  </a:txBody>
                  <a:tcPr anchor="ctr">
                    <a:solidFill>
                      <a:srgbClr val="C3D69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Conceptual Model 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</a:t>
                      </a:r>
                      <a:r>
                        <a:rPr lang="en-US" baseline="0" dirty="0" smtClean="0"/>
                        <a:t> 2013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 </a:t>
                      </a:r>
                      <a:r>
                        <a:rPr lang="en-US" baseline="0" dirty="0" smtClean="0"/>
                        <a:t>2013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Suisun</a:t>
                      </a:r>
                      <a:r>
                        <a:rPr lang="en-US" sz="1600" baseline="0" dirty="0" smtClean="0"/>
                        <a:t> Synthesis 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</a:t>
                      </a:r>
                      <a:r>
                        <a:rPr lang="en-US" baseline="0" dirty="0" smtClean="0"/>
                        <a:t> 2012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 2013</a:t>
                      </a:r>
                      <a:endParaRPr lang="en-US" dirty="0"/>
                    </a:p>
                  </a:txBody>
                  <a:tcPr anchor="ctr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Loading Study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Apr 2013</a:t>
                      </a:r>
                      <a:endParaRPr lang="en-US" dirty="0"/>
                    </a:p>
                  </a:txBody>
                  <a:tcPr anchor="ctr">
                    <a:solidFill>
                      <a:srgbClr val="C3D6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2013</a:t>
                      </a:r>
                      <a:endParaRPr lang="en-US" dirty="0"/>
                    </a:p>
                  </a:txBody>
                  <a:tcPr anchor="ctr"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Yr.1 </a:t>
                      </a:r>
                      <a:r>
                        <a:rPr lang="en-US" sz="1600" baseline="0" dirty="0" smtClean="0"/>
                        <a:t> Effluent Characterization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 2013</a:t>
                      </a:r>
                      <a:endParaRPr lang="en-US" dirty="0"/>
                    </a:p>
                  </a:txBody>
                  <a:tcPr anchor="ctr">
                    <a:solidFill>
                      <a:srgbClr val="C3D6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 2013</a:t>
                      </a:r>
                      <a:endParaRPr lang="en-US" dirty="0"/>
                    </a:p>
                  </a:txBody>
                  <a:tcPr anchor="ctr">
                    <a:solidFill>
                      <a:srgbClr val="C3D69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GG exchange conceptual model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Nov 2013</a:t>
                      </a:r>
                      <a:endParaRPr 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Dec 2013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Lower</a:t>
                      </a:r>
                      <a:r>
                        <a:rPr lang="en-US" sz="1600" baseline="0" dirty="0" smtClean="0"/>
                        <a:t> South Bay Synthesis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Jan 2014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 2014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Suisun Synthesis</a:t>
                      </a:r>
                      <a:r>
                        <a:rPr lang="en-US" sz="1600" baseline="0" dirty="0" smtClean="0"/>
                        <a:t> II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Sep 2014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Science Plan – v.1, v.2 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 2014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Q1 2014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Modeling Program Development</a:t>
                      </a:r>
                      <a:r>
                        <a:rPr lang="en-US" sz="1600" baseline="0" dirty="0" smtClean="0"/>
                        <a:t> Plan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Aug</a:t>
                      </a:r>
                      <a:r>
                        <a:rPr lang="en-US" baseline="0" dirty="0" smtClean="0"/>
                        <a:t> 2013</a:t>
                      </a:r>
                      <a:endParaRPr lang="en-US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Dec 2013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Modeling </a:t>
                      </a:r>
                      <a:r>
                        <a:rPr lang="en-US" sz="1600" dirty="0" err="1" smtClean="0"/>
                        <a:t>Workplan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Jan 2014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Feb</a:t>
                      </a:r>
                      <a:r>
                        <a:rPr lang="en-US" baseline="0" dirty="0" smtClean="0"/>
                        <a:t> 2014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DO in South Bay and LSB margins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Oct 2013</a:t>
                      </a:r>
                      <a:endParaRPr lang="en-US" dirty="0"/>
                    </a:p>
                  </a:txBody>
                  <a:tcPr anchor="ctr">
                    <a:solidFill>
                      <a:srgbClr val="C3D6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Assessment Framework report #1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May 2013</a:t>
                      </a:r>
                      <a:endParaRPr lang="en-US" dirty="0"/>
                    </a:p>
                  </a:txBody>
                  <a:tcPr anchor="ctr">
                    <a:solidFill>
                      <a:srgbClr val="C3D6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Assessment</a:t>
                      </a:r>
                      <a:r>
                        <a:rPr lang="en-US" sz="1600" baseline="0" dirty="0" smtClean="0"/>
                        <a:t> Framework report #2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Q2/Q3 2014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Monitoring Program Development Plan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 2013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556001" y="0"/>
            <a:ext cx="2314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800000"/>
                </a:solidFill>
              </a:rPr>
              <a:t>Work Products</a:t>
            </a:r>
            <a:endParaRPr lang="en-US" sz="2000" dirty="0">
              <a:solidFill>
                <a:srgbClr val="8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12/6/13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D327A-3BF2-4474-9709-B9401326BADC}" type="slidenum">
              <a:rPr lang="en-US" smtClean="0"/>
              <a:t>2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6200" y="14478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*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" y="1847102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*</a:t>
            </a:r>
            <a:endParaRPr lang="en-US" sz="3600" dirty="0">
              <a:solidFill>
                <a:srgbClr val="8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200" y="22098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800000"/>
                </a:solidFill>
              </a:rPr>
              <a:t>*</a:t>
            </a:r>
            <a:endParaRPr lang="en-US" sz="36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737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2239"/>
            <a:ext cx="7772400" cy="1110762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Nutrient Conceptual Model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914400"/>
            <a:ext cx="8839200" cy="56388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Comments received: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RMP Technical Review Committee (Tom Hall, EOA)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</a:rPr>
              <a:t>SacRegional</a:t>
            </a:r>
            <a:r>
              <a:rPr lang="en-US" sz="2400" dirty="0" smtClean="0">
                <a:solidFill>
                  <a:schemeClr val="tx1"/>
                </a:solidFill>
              </a:rPr>
              <a:t> CSD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State and Federal Contractors Water Agency (SFCWA)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City of Sunnyvale</a:t>
            </a:r>
          </a:p>
          <a:p>
            <a:pPr algn="l"/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9997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305800" cy="7620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Comments Subset: Conceptual Model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990600"/>
            <a:ext cx="8839200" cy="5638800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The report focuses too much on the classic eutrophication concept, not on the impacts of elevated NH4 of altered N:P ratios</a:t>
            </a:r>
          </a:p>
          <a:p>
            <a:pPr marL="914400" lvl="1" indent="-457200" algn="l">
              <a:spcBef>
                <a:spcPts val="0"/>
              </a:spcBef>
              <a:spcAft>
                <a:spcPts val="2400"/>
              </a:spcAft>
              <a:buFont typeface="+mj-lt"/>
              <a:buAutoNum type="alphaLcPeriod"/>
            </a:pPr>
            <a:r>
              <a:rPr lang="en-US" sz="2000" dirty="0" smtClean="0">
                <a:solidFill>
                  <a:schemeClr val="tx1"/>
                </a:solidFill>
              </a:rPr>
              <a:t>Insufficient treatment of relevant literature (ammonium </a:t>
            </a:r>
            <a:r>
              <a:rPr lang="en-US" sz="2000" dirty="0">
                <a:solidFill>
                  <a:schemeClr val="tx1"/>
                </a:solidFill>
              </a:rPr>
              <a:t>inhibition of nitrate uptake by phytoplankton and the potential role of nutrient stoichiometry in shaping community </a:t>
            </a:r>
            <a:r>
              <a:rPr lang="en-US" sz="2000" dirty="0" smtClean="0">
                <a:solidFill>
                  <a:schemeClr val="tx1"/>
                </a:solidFill>
              </a:rPr>
              <a:t>composition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Need to clarify when issues being discussed apply to SFB as a whole, or to certain subembayments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Light-limitation paradigm based on modeled not measured </a:t>
            </a:r>
            <a:r>
              <a:rPr lang="en-US" sz="2400" dirty="0" smtClean="0">
                <a:solidFill>
                  <a:schemeClr val="tx1"/>
                </a:solidFill>
              </a:rPr>
              <a:t>data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No discussion of how much nutrient concentrations need to reduce to be nutrient limiting </a:t>
            </a:r>
          </a:p>
          <a:p>
            <a:pPr algn="l">
              <a:spcBef>
                <a:spcPts val="0"/>
              </a:spcBef>
              <a:spcAft>
                <a:spcPts val="2400"/>
              </a:spcAft>
            </a:pP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755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41218"/>
            <a:ext cx="8839200" cy="5126182"/>
          </a:xfrm>
        </p:spPr>
        <p:txBody>
          <a:bodyPr>
            <a:noAutofit/>
          </a:bodyPr>
          <a:lstStyle/>
          <a:p>
            <a:pPr marL="457200" indent="-457200" algn="l">
              <a:spcBef>
                <a:spcPts val="0"/>
              </a:spcBef>
              <a:spcAft>
                <a:spcPts val="2400"/>
              </a:spcAft>
              <a:buFont typeface="Arial" panose="020B0604020202020204" pitchFamily="34" charset="0"/>
              <a:buAutoNum type="arabicPeriod" startAt="5"/>
            </a:pPr>
            <a:r>
              <a:rPr lang="en-US" sz="2400" dirty="0" smtClean="0">
                <a:solidFill>
                  <a:schemeClr val="tx1"/>
                </a:solidFill>
              </a:rPr>
              <a:t>Shouldn’t </a:t>
            </a:r>
            <a:r>
              <a:rPr lang="en-US" sz="2400" dirty="0">
                <a:solidFill>
                  <a:schemeClr val="tx1"/>
                </a:solidFill>
              </a:rPr>
              <a:t>suggest that </a:t>
            </a:r>
            <a:r>
              <a:rPr lang="en-US" sz="2400" dirty="0" smtClean="0">
                <a:solidFill>
                  <a:schemeClr val="tx1"/>
                </a:solidFill>
              </a:rPr>
              <a:t>SFB is </a:t>
            </a:r>
            <a:r>
              <a:rPr lang="en-US" sz="2400" u="sng" dirty="0">
                <a:solidFill>
                  <a:schemeClr val="tx1"/>
                </a:solidFill>
              </a:rPr>
              <a:t>not</a:t>
            </a:r>
            <a:r>
              <a:rPr lang="en-US" sz="2400" dirty="0">
                <a:solidFill>
                  <a:schemeClr val="tx1"/>
                </a:solidFill>
              </a:rPr>
              <a:t> currently impaired by nutrients, or has been resistant in previous decades – </a:t>
            </a:r>
            <a:r>
              <a:rPr lang="en-US" sz="2400" dirty="0" smtClean="0">
                <a:solidFill>
                  <a:schemeClr val="tx1"/>
                </a:solidFill>
              </a:rPr>
              <a:t>“…has </a:t>
            </a:r>
            <a:r>
              <a:rPr lang="en-US" sz="2400" dirty="0">
                <a:solidFill>
                  <a:schemeClr val="tx1"/>
                </a:solidFill>
              </a:rPr>
              <a:t>been experiencing more subtle, though perhaps no less serious, symptoms of over-enrichment for decades. </a:t>
            </a:r>
            <a:r>
              <a:rPr lang="en-US" sz="2400" dirty="0" smtClean="0">
                <a:solidFill>
                  <a:schemeClr val="tx1"/>
                </a:solidFill>
              </a:rPr>
              <a:t>“</a:t>
            </a:r>
          </a:p>
          <a:p>
            <a:pPr marL="457200" indent="-457200" algn="l">
              <a:spcBef>
                <a:spcPts val="0"/>
              </a:spcBef>
              <a:spcAft>
                <a:spcPts val="2400"/>
              </a:spcAft>
              <a:buAutoNum type="arabicPeriod" startAt="5"/>
            </a:pPr>
            <a:r>
              <a:rPr lang="en-US" sz="2400" dirty="0" smtClean="0">
                <a:solidFill>
                  <a:schemeClr val="tx1"/>
                </a:solidFill>
              </a:rPr>
              <a:t>Incorporate flushing/residence time into discussions of phytoplankton biomass, particularly when comparing to other estuaries</a:t>
            </a:r>
          </a:p>
          <a:p>
            <a:pPr marL="457200" indent="-457200" algn="l">
              <a:spcBef>
                <a:spcPts val="0"/>
              </a:spcBef>
              <a:spcAft>
                <a:spcPts val="2400"/>
              </a:spcAft>
              <a:buAutoNum type="arabicPeriod" startAt="5"/>
            </a:pPr>
            <a:r>
              <a:rPr lang="en-US" sz="2400" dirty="0" smtClean="0">
                <a:solidFill>
                  <a:schemeClr val="tx1"/>
                </a:solidFill>
              </a:rPr>
              <a:t>The </a:t>
            </a:r>
            <a:r>
              <a:rPr lang="en-US" sz="2400" dirty="0">
                <a:solidFill>
                  <a:schemeClr val="tx1"/>
                </a:solidFill>
              </a:rPr>
              <a:t>report should discuss the challenges in trying to predict the course of eutrophication</a:t>
            </a:r>
            <a:r>
              <a:rPr lang="en-US" sz="2400" dirty="0" smtClean="0">
                <a:solidFill>
                  <a:schemeClr val="tx1"/>
                </a:solidFill>
              </a:rPr>
              <a:t>, and recovery, </a:t>
            </a:r>
            <a:r>
              <a:rPr lang="en-US" sz="2400" dirty="0">
                <a:solidFill>
                  <a:schemeClr val="tx1"/>
                </a:solidFill>
              </a:rPr>
              <a:t>with examples of how other estuaries have responded to decreased N </a:t>
            </a:r>
            <a:r>
              <a:rPr lang="en-US" sz="2400" dirty="0" smtClean="0">
                <a:solidFill>
                  <a:schemeClr val="tx1"/>
                </a:solidFill>
              </a:rPr>
              <a:t>loads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spcBef>
                <a:spcPts val="0"/>
              </a:spcBef>
              <a:spcAft>
                <a:spcPts val="2400"/>
              </a:spcAft>
              <a:buAutoNum type="arabicPeriod" startAt="5"/>
            </a:pPr>
            <a:r>
              <a:rPr lang="en-US" sz="2400" dirty="0" smtClean="0">
                <a:solidFill>
                  <a:schemeClr val="tx1"/>
                </a:solidFill>
              </a:rPr>
              <a:t>The report should lay out a 10-yr plan with phased objectives and checkpoints and clearly-defined goal.</a:t>
            </a:r>
          </a:p>
          <a:p>
            <a:pPr marL="457200" indent="-457200" algn="l">
              <a:spcBef>
                <a:spcPts val="0"/>
              </a:spcBef>
              <a:spcAft>
                <a:spcPts val="2400"/>
              </a:spcAft>
              <a:buAutoNum type="arabicPeriod" startAt="5"/>
            </a:pPr>
            <a:r>
              <a:rPr lang="en-US" sz="2400" dirty="0" smtClean="0">
                <a:solidFill>
                  <a:schemeClr val="tx1"/>
                </a:solidFill>
              </a:rPr>
              <a:t>Too many “very high” priority study areas</a:t>
            </a:r>
          </a:p>
          <a:p>
            <a:pPr marL="457200" indent="-457200" algn="l">
              <a:spcBef>
                <a:spcPts val="0"/>
              </a:spcBef>
              <a:spcAft>
                <a:spcPts val="2400"/>
              </a:spcAft>
              <a:buFont typeface="+mj-lt"/>
              <a:buAutoNum type="arabicPeriod"/>
            </a:pPr>
            <a:endParaRPr lang="en-US" sz="2800" dirty="0">
              <a:solidFill>
                <a:schemeClr val="tx1"/>
              </a:solidFill>
            </a:endParaRPr>
          </a:p>
          <a:p>
            <a:pPr algn="l">
              <a:spcBef>
                <a:spcPts val="0"/>
              </a:spcBef>
              <a:spcAft>
                <a:spcPts val="2400"/>
              </a:spcAft>
            </a:pP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0"/>
            <a:ext cx="8305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smtClean="0">
                <a:solidFill>
                  <a:schemeClr val="accent2">
                    <a:lumMod val="75000"/>
                  </a:schemeClr>
                </a:solidFill>
              </a:rPr>
              <a:t>Comments Subset: Conceptual Model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356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2239"/>
            <a:ext cx="7772400" cy="805961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Suisun Synthesis I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914400"/>
            <a:ext cx="8839200" cy="56388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Comments received: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San Jose Wastewater Treatment Plant / BACWA (Jim Ervin)</a:t>
            </a:r>
            <a:endParaRPr lang="en-US" sz="24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Central Valley Regional Water Quality Control board (Chris Foe)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SFCWA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dirty="0" err="1" smtClean="0">
                <a:solidFill>
                  <a:schemeClr val="tx1"/>
                </a:solidFill>
              </a:rPr>
              <a:t>SacRegional</a:t>
            </a:r>
            <a:r>
              <a:rPr lang="en-US" sz="2400" dirty="0" smtClean="0">
                <a:solidFill>
                  <a:schemeClr val="tx1"/>
                </a:solidFill>
              </a:rPr>
              <a:t> CSD</a:t>
            </a:r>
            <a:endParaRPr lang="en-US" sz="2400" dirty="0">
              <a:solidFill>
                <a:schemeClr val="tx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CCCSD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68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914400"/>
            <a:ext cx="8839200" cy="5638800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Does not adequately describe the role of advection of high-</a:t>
            </a:r>
            <a:r>
              <a:rPr lang="en-US" sz="2400" dirty="0" err="1" smtClean="0">
                <a:solidFill>
                  <a:schemeClr val="tx1"/>
                </a:solidFill>
              </a:rPr>
              <a:t>chl</a:t>
            </a:r>
            <a:r>
              <a:rPr lang="en-US" sz="2400" dirty="0" smtClean="0">
                <a:solidFill>
                  <a:schemeClr val="tx1"/>
                </a:solidFill>
              </a:rPr>
              <a:t> water from elsewhere on the standing stock of biomass in Suisun Bay</a:t>
            </a:r>
          </a:p>
          <a:p>
            <a:pPr marL="914400" lvl="1" indent="-457200" algn="l">
              <a:buFont typeface="+mj-lt"/>
              <a:buAutoNum type="arabicPeriod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Insufficient treatment of other nutrient issues, such as N:P, high nutrients, and elevated ammonium on phytoplankton community composition</a:t>
            </a:r>
          </a:p>
          <a:p>
            <a:pPr marL="457200" indent="-457200" algn="l">
              <a:buFont typeface="+mj-lt"/>
              <a:buAutoNum type="arabicPeriod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Should give a more balanced view of </a:t>
            </a:r>
            <a:r>
              <a:rPr lang="en-US" sz="2400" dirty="0" err="1" smtClean="0">
                <a:solidFill>
                  <a:schemeClr val="tx1"/>
                </a:solidFill>
              </a:rPr>
              <a:t>Teh</a:t>
            </a:r>
            <a:r>
              <a:rPr lang="en-US" sz="2400" dirty="0" smtClean="0">
                <a:solidFill>
                  <a:schemeClr val="tx1"/>
                </a:solidFill>
              </a:rPr>
              <a:t> copepod study. Both criticisms and defenses that are not cited</a:t>
            </a:r>
          </a:p>
          <a:p>
            <a:pPr marL="914400" lvl="1" indent="-457200" algn="l">
              <a:buFont typeface="+mj-lt"/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Zooplankton section is copepod-</a:t>
            </a:r>
            <a:r>
              <a:rPr lang="en-US" sz="2400" dirty="0" smtClean="0">
                <a:solidFill>
                  <a:schemeClr val="tx1"/>
                </a:solidFill>
              </a:rPr>
              <a:t>centric (include </a:t>
            </a:r>
            <a:r>
              <a:rPr lang="en-US" sz="2400" dirty="0" err="1" smtClean="0">
                <a:solidFill>
                  <a:schemeClr val="tx1"/>
                </a:solidFill>
              </a:rPr>
              <a:t>mysids</a:t>
            </a:r>
            <a:r>
              <a:rPr lang="en-US" sz="2400" dirty="0" smtClean="0">
                <a:solidFill>
                  <a:schemeClr val="tx1"/>
                </a:solidFill>
              </a:rPr>
              <a:t>, etc.)</a:t>
            </a:r>
            <a:endParaRPr lang="en-US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+mj-lt"/>
              <a:buAutoNum type="arabicPeriod"/>
            </a:pPr>
            <a:endParaRPr lang="en-US" sz="2400" dirty="0" smtClean="0">
              <a:solidFill>
                <a:schemeClr val="tx1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838200" y="32239"/>
            <a:ext cx="7772400" cy="805961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Suisun Synthesis I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738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2239"/>
            <a:ext cx="7772400" cy="11107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External Nutrient Loads Report</a:t>
            </a:r>
            <a:endParaRPr lang="en-US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914400"/>
            <a:ext cx="8839200" cy="56388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Comments received: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Central Valley Water Board (Chris Foe)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SFCWA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SFPUC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760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0"/>
            <a:ext cx="9067800" cy="11107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</a:rPr>
              <a:t>External Nutrient Loads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914400"/>
            <a:ext cx="8839200" cy="5867400"/>
          </a:xfrm>
        </p:spPr>
        <p:txBody>
          <a:bodyPr>
            <a:no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Delta loads methods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Stations used in calculating Delta loads are too far upstream from Suisun Bay (10-30km) – what transformations could occur in this time?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Are we adequately capturing flood event loads if monitoring rarely occurs during these times?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Report should have more balanced language regarding potential impacts of nutrients on phytoplankton community composition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Report does not include all potential sources/sinks and does not assess their potential magnitude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</a:rPr>
              <a:t>Specific comments related to load calculations from individual POTWs</a:t>
            </a:r>
          </a:p>
        </p:txBody>
      </p:sp>
    </p:spTree>
    <p:extLst>
      <p:ext uri="{BB962C8B-B14F-4D97-AF65-F5344CB8AC3E}">
        <p14:creationId xmlns:p14="http://schemas.microsoft.com/office/powerpoint/2010/main" val="775621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635</Words>
  <Application>Microsoft Macintosh PowerPoint</Application>
  <PresentationFormat>On-screen Show (4:3)</PresentationFormat>
  <Paragraphs>110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Nutrient Conceptual Model</vt:lpstr>
      <vt:lpstr>Comments Subset: Conceptual Model</vt:lpstr>
      <vt:lpstr>PowerPoint Presentation</vt:lpstr>
      <vt:lpstr>Suisun Synthesis I</vt:lpstr>
      <vt:lpstr>Suisun Synthesis I</vt:lpstr>
      <vt:lpstr>External Nutrient Loads Report</vt:lpstr>
      <vt:lpstr>External Nutrient Loads Report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Novick</dc:creator>
  <cp:lastModifiedBy>David Senn</cp:lastModifiedBy>
  <cp:revision>52</cp:revision>
  <dcterms:created xsi:type="dcterms:W3CDTF">2013-12-05T19:20:29Z</dcterms:created>
  <dcterms:modified xsi:type="dcterms:W3CDTF">2014-02-04T22:10:33Z</dcterms:modified>
</cp:coreProperties>
</file>