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5"/>
  </p:sldMasterIdLst>
  <p:notesMasterIdLst>
    <p:notesMasterId r:id="rId132"/>
  </p:notesMasterIdLst>
  <p:sldIdLst>
    <p:sldId id="256" r:id="rId6"/>
    <p:sldId id="643" r:id="rId7"/>
    <p:sldId id="644" r:id="rId8"/>
    <p:sldId id="645" r:id="rId9"/>
    <p:sldId id="612" r:id="rId10"/>
    <p:sldId id="489" r:id="rId11"/>
    <p:sldId id="505" r:id="rId12"/>
    <p:sldId id="512" r:id="rId13"/>
    <p:sldId id="517" r:id="rId14"/>
    <p:sldId id="591" r:id="rId15"/>
    <p:sldId id="756" r:id="rId16"/>
    <p:sldId id="594" r:id="rId17"/>
    <p:sldId id="633" r:id="rId18"/>
    <p:sldId id="634" r:id="rId19"/>
    <p:sldId id="635" r:id="rId20"/>
    <p:sldId id="624" r:id="rId21"/>
    <p:sldId id="625" r:id="rId22"/>
    <p:sldId id="611" r:id="rId23"/>
    <p:sldId id="606" r:id="rId24"/>
    <p:sldId id="799" r:id="rId25"/>
    <p:sldId id="657" r:id="rId26"/>
    <p:sldId id="674" r:id="rId27"/>
    <p:sldId id="672" r:id="rId28"/>
    <p:sldId id="630" r:id="rId29"/>
    <p:sldId id="530" r:id="rId30"/>
    <p:sldId id="531" r:id="rId31"/>
    <p:sldId id="749" r:id="rId32"/>
    <p:sldId id="751" r:id="rId33"/>
    <p:sldId id="752" r:id="rId34"/>
    <p:sldId id="534" r:id="rId35"/>
    <p:sldId id="536" r:id="rId36"/>
    <p:sldId id="613" r:id="rId37"/>
    <p:sldId id="519" r:id="rId38"/>
    <p:sldId id="650" r:id="rId39"/>
    <p:sldId id="518" r:id="rId40"/>
    <p:sldId id="790" r:id="rId41"/>
    <p:sldId id="789" r:id="rId42"/>
    <p:sldId id="791" r:id="rId43"/>
    <p:sldId id="792" r:id="rId44"/>
    <p:sldId id="648" r:id="rId45"/>
    <p:sldId id="755" r:id="rId46"/>
    <p:sldId id="544" r:id="rId47"/>
    <p:sldId id="546" r:id="rId48"/>
    <p:sldId id="642" r:id="rId49"/>
    <p:sldId id="641" r:id="rId50"/>
    <p:sldId id="551" r:id="rId51"/>
    <p:sldId id="555" r:id="rId52"/>
    <p:sldId id="556" r:id="rId53"/>
    <p:sldId id="557" r:id="rId54"/>
    <p:sldId id="558" r:id="rId55"/>
    <p:sldId id="769" r:id="rId56"/>
    <p:sldId id="542" r:id="rId57"/>
    <p:sldId id="649" r:id="rId58"/>
    <p:sldId id="537" r:id="rId59"/>
    <p:sldId id="538" r:id="rId60"/>
    <p:sldId id="797" r:id="rId61"/>
    <p:sldId id="540" r:id="rId62"/>
    <p:sldId id="798" r:id="rId63"/>
    <p:sldId id="656" r:id="rId64"/>
    <p:sldId id="760" r:id="rId65"/>
    <p:sldId id="794" r:id="rId66"/>
    <p:sldId id="261" r:id="rId67"/>
    <p:sldId id="655" r:id="rId68"/>
    <p:sldId id="830" r:id="rId69"/>
    <p:sldId id="696" r:id="rId70"/>
    <p:sldId id="682" r:id="rId71"/>
    <p:sldId id="684" r:id="rId72"/>
    <p:sldId id="686" r:id="rId73"/>
    <p:sldId id="678" r:id="rId74"/>
    <p:sldId id="687" r:id="rId75"/>
    <p:sldId id="748" r:id="rId76"/>
    <p:sldId id="666" r:id="rId77"/>
    <p:sldId id="691" r:id="rId78"/>
    <p:sldId id="783" r:id="rId79"/>
    <p:sldId id="664" r:id="rId80"/>
    <p:sldId id="784" r:id="rId81"/>
    <p:sldId id="698" r:id="rId82"/>
    <p:sldId id="697" r:id="rId83"/>
    <p:sldId id="654" r:id="rId84"/>
    <p:sldId id="704" r:id="rId85"/>
    <p:sldId id="713" r:id="rId86"/>
    <p:sldId id="726" r:id="rId87"/>
    <p:sldId id="786" r:id="rId88"/>
    <p:sldId id="787" r:id="rId89"/>
    <p:sldId id="788" r:id="rId90"/>
    <p:sldId id="717" r:id="rId91"/>
    <p:sldId id="729" r:id="rId92"/>
    <p:sldId id="731" r:id="rId93"/>
    <p:sldId id="718" r:id="rId94"/>
    <p:sldId id="730" r:id="rId95"/>
    <p:sldId id="662" r:id="rId96"/>
    <p:sldId id="761" r:id="rId97"/>
    <p:sldId id="768" r:id="rId98"/>
    <p:sldId id="818" r:id="rId99"/>
    <p:sldId id="264" r:id="rId100"/>
    <p:sldId id="267" r:id="rId101"/>
    <p:sldId id="269" r:id="rId102"/>
    <p:sldId id="275" r:id="rId103"/>
    <p:sldId id="277" r:id="rId104"/>
    <p:sldId id="675" r:id="rId105"/>
    <p:sldId id="738" r:id="rId106"/>
    <p:sldId id="819" r:id="rId107"/>
    <p:sldId id="820" r:id="rId108"/>
    <p:sldId id="821" r:id="rId109"/>
    <p:sldId id="823" r:id="rId110"/>
    <p:sldId id="822" r:id="rId111"/>
    <p:sldId id="824" r:id="rId112"/>
    <p:sldId id="745" r:id="rId113"/>
    <p:sldId id="757" r:id="rId114"/>
    <p:sldId id="829" r:id="rId115"/>
    <p:sldId id="753" r:id="rId116"/>
    <p:sldId id="825" r:id="rId117"/>
    <p:sldId id="831" r:id="rId118"/>
    <p:sldId id="826" r:id="rId119"/>
    <p:sldId id="758" r:id="rId120"/>
    <p:sldId id="741" r:id="rId121"/>
    <p:sldId id="832" r:id="rId122"/>
    <p:sldId id="740" r:id="rId123"/>
    <p:sldId id="747" r:id="rId124"/>
    <p:sldId id="828" r:id="rId125"/>
    <p:sldId id="739" r:id="rId126"/>
    <p:sldId id="754" r:id="rId127"/>
    <p:sldId id="827" r:id="rId128"/>
    <p:sldId id="743" r:id="rId129"/>
    <p:sldId id="725" r:id="rId130"/>
    <p:sldId id="297" r:id="rId131"/>
  </p:sldIdLst>
  <p:sldSz cx="12192000" cy="6858000"/>
  <p:notesSz cx="6858000" cy="9144000"/>
  <p:custDataLst>
    <p:tags r:id="rId1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T Regulatory Rewrite" id="{B8E1B1EE-3665-45D7-BD78-C8A0BFD4E6DF}">
          <p14:sldIdLst>
            <p14:sldId id="256"/>
            <p14:sldId id="643"/>
            <p14:sldId id="644"/>
            <p14:sldId id="645"/>
            <p14:sldId id="612"/>
            <p14:sldId id="489"/>
            <p14:sldId id="505"/>
            <p14:sldId id="512"/>
            <p14:sldId id="517"/>
            <p14:sldId id="591"/>
            <p14:sldId id="756"/>
            <p14:sldId id="594"/>
            <p14:sldId id="633"/>
            <p14:sldId id="634"/>
            <p14:sldId id="635"/>
            <p14:sldId id="624"/>
            <p14:sldId id="625"/>
            <p14:sldId id="611"/>
            <p14:sldId id="606"/>
            <p14:sldId id="799"/>
            <p14:sldId id="657"/>
            <p14:sldId id="674"/>
            <p14:sldId id="672"/>
            <p14:sldId id="630"/>
            <p14:sldId id="530"/>
            <p14:sldId id="531"/>
            <p14:sldId id="749"/>
            <p14:sldId id="751"/>
            <p14:sldId id="752"/>
            <p14:sldId id="534"/>
            <p14:sldId id="536"/>
            <p14:sldId id="613"/>
            <p14:sldId id="519"/>
            <p14:sldId id="650"/>
            <p14:sldId id="518"/>
            <p14:sldId id="790"/>
            <p14:sldId id="789"/>
            <p14:sldId id="791"/>
            <p14:sldId id="792"/>
            <p14:sldId id="648"/>
            <p14:sldId id="755"/>
            <p14:sldId id="544"/>
            <p14:sldId id="546"/>
            <p14:sldId id="642"/>
            <p14:sldId id="641"/>
            <p14:sldId id="551"/>
            <p14:sldId id="555"/>
            <p14:sldId id="556"/>
            <p14:sldId id="557"/>
            <p14:sldId id="558"/>
            <p14:sldId id="769"/>
            <p14:sldId id="542"/>
            <p14:sldId id="649"/>
            <p14:sldId id="537"/>
            <p14:sldId id="538"/>
            <p14:sldId id="797"/>
            <p14:sldId id="540"/>
            <p14:sldId id="798"/>
            <p14:sldId id="656"/>
            <p14:sldId id="760"/>
            <p14:sldId id="794"/>
            <p14:sldId id="261"/>
            <p14:sldId id="655"/>
            <p14:sldId id="830"/>
            <p14:sldId id="696"/>
            <p14:sldId id="682"/>
            <p14:sldId id="684"/>
            <p14:sldId id="686"/>
            <p14:sldId id="678"/>
            <p14:sldId id="687"/>
            <p14:sldId id="748"/>
            <p14:sldId id="666"/>
            <p14:sldId id="691"/>
            <p14:sldId id="783"/>
            <p14:sldId id="664"/>
            <p14:sldId id="784"/>
            <p14:sldId id="698"/>
            <p14:sldId id="697"/>
            <p14:sldId id="654"/>
            <p14:sldId id="704"/>
            <p14:sldId id="713"/>
            <p14:sldId id="726"/>
            <p14:sldId id="786"/>
            <p14:sldId id="787"/>
            <p14:sldId id="788"/>
            <p14:sldId id="717"/>
            <p14:sldId id="729"/>
            <p14:sldId id="731"/>
            <p14:sldId id="718"/>
            <p14:sldId id="730"/>
            <p14:sldId id="662"/>
            <p14:sldId id="761"/>
            <p14:sldId id="768"/>
            <p14:sldId id="818"/>
            <p14:sldId id="264"/>
            <p14:sldId id="267"/>
            <p14:sldId id="269"/>
            <p14:sldId id="275"/>
            <p14:sldId id="277"/>
            <p14:sldId id="675"/>
            <p14:sldId id="738"/>
            <p14:sldId id="819"/>
            <p14:sldId id="820"/>
            <p14:sldId id="821"/>
            <p14:sldId id="823"/>
            <p14:sldId id="822"/>
            <p14:sldId id="824"/>
            <p14:sldId id="745"/>
            <p14:sldId id="757"/>
            <p14:sldId id="829"/>
            <p14:sldId id="753"/>
            <p14:sldId id="825"/>
            <p14:sldId id="831"/>
            <p14:sldId id="826"/>
            <p14:sldId id="758"/>
            <p14:sldId id="741"/>
            <p14:sldId id="832"/>
            <p14:sldId id="740"/>
            <p14:sldId id="747"/>
            <p14:sldId id="828"/>
            <p14:sldId id="739"/>
            <p14:sldId id="754"/>
            <p14:sldId id="827"/>
            <p14:sldId id="743"/>
            <p14:sldId id="725"/>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ordano, Dayna@Waterboards" initials="CD" lastIdx="0" clrIdx="6"/>
  <p:cmAuthor id="1" name="Lemire-Baeten, Austin@Waterboards" initials="LA" lastIdx="0" clrIdx="0">
    <p:extLst>
      <p:ext uri="{19B8F6BF-5375-455C-9EA6-DF929625EA0E}">
        <p15:presenceInfo xmlns:p15="http://schemas.microsoft.com/office/powerpoint/2012/main" userId="S::Austin.Lemire-Baeten@Waterboards.ca.gov::0c4c3d1c-7518-467c-aa37-62e50e3f18e1" providerId="AD"/>
      </p:ext>
    </p:extLst>
  </p:cmAuthor>
  <p:cmAuthor id="8" name="Austin Lemire-Baeten" initials="ALB" lastIdx="0" clrIdx="7"/>
  <p:cmAuthor id="2" name="Henderson, Tom@Waterboards" initials="HT" lastIdx="0" clrIdx="1">
    <p:extLst>
      <p:ext uri="{19B8F6BF-5375-455C-9EA6-DF929625EA0E}">
        <p15:presenceInfo xmlns:p15="http://schemas.microsoft.com/office/powerpoint/2012/main" userId="S::Tom.Henderson@Waterboards.ca.gov::d25ad036-7f18-4ca6-b636-4d31f989d554" providerId="AD"/>
      </p:ext>
    </p:extLst>
  </p:cmAuthor>
  <p:cmAuthor id="3" name="Mullery, Steven@Waterboards" initials="MS" lastIdx="0" clrIdx="2"/>
  <p:cmAuthor id="4" name="Breshears, Greg@Waterboards" initials="BG" lastIdx="0" clrIdx="3"/>
  <p:cmAuthor id="5" name="Henderson, Tom@Waterboards" initials="TH" lastIdx="0" clrIdx="4"/>
  <p:cmAuthor id="6" name="Breshears, Greg@Waterboards" initials="GB"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61F536-CB01-4906-A8CE-A020DF27B7C7}" v="35" dt="2025-10-22T17:18:00.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75"/>
    <p:restoredTop sz="78556" autoAdjust="0"/>
  </p:normalViewPr>
  <p:slideViewPr>
    <p:cSldViewPr snapToGrid="0">
      <p:cViewPr varScale="1">
        <p:scale>
          <a:sx n="125" d="100"/>
          <a:sy n="125" d="100"/>
        </p:scale>
        <p:origin x="1840" y="168"/>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commentAuthors" Target="commentAuthors.xml"/><Relationship Id="rId139"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2B14E81-70CD-46C0-88FF-B77D18962F33}"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6006FCD0-1D65-46BA-BE27-6CE1CE197DC6}" type="slidenum">
              <a:rPr lang="en-US" smtClean="0"/>
              <a:t>‹#›</a:t>
            </a:fld>
            <a:endParaRPr lang="en-US"/>
          </a:p>
        </p:txBody>
      </p:sp>
    </p:spTree>
    <p:extLst>
      <p:ext uri="{BB962C8B-B14F-4D97-AF65-F5344CB8AC3E}">
        <p14:creationId xmlns:p14="http://schemas.microsoft.com/office/powerpoint/2010/main" val="99264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800" b="0" i="0" u="none" strike="noStrike" kern="100">
                <a:latin typeface="Arial"/>
                <a:ea typeface="Calibri"/>
                <a:cs typeface="Arial"/>
              </a:rPr>
              <a:t>Gracias a todos por estar aquí. Esta es una presentación informativa que analiza la reescritura del Código de Regulaciones de California, título 23, división 3, capítulo 16 (Regulaciones de UST). Los temas cubiertos incluyen cambios en las definiciones; mantenimiento de registros; variaciones específicas del sitio; requisitos de licencias, construcción, monitoreo y pruebas; cambios en los informes de derrame; requisitos de cierre de tanques de almacenamiento subterráneo (UST); requisitos de permisos; y requisitos de acciones correctivas. La reescritura cubre la próxima generación de tanques de almacenamiento subterráneos.</a:t>
            </a:r>
            <a:endParaRPr lang="en-US"/>
          </a:p>
          <a:p>
            <a:pPr marR="0" lvl="0">
              <a:spcBef>
                <a:spcPct val="0"/>
              </a:spcBef>
            </a:pPr>
            <a:endParaRPr lang="en-US">
              <a:effectLs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1</a:t>
            </a:fld>
            <a:endParaRPr lang="en-US"/>
          </a:p>
        </p:txBody>
      </p:sp>
    </p:spTree>
    <p:extLst>
      <p:ext uri="{BB962C8B-B14F-4D97-AF65-F5344CB8AC3E}">
        <p14:creationId xmlns:p14="http://schemas.microsoft.com/office/powerpoint/2010/main" val="71267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Esto se agregó para aclarar cómo se debe proporcionar información a las UPA o a las Agencias de Supervisión de la Limpieza (COA). Presentar significa diferentes cosas dependiendo de quién recibe la información del propietario u operador. Las regulaciones existentes usan “proporcionar”, “enviar” y “presentar” para significar lo mismo; agregar esta definición ayudaría a solucionar parte de la confusión. </a:t>
            </a:r>
          </a:p>
          <a:p>
            <a:endParaRPr lang="en-US" sz="1200">
              <a:latin typeface="Arial" panose="020B0604020202020204" pitchFamily="34" charset="0"/>
              <a:cs typeface="Arial" panose="020B0604020202020204" pitchFamily="34" charset="0"/>
            </a:endParaRPr>
          </a:p>
          <a:p>
            <a:pPr rtl="0"/>
            <a:r>
              <a:rPr lang="es" sz="1200" b="0" i="0" u="none" strike="noStrike">
                <a:latin typeface="Arial"/>
                <a:cs typeface="Arial"/>
              </a:rPr>
              <a:t>Cualquier información requerida para la Agencia del Programa Unificado debe enviarse a través del Sistema de Informe Ambiental de California (CERS) o del portal de informes local. Por ejemplo, el plan de monitoreo de una instalación.</a:t>
            </a:r>
          </a:p>
          <a:p>
            <a:endParaRPr lang="en-US" sz="1200">
              <a:latin typeface="Arial" panose="020B0604020202020204" pitchFamily="34" charset="0"/>
              <a:cs typeface="Arial" panose="020B0604020202020204" pitchFamily="34" charset="0"/>
            </a:endParaRPr>
          </a:p>
          <a:p>
            <a:pPr rtl="0"/>
            <a:r>
              <a:rPr lang="es" sz="1200" b="0" i="0" u="none" strike="noStrike">
                <a:latin typeface="Arial"/>
                <a:cs typeface="Arial"/>
              </a:rPr>
              <a:t>Cualquier información requerida para la Agencia de Supervisión de Limpieza debe enviarse a través de GeoTracker. Por ejemplo, planes de trabajo de acciones correctivas.</a:t>
            </a:r>
          </a:p>
        </p:txBody>
      </p:sp>
      <p:sp>
        <p:nvSpPr>
          <p:cNvPr id="4" name="Slide Number Placeholder 3"/>
          <p:cNvSpPr>
            <a:spLocks noGrp="1"/>
          </p:cNvSpPr>
          <p:nvPr>
            <p:ph type="sldNum" sz="quarter" idx="5"/>
          </p:nvPr>
        </p:nvSpPr>
        <p:spPr/>
        <p:txBody>
          <a:bodyPr/>
          <a:lstStyle/>
          <a:p>
            <a:fld id="{6006FCD0-1D65-46BA-BE27-6CE1CE197DC6}" type="slidenum">
              <a:rPr lang="en-US" smtClean="0"/>
              <a:t>10</a:t>
            </a:fld>
            <a:endParaRPr lang="en-US"/>
          </a:p>
        </p:txBody>
      </p:sp>
    </p:spTree>
    <p:extLst>
      <p:ext uri="{BB962C8B-B14F-4D97-AF65-F5344CB8AC3E}">
        <p14:creationId xmlns:p14="http://schemas.microsoft.com/office/powerpoint/2010/main" val="41844409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Los formularios también forman parte de las regulaciones propuestas. Las instrucciones para completar estos formularios estarán disponibles. </a:t>
            </a:r>
          </a:p>
        </p:txBody>
      </p:sp>
      <p:sp>
        <p:nvSpPr>
          <p:cNvPr id="4" name="Slide Number Placeholder 3"/>
          <p:cNvSpPr>
            <a:spLocks noGrp="1"/>
          </p:cNvSpPr>
          <p:nvPr>
            <p:ph type="sldNum" sz="quarter" idx="5"/>
          </p:nvPr>
        </p:nvSpPr>
        <p:spPr/>
        <p:txBody>
          <a:bodyPr/>
          <a:lstStyle/>
          <a:p>
            <a:fld id="{6006FCD0-1D65-46BA-BE27-6CE1CE197DC6}" type="slidenum">
              <a:rPr lang="en-US" smtClean="0"/>
              <a:t>100</a:t>
            </a:fld>
            <a:endParaRPr lang="en-US"/>
          </a:p>
        </p:txBody>
      </p:sp>
    </p:spTree>
    <p:extLst>
      <p:ext uri="{BB962C8B-B14F-4D97-AF65-F5344CB8AC3E}">
        <p14:creationId xmlns:p14="http://schemas.microsoft.com/office/powerpoint/2010/main" val="13000181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59798-6318-A73F-F7F3-6DD3163E4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520AE-1B86-F1E1-7DEC-CD510EF79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5C5E8-BB87-E505-D50F-00E050F09B3D}"/>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latin typeface="Arial"/>
              </a:rPr>
              <a:t>Este es el certificado de capacitación del empleado de la instalación. </a:t>
            </a:r>
          </a:p>
          <a:p>
            <a:pPr marL="342900" indent="-285750" rtl="0">
              <a:spcAft>
                <a:spcPts val="600"/>
              </a:spcAft>
              <a:buFont typeface="Arial" panose="020B0604020202020204" pitchFamily="34" charset="0"/>
              <a:buChar char="•"/>
            </a:pPr>
            <a:r>
              <a:rPr lang="es" sz="1200" b="0" i="0" u="none" strike="noStrike">
                <a:latin typeface="Arial"/>
              </a:rPr>
              <a:t>La fecha inicial de capacitación se ha </a:t>
            </a:r>
            <a:r>
              <a:rPr lang="es" sz="1200" b="0" i="0" u="none" strike="noStrike">
                <a:solidFill>
                  <a:srgbClr val="0070C0"/>
                </a:solidFill>
                <a:latin typeface="Arial"/>
              </a:rPr>
              <a:t>cambiado a fecha de capacitación</a:t>
            </a:r>
            <a:r>
              <a:rPr lang="es" sz="1200" b="0" i="0" u="none" strike="noStrike">
                <a:latin typeface="Arial"/>
              </a:rPr>
              <a:t>.</a:t>
            </a:r>
          </a:p>
          <a:p>
            <a:pPr marL="342900" indent="-285750" rtl="0">
              <a:spcAft>
                <a:spcPts val="600"/>
              </a:spcAft>
              <a:buFont typeface="Arial" panose="020B0604020202020204" pitchFamily="34" charset="0"/>
              <a:buChar char="•"/>
            </a:pPr>
            <a:r>
              <a:rPr lang="es" sz="1200" b="0" i="0" u="none" strike="noStrike">
                <a:latin typeface="Arial"/>
              </a:rPr>
              <a:t>“Date of Assuming Responsibility as a Facility Employee” (fecha de comienzo de responsabilidad como empleado de la instalación)</a:t>
            </a:r>
            <a:r>
              <a:rPr lang="es" sz="1200" b="0" i="0" u="none" strike="noStrike">
                <a:solidFill>
                  <a:srgbClr val="0070C0"/>
                </a:solidFill>
                <a:latin typeface="Arial"/>
              </a:rPr>
              <a:t> se ha cambiado a “Designated UST Operator Signature” firma del operador de UST designado.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Cada persona capacitada necesitará una fecha de capacitación y la firma del operador designado.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También hay una página de continuación (apéndice 3.1) para las instalaciones que tienen más empleados de lo previsto en esta primera página.</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B2800D64-0DE0-2A1D-DE03-61CF2036D535}"/>
              </a:ext>
            </a:extLst>
          </p:cNvPr>
          <p:cNvSpPr>
            <a:spLocks noGrp="1"/>
          </p:cNvSpPr>
          <p:nvPr>
            <p:ph type="sldNum" sz="quarter" idx="5"/>
          </p:nvPr>
        </p:nvSpPr>
        <p:spPr/>
        <p:txBody>
          <a:bodyPr/>
          <a:lstStyle/>
          <a:p>
            <a:fld id="{6006FCD0-1D65-46BA-BE27-6CE1CE197DC6}" type="slidenum">
              <a:rPr lang="en-US" smtClean="0"/>
              <a:t>101</a:t>
            </a:fld>
            <a:endParaRPr lang="en-US"/>
          </a:p>
        </p:txBody>
      </p:sp>
    </p:spTree>
    <p:extLst>
      <p:ext uri="{BB962C8B-B14F-4D97-AF65-F5344CB8AC3E}">
        <p14:creationId xmlns:p14="http://schemas.microsoft.com/office/powerpoint/2010/main" val="21048676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FE87-D58F-9D24-3222-F38BC6C65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7A864-120A-BD43-6CE2-75B0C3672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30668-2D76-EFF8-20A4-FD9298A20839}"/>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Esta es una vista al apéndice 3.1, la página de continuación del certificado de capacitación para empleados de la instalación. </a:t>
            </a:r>
          </a:p>
        </p:txBody>
      </p:sp>
      <p:sp>
        <p:nvSpPr>
          <p:cNvPr id="4" name="Slide Number Placeholder 3">
            <a:extLst>
              <a:ext uri="{FF2B5EF4-FFF2-40B4-BE49-F238E27FC236}">
                <a16:creationId xmlns:a16="http://schemas.microsoft.com/office/drawing/2014/main" id="{6DA28CCE-86FD-AA25-971F-0B567D90D948}"/>
              </a:ext>
            </a:extLst>
          </p:cNvPr>
          <p:cNvSpPr>
            <a:spLocks noGrp="1"/>
          </p:cNvSpPr>
          <p:nvPr>
            <p:ph type="sldNum" sz="quarter" idx="5"/>
          </p:nvPr>
        </p:nvSpPr>
        <p:spPr/>
        <p:txBody>
          <a:bodyPr/>
          <a:lstStyle/>
          <a:p>
            <a:fld id="{6006FCD0-1D65-46BA-BE27-6CE1CE197DC6}" type="slidenum">
              <a:rPr lang="en-US" smtClean="0"/>
              <a:t>102</a:t>
            </a:fld>
            <a:endParaRPr lang="en-US"/>
          </a:p>
        </p:txBody>
      </p:sp>
    </p:spTree>
    <p:extLst>
      <p:ext uri="{BB962C8B-B14F-4D97-AF65-F5344CB8AC3E}">
        <p14:creationId xmlns:p14="http://schemas.microsoft.com/office/powerpoint/2010/main" val="350267581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CD2D-9ACA-D20E-D5F5-3450B4A31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5598F-8331-5E01-8696-1EE7E80B1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408BC-F45E-C6B3-5000-90E557C44B6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latin typeface="Arial"/>
              </a:rPr>
              <a:t>El apéndice 4 será el formulario de informe de inspección visual del operador de UST designado. </a:t>
            </a:r>
          </a:p>
          <a:p>
            <a:pPr marL="342900" indent="-285750" rtl="0">
              <a:spcAft>
                <a:spcPts val="600"/>
              </a:spcAft>
              <a:buFont typeface="Arial" panose="020B0604020202020204" pitchFamily="34" charset="0"/>
              <a:buChar char="•"/>
            </a:pPr>
            <a:r>
              <a:rPr lang="es" sz="1200" b="0" i="0" u="none" strike="noStrike">
                <a:latin typeface="Arial"/>
              </a:rPr>
              <a:t>Requeriremos información de la dirección de correo electrónico, ya que este es un método eficiente de comunicación. </a:t>
            </a:r>
          </a:p>
          <a:p>
            <a:pPr marL="342900" indent="-285750">
              <a:spcAft>
                <a:spcPts val="600"/>
              </a:spcAft>
              <a:buFont typeface="Arial" panose="020B0604020202020204" pitchFamily="34" charset="0"/>
              <a:buChar char="•"/>
            </a:pPr>
            <a:endParaRPr lang="en-US" sz="1200">
              <a:solidFill>
                <a:srgbClr val="0070C0"/>
              </a:solidFill>
            </a:endParaRPr>
          </a:p>
        </p:txBody>
      </p:sp>
      <p:sp>
        <p:nvSpPr>
          <p:cNvPr id="4" name="Slide Number Placeholder 3">
            <a:extLst>
              <a:ext uri="{FF2B5EF4-FFF2-40B4-BE49-F238E27FC236}">
                <a16:creationId xmlns:a16="http://schemas.microsoft.com/office/drawing/2014/main" id="{FEEEBB4A-B2BF-AB91-377D-EBA4D8EC1D35}"/>
              </a:ext>
            </a:extLst>
          </p:cNvPr>
          <p:cNvSpPr>
            <a:spLocks noGrp="1"/>
          </p:cNvSpPr>
          <p:nvPr>
            <p:ph type="sldNum" sz="quarter" idx="5"/>
          </p:nvPr>
        </p:nvSpPr>
        <p:spPr/>
        <p:txBody>
          <a:bodyPr/>
          <a:lstStyle/>
          <a:p>
            <a:fld id="{6006FCD0-1D65-46BA-BE27-6CE1CE197DC6}" type="slidenum">
              <a:rPr lang="en-US" smtClean="0"/>
              <a:t>103</a:t>
            </a:fld>
            <a:endParaRPr lang="en-US"/>
          </a:p>
        </p:txBody>
      </p:sp>
    </p:spTree>
    <p:extLst>
      <p:ext uri="{BB962C8B-B14F-4D97-AF65-F5344CB8AC3E}">
        <p14:creationId xmlns:p14="http://schemas.microsoft.com/office/powerpoint/2010/main" val="176547272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4C04-57E3-185E-4219-16B10B29C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56A26-F57F-91BD-AEFC-1554FE24A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BE7BA-0787-8CDD-B243-C4AEBD89AA85}"/>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solidFill>
                  <a:srgbClr val="0070C0"/>
                </a:solidFill>
                <a:latin typeface="Arial"/>
              </a:rPr>
              <a:t>Se pueden agregar apéndices si hay más sumideros de contención, contenciones de derrames o contenciones debajo del dispensador de lo que se proporciona en esta página del formulario. Además, el lenguaje en esta página con respecto a los sumideros de contención se actualizó para ser más consistente con las regulaciones propuestas.</a:t>
            </a:r>
          </a:p>
        </p:txBody>
      </p:sp>
      <p:sp>
        <p:nvSpPr>
          <p:cNvPr id="4" name="Slide Number Placeholder 3">
            <a:extLst>
              <a:ext uri="{FF2B5EF4-FFF2-40B4-BE49-F238E27FC236}">
                <a16:creationId xmlns:a16="http://schemas.microsoft.com/office/drawing/2014/main" id="{60C1030C-DE63-179E-8DA7-0920A3D70D77}"/>
              </a:ext>
            </a:extLst>
          </p:cNvPr>
          <p:cNvSpPr>
            <a:spLocks noGrp="1"/>
          </p:cNvSpPr>
          <p:nvPr>
            <p:ph type="sldNum" sz="quarter" idx="5"/>
          </p:nvPr>
        </p:nvSpPr>
        <p:spPr/>
        <p:txBody>
          <a:bodyPr/>
          <a:lstStyle/>
          <a:p>
            <a:fld id="{6006FCD0-1D65-46BA-BE27-6CE1CE197DC6}" type="slidenum">
              <a:rPr lang="en-US" smtClean="0"/>
              <a:t>104</a:t>
            </a:fld>
            <a:endParaRPr lang="en-US"/>
          </a:p>
        </p:txBody>
      </p:sp>
    </p:spTree>
    <p:extLst>
      <p:ext uri="{BB962C8B-B14F-4D97-AF65-F5344CB8AC3E}">
        <p14:creationId xmlns:p14="http://schemas.microsoft.com/office/powerpoint/2010/main" val="35280489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D4D20-EAE6-6132-9CE3-CD1329F5A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46816-DBCE-7D2B-6AF2-0605D834C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30938-DBA9-81EC-88CD-4E44F7FF629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Esta es la página de continuación del apéndice 4.1 para sumideros de contención. </a:t>
            </a:r>
          </a:p>
        </p:txBody>
      </p:sp>
      <p:sp>
        <p:nvSpPr>
          <p:cNvPr id="4" name="Slide Number Placeholder 3">
            <a:extLst>
              <a:ext uri="{FF2B5EF4-FFF2-40B4-BE49-F238E27FC236}">
                <a16:creationId xmlns:a16="http://schemas.microsoft.com/office/drawing/2014/main" id="{DE4EA1BB-40C9-994A-AB84-4B6DA4DBD47E}"/>
              </a:ext>
            </a:extLst>
          </p:cNvPr>
          <p:cNvSpPr>
            <a:spLocks noGrp="1"/>
          </p:cNvSpPr>
          <p:nvPr>
            <p:ph type="sldNum" sz="quarter" idx="5"/>
          </p:nvPr>
        </p:nvSpPr>
        <p:spPr/>
        <p:txBody>
          <a:bodyPr/>
          <a:lstStyle/>
          <a:p>
            <a:fld id="{6006FCD0-1D65-46BA-BE27-6CE1CE197DC6}" type="slidenum">
              <a:rPr lang="en-US" smtClean="0"/>
              <a:t>105</a:t>
            </a:fld>
            <a:endParaRPr lang="en-US"/>
          </a:p>
        </p:txBody>
      </p:sp>
    </p:spTree>
    <p:extLst>
      <p:ext uri="{BB962C8B-B14F-4D97-AF65-F5344CB8AC3E}">
        <p14:creationId xmlns:p14="http://schemas.microsoft.com/office/powerpoint/2010/main" val="24689120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66CAB-1A01-6F06-870C-B41D30F82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E23B0-E7F0-D766-56B1-D38ED5042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C63C-C1C8-1598-B1D5-E78F4E90ECE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Esta es la página de continuación del apéndice 4.2 para contención de derrames. </a:t>
            </a:r>
          </a:p>
        </p:txBody>
      </p:sp>
      <p:sp>
        <p:nvSpPr>
          <p:cNvPr id="4" name="Slide Number Placeholder 3">
            <a:extLst>
              <a:ext uri="{FF2B5EF4-FFF2-40B4-BE49-F238E27FC236}">
                <a16:creationId xmlns:a16="http://schemas.microsoft.com/office/drawing/2014/main" id="{19F4B7C1-E6B3-5DD8-C7DA-38E852CD5930}"/>
              </a:ext>
            </a:extLst>
          </p:cNvPr>
          <p:cNvSpPr>
            <a:spLocks noGrp="1"/>
          </p:cNvSpPr>
          <p:nvPr>
            <p:ph type="sldNum" sz="quarter" idx="5"/>
          </p:nvPr>
        </p:nvSpPr>
        <p:spPr/>
        <p:txBody>
          <a:bodyPr/>
          <a:lstStyle/>
          <a:p>
            <a:fld id="{6006FCD0-1D65-46BA-BE27-6CE1CE197DC6}" type="slidenum">
              <a:rPr lang="en-US" smtClean="0"/>
              <a:t>106</a:t>
            </a:fld>
            <a:endParaRPr lang="en-US"/>
          </a:p>
        </p:txBody>
      </p:sp>
    </p:spTree>
    <p:extLst>
      <p:ext uri="{BB962C8B-B14F-4D97-AF65-F5344CB8AC3E}">
        <p14:creationId xmlns:p14="http://schemas.microsoft.com/office/powerpoint/2010/main" val="14079637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51D6-94A8-0983-3943-13EF60940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947BD-BC97-0B9F-73DC-8A6E416D8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0A3BB-1025-E82B-0C44-0F79EB70847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Esta es la página de continuación del apéndice 4.3 para la contención por debajo del dispensador. </a:t>
            </a:r>
          </a:p>
        </p:txBody>
      </p:sp>
      <p:sp>
        <p:nvSpPr>
          <p:cNvPr id="4" name="Slide Number Placeholder 3">
            <a:extLst>
              <a:ext uri="{FF2B5EF4-FFF2-40B4-BE49-F238E27FC236}">
                <a16:creationId xmlns:a16="http://schemas.microsoft.com/office/drawing/2014/main" id="{3ADEA076-C210-188D-775D-4432BCBA9A24}"/>
              </a:ext>
            </a:extLst>
          </p:cNvPr>
          <p:cNvSpPr>
            <a:spLocks noGrp="1"/>
          </p:cNvSpPr>
          <p:nvPr>
            <p:ph type="sldNum" sz="quarter" idx="5"/>
          </p:nvPr>
        </p:nvSpPr>
        <p:spPr/>
        <p:txBody>
          <a:bodyPr/>
          <a:lstStyle/>
          <a:p>
            <a:fld id="{6006FCD0-1D65-46BA-BE27-6CE1CE197DC6}" type="slidenum">
              <a:rPr lang="en-US" smtClean="0"/>
              <a:t>107</a:t>
            </a:fld>
            <a:endParaRPr lang="en-US"/>
          </a:p>
        </p:txBody>
      </p:sp>
    </p:spTree>
    <p:extLst>
      <p:ext uri="{BB962C8B-B14F-4D97-AF65-F5344CB8AC3E}">
        <p14:creationId xmlns:p14="http://schemas.microsoft.com/office/powerpoint/2010/main" val="30109516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F75D-1F8C-E82D-0E48-DC02C256B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F5B83-9554-49E7-F573-F6CF02DB4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9F2719-2D9D-4B05-1585-5A45CABBF90C}"/>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latin typeface="Arial"/>
              </a:rPr>
              <a:t>Como se muestra en esta página, “Date of Last Performed” (fecha de últimos realizados) para las pruebas y el mantenimiento se ha </a:t>
            </a:r>
            <a:r>
              <a:rPr lang="es" sz="1200" b="0" i="0" u="none" strike="noStrike">
                <a:solidFill>
                  <a:srgbClr val="0070C0"/>
                </a:solidFill>
                <a:latin typeface="Arial"/>
              </a:rPr>
              <a:t>cambiado a ”Next Required Due Date” (siguiente fecha de vencimiento requerida) para las pruebas y el mantenimiento. Este cambio se realizó porque si las pruebas o el mantenimiento se realizaron tarde, estas fechas de vencimiento pueden no ser suficientes para notificar al propietario u operador las próximas fechas de vencimiento para futuras pruebas y mantenimiento. </a:t>
            </a:r>
          </a:p>
          <a:p>
            <a:pPr marL="57150" indent="0">
              <a:spcAft>
                <a:spcPts val="600"/>
              </a:spcAft>
              <a:buFont typeface="Arial" panose="020B0604020202020204" pitchFamily="34" charset="0"/>
              <a:buNone/>
            </a:pPr>
            <a:endParaRPr lang="en-US" sz="1200">
              <a:solidFill>
                <a:srgbClr val="0070C0"/>
              </a:solidFill>
            </a:endParaRPr>
          </a:p>
          <a:p>
            <a:pPr marL="57150" indent="0" rtl="0">
              <a:spcAft>
                <a:spcPts val="600"/>
              </a:spcAft>
              <a:buFont typeface="Arial" panose="020B0604020202020204" pitchFamily="34" charset="0"/>
              <a:buNone/>
            </a:pPr>
            <a:r>
              <a:rPr lang="es" sz="1200" b="0" i="0" u="none" strike="noStrike">
                <a:solidFill>
                  <a:srgbClr val="0070C0"/>
                </a:solidFill>
                <a:latin typeface="Arial"/>
              </a:rPr>
              <a:t>Otros cambios son el uso de oraciones completas en los formularios para que sean más sencillas. </a:t>
            </a:r>
          </a:p>
        </p:txBody>
      </p:sp>
      <p:sp>
        <p:nvSpPr>
          <p:cNvPr id="4" name="Slide Number Placeholder 3">
            <a:extLst>
              <a:ext uri="{FF2B5EF4-FFF2-40B4-BE49-F238E27FC236}">
                <a16:creationId xmlns:a16="http://schemas.microsoft.com/office/drawing/2014/main" id="{760F3617-362F-1C7A-1107-636E1AC5F2D6}"/>
              </a:ext>
            </a:extLst>
          </p:cNvPr>
          <p:cNvSpPr>
            <a:spLocks noGrp="1"/>
          </p:cNvSpPr>
          <p:nvPr>
            <p:ph type="sldNum" sz="quarter" idx="5"/>
          </p:nvPr>
        </p:nvSpPr>
        <p:spPr/>
        <p:txBody>
          <a:bodyPr/>
          <a:lstStyle/>
          <a:p>
            <a:fld id="{6006FCD0-1D65-46BA-BE27-6CE1CE197DC6}" type="slidenum">
              <a:rPr lang="en-US" smtClean="0"/>
              <a:t>108</a:t>
            </a:fld>
            <a:endParaRPr lang="en-US"/>
          </a:p>
        </p:txBody>
      </p:sp>
    </p:spTree>
    <p:extLst>
      <p:ext uri="{BB962C8B-B14F-4D97-AF65-F5344CB8AC3E}">
        <p14:creationId xmlns:p14="http://schemas.microsoft.com/office/powerpoint/2010/main" val="3688186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194F-1F13-96B9-E1D9-14D503303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D24E1-5818-508C-C330-E05543DA2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2D32D-C5FC-0186-A8C6-BCA3035393FE}"/>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solidFill>
                  <a:srgbClr val="0070C0"/>
                </a:solidFill>
                <a:latin typeface="Arial"/>
              </a:rPr>
              <a:t>El apéndice 5 es nuestro formulario de informe de prueba de equipos de detección de emisiones que reemplaza nuestro formulario de certificación de monitoreo anual actual. </a:t>
            </a:r>
          </a:p>
        </p:txBody>
      </p:sp>
      <p:sp>
        <p:nvSpPr>
          <p:cNvPr id="4" name="Slide Number Placeholder 3">
            <a:extLst>
              <a:ext uri="{FF2B5EF4-FFF2-40B4-BE49-F238E27FC236}">
                <a16:creationId xmlns:a16="http://schemas.microsoft.com/office/drawing/2014/main" id="{080DB282-A87A-47C3-5AE4-3FEC32654BBC}"/>
              </a:ext>
            </a:extLst>
          </p:cNvPr>
          <p:cNvSpPr>
            <a:spLocks noGrp="1"/>
          </p:cNvSpPr>
          <p:nvPr>
            <p:ph type="sldNum" sz="quarter" idx="5"/>
          </p:nvPr>
        </p:nvSpPr>
        <p:spPr/>
        <p:txBody>
          <a:bodyPr/>
          <a:lstStyle/>
          <a:p>
            <a:fld id="{6006FCD0-1D65-46BA-BE27-6CE1CE197DC6}" type="slidenum">
              <a:rPr lang="en-US" smtClean="0"/>
              <a:t>109</a:t>
            </a:fld>
            <a:endParaRPr lang="en-US"/>
          </a:p>
        </p:txBody>
      </p:sp>
    </p:spTree>
    <p:extLst>
      <p:ext uri="{BB962C8B-B14F-4D97-AF65-F5344CB8AC3E}">
        <p14:creationId xmlns:p14="http://schemas.microsoft.com/office/powerpoint/2010/main" val="1111192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565B-15AC-C9BF-CB4E-C0F318774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D4E89-4388-B28E-E9AA-925B270B8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5FC87-B233-D91B-8919-50FF3E17A29F}"/>
              </a:ext>
            </a:extLst>
          </p:cNvPr>
          <p:cNvSpPr>
            <a:spLocks noGrp="1"/>
          </p:cNvSpPr>
          <p:nvPr>
            <p:ph type="body" idx="1"/>
          </p:nvPr>
        </p:nvSpPr>
        <p:spPr/>
        <p:txBody>
          <a:bodyPr/>
          <a:lstStyle/>
          <a:p>
            <a:pPr rtl="0"/>
            <a:r>
              <a:rPr lang="es" sz="1200" b="0" i="0" u="none" strike="noStrike">
                <a:latin typeface="Arial"/>
                <a:cs typeface="Arial"/>
              </a:rPr>
              <a:t>Cualquier otra información que el propietario u operador deba proporcionar puede transmitirse por entrega en mano, por correo o por un método electrónico aprobado.</a:t>
            </a:r>
          </a:p>
        </p:txBody>
      </p:sp>
      <p:sp>
        <p:nvSpPr>
          <p:cNvPr id="4" name="Slide Number Placeholder 3">
            <a:extLst>
              <a:ext uri="{FF2B5EF4-FFF2-40B4-BE49-F238E27FC236}">
                <a16:creationId xmlns:a16="http://schemas.microsoft.com/office/drawing/2014/main" id="{7CCF10BE-45FB-5951-F4B8-904F7D953FE4}"/>
              </a:ext>
            </a:extLst>
          </p:cNvPr>
          <p:cNvSpPr>
            <a:spLocks noGrp="1"/>
          </p:cNvSpPr>
          <p:nvPr>
            <p:ph type="sldNum" sz="quarter" idx="5"/>
          </p:nvPr>
        </p:nvSpPr>
        <p:spPr/>
        <p:txBody>
          <a:bodyPr/>
          <a:lstStyle/>
          <a:p>
            <a:fld id="{6006FCD0-1D65-46BA-BE27-6CE1CE197DC6}" type="slidenum">
              <a:rPr lang="en-US" smtClean="0"/>
              <a:t>11</a:t>
            </a:fld>
            <a:endParaRPr lang="en-US"/>
          </a:p>
        </p:txBody>
      </p:sp>
    </p:spTree>
    <p:extLst>
      <p:ext uri="{BB962C8B-B14F-4D97-AF65-F5344CB8AC3E}">
        <p14:creationId xmlns:p14="http://schemas.microsoft.com/office/powerpoint/2010/main" val="26524781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BE9C1-B9B3-65B4-7E1B-5BF613FF6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D1288-A0EB-1991-D16A-750BCB094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EBA6-CEDE-E2CB-3629-B5268EDD0D73}"/>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La página dos se ha actualizado para tener preguntas escritas en oraciones completas para mayor claridad.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Agregaremos esta sección en rojo para confirmar que cualquier tubería de succión segura es realmente una succión segura durante esta inspección anual. </a:t>
            </a:r>
          </a:p>
        </p:txBody>
      </p:sp>
      <p:sp>
        <p:nvSpPr>
          <p:cNvPr id="4" name="Slide Number Placeholder 3">
            <a:extLst>
              <a:ext uri="{FF2B5EF4-FFF2-40B4-BE49-F238E27FC236}">
                <a16:creationId xmlns:a16="http://schemas.microsoft.com/office/drawing/2014/main" id="{37CDDE65-A8B8-421D-BBED-C54C6EEC9ADD}"/>
              </a:ext>
            </a:extLst>
          </p:cNvPr>
          <p:cNvSpPr>
            <a:spLocks noGrp="1"/>
          </p:cNvSpPr>
          <p:nvPr>
            <p:ph type="sldNum" sz="quarter" idx="5"/>
          </p:nvPr>
        </p:nvSpPr>
        <p:spPr/>
        <p:txBody>
          <a:bodyPr/>
          <a:lstStyle/>
          <a:p>
            <a:fld id="{6006FCD0-1D65-46BA-BE27-6CE1CE197DC6}" type="slidenum">
              <a:rPr lang="en-US" smtClean="0"/>
              <a:t>110</a:t>
            </a:fld>
            <a:endParaRPr lang="en-US"/>
          </a:p>
        </p:txBody>
      </p:sp>
    </p:spTree>
    <p:extLst>
      <p:ext uri="{BB962C8B-B14F-4D97-AF65-F5344CB8AC3E}">
        <p14:creationId xmlns:p14="http://schemas.microsoft.com/office/powerpoint/2010/main" val="11951478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131A1-79F6-DBED-09B8-4830A23F9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36728-66CB-AF27-F76E-1EF5E0B88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C04005-AEE6-75F1-EF52-8552182CFD1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latin typeface="Arial"/>
              </a:rPr>
              <a:t>La página 3 de este formulario se está editando para que se vea así. Todos los sensores intersticiales se probarán en este formulario, ya sean sensores de producto o sensores VPH.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Parte de esta sección también requiere que los técnicos de servicio prueben la continuidad en este formulario. Los sensores que monitorean estas zonas deben tener la continuidad verificada entre los puntos más distantes y marcada como aprobada o desaprobada.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Los sensores desaprobados deberán explicarse en la nueva sección de comentarios (sección 8 en los borradores de formularios).</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También hay una página de continuación de esta hoja (apéndice 5.1). </a:t>
            </a:r>
          </a:p>
        </p:txBody>
      </p:sp>
      <p:sp>
        <p:nvSpPr>
          <p:cNvPr id="4" name="Slide Number Placeholder 3">
            <a:extLst>
              <a:ext uri="{FF2B5EF4-FFF2-40B4-BE49-F238E27FC236}">
                <a16:creationId xmlns:a16="http://schemas.microsoft.com/office/drawing/2014/main" id="{46993698-FB87-ED6E-8B55-4864F8B3AA14}"/>
              </a:ext>
            </a:extLst>
          </p:cNvPr>
          <p:cNvSpPr>
            <a:spLocks noGrp="1"/>
          </p:cNvSpPr>
          <p:nvPr>
            <p:ph type="sldNum" sz="quarter" idx="5"/>
          </p:nvPr>
        </p:nvSpPr>
        <p:spPr/>
        <p:txBody>
          <a:bodyPr/>
          <a:lstStyle/>
          <a:p>
            <a:fld id="{6006FCD0-1D65-46BA-BE27-6CE1CE197DC6}" type="slidenum">
              <a:rPr lang="en-US" smtClean="0"/>
              <a:t>111</a:t>
            </a:fld>
            <a:endParaRPr lang="en-US"/>
          </a:p>
        </p:txBody>
      </p:sp>
    </p:spTree>
    <p:extLst>
      <p:ext uri="{BB962C8B-B14F-4D97-AF65-F5344CB8AC3E}">
        <p14:creationId xmlns:p14="http://schemas.microsoft.com/office/powerpoint/2010/main" val="204578496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2404-A7E6-A4EA-6956-D396B0BE2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4D504C-29F9-66CF-0D58-D8D42D6EC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87ADD-FB4D-A537-CE60-284842DBA04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latin typeface="Arial"/>
              </a:rPr>
              <a:t>Esta es la página de continuación para sensores adicionales. </a:t>
            </a:r>
            <a:endParaRPr lang="en-US" sz="1200">
              <a:solidFill>
                <a:srgbClr val="0070C0"/>
              </a:solidFill>
            </a:endParaRPr>
          </a:p>
        </p:txBody>
      </p:sp>
      <p:sp>
        <p:nvSpPr>
          <p:cNvPr id="4" name="Slide Number Placeholder 3">
            <a:extLst>
              <a:ext uri="{FF2B5EF4-FFF2-40B4-BE49-F238E27FC236}">
                <a16:creationId xmlns:a16="http://schemas.microsoft.com/office/drawing/2014/main" id="{5E2E70C3-C488-BE2E-5C9B-D3FB56418C14}"/>
              </a:ext>
            </a:extLst>
          </p:cNvPr>
          <p:cNvSpPr>
            <a:spLocks noGrp="1"/>
          </p:cNvSpPr>
          <p:nvPr>
            <p:ph type="sldNum" sz="quarter" idx="5"/>
          </p:nvPr>
        </p:nvSpPr>
        <p:spPr/>
        <p:txBody>
          <a:bodyPr/>
          <a:lstStyle/>
          <a:p>
            <a:fld id="{6006FCD0-1D65-46BA-BE27-6CE1CE197DC6}" type="slidenum">
              <a:rPr lang="en-US" smtClean="0"/>
              <a:t>112</a:t>
            </a:fld>
            <a:endParaRPr lang="en-US"/>
          </a:p>
        </p:txBody>
      </p:sp>
    </p:spTree>
    <p:extLst>
      <p:ext uri="{BB962C8B-B14F-4D97-AF65-F5344CB8AC3E}">
        <p14:creationId xmlns:p14="http://schemas.microsoft.com/office/powerpoint/2010/main" val="30017466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406A-DACE-C5A4-7862-0689BB451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A07B5C-6E69-C47C-AA69-6E520E1B4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1EA66-BB42-168A-C619-11C55EC7FDC6}"/>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solidFill>
                  <a:srgbClr val="0070C0"/>
                </a:solidFill>
                <a:latin typeface="Arial"/>
              </a:rPr>
              <a:t>Del mismo modo, la sección 7 de este formulario se aplicará a los detectores de fugas de línea. También hay una página de continuación para esto (apéndice 5.2). </a:t>
            </a:r>
          </a:p>
        </p:txBody>
      </p:sp>
      <p:sp>
        <p:nvSpPr>
          <p:cNvPr id="4" name="Slide Number Placeholder 3">
            <a:extLst>
              <a:ext uri="{FF2B5EF4-FFF2-40B4-BE49-F238E27FC236}">
                <a16:creationId xmlns:a16="http://schemas.microsoft.com/office/drawing/2014/main" id="{8050576D-2C02-0A73-F705-2AAC5098532E}"/>
              </a:ext>
            </a:extLst>
          </p:cNvPr>
          <p:cNvSpPr>
            <a:spLocks noGrp="1"/>
          </p:cNvSpPr>
          <p:nvPr>
            <p:ph type="sldNum" sz="quarter" idx="5"/>
          </p:nvPr>
        </p:nvSpPr>
        <p:spPr/>
        <p:txBody>
          <a:bodyPr/>
          <a:lstStyle/>
          <a:p>
            <a:fld id="{6006FCD0-1D65-46BA-BE27-6CE1CE197DC6}" type="slidenum">
              <a:rPr lang="en-US" smtClean="0"/>
              <a:t>113</a:t>
            </a:fld>
            <a:endParaRPr lang="en-US"/>
          </a:p>
        </p:txBody>
      </p:sp>
    </p:spTree>
    <p:extLst>
      <p:ext uri="{BB962C8B-B14F-4D97-AF65-F5344CB8AC3E}">
        <p14:creationId xmlns:p14="http://schemas.microsoft.com/office/powerpoint/2010/main" val="68063022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659B-D62F-9093-E246-AB520B09A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000A7-558E-1094-ECA4-45DBD7E55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12C92A-B53A-547C-156B-A4AEE3D3812E}"/>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latin typeface="Arial"/>
              </a:rPr>
              <a:t>Así es como se ve el apéndice 5.2. </a:t>
            </a:r>
            <a:endParaRPr lang="en-US" sz="1200">
              <a:solidFill>
                <a:srgbClr val="0070C0"/>
              </a:solidFill>
            </a:endParaRPr>
          </a:p>
        </p:txBody>
      </p:sp>
      <p:sp>
        <p:nvSpPr>
          <p:cNvPr id="4" name="Slide Number Placeholder 3">
            <a:extLst>
              <a:ext uri="{FF2B5EF4-FFF2-40B4-BE49-F238E27FC236}">
                <a16:creationId xmlns:a16="http://schemas.microsoft.com/office/drawing/2014/main" id="{246C6DD4-476E-57A8-735C-FB5202C397C6}"/>
              </a:ext>
            </a:extLst>
          </p:cNvPr>
          <p:cNvSpPr>
            <a:spLocks noGrp="1"/>
          </p:cNvSpPr>
          <p:nvPr>
            <p:ph type="sldNum" sz="quarter" idx="5"/>
          </p:nvPr>
        </p:nvSpPr>
        <p:spPr/>
        <p:txBody>
          <a:bodyPr/>
          <a:lstStyle/>
          <a:p>
            <a:fld id="{6006FCD0-1D65-46BA-BE27-6CE1CE197DC6}" type="slidenum">
              <a:rPr lang="en-US" smtClean="0"/>
              <a:t>114</a:t>
            </a:fld>
            <a:endParaRPr lang="en-US"/>
          </a:p>
        </p:txBody>
      </p:sp>
    </p:spTree>
    <p:extLst>
      <p:ext uri="{BB962C8B-B14F-4D97-AF65-F5344CB8AC3E}">
        <p14:creationId xmlns:p14="http://schemas.microsoft.com/office/powerpoint/2010/main" val="29882080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EF2FE-56F9-8E5C-3C4E-A5FE4BD5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26165-F854-52A0-5268-6570999E8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C3449-DEC1-69A6-5F16-46E961BB3004}"/>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latin typeface="Arial"/>
              </a:rPr>
              <a:t>Se eliminará esta sección del formulario de prueba del equipo de detección de liberaciones, ya que la medición automática del tanque ya no se podrá usar para detectar liberaciones.</a:t>
            </a:r>
            <a:endParaRPr lang="en-US" sz="1200">
              <a:solidFill>
                <a:srgbClr val="0070C0"/>
              </a:solidFill>
            </a:endParaRPr>
          </a:p>
        </p:txBody>
      </p:sp>
      <p:sp>
        <p:nvSpPr>
          <p:cNvPr id="4" name="Slide Number Placeholder 3">
            <a:extLst>
              <a:ext uri="{FF2B5EF4-FFF2-40B4-BE49-F238E27FC236}">
                <a16:creationId xmlns:a16="http://schemas.microsoft.com/office/drawing/2014/main" id="{0897BDFA-BFC4-E806-21DF-92AEECB6A559}"/>
              </a:ext>
            </a:extLst>
          </p:cNvPr>
          <p:cNvSpPr>
            <a:spLocks noGrp="1"/>
          </p:cNvSpPr>
          <p:nvPr>
            <p:ph type="sldNum" sz="quarter" idx="5"/>
          </p:nvPr>
        </p:nvSpPr>
        <p:spPr/>
        <p:txBody>
          <a:bodyPr/>
          <a:lstStyle/>
          <a:p>
            <a:fld id="{6006FCD0-1D65-46BA-BE27-6CE1CE197DC6}" type="slidenum">
              <a:rPr lang="en-US" smtClean="0"/>
              <a:t>115</a:t>
            </a:fld>
            <a:endParaRPr lang="en-US"/>
          </a:p>
        </p:txBody>
      </p:sp>
    </p:spTree>
    <p:extLst>
      <p:ext uri="{BB962C8B-B14F-4D97-AF65-F5344CB8AC3E}">
        <p14:creationId xmlns:p14="http://schemas.microsoft.com/office/powerpoint/2010/main" val="26412432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9FC52-EB90-BC50-A63C-43325178C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C3306-44DA-6AF1-4E25-03D25C44CB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5EEDF-4A6D-975E-D8D3-7E1C8A6D525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solidFill>
                  <a:srgbClr val="0070C0"/>
                </a:solidFill>
                <a:latin typeface="Arial"/>
              </a:rPr>
              <a:t>El apéndice 6 cubre nuestro formulario de informe de prueba de contención de derrames. </a:t>
            </a:r>
            <a:endParaRPr lang="en-US"/>
          </a:p>
        </p:txBody>
      </p:sp>
      <p:sp>
        <p:nvSpPr>
          <p:cNvPr id="4" name="Slide Number Placeholder 3">
            <a:extLst>
              <a:ext uri="{FF2B5EF4-FFF2-40B4-BE49-F238E27FC236}">
                <a16:creationId xmlns:a16="http://schemas.microsoft.com/office/drawing/2014/main" id="{B5BC311B-903D-9F30-5AA3-8121745A4FC2}"/>
              </a:ext>
            </a:extLst>
          </p:cNvPr>
          <p:cNvSpPr>
            <a:spLocks noGrp="1"/>
          </p:cNvSpPr>
          <p:nvPr>
            <p:ph type="sldNum" sz="quarter" idx="5"/>
          </p:nvPr>
        </p:nvSpPr>
        <p:spPr/>
        <p:txBody>
          <a:bodyPr/>
          <a:lstStyle/>
          <a:p>
            <a:fld id="{6006FCD0-1D65-46BA-BE27-6CE1CE197DC6}" type="slidenum">
              <a:rPr lang="en-US" smtClean="0"/>
              <a:t>116</a:t>
            </a:fld>
            <a:endParaRPr lang="en-US"/>
          </a:p>
        </p:txBody>
      </p:sp>
    </p:spTree>
    <p:extLst>
      <p:ext uri="{BB962C8B-B14F-4D97-AF65-F5344CB8AC3E}">
        <p14:creationId xmlns:p14="http://schemas.microsoft.com/office/powerpoint/2010/main" val="38586712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418D-EFFA-A632-BA50-4453EED11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30E85-A37F-19BA-B47A-FB93F4F5D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082FD-DF85-7B30-4329-E475877E56CE}"/>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Se </a:t>
            </a:r>
            <a:r>
              <a:rPr lang="es" sz="1200" b="0" i="0" u="none" strike="noStrike">
                <a:solidFill>
                  <a:srgbClr val="0070C0"/>
                </a:solidFill>
                <a:latin typeface="Arial"/>
              </a:rPr>
              <a:t>actualizaron </a:t>
            </a:r>
            <a:r>
              <a:rPr lang="es" sz="1200" b="0" i="0" u="none" strike="noStrike">
                <a:latin typeface="Arial"/>
              </a:rPr>
              <a:t>las referencias para ser consistentes con el borrador de regulación, adicionalmente, agregando una página de continuación para contención de derrames (apéndice 6.1). </a:t>
            </a:r>
          </a:p>
          <a:p>
            <a:endParaRPr lang="en-US"/>
          </a:p>
        </p:txBody>
      </p:sp>
      <p:sp>
        <p:nvSpPr>
          <p:cNvPr id="4" name="Slide Number Placeholder 3">
            <a:extLst>
              <a:ext uri="{FF2B5EF4-FFF2-40B4-BE49-F238E27FC236}">
                <a16:creationId xmlns:a16="http://schemas.microsoft.com/office/drawing/2014/main" id="{6155FD44-7192-02B4-694F-015B4E7045DB}"/>
              </a:ext>
            </a:extLst>
          </p:cNvPr>
          <p:cNvSpPr>
            <a:spLocks noGrp="1"/>
          </p:cNvSpPr>
          <p:nvPr>
            <p:ph type="sldNum" sz="quarter" idx="5"/>
          </p:nvPr>
        </p:nvSpPr>
        <p:spPr/>
        <p:txBody>
          <a:bodyPr/>
          <a:lstStyle/>
          <a:p>
            <a:fld id="{6006FCD0-1D65-46BA-BE27-6CE1CE197DC6}" type="slidenum">
              <a:rPr lang="en-US" smtClean="0"/>
              <a:t>117</a:t>
            </a:fld>
            <a:endParaRPr lang="en-US"/>
          </a:p>
        </p:txBody>
      </p:sp>
    </p:spTree>
    <p:extLst>
      <p:ext uri="{BB962C8B-B14F-4D97-AF65-F5344CB8AC3E}">
        <p14:creationId xmlns:p14="http://schemas.microsoft.com/office/powerpoint/2010/main" val="29183211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187F3-7C47-7BA1-1DEA-F23561F1A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A4CFF-6326-E59E-D38F-DCF9CDA8A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55A02-B7BF-4302-4C8F-D41BDB0B115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No se realizaron cambios en esta primera página del apéndice 8.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F13F7337-CDDD-3982-D97B-F4DB8B1FC047}"/>
              </a:ext>
            </a:extLst>
          </p:cNvPr>
          <p:cNvSpPr>
            <a:spLocks noGrp="1"/>
          </p:cNvSpPr>
          <p:nvPr>
            <p:ph type="sldNum" sz="quarter" idx="5"/>
          </p:nvPr>
        </p:nvSpPr>
        <p:spPr/>
        <p:txBody>
          <a:bodyPr/>
          <a:lstStyle/>
          <a:p>
            <a:fld id="{6006FCD0-1D65-46BA-BE27-6CE1CE197DC6}" type="slidenum">
              <a:rPr lang="en-US" smtClean="0"/>
              <a:t>118</a:t>
            </a:fld>
            <a:endParaRPr lang="en-US"/>
          </a:p>
        </p:txBody>
      </p:sp>
    </p:spTree>
    <p:extLst>
      <p:ext uri="{BB962C8B-B14F-4D97-AF65-F5344CB8AC3E}">
        <p14:creationId xmlns:p14="http://schemas.microsoft.com/office/powerpoint/2010/main" val="35300212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4147-52F4-D4A4-C803-CBB394506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1731C-BB0D-6A4A-AFFC-08E31A6FE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08900-13A9-45B2-BAA5-E0489EC7B03B}"/>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Se agregaron páginas de continuación para la contención secundaria del tanque y para las pruebas de contención secundaria de las tuberías. </a:t>
            </a:r>
            <a:endParaRPr lang="en-US" sz="1200">
              <a:solidFill>
                <a:srgbClr val="0070C0"/>
              </a:solidFill>
            </a:endParaRPr>
          </a:p>
          <a:p>
            <a:endParaRPr lang="en-US"/>
          </a:p>
        </p:txBody>
      </p:sp>
      <p:sp>
        <p:nvSpPr>
          <p:cNvPr id="4" name="Slide Number Placeholder 3">
            <a:extLst>
              <a:ext uri="{FF2B5EF4-FFF2-40B4-BE49-F238E27FC236}">
                <a16:creationId xmlns:a16="http://schemas.microsoft.com/office/drawing/2014/main" id="{162F4A02-738D-D86E-BEE1-BBDCBDED9219}"/>
              </a:ext>
            </a:extLst>
          </p:cNvPr>
          <p:cNvSpPr>
            <a:spLocks noGrp="1"/>
          </p:cNvSpPr>
          <p:nvPr>
            <p:ph type="sldNum" sz="quarter" idx="5"/>
          </p:nvPr>
        </p:nvSpPr>
        <p:spPr/>
        <p:txBody>
          <a:bodyPr/>
          <a:lstStyle/>
          <a:p>
            <a:fld id="{6006FCD0-1D65-46BA-BE27-6CE1CE197DC6}" type="slidenum">
              <a:rPr lang="en-US" smtClean="0"/>
              <a:t>119</a:t>
            </a:fld>
            <a:endParaRPr lang="en-US"/>
          </a:p>
        </p:txBody>
      </p:sp>
    </p:spTree>
    <p:extLst>
      <p:ext uri="{BB962C8B-B14F-4D97-AF65-F5344CB8AC3E}">
        <p14:creationId xmlns:p14="http://schemas.microsoft.com/office/powerpoint/2010/main" val="286295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Estos términos se agregaron para reemplazar los tanques de almacenamiento subterráneos “nuevos” y “existentes”, ya que estos términos estarán desactualizados cuando el borrador de la regulación entre en vigor. Estos tipos de tanques están delineados por fechas consistentes con el Código de Salud y Seguridad.</a:t>
            </a: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Los tanques de almacenamiento subterráneo tipo 1 son aquellos sistemas instalados antes del 1 de julio de 2003.</a:t>
            </a: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Los tanques de almacenamiento subterráneo tipo 2 son aquellos sistemas instalados a partir del 1 de julio de 2003 y antes del 1 de julio de 2004.</a:t>
            </a: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Los tanques de almacenamiento subterráneo tipo 3 son aquellos sistemas instalados a partir del 1 de julio de 2004.  </a:t>
            </a:r>
          </a:p>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Cada uno de estos tipos de tanques tiene requisitos regulatorios separados en el borrador de la regulación. </a:t>
            </a:r>
          </a:p>
        </p:txBody>
      </p:sp>
      <p:sp>
        <p:nvSpPr>
          <p:cNvPr id="4" name="Slide Number Placeholder 3"/>
          <p:cNvSpPr>
            <a:spLocks noGrp="1"/>
          </p:cNvSpPr>
          <p:nvPr>
            <p:ph type="sldNum" sz="quarter" idx="5"/>
          </p:nvPr>
        </p:nvSpPr>
        <p:spPr/>
        <p:txBody>
          <a:bodyPr/>
          <a:lstStyle/>
          <a:p>
            <a:fld id="{6006FCD0-1D65-46BA-BE27-6CE1CE197DC6}" type="slidenum">
              <a:rPr lang="en-US" smtClean="0"/>
              <a:t>12</a:t>
            </a:fld>
            <a:endParaRPr lang="en-US"/>
          </a:p>
        </p:txBody>
      </p:sp>
    </p:spTree>
    <p:extLst>
      <p:ext uri="{BB962C8B-B14F-4D97-AF65-F5344CB8AC3E}">
        <p14:creationId xmlns:p14="http://schemas.microsoft.com/office/powerpoint/2010/main" val="40555549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4F079-BB01-032F-AC0D-11840A005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CC337-48B9-8033-9982-77E933B1A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8414B-499E-D1C1-01E3-563ED5A82BC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También actualizamos el lenguaje en la sección 8 para ser más consistentes con la forma en que usamos el término sumidero de contención en las regulaciones propuestas. </a:t>
            </a:r>
            <a:endParaRPr lang="en-US"/>
          </a:p>
        </p:txBody>
      </p:sp>
      <p:sp>
        <p:nvSpPr>
          <p:cNvPr id="4" name="Slide Number Placeholder 3">
            <a:extLst>
              <a:ext uri="{FF2B5EF4-FFF2-40B4-BE49-F238E27FC236}">
                <a16:creationId xmlns:a16="http://schemas.microsoft.com/office/drawing/2014/main" id="{1ACA4ACB-93BD-7516-C0CC-D0AC0E080708}"/>
              </a:ext>
            </a:extLst>
          </p:cNvPr>
          <p:cNvSpPr>
            <a:spLocks noGrp="1"/>
          </p:cNvSpPr>
          <p:nvPr>
            <p:ph type="sldNum" sz="quarter" idx="5"/>
          </p:nvPr>
        </p:nvSpPr>
        <p:spPr/>
        <p:txBody>
          <a:bodyPr/>
          <a:lstStyle/>
          <a:p>
            <a:fld id="{6006FCD0-1D65-46BA-BE27-6CE1CE197DC6}" type="slidenum">
              <a:rPr lang="en-US" smtClean="0"/>
              <a:t>120</a:t>
            </a:fld>
            <a:endParaRPr lang="en-US"/>
          </a:p>
        </p:txBody>
      </p:sp>
    </p:spTree>
    <p:extLst>
      <p:ext uri="{BB962C8B-B14F-4D97-AF65-F5344CB8AC3E}">
        <p14:creationId xmlns:p14="http://schemas.microsoft.com/office/powerpoint/2010/main" val="35703662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89DF-A653-BE83-E394-1703A1E68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AC41D-ED7C-8A18-A5FC-1F1BAB877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EE8828-7E50-9FCF-2164-C9F684A7B167}"/>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sng" strike="noStrike">
                <a:solidFill>
                  <a:srgbClr val="0070C0"/>
                </a:solidFill>
                <a:latin typeface="Arial"/>
              </a:rPr>
              <a:t>No hay cambios en esta primera página. </a:t>
            </a:r>
            <a:endParaRPr lang="en-US" sz="1100" u="sng">
              <a:solidFill>
                <a:srgbClr val="0070C0"/>
              </a:solidFill>
            </a:endParaRPr>
          </a:p>
          <a:p>
            <a:endParaRPr lang="en-US"/>
          </a:p>
        </p:txBody>
      </p:sp>
      <p:sp>
        <p:nvSpPr>
          <p:cNvPr id="4" name="Slide Number Placeholder 3">
            <a:extLst>
              <a:ext uri="{FF2B5EF4-FFF2-40B4-BE49-F238E27FC236}">
                <a16:creationId xmlns:a16="http://schemas.microsoft.com/office/drawing/2014/main" id="{54005676-0B62-057B-F675-260F2FCF8552}"/>
              </a:ext>
            </a:extLst>
          </p:cNvPr>
          <p:cNvSpPr>
            <a:spLocks noGrp="1"/>
          </p:cNvSpPr>
          <p:nvPr>
            <p:ph type="sldNum" sz="quarter" idx="5"/>
          </p:nvPr>
        </p:nvSpPr>
        <p:spPr/>
        <p:txBody>
          <a:bodyPr/>
          <a:lstStyle/>
          <a:p>
            <a:fld id="{6006FCD0-1D65-46BA-BE27-6CE1CE197DC6}" type="slidenum">
              <a:rPr lang="en-US" smtClean="0"/>
              <a:t>121</a:t>
            </a:fld>
            <a:endParaRPr lang="en-US"/>
          </a:p>
        </p:txBody>
      </p:sp>
    </p:spTree>
    <p:extLst>
      <p:ext uri="{BB962C8B-B14F-4D97-AF65-F5344CB8AC3E}">
        <p14:creationId xmlns:p14="http://schemas.microsoft.com/office/powerpoint/2010/main" val="13754728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81F2-5C95-D45E-2007-53D5EA731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6D2F5-A511-37E3-C1AB-24CB72499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44FBF-2498-4119-9B94-D614307BEBFC}"/>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La sección seis de este formulario agrega casillas de verificación para los métodos de prueba desarrollados por el fabricante, el estándar de la industria o el ingeniero profesional para que sean consistentes con el formulario de informe de pruebas de contención secundaria.</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Se agregan líneas para obtener información sobre el tanque para garantizar que el equipo de prevención de sobrellenado esté configurado en el nivel adecuado.</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La redacción se actualiza para proporcionar más espacio visual.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EDFDE5F0-81B5-65C2-37C8-2CE3FB37213F}"/>
              </a:ext>
            </a:extLst>
          </p:cNvPr>
          <p:cNvSpPr>
            <a:spLocks noGrp="1"/>
          </p:cNvSpPr>
          <p:nvPr>
            <p:ph type="sldNum" sz="quarter" idx="5"/>
          </p:nvPr>
        </p:nvSpPr>
        <p:spPr/>
        <p:txBody>
          <a:bodyPr/>
          <a:lstStyle/>
          <a:p>
            <a:fld id="{6006FCD0-1D65-46BA-BE27-6CE1CE197DC6}" type="slidenum">
              <a:rPr lang="en-US" smtClean="0"/>
              <a:t>122</a:t>
            </a:fld>
            <a:endParaRPr lang="en-US"/>
          </a:p>
        </p:txBody>
      </p:sp>
    </p:spTree>
    <p:extLst>
      <p:ext uri="{BB962C8B-B14F-4D97-AF65-F5344CB8AC3E}">
        <p14:creationId xmlns:p14="http://schemas.microsoft.com/office/powerpoint/2010/main" val="26206042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F85D5-BE43-2975-B7A6-8830C6133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86FFB-A1CA-D3F2-9069-AB20D0804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16E90-58C6-2EE5-9BAE-CD94DD8C3C82}"/>
              </a:ext>
            </a:extLst>
          </p:cNvPr>
          <p:cNvSpPr>
            <a:spLocks noGrp="1"/>
          </p:cNvSpPr>
          <p:nvPr>
            <p:ph type="body" idx="1"/>
          </p:nvPr>
        </p:nvSpPr>
        <p:spPr/>
        <p:txBody>
          <a:bodyPr/>
          <a:lstStyle/>
          <a:p>
            <a:pPr marL="342900" indent="-285750" rtl="0">
              <a:spcAft>
                <a:spcPts val="600"/>
              </a:spcAft>
              <a:buFont typeface="Arial" panose="020B0604020202020204" pitchFamily="34" charset="0"/>
              <a:buChar char="•"/>
            </a:pPr>
            <a:r>
              <a:rPr lang="es" sz="1200" b="0" i="0" u="none" strike="noStrike">
                <a:solidFill>
                  <a:srgbClr val="0070C0"/>
                </a:solidFill>
                <a:latin typeface="Arial"/>
              </a:rPr>
              <a:t>También hemos agregado el apéndice 7.1 como página de continuación de la sección 6 del apéndice 7. </a:t>
            </a:r>
            <a:endParaRPr lang="en-US" sz="1100" u="none">
              <a:solidFill>
                <a:srgbClr val="0070C0"/>
              </a:solidFill>
            </a:endParaRPr>
          </a:p>
          <a:p>
            <a:endParaRPr lang="en-US"/>
          </a:p>
        </p:txBody>
      </p:sp>
      <p:sp>
        <p:nvSpPr>
          <p:cNvPr id="4" name="Slide Number Placeholder 3">
            <a:extLst>
              <a:ext uri="{FF2B5EF4-FFF2-40B4-BE49-F238E27FC236}">
                <a16:creationId xmlns:a16="http://schemas.microsoft.com/office/drawing/2014/main" id="{34510036-B5E5-8063-01DD-1B22E4DB96DA}"/>
              </a:ext>
            </a:extLst>
          </p:cNvPr>
          <p:cNvSpPr>
            <a:spLocks noGrp="1"/>
          </p:cNvSpPr>
          <p:nvPr>
            <p:ph type="sldNum" sz="quarter" idx="5"/>
          </p:nvPr>
        </p:nvSpPr>
        <p:spPr/>
        <p:txBody>
          <a:bodyPr/>
          <a:lstStyle/>
          <a:p>
            <a:fld id="{6006FCD0-1D65-46BA-BE27-6CE1CE197DC6}" type="slidenum">
              <a:rPr lang="en-US" smtClean="0"/>
              <a:t>123</a:t>
            </a:fld>
            <a:endParaRPr lang="en-US"/>
          </a:p>
        </p:txBody>
      </p:sp>
    </p:spTree>
    <p:extLst>
      <p:ext uri="{BB962C8B-B14F-4D97-AF65-F5344CB8AC3E}">
        <p14:creationId xmlns:p14="http://schemas.microsoft.com/office/powerpoint/2010/main" val="4364185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BA18-8BAA-454F-9D7B-B1108BD625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161AA-6776-30F9-3ED4-281A0925E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E620C-2EF4-631F-3431-62E9982B73C2}"/>
              </a:ext>
            </a:extLst>
          </p:cNvPr>
          <p:cNvSpPr>
            <a:spLocks noGrp="1"/>
          </p:cNvSpPr>
          <p:nvPr>
            <p:ph type="body" idx="1"/>
          </p:nvPr>
        </p:nvSpPr>
        <p:spPr/>
        <p:txBody>
          <a:bodyPr/>
          <a:lstStyle/>
          <a:p>
            <a:pPr marL="57150" indent="0" rtl="0">
              <a:spcAft>
                <a:spcPts val="600"/>
              </a:spcAft>
              <a:buFont typeface="Arial" panose="020B0604020202020204" pitchFamily="34" charset="0"/>
              <a:buNone/>
            </a:pPr>
            <a:r>
              <a:rPr lang="es" sz="1200" b="0" i="0" u="none" strike="noStrike">
                <a:latin typeface="Arial"/>
              </a:rPr>
              <a:t>Hemos actualizado el apéndice 1 y lo mostramos aquí. </a:t>
            </a:r>
          </a:p>
          <a:p>
            <a:pPr marL="342900" indent="-285750" rtl="0">
              <a:spcAft>
                <a:spcPts val="600"/>
              </a:spcAft>
              <a:buFont typeface="Arial" panose="020B0604020202020204" pitchFamily="34" charset="0"/>
              <a:buChar char="•"/>
            </a:pPr>
            <a:r>
              <a:rPr lang="es" sz="1200" b="0" i="0" u="none" strike="noStrike">
                <a:latin typeface="Arial"/>
              </a:rPr>
              <a:t>“Business Name” (nombre comercial) y “Business Site Address” (dirección del sitio comercial)</a:t>
            </a:r>
            <a:r>
              <a:rPr lang="es" sz="1200" b="0" i="0" u="none" strike="noStrike">
                <a:solidFill>
                  <a:srgbClr val="0070C0"/>
                </a:solidFill>
                <a:latin typeface="Arial"/>
              </a:rPr>
              <a:t> cambiaron a “Facility Name” (nombre de la instalación) y “Facility Address” (dirección de la instalación).</a:t>
            </a:r>
          </a:p>
          <a:p>
            <a:pPr marL="342900" indent="-285750" rtl="0">
              <a:spcAft>
                <a:spcPts val="600"/>
              </a:spcAft>
              <a:buFont typeface="Arial" panose="020B0604020202020204" pitchFamily="34" charset="0"/>
              <a:buChar char="•"/>
            </a:pPr>
            <a:r>
              <a:rPr lang="es" sz="1200" b="0" i="0" u="none" strike="noStrike">
                <a:solidFill>
                  <a:srgbClr val="0070C0"/>
                </a:solidFill>
                <a:latin typeface="Arial"/>
              </a:rPr>
              <a:t>Se agregó una dirección de correo electrónico para que sea consistente con otros formularios.</a:t>
            </a:r>
          </a:p>
          <a:p>
            <a:endParaRPr lang="en-US"/>
          </a:p>
        </p:txBody>
      </p:sp>
      <p:sp>
        <p:nvSpPr>
          <p:cNvPr id="4" name="Slide Number Placeholder 3">
            <a:extLst>
              <a:ext uri="{FF2B5EF4-FFF2-40B4-BE49-F238E27FC236}">
                <a16:creationId xmlns:a16="http://schemas.microsoft.com/office/drawing/2014/main" id="{22E03875-355C-4B2D-FBD3-EBBAF05E7CB4}"/>
              </a:ext>
            </a:extLst>
          </p:cNvPr>
          <p:cNvSpPr>
            <a:spLocks noGrp="1"/>
          </p:cNvSpPr>
          <p:nvPr>
            <p:ph type="sldNum" sz="quarter" idx="5"/>
          </p:nvPr>
        </p:nvSpPr>
        <p:spPr/>
        <p:txBody>
          <a:bodyPr/>
          <a:lstStyle/>
          <a:p>
            <a:fld id="{6006FCD0-1D65-46BA-BE27-6CE1CE197DC6}" type="slidenum">
              <a:rPr lang="en-US" smtClean="0"/>
              <a:t>124</a:t>
            </a:fld>
            <a:endParaRPr lang="en-US"/>
          </a:p>
        </p:txBody>
      </p:sp>
    </p:spTree>
    <p:extLst>
      <p:ext uri="{BB962C8B-B14F-4D97-AF65-F5344CB8AC3E}">
        <p14:creationId xmlns:p14="http://schemas.microsoft.com/office/powerpoint/2010/main" val="33203620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2DC57-885B-ED5A-63D7-947E24D7F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71FAA-923B-98C4-0ECA-AAADB9519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49E56-E211-BC77-3432-7B7CD602C712}"/>
              </a:ext>
            </a:extLst>
          </p:cNvPr>
          <p:cNvSpPr>
            <a:spLocks noGrp="1"/>
          </p:cNvSpPr>
          <p:nvPr>
            <p:ph type="body" idx="1"/>
          </p:nvPr>
        </p:nvSpPr>
        <p:spPr/>
        <p:txBody>
          <a:bodyPr/>
          <a:lstStyle/>
          <a:p>
            <a:pPr rtl="0"/>
            <a:r>
              <a:rPr lang="es" sz="1200" b="0" i="0" u="none" strike="noStrike">
                <a:latin typeface="Arial"/>
              </a:rPr>
              <a:t>Como se analizó en la parte superior de la presentación, estamos eliminando la identificación del operador de UST designado, ya que estos serán campos de entrada de datos en la nueva versión de CERS.</a:t>
            </a:r>
          </a:p>
        </p:txBody>
      </p:sp>
      <p:sp>
        <p:nvSpPr>
          <p:cNvPr id="4" name="Slide Number Placeholder 3">
            <a:extLst>
              <a:ext uri="{FF2B5EF4-FFF2-40B4-BE49-F238E27FC236}">
                <a16:creationId xmlns:a16="http://schemas.microsoft.com/office/drawing/2014/main" id="{2BFE1130-D033-4DCD-FECF-B9C89403EAED}"/>
              </a:ext>
            </a:extLst>
          </p:cNvPr>
          <p:cNvSpPr>
            <a:spLocks noGrp="1"/>
          </p:cNvSpPr>
          <p:nvPr>
            <p:ph type="sldNum" sz="quarter" idx="5"/>
          </p:nvPr>
        </p:nvSpPr>
        <p:spPr/>
        <p:txBody>
          <a:bodyPr/>
          <a:lstStyle/>
          <a:p>
            <a:fld id="{6006FCD0-1D65-46BA-BE27-6CE1CE197DC6}" type="slidenum">
              <a:rPr lang="en-US" smtClean="0"/>
              <a:t>125</a:t>
            </a:fld>
            <a:endParaRPr lang="en-US"/>
          </a:p>
        </p:txBody>
      </p:sp>
    </p:spTree>
    <p:extLst>
      <p:ext uri="{BB962C8B-B14F-4D97-AF65-F5344CB8AC3E}">
        <p14:creationId xmlns:p14="http://schemas.microsoft.com/office/powerpoint/2010/main" val="34145995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Esta es mi información de contacto, por si tienen preguntas adicionales. Además, tengo el enlace para consultar nuestra suscripción por correo electrónico. Asegúrense de estar suscritos aquí si desean mantenerse al día con este tema.</a:t>
            </a:r>
          </a:p>
          <a:p>
            <a:endParaRPr lang="en-US"/>
          </a:p>
          <a:p>
            <a:pPr rtl="0"/>
            <a:r>
              <a:rPr lang="es" sz="1200" b="0" i="0" u="none" strike="noStrike">
                <a:latin typeface="Arial"/>
              </a:rPr>
              <a:t>También hay un código QR en esta diapositiva que los llevará directamente a todos nuestros recursos de reescritura del capítulo 16 que incluye registros existentes/propuestos, cambios de referencia cruzada, avisos y declaraciones de motivos.</a:t>
            </a:r>
          </a:p>
        </p:txBody>
      </p:sp>
      <p:sp>
        <p:nvSpPr>
          <p:cNvPr id="4" name="Slide Number Placeholder 3"/>
          <p:cNvSpPr>
            <a:spLocks noGrp="1"/>
          </p:cNvSpPr>
          <p:nvPr>
            <p:ph type="sldNum" sz="quarter" idx="5"/>
          </p:nvPr>
        </p:nvSpPr>
        <p:spPr/>
        <p:txBody>
          <a:bodyPr/>
          <a:lstStyle/>
          <a:p>
            <a:fld id="{6006FCD0-1D65-46BA-BE27-6CE1CE197DC6}" type="slidenum">
              <a:rPr lang="en-US" smtClean="0"/>
              <a:t>126</a:t>
            </a:fld>
            <a:endParaRPr lang="en-US"/>
          </a:p>
        </p:txBody>
      </p:sp>
    </p:spTree>
    <p:extLst>
      <p:ext uri="{BB962C8B-B14F-4D97-AF65-F5344CB8AC3E}">
        <p14:creationId xmlns:p14="http://schemas.microsoft.com/office/powerpoint/2010/main" val="208329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Estamos agregando clasificaciones de infracciones a las regulaciones propuestas para ayudar a determinar el nivel adecuado de aplicación de los sistemas fuera de cumplimiento. </a:t>
            </a:r>
          </a:p>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Times New Roman"/>
              </a:rPr>
              <a:t>En la parte superior de nuestra clasificación de infracciones, tenemos infracciones de clase I. Esto significa lo mismo que “infracción significativa”. La definición de “infracción significativa” se ha reformulado en las regulaciones propuestas, pero no se ha modificado sustancialmente. Las infracciones que son infracciones significativas según las regulaciones existentes se considerarán infracciones significativas en el borrador de la regulación.</a:t>
            </a:r>
          </a:p>
        </p:txBody>
      </p:sp>
      <p:sp>
        <p:nvSpPr>
          <p:cNvPr id="4" name="Slide Number Placeholder 3"/>
          <p:cNvSpPr>
            <a:spLocks noGrp="1"/>
          </p:cNvSpPr>
          <p:nvPr>
            <p:ph type="sldNum" sz="quarter" idx="5"/>
          </p:nvPr>
        </p:nvSpPr>
        <p:spPr/>
        <p:txBody>
          <a:bodyPr/>
          <a:lstStyle/>
          <a:p>
            <a:fld id="{6006FCD0-1D65-46BA-BE27-6CE1CE197DC6}" type="slidenum">
              <a:rPr lang="en-US" smtClean="0"/>
              <a:t>13</a:t>
            </a:fld>
            <a:endParaRPr lang="en-US"/>
          </a:p>
        </p:txBody>
      </p:sp>
    </p:spTree>
    <p:extLst>
      <p:ext uri="{BB962C8B-B14F-4D97-AF65-F5344CB8AC3E}">
        <p14:creationId xmlns:p14="http://schemas.microsoft.com/office/powerpoint/2010/main" val="185996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Lo que sigue a una infracción de clase I es una infracción de clase II. Las infracciones de clase II son una o más infracciones que resultan en la falta de realización o aprobación de una prueba, podrían ser una infracción de detección de liberaciones que no es una infracción de clase I, o podría ser una infracción menor que es recurrente o cometida por un infractor recalcitrante. Agregamos esto para determinar el nivel adecuado de aplicación.</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14</a:t>
            </a:fld>
            <a:endParaRPr lang="en-US"/>
          </a:p>
        </p:txBody>
      </p:sp>
    </p:spTree>
    <p:extLst>
      <p:ext uri="{BB962C8B-B14F-4D97-AF65-F5344CB8AC3E}">
        <p14:creationId xmlns:p14="http://schemas.microsoft.com/office/powerpoint/2010/main" val="2195586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En la parte inferior de nuestra clasificación de infracción se encuentra una infracción menor, es decir, una infracción, o una combinación de infracciones, que no cumple con los criterios para ser una infracción de clase I o una infracción de clase II. </a:t>
            </a: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15</a:t>
            </a:fld>
            <a:endParaRPr lang="en-US"/>
          </a:p>
        </p:txBody>
      </p:sp>
    </p:spTree>
    <p:extLst>
      <p:ext uri="{BB962C8B-B14F-4D97-AF65-F5344CB8AC3E}">
        <p14:creationId xmlns:p14="http://schemas.microsoft.com/office/powerpoint/2010/main" val="31641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es" sz="1200" b="0" i="0" u="none" strike="noStrike" kern="100">
                <a:latin typeface="Arial"/>
                <a:ea typeface="Calibri"/>
                <a:cs typeface="Arial"/>
              </a:rPr>
              <a:t>El propietario u operador deberá mantener los siguientes registros de instalación durante la vida útil del sistema. </a:t>
            </a:r>
            <a:br>
              <a:rPr lang="es" sz="1200" b="0" i="0" u="none" strike="noStrike" kern="100">
                <a:latin typeface="Arial"/>
                <a:ea typeface="Calibri"/>
                <a:cs typeface="Arial"/>
              </a:rPr>
            </a:b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es" sz="1200" b="0" i="0" u="none" strike="noStrike" kern="100">
                <a:latin typeface="Arial"/>
                <a:ea typeface="Calibri"/>
                <a:cs typeface="Arial"/>
              </a:rPr>
              <a:t>Registros de instalación, para incluir los resultados de las pruebas de instalación (como pruebas de integridad, pruebas de protección catódica),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r>
              <a:rPr lang="es" sz="1200" b="0" i="0" u="none" strike="noStrike" kern="100">
                <a:latin typeface="Arial"/>
                <a:ea typeface="Calibri"/>
                <a:cs typeface="Arial"/>
              </a:rPr>
              <a:t>Listas de verificación y manuales de los fabricantes de componentes, que son importantes para las reparaciones realizadas en el sistema o el mantenimiento de los componentes del sistema. </a:t>
            </a:r>
          </a:p>
          <a:p>
            <a:pPr marL="0" marR="0" lvl="0" indent="0" algn="l" defTabSz="914400" rtl="0" eaLnBrk="1" fontAlgn="auto" latinLnBrk="0" hangingPunct="1">
              <a:lnSpc>
                <a:spcPct val="100000"/>
              </a:lnSpc>
              <a:spcBef>
                <a:spcPct val="0"/>
              </a:spcBef>
              <a:spcAft>
                <a:spcPct val="0"/>
              </a:spcAft>
              <a:buClrTx/>
              <a:buSzTx/>
              <a:buFont typeface="Symbol" panose="05050102010706020507" pitchFamily="18" charset="2"/>
              <a:buNone/>
              <a:defRPr/>
            </a:pPr>
            <a:endParaRPr lang="en-US" sz="1200" kern="100">
              <a:effectLst/>
              <a:latin typeface="Arial"/>
              <a:ea typeface="Calibri" panose="020F0502020204030204"/>
              <a:cs typeface="Arial"/>
            </a:endParaRPr>
          </a:p>
          <a:p>
            <a:pPr marL="0" marR="0" lvl="0" indent="0" rtl="0">
              <a:spcBef>
                <a:spcPct val="0"/>
              </a:spcBef>
              <a:spcAft>
                <a:spcPct val="0"/>
              </a:spcAft>
              <a:buFont typeface="Symbol" panose="05050102010706020507" pitchFamily="18" charset="2"/>
              <a:buNone/>
            </a:pPr>
            <a:r>
              <a:rPr lang="es" sz="1200" b="0" i="0" u="none" strike="noStrike" kern="100">
                <a:latin typeface="Arial"/>
                <a:ea typeface="Calibri"/>
                <a:cs typeface="Arial"/>
              </a:rPr>
              <a:t>Y planos de la obra finalizada, que son importantes para mantener en caso de cualquier reparación o modificación realizada en el sistema después de la instalación. </a:t>
            </a:r>
          </a:p>
          <a:p>
            <a:pPr marL="0" marR="0" lvl="0" indent="0" rtl="0">
              <a:spcBef>
                <a:spcPct val="0"/>
              </a:spcBef>
              <a:spcAft>
                <a:spcPts val="800"/>
              </a:spcAft>
              <a:buFont typeface="Symbol" panose="05050102010706020507" pitchFamily="18" charset="2"/>
              <a:buNone/>
            </a:pPr>
            <a:r>
              <a:rPr lang="es" sz="1200" b="0" i="0" u="none" strike="noStrike" kern="100">
                <a:latin typeface="Arial"/>
                <a:ea typeface="Calibri"/>
                <a:cs typeface="Times New Roman"/>
              </a:rPr>
              <a:t>Para ser claros, no estamos exigiendo a los sistemas existentes que creen nuevos registros para cumplir con estos requisitos. Estos requisitos de registro solo existen para los registros creados en la fecha de vigor de estas regulaciones o después de la fecha. </a:t>
            </a:r>
          </a:p>
          <a:p>
            <a:pPr marL="0" marR="0" lvl="0" indent="0" rtl="0">
              <a:spcBef>
                <a:spcPct val="0"/>
              </a:spcBef>
              <a:spcAft>
                <a:spcPts val="800"/>
              </a:spcAft>
              <a:buFont typeface="Symbol" panose="05050102010706020507" pitchFamily="18" charset="2"/>
              <a:buNone/>
            </a:pPr>
            <a:r>
              <a:rPr lang="es" sz="1200" b="0" i="0" u="none" strike="noStrike" kern="100">
                <a:latin typeface="Arial"/>
                <a:ea typeface="Calibri"/>
                <a:cs typeface="Times New Roman"/>
              </a:rPr>
              <a:t>2613(e)</a:t>
            </a:r>
          </a:p>
        </p:txBody>
      </p:sp>
      <p:sp>
        <p:nvSpPr>
          <p:cNvPr id="4" name="Slide Number Placeholder 3"/>
          <p:cNvSpPr>
            <a:spLocks noGrp="1"/>
          </p:cNvSpPr>
          <p:nvPr>
            <p:ph type="sldNum" sz="quarter" idx="5"/>
          </p:nvPr>
        </p:nvSpPr>
        <p:spPr/>
        <p:txBody>
          <a:bodyPr/>
          <a:lstStyle/>
          <a:p>
            <a:fld id="{6006FCD0-1D65-46BA-BE27-6CE1CE197DC6}" type="slidenum">
              <a:rPr lang="en-US" smtClean="0"/>
              <a:t>16</a:t>
            </a:fld>
            <a:endParaRPr lang="en-US"/>
          </a:p>
        </p:txBody>
      </p:sp>
    </p:spTree>
    <p:extLst>
      <p:ext uri="{BB962C8B-B14F-4D97-AF65-F5344CB8AC3E}">
        <p14:creationId xmlns:p14="http://schemas.microsoft.com/office/powerpoint/2010/main" val="377398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propietario u operador también debe mantener:</a:t>
            </a:r>
          </a:p>
          <a:p>
            <a:pPr rtl="0"/>
            <a:r>
              <a:rPr lang="es" sz="1200" b="0" i="0" u="none" strike="noStrike">
                <a:latin typeface="Arial"/>
              </a:rPr>
              <a:t>Registros de reparaciones o modificaciones, gráficos de tanques, informes de liberaciones no autorizadas e informes de la vida útil del sistema </a:t>
            </a:r>
          </a:p>
        </p:txBody>
      </p:sp>
      <p:sp>
        <p:nvSpPr>
          <p:cNvPr id="4" name="Slide Number Placeholder 3"/>
          <p:cNvSpPr>
            <a:spLocks noGrp="1"/>
          </p:cNvSpPr>
          <p:nvPr>
            <p:ph type="sldNum" sz="quarter" idx="5"/>
          </p:nvPr>
        </p:nvSpPr>
        <p:spPr/>
        <p:txBody>
          <a:bodyPr/>
          <a:lstStyle/>
          <a:p>
            <a:fld id="{6006FCD0-1D65-46BA-BE27-6CE1CE197DC6}" type="slidenum">
              <a:rPr lang="en-US" smtClean="0"/>
              <a:t>17</a:t>
            </a:fld>
            <a:endParaRPr lang="en-US"/>
          </a:p>
        </p:txBody>
      </p:sp>
    </p:spTree>
    <p:extLst>
      <p:ext uri="{BB962C8B-B14F-4D97-AF65-F5344CB8AC3E}">
        <p14:creationId xmlns:p14="http://schemas.microsoft.com/office/powerpoint/2010/main" val="165676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Si los registros se almacenan electrónicamente y son fácilmente accesibles durante las inspecciones en el sitio, esto satisface el requisito de almacenamiento en el sitio. </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Las UPA deben documentar la </a:t>
            </a:r>
            <a:r>
              <a:rPr lang="es" sz="1200" b="0" i="0" u="none" strike="noStrike">
                <a:solidFill>
                  <a:srgbClr val="0070C0"/>
                </a:solidFill>
                <a:latin typeface="Arial"/>
                <a:cs typeface="Arial"/>
              </a:rPr>
              <a:t>aprobación y cualquier condición de aprobación</a:t>
            </a:r>
            <a:r>
              <a:rPr lang="es" sz="1200" b="0" i="0" u="none" strike="noStrike">
                <a:latin typeface="Arial"/>
              </a:rPr>
              <a:t> para el almacenamiento de registros fuera del sitio para fines de mejor seguimiento.</a:t>
            </a:r>
          </a:p>
          <a:p>
            <a:endParaRPr lang="en-US"/>
          </a:p>
          <a:p>
            <a:pPr rtl="0"/>
            <a:r>
              <a:rPr lang="es" sz="1200" b="0" i="0" u="none" strike="noStrike">
                <a:latin typeface="Arial"/>
              </a:rPr>
              <a:t>Los documentos fuera del sitio deben estar disponibles dentro de las 36 horas según lo requiera la UPA, la Junta o cualquier inspector. Este plazo no se aplica a los registros que se almacenan en el sitio, ya que esto demoraría la inspección.</a:t>
            </a:r>
          </a:p>
        </p:txBody>
      </p:sp>
      <p:sp>
        <p:nvSpPr>
          <p:cNvPr id="4" name="Slide Number Placeholder 3"/>
          <p:cNvSpPr>
            <a:spLocks noGrp="1"/>
          </p:cNvSpPr>
          <p:nvPr>
            <p:ph type="sldNum" sz="quarter" idx="5"/>
          </p:nvPr>
        </p:nvSpPr>
        <p:spPr/>
        <p:txBody>
          <a:bodyPr/>
          <a:lstStyle/>
          <a:p>
            <a:fld id="{6006FCD0-1D65-46BA-BE27-6CE1CE197DC6}" type="slidenum">
              <a:rPr lang="en-US" smtClean="0"/>
              <a:t>18</a:t>
            </a:fld>
            <a:endParaRPr lang="en-US"/>
          </a:p>
        </p:txBody>
      </p:sp>
    </p:spTree>
    <p:extLst>
      <p:ext uri="{BB962C8B-B14F-4D97-AF65-F5344CB8AC3E}">
        <p14:creationId xmlns:p14="http://schemas.microsoft.com/office/powerpoint/2010/main" val="145857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La aprobación de la variación específica del sitio debe enviarse y mantenerse en el CERS o en el portal de informes local. Las variaciones específicas del sitio son raras y, a menudo, el rastro de papel asociado con ellas carece de información. Documentar estas instalaciones extrañas en el CERS hace que el mantenimiento de registros y referencias sea más fácil y más organizado.</a:t>
            </a:r>
          </a:p>
        </p:txBody>
      </p:sp>
      <p:sp>
        <p:nvSpPr>
          <p:cNvPr id="4" name="Slide Number Placeholder 3"/>
          <p:cNvSpPr>
            <a:spLocks noGrp="1"/>
          </p:cNvSpPr>
          <p:nvPr>
            <p:ph type="sldNum" sz="quarter" idx="5"/>
          </p:nvPr>
        </p:nvSpPr>
        <p:spPr/>
        <p:txBody>
          <a:bodyPr/>
          <a:lstStyle/>
          <a:p>
            <a:fld id="{6006FCD0-1D65-46BA-BE27-6CE1CE197DC6}" type="slidenum">
              <a:rPr lang="en-US" smtClean="0"/>
              <a:t>19</a:t>
            </a:fld>
            <a:endParaRPr lang="en-US"/>
          </a:p>
        </p:txBody>
      </p:sp>
    </p:spTree>
    <p:extLst>
      <p:ext uri="{BB962C8B-B14F-4D97-AF65-F5344CB8AC3E}">
        <p14:creationId xmlns:p14="http://schemas.microsoft.com/office/powerpoint/2010/main" val="49893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Estas regulaciones se presentaron a la Junta Estatal del Agua en la reunión de la Junta del 3 de septiembre para su adopción, y la OAL está revisando actualmente la reglamentación.</a:t>
            </a:r>
          </a:p>
          <a:p>
            <a:endParaRPr lang="en-US">
              <a:latin typeface="Arial"/>
              <a:cs typeface="Arial"/>
            </a:endParaRPr>
          </a:p>
          <a:p>
            <a:pPr rtl="0"/>
            <a:r>
              <a:rPr lang="es" sz="1200" b="0" i="0" u="none" strike="noStrike">
                <a:latin typeface="Arial"/>
                <a:cs typeface="Arial"/>
              </a:rPr>
              <a:t>Las regulaciones entrarán en vigor el 1 de enero de 2026.</a:t>
            </a:r>
          </a:p>
          <a:p>
            <a:endParaRPr lang="en-US">
              <a:latin typeface="Arial"/>
              <a:cs typeface="Arial"/>
            </a:endParaRPr>
          </a:p>
          <a:p>
            <a:pPr rtl="0"/>
            <a:r>
              <a:rPr lang="es" sz="1200" b="0" i="0" u="none" strike="noStrike">
                <a:latin typeface="Arial"/>
                <a:cs typeface="Arial"/>
              </a:rPr>
              <a:t>Habrá cartas de orientación actualizadas antes de que las regulaciones entren en vigor. Además, habrá instrucciones para completar los formularios.</a:t>
            </a:r>
          </a:p>
          <a:p>
            <a:endParaRPr lang="en-US">
              <a:latin typeface="Arial"/>
              <a:cs typeface="Arial"/>
            </a:endParaRPr>
          </a:p>
          <a:p>
            <a:pPr rtl="0"/>
            <a:r>
              <a:rPr lang="es" sz="1200" b="0" i="0" u="none" strike="noStrike">
                <a:latin typeface="Arial"/>
                <a:cs typeface="Arial"/>
              </a:rPr>
              <a:t>La biblioteca de infracciones se ha actualizado y está disponible para que el personal de CUPA la consulte.</a:t>
            </a:r>
          </a:p>
        </p:txBody>
      </p:sp>
      <p:sp>
        <p:nvSpPr>
          <p:cNvPr id="4" name="Slide Number Placeholder 3"/>
          <p:cNvSpPr>
            <a:spLocks noGrp="1"/>
          </p:cNvSpPr>
          <p:nvPr>
            <p:ph type="sldNum" sz="quarter" idx="5"/>
          </p:nvPr>
        </p:nvSpPr>
        <p:spPr/>
        <p:txBody>
          <a:bodyPr/>
          <a:lstStyle/>
          <a:p>
            <a:fld id="{6006FCD0-1D65-46BA-BE27-6CE1CE197DC6}" type="slidenum">
              <a:rPr lang="en-US" smtClean="0"/>
              <a:t>2</a:t>
            </a:fld>
            <a:endParaRPr lang="en-US"/>
          </a:p>
        </p:txBody>
      </p:sp>
    </p:spTree>
    <p:extLst>
      <p:ext uri="{BB962C8B-B14F-4D97-AF65-F5344CB8AC3E}">
        <p14:creationId xmlns:p14="http://schemas.microsoft.com/office/powerpoint/2010/main" val="324371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2EC7-4404-5397-3244-EDF7A2CA55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C670E-05D9-E42C-17CF-3F52A64AA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5FB73-C4D2-9CF8-0BCC-4843E2559F10}"/>
              </a:ext>
            </a:extLst>
          </p:cNvPr>
          <p:cNvSpPr>
            <a:spLocks noGrp="1"/>
          </p:cNvSpPr>
          <p:nvPr>
            <p:ph type="body" idx="1"/>
          </p:nvPr>
        </p:nvSpPr>
        <p:spPr/>
        <p:txBody>
          <a:bodyPr/>
          <a:lstStyle/>
          <a:p>
            <a:pPr rtl="0"/>
            <a:r>
              <a:rPr lang="es" sz="1200" b="0" i="0" u="none" strike="noStrike">
                <a:latin typeface="Arial"/>
              </a:rPr>
              <a:t>Los propietarios y operadores deben notificar a las UPA por escrito al menos 72 horas antes de realizar una prueba, a menos que la UPA lo exima. Esto es para garantizar que la UPA reciba la notificación a tiempo en el caso de que la notificación se proporcione cuando la UPA está cerrada. Además, la UPA puede eximir o modificar este requisito sin ordenanza local, ya que está en el artículo 1.</a:t>
            </a:r>
          </a:p>
        </p:txBody>
      </p:sp>
      <p:sp>
        <p:nvSpPr>
          <p:cNvPr id="4" name="Slide Number Placeholder 3">
            <a:extLst>
              <a:ext uri="{FF2B5EF4-FFF2-40B4-BE49-F238E27FC236}">
                <a16:creationId xmlns:a16="http://schemas.microsoft.com/office/drawing/2014/main" id="{8A7AB3C7-7999-9A57-FF89-17A47E5E4FC4}"/>
              </a:ext>
            </a:extLst>
          </p:cNvPr>
          <p:cNvSpPr>
            <a:spLocks noGrp="1"/>
          </p:cNvSpPr>
          <p:nvPr>
            <p:ph type="sldNum" sz="quarter" idx="5"/>
          </p:nvPr>
        </p:nvSpPr>
        <p:spPr/>
        <p:txBody>
          <a:bodyPr/>
          <a:lstStyle/>
          <a:p>
            <a:fld id="{6006FCD0-1D65-46BA-BE27-6CE1CE197DC6}" type="slidenum">
              <a:rPr lang="en-US" smtClean="0"/>
              <a:t>20</a:t>
            </a:fld>
            <a:endParaRPr lang="en-US"/>
          </a:p>
        </p:txBody>
      </p:sp>
    </p:spTree>
    <p:extLst>
      <p:ext uri="{BB962C8B-B14F-4D97-AF65-F5344CB8AC3E}">
        <p14:creationId xmlns:p14="http://schemas.microsoft.com/office/powerpoint/2010/main" val="178519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Ahora analicemos los cambios propuestos al artículo 2: variación específica del sitio y requisitos de construcción alternativos. </a:t>
            </a:r>
          </a:p>
        </p:txBody>
      </p:sp>
      <p:sp>
        <p:nvSpPr>
          <p:cNvPr id="4" name="Slide Number Placeholder 3"/>
          <p:cNvSpPr>
            <a:spLocks noGrp="1"/>
          </p:cNvSpPr>
          <p:nvPr>
            <p:ph type="sldNum" sz="quarter" idx="5"/>
          </p:nvPr>
        </p:nvSpPr>
        <p:spPr/>
        <p:txBody>
          <a:bodyPr/>
          <a:lstStyle/>
          <a:p>
            <a:fld id="{6006FCD0-1D65-46BA-BE27-6CE1CE197DC6}" type="slidenum">
              <a:rPr lang="en-US" smtClean="0"/>
              <a:t>21</a:t>
            </a:fld>
            <a:endParaRPr lang="en-US"/>
          </a:p>
        </p:txBody>
      </p:sp>
    </p:spTree>
    <p:extLst>
      <p:ext uri="{BB962C8B-B14F-4D97-AF65-F5344CB8AC3E}">
        <p14:creationId xmlns:p14="http://schemas.microsoft.com/office/powerpoint/2010/main" val="2644892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Requeriremos que las Juntas Regionales consulten con las UPA y la Junta Estatal durante la revisión de la variación específica del sitio. La mayoría de los aspectos del programa de UST son supervisados por las UPA y la Junta Estatal. Hacer que las Juntas Regionales consulten con estas agencias garantizará que cualquier variación sea consistente con los requisitos legales y regulatorios.</a:t>
            </a:r>
          </a:p>
          <a:p>
            <a:endParaRPr lang="en-US"/>
          </a:p>
          <a:p>
            <a:pPr rtl="0"/>
            <a:r>
              <a:rPr lang="es" sz="1200" b="0" i="0" u="none" strike="noStrike">
                <a:latin typeface="Arial"/>
                <a:cs typeface="Arial"/>
              </a:rPr>
              <a:t>Solicitar que la UPA verifique el cumplimiento de la variación específica del sitio antes de emitir o modificar el permiso ayudará a garantizar que la variación específica del sitio se implemente correctamente.</a:t>
            </a:r>
          </a:p>
        </p:txBody>
      </p:sp>
      <p:sp>
        <p:nvSpPr>
          <p:cNvPr id="4" name="Slide Number Placeholder 3"/>
          <p:cNvSpPr>
            <a:spLocks noGrp="1"/>
          </p:cNvSpPr>
          <p:nvPr>
            <p:ph type="sldNum" sz="quarter" idx="5"/>
          </p:nvPr>
        </p:nvSpPr>
        <p:spPr/>
        <p:txBody>
          <a:bodyPr/>
          <a:lstStyle/>
          <a:p>
            <a:fld id="{6006FCD0-1D65-46BA-BE27-6CE1CE197DC6}" type="slidenum">
              <a:rPr lang="en-US" smtClean="0"/>
              <a:t>22</a:t>
            </a:fld>
            <a:endParaRPr lang="en-US"/>
          </a:p>
        </p:txBody>
      </p:sp>
    </p:spTree>
    <p:extLst>
      <p:ext uri="{BB962C8B-B14F-4D97-AF65-F5344CB8AC3E}">
        <p14:creationId xmlns:p14="http://schemas.microsoft.com/office/powerpoint/2010/main" val="4219698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Este cambio aclara que las UPA que proponen estándares de construcción alternativos deben presentarlos a la Junta para su revisión. Esto incluye las ordenanzas locales relacionadas con los artículos 4, 5 y 6. Esto es para garantizar que las ordenanzas locales se revisen a fondo y se implementen con precisión. La Junta celebrará una audiencia pública y llevará a cabo una investigación sobre las normas propuestas antes de autorizar su uso para garantizar que sean sólidas y no entren en conflicto con las regulaciones o el Código de Salud y Seguridad. Las normas deben proteger el suelo y las aguas subterráneas del estado con la misma eficacia que las regulaciones de los UST.</a:t>
            </a:r>
          </a:p>
          <a:p>
            <a:endParaRPr lang="en-US">
              <a:latin typeface="Arial"/>
              <a:cs typeface="Arial"/>
            </a:endParaRPr>
          </a:p>
          <a:p>
            <a:pPr rtl="0"/>
            <a:r>
              <a:rPr lang="es" sz="1200" b="0" i="0" u="none" strike="noStrike">
                <a:latin typeface="Arial"/>
                <a:cs typeface="Arial"/>
              </a:rPr>
              <a:t>La Junta puede modificar o revocar normas alternativas si nuevas pruebas demuestran que no son necesarias. La Junta tiene la máxima autoridad con respecto a la construcción, el monitoreo y las pruebas de UST.</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23</a:t>
            </a:fld>
            <a:endParaRPr lang="en-US"/>
          </a:p>
        </p:txBody>
      </p:sp>
    </p:spTree>
    <p:extLst>
      <p:ext uri="{BB962C8B-B14F-4D97-AF65-F5344CB8AC3E}">
        <p14:creationId xmlns:p14="http://schemas.microsoft.com/office/powerpoint/2010/main" val="3229622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El artículo 3 será nuestro nuevo artículo de licencia de certificación y capacitación para el personal de UST.</a:t>
            </a:r>
          </a:p>
        </p:txBody>
      </p:sp>
      <p:sp>
        <p:nvSpPr>
          <p:cNvPr id="4" name="Slide Number Placeholder 3"/>
          <p:cNvSpPr>
            <a:spLocks noGrp="1"/>
          </p:cNvSpPr>
          <p:nvPr>
            <p:ph type="sldNum" sz="quarter" idx="5"/>
          </p:nvPr>
        </p:nvSpPr>
        <p:spPr/>
        <p:txBody>
          <a:bodyPr/>
          <a:lstStyle/>
          <a:p>
            <a:fld id="{6006FCD0-1D65-46BA-BE27-6CE1CE197DC6}" type="slidenum">
              <a:rPr lang="en-US" smtClean="0"/>
              <a:t>24</a:t>
            </a:fld>
            <a:endParaRPr lang="en-US"/>
          </a:p>
        </p:txBody>
      </p:sp>
    </p:spTree>
    <p:extLst>
      <p:ext uri="{BB962C8B-B14F-4D97-AF65-F5344CB8AC3E}">
        <p14:creationId xmlns:p14="http://schemas.microsoft.com/office/powerpoint/2010/main" val="2334816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ea typeface="+mn-lt"/>
                <a:cs typeface="+mn-lt"/>
              </a:rPr>
              <a:t>El “Formulario de identificación del operador del tanque de almacenamiento subterráneo designado” (apéndice XI actual) se retirará y,</a:t>
            </a:r>
            <a:r>
              <a:rPr lang="es" sz="1200" b="0" i="0" u="none" strike="noStrike">
                <a:latin typeface="Arial"/>
                <a:cs typeface="Arial"/>
              </a:rPr>
              <a:t> en su lugar, la información que identifica al operador de UST designado serán entradas de campo de datos en CERS para que el operador designado pueda identificarse adecuadamente. </a:t>
            </a:r>
          </a:p>
          <a:p>
            <a:endParaRPr lang="en-US">
              <a:latin typeface="Arial"/>
              <a:cs typeface="Arial"/>
            </a:endParaRPr>
          </a:p>
          <a:p>
            <a:pPr rtl="0"/>
            <a:r>
              <a:rPr lang="es" sz="1200" b="0" i="0" u="none" strike="noStrike">
                <a:latin typeface="Arial"/>
                <a:cs typeface="Arial"/>
              </a:rPr>
              <a:t>La información de identificación debe coincidir con el certificado de operador del sistema de UST del Consejo Internacional de Códigos (ICC), en particular el nombre del operador designado. En el pasado, ha habido problemas con los operadores designados que usan apodos (como Jim vs. James) o sufijos generacionales como júnior/sénior.</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25</a:t>
            </a:fld>
            <a:endParaRPr lang="en-US"/>
          </a:p>
        </p:txBody>
      </p:sp>
    </p:spTree>
    <p:extLst>
      <p:ext uri="{BB962C8B-B14F-4D97-AF65-F5344CB8AC3E}">
        <p14:creationId xmlns:p14="http://schemas.microsoft.com/office/powerpoint/2010/main" val="1866744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Requeriremos que el operador designado adjunte </a:t>
            </a:r>
            <a:r>
              <a:rPr lang="es" sz="1200" b="0" i="0" u="none" strike="noStrike">
                <a:latin typeface="Arial"/>
                <a:ea typeface="+mn-lt"/>
                <a:cs typeface="+mn-lt"/>
              </a:rPr>
              <a:t>el </a:t>
            </a:r>
            <a:r>
              <a:rPr lang="es" sz="1200" b="0" i="0" u="none" strike="noStrike">
                <a:solidFill>
                  <a:srgbClr val="0070C0"/>
                </a:solidFill>
                <a:latin typeface="Arial"/>
                <a:ea typeface="+mn-lt"/>
                <a:cs typeface="+mn-lt"/>
              </a:rPr>
              <a:t>historial de alarmas de detección de liberaciones fechado</a:t>
            </a:r>
            <a:r>
              <a:rPr lang="es" sz="1200" b="0" i="0" u="none" strike="noStrike">
                <a:latin typeface="Arial"/>
                <a:ea typeface="+mn-lt"/>
                <a:cs typeface="+mn-lt"/>
              </a:rPr>
              <a:t> generado por el sistema de detección de liberaciones desde la inspección visual anterior. </a:t>
            </a:r>
            <a:r>
              <a:rPr lang="es" sz="1200" b="0" i="0" u="none" strike="noStrike">
                <a:latin typeface="Arial"/>
                <a:cs typeface="Arial"/>
              </a:rPr>
              <a:t>Esto verificará que el registro de alarmas sea consistente con el día en que se realiza la inspección. Si el sistema de detección de emisiones no puede generar dicho informe, adjunte una copia del registro de alarmas de la instalación.</a:t>
            </a:r>
          </a:p>
          <a:p>
            <a:endParaRPr lang="en-US">
              <a:latin typeface="Arial"/>
              <a:cs typeface="Arial"/>
            </a:endParaRPr>
          </a:p>
          <a:p>
            <a:pPr rtl="0"/>
            <a:r>
              <a:rPr lang="es" sz="1200" b="0" i="0" u="none" strike="noStrike">
                <a:latin typeface="Arial"/>
                <a:cs typeface="Arial"/>
              </a:rPr>
              <a:t>Además, cambiaremos el formulario de inspección visual designado de anotar cuándo se realizó la prueba por última vez a cuándo se debe realizar la próxima prueba para pruebas periódicas. Usar solo la fecha de las pruebas anteriores ha causado casos de ciclos de prueba tardíos que son difíciles de solucionar. Saber la próxima fecha de entrega ayudará a realizar un mejor seguimiento de las fechas de entrega de las pruebas.</a:t>
            </a:r>
          </a:p>
        </p:txBody>
      </p:sp>
      <p:sp>
        <p:nvSpPr>
          <p:cNvPr id="4" name="Slide Number Placeholder 3"/>
          <p:cNvSpPr>
            <a:spLocks noGrp="1"/>
          </p:cNvSpPr>
          <p:nvPr>
            <p:ph type="sldNum" sz="quarter" idx="5"/>
          </p:nvPr>
        </p:nvSpPr>
        <p:spPr/>
        <p:txBody>
          <a:bodyPr/>
          <a:lstStyle/>
          <a:p>
            <a:fld id="{6006FCD0-1D65-46BA-BE27-6CE1CE197DC6}" type="slidenum">
              <a:rPr lang="en-US" smtClean="0"/>
              <a:t>26</a:t>
            </a:fld>
            <a:endParaRPr lang="en-US"/>
          </a:p>
        </p:txBody>
      </p:sp>
    </p:spTree>
    <p:extLst>
      <p:ext uri="{BB962C8B-B14F-4D97-AF65-F5344CB8AC3E}">
        <p14:creationId xmlns:p14="http://schemas.microsoft.com/office/powerpoint/2010/main" val="2874458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La capacitación y las calificaciones de los técnicos de servicio e instaladores no se están cambiando, sin embargo, estamos aclarando los alcances del trabajo de acuerdo con la orientación existente que se ha implementado durante un par de años.</a:t>
            </a:r>
            <a:br>
              <a:rPr lang="es" sz="1200" b="0" i="0" u="none" strike="noStrike">
                <a:latin typeface="Arial"/>
                <a:cs typeface="Arial"/>
              </a:rPr>
            </a:br>
            <a:br>
              <a:rPr lang="es" sz="1200" b="0" i="0" u="none" strike="noStrike">
                <a:latin typeface="Arial"/>
                <a:cs typeface="Arial"/>
              </a:rPr>
            </a:br>
            <a:r>
              <a:rPr lang="es" sz="1200" b="0" i="0" u="none" strike="noStrike">
                <a:latin typeface="Arial"/>
                <a:cs typeface="Arial"/>
              </a:rPr>
              <a:t>El trabajo de instalación o reparación (excluyendo el equipo de detección de liberaciones) que no requiere excavación o relleno puede ser realizado por un técnico de servicio o un instalador de UST.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27</a:t>
            </a:fld>
            <a:endParaRPr lang="en-US"/>
          </a:p>
        </p:txBody>
      </p:sp>
    </p:spTree>
    <p:extLst>
      <p:ext uri="{BB962C8B-B14F-4D97-AF65-F5344CB8AC3E}">
        <p14:creationId xmlns:p14="http://schemas.microsoft.com/office/powerpoint/2010/main" val="201460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Los técnicos de servicio deben tener un certificado de capacitación del fabricante para las reparaciones que realicen en </a:t>
            </a:r>
            <a:r>
              <a:rPr lang="es" sz="1200" b="1" i="1" u="sng" strike="noStrike">
                <a:latin typeface="Arial"/>
                <a:cs typeface="Arial"/>
              </a:rPr>
              <a:t>cualquier</a:t>
            </a:r>
            <a:r>
              <a:rPr lang="es" sz="1200" b="0" i="0" u="none" strike="noStrike">
                <a:latin typeface="Arial"/>
                <a:cs typeface="Arial"/>
              </a:rPr>
              <a:t> componente, no solo la detección de liberaciones, el sobrellenado, las pruebas de contención secundaria y la contención de derrames. Esto se amplió ya que no podemos enumerar todos los componentes en las regulaciones </a:t>
            </a:r>
            <a:r>
              <a:rPr lang="es" sz="1200" b="0" i="1" u="none" strike="noStrike">
                <a:latin typeface="Arial"/>
                <a:ea typeface="+mn-lt"/>
                <a:cs typeface="+mn-lt"/>
              </a:rPr>
              <a:t>(las regulaciones actuales solo mencionan específicamente los requisitos de capacitación para equipos de detección de liberaciones, contención de derrames, equipos de prevención de sobrellenado y equipos de prueba de contención secundaria).</a:t>
            </a:r>
            <a:endParaRPr lang="en-US" b="1" i="1" u="sng"/>
          </a:p>
        </p:txBody>
      </p:sp>
      <p:sp>
        <p:nvSpPr>
          <p:cNvPr id="4" name="Slide Number Placeholder 3"/>
          <p:cNvSpPr>
            <a:spLocks noGrp="1"/>
          </p:cNvSpPr>
          <p:nvPr>
            <p:ph type="sldNum" sz="quarter" idx="5"/>
          </p:nvPr>
        </p:nvSpPr>
        <p:spPr/>
        <p:txBody>
          <a:bodyPr/>
          <a:lstStyle/>
          <a:p>
            <a:fld id="{6006FCD0-1D65-46BA-BE27-6CE1CE197DC6}" type="slidenum">
              <a:rPr lang="en-US" smtClean="0"/>
              <a:t>28</a:t>
            </a:fld>
            <a:endParaRPr lang="en-US"/>
          </a:p>
        </p:txBody>
      </p:sp>
    </p:spTree>
    <p:extLst>
      <p:ext uri="{BB962C8B-B14F-4D97-AF65-F5344CB8AC3E}">
        <p14:creationId xmlns:p14="http://schemas.microsoft.com/office/powerpoint/2010/main" val="125989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Las personas que realizan instalaciones o reparaciones como técnico de servicio deben proporcionar todas las licencias y certificados correspondientes a solicitud de la UPA, la Junta o el inspector de cumplimiento independiente para los componentes que están instalando o reparando.</a:t>
            </a:r>
          </a:p>
        </p:txBody>
      </p:sp>
      <p:sp>
        <p:nvSpPr>
          <p:cNvPr id="4" name="Slide Number Placeholder 3"/>
          <p:cNvSpPr>
            <a:spLocks noGrp="1"/>
          </p:cNvSpPr>
          <p:nvPr>
            <p:ph type="sldNum" sz="quarter" idx="5"/>
          </p:nvPr>
        </p:nvSpPr>
        <p:spPr/>
        <p:txBody>
          <a:bodyPr/>
          <a:lstStyle/>
          <a:p>
            <a:fld id="{6006FCD0-1D65-46BA-BE27-6CE1CE197DC6}" type="slidenum">
              <a:rPr lang="en-US" smtClean="0"/>
              <a:t>29</a:t>
            </a:fld>
            <a:endParaRPr lang="en-US"/>
          </a:p>
        </p:txBody>
      </p:sp>
    </p:spTree>
    <p:extLst>
      <p:ext uri="{BB962C8B-B14F-4D97-AF65-F5344CB8AC3E}">
        <p14:creationId xmlns:p14="http://schemas.microsoft.com/office/powerpoint/2010/main" val="2180720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Todas las referencias a tanques de almacenamiento subterráneos de una sola pared se han eliminado de las regulaciones propuestas, ya que deben cerrarse permanentemente antes del 31 de diciembre de 2025. Aquí hay un ejemplo de la organización propuesta del nuevo capítulo. </a:t>
            </a:r>
          </a:p>
          <a:p>
            <a:endParaRPr lang="en-US" b="0" i="0" u="none"/>
          </a:p>
          <a:p>
            <a:pPr rtl="0"/>
            <a:r>
              <a:rPr lang="es" sz="1200" b="0" i="0" u="none" strike="noStrike">
                <a:latin typeface="Arial"/>
              </a:rPr>
              <a:t>El artículo 1 incluye definiciones de términos, exclusiones y mantenimiento de registros.</a:t>
            </a:r>
          </a:p>
          <a:p>
            <a:pPr rtl="0"/>
            <a:r>
              <a:rPr lang="es" sz="1200" b="0" i="0" u="none" strike="noStrike">
                <a:latin typeface="Arial"/>
              </a:rPr>
              <a:t>El artículo 2 cubre los requisitos de variación específicos del sitio y los procedimientos para obtener normas de construcción adicionales.</a:t>
            </a:r>
          </a:p>
          <a:p>
            <a:pPr rtl="0"/>
            <a:r>
              <a:rPr lang="es" sz="1200" b="0" i="0" u="none" strike="noStrike">
                <a:latin typeface="Arial"/>
              </a:rPr>
              <a:t>El artículo 3 cubre los requisitos de certificación, licencia y capacitación para el personal de UST.</a:t>
            </a:r>
          </a:p>
          <a:p>
            <a:pPr rtl="0"/>
            <a:r>
              <a:rPr lang="es" sz="1200" b="0" i="0" u="none" strike="noStrike">
                <a:latin typeface="Arial"/>
              </a:rPr>
              <a:t>El artículo 4 analiza los estándares de diseño, construcción y operación para los UST cubiertos por esta regulación. </a:t>
            </a:r>
          </a:p>
          <a:p>
            <a:pPr rtl="0"/>
            <a:r>
              <a:rPr lang="es" sz="1200" b="0" i="0" u="none" strike="noStrike">
                <a:latin typeface="Arial"/>
              </a:rPr>
              <a:t>El artículo 5 cubre los requisitos de monitoreo.</a:t>
            </a:r>
          </a:p>
          <a:p>
            <a:pPr rtl="0"/>
            <a:r>
              <a:rPr lang="es" sz="1200" b="0" i="0" u="none" strike="noStrike">
                <a:latin typeface="Arial"/>
              </a:rPr>
              <a:t>Y el artículo 6 cubre los requisitos de prueba.</a:t>
            </a:r>
          </a:p>
        </p:txBody>
      </p:sp>
      <p:sp>
        <p:nvSpPr>
          <p:cNvPr id="4" name="Slide Number Placeholder 3"/>
          <p:cNvSpPr>
            <a:spLocks noGrp="1"/>
          </p:cNvSpPr>
          <p:nvPr>
            <p:ph type="sldNum" sz="quarter" idx="5"/>
          </p:nvPr>
        </p:nvSpPr>
        <p:spPr/>
        <p:txBody>
          <a:bodyPr/>
          <a:lstStyle/>
          <a:p>
            <a:fld id="{6006FCD0-1D65-46BA-BE27-6CE1CE197DC6}" type="slidenum">
              <a:rPr lang="en-US" smtClean="0"/>
              <a:t>3</a:t>
            </a:fld>
            <a:endParaRPr lang="en-US"/>
          </a:p>
        </p:txBody>
      </p:sp>
    </p:spTree>
    <p:extLst>
      <p:ext uri="{BB962C8B-B14F-4D97-AF65-F5344CB8AC3E}">
        <p14:creationId xmlns:p14="http://schemas.microsoft.com/office/powerpoint/2010/main" val="912376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Los inspectores de la UPA deben obtener la certificación de inspector de UST del ICC dentro de los 180 días a partir del momento en que comienzan a desempeñar las funciones de un inspector de UST de la UPA. Este es un gran cambio con respecto a las regulaciones existentes que requieren certificación dentro de los 180 días posteriores a la fecha de contratación. Esto se debe a que los empleados de la UPA pueden realizar trabajos distintos de las inspecciones de UST que no requieren esta certificación. Sin embargo, una vez que comiencen a trabajar como inspectores de UST, tendrán 180 días para obtener esta certificación del ICC. </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30</a:t>
            </a:fld>
            <a:endParaRPr lang="en-US"/>
          </a:p>
        </p:txBody>
      </p:sp>
    </p:spTree>
    <p:extLst>
      <p:ext uri="{BB962C8B-B14F-4D97-AF65-F5344CB8AC3E}">
        <p14:creationId xmlns:p14="http://schemas.microsoft.com/office/powerpoint/2010/main" val="3827736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El cumplimiento independiente, como se mencionó anteriormente, es una nueva clase de inspectores que realizan el trabajo de inspección de UST en nombre de las UPA o la Junta de Agua. Estas personas deben poseer certificados actuales de inspector de UST del ICC y renovar su licencia cada 24 meses pasando la prueba del ICC. Si es empleado por una UPA como inspector de la UPA, puede satisfacer criterios equivalentes de acuerdo con el gerente del programa de UST de la DWQ.</a:t>
            </a:r>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31</a:t>
            </a:fld>
            <a:endParaRPr lang="en-US"/>
          </a:p>
        </p:txBody>
      </p:sp>
    </p:spTree>
    <p:extLst>
      <p:ext uri="{BB962C8B-B14F-4D97-AF65-F5344CB8AC3E}">
        <p14:creationId xmlns:p14="http://schemas.microsoft.com/office/powerpoint/2010/main" val="2254281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4 cubre los requisitos de construcción y operación propuestos.</a:t>
            </a:r>
          </a:p>
        </p:txBody>
      </p:sp>
      <p:sp>
        <p:nvSpPr>
          <p:cNvPr id="4" name="Slide Number Placeholder 3"/>
          <p:cNvSpPr>
            <a:spLocks noGrp="1"/>
          </p:cNvSpPr>
          <p:nvPr>
            <p:ph type="sldNum" sz="quarter" idx="5"/>
          </p:nvPr>
        </p:nvSpPr>
        <p:spPr/>
        <p:txBody>
          <a:bodyPr/>
          <a:lstStyle/>
          <a:p>
            <a:fld id="{6006FCD0-1D65-46BA-BE27-6CE1CE197DC6}" type="slidenum">
              <a:rPr lang="en-US" smtClean="0"/>
              <a:t>32</a:t>
            </a:fld>
            <a:endParaRPr lang="en-US"/>
          </a:p>
        </p:txBody>
      </p:sp>
    </p:spTree>
    <p:extLst>
      <p:ext uri="{BB962C8B-B14F-4D97-AF65-F5344CB8AC3E}">
        <p14:creationId xmlns:p14="http://schemas.microsoft.com/office/powerpoint/2010/main" val="1622522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Un cambio propuesto aquí es que todas las entradas de tanques deben hacerse a través de una pasarela. </a:t>
            </a:r>
          </a:p>
          <a:p>
            <a:endParaRPr lang="en-US"/>
          </a:p>
          <a:p>
            <a:pPr rtl="0"/>
            <a:r>
              <a:rPr lang="es" sz="1200" b="0" i="0" u="none" strike="noStrike">
                <a:latin typeface="Arial"/>
              </a:rPr>
              <a:t>Se requerirá que las pasarelas se instalen según las pautas del fabricante, el código de la industria o la norma de ingeniería para garantizar que se corten correctamente y que se mantenga la integridad del tanque. Este requisito se agregó a efectos aclaratorios. Las pasarelas de corte deben realizarse según las pautas del fabricante, el código de la industria o la norma de ingeniería para garantizar que se pueda mantener la continuidad en el intersticio del tanque y, por lo tanto, se pueda monitorear de forma adecuada.</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33</a:t>
            </a:fld>
            <a:endParaRPr lang="en-US"/>
          </a:p>
        </p:txBody>
      </p:sp>
    </p:spTree>
    <p:extLst>
      <p:ext uri="{BB962C8B-B14F-4D97-AF65-F5344CB8AC3E}">
        <p14:creationId xmlns:p14="http://schemas.microsoft.com/office/powerpoint/2010/main" val="655308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Para los tanques instalados a partir del 1 de julio de 2026 (seis meses después de que las regulaciones entren en vigencia), se debe ubicar una marca, sello de código o etiqueta dentro del perímetro del collar del sumidero, que incluya lo siguiente: </a:t>
            </a:r>
          </a:p>
          <a:p>
            <a:endParaRPr lang="en-US"/>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Identificación del fabricante</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Ubicación de la producción</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Fecha de fabricación</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Profundidad máxima de entierro</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Presión máxima de prueba</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Aberturas no equipadas con placa protectora (si corresponde)</a:t>
            </a:r>
            <a:endParaRPr lang="en-US" sz="2800">
              <a:solidFill>
                <a:srgbClr val="FF0000"/>
              </a:solidFill>
              <a:latin typeface="Arial" panose="020B0604020202020204" pitchFamily="34" charset="0"/>
              <a:cs typeface="Arial" panose="020B0604020202020204" pitchFamily="34" charset="0"/>
            </a:endParaRPr>
          </a:p>
          <a:p>
            <a:endParaRPr lang="en-US"/>
          </a:p>
          <a:p>
            <a:endParaRPr lang="en-US"/>
          </a:p>
          <a:p>
            <a:pPr rtl="0"/>
            <a:r>
              <a:rPr lang="es" sz="1200" b="0" i="0" u="none" strike="noStrike">
                <a:latin typeface="Arial"/>
              </a:rPr>
              <a:t>Agregar esta información al interior del collar del sumidero es útil. Por lo general, esta información se encuentra en la parte frontal del tanque, a la que no se puede acceder después de instalar el tanque. Toda esta información es útil tenerla después de que se haya instalado el tanque.</a:t>
            </a:r>
          </a:p>
          <a:p>
            <a:endParaRPr lang="en-US"/>
          </a:p>
          <a:p>
            <a:pPr rtl="0"/>
            <a:r>
              <a:rPr lang="es" sz="1200" b="0" i="0" u="none" strike="noStrike">
                <a:latin typeface="Arial"/>
              </a:rPr>
              <a:t>Se requieren placas protectoras debajo de todas las aberturas accesibles. Es más importante conocer las aberturas que no tienen una placa protectora instalada en ellas para que las personas que pegan el tanque o dejan caer otros equipos por las aberturas no dañen el fondo del tanque. </a:t>
            </a:r>
          </a:p>
          <a:p>
            <a:endParaRPr lang="en-US"/>
          </a:p>
          <a:p>
            <a:pPr rtl="0"/>
            <a:r>
              <a:rPr lang="es" sz="1200" b="0" i="0" u="none" strike="noStrike">
                <a:latin typeface="Arial"/>
              </a:rPr>
              <a:t>2641(a)</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34</a:t>
            </a:fld>
            <a:endParaRPr lang="en-US"/>
          </a:p>
        </p:txBody>
      </p:sp>
    </p:spTree>
    <p:extLst>
      <p:ext uri="{BB962C8B-B14F-4D97-AF65-F5344CB8AC3E}">
        <p14:creationId xmlns:p14="http://schemas.microsoft.com/office/powerpoint/2010/main" val="2053828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Los fabricantes de tanques deberán proporcionar documentación que demuestre que hay continuidad en el intersticio del tanque antes de que se instale el tanque. La continuidad tiene un rol esencial en el monitoreo intersticial. La documentación del fabricante demuestra que los tanques se construyeron correctamente. </a:t>
            </a:r>
          </a:p>
          <a:p>
            <a:endParaRPr lang="en-US">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35</a:t>
            </a:fld>
            <a:endParaRPr lang="en-US"/>
          </a:p>
        </p:txBody>
      </p:sp>
    </p:spTree>
    <p:extLst>
      <p:ext uri="{BB962C8B-B14F-4D97-AF65-F5344CB8AC3E}">
        <p14:creationId xmlns:p14="http://schemas.microsoft.com/office/powerpoint/2010/main" val="2471965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F4A29-B53F-A784-D1CD-A4D854196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A61F5-E9CF-3D95-E1BB-13CA9443B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812B6-4EE6-F482-16F2-E6F8759C9113}"/>
              </a:ext>
            </a:extLst>
          </p:cNvPr>
          <p:cNvSpPr>
            <a:spLocks noGrp="1"/>
          </p:cNvSpPr>
          <p:nvPr>
            <p:ph type="body" idx="1"/>
          </p:nvPr>
        </p:nvSpPr>
        <p:spPr/>
        <p:txBody>
          <a:bodyPr/>
          <a:lstStyle/>
          <a:p>
            <a:pPr rtl="0"/>
            <a:r>
              <a:rPr lang="es" sz="1200" b="0" i="0" u="none" strike="noStrike">
                <a:latin typeface="Arial"/>
              </a:rPr>
              <a:t>Es probable que esto ya sea un estándar de la industria, pero nos gustaría agregar requisitos mínimos de contención para las tuberías de acero. </a:t>
            </a:r>
          </a:p>
          <a:p>
            <a:endParaRPr lang="en-US">
              <a:cs typeface="Arial"/>
            </a:endParaRPr>
          </a:p>
          <a:p>
            <a:pPr marL="342900" indent="-342900" rtl="0">
              <a:spcBef>
                <a:spcPts val="600"/>
              </a:spcBef>
              <a:buFont typeface="Arial" panose="020B0604020202020204" pitchFamily="34" charset="0"/>
              <a:buChar char="•"/>
            </a:pPr>
            <a:r>
              <a:rPr lang="es" sz="2800" b="0" i="0" u="none" strike="noStrike">
                <a:solidFill>
                  <a:srgbClr val="0070C0"/>
                </a:solidFill>
                <a:latin typeface="Arial"/>
                <a:cs typeface="Arial"/>
              </a:rPr>
              <a:t>Las tuberías de acero instaladas a partir del 1 de enero de 2026 </a:t>
            </a:r>
            <a:r>
              <a:rPr lang="es" sz="2800" b="0" i="0" u="none" strike="noStrike">
                <a:latin typeface="Arial"/>
                <a:cs typeface="Arial"/>
              </a:rPr>
              <a:t>deben estar construidas con un mínimo</a:t>
            </a:r>
            <a:r>
              <a:rPr lang="es" sz="2800" b="0" i="0" u="none" strike="noStrike">
                <a:solidFill>
                  <a:srgbClr val="0070C0"/>
                </a:solidFill>
                <a:latin typeface="Arial"/>
                <a:cs typeface="Arial"/>
              </a:rPr>
              <a:t> de acero negro recubierto de fábrica que cumpla con ASTM A53</a:t>
            </a:r>
            <a:r>
              <a:rPr lang="es" sz="2800" b="0" i="0" u="none" strike="noStrike">
                <a:latin typeface="Arial"/>
                <a:cs typeface="Arial"/>
              </a:rPr>
              <a:t>, con:</a:t>
            </a:r>
            <a:endParaRPr lang="en-US" sz="2000">
              <a:latin typeface="Arial"/>
              <a:cs typeface="Arial"/>
            </a:endParaRPr>
          </a:p>
          <a:p>
            <a:pPr marL="800100" lvl="1" indent="-342900" rtl="0">
              <a:spcBef>
                <a:spcPts val="600"/>
              </a:spcBef>
              <a:buFont typeface="Arial" panose="020B0604020202020204" pitchFamily="34" charset="0"/>
              <a:buChar char="•"/>
            </a:pPr>
            <a:r>
              <a:rPr lang="es" sz="2800" b="0" i="0" u="none" strike="noStrike">
                <a:solidFill>
                  <a:srgbClr val="0070C0"/>
                </a:solidFill>
                <a:latin typeface="Arial"/>
                <a:cs typeface="Arial"/>
              </a:rPr>
              <a:t>espesor </a:t>
            </a:r>
            <a:r>
              <a:rPr lang="es" sz="2800" b="0" i="0" u="none" strike="noStrike">
                <a:latin typeface="Arial"/>
                <a:cs typeface="Arial"/>
              </a:rPr>
              <a:t>mínimo</a:t>
            </a:r>
            <a:r>
              <a:rPr lang="es" sz="2800" b="0" i="0" u="none" strike="noStrike">
                <a:solidFill>
                  <a:srgbClr val="0070C0"/>
                </a:solidFill>
                <a:latin typeface="Arial"/>
                <a:cs typeface="Arial"/>
              </a:rPr>
              <a:t> Schedule 40 para la contención primaria;</a:t>
            </a:r>
            <a:r>
              <a:rPr lang="es" sz="2800" b="0" i="0" u="none" strike="noStrike">
                <a:solidFill>
                  <a:srgbClr val="000000"/>
                </a:solidFill>
                <a:latin typeface="Arial"/>
                <a:cs typeface="Arial"/>
              </a:rPr>
              <a:t> y</a:t>
            </a:r>
            <a:endParaRPr lang="en-US" sz="2000">
              <a:latin typeface="Arial"/>
              <a:cs typeface="Arial"/>
            </a:endParaRPr>
          </a:p>
          <a:p>
            <a:pPr marL="800100" lvl="1" indent="-342900" rtl="0">
              <a:spcBef>
                <a:spcPts val="600"/>
              </a:spcBef>
              <a:buFont typeface="Arial" panose="020B0604020202020204" pitchFamily="34" charset="0"/>
              <a:buChar char="•"/>
            </a:pPr>
            <a:r>
              <a:rPr lang="es" sz="2800" b="0" i="0" u="none" strike="noStrike">
                <a:solidFill>
                  <a:srgbClr val="0070C0"/>
                </a:solidFill>
                <a:latin typeface="Arial"/>
                <a:cs typeface="Arial"/>
              </a:rPr>
              <a:t>espesor </a:t>
            </a:r>
            <a:r>
              <a:rPr lang="es" sz="2800" b="0" i="0" u="none" strike="noStrike">
                <a:latin typeface="Arial"/>
                <a:cs typeface="Arial"/>
              </a:rPr>
              <a:t>mínimo </a:t>
            </a:r>
            <a:r>
              <a:rPr lang="es" sz="2800" b="0" i="0" u="none" strike="noStrike">
                <a:solidFill>
                  <a:srgbClr val="0070C0"/>
                </a:solidFill>
                <a:latin typeface="Arial"/>
                <a:cs typeface="Arial"/>
              </a:rPr>
              <a:t>Schedule 10 para contención secundaria</a:t>
            </a:r>
            <a:r>
              <a:rPr lang="es" sz="2800" b="0" i="0" u="none" strike="noStrike">
                <a:latin typeface="Arial"/>
                <a:cs typeface="Arial"/>
              </a:rPr>
              <a:t>.</a:t>
            </a:r>
            <a:endParaRPr lang="en-US" sz="2000">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69FEA93F-2DA5-EF50-2D20-40F6FC6AD8B2}"/>
              </a:ext>
            </a:extLst>
          </p:cNvPr>
          <p:cNvSpPr>
            <a:spLocks noGrp="1"/>
          </p:cNvSpPr>
          <p:nvPr>
            <p:ph type="sldNum" sz="quarter" idx="5"/>
          </p:nvPr>
        </p:nvSpPr>
        <p:spPr/>
        <p:txBody>
          <a:bodyPr/>
          <a:lstStyle/>
          <a:p>
            <a:fld id="{6006FCD0-1D65-46BA-BE27-6CE1CE197DC6}" type="slidenum">
              <a:rPr lang="en-US" smtClean="0"/>
              <a:t>36</a:t>
            </a:fld>
            <a:endParaRPr lang="en-US"/>
          </a:p>
        </p:txBody>
      </p:sp>
    </p:spTree>
    <p:extLst>
      <p:ext uri="{BB962C8B-B14F-4D97-AF65-F5344CB8AC3E}">
        <p14:creationId xmlns:p14="http://schemas.microsoft.com/office/powerpoint/2010/main" val="2271799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CC81-4D35-51A3-29AB-4E66CDD75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89DD07-1B65-0D91-3978-8A7D2BBB2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C44D0-D841-AE4A-15D9-74941D029FB8}"/>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Este es otro cambio: </a:t>
            </a:r>
            <a:r>
              <a:rPr lang="es" sz="1200" b="0" i="0" u="none" strike="noStrike">
                <a:solidFill>
                  <a:srgbClr val="0070C0"/>
                </a:solidFill>
                <a:latin typeface="Arial"/>
                <a:cs typeface="Arial"/>
              </a:rPr>
              <a:t>Todos los tanques instalados a partir del 1 de enero de 2027 deben estar anclados para evitar la flotación</a:t>
            </a:r>
            <a:r>
              <a:rPr lang="es" sz="1200" b="0" i="0" u="none" strike="noStrike">
                <a:latin typeface="Arial"/>
                <a:cs typeface="Arial"/>
              </a:rPr>
              <a:t> usando métodos especificados por el fabricante, un código de la industria o estándar de ingeniería, o de acuerdo con una especificación de ingeniería aprobada por un ingeniero profesional registrado en California. Anclaje significa unido físicamente a la tierra. Se trata de un cambio con respecto a la regulación actual que solo exige el fondeo en zonas con aguas subterráneas elevadas.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solidFill>
                  <a:srgbClr val="0070C0"/>
                </a:solidFill>
                <a:latin typeface="Arial"/>
                <a:cs typeface="Arial"/>
              </a:rPr>
              <a:t>El agua usada para lastrar los </a:t>
            </a:r>
            <a:r>
              <a:rPr lang="es" sz="1200" b="0" i="0" u="none" strike="noStrike">
                <a:latin typeface="Arial"/>
                <a:cs typeface="Arial"/>
              </a:rPr>
              <a:t>UST durante la construcción debe</a:t>
            </a:r>
            <a:r>
              <a:rPr lang="es" sz="1200" b="0" i="0" u="none" strike="noStrike">
                <a:solidFill>
                  <a:srgbClr val="0070C0"/>
                </a:solidFill>
                <a:latin typeface="Arial"/>
                <a:cs typeface="Arial"/>
              </a:rPr>
              <a:t> removerse por completo y eliminarse adecuadamente a satisfacción de la Agencia del Programa Unificado</a:t>
            </a:r>
            <a:r>
              <a:rPr lang="es" sz="1200" b="0" i="0" u="none" strike="noStrike">
                <a:latin typeface="Arial"/>
                <a:cs typeface="Arial"/>
              </a:rPr>
              <a:t>.</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a:latin typeface="Arial"/>
              <a:cs typeface="Arial"/>
            </a:endParaRPr>
          </a:p>
          <a:p>
            <a:r>
              <a:rPr lang="en-US">
                <a:cs typeface="Arial"/>
              </a:rPr>
              <a:t> </a:t>
            </a:r>
          </a:p>
        </p:txBody>
      </p:sp>
      <p:sp>
        <p:nvSpPr>
          <p:cNvPr id="4" name="Slide Number Placeholder 3">
            <a:extLst>
              <a:ext uri="{FF2B5EF4-FFF2-40B4-BE49-F238E27FC236}">
                <a16:creationId xmlns:a16="http://schemas.microsoft.com/office/drawing/2014/main" id="{2F1A9EAB-2DD6-8846-605F-38072D102053}"/>
              </a:ext>
            </a:extLst>
          </p:cNvPr>
          <p:cNvSpPr>
            <a:spLocks noGrp="1"/>
          </p:cNvSpPr>
          <p:nvPr>
            <p:ph type="sldNum" sz="quarter" idx="5"/>
          </p:nvPr>
        </p:nvSpPr>
        <p:spPr/>
        <p:txBody>
          <a:bodyPr/>
          <a:lstStyle/>
          <a:p>
            <a:fld id="{6006FCD0-1D65-46BA-BE27-6CE1CE197DC6}" type="slidenum">
              <a:rPr lang="en-US" smtClean="0"/>
              <a:t>37</a:t>
            </a:fld>
            <a:endParaRPr lang="en-US"/>
          </a:p>
        </p:txBody>
      </p:sp>
    </p:spTree>
    <p:extLst>
      <p:ext uri="{BB962C8B-B14F-4D97-AF65-F5344CB8AC3E}">
        <p14:creationId xmlns:p14="http://schemas.microsoft.com/office/powerpoint/2010/main" val="117366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E0D6B-490A-DAE9-C12F-66F90B76A5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65F21-CCA0-1F81-F02A-E414992082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4922E-EE84-31FA-99E6-E883CDD3109A}"/>
              </a:ext>
            </a:extLst>
          </p:cNvPr>
          <p:cNvSpPr>
            <a:spLocks noGrp="1"/>
          </p:cNvSpPr>
          <p:nvPr>
            <p:ph type="body" idx="1"/>
          </p:nvPr>
        </p:nvSpPr>
        <p:spPr/>
        <p:txBody>
          <a:bodyPr/>
          <a:lstStyle/>
          <a:p>
            <a:pPr rtl="0"/>
            <a:r>
              <a:rPr lang="es" sz="1200" b="0" i="0" u="none" strike="noStrike">
                <a:latin typeface="Arial"/>
                <a:cs typeface="Arial"/>
              </a:rPr>
              <a:t>Los sistemas de UST solo se pueden reparar después de la aprobación de la UPA que preside.</a:t>
            </a:r>
          </a:p>
          <a:p>
            <a:endParaRPr lang="en-US">
              <a:cs typeface="Arial"/>
            </a:endParaRPr>
          </a:p>
          <a:p>
            <a:pPr rtl="0"/>
            <a:r>
              <a:rPr lang="es" sz="1200" b="0" i="0" u="none" strike="noStrike">
                <a:latin typeface="Arial"/>
                <a:cs typeface="Arial"/>
              </a:rPr>
              <a:t>Los cubos de derrame de pared simple directamente enterrados que requieren reemplazo deben reemplazarse con una contención de derrames contenida secundariamente. Esto puede ser un cubo de derrame de doble pared o un cubo de derrame dentro de un sumidero.</a:t>
            </a:r>
          </a:p>
        </p:txBody>
      </p:sp>
      <p:sp>
        <p:nvSpPr>
          <p:cNvPr id="4" name="Slide Number Placeholder 3">
            <a:extLst>
              <a:ext uri="{FF2B5EF4-FFF2-40B4-BE49-F238E27FC236}">
                <a16:creationId xmlns:a16="http://schemas.microsoft.com/office/drawing/2014/main" id="{F9D0D698-BB37-9828-2849-32658A57ACB4}"/>
              </a:ext>
            </a:extLst>
          </p:cNvPr>
          <p:cNvSpPr>
            <a:spLocks noGrp="1"/>
          </p:cNvSpPr>
          <p:nvPr>
            <p:ph type="sldNum" sz="quarter" idx="5"/>
          </p:nvPr>
        </p:nvSpPr>
        <p:spPr/>
        <p:txBody>
          <a:bodyPr/>
          <a:lstStyle/>
          <a:p>
            <a:fld id="{6006FCD0-1D65-46BA-BE27-6CE1CE197DC6}" type="slidenum">
              <a:rPr lang="en-US" smtClean="0"/>
              <a:t>38</a:t>
            </a:fld>
            <a:endParaRPr lang="en-US"/>
          </a:p>
        </p:txBody>
      </p:sp>
    </p:spTree>
    <p:extLst>
      <p:ext uri="{BB962C8B-B14F-4D97-AF65-F5344CB8AC3E}">
        <p14:creationId xmlns:p14="http://schemas.microsoft.com/office/powerpoint/2010/main" val="1270526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8DB98-6DF8-22E1-FC01-56DF17B3B7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EA2E1-AA8E-30C8-72E8-A8108118C0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62BA71-044E-C628-063D-B604A057F8E2}"/>
              </a:ext>
            </a:extLst>
          </p:cNvPr>
          <p:cNvSpPr>
            <a:spLocks noGrp="1"/>
          </p:cNvSpPr>
          <p:nvPr>
            <p:ph type="body" idx="1"/>
          </p:nvPr>
        </p:nvSpPr>
        <p:spPr/>
        <p:txBody>
          <a:bodyPr/>
          <a:lstStyle/>
          <a:p>
            <a:pPr marL="0" marR="0" lvl="0" indent="0" rtl="0">
              <a:spcBef>
                <a:spcPct val="0"/>
              </a:spcBef>
              <a:spcAft>
                <a:spcPct val="0"/>
              </a:spcAft>
              <a:buFont typeface="+mj-lt"/>
              <a:buNone/>
            </a:pPr>
            <a:r>
              <a:rPr lang="es" sz="1800" b="0" i="0" u="none" strike="noStrike">
                <a:solidFill>
                  <a:srgbClr val="0070C0"/>
                </a:solidFill>
                <a:latin typeface="Arial"/>
                <a:ea typeface="+mn-lt"/>
                <a:cs typeface="+mn-lt"/>
              </a:rPr>
              <a:t>Los componentes de contención secundarios no integrales que</a:t>
            </a:r>
            <a:r>
              <a:rPr lang="es" sz="1800" b="0" i="0" u="none" strike="noStrike">
                <a:latin typeface="Arial"/>
                <a:ea typeface="+mn-lt"/>
                <a:cs typeface="+mn-lt"/>
              </a:rPr>
              <a:t> </a:t>
            </a:r>
            <a:r>
              <a:rPr lang="es" sz="1800" b="0" i="0" u="none" strike="noStrike">
                <a:solidFill>
                  <a:srgbClr val="0070C0"/>
                </a:solidFill>
                <a:latin typeface="Arial"/>
                <a:ea typeface="+mn-lt"/>
                <a:cs typeface="+mn-lt"/>
              </a:rPr>
              <a:t>usan aislamiento</a:t>
            </a:r>
            <a:r>
              <a:rPr lang="es" sz="1800" b="0" i="0" u="none" strike="noStrike">
                <a:latin typeface="Arial"/>
                <a:ea typeface="+mn-lt"/>
                <a:cs typeface="+mn-lt"/>
              </a:rPr>
              <a:t> para la protección contra la corrosión, deben confirmar el aislamiento del relleno durante la reparación si alguna parte del componente de aislamiento ha fallado o está comprometida. Esto puede requerir una excavación adicional para confirmar que el exterior está aislado del relleno.</a:t>
            </a:r>
            <a:endParaRPr lang="en-US" sz="1800">
              <a:effectLst/>
              <a:latin typeface="Arial" panose="020B060402020202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888D9C0-4613-5ACA-E9B1-AA90CA78F2F6}"/>
              </a:ext>
            </a:extLst>
          </p:cNvPr>
          <p:cNvSpPr>
            <a:spLocks noGrp="1"/>
          </p:cNvSpPr>
          <p:nvPr>
            <p:ph type="sldNum" sz="quarter" idx="5"/>
          </p:nvPr>
        </p:nvSpPr>
        <p:spPr/>
        <p:txBody>
          <a:bodyPr/>
          <a:lstStyle/>
          <a:p>
            <a:fld id="{6006FCD0-1D65-46BA-BE27-6CE1CE197DC6}" type="slidenum">
              <a:rPr lang="en-US" smtClean="0"/>
              <a:t>39</a:t>
            </a:fld>
            <a:endParaRPr lang="en-US"/>
          </a:p>
        </p:txBody>
      </p:sp>
    </p:spTree>
    <p:extLst>
      <p:ext uri="{BB962C8B-B14F-4D97-AF65-F5344CB8AC3E}">
        <p14:creationId xmlns:p14="http://schemas.microsoft.com/office/powerpoint/2010/main" val="2586078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El artículo 7 cubre los informes de liberaciones no autorizadas y los requisitos de respuesta inicial.</a:t>
            </a:r>
          </a:p>
          <a:p>
            <a:pPr rtl="0"/>
            <a:r>
              <a:rPr lang="es" sz="1200" b="0" i="0" u="none" strike="noStrike">
                <a:latin typeface="Arial"/>
                <a:cs typeface="Arial"/>
              </a:rPr>
              <a:t>El artículo 8 cubre los requisitos de cierre.</a:t>
            </a:r>
          </a:p>
          <a:p>
            <a:pPr rtl="0"/>
            <a:r>
              <a:rPr lang="es" sz="1200" b="0" i="0" u="none" strike="noStrike">
                <a:latin typeface="Arial"/>
                <a:cs typeface="Arial"/>
              </a:rPr>
              <a:t>El artículo 9 cubre la solicitud de permisos, los requisitos de la UPA, los secretos comerciales y los requisitos de etiquetado rojo.</a:t>
            </a:r>
          </a:p>
          <a:p>
            <a:pPr rtl="0"/>
            <a:r>
              <a:rPr lang="es" sz="1200" b="0" i="0" u="none" strike="noStrike">
                <a:latin typeface="Arial"/>
                <a:cs typeface="Arial"/>
              </a:rPr>
              <a:t>El artículo 10 cubre las acciones correctivas y los requisitos de reducción posteriores al cierre.</a:t>
            </a:r>
          </a:p>
          <a:p>
            <a:pPr rtl="0"/>
            <a:r>
              <a:rPr lang="es" sz="1200" b="0" i="0" u="none" strike="noStrike">
                <a:latin typeface="Arial"/>
                <a:cs typeface="Arial"/>
              </a:rPr>
              <a:t>Y nuestros formularios son parte de las regulaciones, y se pueden encontrar en los apéndices.</a:t>
            </a:r>
          </a:p>
        </p:txBody>
      </p:sp>
      <p:sp>
        <p:nvSpPr>
          <p:cNvPr id="4" name="Slide Number Placeholder 3"/>
          <p:cNvSpPr>
            <a:spLocks noGrp="1"/>
          </p:cNvSpPr>
          <p:nvPr>
            <p:ph type="sldNum" sz="quarter" idx="5"/>
          </p:nvPr>
        </p:nvSpPr>
        <p:spPr/>
        <p:txBody>
          <a:bodyPr/>
          <a:lstStyle/>
          <a:p>
            <a:fld id="{6006FCD0-1D65-46BA-BE27-6CE1CE197DC6}" type="slidenum">
              <a:rPr lang="en-US" smtClean="0"/>
              <a:t>4</a:t>
            </a:fld>
            <a:endParaRPr lang="en-US"/>
          </a:p>
        </p:txBody>
      </p:sp>
    </p:spTree>
    <p:extLst>
      <p:ext uri="{BB962C8B-B14F-4D97-AF65-F5344CB8AC3E}">
        <p14:creationId xmlns:p14="http://schemas.microsoft.com/office/powerpoint/2010/main" val="933385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La propuesta de artículo 5 cubre los requisitos de monitoreo.</a:t>
            </a:r>
          </a:p>
        </p:txBody>
      </p:sp>
      <p:sp>
        <p:nvSpPr>
          <p:cNvPr id="4" name="Slide Number Placeholder 3"/>
          <p:cNvSpPr>
            <a:spLocks noGrp="1"/>
          </p:cNvSpPr>
          <p:nvPr>
            <p:ph type="sldNum" sz="quarter" idx="5"/>
          </p:nvPr>
        </p:nvSpPr>
        <p:spPr/>
        <p:txBody>
          <a:bodyPr/>
          <a:lstStyle/>
          <a:p>
            <a:fld id="{6006FCD0-1D65-46BA-BE27-6CE1CE197DC6}" type="slidenum">
              <a:rPr lang="en-US" smtClean="0"/>
              <a:t>40</a:t>
            </a:fld>
            <a:endParaRPr lang="en-US"/>
          </a:p>
        </p:txBody>
      </p:sp>
    </p:spTree>
    <p:extLst>
      <p:ext uri="{BB962C8B-B14F-4D97-AF65-F5344CB8AC3E}">
        <p14:creationId xmlns:p14="http://schemas.microsoft.com/office/powerpoint/2010/main" val="19439100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1" rtl="0">
              <a:lnSpc>
                <a:spcPct val="90000"/>
              </a:lnSpc>
              <a:spcAft>
                <a:spcPts val="600"/>
              </a:spcAft>
            </a:pPr>
            <a:r>
              <a:rPr lang="es" sz="2800" b="0" i="0" u="none" strike="noStrike">
                <a:latin typeface="Arial"/>
                <a:cs typeface="Arial"/>
              </a:rPr>
              <a:t>Se está actualizando el Plan de Monitoreo del Sitio. Debe ser un diagrama a escala de la disposición de los tanques y tuberías en la medida de lo conocido, y sumideros de contención. Si, por supuesto, existen diseños de tuberías antiguos o complejos, esto podrá hacerse en la medida en que se conozca, según lo determine la UPA. También se requieren ubicaciones de equipos de detección de liberaciones y todas las zonas monitoreadas por vacío, presión o monitoreo hidrostático (según corresponda).  Este requisito para un diagrama a escala combina los requisitos del mapa del sitio y el plan del sitio de monitoreo. </a:t>
            </a:r>
          </a:p>
          <a:p>
            <a:pPr marL="514350" lvl="1">
              <a:lnSpc>
                <a:spcPct val="90000"/>
              </a:lnSpc>
              <a:spcAft>
                <a:spcPts val="600"/>
              </a:spcAft>
            </a:pPr>
            <a:endParaRPr lang="en-US" sz="2800">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41</a:t>
            </a:fld>
            <a:endParaRPr lang="en-US"/>
          </a:p>
        </p:txBody>
      </p:sp>
    </p:spTree>
    <p:extLst>
      <p:ext uri="{BB962C8B-B14F-4D97-AF65-F5344CB8AC3E}">
        <p14:creationId xmlns:p14="http://schemas.microsoft.com/office/powerpoint/2010/main" val="1895653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latin typeface="Arial"/>
                <a:cs typeface="Arial"/>
              </a:rPr>
              <a:t>El plan de respuesta también se está modificando. </a:t>
            </a:r>
          </a:p>
          <a:p>
            <a:pPr rtl="0">
              <a:defRPr/>
            </a:pPr>
            <a:r>
              <a:rPr lang="es" sz="1200" b="0" i="0" u="none" strike="noStrike">
                <a:latin typeface="Arial"/>
                <a:cs typeface="Arial"/>
              </a:rPr>
              <a:t>Además de los requisitos actuales para la remoción dentro de un tiempo consistente con la capacidad de la contención secundaria para contener la sustancia peligrosa, estamos cambiando esto para que sea tan pronto como sea posible. No hay razón para que la sustancia peligrosa permanezca en el espacio intersticial durante más de unos pocos días. </a:t>
            </a:r>
          </a:p>
          <a:p>
            <a:pPr>
              <a:defRPr/>
            </a:pPr>
            <a:endParaRPr lang="en-US">
              <a:cs typeface="Arial"/>
            </a:endParaRPr>
          </a:p>
          <a:p>
            <a:pPr rtl="0">
              <a:defRPr/>
            </a:pPr>
            <a:r>
              <a:rPr lang="es" sz="1200" b="0" i="0" u="none" strike="noStrike">
                <a:latin typeface="Arial"/>
                <a:cs typeface="Arial"/>
              </a:rPr>
              <a:t>Agrega un requisito para la información de contacto de emergencia y la identificación y el número de teléfono las 24 horas para las instalaciones que se monitorean de forma remota. El número de teléfono debe comunicarse con un centro de operaciones de emergencia con personal continuo que esté autorizado para coordinar una respuesta.</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42</a:t>
            </a:fld>
            <a:endParaRPr lang="en-US"/>
          </a:p>
        </p:txBody>
      </p:sp>
    </p:spTree>
    <p:extLst>
      <p:ext uri="{BB962C8B-B14F-4D97-AF65-F5344CB8AC3E}">
        <p14:creationId xmlns:p14="http://schemas.microsoft.com/office/powerpoint/2010/main" val="3614295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Este requisito propuesto cambió después de los comentarios recibidos durante el período de comentarios. Esto ha cambiado de requerir aprobación para deshabilitar el equipo de detección de liberaciones a requerir notificación, ya que la aprobación de la UPA no es necesaria para reparaciones rápidas. Además, se especifica que solo los técnicos de servicio pueden realizar este trabajo, ya que requieren capacitación específica del fabricante para reparar los equipos de detección de liberaciones. </a:t>
            </a:r>
          </a:p>
        </p:txBody>
      </p:sp>
      <p:sp>
        <p:nvSpPr>
          <p:cNvPr id="4" name="Slide Number Placeholder 3"/>
          <p:cNvSpPr>
            <a:spLocks noGrp="1"/>
          </p:cNvSpPr>
          <p:nvPr>
            <p:ph type="sldNum" sz="quarter" idx="5"/>
          </p:nvPr>
        </p:nvSpPr>
        <p:spPr/>
        <p:txBody>
          <a:bodyPr/>
          <a:lstStyle/>
          <a:p>
            <a:fld id="{6006FCD0-1D65-46BA-BE27-6CE1CE197DC6}" type="slidenum">
              <a:rPr lang="en-US" smtClean="0"/>
              <a:t>43</a:t>
            </a:fld>
            <a:endParaRPr lang="en-US"/>
          </a:p>
        </p:txBody>
      </p:sp>
    </p:spTree>
    <p:extLst>
      <p:ext uri="{BB962C8B-B14F-4D97-AF65-F5344CB8AC3E}">
        <p14:creationId xmlns:p14="http://schemas.microsoft.com/office/powerpoint/2010/main" val="26974758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latin typeface="Arial"/>
                <a:cs typeface="Arial"/>
              </a:rPr>
              <a:t>Este es un nuevo requisito en el que la Agencia del Programa Unificado debe solicitar que el propietario u operador implemente un programa de monitoreo alternativo durante la reparación o reemplazo del equipo de detección de liberaciones que exceda las 24 horas. El programa de monitoreo alternativo debe incluir el monitoreo físico de la contención secundaria para detectar liberaciones de sustancias peligrosas desde la contención primaria no menos de una vez cada 24 horas.  </a:t>
            </a:r>
            <a:endParaRPr lang="en-US">
              <a:cs typeface="Arial"/>
            </a:endParaRPr>
          </a:p>
          <a:p>
            <a:pPr marL="0" marR="0" lvl="0" indent="0" algn="l" defTabSz="914400">
              <a:lnSpc>
                <a:spcPct val="100000"/>
              </a:lnSpc>
              <a:spcBef>
                <a:spcPct val="0"/>
              </a:spcBef>
              <a:spcAft>
                <a:spcPct val="0"/>
              </a:spcAft>
              <a:buClrTx/>
              <a:buSzTx/>
              <a:buFontTx/>
              <a:buNone/>
              <a:defRPr/>
            </a:pPr>
            <a:endParaRPr lang="en-US" sz="1200">
              <a:ea typeface="+mn-lt"/>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44</a:t>
            </a:fld>
            <a:endParaRPr lang="en-US"/>
          </a:p>
        </p:txBody>
      </p:sp>
    </p:spTree>
    <p:extLst>
      <p:ext uri="{BB962C8B-B14F-4D97-AF65-F5344CB8AC3E}">
        <p14:creationId xmlns:p14="http://schemas.microsoft.com/office/powerpoint/2010/main" val="3867088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latin typeface="Arial"/>
                <a:cs typeface="Arial"/>
              </a:rPr>
              <a:t>Si el sistema de detección de liberaciones está desactivado o se espera que esté desactivado durante más de 30 días, el propietario u operador debe cumplir con los requisitos para el cierre temporal como se especifica en el artículo 8. Esto no es solo para un detector de fugas de la línea o un sensor que no funciona, es en caso de que todo el panel de monitoreo deje de funcionar.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45</a:t>
            </a:fld>
            <a:endParaRPr lang="en-US"/>
          </a:p>
        </p:txBody>
      </p:sp>
    </p:spTree>
    <p:extLst>
      <p:ext uri="{BB962C8B-B14F-4D97-AF65-F5344CB8AC3E}">
        <p14:creationId xmlns:p14="http://schemas.microsoft.com/office/powerpoint/2010/main" val="23647356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El equipo de detección de liberaciones solo puede ser remanufacturado o reconstruido por el fabricante del componente original y estará sujeto a los mismos requisitos de prueba de terceros a los que están sujetos todos los equipos nuevos. Esto asegurará que siga cumpliendo con el estándar original.</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46</a:t>
            </a:fld>
            <a:endParaRPr lang="en-US"/>
          </a:p>
        </p:txBody>
      </p:sp>
    </p:spTree>
    <p:extLst>
      <p:ext uri="{BB962C8B-B14F-4D97-AF65-F5344CB8AC3E}">
        <p14:creationId xmlns:p14="http://schemas.microsoft.com/office/powerpoint/2010/main" val="1913465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ea typeface="+mn-lt"/>
                <a:cs typeface="Arial"/>
              </a:rPr>
              <a:t>Gran cambio: el equipo de detección de liberaciones mecánica que se usa para monitorear continuamente la contención del dispensador que no funciona en cualquier momento después del 1 de enero de 2026 debe reemplazarse con un equipo aprobado de detección continua de liberaciones. Con demasiada frecuencia hemos visto sensores de disparo por flotador que fallan durante las pruebas y se reparan de inmediato, solo para volver a fallar cuando se prueban una vez más. Esto nos demuestra que estos métodos mecánicos no monitorean efectivamente el sistema. En caso de falla, estos dispositivos deben reemplazarse con un equipo electrónic de detección continua de liberaciones antes de reanudar la dispensación. </a:t>
            </a:r>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47</a:t>
            </a:fld>
            <a:endParaRPr lang="en-US"/>
          </a:p>
        </p:txBody>
      </p:sp>
    </p:spTree>
    <p:extLst>
      <p:ext uri="{BB962C8B-B14F-4D97-AF65-F5344CB8AC3E}">
        <p14:creationId xmlns:p14="http://schemas.microsoft.com/office/powerpoint/2010/main" val="11405562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a:latin typeface="Arial"/>
                <a:cs typeface="Arial"/>
              </a:rPr>
              <a:t>A partir del 1 de julio de 2026, en instalaciones que no cuentan con personal de rutina, los sistemas de tanques de almacenamiento subterráneos con tuberías presurizadas que no son sistemas de tanques de emergencia deben tener un sistema de detección continua de liberaciones intersticial que corte el flujo de sustancias peligrosas a través de la tubería cuando detecta una liberación o si el sistema de detección de liberaciones falla. Esto es necesario porque, si se produce una liberación en una instalación remota, la liberación presurizada excederá fácilmente la capacidad de la contención secundaria. </a:t>
            </a:r>
            <a:endParaRPr lang="en-US"/>
          </a:p>
          <a:p>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48</a:t>
            </a:fld>
            <a:endParaRPr lang="en-US"/>
          </a:p>
        </p:txBody>
      </p:sp>
    </p:spTree>
    <p:extLst>
      <p:ext uri="{BB962C8B-B14F-4D97-AF65-F5344CB8AC3E}">
        <p14:creationId xmlns:p14="http://schemas.microsoft.com/office/powerpoint/2010/main" val="2115156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ea typeface="+mn-lt"/>
                <a:cs typeface="Arial"/>
              </a:rPr>
              <a:t>Los detectores de fugas de la línea deben estar en tuberías presurizadas enterradas. Este es un cambio del requisito existente para “tuberías presurizadas subterráneas”. Esto puede dar lugar a que algunos sistemas se actualicen con un detector de fugas de la línea.</a:t>
            </a:r>
          </a:p>
          <a:p>
            <a:pPr rtl="0"/>
            <a:r>
              <a:rPr lang="es" sz="1200" b="0" i="0" u="none" strike="noStrike">
                <a:latin typeface="Arial"/>
                <a:cs typeface="Arial"/>
              </a:rPr>
              <a:t>2652(a)(2)</a:t>
            </a:r>
            <a:endParaRPr lang="en-US">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49</a:t>
            </a:fld>
            <a:endParaRPr lang="en-US"/>
          </a:p>
        </p:txBody>
      </p:sp>
    </p:spTree>
    <p:extLst>
      <p:ext uri="{BB962C8B-B14F-4D97-AF65-F5344CB8AC3E}">
        <p14:creationId xmlns:p14="http://schemas.microsoft.com/office/powerpoint/2010/main" val="101485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Analicemos el artículo 1.</a:t>
            </a:r>
          </a:p>
        </p:txBody>
      </p:sp>
      <p:sp>
        <p:nvSpPr>
          <p:cNvPr id="4" name="Slide Number Placeholder 3"/>
          <p:cNvSpPr>
            <a:spLocks noGrp="1"/>
          </p:cNvSpPr>
          <p:nvPr>
            <p:ph type="sldNum" sz="quarter" idx="5"/>
          </p:nvPr>
        </p:nvSpPr>
        <p:spPr/>
        <p:txBody>
          <a:bodyPr/>
          <a:lstStyle/>
          <a:p>
            <a:fld id="{6006FCD0-1D65-46BA-BE27-6CE1CE197DC6}" type="slidenum">
              <a:rPr lang="en-US" smtClean="0"/>
              <a:t>5</a:t>
            </a:fld>
            <a:endParaRPr lang="en-US"/>
          </a:p>
        </p:txBody>
      </p:sp>
    </p:spTree>
    <p:extLst>
      <p:ext uri="{BB962C8B-B14F-4D97-AF65-F5344CB8AC3E}">
        <p14:creationId xmlns:p14="http://schemas.microsoft.com/office/powerpoint/2010/main" val="3424729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Nueva adición: La tubería presurizada enterrada monitoreada mediante vacío, presión o método hidrostático que interrumpe el flujo de sustancias peligrosas cuando se detecta una liberación o el sistema de detección de liberaciones falla, cumple con el requisito del detector de liberaciones de la línea. Los sistemas monitoreados por vacío, presión o método hidrostático son de muy alta precisión y hacen que los detectores de fugas de la línea sean redundantes. </a:t>
            </a:r>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50</a:t>
            </a:fld>
            <a:endParaRPr lang="en-US"/>
          </a:p>
        </p:txBody>
      </p:sp>
    </p:spTree>
    <p:extLst>
      <p:ext uri="{BB962C8B-B14F-4D97-AF65-F5344CB8AC3E}">
        <p14:creationId xmlns:p14="http://schemas.microsoft.com/office/powerpoint/2010/main" val="18951781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Se requieren pruebas periódicas para garantizar que estos sistemas monitoreen adecuadamente la tubería y no solo partes de la tubería. La continuidad debe confirmarse para cada zona según lo aprobado por la UPA durante la prueba anual del equipo de detección de liberaciones. Es comprensible que haya sistemas con tuberías antiguas, corridas enrevesadas, etc. donde realizar pruebas de continuidad sería una gran carga financiera.</a:t>
            </a:r>
          </a:p>
        </p:txBody>
      </p:sp>
      <p:sp>
        <p:nvSpPr>
          <p:cNvPr id="4" name="Slide Number Placeholder 3"/>
          <p:cNvSpPr>
            <a:spLocks noGrp="1"/>
          </p:cNvSpPr>
          <p:nvPr>
            <p:ph type="sldNum" sz="quarter" idx="5"/>
          </p:nvPr>
        </p:nvSpPr>
        <p:spPr/>
        <p:txBody>
          <a:bodyPr/>
          <a:lstStyle/>
          <a:p>
            <a:fld id="{6006FCD0-1D65-46BA-BE27-6CE1CE197DC6}" type="slidenum">
              <a:rPr lang="en-US" smtClean="0"/>
              <a:t>51</a:t>
            </a:fld>
            <a:endParaRPr lang="en-US"/>
          </a:p>
        </p:txBody>
      </p:sp>
    </p:spTree>
    <p:extLst>
      <p:ext uri="{BB962C8B-B14F-4D97-AF65-F5344CB8AC3E}">
        <p14:creationId xmlns:p14="http://schemas.microsoft.com/office/powerpoint/2010/main" val="4067643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rtl="0">
              <a:lnSpc>
                <a:spcPct val="90000"/>
              </a:lnSpc>
              <a:spcAft>
                <a:spcPts val="600"/>
              </a:spcAft>
            </a:pPr>
            <a:r>
              <a:rPr lang="es" sz="1200" b="0" i="0" u="none" strike="noStrike">
                <a:solidFill>
                  <a:srgbClr val="0070C0"/>
                </a:solidFill>
                <a:latin typeface="Arial"/>
                <a:cs typeface="Arial"/>
              </a:rPr>
              <a:t>Monitoreo remoto</a:t>
            </a:r>
            <a:r>
              <a:rPr lang="es" sz="1200" b="0" i="0" u="none" strike="noStrike">
                <a:latin typeface="Arial"/>
                <a:cs typeface="Arial"/>
              </a:rPr>
              <a:t> significa monitorear desde una ubicación separada de la instalación de UST.</a:t>
            </a:r>
          </a:p>
          <a:p>
            <a:pPr marL="400050">
              <a:lnSpc>
                <a:spcPct val="90000"/>
              </a:lnSpc>
              <a:spcAft>
                <a:spcPts val="600"/>
              </a:spcAft>
            </a:pPr>
            <a:endParaRPr lang="en-US" sz="2800">
              <a:latin typeface="Arial"/>
              <a:cs typeface="Arial"/>
            </a:endParaRPr>
          </a:p>
          <a:p>
            <a:pPr marL="400050" rtl="0">
              <a:lnSpc>
                <a:spcPct val="90000"/>
              </a:lnSpc>
              <a:spcAft>
                <a:spcPts val="600"/>
              </a:spcAft>
            </a:pPr>
            <a:r>
              <a:rPr lang="es" sz="2800" b="0" i="0" u="none" strike="noStrike">
                <a:latin typeface="Arial"/>
                <a:cs typeface="Arial"/>
              </a:rPr>
              <a:t>Hemos agregado una definición de monitoreo remoto a nuestras regulaciones, ya que las personas actualmente usan este método y queremos asegurarnos de que estos sistemas estén siendo monitoreados adecuadamente. Por lo tanto, debe haber una notificación inmediata de un empleado de la instalación o técnico de servicio cuando el sistema entra en alarma, y los propietarios deben documentar en los registros de monitoreo cuando se recibe una alarma y cuando se toma la respuesta. </a:t>
            </a:r>
          </a:p>
          <a:p>
            <a:pPr marL="400050">
              <a:lnSpc>
                <a:spcPct val="90000"/>
              </a:lnSpc>
              <a:spcAft>
                <a:spcPts val="600"/>
              </a:spcAft>
            </a:pPr>
            <a:endParaRPr lang="en-US" sz="2800">
              <a:cs typeface="Arial"/>
            </a:endParaRPr>
          </a:p>
          <a:p>
            <a:pPr marL="400050">
              <a:lnSpc>
                <a:spcPct val="90000"/>
              </a:lnSpc>
              <a:spcAft>
                <a:spcPts val="600"/>
              </a:spcAft>
            </a:pPr>
            <a:endParaRPr lang="en-US" sz="2800">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52</a:t>
            </a:fld>
            <a:endParaRPr lang="en-US"/>
          </a:p>
        </p:txBody>
      </p:sp>
    </p:spTree>
    <p:extLst>
      <p:ext uri="{BB962C8B-B14F-4D97-AF65-F5344CB8AC3E}">
        <p14:creationId xmlns:p14="http://schemas.microsoft.com/office/powerpoint/2010/main" val="3383810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6 cubre los requisitos de prueba propuestos. </a:t>
            </a:r>
          </a:p>
        </p:txBody>
      </p:sp>
      <p:sp>
        <p:nvSpPr>
          <p:cNvPr id="4" name="Slide Number Placeholder 3"/>
          <p:cNvSpPr>
            <a:spLocks noGrp="1"/>
          </p:cNvSpPr>
          <p:nvPr>
            <p:ph type="sldNum" sz="quarter" idx="5"/>
          </p:nvPr>
        </p:nvSpPr>
        <p:spPr/>
        <p:txBody>
          <a:bodyPr/>
          <a:lstStyle/>
          <a:p>
            <a:fld id="{6006FCD0-1D65-46BA-BE27-6CE1CE197DC6}" type="slidenum">
              <a:rPr lang="en-US" smtClean="0"/>
              <a:t>53</a:t>
            </a:fld>
            <a:endParaRPr lang="en-US"/>
          </a:p>
        </p:txBody>
      </p:sp>
    </p:spTree>
    <p:extLst>
      <p:ext uri="{BB962C8B-B14F-4D97-AF65-F5344CB8AC3E}">
        <p14:creationId xmlns:p14="http://schemas.microsoft.com/office/powerpoint/2010/main" val="33670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rtl="0"/>
            <a:r>
              <a:rPr lang="es" sz="1200" b="0" i="0" u="none" strike="noStrike">
                <a:latin typeface="Arial"/>
              </a:rPr>
              <a:t>Los resultados de la prueba de detección de fugas mejorada deben enviarse dentro de los 30 días (antes eran 60 días). Esto es consistente con la presentación de otros informes de pruebas. No hay razón para que la fecha límite de resultados sea tan larga, ya que esta información tiene un tiempo de respuesta más rápido que 30 días. </a:t>
            </a:r>
          </a:p>
          <a:p>
            <a:endParaRPr lang="en-US"/>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54</a:t>
            </a:fld>
            <a:endParaRPr lang="en-US"/>
          </a:p>
        </p:txBody>
      </p:sp>
    </p:spTree>
    <p:extLst>
      <p:ext uri="{BB962C8B-B14F-4D97-AF65-F5344CB8AC3E}">
        <p14:creationId xmlns:p14="http://schemas.microsoft.com/office/powerpoint/2010/main" val="1001051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Se ha eliminado la jerarquía de los procedimientos de prueba (fabricante, código de la industria o método de ingeniero profesional). Se permitirá el uso de cualquiera de estos métodos independientemente de si existen pautas establecidas del fabricante. Este cambio se ha realizado para proporcionar flexibilidad a las tecnologías emergentes y a los sistemas que pueden tener una construcción complicada o que ya no tienen un código de fabricante/industria. </a:t>
            </a:r>
          </a:p>
          <a:p>
            <a:endParaRPr lang="en-US">
              <a:latin typeface="Arial"/>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55</a:t>
            </a:fld>
            <a:endParaRPr lang="en-US"/>
          </a:p>
        </p:txBody>
      </p:sp>
    </p:spTree>
    <p:extLst>
      <p:ext uri="{BB962C8B-B14F-4D97-AF65-F5344CB8AC3E}">
        <p14:creationId xmlns:p14="http://schemas.microsoft.com/office/powerpoint/2010/main" val="35805501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D3B50-866B-D9E9-5F7A-FBEA638D4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E84F4-B8AF-F6F6-2C92-9ADD364FF2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BEAA3-13BE-51F9-2AED-00843879875C}"/>
              </a:ext>
            </a:extLst>
          </p:cNvPr>
          <p:cNvSpPr>
            <a:spLocks noGrp="1"/>
          </p:cNvSpPr>
          <p:nvPr>
            <p:ph type="body" idx="1"/>
          </p:nvPr>
        </p:nvSpPr>
        <p:spPr/>
        <p:txBody>
          <a:bodyPr/>
          <a:lstStyle/>
          <a:p>
            <a:pPr rtl="0"/>
            <a:r>
              <a:rPr lang="es" sz="1200" b="0" i="0" u="none" strike="noStrike">
                <a:latin typeface="Arial"/>
                <a:cs typeface="Arial"/>
              </a:rPr>
              <a:t>El equipo de prueba debe calibrarse y mantenerse de acuerdo con el fabricante del equipo de prueba para garantizar que esté probando correctamente el equipo de detección de liberaciones. </a:t>
            </a:r>
          </a:p>
          <a:p>
            <a:endParaRPr lang="en-US">
              <a:latin typeface="Arial"/>
              <a:cs typeface="Arial"/>
            </a:endParaRPr>
          </a:p>
          <a:p>
            <a:pPr rtl="0"/>
            <a:r>
              <a:rPr lang="es" sz="1200" b="0" i="0" u="none" strike="noStrike">
                <a:latin typeface="Arial"/>
                <a:cs typeface="Arial"/>
              </a:rPr>
              <a:t>El equipo de prueba debe calibrarse de acuerdo con el Instituto Nacional de Normas y Tecnologías (NIST) si no hay una capacitación disponible del fabricante. Este es un nuevo requisito para garantizar que el equipo de prueba esté probando correctamente el equipo de detección de liberaciones.  La documentación que demuestre que el equipo de prueba está en buenas condiciones de funcionamiento debe estar disponible a solicitud de la UPA. </a:t>
            </a:r>
          </a:p>
          <a:p>
            <a:pPr rtl="0"/>
            <a:br>
              <a:rPr lang="es" sz="1200" b="0" i="0" u="none" strike="noStrike">
                <a:latin typeface="Arial"/>
                <a:cs typeface="Arial"/>
              </a:rPr>
            </a:br>
            <a:r>
              <a:rPr lang="es" sz="1200" b="0" i="0" u="none" strike="noStrike">
                <a:latin typeface="Arial"/>
                <a:cs typeface="Arial"/>
              </a:rPr>
              <a:t>Actualmente, cuando los probadores tienen equipos defectuosos, los reemplazan con dispositivos nuevos. </a:t>
            </a:r>
          </a:p>
          <a:p>
            <a:endParaRPr lang="en-US"/>
          </a:p>
          <a:p>
            <a:endParaRPr lang="en-US">
              <a:cs typeface="Arial"/>
            </a:endParaRPr>
          </a:p>
        </p:txBody>
      </p:sp>
      <p:sp>
        <p:nvSpPr>
          <p:cNvPr id="4" name="Slide Number Placeholder 3">
            <a:extLst>
              <a:ext uri="{FF2B5EF4-FFF2-40B4-BE49-F238E27FC236}">
                <a16:creationId xmlns:a16="http://schemas.microsoft.com/office/drawing/2014/main" id="{3F64B712-AC90-33AB-0483-343EF06D4B6A}"/>
              </a:ext>
            </a:extLst>
          </p:cNvPr>
          <p:cNvSpPr>
            <a:spLocks noGrp="1"/>
          </p:cNvSpPr>
          <p:nvPr>
            <p:ph type="sldNum" sz="quarter" idx="5"/>
          </p:nvPr>
        </p:nvSpPr>
        <p:spPr/>
        <p:txBody>
          <a:bodyPr/>
          <a:lstStyle/>
          <a:p>
            <a:fld id="{6006FCD0-1D65-46BA-BE27-6CE1CE197DC6}" type="slidenum">
              <a:rPr lang="en-US" smtClean="0"/>
              <a:t>56</a:t>
            </a:fld>
            <a:endParaRPr lang="en-US"/>
          </a:p>
        </p:txBody>
      </p:sp>
    </p:spTree>
    <p:extLst>
      <p:ext uri="{BB962C8B-B14F-4D97-AF65-F5344CB8AC3E}">
        <p14:creationId xmlns:p14="http://schemas.microsoft.com/office/powerpoint/2010/main" val="266696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Verificar la continuidad en los espacios intersticiales durante la certificación anual de monitoreo ayuda a detectar brechas, derrumbes, etc. en el espacio intersticial que evitarían que el vacío, la presión o los equipos de monitoreo hidrostático detecten una liberación lo antes posible. Las UPA tienen la discreción de determinar la extensión práctica para los intersticios de tuberías existentes donde el diseño no se entiende o ubica por completo.</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57</a:t>
            </a:fld>
            <a:endParaRPr lang="en-US"/>
          </a:p>
        </p:txBody>
      </p:sp>
    </p:spTree>
    <p:extLst>
      <p:ext uri="{BB962C8B-B14F-4D97-AF65-F5344CB8AC3E}">
        <p14:creationId xmlns:p14="http://schemas.microsoft.com/office/powerpoint/2010/main" val="33596091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8D77-63EB-E118-5906-0E078B31F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522C1-E006-589C-28C3-3A25817917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AA544-951B-9B1B-55F4-365F0D4C4383}"/>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Los LLD usados para las pruebas de estanqueidad deben simular una liberación de 0.1 gph a una presión de funcionamiento del 150%. Esto lleva a los detectores de fugas de la línea al mismo estándar con los requisitos de monitoreo de VPH.</a:t>
            </a:r>
            <a:endParaRPr lang="en-US">
              <a:cs typeface="Arial" panose="020B0604020202020204" pitchFamily="34" charset="0"/>
            </a:endParaRPr>
          </a:p>
          <a:p>
            <a:endParaRPr lang="en-US">
              <a:latin typeface="Arial"/>
              <a:cs typeface="Arial"/>
            </a:endParaRPr>
          </a:p>
          <a:p>
            <a:pPr rtl="0"/>
            <a:r>
              <a:rPr lang="es" sz="1200" b="0" i="0" u="none" strike="noStrike">
                <a:latin typeface="Arial"/>
                <a:cs typeface="Arial"/>
              </a:rPr>
              <a:t>Esto se aplica solo a una pequeña cantidad de tanques que usan detectores de fugas de la línea para las pruebas de estanqueidad de la línea. No se aplica a los UST de tipo 3, las líneas probadas por un probador de tanques con licencia o las tuberías que usan monitoreo intersticial a prueba de fallas.</a:t>
            </a:r>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FBC38383-B292-7C88-F077-931398E8E9DD}"/>
              </a:ext>
            </a:extLst>
          </p:cNvPr>
          <p:cNvSpPr>
            <a:spLocks noGrp="1"/>
          </p:cNvSpPr>
          <p:nvPr>
            <p:ph type="sldNum" sz="quarter" idx="5"/>
          </p:nvPr>
        </p:nvSpPr>
        <p:spPr/>
        <p:txBody>
          <a:bodyPr/>
          <a:lstStyle/>
          <a:p>
            <a:fld id="{6006FCD0-1D65-46BA-BE27-6CE1CE197DC6}" type="slidenum">
              <a:rPr lang="en-US" smtClean="0"/>
              <a:t>58</a:t>
            </a:fld>
            <a:endParaRPr lang="en-US"/>
          </a:p>
        </p:txBody>
      </p:sp>
    </p:spTree>
    <p:extLst>
      <p:ext uri="{BB962C8B-B14F-4D97-AF65-F5344CB8AC3E}">
        <p14:creationId xmlns:p14="http://schemas.microsoft.com/office/powerpoint/2010/main" val="28531842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7 es nuestro nuevo artículo de informe de liberaciones y respuesta inicial. </a:t>
            </a:r>
          </a:p>
        </p:txBody>
      </p:sp>
      <p:sp>
        <p:nvSpPr>
          <p:cNvPr id="4" name="Slide Number Placeholder 3"/>
          <p:cNvSpPr>
            <a:spLocks noGrp="1"/>
          </p:cNvSpPr>
          <p:nvPr>
            <p:ph type="sldNum" sz="quarter" idx="5"/>
          </p:nvPr>
        </p:nvSpPr>
        <p:spPr/>
        <p:txBody>
          <a:bodyPr/>
          <a:lstStyle/>
          <a:p>
            <a:fld id="{6006FCD0-1D65-46BA-BE27-6CE1CE197DC6}" type="slidenum">
              <a:rPr lang="en-US" smtClean="0"/>
              <a:t>59</a:t>
            </a:fld>
            <a:endParaRPr lang="en-US"/>
          </a:p>
        </p:txBody>
      </p:sp>
    </p:spTree>
    <p:extLst>
      <p:ext uri="{BB962C8B-B14F-4D97-AF65-F5344CB8AC3E}">
        <p14:creationId xmlns:p14="http://schemas.microsoft.com/office/powerpoint/2010/main" val="4287479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Esta es una definición propuesta agregada a las regulaciones.</a:t>
            </a:r>
          </a:p>
          <a:p>
            <a:endParaRPr lang="en-US"/>
          </a:p>
          <a:p>
            <a:pPr rtl="0"/>
            <a:r>
              <a:rPr lang="es" sz="1200" b="0" i="0" u="none" strike="noStrike">
                <a:latin typeface="Arial"/>
              </a:rPr>
              <a:t>Los tanques abandonados son tanques que no han tenido un sistema de detección de liberaciones funcional por más de 365 días, no tienen un permiso de operación vigente, no han sido cerrados según el artículo 8 de estas regulaciones y no son un tanque clausurado.</a:t>
            </a:r>
          </a:p>
          <a:p>
            <a:endParaRPr lang="en-US"/>
          </a:p>
          <a:p>
            <a:pPr rtl="0"/>
            <a:r>
              <a:rPr lang="es" sz="1200" b="0" i="0" u="none" strike="noStrike">
                <a:latin typeface="Arial"/>
              </a:rPr>
              <a:t>Agregamos esto porque los tanques abandonados, cerrados temporalmente y los tanques clausurados tienen diferentes requisitos regulatorios, a pesar de que todos son tanques en el suelo que no dispensan producto.  </a:t>
            </a:r>
          </a:p>
          <a:p>
            <a:endParaRPr lang="en-US"/>
          </a:p>
          <a:p>
            <a:pPr rtl="0"/>
            <a:r>
              <a:rPr lang="es" sz="1200" b="0" i="0" u="none" strike="noStrike">
                <a:latin typeface="Arial"/>
              </a:rPr>
              <a:t>Los tanques abandonados aún requieren una inspección anual según las nuevas regulaciones, como lo hacen ahora.</a:t>
            </a:r>
          </a:p>
          <a:p>
            <a:endParaRPr lang="en-US"/>
          </a:p>
          <a:p>
            <a:pPr rtl="0"/>
            <a:r>
              <a:rPr lang="es" sz="1200" b="0" i="0" u="none" strike="noStrike">
                <a:latin typeface="Arial"/>
              </a:rPr>
              <a:t>Los tanques abandonados deben ser inspeccionados anualmente por las UPA antes de ser cerrados permanentemente. Si el propietario desea reabrir un tanque abandonado, debe actualizarlo a un tanque tipo 3 y pasar las pruebas mejoradas de detección de fugas antes de volver a ponerlo en servicio.</a:t>
            </a:r>
          </a:p>
          <a:p>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6</a:t>
            </a:fld>
            <a:endParaRPr lang="en-US"/>
          </a:p>
        </p:txBody>
      </p:sp>
    </p:spTree>
    <p:extLst>
      <p:ext uri="{BB962C8B-B14F-4D97-AF65-F5344CB8AC3E}">
        <p14:creationId xmlns:p14="http://schemas.microsoft.com/office/powerpoint/2010/main" val="2945587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B107E-2C20-2B94-F6DE-D30DACD8C8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12412-B7EE-E242-454D-12ABA27DF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EB6C01-ED67-F606-AA22-2E1EFF202629}"/>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El cambio aquí consiste en modificar el nombre del informe inicial a informe preliminar para lo que el propietario envía a la UPA respecto de liberaciones notificables, con el fin de aportar mayor claridad al proceso de notificación. </a:t>
            </a:r>
          </a:p>
          <a:p>
            <a:pPr marL="0" marR="0" lvl="0" indent="0" algn="l" defTabSz="914400" rtl="0" eaLnBrk="1" fontAlgn="auto" latinLnBrk="0" hangingPunct="1">
              <a:lnSpc>
                <a:spcPct val="100000"/>
              </a:lnSpc>
              <a:spcBef>
                <a:spcPct val="0"/>
              </a:spcBef>
              <a:spcAft>
                <a:spcPct val="0"/>
              </a:spcAft>
              <a:buClrTx/>
              <a:buSzTx/>
              <a:buFontTx/>
              <a:buNone/>
              <a:defRPr/>
            </a:pPr>
            <a:endParaRPr lang="en-US" b="0">
              <a:latin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El informe preliminar ahora tendrá que incluir la identificación de la instalación y la dirección ayudará a realizar un seguimiento de las liberaciones.</a:t>
            </a:r>
          </a:p>
          <a:p>
            <a:pPr marL="0" marR="0" lvl="0" indent="0" algn="l" defTabSz="914400" rtl="0" eaLnBrk="1" fontAlgn="auto" latinLnBrk="0" hangingPunct="1">
              <a:lnSpc>
                <a:spcPct val="100000"/>
              </a:lnSpc>
              <a:spcBef>
                <a:spcPct val="0"/>
              </a:spcBef>
              <a:spcAft>
                <a:spcPct val="0"/>
              </a:spcAft>
              <a:buClrTx/>
              <a:buSzTx/>
              <a:buFontTx/>
              <a:buNone/>
              <a:defRPr/>
            </a:pPr>
            <a:endParaRPr lang="en-US" b="0">
              <a:cs typeface="Arial"/>
            </a:endParaRPr>
          </a:p>
          <a:p>
            <a:endParaRPr lang="en-US" b="1"/>
          </a:p>
          <a:p>
            <a:endParaRPr lang="en-US" b="1"/>
          </a:p>
        </p:txBody>
      </p:sp>
      <p:sp>
        <p:nvSpPr>
          <p:cNvPr id="4" name="Slide Number Placeholder 3">
            <a:extLst>
              <a:ext uri="{FF2B5EF4-FFF2-40B4-BE49-F238E27FC236}">
                <a16:creationId xmlns:a16="http://schemas.microsoft.com/office/drawing/2014/main" id="{6ED0DD1A-8345-96CF-7EE7-C48E7FABCABE}"/>
              </a:ext>
            </a:extLst>
          </p:cNvPr>
          <p:cNvSpPr>
            <a:spLocks noGrp="1"/>
          </p:cNvSpPr>
          <p:nvPr>
            <p:ph type="sldNum" sz="quarter" idx="5"/>
          </p:nvPr>
        </p:nvSpPr>
        <p:spPr/>
        <p:txBody>
          <a:bodyPr/>
          <a:lstStyle/>
          <a:p>
            <a:fld id="{6006FCD0-1D65-46BA-BE27-6CE1CE197DC6}" type="slidenum">
              <a:rPr lang="en-US" smtClean="0"/>
              <a:t>60</a:t>
            </a:fld>
            <a:endParaRPr lang="en-US"/>
          </a:p>
        </p:txBody>
      </p:sp>
    </p:spTree>
    <p:extLst>
      <p:ext uri="{BB962C8B-B14F-4D97-AF65-F5344CB8AC3E}">
        <p14:creationId xmlns:p14="http://schemas.microsoft.com/office/powerpoint/2010/main" val="1929875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A9DC2-EF56-EF94-462F-90EFBC728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9D6C3-CC16-F9D8-720D-FE9610436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1B6BE-1735-88E8-DA6E-DDFD8C7EFD0D}"/>
              </a:ext>
            </a:extLst>
          </p:cNvPr>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Si la UPA o la COA lo consideran necesario, pueden exigir al propietario u operador que vacíe cualquier sustancia almacenada restante del UST para evitar nuevas liberaciones o para facilitar las acciones correctivas. </a:t>
            </a:r>
          </a:p>
          <a:p>
            <a:endParaRPr lang="en-US" b="1"/>
          </a:p>
          <a:p>
            <a:endParaRPr lang="en-US" b="1"/>
          </a:p>
        </p:txBody>
      </p:sp>
      <p:sp>
        <p:nvSpPr>
          <p:cNvPr id="4" name="Slide Number Placeholder 3">
            <a:extLst>
              <a:ext uri="{FF2B5EF4-FFF2-40B4-BE49-F238E27FC236}">
                <a16:creationId xmlns:a16="http://schemas.microsoft.com/office/drawing/2014/main" id="{7CCB7401-B159-3B06-5C84-45F5AAFAA07F}"/>
              </a:ext>
            </a:extLst>
          </p:cNvPr>
          <p:cNvSpPr>
            <a:spLocks noGrp="1"/>
          </p:cNvSpPr>
          <p:nvPr>
            <p:ph type="sldNum" sz="quarter" idx="5"/>
          </p:nvPr>
        </p:nvSpPr>
        <p:spPr/>
        <p:txBody>
          <a:bodyPr/>
          <a:lstStyle/>
          <a:p>
            <a:fld id="{6006FCD0-1D65-46BA-BE27-6CE1CE197DC6}" type="slidenum">
              <a:rPr lang="en-US" smtClean="0"/>
              <a:t>61</a:t>
            </a:fld>
            <a:endParaRPr lang="en-US"/>
          </a:p>
        </p:txBody>
      </p:sp>
    </p:spTree>
    <p:extLst>
      <p:ext uri="{BB962C8B-B14F-4D97-AF65-F5344CB8AC3E}">
        <p14:creationId xmlns:p14="http://schemas.microsoft.com/office/powerpoint/2010/main" val="17418835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s" sz="1200" b="0" i="0" u="none" strike="noStrike">
                <a:solidFill>
                  <a:srgbClr val="000000"/>
                </a:solidFill>
                <a:latin typeface="Arial"/>
              </a:rPr>
              <a:t>Las UPA deberán llevar toda la información preliminar del informe escrito y los datos relacionados del propietario u operador a la Agencia de Supervisión de Limpieza dentro de los 60 días posteriores a la recepción de esa información del propietario u operador. La COA deberá revisar toda la documentación dentro de los 30 días posteriores a la recepción para determinar el alcance de los procedimientos de limpieza. </a:t>
            </a:r>
          </a:p>
          <a:p>
            <a:pPr marL="171450" indent="-171450">
              <a:buFont typeface="Arial" panose="020B0604020202020204" pitchFamily="34" charset="0"/>
              <a:buChar char="•"/>
            </a:pPr>
            <a:endParaRPr lang="en-US" b="0" i="0">
              <a:solidFill>
                <a:srgbClr val="000000"/>
              </a:solidFill>
              <a:effectLst/>
              <a:latin typeface="Arial" panose="020B0604020202020204" pitchFamily="34" charset="0"/>
            </a:endParaRPr>
          </a:p>
          <a:p>
            <a:pPr marL="171450" indent="-171450" rtl="0">
              <a:buFont typeface="Arial" panose="020B0604020202020204" pitchFamily="34" charset="0"/>
              <a:buChar char="•"/>
            </a:pPr>
            <a:r>
              <a:rPr lang="es" sz="1200" b="0" i="0" u="none" strike="noStrike">
                <a:solidFill>
                  <a:srgbClr val="000000"/>
                </a:solidFill>
                <a:latin typeface="Arial"/>
              </a:rPr>
              <a:t>Con las funciones de informes simplificadas en GeoTracker, esto debería ayudar a acortar el tiempo de revisión para la Agencia de Supervisión de Limpieza.</a:t>
            </a:r>
          </a:p>
          <a:p>
            <a:pPr marL="0" indent="0">
              <a:buFont typeface="Arial" panose="020B0604020202020204" pitchFamily="34" charset="0"/>
              <a:buNone/>
            </a:pPr>
            <a:endParaRPr lang="en-US" b="0" i="0">
              <a:solidFill>
                <a:srgbClr val="000000"/>
              </a:solidFill>
              <a:effectLst/>
              <a:latin typeface="Arial" panose="020B0604020202020204" pitchFamily="34" charset="0"/>
              <a:cs typeface="Arial"/>
            </a:endParaRP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62</a:t>
            </a:fld>
            <a:endParaRPr lang="en-US"/>
          </a:p>
        </p:txBody>
      </p:sp>
    </p:spTree>
    <p:extLst>
      <p:ext uri="{BB962C8B-B14F-4D97-AF65-F5344CB8AC3E}">
        <p14:creationId xmlns:p14="http://schemas.microsoft.com/office/powerpoint/2010/main" val="1011495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8 cubre los requisitos de cierre propuestos.</a:t>
            </a:r>
          </a:p>
        </p:txBody>
      </p:sp>
      <p:sp>
        <p:nvSpPr>
          <p:cNvPr id="4" name="Slide Number Placeholder 3"/>
          <p:cNvSpPr>
            <a:spLocks noGrp="1"/>
          </p:cNvSpPr>
          <p:nvPr>
            <p:ph type="sldNum" sz="quarter" idx="5"/>
          </p:nvPr>
        </p:nvSpPr>
        <p:spPr/>
        <p:txBody>
          <a:bodyPr/>
          <a:lstStyle/>
          <a:p>
            <a:fld id="{6006FCD0-1D65-46BA-BE27-6CE1CE197DC6}" type="slidenum">
              <a:rPr lang="en-US" smtClean="0"/>
              <a:t>63</a:t>
            </a:fld>
            <a:endParaRPr lang="en-US"/>
          </a:p>
        </p:txBody>
      </p:sp>
    </p:spTree>
    <p:extLst>
      <p:ext uri="{BB962C8B-B14F-4D97-AF65-F5344CB8AC3E}">
        <p14:creationId xmlns:p14="http://schemas.microsoft.com/office/powerpoint/2010/main" val="7142798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5D9F-3DD1-8A66-E283-E526268E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8786A-7EB3-ECE7-EC70-061AA7CAF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0B15-A116-C638-E108-85DCB20D38BF}"/>
              </a:ext>
            </a:extLst>
          </p:cNvPr>
          <p:cNvSpPr>
            <a:spLocks noGrp="1"/>
          </p:cNvSpPr>
          <p:nvPr>
            <p:ph type="body" idx="1"/>
          </p:nvPr>
        </p:nvSpPr>
        <p:spPr/>
        <p:txBody>
          <a:bodyPr/>
          <a:lstStyle/>
          <a:p>
            <a:pPr rtl="0"/>
            <a:r>
              <a:rPr lang="es" sz="1200" b="0" i="0" u="none" strike="noStrike">
                <a:latin typeface="Arial"/>
                <a:cs typeface="Arial"/>
              </a:rPr>
              <a:t>Así es como se ve el nuevo portal de GeoTracker. El usuario introduce el número de identificación de CERS del tanque y estos campos se rellenan. Una vez completado, al seleccionar “Submit” (Enviar), se enviará esta información a la persona adecuada.</a:t>
            </a:r>
          </a:p>
          <a:p>
            <a:endParaRPr lang="en-US">
              <a:cs typeface="Arial"/>
            </a:endParaRPr>
          </a:p>
        </p:txBody>
      </p:sp>
      <p:sp>
        <p:nvSpPr>
          <p:cNvPr id="4" name="Slide Number Placeholder 3">
            <a:extLst>
              <a:ext uri="{FF2B5EF4-FFF2-40B4-BE49-F238E27FC236}">
                <a16:creationId xmlns:a16="http://schemas.microsoft.com/office/drawing/2014/main" id="{3B6C5EFD-6938-850A-72F9-EC628C2BA44B}"/>
              </a:ext>
            </a:extLst>
          </p:cNvPr>
          <p:cNvSpPr>
            <a:spLocks noGrp="1"/>
          </p:cNvSpPr>
          <p:nvPr>
            <p:ph type="sldNum" sz="quarter" idx="5"/>
          </p:nvPr>
        </p:nvSpPr>
        <p:spPr/>
        <p:txBody>
          <a:bodyPr/>
          <a:lstStyle/>
          <a:p>
            <a:fld id="{6006FCD0-1D65-46BA-BE27-6CE1CE197DC6}" type="slidenum">
              <a:rPr lang="en-US" smtClean="0"/>
              <a:t>64</a:t>
            </a:fld>
            <a:endParaRPr lang="en-US"/>
          </a:p>
        </p:txBody>
      </p:sp>
    </p:spTree>
    <p:extLst>
      <p:ext uri="{BB962C8B-B14F-4D97-AF65-F5344CB8AC3E}">
        <p14:creationId xmlns:p14="http://schemas.microsoft.com/office/powerpoint/2010/main" val="3158876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6E84-FB29-A211-893A-9D7418D6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599787-4032-6FD3-1BDA-283D059BF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37369E-B68C-DE0E-F0F3-8B240032315E}"/>
              </a:ext>
            </a:extLst>
          </p:cNvPr>
          <p:cNvSpPr>
            <a:spLocks noGrp="1"/>
          </p:cNvSpPr>
          <p:nvPr>
            <p:ph type="body" idx="1"/>
          </p:nvPr>
        </p:nvSpPr>
        <p:spPr/>
        <p:txBody>
          <a:bodyPr/>
          <a:lstStyle/>
          <a:p>
            <a:pPr rtl="0"/>
            <a:r>
              <a:rPr lang="es" sz="1200" b="0" i="0" u="none" strike="noStrike">
                <a:latin typeface="Arial"/>
                <a:cs typeface="Arial"/>
              </a:rPr>
              <a:t>Según las regulaciones propuestas, el propietario u operador de UST debe recibir la aprobación para el cierre temporal de los UPA antes de iniciar los procedimientos de cierre temporal. </a:t>
            </a:r>
          </a:p>
          <a:p>
            <a:endParaRPr lang="en-US">
              <a:latin typeface="Arial"/>
              <a:cs typeface="Arial"/>
            </a:endParaRPr>
          </a:p>
        </p:txBody>
      </p:sp>
      <p:sp>
        <p:nvSpPr>
          <p:cNvPr id="4" name="Slide Number Placeholder 3">
            <a:extLst>
              <a:ext uri="{FF2B5EF4-FFF2-40B4-BE49-F238E27FC236}">
                <a16:creationId xmlns:a16="http://schemas.microsoft.com/office/drawing/2014/main" id="{E1D446E6-6C5A-13F3-49EF-B67CEE2A717B}"/>
              </a:ext>
            </a:extLst>
          </p:cNvPr>
          <p:cNvSpPr>
            <a:spLocks noGrp="1"/>
          </p:cNvSpPr>
          <p:nvPr>
            <p:ph type="sldNum" sz="quarter" idx="5"/>
          </p:nvPr>
        </p:nvSpPr>
        <p:spPr/>
        <p:txBody>
          <a:bodyPr/>
          <a:lstStyle/>
          <a:p>
            <a:fld id="{6006FCD0-1D65-46BA-BE27-6CE1CE197DC6}" type="slidenum">
              <a:rPr lang="en-US" smtClean="0"/>
              <a:t>65</a:t>
            </a:fld>
            <a:endParaRPr lang="en-US"/>
          </a:p>
        </p:txBody>
      </p:sp>
    </p:spTree>
    <p:extLst>
      <p:ext uri="{BB962C8B-B14F-4D97-AF65-F5344CB8AC3E}">
        <p14:creationId xmlns:p14="http://schemas.microsoft.com/office/powerpoint/2010/main" val="22336865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D0C93-28B5-0093-7F59-2BE31C6EF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38941-5B8C-15F3-4094-17958F73C1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F89B8-3380-48E9-8995-40ECA5A02339}"/>
              </a:ext>
            </a:extLst>
          </p:cNvPr>
          <p:cNvSpPr>
            <a:spLocks noGrp="1"/>
          </p:cNvSpPr>
          <p:nvPr>
            <p:ph type="body" idx="1"/>
          </p:nvPr>
        </p:nvSpPr>
        <p:spPr/>
        <p:txBody>
          <a:bodyPr/>
          <a:lstStyle/>
          <a:p>
            <a:pPr rtl="0"/>
            <a:r>
              <a:rPr lang="es" sz="1200" b="0" i="0" u="none" strike="noStrike">
                <a:latin typeface="Arial"/>
                <a:cs typeface="Arial"/>
              </a:rPr>
              <a:t>Después de obtener la aprobación para el cierre temporal, los sistemas estarán sujetos a inspección cada 90 días por parte del propietario u operador. Estos son requisitos adicionales en virtud de la nueva regulación:</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verificar que el tanque esté inerte</a:t>
            </a:r>
            <a:r>
              <a:rPr lang="es" sz="2800" b="0" i="0" u="none" strike="noStrike">
                <a:latin typeface="Arial"/>
                <a:cs typeface="Arial"/>
              </a:rPr>
              <a:t>, si corresponde;</a:t>
            </a:r>
            <a:endParaRPr lang="en-US">
              <a:cs typeface="Arial"/>
            </a:endParaRP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documentar los resultados de la inspección</a:t>
            </a:r>
            <a:r>
              <a:rPr lang="es" sz="2800" b="0" i="0" u="none" strike="noStrike">
                <a:latin typeface="Arial"/>
                <a:cs typeface="Arial"/>
              </a:rPr>
              <a:t>; y</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poner a disposición la documentación de inspección en un </a:t>
            </a:r>
            <a:r>
              <a:rPr lang="es" sz="2800" b="0" i="0" u="none" strike="noStrike">
                <a:latin typeface="Arial"/>
                <a:cs typeface="Arial"/>
              </a:rPr>
              <a:t>plazo de 36 horas a solicitud de la Agencia del Programa Unificado. </a:t>
            </a:r>
          </a:p>
          <a:p>
            <a:endParaRPr lang="en-US">
              <a:cs typeface="Arial"/>
            </a:endParaRPr>
          </a:p>
        </p:txBody>
      </p:sp>
      <p:sp>
        <p:nvSpPr>
          <p:cNvPr id="4" name="Slide Number Placeholder 3">
            <a:extLst>
              <a:ext uri="{FF2B5EF4-FFF2-40B4-BE49-F238E27FC236}">
                <a16:creationId xmlns:a16="http://schemas.microsoft.com/office/drawing/2014/main" id="{28644AD4-B910-687E-E732-6E49A8D6AD6F}"/>
              </a:ext>
            </a:extLst>
          </p:cNvPr>
          <p:cNvSpPr>
            <a:spLocks noGrp="1"/>
          </p:cNvSpPr>
          <p:nvPr>
            <p:ph type="sldNum" sz="quarter" idx="5"/>
          </p:nvPr>
        </p:nvSpPr>
        <p:spPr/>
        <p:txBody>
          <a:bodyPr/>
          <a:lstStyle/>
          <a:p>
            <a:fld id="{6006FCD0-1D65-46BA-BE27-6CE1CE197DC6}" type="slidenum">
              <a:rPr lang="en-US" smtClean="0"/>
              <a:t>66</a:t>
            </a:fld>
            <a:endParaRPr lang="en-US"/>
          </a:p>
        </p:txBody>
      </p:sp>
    </p:spTree>
    <p:extLst>
      <p:ext uri="{BB962C8B-B14F-4D97-AF65-F5344CB8AC3E}">
        <p14:creationId xmlns:p14="http://schemas.microsoft.com/office/powerpoint/2010/main" val="40297249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716F-3672-3948-A645-70F729FE8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B635B-26B7-478F-8488-B648B964A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5EEF64-54A3-DE88-1334-70B72C0A5B70}"/>
              </a:ext>
            </a:extLst>
          </p:cNvPr>
          <p:cNvSpPr>
            <a:spLocks noGrp="1"/>
          </p:cNvSpPr>
          <p:nvPr>
            <p:ph type="body" idx="1"/>
          </p:nvPr>
        </p:nvSpPr>
        <p:spPr/>
        <p:txBody>
          <a:bodyPr/>
          <a:lstStyle/>
          <a:p>
            <a:pPr rtl="0"/>
            <a:r>
              <a:rPr lang="es" sz="1200" b="0" i="0" u="none" strike="noStrike">
                <a:latin typeface="Arial"/>
                <a:cs typeface="Arial"/>
              </a:rPr>
              <a:t>Para el cierre permanente, requeriremos que los procedimientos de cierre permanente se completen dentro de los 365 días posteriores al cese del almacenamiento de sustancias peligrosas. No sería razonable que el proceso de cierre permanente dure más de 365 días. Por lo tanto, el marco de tiempo de 365 días se codificó para garantizar que estos sistemas finalmente se cierren y no se demoren. </a:t>
            </a:r>
          </a:p>
        </p:txBody>
      </p:sp>
      <p:sp>
        <p:nvSpPr>
          <p:cNvPr id="4" name="Slide Number Placeholder 3">
            <a:extLst>
              <a:ext uri="{FF2B5EF4-FFF2-40B4-BE49-F238E27FC236}">
                <a16:creationId xmlns:a16="http://schemas.microsoft.com/office/drawing/2014/main" id="{9BFAF92A-0337-D5F7-3B86-FAB7C0618DF9}"/>
              </a:ext>
            </a:extLst>
          </p:cNvPr>
          <p:cNvSpPr>
            <a:spLocks noGrp="1"/>
          </p:cNvSpPr>
          <p:nvPr>
            <p:ph type="sldNum" sz="quarter" idx="5"/>
          </p:nvPr>
        </p:nvSpPr>
        <p:spPr/>
        <p:txBody>
          <a:bodyPr/>
          <a:lstStyle/>
          <a:p>
            <a:fld id="{6006FCD0-1D65-46BA-BE27-6CE1CE197DC6}" type="slidenum">
              <a:rPr lang="en-US" smtClean="0"/>
              <a:t>67</a:t>
            </a:fld>
            <a:endParaRPr lang="en-US"/>
          </a:p>
        </p:txBody>
      </p:sp>
    </p:spTree>
    <p:extLst>
      <p:ext uri="{BB962C8B-B14F-4D97-AF65-F5344CB8AC3E}">
        <p14:creationId xmlns:p14="http://schemas.microsoft.com/office/powerpoint/2010/main" val="42112953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19D3F-F7E7-0610-D9FC-1D81ACF27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05831-B6AC-7B82-118B-BC04FE4EE7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9341B-D032-9EFC-BFE3-BDF00110C3C5}"/>
              </a:ext>
            </a:extLst>
          </p:cNvPr>
          <p:cNvSpPr>
            <a:spLocks noGrp="1"/>
          </p:cNvSpPr>
          <p:nvPr>
            <p:ph type="body" idx="1"/>
          </p:nvPr>
        </p:nvSpPr>
        <p:spPr/>
        <p:txBody>
          <a:bodyPr/>
          <a:lstStyle/>
          <a:p>
            <a:pPr rtl="0"/>
            <a:r>
              <a:rPr lang="es" sz="1200" b="0" i="0" u="none" strike="noStrike">
                <a:latin typeface="Arial"/>
                <a:cs typeface="Arial"/>
              </a:rPr>
              <a:t>También estamos actualizando nuestros requisitos de muestreo de cierre. </a:t>
            </a:r>
          </a:p>
          <a:p>
            <a:pPr marL="342900" indent="-285750" rtl="0">
              <a:spcAft>
                <a:spcPts val="600"/>
              </a:spcAft>
              <a:buFont typeface="Arial" panose="020B0604020202020204" pitchFamily="34" charset="0"/>
              <a:buChar char="•"/>
            </a:pPr>
            <a:r>
              <a:rPr lang="es" sz="1200" b="0" i="0" u="none" strike="noStrike">
                <a:solidFill>
                  <a:srgbClr val="0070C0"/>
                </a:solidFill>
                <a:latin typeface="Arial"/>
                <a:ea typeface="+mn-lt"/>
                <a:cs typeface="+mn-lt"/>
              </a:rPr>
              <a:t>La recolección de muestras de suelo</a:t>
            </a:r>
            <a:r>
              <a:rPr lang="es" sz="1200" b="0" i="0" u="none" strike="noStrike">
                <a:latin typeface="Arial"/>
                <a:ea typeface="+mn-lt"/>
                <a:cs typeface="+mn-lt"/>
              </a:rPr>
              <a:t> debe realizarse </a:t>
            </a:r>
            <a:r>
              <a:rPr lang="es" sz="1200" b="0" i="0" u="none" strike="noStrike">
                <a:solidFill>
                  <a:srgbClr val="0070C0"/>
                </a:solidFill>
                <a:latin typeface="Arial"/>
                <a:ea typeface="+mn-lt"/>
                <a:cs typeface="+mn-lt"/>
              </a:rPr>
              <a:t>inmediatamente después</a:t>
            </a:r>
            <a:r>
              <a:rPr lang="es" sz="1200" b="0" i="0" u="none" strike="noStrike">
                <a:latin typeface="Arial"/>
                <a:ea typeface="+mn-lt"/>
                <a:cs typeface="+mn-lt"/>
              </a:rPr>
              <a:t> de remover el tanque o la tubería de sustancias peligrosas de la excavación. </a:t>
            </a:r>
          </a:p>
          <a:p>
            <a:pPr marL="342900" indent="-285750" rtl="0">
              <a:spcAft>
                <a:spcPts val="600"/>
              </a:spcAft>
              <a:buFont typeface="Arial" panose="020B0604020202020204" pitchFamily="34" charset="0"/>
              <a:buChar char="•"/>
            </a:pPr>
            <a:r>
              <a:rPr lang="es" sz="1200" b="0" i="0" u="none" strike="noStrike">
                <a:latin typeface="Arial"/>
                <a:ea typeface="+mn-lt"/>
                <a:cs typeface="+mn-lt"/>
              </a:rPr>
              <a:t>La </a:t>
            </a:r>
            <a:r>
              <a:rPr lang="es" sz="1200" b="0" i="0" u="none" strike="noStrike">
                <a:solidFill>
                  <a:srgbClr val="0070C0"/>
                </a:solidFill>
                <a:latin typeface="Arial"/>
                <a:ea typeface="+mn-lt"/>
                <a:cs typeface="+mn-lt"/>
              </a:rPr>
              <a:t>recolección de muestras de agua subterránea</a:t>
            </a:r>
            <a:r>
              <a:rPr lang="es" sz="1200" b="0" i="0" u="none" strike="noStrike">
                <a:latin typeface="Arial"/>
                <a:ea typeface="+mn-lt"/>
                <a:cs typeface="+mn-lt"/>
              </a:rPr>
              <a:t> debe realizarse </a:t>
            </a:r>
            <a:r>
              <a:rPr lang="es" sz="1200" b="0" i="0" u="none" strike="noStrike">
                <a:solidFill>
                  <a:srgbClr val="0070C0"/>
                </a:solidFill>
                <a:latin typeface="Arial"/>
                <a:ea typeface="+mn-lt"/>
                <a:cs typeface="+mn-lt"/>
              </a:rPr>
              <a:t>inmediatamente después</a:t>
            </a:r>
            <a:r>
              <a:rPr lang="es" sz="1200" b="0" i="0" u="none" strike="noStrike">
                <a:latin typeface="Arial"/>
                <a:ea typeface="+mn-lt"/>
                <a:cs typeface="+mn-lt"/>
              </a:rPr>
              <a:t> de que el agua ingrese a la excavación o se encuentre de otra manera.</a:t>
            </a:r>
            <a:endParaRPr lang="en-US" sz="1100" u="sng">
              <a:cs typeface="Arial"/>
            </a:endParaRPr>
          </a:p>
          <a:p>
            <a:endParaRPr lang="en-US">
              <a:cs typeface="Arial"/>
            </a:endParaRPr>
          </a:p>
        </p:txBody>
      </p:sp>
      <p:sp>
        <p:nvSpPr>
          <p:cNvPr id="4" name="Slide Number Placeholder 3">
            <a:extLst>
              <a:ext uri="{FF2B5EF4-FFF2-40B4-BE49-F238E27FC236}">
                <a16:creationId xmlns:a16="http://schemas.microsoft.com/office/drawing/2014/main" id="{61EFB11A-1361-8F63-F840-F678F77814FF}"/>
              </a:ext>
            </a:extLst>
          </p:cNvPr>
          <p:cNvSpPr>
            <a:spLocks noGrp="1"/>
          </p:cNvSpPr>
          <p:nvPr>
            <p:ph type="sldNum" sz="quarter" idx="5"/>
          </p:nvPr>
        </p:nvSpPr>
        <p:spPr/>
        <p:txBody>
          <a:bodyPr/>
          <a:lstStyle/>
          <a:p>
            <a:fld id="{6006FCD0-1D65-46BA-BE27-6CE1CE197DC6}" type="slidenum">
              <a:rPr lang="en-US" smtClean="0"/>
              <a:t>68</a:t>
            </a:fld>
            <a:endParaRPr lang="en-US"/>
          </a:p>
        </p:txBody>
      </p:sp>
    </p:spTree>
    <p:extLst>
      <p:ext uri="{BB962C8B-B14F-4D97-AF65-F5344CB8AC3E}">
        <p14:creationId xmlns:p14="http://schemas.microsoft.com/office/powerpoint/2010/main" val="19799049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5E3FF-458B-6D31-C18D-07511B2ED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D3982-D4C4-FB9D-20A9-1EB6C706A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DFD31-E116-4950-9832-2BFC4C22556D}"/>
              </a:ext>
            </a:extLst>
          </p:cNvPr>
          <p:cNvSpPr>
            <a:spLocks noGrp="1"/>
          </p:cNvSpPr>
          <p:nvPr>
            <p:ph type="body" idx="1"/>
          </p:nvPr>
        </p:nvSpPr>
        <p:spPr/>
        <p:txBody>
          <a:bodyPr/>
          <a:lstStyle/>
          <a:p>
            <a:pPr rtl="0"/>
            <a:r>
              <a:rPr lang="es" sz="1200" b="0" i="0" u="none" strike="noStrike">
                <a:latin typeface="Arial"/>
                <a:cs typeface="Arial"/>
              </a:rPr>
              <a:t>Además: </a:t>
            </a:r>
          </a:p>
          <a:p>
            <a:pPr marL="342900" indent="-285750" rtl="0">
              <a:spcAft>
                <a:spcPts val="600"/>
              </a:spcAft>
              <a:buFont typeface="Arial" panose="020B0604020202020204" pitchFamily="34" charset="0"/>
              <a:buChar char="•"/>
            </a:pPr>
            <a:r>
              <a:rPr lang="es" sz="1200" b="0" i="0" u="none" strike="noStrike">
                <a:latin typeface="Arial"/>
                <a:ea typeface="+mn-lt"/>
                <a:cs typeface="+mn-lt"/>
              </a:rPr>
              <a:t>Las muestras de suelo deben tomarse un mínimo de </a:t>
            </a:r>
            <a:r>
              <a:rPr lang="es" sz="1200" b="0" i="0" u="none" strike="noStrike">
                <a:solidFill>
                  <a:srgbClr val="0070C0"/>
                </a:solidFill>
                <a:latin typeface="Arial"/>
                <a:ea typeface="+mn-lt"/>
                <a:cs typeface="+mn-lt"/>
              </a:rPr>
              <a:t>dos pies en el suelo nativo</a:t>
            </a:r>
            <a:r>
              <a:rPr lang="es" sz="1200" b="0" i="0" u="none" strike="noStrike">
                <a:latin typeface="Arial"/>
                <a:ea typeface="+mn-lt"/>
                <a:cs typeface="+mn-lt"/>
              </a:rPr>
              <a:t>.</a:t>
            </a:r>
          </a:p>
          <a:p>
            <a:pPr marL="342900" indent="-285750" rtl="0">
              <a:spcAft>
                <a:spcPts val="600"/>
              </a:spcAft>
              <a:buFont typeface="Arial" panose="020B0604020202020204" pitchFamily="34" charset="0"/>
              <a:buChar char="•"/>
            </a:pPr>
            <a:r>
              <a:rPr lang="es" sz="1200" b="0" i="0" u="none" strike="noStrike">
                <a:latin typeface="Arial"/>
              </a:rPr>
              <a:t>Para </a:t>
            </a:r>
            <a:r>
              <a:rPr lang="es" sz="1200" b="0" i="0" u="none" strike="noStrike">
                <a:solidFill>
                  <a:srgbClr val="0070C0"/>
                </a:solidFill>
                <a:latin typeface="Arial"/>
              </a:rPr>
              <a:t>tanques de más de 12,000 galones</a:t>
            </a:r>
            <a:r>
              <a:rPr lang="es" sz="1200" b="0" i="0" u="none" strike="noStrike">
                <a:latin typeface="Arial"/>
              </a:rPr>
              <a:t> se requerirá una muestra en el punto medio del tanque además de las muestras en cada extremo.</a:t>
            </a:r>
            <a:endParaRPr lang="en-US" sz="1200">
              <a:cs typeface="Arial"/>
            </a:endParaRPr>
          </a:p>
          <a:p>
            <a:pPr marL="342900" indent="-285750" rtl="0">
              <a:spcAft>
                <a:spcPts val="600"/>
              </a:spcAft>
              <a:buFont typeface="Arial" panose="020B0604020202020204" pitchFamily="34" charset="0"/>
              <a:buChar char="•"/>
            </a:pPr>
            <a:r>
              <a:rPr lang="es" sz="1200" b="0" i="0" u="none" strike="noStrike">
                <a:latin typeface="Arial"/>
              </a:rPr>
              <a:t>Para </a:t>
            </a:r>
            <a:r>
              <a:rPr lang="es" sz="1200" b="0" i="0" u="none" strike="noStrike">
                <a:solidFill>
                  <a:srgbClr val="0070C0"/>
                </a:solidFill>
                <a:latin typeface="Arial"/>
              </a:rPr>
              <a:t>tanques compartimentados</a:t>
            </a:r>
            <a:r>
              <a:rPr lang="es" sz="1200" b="0" i="0" u="none" strike="noStrike">
                <a:latin typeface="Arial"/>
              </a:rPr>
              <a:t>, se requerirá una muestra en cada mamparo interno.</a:t>
            </a:r>
            <a:endParaRPr lang="en-US" sz="1200">
              <a:cs typeface="Arial"/>
            </a:endParaRPr>
          </a:p>
          <a:p>
            <a:endParaRPr lang="en-US">
              <a:cs typeface="Arial"/>
            </a:endParaRPr>
          </a:p>
        </p:txBody>
      </p:sp>
      <p:sp>
        <p:nvSpPr>
          <p:cNvPr id="4" name="Slide Number Placeholder 3">
            <a:extLst>
              <a:ext uri="{FF2B5EF4-FFF2-40B4-BE49-F238E27FC236}">
                <a16:creationId xmlns:a16="http://schemas.microsoft.com/office/drawing/2014/main" id="{0A24B82F-2060-6536-208E-A3A66D3209E8}"/>
              </a:ext>
            </a:extLst>
          </p:cNvPr>
          <p:cNvSpPr>
            <a:spLocks noGrp="1"/>
          </p:cNvSpPr>
          <p:nvPr>
            <p:ph type="sldNum" sz="quarter" idx="5"/>
          </p:nvPr>
        </p:nvSpPr>
        <p:spPr/>
        <p:txBody>
          <a:bodyPr/>
          <a:lstStyle/>
          <a:p>
            <a:fld id="{6006FCD0-1D65-46BA-BE27-6CE1CE197DC6}" type="slidenum">
              <a:rPr lang="en-US" smtClean="0"/>
              <a:t>69</a:t>
            </a:fld>
            <a:endParaRPr lang="en-US"/>
          </a:p>
        </p:txBody>
      </p:sp>
    </p:spTree>
    <p:extLst>
      <p:ext uri="{BB962C8B-B14F-4D97-AF65-F5344CB8AC3E}">
        <p14:creationId xmlns:p14="http://schemas.microsoft.com/office/powerpoint/2010/main" val="240222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Esta es otra propuesta de adición a las regulaciones. </a:t>
            </a:r>
          </a:p>
          <a:p>
            <a:pPr rtl="0"/>
            <a:r>
              <a:rPr lang="es" sz="1200" b="0" i="0" u="none" strike="noStrike">
                <a:latin typeface="Arial"/>
              </a:rPr>
              <a:t>Tal como está escrito, las regulaciones existentes usan varios términos como bajo rasante, subterráneo, etc. para referirse a la colocación de un componente con referencia a la superficie del suelo. El uso estricto de enterrado y no enterrado en el borrador de la regulación debería ayudar a aclarar esta confusión.</a:t>
            </a:r>
          </a:p>
          <a:p>
            <a:endParaRPr lang="en-US" sz="1200"/>
          </a:p>
          <a:p>
            <a:pPr rtl="0"/>
            <a:r>
              <a:rPr lang="es" sz="1200" b="0" i="0" u="none" strike="noStrike">
                <a:latin typeface="Arial"/>
              </a:rPr>
              <a:t>Enterrado significa cubierto con tierra u oculto de la vista de cualquier otra forma. Después de nuestro período de comentarios, agregamos esta exención para las tuberías del sistema de tanques de emergencia que se encuentran en los pasos de conductos a través de las paredes o techos del edificio si se pueden observar ambos lados. </a:t>
            </a:r>
          </a:p>
          <a:p>
            <a:endParaRPr lang="en-US" sz="1200"/>
          </a:p>
          <a:p>
            <a:pPr rtl="0"/>
            <a:r>
              <a:rPr lang="es" sz="1200" b="0" i="0" u="none" strike="noStrike">
                <a:latin typeface="Arial"/>
              </a:rPr>
              <a:t>Sin enterrar simplemente significará que puede ser observado de forma directa.</a:t>
            </a:r>
          </a:p>
        </p:txBody>
      </p:sp>
      <p:sp>
        <p:nvSpPr>
          <p:cNvPr id="4" name="Slide Number Placeholder 3"/>
          <p:cNvSpPr>
            <a:spLocks noGrp="1"/>
          </p:cNvSpPr>
          <p:nvPr>
            <p:ph type="sldNum" sz="quarter" idx="5"/>
          </p:nvPr>
        </p:nvSpPr>
        <p:spPr/>
        <p:txBody>
          <a:bodyPr/>
          <a:lstStyle/>
          <a:p>
            <a:fld id="{6006FCD0-1D65-46BA-BE27-6CE1CE197DC6}" type="slidenum">
              <a:rPr lang="en-US" smtClean="0"/>
              <a:t>7</a:t>
            </a:fld>
            <a:endParaRPr lang="en-US"/>
          </a:p>
        </p:txBody>
      </p:sp>
    </p:spTree>
    <p:extLst>
      <p:ext uri="{BB962C8B-B14F-4D97-AF65-F5344CB8AC3E}">
        <p14:creationId xmlns:p14="http://schemas.microsoft.com/office/powerpoint/2010/main" val="21656359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D8E3-F738-1BF4-F3B5-032D94157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D7794-C66A-8C58-BFBC-C8FFA7C25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69B25-403A-1196-185C-C2DABF58CA34}"/>
              </a:ext>
            </a:extLst>
          </p:cNvPr>
          <p:cNvSpPr>
            <a:spLocks noGrp="1"/>
          </p:cNvSpPr>
          <p:nvPr>
            <p:ph type="body" idx="1"/>
          </p:nvPr>
        </p:nvSpPr>
        <p:spPr/>
        <p:txBody>
          <a:bodyPr/>
          <a:lstStyle/>
          <a:p>
            <a:pPr rtl="0"/>
            <a:r>
              <a:rPr lang="es" sz="1200" b="0" i="0" u="none" strike="noStrike">
                <a:latin typeface="Arial"/>
                <a:cs typeface="Arial"/>
              </a:rPr>
              <a:t>Por último, las tuberías de sustancias peligrosas requieren muestreo cada 20 pies lineales de tubería, en cada cambio de dirección para tuberías rígidas y debajo de cada dispensador. </a:t>
            </a:r>
          </a:p>
        </p:txBody>
      </p:sp>
      <p:sp>
        <p:nvSpPr>
          <p:cNvPr id="4" name="Slide Number Placeholder 3">
            <a:extLst>
              <a:ext uri="{FF2B5EF4-FFF2-40B4-BE49-F238E27FC236}">
                <a16:creationId xmlns:a16="http://schemas.microsoft.com/office/drawing/2014/main" id="{287F69EA-0093-4EBC-664E-F6BAEAD8A903}"/>
              </a:ext>
            </a:extLst>
          </p:cNvPr>
          <p:cNvSpPr>
            <a:spLocks noGrp="1"/>
          </p:cNvSpPr>
          <p:nvPr>
            <p:ph type="sldNum" sz="quarter" idx="5"/>
          </p:nvPr>
        </p:nvSpPr>
        <p:spPr/>
        <p:txBody>
          <a:bodyPr/>
          <a:lstStyle/>
          <a:p>
            <a:fld id="{6006FCD0-1D65-46BA-BE27-6CE1CE197DC6}" type="slidenum">
              <a:rPr lang="en-US" smtClean="0"/>
              <a:t>70</a:t>
            </a:fld>
            <a:endParaRPr lang="en-US"/>
          </a:p>
        </p:txBody>
      </p:sp>
    </p:spTree>
    <p:extLst>
      <p:ext uri="{BB962C8B-B14F-4D97-AF65-F5344CB8AC3E}">
        <p14:creationId xmlns:p14="http://schemas.microsoft.com/office/powerpoint/2010/main" val="6978233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32B3-9029-33B3-BD18-CF918DCD1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C42D0-5B80-F980-058B-D5F887E44D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5CB8C-1D7B-FA28-9D75-852C5ADED466}"/>
              </a:ext>
            </a:extLst>
          </p:cNvPr>
          <p:cNvSpPr>
            <a:spLocks noGrp="1"/>
          </p:cNvSpPr>
          <p:nvPr>
            <p:ph type="body" idx="1"/>
          </p:nvPr>
        </p:nvSpPr>
        <p:spPr/>
        <p:txBody>
          <a:bodyPr/>
          <a:lstStyle/>
          <a:p>
            <a:pPr rtl="0"/>
            <a:r>
              <a:rPr lang="es" sz="1200" b="0" i="0" u="none" strike="noStrike">
                <a:latin typeface="Arial"/>
                <a:cs typeface="Arial"/>
              </a:rPr>
              <a:t>Dentro de los 30 días posteriores a la remoción del tanque o tubería, el propietario debe proporcionar un informe de cierre a la UPA con la siguiente información:</a:t>
            </a:r>
          </a:p>
          <a:p>
            <a:endParaRPr lang="en-US">
              <a:latin typeface="Arial"/>
              <a:cs typeface="Arial"/>
            </a:endParaRP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Mapas o planos del sitio que identifiquen la ubicación en la instalación, la profundidad por debajo de la pendiente y la fecha de recolección de cada muestra tomada</a:t>
            </a:r>
            <a:endParaRPr lang="es" sz="2800" b="0" i="0" u="none" strike="noStrike">
              <a:solidFill>
                <a:srgbClr val="000000"/>
              </a:solidFill>
              <a:latin typeface="Arial"/>
              <a:ea typeface="+mn-lt"/>
              <a:cs typeface="+mn-lt"/>
            </a:endParaRP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Registros de perforación</a:t>
            </a:r>
            <a:r>
              <a:rPr lang="es" sz="2800" b="0" i="0" u="none" strike="noStrike">
                <a:latin typeface="Arial"/>
                <a:ea typeface="+mn-lt"/>
                <a:cs typeface="+mn-lt"/>
              </a:rPr>
              <a:t> (si corresponde)</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Documentación que demuestre la eliminación adecuada</a:t>
            </a:r>
            <a:r>
              <a:rPr lang="es" sz="2800" b="0" i="0" u="none" strike="noStrike">
                <a:latin typeface="Arial"/>
                <a:cs typeface="Arial"/>
              </a:rPr>
              <a:t> del tanque y las tuberías de sustancias peligrosas y cualquier residuo peligroso </a:t>
            </a:r>
          </a:p>
        </p:txBody>
      </p:sp>
      <p:sp>
        <p:nvSpPr>
          <p:cNvPr id="4" name="Slide Number Placeholder 3">
            <a:extLst>
              <a:ext uri="{FF2B5EF4-FFF2-40B4-BE49-F238E27FC236}">
                <a16:creationId xmlns:a16="http://schemas.microsoft.com/office/drawing/2014/main" id="{3D986BC7-5FCE-7B39-72CA-B5DD3ADE615B}"/>
              </a:ext>
            </a:extLst>
          </p:cNvPr>
          <p:cNvSpPr>
            <a:spLocks noGrp="1"/>
          </p:cNvSpPr>
          <p:nvPr>
            <p:ph type="sldNum" sz="quarter" idx="5"/>
          </p:nvPr>
        </p:nvSpPr>
        <p:spPr/>
        <p:txBody>
          <a:bodyPr/>
          <a:lstStyle/>
          <a:p>
            <a:fld id="{6006FCD0-1D65-46BA-BE27-6CE1CE197DC6}" type="slidenum">
              <a:rPr lang="en-US" smtClean="0"/>
              <a:t>71</a:t>
            </a:fld>
            <a:endParaRPr lang="en-US"/>
          </a:p>
        </p:txBody>
      </p:sp>
    </p:spTree>
    <p:extLst>
      <p:ext uri="{BB962C8B-B14F-4D97-AF65-F5344CB8AC3E}">
        <p14:creationId xmlns:p14="http://schemas.microsoft.com/office/powerpoint/2010/main" val="3606900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La información de esta diapositiva debe proporcionarse dentro de los 30 días posteriores a la recepción de los elementos del informe de cierre de la UPA a la Agencia de Supervisión de Limpieza:</a:t>
            </a:r>
          </a:p>
          <a:p>
            <a:pPr marL="800100" indent="-285750" rtl="0">
              <a:spcAft>
                <a:spcPts val="600"/>
              </a:spcAft>
              <a:buFont typeface="Arial" panose="020B0604020202020204" pitchFamily="34" charset="0"/>
              <a:buChar char="•"/>
            </a:pPr>
            <a:r>
              <a:rPr lang="es" sz="1200" b="0" i="0" u="none" strike="noStrike">
                <a:latin typeface="Arial"/>
              </a:rPr>
              <a:t>Nombre e información de contacto de la Agencia del Programa Unificado</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Identificación de CERS de la instalación</a:t>
            </a:r>
          </a:p>
          <a:p>
            <a:pPr marL="800100" lvl="1" indent="-285750" rtl="0">
              <a:spcAft>
                <a:spcPts val="600"/>
              </a:spcAft>
              <a:buFont typeface="Arial" panose="020B0604020202020204" pitchFamily="34" charset="0"/>
              <a:buChar char="•"/>
            </a:pPr>
            <a:r>
              <a:rPr lang="es" sz="1200" b="0" i="0" u="none" strike="noStrike">
                <a:latin typeface="Arial"/>
                <a:cs typeface="Arial"/>
              </a:rPr>
              <a:t>Nombre y dirección de la instalación</a:t>
            </a:r>
          </a:p>
          <a:p>
            <a:pPr marL="800100" lvl="1" indent="-285750" rtl="0">
              <a:spcAft>
                <a:spcPts val="600"/>
              </a:spcAft>
              <a:buFont typeface="Arial" panose="020B0604020202020204" pitchFamily="34" charset="0"/>
              <a:buChar char="•"/>
            </a:pPr>
            <a:r>
              <a:rPr lang="es" sz="1200" b="0" i="0" u="none" strike="noStrike">
                <a:latin typeface="Arial"/>
              </a:rPr>
              <a:t>Nombre del propietario</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Nombre del operador</a:t>
            </a:r>
          </a:p>
          <a:p>
            <a:pPr marL="800100" lvl="1" indent="-285750" rtl="0">
              <a:spcAft>
                <a:spcPts val="600"/>
              </a:spcAft>
              <a:buFont typeface="Arial" panose="020B0604020202020204" pitchFamily="34" charset="0"/>
              <a:buChar char="•"/>
            </a:pPr>
            <a:r>
              <a:rPr lang="es" sz="1200" b="0" i="0" u="none" strike="noStrike">
                <a:latin typeface="Arial"/>
              </a:rPr>
              <a:t>Identificación de CERS del tanque de cada tanque cerrado</a:t>
            </a:r>
          </a:p>
          <a:p>
            <a:pPr marL="800100" lvl="1" indent="-285750" rtl="0">
              <a:spcAft>
                <a:spcPts val="600"/>
              </a:spcAft>
              <a:buFont typeface="Arial" panose="020B0604020202020204" pitchFamily="34" charset="0"/>
              <a:buChar char="•"/>
            </a:pPr>
            <a:r>
              <a:rPr lang="es" sz="1200" b="0" i="0" u="none" strike="noStrike">
                <a:latin typeface="Arial"/>
              </a:rPr>
              <a:t>Fecha en que se cerró el UST</a:t>
            </a:r>
          </a:p>
          <a:p>
            <a:pPr marL="800100" lvl="1" indent="-285750" rtl="0">
              <a:spcAft>
                <a:spcPts val="600"/>
              </a:spcAft>
              <a:buFont typeface="Arial" panose="020B0604020202020204" pitchFamily="34" charset="0"/>
              <a:buChar char="•"/>
            </a:pPr>
            <a:r>
              <a:rPr lang="es" sz="1200" b="0" i="0" u="none" strike="noStrike">
                <a:latin typeface="Arial"/>
              </a:rPr>
              <a:t>Volumen de cada tanque cerrado</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Sustancias almacenadas previamente</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Fecha, ubicación en la instalación y profundidad de las muestras recolectadas</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Informes de inspección de cierre</a:t>
            </a:r>
          </a:p>
          <a:p>
            <a:pPr marL="800100" lvl="1" indent="-285750" rtl="0">
              <a:spcAft>
                <a:spcPts val="600"/>
              </a:spcAft>
              <a:buFont typeface="Arial" panose="020B0604020202020204" pitchFamily="34" charset="0"/>
              <a:buChar char="•"/>
            </a:pPr>
            <a:r>
              <a:rPr lang="es" sz="1200" b="0" i="0" u="none" strike="noStrike">
                <a:latin typeface="Arial"/>
                <a:cs typeface="Arial"/>
              </a:rPr>
              <a:t>Informes analíticos de laboratorio </a:t>
            </a:r>
            <a:endParaRPr lang="en-US"/>
          </a:p>
          <a:p>
            <a:endParaRPr lang="en-US">
              <a:latin typeface="Arial"/>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72</a:t>
            </a:fld>
            <a:endParaRPr lang="en-US"/>
          </a:p>
        </p:txBody>
      </p:sp>
    </p:spTree>
    <p:extLst>
      <p:ext uri="{BB962C8B-B14F-4D97-AF65-F5344CB8AC3E}">
        <p14:creationId xmlns:p14="http://schemas.microsoft.com/office/powerpoint/2010/main" val="20725767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B5D7-E0AE-1901-6837-93D070401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A8CD7D-DD87-EDB0-3D57-E7F55EE2D1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224EF-98B8-123D-EC05-474FA3AEBCD0}"/>
              </a:ext>
            </a:extLst>
          </p:cNvPr>
          <p:cNvSpPr>
            <a:spLocks noGrp="1"/>
          </p:cNvSpPr>
          <p:nvPr>
            <p:ph type="body" idx="1"/>
          </p:nvPr>
        </p:nvSpPr>
        <p:spPr/>
        <p:txBody>
          <a:bodyPr/>
          <a:lstStyle/>
          <a:p>
            <a:pPr rtl="0"/>
            <a:r>
              <a:rPr lang="es" sz="1200" b="0" i="0" u="none" strike="noStrike">
                <a:latin typeface="Arial"/>
                <a:cs typeface="Arial"/>
              </a:rPr>
              <a:t>Este requisito garantizará que los propietarios sepan cuándo han completado todas las tareas necesarias para cerrar sus tanques. Dentro de los 60 días posteriores a la recepción de la documentación requerida que demuestre que el tanque se ha cerrado correctamente, la UPA debe emitir una carta de cierre de UST al propietario para confirmar el cierre permanente adecuado. </a:t>
            </a:r>
          </a:p>
        </p:txBody>
      </p:sp>
      <p:sp>
        <p:nvSpPr>
          <p:cNvPr id="4" name="Slide Number Placeholder 3">
            <a:extLst>
              <a:ext uri="{FF2B5EF4-FFF2-40B4-BE49-F238E27FC236}">
                <a16:creationId xmlns:a16="http://schemas.microsoft.com/office/drawing/2014/main" id="{D6EBD418-07A1-50F4-92C3-0262CE4C99D9}"/>
              </a:ext>
            </a:extLst>
          </p:cNvPr>
          <p:cNvSpPr>
            <a:spLocks noGrp="1"/>
          </p:cNvSpPr>
          <p:nvPr>
            <p:ph type="sldNum" sz="quarter" idx="5"/>
          </p:nvPr>
        </p:nvSpPr>
        <p:spPr/>
        <p:txBody>
          <a:bodyPr/>
          <a:lstStyle/>
          <a:p>
            <a:fld id="{6006FCD0-1D65-46BA-BE27-6CE1CE197DC6}" type="slidenum">
              <a:rPr lang="en-US" smtClean="0"/>
              <a:t>73</a:t>
            </a:fld>
            <a:endParaRPr lang="en-US"/>
          </a:p>
        </p:txBody>
      </p:sp>
    </p:spTree>
    <p:extLst>
      <p:ext uri="{BB962C8B-B14F-4D97-AF65-F5344CB8AC3E}">
        <p14:creationId xmlns:p14="http://schemas.microsoft.com/office/powerpoint/2010/main" val="1972342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4816A-5CAA-08F4-451E-CFD446728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1C9B6-48FB-4721-7211-322BC546D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F0BB3-D6AF-668C-C213-75E16B4CB7CF}"/>
              </a:ext>
            </a:extLst>
          </p:cNvPr>
          <p:cNvSpPr>
            <a:spLocks noGrp="1"/>
          </p:cNvSpPr>
          <p:nvPr>
            <p:ph type="body" idx="1"/>
          </p:nvPr>
        </p:nvSpPr>
        <p:spPr/>
        <p:txBody>
          <a:bodyPr/>
          <a:lstStyle/>
          <a:p>
            <a:pPr rtl="0"/>
            <a:r>
              <a:rPr lang="es" sz="1200" b="0" i="0" u="none" strike="noStrike">
                <a:latin typeface="Arial"/>
                <a:cs typeface="Arial"/>
              </a:rPr>
              <a:t>La carta de cierre mencionada en la diapositiva anterior debe incluir la siguiente información:</a:t>
            </a:r>
          </a:p>
          <a:p>
            <a:pPr marL="800100" lvl="1" indent="-285750" rtl="0">
              <a:spcAft>
                <a:spcPts val="600"/>
              </a:spcAft>
              <a:buFont typeface="Arial" panose="020B0604020202020204" pitchFamily="34" charset="0"/>
              <a:buChar char="•"/>
            </a:pPr>
            <a:r>
              <a:rPr lang="es" sz="1200" b="0" i="0" u="none" strike="noStrike">
                <a:latin typeface="Arial"/>
              </a:rPr>
              <a:t>Identificación de CERS de la instalación (si corresponde)</a:t>
            </a:r>
          </a:p>
          <a:p>
            <a:pPr marL="800100" lvl="1" indent="-285750" rtl="0">
              <a:spcAft>
                <a:spcPts val="600"/>
              </a:spcAft>
              <a:buFont typeface="Arial" panose="020B0604020202020204" pitchFamily="34" charset="0"/>
              <a:buChar char="•"/>
            </a:pPr>
            <a:r>
              <a:rPr lang="es" sz="1200" b="0" i="0" u="none" strike="noStrike">
                <a:latin typeface="Arial"/>
                <a:cs typeface="Arial"/>
              </a:rPr>
              <a:t>Nombre y dirección de la instalación</a:t>
            </a:r>
          </a:p>
          <a:p>
            <a:pPr marL="800100" lvl="1" indent="-285750" rtl="0">
              <a:spcAft>
                <a:spcPts val="600"/>
              </a:spcAft>
              <a:buFont typeface="Arial" panose="020B0604020202020204" pitchFamily="34" charset="0"/>
              <a:buChar char="•"/>
            </a:pPr>
            <a:r>
              <a:rPr lang="es" sz="1200" b="0" i="0" u="none" strike="noStrike">
                <a:latin typeface="Arial"/>
              </a:rPr>
              <a:t>Nombre del propietario</a:t>
            </a:r>
            <a:endParaRPr lang="en-US">
              <a:cs typeface="Arial"/>
            </a:endParaRPr>
          </a:p>
          <a:p>
            <a:pPr marL="800100" lvl="1" indent="-285750" rtl="0">
              <a:spcAft>
                <a:spcPts val="600"/>
              </a:spcAft>
              <a:buFont typeface="Arial" panose="020B0604020202020204" pitchFamily="34" charset="0"/>
              <a:buChar char="•"/>
            </a:pPr>
            <a:r>
              <a:rPr lang="es" sz="1200" b="0" i="0" u="none" strike="noStrike">
                <a:latin typeface="Arial"/>
              </a:rPr>
              <a:t>Nombre del operador</a:t>
            </a:r>
          </a:p>
          <a:p>
            <a:pPr marL="800100" lvl="1" indent="-285750" rtl="0">
              <a:spcAft>
                <a:spcPts val="600"/>
              </a:spcAft>
              <a:buFont typeface="Arial" panose="020B0604020202020204" pitchFamily="34" charset="0"/>
              <a:buChar char="•"/>
            </a:pPr>
            <a:r>
              <a:rPr lang="es" sz="1200" b="0" i="0" u="none" strike="noStrike">
                <a:latin typeface="Arial"/>
              </a:rPr>
              <a:t>Identificación de CERS del tanque de cada tanque cerrado (si corresponde)</a:t>
            </a:r>
          </a:p>
          <a:p>
            <a:pPr marL="800100" lvl="1" indent="-285750" rtl="0">
              <a:spcAft>
                <a:spcPts val="600"/>
              </a:spcAft>
              <a:buFont typeface="Arial" panose="020B0604020202020204" pitchFamily="34" charset="0"/>
              <a:buChar char="•"/>
            </a:pPr>
            <a:r>
              <a:rPr lang="es" sz="1200" b="0" i="0" u="none" strike="noStrike">
                <a:latin typeface="Arial"/>
              </a:rPr>
              <a:t>Fecha en que se cerró el UST</a:t>
            </a:r>
          </a:p>
          <a:p>
            <a:pPr marL="800100" lvl="1" indent="-285750" rtl="0">
              <a:spcAft>
                <a:spcPts val="600"/>
              </a:spcAft>
              <a:buFont typeface="Arial" panose="020B0604020202020204" pitchFamily="34" charset="0"/>
              <a:buChar char="•"/>
            </a:pPr>
            <a:r>
              <a:rPr lang="es" sz="1200" b="0" i="0" u="none" strike="noStrike">
                <a:latin typeface="Arial"/>
              </a:rPr>
              <a:t>Tipo de cierre (removido o cerrado en su lugar)</a:t>
            </a:r>
          </a:p>
          <a:p>
            <a:pPr marL="800100" lvl="1" indent="-285750" rtl="0">
              <a:spcAft>
                <a:spcPts val="600"/>
              </a:spcAft>
              <a:buFont typeface="Arial" panose="020B0604020202020204" pitchFamily="34" charset="0"/>
              <a:buChar char="•"/>
            </a:pPr>
            <a:r>
              <a:rPr lang="es" sz="1200" b="0" i="0" u="none" strike="noStrike">
                <a:latin typeface="Arial"/>
              </a:rPr>
              <a:t>Identificación de CERS del tanque de cada tanque de almacenamiento subterráneo cerrado (si corresponde)</a:t>
            </a:r>
          </a:p>
          <a:p>
            <a:pPr marL="800100" lvl="1" indent="-285750" rtl="0">
              <a:spcAft>
                <a:spcPts val="600"/>
              </a:spcAft>
              <a:buFont typeface="Arial" panose="020B0604020202020204" pitchFamily="34" charset="0"/>
              <a:buChar char="•"/>
            </a:pPr>
            <a:r>
              <a:rPr lang="es" sz="1200" b="0" i="0" u="none" strike="noStrike">
                <a:latin typeface="Arial"/>
              </a:rPr>
              <a:t>Nombre de la Agencia de Supervisión de Limpieza que tiene jurisdicción</a:t>
            </a:r>
            <a:endParaRPr lang="en-US" sz="1600" u="sng">
              <a:solidFill>
                <a:srgbClr val="0070C0"/>
              </a:solidFill>
              <a:cs typeface="Arial"/>
            </a:endParaRPr>
          </a:p>
          <a:p>
            <a:pPr marL="800100" lvl="1" indent="-285750">
              <a:spcAft>
                <a:spcPts val="600"/>
              </a:spcAft>
              <a:buFont typeface="Arial" panose="020B0604020202020204" pitchFamily="34" charset="0"/>
              <a:buChar char="•"/>
            </a:pPr>
            <a:endParaRPr lang="en-US"/>
          </a:p>
          <a:p>
            <a:endParaRPr lang="en-US">
              <a:latin typeface="Arial"/>
              <a:cs typeface="Arial"/>
            </a:endParaRPr>
          </a:p>
          <a:p>
            <a:endParaRPr lang="en-US">
              <a:cs typeface="Arial"/>
            </a:endParaRPr>
          </a:p>
        </p:txBody>
      </p:sp>
      <p:sp>
        <p:nvSpPr>
          <p:cNvPr id="4" name="Slide Number Placeholder 3">
            <a:extLst>
              <a:ext uri="{FF2B5EF4-FFF2-40B4-BE49-F238E27FC236}">
                <a16:creationId xmlns:a16="http://schemas.microsoft.com/office/drawing/2014/main" id="{FD928712-4692-84AE-821C-FA7CBB147365}"/>
              </a:ext>
            </a:extLst>
          </p:cNvPr>
          <p:cNvSpPr>
            <a:spLocks noGrp="1"/>
          </p:cNvSpPr>
          <p:nvPr>
            <p:ph type="sldNum" sz="quarter" idx="5"/>
          </p:nvPr>
        </p:nvSpPr>
        <p:spPr/>
        <p:txBody>
          <a:bodyPr/>
          <a:lstStyle/>
          <a:p>
            <a:fld id="{6006FCD0-1D65-46BA-BE27-6CE1CE197DC6}" type="slidenum">
              <a:rPr lang="en-US" smtClean="0"/>
              <a:t>74</a:t>
            </a:fld>
            <a:endParaRPr lang="en-US"/>
          </a:p>
        </p:txBody>
      </p:sp>
    </p:spTree>
    <p:extLst>
      <p:ext uri="{BB962C8B-B14F-4D97-AF65-F5344CB8AC3E}">
        <p14:creationId xmlns:p14="http://schemas.microsoft.com/office/powerpoint/2010/main" val="19566515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cs typeface="Arial"/>
              </a:rPr>
              <a:t>Reusar tanques es una brecha en nuestra regulación actual que estamos corrigiendo con la reescritura. Un UST destinado a ser </a:t>
            </a:r>
            <a:r>
              <a:rPr lang="es" sz="1200" b="0" i="0" u="none" strike="noStrike">
                <a:solidFill>
                  <a:srgbClr val="0070C0"/>
                </a:solidFill>
                <a:latin typeface="Arial"/>
              </a:rPr>
              <a:t>reusado para almacenar una sustancia no peligrosa</a:t>
            </a:r>
            <a:r>
              <a:rPr lang="es" sz="1200" b="0" i="0" u="none" strike="noStrike">
                <a:latin typeface="Arial"/>
                <a:cs typeface="Arial"/>
              </a:rPr>
              <a:t> o </a:t>
            </a:r>
            <a:r>
              <a:rPr lang="es" sz="1200" b="0" i="0" u="none" strike="noStrike">
                <a:solidFill>
                  <a:srgbClr val="0070C0"/>
                </a:solidFill>
                <a:latin typeface="Arial"/>
              </a:rPr>
              <a:t>trasladado de su ubicación actual para ser reusado para cualquier propósito</a:t>
            </a:r>
            <a:r>
              <a:rPr lang="es" sz="1200" b="0" i="0" u="none" strike="noStrike">
                <a:latin typeface="Arial"/>
                <a:cs typeface="Arial"/>
              </a:rPr>
              <a:t> debe </a:t>
            </a:r>
            <a:r>
              <a:rPr lang="es" sz="1200" b="0" i="0" u="none" strike="noStrike">
                <a:solidFill>
                  <a:srgbClr val="0070C0"/>
                </a:solidFill>
                <a:latin typeface="Arial"/>
              </a:rPr>
              <a:t>cerrarse permanentemente</a:t>
            </a:r>
            <a:r>
              <a:rPr lang="es" sz="1200" b="0" i="0" u="none" strike="noStrike">
                <a:latin typeface="Arial"/>
                <a:cs typeface="Arial"/>
              </a:rPr>
              <a:t> antes de ser trasladado o reusado,</a:t>
            </a:r>
            <a:r>
              <a:rPr lang="es" sz="1200" b="0" i="0" u="none" strike="noStrike">
                <a:solidFill>
                  <a:srgbClr val="0070C0"/>
                </a:solidFill>
                <a:latin typeface="Arial"/>
              </a:rPr>
              <a:t> si es aprobado por</a:t>
            </a:r>
            <a:r>
              <a:rPr lang="es" sz="1200" b="0" i="0" u="none" strike="noStrike">
                <a:latin typeface="Arial"/>
                <a:cs typeface="Arial"/>
              </a:rPr>
              <a:t> la Agencia del Programa Unificado.</a:t>
            </a:r>
            <a:endParaRPr lang="en-US" sz="1100" u="sng">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75</a:t>
            </a:fld>
            <a:endParaRPr lang="en-US"/>
          </a:p>
        </p:txBody>
      </p:sp>
    </p:spTree>
    <p:extLst>
      <p:ext uri="{BB962C8B-B14F-4D97-AF65-F5344CB8AC3E}">
        <p14:creationId xmlns:p14="http://schemas.microsoft.com/office/powerpoint/2010/main" val="6249056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32971-18E4-71F8-A026-AEB9855CA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C7DB4-5083-ECEE-778C-E8272B9447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42A81-1CA7-678A-0A48-0506764AADD4}"/>
              </a:ext>
            </a:extLst>
          </p:cNvPr>
          <p:cNvSpPr>
            <a:spLocks noGrp="1"/>
          </p:cNvSpPr>
          <p:nvPr>
            <p:ph type="body" idx="1"/>
          </p:nvPr>
        </p:nvSpPr>
        <p:spPr/>
        <p:txBody>
          <a:bodyPr/>
          <a:lstStyle/>
          <a:p>
            <a:pPr rtl="0"/>
            <a:r>
              <a:rPr lang="es" sz="1200" b="0" i="0" u="none" strike="noStrike">
                <a:latin typeface="Arial"/>
                <a:cs typeface="Arial"/>
              </a:rPr>
              <a:t>Los propietarios deben proporcionar el nombre del nuevo propietario u operador, si corresponde, la ubicación y la naturaleza del uso previsto, y la aprobación de la UPA que tendrá jurisdicción sobre la instalación con el tanque reusado. Esta información es requerida antes de reusarlo. </a:t>
            </a:r>
          </a:p>
        </p:txBody>
      </p:sp>
      <p:sp>
        <p:nvSpPr>
          <p:cNvPr id="4" name="Slide Number Placeholder 3">
            <a:extLst>
              <a:ext uri="{FF2B5EF4-FFF2-40B4-BE49-F238E27FC236}">
                <a16:creationId xmlns:a16="http://schemas.microsoft.com/office/drawing/2014/main" id="{DC8F0C76-DC72-32AA-A475-7031C31EB43C}"/>
              </a:ext>
            </a:extLst>
          </p:cNvPr>
          <p:cNvSpPr>
            <a:spLocks noGrp="1"/>
          </p:cNvSpPr>
          <p:nvPr>
            <p:ph type="sldNum" sz="quarter" idx="5"/>
          </p:nvPr>
        </p:nvSpPr>
        <p:spPr/>
        <p:txBody>
          <a:bodyPr/>
          <a:lstStyle/>
          <a:p>
            <a:fld id="{6006FCD0-1D65-46BA-BE27-6CE1CE197DC6}" type="slidenum">
              <a:rPr lang="en-US" smtClean="0"/>
              <a:t>76</a:t>
            </a:fld>
            <a:endParaRPr lang="en-US"/>
          </a:p>
        </p:txBody>
      </p:sp>
    </p:spTree>
    <p:extLst>
      <p:ext uri="{BB962C8B-B14F-4D97-AF65-F5344CB8AC3E}">
        <p14:creationId xmlns:p14="http://schemas.microsoft.com/office/powerpoint/2010/main" val="9999549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E6FA0-1AE8-A4D6-784B-A0376C39E3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8DD14-A92D-8521-D79E-E3B6F87AE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6DD7C-35CF-DB6E-A515-2A0B7AD56D02}"/>
              </a:ext>
            </a:extLst>
          </p:cNvPr>
          <p:cNvSpPr>
            <a:spLocks noGrp="1"/>
          </p:cNvSpPr>
          <p:nvPr>
            <p:ph type="body" idx="1"/>
          </p:nvPr>
        </p:nvSpPr>
        <p:spPr/>
        <p:txBody>
          <a:bodyPr/>
          <a:lstStyle/>
          <a:p>
            <a:pPr rtl="0"/>
            <a:r>
              <a:rPr lang="es" sz="1200" b="0" i="0" u="none" strike="noStrike">
                <a:latin typeface="Arial"/>
                <a:cs typeface="Arial"/>
              </a:rPr>
              <a:t>Los tanques reubicados que se reusarán para el almacenamiento de sustancias peligrosas requieren pruebas adicionales. Deben ser probados, inspeccionados y recertificados por el fabricante y por una organización de pruebas independiente (como Underwriters Laboratory) no más de 30 días antes de la reinstalación. </a:t>
            </a:r>
          </a:p>
          <a:p>
            <a:endParaRPr lang="en-US">
              <a:latin typeface="Arial"/>
              <a:cs typeface="Arial"/>
            </a:endParaRPr>
          </a:p>
          <a:p>
            <a:pPr rtl="0"/>
            <a:r>
              <a:rPr lang="es" sz="1200" b="0" i="0" u="none" strike="noStrike">
                <a:latin typeface="Arial"/>
                <a:cs typeface="Arial"/>
              </a:rPr>
              <a:t>La etiqueta de la organización de pruebas independiente deberá actualizarse para incluir la fecha de fabricación original y la fecha de recertificación. </a:t>
            </a:r>
          </a:p>
          <a:p>
            <a:endParaRPr lang="en-US">
              <a:latin typeface="Arial"/>
              <a:cs typeface="Arial"/>
            </a:endParaRPr>
          </a:p>
          <a:p>
            <a:pPr rtl="0"/>
            <a:r>
              <a:rPr lang="es" sz="1200" b="0" i="0" u="none" strike="noStrike">
                <a:latin typeface="Arial"/>
                <a:cs typeface="Arial"/>
              </a:rPr>
              <a:t>Estos tanques también deben cumplir con los requisitos de los sistemas de UST de tipo 3 de acuerdo con la sección 25290.1 del Código de Salud y Seguridad y las regulaciones propuestas. </a:t>
            </a:r>
          </a:p>
        </p:txBody>
      </p:sp>
      <p:sp>
        <p:nvSpPr>
          <p:cNvPr id="4" name="Slide Number Placeholder 3">
            <a:extLst>
              <a:ext uri="{FF2B5EF4-FFF2-40B4-BE49-F238E27FC236}">
                <a16:creationId xmlns:a16="http://schemas.microsoft.com/office/drawing/2014/main" id="{91B209DE-55B1-AFD1-98A6-3BD07704785C}"/>
              </a:ext>
            </a:extLst>
          </p:cNvPr>
          <p:cNvSpPr>
            <a:spLocks noGrp="1"/>
          </p:cNvSpPr>
          <p:nvPr>
            <p:ph type="sldNum" sz="quarter" idx="5"/>
          </p:nvPr>
        </p:nvSpPr>
        <p:spPr/>
        <p:txBody>
          <a:bodyPr/>
          <a:lstStyle/>
          <a:p>
            <a:fld id="{6006FCD0-1D65-46BA-BE27-6CE1CE197DC6}" type="slidenum">
              <a:rPr lang="en-US" smtClean="0"/>
              <a:t>77</a:t>
            </a:fld>
            <a:endParaRPr lang="en-US"/>
          </a:p>
        </p:txBody>
      </p:sp>
    </p:spTree>
    <p:extLst>
      <p:ext uri="{BB962C8B-B14F-4D97-AF65-F5344CB8AC3E}">
        <p14:creationId xmlns:p14="http://schemas.microsoft.com/office/powerpoint/2010/main" val="8705650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cs typeface="Arial"/>
              </a:rPr>
              <a:t>Los tanques abandonados tienen diferentes requisitos. No pueden cerrarse temporalmente y deben cerrarse permanentemente de acuerdo con el capítulo propuesto. </a:t>
            </a:r>
          </a:p>
          <a:p>
            <a:endParaRPr lang="en-US">
              <a:latin typeface="Arial"/>
              <a:cs typeface="Arial"/>
            </a:endParaRPr>
          </a:p>
          <a:p>
            <a:pPr rtl="0"/>
            <a:r>
              <a:rPr lang="es" sz="1200" b="0" i="0" u="none" strike="noStrike">
                <a:latin typeface="Arial"/>
                <a:cs typeface="Arial"/>
              </a:rPr>
              <a:t>Si el propietario de un tanque abandonado desea volver a ponerlo en funcionamiento, debe estar equipado con vacío, presión o monitoreo hidrostático, y pasar una prueba de detección de fugas mejorada.</a:t>
            </a:r>
          </a:p>
          <a:p>
            <a:endParaRPr lang="en-US">
              <a:cs typeface="Arial"/>
            </a:endParaRPr>
          </a:p>
        </p:txBody>
      </p:sp>
      <p:sp>
        <p:nvSpPr>
          <p:cNvPr id="4" name="Slide Number Placeholder 3"/>
          <p:cNvSpPr>
            <a:spLocks noGrp="1"/>
          </p:cNvSpPr>
          <p:nvPr>
            <p:ph type="sldNum" sz="quarter" idx="5"/>
          </p:nvPr>
        </p:nvSpPr>
        <p:spPr/>
        <p:txBody>
          <a:bodyPr/>
          <a:lstStyle/>
          <a:p>
            <a:fld id="{6006FCD0-1D65-46BA-BE27-6CE1CE197DC6}" type="slidenum">
              <a:rPr lang="en-US" smtClean="0"/>
              <a:t>78</a:t>
            </a:fld>
            <a:endParaRPr lang="en-US"/>
          </a:p>
        </p:txBody>
      </p:sp>
    </p:spTree>
    <p:extLst>
      <p:ext uri="{BB962C8B-B14F-4D97-AF65-F5344CB8AC3E}">
        <p14:creationId xmlns:p14="http://schemas.microsoft.com/office/powerpoint/2010/main" val="33669894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9 cubre la solicitud de permisos, los requisitos de la UPA, los secretos comerciales y los requisitos de etiquetado rojo.</a:t>
            </a:r>
          </a:p>
        </p:txBody>
      </p:sp>
      <p:sp>
        <p:nvSpPr>
          <p:cNvPr id="4" name="Slide Number Placeholder 3"/>
          <p:cNvSpPr>
            <a:spLocks noGrp="1"/>
          </p:cNvSpPr>
          <p:nvPr>
            <p:ph type="sldNum" sz="quarter" idx="5"/>
          </p:nvPr>
        </p:nvSpPr>
        <p:spPr/>
        <p:txBody>
          <a:bodyPr/>
          <a:lstStyle/>
          <a:p>
            <a:fld id="{6006FCD0-1D65-46BA-BE27-6CE1CE197DC6}" type="slidenum">
              <a:rPr lang="en-US" smtClean="0"/>
              <a:t>79</a:t>
            </a:fld>
            <a:endParaRPr lang="en-US"/>
          </a:p>
        </p:txBody>
      </p:sp>
    </p:spTree>
    <p:extLst>
      <p:ext uri="{BB962C8B-B14F-4D97-AF65-F5344CB8AC3E}">
        <p14:creationId xmlns:p14="http://schemas.microsoft.com/office/powerpoint/2010/main" val="3953782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defRPr/>
            </a:pPr>
            <a:r>
              <a:rPr lang="es" sz="1200" b="0" i="0" u="none" strike="noStrike" kern="100">
                <a:latin typeface="Arial"/>
                <a:ea typeface="Calibri"/>
                <a:cs typeface="Arial"/>
              </a:rPr>
              <a:t>Estas son otro par de definiciones propuestas.</a:t>
            </a:r>
          </a:p>
          <a:p>
            <a:pPr rtl="0">
              <a:defRPr/>
            </a:pPr>
            <a:r>
              <a:rPr lang="es" sz="1200" b="0" i="0" u="none" strike="noStrike" kern="100">
                <a:latin typeface="Arial"/>
                <a:ea typeface="Calibri"/>
                <a:cs typeface="Arial"/>
              </a:rPr>
              <a:t>La continuidad es una definición fundamental para el borrador de la regulación, ya que todos los sistemas tendrán una contención secundaria en ellos, que deberá demostrar periódicamente que este espacio está abierto, es evaluable y permite el flujo sin obstrucciones de sustancias peligrosas. </a:t>
            </a:r>
          </a:p>
          <a:p>
            <a:pPr>
              <a:defRPr/>
            </a:pPr>
            <a:endParaRPr lang="en-US" sz="1200" kern="100">
              <a:effectLst/>
              <a:latin typeface="Arial"/>
              <a:ea typeface="Calibri" panose="020F0502020204030204"/>
              <a:cs typeface="Arial"/>
            </a:endParaRPr>
          </a:p>
          <a:p>
            <a:pPr rtl="0">
              <a:defRPr/>
            </a:pPr>
            <a:r>
              <a:rPr lang="es" sz="1200" b="0" i="0" u="none" strike="noStrike" kern="100">
                <a:latin typeface="Arial"/>
                <a:ea typeface="Calibri"/>
                <a:cs typeface="Arial"/>
              </a:rPr>
              <a:t>Se agrega el término zona para complementar la definición de continuidad. Este es el espacio intersticial de un componente del UST que es monitoreado por un sensor. Esto es necesario para demostrar la continuidad dentro de una zona durante las pruebas y la verificación de continuidad.</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8</a:t>
            </a:fld>
            <a:endParaRPr lang="en-US"/>
          </a:p>
        </p:txBody>
      </p:sp>
    </p:spTree>
    <p:extLst>
      <p:ext uri="{BB962C8B-B14F-4D97-AF65-F5344CB8AC3E}">
        <p14:creationId xmlns:p14="http://schemas.microsoft.com/office/powerpoint/2010/main" val="24857137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DD36-76F7-34E1-1E8D-DCF51DACC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FDD58-96C6-E704-8750-CB260A0E2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3E64D-73D5-9E25-5151-18C17E01F68B}"/>
              </a:ext>
            </a:extLst>
          </p:cNvPr>
          <p:cNvSpPr>
            <a:spLocks noGrp="1"/>
          </p:cNvSpPr>
          <p:nvPr>
            <p:ph type="body" idx="1"/>
          </p:nvPr>
        </p:nvSpPr>
        <p:spPr/>
        <p:txBody>
          <a:bodyPr/>
          <a:lstStyle/>
          <a:p>
            <a:pPr rtl="0"/>
            <a:r>
              <a:rPr lang="es" sz="1200" b="0" i="0" u="none" strike="noStrike">
                <a:latin typeface="Arial"/>
                <a:cs typeface="Arial"/>
              </a:rPr>
              <a:t>La nueva adición a las regulaciones propuestas requiere que el titular del permiso solicite la renovación del permiso al menos 30 días antes de la fecha de vencimiento. Esto prohibirá un lapso en la cobertura al proporcionar a las UPA tiempo suficiente para revisar antes de emitir un nuevo permiso. No está en nuestras regulaciones existentes; sin embargo, es consistente con la práctica existente.</a:t>
            </a:r>
          </a:p>
        </p:txBody>
      </p:sp>
      <p:sp>
        <p:nvSpPr>
          <p:cNvPr id="4" name="Slide Number Placeholder 3">
            <a:extLst>
              <a:ext uri="{FF2B5EF4-FFF2-40B4-BE49-F238E27FC236}">
                <a16:creationId xmlns:a16="http://schemas.microsoft.com/office/drawing/2014/main" id="{B7BEB796-4FCF-581F-9181-5699A24C6544}"/>
              </a:ext>
            </a:extLst>
          </p:cNvPr>
          <p:cNvSpPr>
            <a:spLocks noGrp="1"/>
          </p:cNvSpPr>
          <p:nvPr>
            <p:ph type="sldNum" sz="quarter" idx="5"/>
          </p:nvPr>
        </p:nvSpPr>
        <p:spPr/>
        <p:txBody>
          <a:bodyPr/>
          <a:lstStyle/>
          <a:p>
            <a:fld id="{6006FCD0-1D65-46BA-BE27-6CE1CE197DC6}" type="slidenum">
              <a:rPr lang="en-US" smtClean="0"/>
              <a:t>80</a:t>
            </a:fld>
            <a:endParaRPr lang="en-US"/>
          </a:p>
        </p:txBody>
      </p:sp>
    </p:spTree>
    <p:extLst>
      <p:ext uri="{BB962C8B-B14F-4D97-AF65-F5344CB8AC3E}">
        <p14:creationId xmlns:p14="http://schemas.microsoft.com/office/powerpoint/2010/main" val="4191745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662A-A60E-30FE-EA18-A84FDA1F4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43E4B-B230-E273-544F-944319CA9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1D04C-0947-E1F8-D8C1-077D806100C2}"/>
              </a:ext>
            </a:extLst>
          </p:cNvPr>
          <p:cNvSpPr>
            <a:spLocks noGrp="1"/>
          </p:cNvSpPr>
          <p:nvPr>
            <p:ph type="body" idx="1"/>
          </p:nvPr>
        </p:nvSpPr>
        <p:spPr/>
        <p:txBody>
          <a:bodyPr/>
          <a:lstStyle/>
          <a:p>
            <a:pPr rtl="0"/>
            <a:r>
              <a:rPr lang="es" sz="1200" b="0" i="0" u="none" strike="noStrike">
                <a:latin typeface="Arial"/>
                <a:cs typeface="Arial"/>
              </a:rPr>
              <a:t>La siguiente información se agrega a los permisos de operación emitidos por las UPA: </a:t>
            </a:r>
          </a:p>
          <a:p>
            <a:pPr rtl="0"/>
            <a:r>
              <a:rPr lang="es" sz="1200" b="0" i="0" u="none" strike="noStrike">
                <a:latin typeface="Arial"/>
                <a:cs typeface="Arial"/>
              </a:rPr>
              <a:t>para facilitar los fines de mantenimiento de registros y garantizar el seguimiento y la aplicación adecuados de los requisitos del permiso. </a:t>
            </a:r>
          </a:p>
          <a:p>
            <a:endParaRPr lang="en-US">
              <a:cs typeface="Arial"/>
            </a:endParaRPr>
          </a:p>
          <a:p>
            <a:pPr rtl="0"/>
            <a:r>
              <a:rPr lang="es" sz="1200" b="0" i="0" u="none" strike="noStrike">
                <a:latin typeface="Arial"/>
                <a:cs typeface="Arial"/>
              </a:rPr>
              <a:t>Esto incluirá: </a:t>
            </a:r>
          </a:p>
          <a:p>
            <a:pPr marL="800100" lvl="1" indent="-285750" rtl="0">
              <a:spcAft>
                <a:spcPts val="600"/>
              </a:spcAft>
              <a:buFont typeface="Arial" panose="020B0604020202020204" pitchFamily="34" charset="0"/>
              <a:buChar char="•"/>
            </a:pPr>
            <a:r>
              <a:rPr lang="es" sz="2800" b="0" i="0" u="none" strike="noStrike">
                <a:latin typeface="Arial"/>
                <a:ea typeface="+mn-lt"/>
                <a:cs typeface="+mn-lt"/>
              </a:rPr>
              <a:t>La</a:t>
            </a:r>
            <a:r>
              <a:rPr lang="es" sz="2800" b="0" i="0" u="none" strike="noStrike">
                <a:solidFill>
                  <a:srgbClr val="0070C0"/>
                </a:solidFill>
                <a:latin typeface="Arial"/>
                <a:ea typeface="+mn-lt"/>
                <a:cs typeface="+mn-lt"/>
              </a:rPr>
              <a:t> identificación de la Agencia del Programa Unificado que </a:t>
            </a:r>
            <a:r>
              <a:rPr lang="es" sz="2800" b="0" i="0" u="none" strike="noStrike">
                <a:latin typeface="Arial"/>
                <a:ea typeface="+mn-lt"/>
                <a:cs typeface="+mn-lt"/>
              </a:rPr>
              <a:t>emite el permiso</a:t>
            </a:r>
          </a:p>
          <a:p>
            <a:pPr marL="800100" lvl="1" indent="-285750" rtl="0">
              <a:spcAft>
                <a:spcPts val="600"/>
              </a:spcAft>
              <a:buFont typeface="Arial" panose="020B0604020202020204" pitchFamily="34" charset="0"/>
              <a:buChar char="•"/>
            </a:pPr>
            <a:r>
              <a:rPr lang="es" sz="2800" b="0" i="0" u="none" strike="noStrike">
                <a:latin typeface="Arial"/>
                <a:ea typeface="+mn-lt"/>
                <a:cs typeface="+mn-lt"/>
              </a:rPr>
              <a:t>El</a:t>
            </a:r>
            <a:r>
              <a:rPr lang="es" sz="2800" b="0" i="0" u="none" strike="noStrike">
                <a:solidFill>
                  <a:srgbClr val="0070C0"/>
                </a:solidFill>
                <a:latin typeface="Arial"/>
                <a:ea typeface="+mn-lt"/>
                <a:cs typeface="+mn-lt"/>
              </a:rPr>
              <a:t> nombre y la dirección de la instalación</a:t>
            </a:r>
            <a:endParaRPr lang="es" sz="2800" b="0" i="0" u="none" strike="noStrike">
              <a:latin typeface="Arial"/>
              <a:ea typeface="+mn-lt"/>
              <a:cs typeface="+mn-lt"/>
            </a:endParaRPr>
          </a:p>
          <a:p>
            <a:pPr marL="800100" lvl="1" indent="-285750" rtl="0">
              <a:spcAft>
                <a:spcPts val="600"/>
              </a:spcAft>
              <a:buFont typeface="Arial" panose="020B0604020202020204" pitchFamily="34" charset="0"/>
              <a:buChar char="•"/>
            </a:pPr>
            <a:r>
              <a:rPr lang="es" sz="2800" b="0" i="0" u="none" strike="noStrike">
                <a:latin typeface="Arial"/>
                <a:ea typeface="+mn-lt"/>
                <a:cs typeface="+mn-lt"/>
              </a:rPr>
              <a:t>Los nombres del </a:t>
            </a:r>
            <a:r>
              <a:rPr lang="es" sz="2800" b="0" i="0" u="none" strike="noStrike">
                <a:solidFill>
                  <a:srgbClr val="0070C0"/>
                </a:solidFill>
                <a:latin typeface="Arial"/>
                <a:ea typeface="+mn-lt"/>
                <a:cs typeface="+mn-lt"/>
              </a:rPr>
              <a:t>propietario del UST y del operador del UST</a:t>
            </a:r>
            <a:endParaRPr lang="es" sz="2800" b="0" i="0" u="none" strike="noStrike">
              <a:latin typeface="Arial"/>
              <a:ea typeface="+mn-lt"/>
              <a:cs typeface="+mn-lt"/>
            </a:endParaRPr>
          </a:p>
          <a:p>
            <a:pPr marL="800100" lvl="1" indent="-285750" rtl="0">
              <a:spcAft>
                <a:spcPts val="600"/>
              </a:spcAft>
              <a:buFont typeface="Arial" panose="020B0604020202020204" pitchFamily="34" charset="0"/>
              <a:buChar char="•"/>
            </a:pPr>
            <a:r>
              <a:rPr lang="es" sz="2800" b="0" i="0" u="none" strike="noStrike">
                <a:latin typeface="Arial"/>
                <a:ea typeface="+mn-lt"/>
                <a:cs typeface="+mn-lt"/>
              </a:rPr>
              <a:t>La </a:t>
            </a:r>
            <a:r>
              <a:rPr lang="es" sz="2800" b="0" i="0" u="none" strike="noStrike">
                <a:solidFill>
                  <a:srgbClr val="0070C0"/>
                </a:solidFill>
                <a:latin typeface="Arial"/>
                <a:ea typeface="+mn-lt"/>
                <a:cs typeface="+mn-lt"/>
              </a:rPr>
              <a:t>fecha de emisión del permiso</a:t>
            </a:r>
            <a:endParaRPr lang="en-US" sz="2800">
              <a:cs typeface="Arial"/>
            </a:endParaRPr>
          </a:p>
          <a:p>
            <a:endParaRPr lang="en-US">
              <a:cs typeface="Arial"/>
            </a:endParaRPr>
          </a:p>
          <a:p>
            <a:endParaRPr lang="en-US">
              <a:cs typeface="Arial"/>
            </a:endParaRPr>
          </a:p>
        </p:txBody>
      </p:sp>
      <p:sp>
        <p:nvSpPr>
          <p:cNvPr id="4" name="Slide Number Placeholder 3">
            <a:extLst>
              <a:ext uri="{FF2B5EF4-FFF2-40B4-BE49-F238E27FC236}">
                <a16:creationId xmlns:a16="http://schemas.microsoft.com/office/drawing/2014/main" id="{1B9F827D-9E1A-314F-0939-341593A2358A}"/>
              </a:ext>
            </a:extLst>
          </p:cNvPr>
          <p:cNvSpPr>
            <a:spLocks noGrp="1"/>
          </p:cNvSpPr>
          <p:nvPr>
            <p:ph type="sldNum" sz="quarter" idx="5"/>
          </p:nvPr>
        </p:nvSpPr>
        <p:spPr/>
        <p:txBody>
          <a:bodyPr/>
          <a:lstStyle/>
          <a:p>
            <a:fld id="{6006FCD0-1D65-46BA-BE27-6CE1CE197DC6}" type="slidenum">
              <a:rPr lang="en-US" smtClean="0"/>
              <a:t>81</a:t>
            </a:fld>
            <a:endParaRPr lang="en-US"/>
          </a:p>
        </p:txBody>
      </p:sp>
    </p:spTree>
    <p:extLst>
      <p:ext uri="{BB962C8B-B14F-4D97-AF65-F5344CB8AC3E}">
        <p14:creationId xmlns:p14="http://schemas.microsoft.com/office/powerpoint/2010/main" val="40673075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67CCF-B13A-CE2E-F6B1-6436438D8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3A2B5-5799-F2FE-6212-ED063CDFC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3CB88-AE14-24CA-8F69-9B1843A6D5DE}"/>
              </a:ext>
            </a:extLst>
          </p:cNvPr>
          <p:cNvSpPr>
            <a:spLocks noGrp="1"/>
          </p:cNvSpPr>
          <p:nvPr>
            <p:ph type="body" idx="1"/>
          </p:nvPr>
        </p:nvSpPr>
        <p:spPr/>
        <p:txBody>
          <a:bodyPr/>
          <a:lstStyle/>
          <a:p>
            <a:pPr rtl="0"/>
            <a:r>
              <a:rPr lang="es" sz="1200" b="0" i="0" u="none" strike="noStrike">
                <a:latin typeface="Arial"/>
                <a:cs typeface="Arial"/>
              </a:rPr>
              <a:t>Estas próximas diapositivas revisan los requisitos del Plan de Inspección y Aplicación de las UPA. Se requerirá que las UPA desarrollen un Plan de Inspección y Aplicación de acuerdo con el Código de Regulaciones de California, título 27, y que sea consistente con esta sección. Esto promoverá la detección, reducción y disuasión efectivas de las infracciones, y proporciona un seguimiento claro y mejorado de las acciones y comunicaciones con los propietarios y operadores para reducir el incumplimiento.</a:t>
            </a:r>
          </a:p>
          <a:p>
            <a:endParaRPr lang="en-US">
              <a:latin typeface="Arial"/>
              <a:cs typeface="Arial"/>
            </a:endParaRPr>
          </a:p>
          <a:p>
            <a:pPr rtl="0"/>
            <a:r>
              <a:rPr lang="es" sz="1200" b="0" i="0" u="none" strike="noStrike">
                <a:latin typeface="Arial"/>
                <a:cs typeface="Arial"/>
              </a:rPr>
              <a:t>Los planes de inspección y aplicación (I&amp;E) también proporcionan un camino claro para rectificar los problemas de cumplimiento para los propietarios, los operadores y las UPA.</a:t>
            </a:r>
          </a:p>
          <a:p>
            <a:pPr rtl="0"/>
            <a:r>
              <a:rPr lang="es" sz="1200" b="0" i="0" u="none" strike="noStrike">
                <a:latin typeface="Arial"/>
                <a:cs typeface="Arial"/>
              </a:rPr>
              <a:t>2694(a)</a:t>
            </a:r>
          </a:p>
          <a:p>
            <a:endParaRPr lang="en-US">
              <a:cs typeface="Arial"/>
            </a:endParaRPr>
          </a:p>
        </p:txBody>
      </p:sp>
      <p:sp>
        <p:nvSpPr>
          <p:cNvPr id="4" name="Slide Number Placeholder 3">
            <a:extLst>
              <a:ext uri="{FF2B5EF4-FFF2-40B4-BE49-F238E27FC236}">
                <a16:creationId xmlns:a16="http://schemas.microsoft.com/office/drawing/2014/main" id="{9D0BF15E-2BFD-4D37-8173-8E94F6565640}"/>
              </a:ext>
            </a:extLst>
          </p:cNvPr>
          <p:cNvSpPr>
            <a:spLocks noGrp="1"/>
          </p:cNvSpPr>
          <p:nvPr>
            <p:ph type="sldNum" sz="quarter" idx="5"/>
          </p:nvPr>
        </p:nvSpPr>
        <p:spPr/>
        <p:txBody>
          <a:bodyPr/>
          <a:lstStyle/>
          <a:p>
            <a:fld id="{6006FCD0-1D65-46BA-BE27-6CE1CE197DC6}" type="slidenum">
              <a:rPr lang="en-US" smtClean="0"/>
              <a:t>82</a:t>
            </a:fld>
            <a:endParaRPr lang="en-US"/>
          </a:p>
        </p:txBody>
      </p:sp>
    </p:spTree>
    <p:extLst>
      <p:ext uri="{BB962C8B-B14F-4D97-AF65-F5344CB8AC3E}">
        <p14:creationId xmlns:p14="http://schemas.microsoft.com/office/powerpoint/2010/main" val="2716922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4795B-74E5-0E2D-F44F-FF8635455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7128-3058-C1FB-6357-C299EB11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F300D-B907-4C20-0600-7D4505D73260}"/>
              </a:ext>
            </a:extLst>
          </p:cNvPr>
          <p:cNvSpPr>
            <a:spLocks noGrp="1"/>
          </p:cNvSpPr>
          <p:nvPr>
            <p:ph type="body" idx="1"/>
          </p:nvPr>
        </p:nvSpPr>
        <p:spPr/>
        <p:txBody>
          <a:bodyPr/>
          <a:lstStyle/>
          <a:p>
            <a:pPr rtl="0"/>
            <a:r>
              <a:rPr lang="es" sz="1200" b="0" i="0" u="none" strike="noStrike">
                <a:latin typeface="Arial"/>
                <a:cs typeface="Arial"/>
              </a:rPr>
              <a:t>Los planes de inspección y aplicación deben ser consistentes con el título 27 e incluir procedimientos para inspecciones de cumplimiento y verificar y documentar el retorno al cumplimiento. Esto promoverá la reducción efectiva de la detección y la disuasión de las infracciones. Mejor seguimiento y comunicación efectiva entre propietarios, operadores y las UPA. En general, esto reduce el incumplimiento. </a:t>
            </a:r>
          </a:p>
          <a:p>
            <a:endParaRPr lang="en-US">
              <a:cs typeface="Arial"/>
            </a:endParaRPr>
          </a:p>
        </p:txBody>
      </p:sp>
      <p:sp>
        <p:nvSpPr>
          <p:cNvPr id="4" name="Slide Number Placeholder 3">
            <a:extLst>
              <a:ext uri="{FF2B5EF4-FFF2-40B4-BE49-F238E27FC236}">
                <a16:creationId xmlns:a16="http://schemas.microsoft.com/office/drawing/2014/main" id="{2F3764EB-8B07-317D-46C1-BA21405727AF}"/>
              </a:ext>
            </a:extLst>
          </p:cNvPr>
          <p:cNvSpPr>
            <a:spLocks noGrp="1"/>
          </p:cNvSpPr>
          <p:nvPr>
            <p:ph type="sldNum" sz="quarter" idx="5"/>
          </p:nvPr>
        </p:nvSpPr>
        <p:spPr/>
        <p:txBody>
          <a:bodyPr/>
          <a:lstStyle/>
          <a:p>
            <a:fld id="{6006FCD0-1D65-46BA-BE27-6CE1CE197DC6}" type="slidenum">
              <a:rPr lang="en-US" smtClean="0"/>
              <a:t>83</a:t>
            </a:fld>
            <a:endParaRPr lang="en-US"/>
          </a:p>
        </p:txBody>
      </p:sp>
    </p:spTree>
    <p:extLst>
      <p:ext uri="{BB962C8B-B14F-4D97-AF65-F5344CB8AC3E}">
        <p14:creationId xmlns:p14="http://schemas.microsoft.com/office/powerpoint/2010/main" val="29232739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9128B-FFBB-2600-4906-F8A786B41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1CA9-C8B8-AE0C-9E0B-52FA390BC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70FF4-4E11-7CFA-FA90-A48CE63B6629}"/>
              </a:ext>
            </a:extLst>
          </p:cNvPr>
          <p:cNvSpPr>
            <a:spLocks noGrp="1"/>
          </p:cNvSpPr>
          <p:nvPr>
            <p:ph type="body" idx="1"/>
          </p:nvPr>
        </p:nvSpPr>
        <p:spPr/>
        <p:txBody>
          <a:bodyPr/>
          <a:lstStyle/>
          <a:p>
            <a:pPr rtl="0"/>
            <a:r>
              <a:rPr lang="es" sz="1200" b="0" i="0" u="none" strike="noStrike">
                <a:latin typeface="Arial"/>
                <a:cs typeface="Arial"/>
              </a:rPr>
              <a:t>Los planes de inspección y aplicación deben incluir procedimientos para la aplicación gradual, lo que ayuda a garantizar que las diferentes instalaciones se apliquen de manera consistente. </a:t>
            </a:r>
          </a:p>
        </p:txBody>
      </p:sp>
      <p:sp>
        <p:nvSpPr>
          <p:cNvPr id="4" name="Slide Number Placeholder 3">
            <a:extLst>
              <a:ext uri="{FF2B5EF4-FFF2-40B4-BE49-F238E27FC236}">
                <a16:creationId xmlns:a16="http://schemas.microsoft.com/office/drawing/2014/main" id="{1BDF169B-1A8A-9923-2777-B3A62B97E50A}"/>
              </a:ext>
            </a:extLst>
          </p:cNvPr>
          <p:cNvSpPr>
            <a:spLocks noGrp="1"/>
          </p:cNvSpPr>
          <p:nvPr>
            <p:ph type="sldNum" sz="quarter" idx="5"/>
          </p:nvPr>
        </p:nvSpPr>
        <p:spPr/>
        <p:txBody>
          <a:bodyPr/>
          <a:lstStyle/>
          <a:p>
            <a:fld id="{6006FCD0-1D65-46BA-BE27-6CE1CE197DC6}" type="slidenum">
              <a:rPr lang="en-US" smtClean="0"/>
              <a:t>84</a:t>
            </a:fld>
            <a:endParaRPr lang="en-US"/>
          </a:p>
        </p:txBody>
      </p:sp>
    </p:spTree>
    <p:extLst>
      <p:ext uri="{BB962C8B-B14F-4D97-AF65-F5344CB8AC3E}">
        <p14:creationId xmlns:p14="http://schemas.microsoft.com/office/powerpoint/2010/main" val="17791557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62A6-933B-A0AF-96EE-628D96A37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35A2E4-AF86-70F7-B755-830C862B0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1A979-6D59-56BC-5394-0F0E7BA72D2E}"/>
              </a:ext>
            </a:extLst>
          </p:cNvPr>
          <p:cNvSpPr>
            <a:spLocks noGrp="1"/>
          </p:cNvSpPr>
          <p:nvPr>
            <p:ph type="body" idx="1"/>
          </p:nvPr>
        </p:nvSpPr>
        <p:spPr/>
        <p:txBody>
          <a:bodyPr/>
          <a:lstStyle/>
          <a:p>
            <a:pPr rtl="0"/>
            <a:r>
              <a:rPr lang="es" sz="1200" b="0" i="0" u="none" strike="noStrike">
                <a:latin typeface="Arial"/>
                <a:cs typeface="Arial"/>
              </a:rPr>
              <a:t>Las UPA y la Junta deben usar las clasificaciones de infracción definidas por las regulaciones propuestas. Nuevamente, esto proporciona un camino para la aplicación gradual y la aplicación consistente en todo el estado.</a:t>
            </a:r>
          </a:p>
        </p:txBody>
      </p:sp>
      <p:sp>
        <p:nvSpPr>
          <p:cNvPr id="4" name="Slide Number Placeholder 3">
            <a:extLst>
              <a:ext uri="{FF2B5EF4-FFF2-40B4-BE49-F238E27FC236}">
                <a16:creationId xmlns:a16="http://schemas.microsoft.com/office/drawing/2014/main" id="{B6555AF1-B766-C46C-6FE5-F499DC3942BB}"/>
              </a:ext>
            </a:extLst>
          </p:cNvPr>
          <p:cNvSpPr>
            <a:spLocks noGrp="1"/>
          </p:cNvSpPr>
          <p:nvPr>
            <p:ph type="sldNum" sz="quarter" idx="5"/>
          </p:nvPr>
        </p:nvSpPr>
        <p:spPr/>
        <p:txBody>
          <a:bodyPr/>
          <a:lstStyle/>
          <a:p>
            <a:fld id="{6006FCD0-1D65-46BA-BE27-6CE1CE197DC6}" type="slidenum">
              <a:rPr lang="en-US" smtClean="0"/>
              <a:t>85</a:t>
            </a:fld>
            <a:endParaRPr lang="en-US"/>
          </a:p>
        </p:txBody>
      </p:sp>
    </p:spTree>
    <p:extLst>
      <p:ext uri="{BB962C8B-B14F-4D97-AF65-F5344CB8AC3E}">
        <p14:creationId xmlns:p14="http://schemas.microsoft.com/office/powerpoint/2010/main" val="10064989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065B-A87C-9583-90D3-0151BC7B2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D1A39-DAF6-76CC-BB16-EF3347044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D2E2C-D70F-F611-BF4C-4CFFEA92EB4D}"/>
              </a:ext>
            </a:extLst>
          </p:cNvPr>
          <p:cNvSpPr>
            <a:spLocks noGrp="1"/>
          </p:cNvSpPr>
          <p:nvPr>
            <p:ph type="body" idx="1"/>
          </p:nvPr>
        </p:nvSpPr>
        <p:spPr/>
        <p:txBody>
          <a:bodyPr/>
          <a:lstStyle/>
          <a:p>
            <a:pPr rtl="0"/>
            <a:r>
              <a:rPr lang="es" sz="1200" b="0" i="0" u="none" strike="noStrike">
                <a:latin typeface="Arial"/>
                <a:cs typeface="Arial"/>
              </a:rPr>
              <a:t>Este requisito agrega especificidad en cuanto a quién puede aplicar etiquetado rojo y los procedimientos para colaborar, comunicar y delegar procedimientos de etiquetado rojo.</a:t>
            </a:r>
          </a:p>
        </p:txBody>
      </p:sp>
      <p:sp>
        <p:nvSpPr>
          <p:cNvPr id="4" name="Slide Number Placeholder 3">
            <a:extLst>
              <a:ext uri="{FF2B5EF4-FFF2-40B4-BE49-F238E27FC236}">
                <a16:creationId xmlns:a16="http://schemas.microsoft.com/office/drawing/2014/main" id="{CE5A25CB-C28F-21ED-95BE-25F073861D8F}"/>
              </a:ext>
            </a:extLst>
          </p:cNvPr>
          <p:cNvSpPr>
            <a:spLocks noGrp="1"/>
          </p:cNvSpPr>
          <p:nvPr>
            <p:ph type="sldNum" sz="quarter" idx="5"/>
          </p:nvPr>
        </p:nvSpPr>
        <p:spPr/>
        <p:txBody>
          <a:bodyPr/>
          <a:lstStyle/>
          <a:p>
            <a:fld id="{6006FCD0-1D65-46BA-BE27-6CE1CE197DC6}" type="slidenum">
              <a:rPr lang="en-US" smtClean="0"/>
              <a:t>86</a:t>
            </a:fld>
            <a:endParaRPr lang="en-US"/>
          </a:p>
        </p:txBody>
      </p:sp>
    </p:spTree>
    <p:extLst>
      <p:ext uri="{BB962C8B-B14F-4D97-AF65-F5344CB8AC3E}">
        <p14:creationId xmlns:p14="http://schemas.microsoft.com/office/powerpoint/2010/main" val="26593513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1F3A4-2016-622F-1006-F8A195FE0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F797D-6DD6-D237-797E-3CB495098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68627-B0C6-9BF6-FCA6-B73E4C4E83C7}"/>
              </a:ext>
            </a:extLst>
          </p:cNvPr>
          <p:cNvSpPr>
            <a:spLocks noGrp="1"/>
          </p:cNvSpPr>
          <p:nvPr>
            <p:ph type="body" idx="1"/>
          </p:nvPr>
        </p:nvSpPr>
        <p:spPr/>
        <p:txBody>
          <a:bodyPr/>
          <a:lstStyle/>
          <a:p>
            <a:pPr rtl="0"/>
            <a:r>
              <a:rPr lang="es" sz="1200" b="0" i="0" u="none" strike="noStrike">
                <a:latin typeface="Arial"/>
                <a:cs typeface="Arial"/>
              </a:rPr>
              <a:t>Bajo los requisitos de etiquetado rojo propuestos, tanto la Junta como las UPA tienen la autoridad para el etiquetado rojo de una instalación que no cumple con los requisitos. Si la Junta toma medidas de etiquetado rojo, debe comunicarse y consultar con la UPA que preside.  Esto garantiza una buena comunicación entre las dos agencias y garantiza un seguimiento adecuado de la acción de aplicación y evita que los sistemas se pierdan entre los vacíos del proceso.</a:t>
            </a:r>
          </a:p>
        </p:txBody>
      </p:sp>
      <p:sp>
        <p:nvSpPr>
          <p:cNvPr id="4" name="Slide Number Placeholder 3">
            <a:extLst>
              <a:ext uri="{FF2B5EF4-FFF2-40B4-BE49-F238E27FC236}">
                <a16:creationId xmlns:a16="http://schemas.microsoft.com/office/drawing/2014/main" id="{6ADD33AC-1003-A0F7-4060-9E007C8CB504}"/>
              </a:ext>
            </a:extLst>
          </p:cNvPr>
          <p:cNvSpPr>
            <a:spLocks noGrp="1"/>
          </p:cNvSpPr>
          <p:nvPr>
            <p:ph type="sldNum" sz="quarter" idx="5"/>
          </p:nvPr>
        </p:nvSpPr>
        <p:spPr/>
        <p:txBody>
          <a:bodyPr/>
          <a:lstStyle/>
          <a:p>
            <a:fld id="{6006FCD0-1D65-46BA-BE27-6CE1CE197DC6}" type="slidenum">
              <a:rPr lang="en-US" smtClean="0"/>
              <a:t>87</a:t>
            </a:fld>
            <a:endParaRPr lang="en-US"/>
          </a:p>
        </p:txBody>
      </p:sp>
    </p:spTree>
    <p:extLst>
      <p:ext uri="{BB962C8B-B14F-4D97-AF65-F5344CB8AC3E}">
        <p14:creationId xmlns:p14="http://schemas.microsoft.com/office/powerpoint/2010/main" val="32558317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242B6-5CEF-DA57-B59F-F89E2D8D54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49AAF-6EC9-DF15-0BAB-5F21B0C00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E39AF-0180-684D-5A08-587BCAFDE26E}"/>
              </a:ext>
            </a:extLst>
          </p:cNvPr>
          <p:cNvSpPr>
            <a:spLocks noGrp="1"/>
          </p:cNvSpPr>
          <p:nvPr>
            <p:ph type="body" idx="1"/>
          </p:nvPr>
        </p:nvSpPr>
        <p:spPr/>
        <p:txBody>
          <a:bodyPr/>
          <a:lstStyle/>
          <a:p>
            <a:pPr rtl="0"/>
            <a:r>
              <a:rPr lang="es" sz="1200" b="0" i="0" u="none" strike="noStrike">
                <a:latin typeface="Arial"/>
                <a:cs typeface="Arial"/>
              </a:rPr>
              <a:t>Si la Junta aplica un etiquetado rojo, puede delegar cualquier tarea requerida a la UPA correspondiente para su pronta puesta en funcionamiento.</a:t>
            </a:r>
          </a:p>
        </p:txBody>
      </p:sp>
      <p:sp>
        <p:nvSpPr>
          <p:cNvPr id="4" name="Slide Number Placeholder 3">
            <a:extLst>
              <a:ext uri="{FF2B5EF4-FFF2-40B4-BE49-F238E27FC236}">
                <a16:creationId xmlns:a16="http://schemas.microsoft.com/office/drawing/2014/main" id="{26D87CD7-0978-3AD2-FB7C-9DED17BBBE51}"/>
              </a:ext>
            </a:extLst>
          </p:cNvPr>
          <p:cNvSpPr>
            <a:spLocks noGrp="1"/>
          </p:cNvSpPr>
          <p:nvPr>
            <p:ph type="sldNum" sz="quarter" idx="5"/>
          </p:nvPr>
        </p:nvSpPr>
        <p:spPr/>
        <p:txBody>
          <a:bodyPr/>
          <a:lstStyle/>
          <a:p>
            <a:fld id="{6006FCD0-1D65-46BA-BE27-6CE1CE197DC6}" type="slidenum">
              <a:rPr lang="en-US" smtClean="0"/>
              <a:t>88</a:t>
            </a:fld>
            <a:endParaRPr lang="en-US"/>
          </a:p>
        </p:txBody>
      </p:sp>
    </p:spTree>
    <p:extLst>
      <p:ext uri="{BB962C8B-B14F-4D97-AF65-F5344CB8AC3E}">
        <p14:creationId xmlns:p14="http://schemas.microsoft.com/office/powerpoint/2010/main" val="14694336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44C53-09DD-ECE0-EDC1-1B20954E7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2DC48-9136-C567-B881-6BB0E0CEB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38FDE-2230-0E06-BBA3-DA5BC8EF0287}"/>
              </a:ext>
            </a:extLst>
          </p:cNvPr>
          <p:cNvSpPr>
            <a:spLocks noGrp="1"/>
          </p:cNvSpPr>
          <p:nvPr>
            <p:ph type="body" idx="1"/>
          </p:nvPr>
        </p:nvSpPr>
        <p:spPr/>
        <p:txBody>
          <a:bodyPr/>
          <a:lstStyle/>
          <a:p>
            <a:pPr rtl="0"/>
            <a:r>
              <a:rPr lang="es" sz="1200" b="0" i="0" u="none" strike="noStrike">
                <a:latin typeface="Arial"/>
                <a:cs typeface="Arial"/>
              </a:rPr>
              <a:t>Agregar especificidad de tal manera que la Junta también tenga la autoridad para ordenar al propietario que vacíe un tanque con etiquetado rojo que sea consistente con el Código de Salud y Seguridad. </a:t>
            </a:r>
          </a:p>
          <a:p>
            <a:endParaRPr lang="en-US">
              <a:cs typeface="Arial"/>
            </a:endParaRPr>
          </a:p>
          <a:p>
            <a:pPr rtl="0"/>
            <a:r>
              <a:rPr lang="es" sz="1200" b="0" i="0" u="none" strike="noStrike">
                <a:latin typeface="Arial"/>
                <a:cs typeface="Arial"/>
              </a:rPr>
              <a:t>Estamos agregando un lenguaje específico con respecto a los tanques con etiquetado rojo que no se pueden vaciar a través del dispensador para evitar que los propietarios de instalaciones que no cumplen con los requisitos se beneficien monetariamente durante el incumplimiento.</a:t>
            </a:r>
          </a:p>
        </p:txBody>
      </p:sp>
      <p:sp>
        <p:nvSpPr>
          <p:cNvPr id="4" name="Slide Number Placeholder 3">
            <a:extLst>
              <a:ext uri="{FF2B5EF4-FFF2-40B4-BE49-F238E27FC236}">
                <a16:creationId xmlns:a16="http://schemas.microsoft.com/office/drawing/2014/main" id="{E84E23D1-B33F-F863-C46E-1AD5019B00BE}"/>
              </a:ext>
            </a:extLst>
          </p:cNvPr>
          <p:cNvSpPr>
            <a:spLocks noGrp="1"/>
          </p:cNvSpPr>
          <p:nvPr>
            <p:ph type="sldNum" sz="quarter" idx="5"/>
          </p:nvPr>
        </p:nvSpPr>
        <p:spPr/>
        <p:txBody>
          <a:bodyPr/>
          <a:lstStyle/>
          <a:p>
            <a:fld id="{6006FCD0-1D65-46BA-BE27-6CE1CE197DC6}" type="slidenum">
              <a:rPr lang="en-US" smtClean="0"/>
              <a:t>89</a:t>
            </a:fld>
            <a:endParaRPr lang="en-US"/>
          </a:p>
        </p:txBody>
      </p:sp>
    </p:spTree>
    <p:extLst>
      <p:ext uri="{BB962C8B-B14F-4D97-AF65-F5344CB8AC3E}">
        <p14:creationId xmlns:p14="http://schemas.microsoft.com/office/powerpoint/2010/main" val="1478709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ct val="0"/>
              </a:spcBef>
              <a:spcAft>
                <a:spcPct val="0"/>
              </a:spcAft>
              <a:buFont typeface="Symbol" panose="05050102010706020507" pitchFamily="18" charset="2"/>
              <a:buNone/>
            </a:pPr>
            <a:endParaRPr lang="en-US" sz="1200" kern="1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rtl="0">
              <a:spcBef>
                <a:spcPct val="0"/>
              </a:spcBef>
              <a:spcAft>
                <a:spcPts val="800"/>
              </a:spcAft>
              <a:buFont typeface="Symbol" panose="05050102010706020507" pitchFamily="18" charset="2"/>
              <a:buNone/>
            </a:pPr>
            <a:r>
              <a:rPr lang="es" sz="1200" b="0" i="0" u="none" strike="noStrike" kern="100">
                <a:latin typeface="Arial"/>
                <a:ea typeface="Calibri"/>
                <a:cs typeface="Times New Roman"/>
              </a:rPr>
              <a:t>Estamos agregando una nueva clase de inspectores de cumplimiento para proporcionar flexibilidad a las agencias del programa unificado que necesitan inspectores adicionales para cumplir con sus requisitos de inspección de cumplimiento. Estas personas actúan en nombre de la Junta Estatal del Agua o de la Agencia del Programa Unificado que tiene jurisdicción sobre la instalación que requiere inspecciones. El inspector de cumplimiento independiente debe ser independiente de la instalación y de la Agencia del Programa Unificado que tenga jurisdicción. Los requisitos de capacitación específicos para los inspectores de cumplimiento independientes se cubrirán en el artículo 3 más adelante hoy. </a:t>
            </a:r>
          </a:p>
        </p:txBody>
      </p:sp>
      <p:sp>
        <p:nvSpPr>
          <p:cNvPr id="4" name="Slide Number Placeholder 3"/>
          <p:cNvSpPr>
            <a:spLocks noGrp="1"/>
          </p:cNvSpPr>
          <p:nvPr>
            <p:ph type="sldNum" sz="quarter" idx="5"/>
          </p:nvPr>
        </p:nvSpPr>
        <p:spPr/>
        <p:txBody>
          <a:bodyPr/>
          <a:lstStyle/>
          <a:p>
            <a:fld id="{6006FCD0-1D65-46BA-BE27-6CE1CE197DC6}" type="slidenum">
              <a:rPr lang="en-US" smtClean="0"/>
              <a:t>9</a:t>
            </a:fld>
            <a:endParaRPr lang="en-US"/>
          </a:p>
        </p:txBody>
      </p:sp>
    </p:spTree>
    <p:extLst>
      <p:ext uri="{BB962C8B-B14F-4D97-AF65-F5344CB8AC3E}">
        <p14:creationId xmlns:p14="http://schemas.microsoft.com/office/powerpoint/2010/main" val="1389430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9E80-0A84-518F-1EB1-A40669977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29070-0299-27B7-461F-A668EAEED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1A29A-4B51-9452-4E0D-47367DB37B2A}"/>
              </a:ext>
            </a:extLst>
          </p:cNvPr>
          <p:cNvSpPr>
            <a:spLocks noGrp="1"/>
          </p:cNvSpPr>
          <p:nvPr>
            <p:ph type="body" idx="1"/>
          </p:nvPr>
        </p:nvSpPr>
        <p:spPr/>
        <p:txBody>
          <a:bodyPr/>
          <a:lstStyle/>
          <a:p>
            <a:pPr rtl="0"/>
            <a:r>
              <a:rPr lang="es" sz="1200" b="0" i="0" u="none" strike="noStrike">
                <a:latin typeface="Arial"/>
                <a:cs typeface="Arial"/>
              </a:rPr>
              <a:t>Si el propietario elimina un etiquetado rojo en función de la autorización por escrito de la Junta o de UPA, debe:</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Documentar el nivel de sustancia peligrosa</a:t>
            </a:r>
            <a:r>
              <a:rPr lang="es" sz="2800" b="0" i="0" u="none" strike="noStrike">
                <a:latin typeface="Arial"/>
                <a:ea typeface="+mn-lt"/>
                <a:cs typeface="+mn-lt"/>
              </a:rPr>
              <a:t> almacenada en el tanque inmediatamente después de eliminar el etiquetado rojo.</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Devolver el etiquetado rojo y proporcionar la documentación del nivel de sustancia peligrosa almacenada </a:t>
            </a:r>
            <a:r>
              <a:rPr lang="es" sz="2800" b="0" i="0" u="none" strike="noStrike">
                <a:latin typeface="Arial"/>
                <a:ea typeface="+mn-lt"/>
                <a:cs typeface="+mn-lt"/>
              </a:rPr>
              <a:t>a la agencia que colocó el etiquetado rojo</a:t>
            </a:r>
            <a:r>
              <a:rPr lang="es" sz="2800" b="0" i="0" u="none" strike="noStrike">
                <a:solidFill>
                  <a:srgbClr val="0070C0"/>
                </a:solidFill>
                <a:latin typeface="Arial"/>
                <a:ea typeface="+mn-lt"/>
                <a:cs typeface="+mn-lt"/>
              </a:rPr>
              <a:t> dentro de los cinco días</a:t>
            </a:r>
            <a:r>
              <a:rPr lang="es" sz="2800" b="0" i="0" u="none" strike="noStrike">
                <a:latin typeface="Arial"/>
                <a:ea typeface="+mn-lt"/>
                <a:cs typeface="+mn-lt"/>
              </a:rPr>
              <a:t>.</a:t>
            </a:r>
          </a:p>
          <a:p>
            <a:endParaRPr lang="en-US">
              <a:latin typeface="Arial"/>
              <a:cs typeface="Arial"/>
            </a:endParaRPr>
          </a:p>
        </p:txBody>
      </p:sp>
      <p:sp>
        <p:nvSpPr>
          <p:cNvPr id="4" name="Slide Number Placeholder 3">
            <a:extLst>
              <a:ext uri="{FF2B5EF4-FFF2-40B4-BE49-F238E27FC236}">
                <a16:creationId xmlns:a16="http://schemas.microsoft.com/office/drawing/2014/main" id="{AF443E47-33F0-4DB1-D191-0822CCC51B4E}"/>
              </a:ext>
            </a:extLst>
          </p:cNvPr>
          <p:cNvSpPr>
            <a:spLocks noGrp="1"/>
          </p:cNvSpPr>
          <p:nvPr>
            <p:ph type="sldNum" sz="quarter" idx="5"/>
          </p:nvPr>
        </p:nvSpPr>
        <p:spPr/>
        <p:txBody>
          <a:bodyPr/>
          <a:lstStyle/>
          <a:p>
            <a:fld id="{6006FCD0-1D65-46BA-BE27-6CE1CE197DC6}" type="slidenum">
              <a:rPr lang="en-US" smtClean="0"/>
              <a:t>90</a:t>
            </a:fld>
            <a:endParaRPr lang="en-US"/>
          </a:p>
        </p:txBody>
      </p:sp>
    </p:spTree>
    <p:extLst>
      <p:ext uri="{BB962C8B-B14F-4D97-AF65-F5344CB8AC3E}">
        <p14:creationId xmlns:p14="http://schemas.microsoft.com/office/powerpoint/2010/main" val="297779382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artículo 10 cubre los requisitos de acción correctiva.</a:t>
            </a:r>
          </a:p>
          <a:p>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91</a:t>
            </a:fld>
            <a:endParaRPr lang="en-US"/>
          </a:p>
        </p:txBody>
      </p:sp>
    </p:spTree>
    <p:extLst>
      <p:ext uri="{BB962C8B-B14F-4D97-AF65-F5344CB8AC3E}">
        <p14:creationId xmlns:p14="http://schemas.microsoft.com/office/powerpoint/2010/main" val="16635391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cambio aquí es especificar que solo las Agencias de Supervisión de Limpieza tienen la autoridad para supervisar la reducción de liberaciones no autorizadas. Las Agencias del Programa Unificado no tienen esta autoridad, y esto debe hacerlo la Agencia de Supervisión de Limpieza (Programa de Supervisión Local o Junta Regional del Agua).</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92</a:t>
            </a:fld>
            <a:endParaRPr lang="en-US"/>
          </a:p>
        </p:txBody>
      </p:sp>
    </p:spTree>
    <p:extLst>
      <p:ext uri="{BB962C8B-B14F-4D97-AF65-F5344CB8AC3E}">
        <p14:creationId xmlns:p14="http://schemas.microsoft.com/office/powerpoint/2010/main" val="27676067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s" sz="1200" b="0" i="0" u="none" strike="noStrike">
                <a:latin typeface="Arial"/>
              </a:rPr>
              <a:t>Los propietarios y operadores pueden realizar acciones correctivas provisionales durante la fase de evaluación preliminar del sitio si existe una amenaza inminente para la salud humana o el medio ambiente. Deberá notificar a la COA si decide continuar con esto.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 sz="1200" b="0" i="0" u="none" strike="noStrike">
                <a:latin typeface="Arial"/>
              </a:rPr>
              <a:t>El producto gratuito debe eliminarse en la medida de lo posible, según lo determine la </a:t>
            </a:r>
            <a:r>
              <a:rPr lang="es" sz="1200" b="0" i="0" u="none" strike="noStrike">
                <a:solidFill>
                  <a:srgbClr val="0070C0"/>
                </a:solidFill>
                <a:latin typeface="Arial"/>
              </a:rPr>
              <a:t>Agencia de Supervisión de Limpieza</a:t>
            </a:r>
            <a:r>
              <a:rPr lang="es" sz="1200" b="0" i="0" u="none" strike="noStrike">
                <a:latin typeface="Arial"/>
              </a:rPr>
              <a:t>.</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 sz="1200" b="0" i="0" u="none" strike="noStrike">
                <a:solidFill>
                  <a:srgbClr val="000000"/>
                </a:solidFill>
                <a:latin typeface="Arial"/>
              </a:rPr>
              <a:t>El informe gratuito de eliminación de productos deberá enviarse dentro de los 45 días posteriores a la confirmación de la liberación para aclarar cuándo una parte responsable debe enviar un informe gratuito de eliminación de productos a la Agencia de Supervisión de Limpieza.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93</a:t>
            </a:fld>
            <a:endParaRPr lang="en-US"/>
          </a:p>
        </p:txBody>
      </p:sp>
    </p:spTree>
    <p:extLst>
      <p:ext uri="{BB962C8B-B14F-4D97-AF65-F5344CB8AC3E}">
        <p14:creationId xmlns:p14="http://schemas.microsoft.com/office/powerpoint/2010/main" val="447161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E2ACC-B681-3772-8972-CF1042E6F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B8CA9-D2EA-088F-6A8D-54EF88755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2F4D9-F080-7B16-9C77-A18D5381E368}"/>
              </a:ext>
            </a:extLst>
          </p:cNvPr>
          <p:cNvSpPr>
            <a:spLocks noGrp="1"/>
          </p:cNvSpPr>
          <p:nvPr>
            <p:ph type="body" idx="1"/>
          </p:nvPr>
        </p:nvSpPr>
        <p:spPr/>
        <p:txBody>
          <a:bodyPr/>
          <a:lstStyle/>
          <a:p>
            <a:pPr marL="0" indent="0" rtl="0">
              <a:buNone/>
            </a:pPr>
            <a:r>
              <a:rPr lang="es" sz="1200" b="0" i="0" u="none" strike="noStrike">
                <a:latin typeface="Arial"/>
              </a:rPr>
              <a:t>Tras la presentación del Plan de Acción Correctiva de la parte responsable a GeoTracker, las Agencias de Supervisión de Limpieza tendrán 60 días para revisar y estar de acuerdo o requerir modificaciones al Plan de Acción Correctiva. Las partes responsables deben modificar el Plan de Acción Correctiva si así lo requiere la COA.</a:t>
            </a:r>
          </a:p>
          <a:p>
            <a:pPr marL="0" indent="0">
              <a:buNone/>
            </a:pPr>
            <a:endParaRPr lang="en-US"/>
          </a:p>
          <a:p>
            <a:pPr marL="0" indent="0" rtl="0">
              <a:buNone/>
            </a:pPr>
            <a:r>
              <a:rPr lang="es" sz="1200" b="0" i="0" u="none" strike="noStrike">
                <a:latin typeface="Arial"/>
              </a:rPr>
              <a:t>Las COA deben cumplir con este plazo para garantizar que los sitios se limpien de manera rápida y correcta. </a:t>
            </a:r>
          </a:p>
          <a:p>
            <a:pPr marL="0" indent="0">
              <a:buNone/>
            </a:pPr>
            <a:endParaRPr lang="en-US"/>
          </a:p>
          <a:p>
            <a:pPr marL="0" indent="0" rtl="0">
              <a:buNone/>
            </a:pPr>
            <a:r>
              <a:rPr lang="es" sz="1200" b="0" i="0" u="none" strike="noStrike">
                <a:latin typeface="Arial"/>
              </a:rPr>
              <a:t>Las partes responsables deben mantenerse informadas del estado de su plan de acción correctiva y realizar cambios si la COA lo hace necesario.</a:t>
            </a:r>
          </a:p>
          <a:p>
            <a:endParaRPr lang="en-US"/>
          </a:p>
        </p:txBody>
      </p:sp>
      <p:sp>
        <p:nvSpPr>
          <p:cNvPr id="4" name="Slide Number Placeholder 3">
            <a:extLst>
              <a:ext uri="{FF2B5EF4-FFF2-40B4-BE49-F238E27FC236}">
                <a16:creationId xmlns:a16="http://schemas.microsoft.com/office/drawing/2014/main" id="{3AF0DE86-6D20-AEEB-6EDF-02A39C863D31}"/>
              </a:ext>
            </a:extLst>
          </p:cNvPr>
          <p:cNvSpPr>
            <a:spLocks noGrp="1"/>
          </p:cNvSpPr>
          <p:nvPr>
            <p:ph type="sldNum" sz="quarter" idx="5"/>
          </p:nvPr>
        </p:nvSpPr>
        <p:spPr/>
        <p:txBody>
          <a:bodyPr/>
          <a:lstStyle/>
          <a:p>
            <a:fld id="{6006FCD0-1D65-46BA-BE27-6CE1CE197DC6}" type="slidenum">
              <a:rPr lang="en-US" smtClean="0"/>
              <a:t>94</a:t>
            </a:fld>
            <a:endParaRPr lang="en-US"/>
          </a:p>
        </p:txBody>
      </p:sp>
    </p:spTree>
    <p:extLst>
      <p:ext uri="{BB962C8B-B14F-4D97-AF65-F5344CB8AC3E}">
        <p14:creationId xmlns:p14="http://schemas.microsoft.com/office/powerpoint/2010/main" val="33199888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Se debe realizar un estudio de viabilidad para evaluar alternativas para sanear o mitigar los efectos adversos reales o potenciales de las liberaciones no autorizadas. Debe:</a:t>
            </a:r>
          </a:p>
          <a:p>
            <a:pPr lvl="1" rtl="0"/>
            <a:r>
              <a:rPr lang="es" sz="2800" b="0" i="0" u="none" strike="noStrike">
                <a:latin typeface="Arial"/>
              </a:rPr>
              <a:t>Evaluar la rentabilidad y </a:t>
            </a:r>
            <a:r>
              <a:rPr lang="es" sz="2800" b="0" i="0" u="none" strike="noStrike">
                <a:solidFill>
                  <a:srgbClr val="0070C0"/>
                </a:solidFill>
                <a:latin typeface="Arial"/>
              </a:rPr>
              <a:t>el tamaño relativo de su huella ambiental</a:t>
            </a:r>
          </a:p>
          <a:p>
            <a:pPr lvl="1" rtl="0"/>
            <a:r>
              <a:rPr lang="es" sz="2800" b="0" i="0" u="none" strike="noStrike">
                <a:solidFill>
                  <a:srgbClr val="0070C0"/>
                </a:solidFill>
                <a:latin typeface="Arial"/>
              </a:rPr>
              <a:t>Estar diseñado para mitigar las condiciones molestas y el riesgo de incendio o explosión</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 sz="1200" b="0" i="0" u="none" strike="noStrike">
                <a:latin typeface="Arial"/>
              </a:rPr>
              <a:t>Una parte responsable debe proponer implementar la acción correctiva más rentable</a:t>
            </a:r>
            <a:r>
              <a:rPr lang="es" sz="1200" b="0" i="0" u="none" strike="noStrike">
                <a:solidFill>
                  <a:srgbClr val="0070C0"/>
                </a:solidFill>
                <a:latin typeface="Arial"/>
              </a:rPr>
              <a:t> que tenga la menor huella ambiental posible y aun así lograr los objetivos correctivos. </a:t>
            </a:r>
          </a:p>
          <a:p>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95</a:t>
            </a:fld>
            <a:endParaRPr lang="en-US"/>
          </a:p>
        </p:txBody>
      </p:sp>
    </p:spTree>
    <p:extLst>
      <p:ext uri="{BB962C8B-B14F-4D97-AF65-F5344CB8AC3E}">
        <p14:creationId xmlns:p14="http://schemas.microsoft.com/office/powerpoint/2010/main" val="7338284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El cambio aquí es agregar “vapor de suelo” a las acciones de limpieza que la parte responsable puede comenzar 60 días después de presentar el Plan de Acción Correctiva a la COA. Sin embargo, la COA puede ordenar lo contrario.</a:t>
            </a:r>
          </a:p>
          <a:p>
            <a:endParaRPr lang="en-US"/>
          </a:p>
          <a:p>
            <a:pPr rtl="0"/>
            <a:r>
              <a:rPr lang="es" sz="1200" b="0" i="0" u="none" strike="noStrike">
                <a:latin typeface="Arial"/>
              </a:rPr>
              <a:t>La parte responsable debe notificar a la COA si el Plan de Acción Correctiva (CAP) no es rentable y recomendar modificaciones o la suspensión de las actividades de limpieza.</a:t>
            </a:r>
          </a:p>
        </p:txBody>
      </p:sp>
      <p:sp>
        <p:nvSpPr>
          <p:cNvPr id="4" name="Slide Number Placeholder 3"/>
          <p:cNvSpPr>
            <a:spLocks noGrp="1"/>
          </p:cNvSpPr>
          <p:nvPr>
            <p:ph type="sldNum" sz="quarter" idx="5"/>
          </p:nvPr>
        </p:nvSpPr>
        <p:spPr/>
        <p:txBody>
          <a:bodyPr/>
          <a:lstStyle/>
          <a:p>
            <a:fld id="{6006FCD0-1D65-46BA-BE27-6CE1CE197DC6}" type="slidenum">
              <a:rPr lang="en-US" smtClean="0"/>
              <a:t>96</a:t>
            </a:fld>
            <a:endParaRPr lang="en-US"/>
          </a:p>
        </p:txBody>
      </p:sp>
    </p:spTree>
    <p:extLst>
      <p:ext uri="{BB962C8B-B14F-4D97-AF65-F5344CB8AC3E}">
        <p14:creationId xmlns:p14="http://schemas.microsoft.com/office/powerpoint/2010/main" val="4134998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800" b="0" i="0" u="none" strike="noStrike">
                <a:solidFill>
                  <a:srgbClr val="000000"/>
                </a:solidFill>
                <a:latin typeface="Arial"/>
                <a:ea typeface="Arial"/>
              </a:rPr>
              <a:t>Se agregó una nueva sección para indicar lo que implica la fase de preparación del cierre y para implementar de manera más consistente la sección 25296.10 del Código de Salud y Seguridad. La petición de denegación de cierre y la revisión se aplican a todos los casos de liberaciones del UST (petróleo y no petróleo). </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97</a:t>
            </a:fld>
            <a:endParaRPr lang="en-US"/>
          </a:p>
        </p:txBody>
      </p:sp>
    </p:spTree>
    <p:extLst>
      <p:ext uri="{BB962C8B-B14F-4D97-AF65-F5344CB8AC3E}">
        <p14:creationId xmlns:p14="http://schemas.microsoft.com/office/powerpoint/2010/main" val="19913232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800" b="0" i="0" u="none" strike="noStrike">
                <a:solidFill>
                  <a:srgbClr val="000000"/>
                </a:solidFill>
                <a:latin typeface="Arial"/>
                <a:ea typeface="Arial"/>
              </a:rPr>
              <a:t>Se agregó una nueva sección para indicar que la Agencia de Supervisión de Limpieza debe emitir un cierre consistente con todas las políticas estatales aplicables para el control de la calidad del agua adoptadas de conformidad con el artículo 3 del capítulo 3 de la división 7 del Código de Agua, comenzando con la sección 13140. Esto es consistente con la política de cierre de UST de baja amenaza.</a:t>
            </a:r>
            <a:endParaRPr lang="en-US"/>
          </a:p>
        </p:txBody>
      </p:sp>
      <p:sp>
        <p:nvSpPr>
          <p:cNvPr id="4" name="Slide Number Placeholder 3"/>
          <p:cNvSpPr>
            <a:spLocks noGrp="1"/>
          </p:cNvSpPr>
          <p:nvPr>
            <p:ph type="sldNum" sz="quarter" idx="5"/>
          </p:nvPr>
        </p:nvSpPr>
        <p:spPr/>
        <p:txBody>
          <a:bodyPr/>
          <a:lstStyle/>
          <a:p>
            <a:fld id="{6006FCD0-1D65-46BA-BE27-6CE1CE197DC6}" type="slidenum">
              <a:rPr lang="en-US" smtClean="0"/>
              <a:t>98</a:t>
            </a:fld>
            <a:endParaRPr lang="en-US"/>
          </a:p>
        </p:txBody>
      </p:sp>
    </p:spTree>
    <p:extLst>
      <p:ext uri="{BB962C8B-B14F-4D97-AF65-F5344CB8AC3E}">
        <p14:creationId xmlns:p14="http://schemas.microsoft.com/office/powerpoint/2010/main" val="19825553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s" sz="1200" b="0" i="0" u="none" strike="noStrike">
                <a:latin typeface="Arial"/>
              </a:rPr>
              <a:t>Este próximo cambio permite a las COA registrar las restricciones de uso de la tierra si lo justifican como necesario para las liberaciones de sustancias peligrosas no relacionadas con el petróleo.  Esta fue una brecha en el código, las regulaciones y las políticas para las liberaciones de UST no relacionadas con el petróleo y se agregó con fines de aclaración para ser consistente con la práctica existente.</a:t>
            </a:r>
          </a:p>
        </p:txBody>
      </p:sp>
      <p:sp>
        <p:nvSpPr>
          <p:cNvPr id="4" name="Slide Number Placeholder 3"/>
          <p:cNvSpPr>
            <a:spLocks noGrp="1"/>
          </p:cNvSpPr>
          <p:nvPr>
            <p:ph type="sldNum" sz="quarter" idx="5"/>
          </p:nvPr>
        </p:nvSpPr>
        <p:spPr/>
        <p:txBody>
          <a:bodyPr/>
          <a:lstStyle/>
          <a:p>
            <a:fld id="{6006FCD0-1D65-46BA-BE27-6CE1CE197DC6}" type="slidenum">
              <a:rPr lang="en-US" smtClean="0"/>
              <a:t>99</a:t>
            </a:fld>
            <a:endParaRPr lang="en-US"/>
          </a:p>
        </p:txBody>
      </p:sp>
    </p:spTree>
    <p:extLst>
      <p:ext uri="{BB962C8B-B14F-4D97-AF65-F5344CB8AC3E}">
        <p14:creationId xmlns:p14="http://schemas.microsoft.com/office/powerpoint/2010/main" val="3383887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466B0E-E483-4FEE-8D84-A0ADE38B6EB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84A83DE-6F33-46FC-ABF4-806425B3EEA5}"/>
              </a:ext>
            </a:extLst>
          </p:cNvPr>
          <p:cNvSpPr>
            <a:spLocks noGrp="1"/>
          </p:cNvSpPr>
          <p:nvPr>
            <p:ph type="ctrTitle"/>
          </p:nvPr>
        </p:nvSpPr>
        <p:spPr>
          <a:xfrm>
            <a:off x="1523999" y="136525"/>
            <a:ext cx="10483121" cy="2276891"/>
          </a:xfrm>
        </p:spPr>
        <p:txBody>
          <a:bodyPr anchor="t">
            <a:normAutofit/>
          </a:bodyPr>
          <a:lstStyle>
            <a:lvl1pPr algn="r">
              <a:defRPr sz="6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CED7D661-7BB0-4687-9A64-1828D636818A}"/>
              </a:ext>
            </a:extLst>
          </p:cNvPr>
          <p:cNvSpPr>
            <a:spLocks noGrp="1"/>
          </p:cNvSpPr>
          <p:nvPr>
            <p:ph type="subTitle" idx="1"/>
          </p:nvPr>
        </p:nvSpPr>
        <p:spPr>
          <a:xfrm>
            <a:off x="2863120" y="2549941"/>
            <a:ext cx="9144000" cy="1152629"/>
          </a:xfrm>
        </p:spPr>
        <p:txBody>
          <a:bodyPr>
            <a:normAutofit/>
          </a:bodyPr>
          <a:lstStyle>
            <a:lvl1pPr marL="0" indent="0" algn="r">
              <a:buNone/>
              <a:defRPr sz="4000">
                <a:solidFill>
                  <a:schemeClr val="accent5">
                    <a:lumMod val="20000"/>
                    <a:lumOff val="8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DAC4E27-E980-4F71-8F86-5CC9BE840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3167" y="4684924"/>
            <a:ext cx="2225046" cy="1345285"/>
          </a:xfrm>
          <a:prstGeom prst="rect">
            <a:avLst/>
          </a:prstGeom>
        </p:spPr>
      </p:pic>
      <p:sp>
        <p:nvSpPr>
          <p:cNvPr id="19" name="Text Placeholder 18">
            <a:extLst>
              <a:ext uri="{FF2B5EF4-FFF2-40B4-BE49-F238E27FC236}">
                <a16:creationId xmlns:a16="http://schemas.microsoft.com/office/drawing/2014/main" id="{2D9558C0-FB6A-4F5E-9A90-0D6B3C7233EB}"/>
              </a:ext>
            </a:extLst>
          </p:cNvPr>
          <p:cNvSpPr>
            <a:spLocks noGrp="1"/>
          </p:cNvSpPr>
          <p:nvPr>
            <p:ph type="body" sz="quarter" idx="10" hasCustomPrompt="1"/>
          </p:nvPr>
        </p:nvSpPr>
        <p:spPr>
          <a:xfrm>
            <a:off x="1" y="6184757"/>
            <a:ext cx="12192000" cy="670258"/>
          </a:xfrm>
          <a:solidFill>
            <a:srgbClr val="004E7D"/>
          </a:solidFill>
        </p:spPr>
        <p:txBody>
          <a:bodyPr anchor="ctr">
            <a:normAutofit/>
          </a:bodyPr>
          <a:lstStyle>
            <a:lvl1pPr marL="0" indent="0" algn="r">
              <a:buNone/>
              <a:defRPr sz="3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Add unit name, date</a:t>
            </a:r>
          </a:p>
        </p:txBody>
      </p:sp>
    </p:spTree>
    <p:extLst>
      <p:ext uri="{BB962C8B-B14F-4D97-AF65-F5344CB8AC3E}">
        <p14:creationId xmlns:p14="http://schemas.microsoft.com/office/powerpoint/2010/main" val="107291303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F9436-0583-499C-B146-2B4BB5904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9E09D-205C-4848-82ED-372648D1A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6BB5D-0788-4A57-BADB-6D7F1061C8CC}"/>
              </a:ext>
            </a:extLst>
          </p:cNvPr>
          <p:cNvSpPr>
            <a:spLocks noGrp="1"/>
          </p:cNvSpPr>
          <p:nvPr>
            <p:ph type="dt" sz="half" idx="10"/>
          </p:nvPr>
        </p:nvSpPr>
        <p:spPr/>
        <p:txBody>
          <a:bodyPr/>
          <a:lstStyle>
            <a:lvl1pPr>
              <a:defRPr>
                <a:latin typeface="Arial" panose="020B0604020202020204" pitchFamily="34" charset="0"/>
              </a:defRPr>
            </a:lvl1pPr>
          </a:lstStyle>
          <a:p>
            <a:fld id="{3A538CC0-9956-434A-9E0C-A9982C88DA42}" type="datetime1">
              <a:rPr lang="en-US" smtClean="0"/>
              <a:t>11/4/25</a:t>
            </a:fld>
            <a:endParaRPr lang="en-US"/>
          </a:p>
        </p:txBody>
      </p:sp>
      <p:sp>
        <p:nvSpPr>
          <p:cNvPr id="5" name="Footer Placeholder 4">
            <a:extLst>
              <a:ext uri="{FF2B5EF4-FFF2-40B4-BE49-F238E27FC236}">
                <a16:creationId xmlns:a16="http://schemas.microsoft.com/office/drawing/2014/main" id="{75C0F00E-FC0E-46BC-90F5-DAE1B2A7037D}"/>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A484E62B-3522-4AF4-8FBD-8511C8C85F35}"/>
              </a:ext>
            </a:extLst>
          </p:cNvPr>
          <p:cNvSpPr>
            <a:spLocks noGrp="1"/>
          </p:cNvSpPr>
          <p:nvPr>
            <p:ph type="sldNum" sz="quarter" idx="12"/>
          </p:nvPr>
        </p:nvSpPr>
        <p:spPr/>
        <p:txBody>
          <a:bodyPr/>
          <a:lstStyle>
            <a:lvl1pPr>
              <a:defRPr sz="1800">
                <a:solidFill>
                  <a:schemeClr val="tx1"/>
                </a:solidFill>
              </a:defRPr>
            </a:lvl1pPr>
          </a:lstStyle>
          <a:p>
            <a:fld id="{04DD82FD-672D-4FBD-A570-619DF1871194}" type="slidenum">
              <a:rPr lang="en-US" smtClean="0"/>
              <a:pPr/>
              <a:t>‹#›</a:t>
            </a:fld>
            <a:endParaRPr lang="en-US" dirty="0"/>
          </a:p>
        </p:txBody>
      </p:sp>
    </p:spTree>
    <p:extLst>
      <p:ext uri="{BB962C8B-B14F-4D97-AF65-F5344CB8AC3E}">
        <p14:creationId xmlns:p14="http://schemas.microsoft.com/office/powerpoint/2010/main" val="301513165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8BDE-65BA-4B6B-97DF-BF4FA6B5334F}"/>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2B256224-5D0E-432A-9251-CCF542A9C27E}"/>
              </a:ext>
            </a:extLst>
          </p:cNvPr>
          <p:cNvSpPr>
            <a:spLocks noGrp="1"/>
          </p:cNvSpPr>
          <p:nvPr>
            <p:ph type="body" sz="quarter" idx="11"/>
          </p:nvPr>
        </p:nvSpPr>
        <p:spPr>
          <a:xfrm>
            <a:off x="838200" y="1828800"/>
            <a:ext cx="10515600" cy="455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354E5EDB-6AF8-4152-9C68-2338E501B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131269438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D5DF6-9BB8-488B-9824-01BD900C653B}"/>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453490F0-8170-4391-A0D8-5BCDC25C715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23559519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BBAD-B645-468D-A0A0-824BD868BD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DD4BC-239F-4B09-82B8-E12498217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E1B32B-1CA6-4C7E-9C3F-B8224781A8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02A0BC9-CFE2-4DC0-AD67-FA502169F706}"/>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38153389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6C4E0-EBAC-4E7C-BE28-BC0FFD07F3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65D8B0-934B-4C02-BD23-78E9CD5A5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C38B-656C-42A7-A45B-4523264C9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3314E-D827-488E-99B8-DF6687915D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87AB4-C19B-4A84-AFAC-629878771F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33140AC-0AF7-4644-B94F-AA172F30B9C4}"/>
              </a:ext>
            </a:extLst>
          </p:cNvPr>
          <p:cNvSpPr>
            <a:spLocks noGrp="1"/>
          </p:cNvSpPr>
          <p:nvPr>
            <p:ph type="sldNum" sz="quarter" idx="10"/>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7217326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F8CD-4C6C-4B3F-B751-4FFF43BC5051}"/>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C350CB95-F3D1-49A5-BC14-8EB7A27CD120}"/>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172382799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F6AD44F-B14C-49C0-AED4-3E198278EE07}"/>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29497847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1753-75BC-4FDC-AE08-599116BAE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28BBF5-709A-4722-B5F8-25FBC94C1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8513D-2361-49C3-91F2-91FE1F67F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4B372F2-DFE7-4D16-9E72-0BF710D2FB9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sz="1800" dirty="0"/>
          </a:p>
        </p:txBody>
      </p:sp>
    </p:spTree>
    <p:extLst>
      <p:ext uri="{BB962C8B-B14F-4D97-AF65-F5344CB8AC3E}">
        <p14:creationId xmlns:p14="http://schemas.microsoft.com/office/powerpoint/2010/main" val="42145872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1EC3-AA2A-4057-A61B-9067410D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941CC7-C447-4EDF-914C-1D195793EC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1F3ECE-0A62-4491-90EA-14E9675F7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6346D3DB-A94B-4828-AFE7-6B168D6EFBDB}"/>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800">
                <a:solidFill>
                  <a:schemeClr val="tx1"/>
                </a:solidFill>
              </a:defRPr>
            </a:lvl1pPr>
          </a:lstStyle>
          <a:p>
            <a:fld id="{A15CFC30-E45D-4431-B46B-489B270F7815}" type="slidenum">
              <a:rPr lang="en-US" smtClean="0"/>
              <a:pPr/>
              <a:t>‹#›</a:t>
            </a:fld>
            <a:endParaRPr lang="en-US" dirty="0"/>
          </a:p>
        </p:txBody>
      </p:sp>
    </p:spTree>
    <p:extLst>
      <p:ext uri="{BB962C8B-B14F-4D97-AF65-F5344CB8AC3E}">
        <p14:creationId xmlns:p14="http://schemas.microsoft.com/office/powerpoint/2010/main" val="9663985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E744356-6CB2-4833-9D39-4BFF8467543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17DB3DC-FA1C-495C-A457-8142B6084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EEADB-4591-4818-A152-E71E2043C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16F29E-CD5C-4B44-9B8E-833F2FB9BC31}"/>
              </a:ext>
            </a:extLst>
          </p:cNvPr>
          <p:cNvSpPr>
            <a:spLocks noGrp="1"/>
          </p:cNvSpPr>
          <p:nvPr>
            <p:ph type="sldNum" sz="quarter" idx="4"/>
          </p:nvPr>
        </p:nvSpPr>
        <p:spPr>
          <a:xfrm>
            <a:off x="0" y="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A15CFC30-E45D-4431-B46B-489B270F7815}" type="slidenum">
              <a:rPr lang="en-US" smtClean="0"/>
              <a:t>‹#›</a:t>
            </a:fld>
            <a:endParaRPr lang="en-US"/>
          </a:p>
        </p:txBody>
      </p:sp>
      <p:sp>
        <p:nvSpPr>
          <p:cNvPr id="4" name="TextBox 3">
            <a:extLst>
              <a:ext uri="{FF2B5EF4-FFF2-40B4-BE49-F238E27FC236}">
                <a16:creationId xmlns:a16="http://schemas.microsoft.com/office/drawing/2014/main" id="{0488AE23-902A-43B4-80BC-34B0AD3F115B}"/>
              </a:ext>
            </a:extLst>
          </p:cNvPr>
          <p:cNvSpPr txBox="1"/>
          <p:nvPr userDrawn="1"/>
        </p:nvSpPr>
        <p:spPr>
          <a:xfrm>
            <a:off x="0" y="6396335"/>
            <a:ext cx="12192000" cy="461665"/>
          </a:xfrm>
          <a:prstGeom prst="rect">
            <a:avLst/>
          </a:prstGeom>
          <a:solidFill>
            <a:srgbClr val="004E7D"/>
          </a:solidFill>
        </p:spPr>
        <p:txBody>
          <a:bodyPr wrap="square" rtlCol="0" anchor="ctr">
            <a:spAutoFit/>
          </a:bodyPr>
          <a:lstStyle/>
          <a:p>
            <a:pPr algn="r"/>
            <a:r>
              <a:rPr lang="en-US" sz="2400">
                <a:solidFill>
                  <a:schemeClr val="bg1"/>
                </a:solidFill>
                <a:latin typeface="Arial" panose="020B0604020202020204" pitchFamily="34" charset="0"/>
              </a:rPr>
              <a:t>California Water Boards</a:t>
            </a:r>
          </a:p>
        </p:txBody>
      </p:sp>
    </p:spTree>
    <p:extLst>
      <p:ext uri="{BB962C8B-B14F-4D97-AF65-F5344CB8AC3E}">
        <p14:creationId xmlns:p14="http://schemas.microsoft.com/office/powerpoint/2010/main" val="356349825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2" r:id="rId4"/>
    <p:sldLayoutId id="2147483653" r:id="rId5"/>
    <p:sldLayoutId id="2147483654" r:id="rId6"/>
    <p:sldLayoutId id="2147483655" r:id="rId7"/>
    <p:sldLayoutId id="2147483656" r:id="rId8"/>
    <p:sldLayoutId id="2147483657" r:id="rId9"/>
    <p:sldLayoutId id="2147483661" r:id="rId10"/>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0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hyperlink" Target="mailto:Austin.Lemire-Baeten@waterboards.ca.gov"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waterboards.ca.gov/resources/email_subscriptions/ust_subscribe.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1C373B9-551E-4F0A-B6FF-AAB47461DDF1}"/>
              </a:ext>
              <a:ext uri="{C183D7F6-B498-43B3-948B-1728B52AA6E4}">
                <adec:decorative xmlns:adec="http://schemas.microsoft.com/office/drawing/2017/decorative" val="1"/>
              </a:ext>
            </a:extLst>
          </p:cNvPr>
          <p:cNvSpPr>
            <a:spLocks noGrp="1"/>
          </p:cNvSpPr>
          <p:nvPr>
            <p:ph type="body" sz="quarter" idx="10"/>
          </p:nvPr>
        </p:nvSpPr>
        <p:spPr/>
        <p:txBody>
          <a:bodyPr>
            <a:noAutofit/>
          </a:bodyPr>
          <a:lstStyle/>
          <a:p>
            <a:pPr rtl="0"/>
            <a:r>
              <a:rPr lang="es" sz="3200" b="0" i="0" u="none" strike="noStrike">
                <a:latin typeface="Arial"/>
              </a:rPr>
              <a:t>Junta de Agua de California</a:t>
            </a:r>
          </a:p>
        </p:txBody>
      </p:sp>
      <p:sp>
        <p:nvSpPr>
          <p:cNvPr id="2" name="Title 1">
            <a:extLst>
              <a:ext uri="{FF2B5EF4-FFF2-40B4-BE49-F238E27FC236}">
                <a16:creationId xmlns:a16="http://schemas.microsoft.com/office/drawing/2014/main" id="{42DECFF9-7B4A-4F58-8204-051DF9D8BCA2}"/>
              </a:ext>
            </a:extLst>
          </p:cNvPr>
          <p:cNvSpPr>
            <a:spLocks noGrp="1"/>
          </p:cNvSpPr>
          <p:nvPr>
            <p:ph type="ctrTitle"/>
          </p:nvPr>
        </p:nvSpPr>
        <p:spPr>
          <a:xfrm>
            <a:off x="0" y="182066"/>
            <a:ext cx="12192000" cy="2477262"/>
          </a:xfrm>
        </p:spPr>
        <p:txBody>
          <a:bodyPr>
            <a:noAutofit/>
          </a:bodyPr>
          <a:lstStyle/>
          <a:p>
            <a:pPr algn="ctr" rtl="0">
              <a:lnSpc>
                <a:spcPct val="100000"/>
              </a:lnSpc>
            </a:pPr>
            <a:br>
              <a:rPr lang="es" sz="3200" b="1" i="0" u="none" strike="noStrike">
                <a:latin typeface="Arial"/>
              </a:rPr>
            </a:br>
            <a:r>
              <a:rPr lang="es" sz="3200" b="1" i="0" u="none" strike="noStrike">
                <a:latin typeface="Arial"/>
              </a:rPr>
              <a:t>Reescribir el Código de Regulaciones de California,</a:t>
            </a:r>
            <a:br>
              <a:rPr lang="es" sz="3200" b="1" i="0" u="none" strike="noStrike">
                <a:latin typeface="Arial"/>
              </a:rPr>
            </a:br>
            <a:r>
              <a:rPr lang="es" sz="3200" b="1" i="0" u="none" strike="noStrike">
                <a:latin typeface="Arial"/>
              </a:rPr>
              <a:t> título 23, división 3, capítulo 16</a:t>
            </a:r>
          </a:p>
        </p:txBody>
      </p:sp>
      <p:sp>
        <p:nvSpPr>
          <p:cNvPr id="3" name="Subtitle 2">
            <a:extLst>
              <a:ext uri="{FF2B5EF4-FFF2-40B4-BE49-F238E27FC236}">
                <a16:creationId xmlns:a16="http://schemas.microsoft.com/office/drawing/2014/main" id="{8462484C-1499-4EBF-AE7D-A9BC2C925AF0}"/>
              </a:ext>
            </a:extLst>
          </p:cNvPr>
          <p:cNvSpPr>
            <a:spLocks noGrp="1"/>
          </p:cNvSpPr>
          <p:nvPr>
            <p:ph type="subTitle" idx="1"/>
          </p:nvPr>
        </p:nvSpPr>
        <p:spPr>
          <a:xfrm>
            <a:off x="7856825" y="3296654"/>
            <a:ext cx="4335174" cy="1672389"/>
          </a:xfrm>
        </p:spPr>
        <p:txBody>
          <a:bodyPr vert="horz" lIns="91440" tIns="45720" rIns="91440" bIns="45720" rtlCol="0" anchor="t">
            <a:noAutofit/>
          </a:bodyPr>
          <a:lstStyle/>
          <a:p>
            <a:pPr algn="l" rtl="0"/>
            <a:r>
              <a:rPr lang="es" sz="2000" b="0" i="0" u="none" strike="noStrike">
                <a:solidFill>
                  <a:srgbClr val="FFFFFF"/>
                </a:solidFill>
                <a:latin typeface="Arial"/>
                <a:cs typeface="Arial"/>
              </a:rPr>
              <a:t>División de Calidad del Agua</a:t>
            </a:r>
            <a:endParaRPr lang="en-US" sz="2000">
              <a:solidFill>
                <a:srgbClr val="000000"/>
              </a:solidFill>
              <a:latin typeface="Arial"/>
              <a:cs typeface="Arial"/>
            </a:endParaRPr>
          </a:p>
          <a:p>
            <a:endParaRPr lang="en-US" sz="2000">
              <a:solidFill>
                <a:srgbClr val="DEECEF"/>
              </a:solidFill>
            </a:endParaRPr>
          </a:p>
        </p:txBody>
      </p:sp>
      <p:sp>
        <p:nvSpPr>
          <p:cNvPr id="5" name="Text Placeholder 3">
            <a:extLst>
              <a:ext uri="{FF2B5EF4-FFF2-40B4-BE49-F238E27FC236}">
                <a16:creationId xmlns:a16="http://schemas.microsoft.com/office/drawing/2014/main" id="{70650DB1-76CD-A2D5-F3AF-9E06663E6433}"/>
              </a:ext>
            </a:extLst>
          </p:cNvPr>
          <p:cNvSpPr txBox="1"/>
          <p:nvPr/>
        </p:nvSpPr>
        <p:spPr>
          <a:xfrm>
            <a:off x="-1" y="6184757"/>
            <a:ext cx="12192000" cy="670258"/>
          </a:xfrm>
          <a:prstGeom prst="rect">
            <a:avLst/>
          </a:prstGeom>
          <a:noFill/>
        </p:spPr>
        <p:txBody>
          <a:bodyPr vert="horz" lIns="91440" tIns="45720" rIns="91440" bIns="45720" rtlCol="0" anchor="ctr">
            <a:noAutofit/>
          </a:bodyPr>
          <a:lstStyle>
            <a:lvl1pPr marL="0" indent="0" algn="r" defTabSz="914400" rtl="0" eaLnBrk="1" latinLnBrk="0" hangingPunct="1">
              <a:lnSpc>
                <a:spcPct val="90000"/>
              </a:lnSpc>
              <a:spcBef>
                <a:spcPts val="1000"/>
              </a:spcBef>
              <a:buFont typeface="Arial" panose="020B0604020202020204" pitchFamily="34" charset="0"/>
              <a:buNone/>
              <a:defRPr sz="32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es" sz="3200" b="0" i="0" u="none" strike="noStrike">
                <a:latin typeface="Arial"/>
              </a:rPr>
              <a:t>Otoño de 2025</a:t>
            </a:r>
          </a:p>
        </p:txBody>
      </p:sp>
    </p:spTree>
    <p:extLst>
      <p:ext uri="{BB962C8B-B14F-4D97-AF65-F5344CB8AC3E}">
        <p14:creationId xmlns:p14="http://schemas.microsoft.com/office/powerpoint/2010/main" val="37199481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37C377F-916F-0B26-FFB9-D7AC05E186D2}"/>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Arial"/>
              </a:rPr>
              <a:t>Definiciones</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629783"/>
            <a:ext cx="10902462" cy="4247317"/>
          </a:xfrm>
          <a:prstGeom prst="rect">
            <a:avLst/>
          </a:prstGeom>
        </p:spPr>
        <p:txBody>
          <a:bodyPr wrap="square" lIns="91440" tIns="45720" rIns="91440" bIns="45720" anchor="t">
            <a:noAutofit/>
          </a:bodyPr>
          <a:lstStyle/>
          <a:p>
            <a:pPr rtl="0">
              <a:lnSpc>
                <a:spcPct val="90000"/>
              </a:lnSpc>
            </a:pPr>
            <a:r>
              <a:rPr lang="es" sz="2400" b="1" i="0" u="none" strike="noStrike">
                <a:solidFill>
                  <a:srgbClr val="0070C0"/>
                </a:solidFill>
                <a:latin typeface="Arial"/>
                <a:cs typeface="Arial"/>
              </a:rPr>
              <a:t>Cambio propuesto:</a:t>
            </a:r>
          </a:p>
          <a:p>
            <a:pPr marL="342900" indent="-342900" rtl="0">
              <a:lnSpc>
                <a:spcPct val="90000"/>
              </a:lnSpc>
              <a:buFont typeface="Arial" panose="020B0604020202020204" pitchFamily="34" charset="0"/>
              <a:buChar char="•"/>
            </a:pPr>
            <a:r>
              <a:rPr lang="es" sz="2400" b="1" i="0" u="none" strike="noStrike">
                <a:solidFill>
                  <a:srgbClr val="0070C0"/>
                </a:solidFill>
                <a:latin typeface="Arial"/>
                <a:cs typeface="Arial"/>
              </a:rPr>
              <a:t>Presentar</a:t>
            </a:r>
            <a:r>
              <a:rPr lang="es" sz="2400" b="0" i="0" u="none" strike="noStrike">
                <a:latin typeface="Arial"/>
                <a:cs typeface="Arial"/>
              </a:rPr>
              <a:t> significa transmitir electrónicamente la documentación o información requerida de la siguiente manera:</a:t>
            </a:r>
          </a:p>
          <a:p>
            <a:pPr marL="914400" lvl="1" indent="-457200" rtl="0">
              <a:lnSpc>
                <a:spcPct val="90000"/>
              </a:lnSpc>
              <a:buFont typeface="Arial" panose="020B0604020202020204" pitchFamily="34" charset="0"/>
              <a:buChar char="•"/>
            </a:pPr>
            <a:r>
              <a:rPr lang="es" sz="2400" b="0" i="0" u="none" strike="noStrike">
                <a:latin typeface="Arial"/>
                <a:cs typeface="Arial"/>
              </a:rPr>
              <a:t>La información que el propietario u operador debe </a:t>
            </a:r>
            <a:r>
              <a:rPr lang="es" sz="2400" b="0" i="0" u="none" strike="noStrike">
                <a:solidFill>
                  <a:srgbClr val="0070C0"/>
                </a:solidFill>
                <a:latin typeface="Arial"/>
                <a:cs typeface="Arial"/>
              </a:rPr>
              <a:t>“presentar” a la Agencia del Programa Unificado</a:t>
            </a:r>
            <a:r>
              <a:rPr lang="es" sz="2400" b="0" i="0" u="none" strike="noStrike">
                <a:latin typeface="Arial"/>
                <a:cs typeface="Arial"/>
              </a:rPr>
              <a:t> debe enviarse de manera electrónica a través del </a:t>
            </a:r>
            <a:r>
              <a:rPr lang="es" sz="2400" b="0" i="0" u="none" strike="noStrike">
                <a:solidFill>
                  <a:srgbClr val="0070C0"/>
                </a:solidFill>
                <a:latin typeface="Arial"/>
                <a:cs typeface="Arial"/>
              </a:rPr>
              <a:t>Sistema de Informe Ambiental de California (CERS)</a:t>
            </a:r>
            <a:r>
              <a:rPr lang="es" sz="2400" b="0" i="0" u="none" strike="noStrike">
                <a:latin typeface="Arial"/>
                <a:cs typeface="Arial"/>
              </a:rPr>
              <a:t> o del portal local de informes.</a:t>
            </a:r>
          </a:p>
          <a:p>
            <a:pPr marL="914400" lvl="1" indent="-457200" rtl="0">
              <a:lnSpc>
                <a:spcPct val="90000"/>
              </a:lnSpc>
              <a:buFont typeface="Arial" panose="020B0604020202020204" pitchFamily="34" charset="0"/>
              <a:buChar char="•"/>
            </a:pPr>
            <a:r>
              <a:rPr lang="es" sz="2400" b="0" i="0" u="none" strike="noStrike">
                <a:latin typeface="Arial"/>
                <a:cs typeface="Arial"/>
              </a:rPr>
              <a:t>Todos los </a:t>
            </a:r>
            <a:r>
              <a:rPr lang="es" sz="2400" b="0" i="0" u="none" strike="noStrike">
                <a:solidFill>
                  <a:srgbClr val="0070C0"/>
                </a:solidFill>
                <a:latin typeface="Arial"/>
                <a:cs typeface="Arial"/>
              </a:rPr>
              <a:t>envíos a la Agencia de Supervisión de la Limpieza </a:t>
            </a:r>
            <a:r>
              <a:rPr lang="es" sz="2400" b="0" i="0" u="none" strike="noStrike">
                <a:solidFill>
                  <a:srgbClr val="000000"/>
                </a:solidFill>
                <a:latin typeface="Arial"/>
                <a:cs typeface="Arial"/>
              </a:rPr>
              <a:t>(COA)</a:t>
            </a:r>
            <a:r>
              <a:rPr lang="es" sz="2400" b="0" i="0" u="none" strike="noStrike">
                <a:latin typeface="Arial"/>
                <a:cs typeface="Arial"/>
              </a:rPr>
              <a:t> deben enviarse electrónicamente a través de </a:t>
            </a:r>
            <a:r>
              <a:rPr lang="es" sz="2400" b="0" i="0" u="none" strike="noStrike">
                <a:solidFill>
                  <a:srgbClr val="0070C0"/>
                </a:solidFill>
                <a:latin typeface="Arial"/>
                <a:cs typeface="Arial"/>
              </a:rPr>
              <a:t>GeoTracker</a:t>
            </a:r>
            <a:r>
              <a:rPr lang="es" sz="2400" b="0" i="0" u="none" strike="noStrike">
                <a:latin typeface="Arial"/>
                <a:cs typeface="Arial"/>
              </a:rPr>
              <a:t>.</a:t>
            </a:r>
          </a:p>
          <a:p>
            <a:pPr marL="4445" lvl="1">
              <a:lnSpc>
                <a:spcPct val="90000"/>
              </a:lnSpc>
            </a:pPr>
            <a:endParaRPr lang="en-US" sz="2000">
              <a:latin typeface="Arial" panose="020B0604020202020204" pitchFamily="34" charset="0"/>
              <a:cs typeface="Arial" panose="020B0604020202020204" pitchFamily="34" charset="0"/>
            </a:endParaRPr>
          </a:p>
          <a:p>
            <a:pPr marL="4445" lvl="1">
              <a:lnSpc>
                <a:spcPct val="90000"/>
              </a:lnSpc>
            </a:pPr>
            <a:r>
              <a:rPr lang="en-US" sz="200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471F268E-3F36-E8F7-6085-C7D0076462D3}"/>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10</a:t>
            </a:r>
            <a:endParaRPr lang="en-US" sz="1800" dirty="0">
              <a:solidFill>
                <a:schemeClr val="tx1"/>
              </a:solidFill>
            </a:endParaRPr>
          </a:p>
        </p:txBody>
      </p:sp>
    </p:spTree>
    <p:extLst>
      <p:ext uri="{BB962C8B-B14F-4D97-AF65-F5344CB8AC3E}">
        <p14:creationId xmlns:p14="http://schemas.microsoft.com/office/powerpoint/2010/main" val="3681770075"/>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es" sz="4000" b="1" i="0" u="none" strike="noStrike">
                <a:latin typeface="Arial"/>
                <a:ea typeface="+mn-lt"/>
                <a:cs typeface="+mn-lt"/>
              </a:rPr>
              <a:t>Apéndices propuestos: Formularios</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Bolígrafo colocado encima de una línea de firma">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073853"/>
            <a:ext cx="5457464" cy="3637640"/>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100</a:t>
            </a:r>
            <a:endParaRPr lang="en-US" sz="1800" dirty="0">
              <a:solidFill>
                <a:schemeClr val="tx1"/>
              </a:solidFill>
            </a:endParaRPr>
          </a:p>
        </p:txBody>
      </p:sp>
    </p:spTree>
    <p:extLst>
      <p:ext uri="{BB962C8B-B14F-4D97-AF65-F5344CB8AC3E}">
        <p14:creationId xmlns:p14="http://schemas.microsoft.com/office/powerpoint/2010/main" val="48036596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A7CAD-AE3A-35D1-4D62-E52F4F5C0FF8}"/>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63A61E99-0879-41A9-73EF-076B157E2F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4E1FE134-FC27-74A5-265C-EBDC325B51E6}"/>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Apéndice 3 propuesto">
            <a:extLst>
              <a:ext uri="{FF2B5EF4-FFF2-40B4-BE49-F238E27FC236}">
                <a16:creationId xmlns:a16="http://schemas.microsoft.com/office/drawing/2014/main" id="{E5D95E8F-60EF-F09F-D224-7AF85E08A26B}"/>
              </a:ext>
            </a:extLst>
          </p:cNvPr>
          <p:cNvPicPr>
            <a:picLocks noChangeAspect="1"/>
          </p:cNvPicPr>
          <p:nvPr/>
        </p:nvPicPr>
        <p:blipFill>
          <a:blip r:embed="rId4"/>
          <a:srcRect b="8455"/>
          <a:stretch>
            <a:fillRect/>
          </a:stretch>
        </p:blipFill>
        <p:spPr>
          <a:xfrm>
            <a:off x="3153597" y="0"/>
            <a:ext cx="6063226" cy="6278137"/>
          </a:xfrm>
          <a:prstGeom prst="rect">
            <a:avLst/>
          </a:prstGeom>
        </p:spPr>
      </p:pic>
      <p:sp>
        <p:nvSpPr>
          <p:cNvPr id="8" name="Rectangle 7">
            <a:extLst>
              <a:ext uri="{FF2B5EF4-FFF2-40B4-BE49-F238E27FC236}">
                <a16:creationId xmlns:a16="http://schemas.microsoft.com/office/drawing/2014/main" id="{7113D833-4BCC-EE34-0CFD-2EE946B56B19}"/>
              </a:ext>
              <a:ext uri="{C183D7F6-B498-43B3-948B-1728B52AA6E4}">
                <adec:decorative xmlns:adec="http://schemas.microsoft.com/office/drawing/2017/decorative" val="1"/>
              </a:ext>
            </a:extLst>
          </p:cNvPr>
          <p:cNvSpPr/>
          <p:nvPr/>
        </p:nvSpPr>
        <p:spPr>
          <a:xfrm>
            <a:off x="6617154" y="4103649"/>
            <a:ext cx="2515694"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Rectangle 8">
            <a:extLst>
              <a:ext uri="{FF2B5EF4-FFF2-40B4-BE49-F238E27FC236}">
                <a16:creationId xmlns:a16="http://schemas.microsoft.com/office/drawing/2014/main" id="{8EFE5110-9698-8DF3-3D9E-52FF4C79C26E}"/>
              </a:ext>
              <a:ext uri="{C183D7F6-B498-43B3-948B-1728B52AA6E4}">
                <adec:decorative xmlns:adec="http://schemas.microsoft.com/office/drawing/2017/decorative" val="1"/>
              </a:ext>
            </a:extLst>
          </p:cNvPr>
          <p:cNvSpPr/>
          <p:nvPr/>
        </p:nvSpPr>
        <p:spPr>
          <a:xfrm>
            <a:off x="5319131" y="4103649"/>
            <a:ext cx="1293541" cy="20800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Rectangle 9">
            <a:extLst>
              <a:ext uri="{FF2B5EF4-FFF2-40B4-BE49-F238E27FC236}">
                <a16:creationId xmlns:a16="http://schemas.microsoft.com/office/drawing/2014/main" id="{E77FC989-9459-C434-EE33-8B7CAA35D90B}"/>
              </a:ext>
              <a:ext uri="{C183D7F6-B498-43B3-948B-1728B52AA6E4}">
                <adec:decorative xmlns:adec="http://schemas.microsoft.com/office/drawing/2017/decorative" val="1"/>
              </a:ext>
            </a:extLst>
          </p:cNvPr>
          <p:cNvSpPr/>
          <p:nvPr/>
        </p:nvSpPr>
        <p:spPr>
          <a:xfrm>
            <a:off x="3153597" y="1470211"/>
            <a:ext cx="3592892"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1" name="Rectangle 10">
            <a:extLst>
              <a:ext uri="{FF2B5EF4-FFF2-40B4-BE49-F238E27FC236}">
                <a16:creationId xmlns:a16="http://schemas.microsoft.com/office/drawing/2014/main" id="{A5E9FCCB-62BE-498A-F8AF-D6EAC03B7570}"/>
              </a:ext>
              <a:ext uri="{C183D7F6-B498-43B3-948B-1728B52AA6E4}">
                <adec:decorative xmlns:adec="http://schemas.microsoft.com/office/drawing/2017/decorative" val="1"/>
              </a:ext>
            </a:extLst>
          </p:cNvPr>
          <p:cNvSpPr/>
          <p:nvPr/>
        </p:nvSpPr>
        <p:spPr>
          <a:xfrm>
            <a:off x="4749089" y="1055866"/>
            <a:ext cx="4383759" cy="41434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34544773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5B11-B3FE-0647-F6AB-733027A7DF33}"/>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B762BCBC-115D-8410-938F-1A3C3C2F96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65A0619-1FAA-9C5C-F619-614E7CA2D9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3.1 propuesto">
            <a:extLst>
              <a:ext uri="{FF2B5EF4-FFF2-40B4-BE49-F238E27FC236}">
                <a16:creationId xmlns:a16="http://schemas.microsoft.com/office/drawing/2014/main" id="{ABC58232-1726-7191-213C-140BBD1FDBF7}"/>
              </a:ext>
            </a:extLst>
          </p:cNvPr>
          <p:cNvPicPr>
            <a:picLocks noChangeAspect="1"/>
          </p:cNvPicPr>
          <p:nvPr/>
        </p:nvPicPr>
        <p:blipFill>
          <a:blip r:embed="rId4"/>
          <a:srcRect b="6619"/>
          <a:stretch>
            <a:fillRect/>
          </a:stretch>
        </p:blipFill>
        <p:spPr>
          <a:xfrm>
            <a:off x="2850039" y="1"/>
            <a:ext cx="7049484" cy="6289288"/>
          </a:xfrm>
          <a:prstGeom prst="rect">
            <a:avLst/>
          </a:prstGeom>
        </p:spPr>
      </p:pic>
    </p:spTree>
    <p:extLst>
      <p:ext uri="{BB962C8B-B14F-4D97-AF65-F5344CB8AC3E}">
        <p14:creationId xmlns:p14="http://schemas.microsoft.com/office/powerpoint/2010/main" val="133047160"/>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DE21-7C40-805A-E68D-56EEDEAC5591}"/>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FF91D26C-FE75-97A9-7492-38B69D7530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74D3314-3901-870F-56AD-4C492C2EDB6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Apéndice 4 propuesto">
            <a:extLst>
              <a:ext uri="{FF2B5EF4-FFF2-40B4-BE49-F238E27FC236}">
                <a16:creationId xmlns:a16="http://schemas.microsoft.com/office/drawing/2014/main" id="{B3775643-F098-ACD3-B943-83146E910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2992" y="892044"/>
            <a:ext cx="7106015" cy="5073911"/>
          </a:xfrm>
          <a:prstGeom prst="rect">
            <a:avLst/>
          </a:prstGeom>
        </p:spPr>
      </p:pic>
      <p:sp>
        <p:nvSpPr>
          <p:cNvPr id="9" name="Rectangle 8">
            <a:extLst>
              <a:ext uri="{FF2B5EF4-FFF2-40B4-BE49-F238E27FC236}">
                <a16:creationId xmlns:a16="http://schemas.microsoft.com/office/drawing/2014/main" id="{46D114CC-2E06-8DC5-B84A-797047134DF8}"/>
              </a:ext>
              <a:ext uri="{C183D7F6-B498-43B3-948B-1728B52AA6E4}">
                <adec:decorative xmlns:adec="http://schemas.microsoft.com/office/drawing/2017/decorative" val="1"/>
              </a:ext>
            </a:extLst>
          </p:cNvPr>
          <p:cNvSpPr/>
          <p:nvPr/>
        </p:nvSpPr>
        <p:spPr>
          <a:xfrm>
            <a:off x="6177260" y="3289610"/>
            <a:ext cx="3379335" cy="3186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8686951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91EB-6B3A-DF0B-75D2-1EF4C650B8BF}"/>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67ECFC41-8147-C821-9D8B-EFA5922A79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B8224B4-A4D8-7BF1-5099-FF8371D12B1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4 propuesto">
            <a:extLst>
              <a:ext uri="{FF2B5EF4-FFF2-40B4-BE49-F238E27FC236}">
                <a16:creationId xmlns:a16="http://schemas.microsoft.com/office/drawing/2014/main" id="{406E5DC9-760F-294F-30EE-E3C4AF639C57}"/>
              </a:ext>
            </a:extLst>
          </p:cNvPr>
          <p:cNvPicPr>
            <a:picLocks noChangeAspect="1"/>
          </p:cNvPicPr>
          <p:nvPr/>
        </p:nvPicPr>
        <p:blipFill>
          <a:blip r:embed="rId4">
            <a:extLst>
              <a:ext uri="{28A0092B-C50C-407E-A947-70E740481C1C}">
                <a14:useLocalDpi xmlns:a14="http://schemas.microsoft.com/office/drawing/2010/main" val="0"/>
              </a:ext>
            </a:extLst>
          </a:blip>
          <a:srcRect l="1762" t="1209"/>
          <a:stretch>
            <a:fillRect/>
          </a:stretch>
        </p:blipFill>
        <p:spPr>
          <a:xfrm>
            <a:off x="1694984" y="1304693"/>
            <a:ext cx="8962745" cy="4553740"/>
          </a:xfrm>
          <a:prstGeom prst="rect">
            <a:avLst/>
          </a:prstGeom>
        </p:spPr>
      </p:pic>
      <p:sp>
        <p:nvSpPr>
          <p:cNvPr id="7" name="Rectangle 6">
            <a:extLst>
              <a:ext uri="{FF2B5EF4-FFF2-40B4-BE49-F238E27FC236}">
                <a16:creationId xmlns:a16="http://schemas.microsoft.com/office/drawing/2014/main" id="{D22C2BB2-F22A-E541-8BF3-50B35B7D74D3}"/>
              </a:ext>
              <a:ext uri="{C183D7F6-B498-43B3-948B-1728B52AA6E4}">
                <adec:decorative xmlns:adec="http://schemas.microsoft.com/office/drawing/2017/decorative" val="1"/>
              </a:ext>
            </a:extLst>
          </p:cNvPr>
          <p:cNvSpPr/>
          <p:nvPr/>
        </p:nvSpPr>
        <p:spPr>
          <a:xfrm>
            <a:off x="1828800" y="2642838"/>
            <a:ext cx="8668216" cy="27878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Rectangle 2">
            <a:extLst>
              <a:ext uri="{FF2B5EF4-FFF2-40B4-BE49-F238E27FC236}">
                <a16:creationId xmlns:a16="http://schemas.microsoft.com/office/drawing/2014/main" id="{3B66B8F9-1C56-06AA-17FA-EABCAC19C543}"/>
              </a:ext>
              <a:ext uri="{C183D7F6-B498-43B3-948B-1728B52AA6E4}">
                <adec:decorative xmlns:adec="http://schemas.microsoft.com/office/drawing/2017/decorative" val="1"/>
              </a:ext>
            </a:extLst>
          </p:cNvPr>
          <p:cNvSpPr/>
          <p:nvPr/>
        </p:nvSpPr>
        <p:spPr>
          <a:xfrm>
            <a:off x="1828800" y="4120373"/>
            <a:ext cx="8668215" cy="37356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421306499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CC642-D07D-A831-7D48-85ADA19A4C22}"/>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DBA578D0-0EA2-C6D8-1869-00D838473B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9D352DC-AE6A-D2A5-D258-2A5B74D2FB1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Apéndice 4.1 propuesto">
            <a:extLst>
              <a:ext uri="{FF2B5EF4-FFF2-40B4-BE49-F238E27FC236}">
                <a16:creationId xmlns:a16="http://schemas.microsoft.com/office/drawing/2014/main" id="{400AB801-C341-43A8-E035-8718248789EA}"/>
              </a:ext>
            </a:extLst>
          </p:cNvPr>
          <p:cNvPicPr>
            <a:picLocks noChangeAspect="1"/>
          </p:cNvPicPr>
          <p:nvPr/>
        </p:nvPicPr>
        <p:blipFill>
          <a:blip r:embed="rId4">
            <a:extLst>
              <a:ext uri="{28A0092B-C50C-407E-A947-70E740481C1C}">
                <a14:useLocalDpi xmlns:a14="http://schemas.microsoft.com/office/drawing/2010/main" val="0"/>
              </a:ext>
            </a:extLst>
          </a:blip>
          <a:srcRect t="2735"/>
          <a:stretch>
            <a:fillRect/>
          </a:stretch>
        </p:blipFill>
        <p:spPr>
          <a:xfrm>
            <a:off x="1739589" y="717604"/>
            <a:ext cx="9417034" cy="4410706"/>
          </a:xfrm>
          <a:prstGeom prst="rect">
            <a:avLst/>
          </a:prstGeom>
        </p:spPr>
      </p:pic>
    </p:spTree>
    <p:extLst>
      <p:ext uri="{BB962C8B-B14F-4D97-AF65-F5344CB8AC3E}">
        <p14:creationId xmlns:p14="http://schemas.microsoft.com/office/powerpoint/2010/main" val="160923951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755C8-6B1F-03D5-81EE-B096FD41D7B0}"/>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2F9540C7-85FE-221A-DAF0-DFE6703FE54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F95F1E0-79DC-AA84-1C4C-126F0D0AF44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Apéndice 4.2 propuesto">
            <a:extLst>
              <a:ext uri="{FF2B5EF4-FFF2-40B4-BE49-F238E27FC236}">
                <a16:creationId xmlns:a16="http://schemas.microsoft.com/office/drawing/2014/main" id="{9A197DA1-EC5E-D058-86B2-E94E306288BD}"/>
              </a:ext>
            </a:extLst>
          </p:cNvPr>
          <p:cNvPicPr>
            <a:picLocks noChangeAspect="1"/>
          </p:cNvPicPr>
          <p:nvPr/>
        </p:nvPicPr>
        <p:blipFill>
          <a:blip r:embed="rId4">
            <a:extLst>
              <a:ext uri="{28A0092B-C50C-407E-A947-70E740481C1C}">
                <a14:useLocalDpi xmlns:a14="http://schemas.microsoft.com/office/drawing/2010/main" val="0"/>
              </a:ext>
            </a:extLst>
          </a:blip>
          <a:srcRect t="1768"/>
          <a:stretch>
            <a:fillRect/>
          </a:stretch>
        </p:blipFill>
        <p:spPr>
          <a:xfrm>
            <a:off x="1914750" y="1271239"/>
            <a:ext cx="9089209" cy="3718934"/>
          </a:xfrm>
          <a:prstGeom prst="rect">
            <a:avLst/>
          </a:prstGeom>
        </p:spPr>
      </p:pic>
    </p:spTree>
    <p:extLst>
      <p:ext uri="{BB962C8B-B14F-4D97-AF65-F5344CB8AC3E}">
        <p14:creationId xmlns:p14="http://schemas.microsoft.com/office/powerpoint/2010/main" val="350775735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FA8D0-D8BF-6134-3CC5-974EA799D7E6}"/>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03EFD574-1908-DD48-4454-47C4C92505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97CD4DF-09BB-961D-3628-877A4CCF1D9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Apéndice 4.3 propuesto">
            <a:extLst>
              <a:ext uri="{FF2B5EF4-FFF2-40B4-BE49-F238E27FC236}">
                <a16:creationId xmlns:a16="http://schemas.microsoft.com/office/drawing/2014/main" id="{5D02546E-CD3E-FD10-B670-A710AA76E282}"/>
              </a:ext>
            </a:extLst>
          </p:cNvPr>
          <p:cNvPicPr>
            <a:picLocks noChangeAspect="1"/>
          </p:cNvPicPr>
          <p:nvPr/>
        </p:nvPicPr>
        <p:blipFill>
          <a:blip r:embed="rId4">
            <a:extLst>
              <a:ext uri="{28A0092B-C50C-407E-A947-70E740481C1C}">
                <a14:useLocalDpi xmlns:a14="http://schemas.microsoft.com/office/drawing/2010/main" val="0"/>
              </a:ext>
            </a:extLst>
          </a:blip>
          <a:srcRect t="1617"/>
          <a:stretch>
            <a:fillRect/>
          </a:stretch>
        </p:blipFill>
        <p:spPr>
          <a:xfrm>
            <a:off x="1905900" y="1159727"/>
            <a:ext cx="8948504" cy="4074669"/>
          </a:xfrm>
          <a:prstGeom prst="rect">
            <a:avLst/>
          </a:prstGeom>
        </p:spPr>
      </p:pic>
    </p:spTree>
    <p:extLst>
      <p:ext uri="{BB962C8B-B14F-4D97-AF65-F5344CB8AC3E}">
        <p14:creationId xmlns:p14="http://schemas.microsoft.com/office/powerpoint/2010/main" val="251566342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81D9-1AAE-F9FE-0C27-41805DD69384}"/>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770E1C50-166F-61C4-25C5-868A864270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4EFB10-F467-C39A-6298-A7B928CF858C}"/>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Apéndice 4 propuesto">
            <a:extLst>
              <a:ext uri="{FF2B5EF4-FFF2-40B4-BE49-F238E27FC236}">
                <a16:creationId xmlns:a16="http://schemas.microsoft.com/office/drawing/2014/main" id="{7CB4960E-1066-6896-EEE3-13F9654299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890" y="1146057"/>
            <a:ext cx="7182219" cy="4565885"/>
          </a:xfrm>
          <a:prstGeom prst="rect">
            <a:avLst/>
          </a:prstGeom>
        </p:spPr>
      </p:pic>
      <p:sp>
        <p:nvSpPr>
          <p:cNvPr id="3" name="Rectangle 2">
            <a:extLst>
              <a:ext uri="{FF2B5EF4-FFF2-40B4-BE49-F238E27FC236}">
                <a16:creationId xmlns:a16="http://schemas.microsoft.com/office/drawing/2014/main" id="{152B97C6-AF85-2F5A-D9B2-EC2CD616C144}"/>
              </a:ext>
              <a:ext uri="{C183D7F6-B498-43B3-948B-1728B52AA6E4}">
                <adec:decorative xmlns:adec="http://schemas.microsoft.com/office/drawing/2017/decorative" val="1"/>
              </a:ext>
            </a:extLst>
          </p:cNvPr>
          <p:cNvSpPr/>
          <p:nvPr/>
        </p:nvSpPr>
        <p:spPr>
          <a:xfrm>
            <a:off x="8757860" y="2241395"/>
            <a:ext cx="788895" cy="273204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3272392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654C6-84B3-A7BE-2053-73CD89975D84}"/>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C222C54-B483-E538-0810-34C37F6472E0}"/>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109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Apéndice 5 propuesto">
            <a:extLst>
              <a:ext uri="{FF2B5EF4-FFF2-40B4-BE49-F238E27FC236}">
                <a16:creationId xmlns:a16="http://schemas.microsoft.com/office/drawing/2014/main" id="{7B309AA3-F489-9953-3C76-C2C456456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470" y="581452"/>
            <a:ext cx="7729059" cy="5695096"/>
          </a:xfrm>
          <a:prstGeom prst="rect">
            <a:avLst/>
          </a:prstGeom>
        </p:spPr>
      </p:pic>
      <p:pic>
        <p:nvPicPr>
          <p:cNvPr id="5" name="Picture 4" descr="Logo de la Junta Estatal del Agua">
            <a:extLst>
              <a:ext uri="{FF2B5EF4-FFF2-40B4-BE49-F238E27FC236}">
                <a16:creationId xmlns:a16="http://schemas.microsoft.com/office/drawing/2014/main" id="{49903853-394C-149B-24B4-D19BEC07C9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0771350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115AA6E-3ABB-55E3-CA47-6E89D0C76D52}"/>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A85E8525-512A-F071-2A64-34D3EB26A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a:extLst>
              <a:ext uri="{FF2B5EF4-FFF2-40B4-BE49-F238E27FC236}">
                <a16:creationId xmlns:a16="http://schemas.microsoft.com/office/drawing/2014/main" id="{ADA8773A-B515-1263-59C3-BD28859453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EC84713-27C7-4953-BA14-45B881E24A5A}"/>
              </a:ext>
            </a:extLst>
          </p:cNvPr>
          <p:cNvSpPr txBox="1">
            <a:spLocks noGrp="1"/>
          </p:cNvSpPr>
          <p:nvPr>
            <p:ph type="title" idx="4294967295"/>
          </p:nvPr>
        </p:nvSpPr>
        <p:spPr>
          <a:xfrm>
            <a:off x="641684" y="667657"/>
            <a:ext cx="10723921" cy="2409031"/>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C650E4CC-B7E4-33F4-1F16-87716B4DEB82}"/>
              </a:ext>
            </a:extLst>
          </p:cNvPr>
          <p:cNvSpPr/>
          <p:nvPr/>
        </p:nvSpPr>
        <p:spPr>
          <a:xfrm>
            <a:off x="641684" y="1629783"/>
            <a:ext cx="10902462" cy="2308324"/>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Cambio propuesto:</a:t>
            </a:r>
          </a:p>
          <a:p>
            <a:pPr marL="914400" lvl="1" indent="-457200" rtl="0">
              <a:lnSpc>
                <a:spcPct val="90000"/>
              </a:lnSpc>
              <a:buFont typeface="Arial" panose="020B0604020202020204" pitchFamily="34" charset="0"/>
              <a:buChar char="•"/>
            </a:pPr>
            <a:r>
              <a:rPr lang="es" sz="2800" b="0" i="0" u="none" strike="noStrike">
                <a:latin typeface="Arial"/>
                <a:cs typeface="Arial"/>
              </a:rPr>
              <a:t>La información que debe </a:t>
            </a:r>
            <a:r>
              <a:rPr lang="es" sz="2800" b="1" i="0" u="none" strike="noStrike">
                <a:solidFill>
                  <a:srgbClr val="0070C0"/>
                </a:solidFill>
                <a:latin typeface="Arial"/>
                <a:cs typeface="Arial"/>
              </a:rPr>
              <a:t>proporcionarse </a:t>
            </a:r>
            <a:r>
              <a:rPr lang="es" sz="2800" b="0" i="0" u="none" strike="noStrike">
                <a:latin typeface="Arial"/>
                <a:cs typeface="Arial"/>
              </a:rPr>
              <a:t>en lugar de presentarse puede transmitirse por entrega en mano, correo postal de los EE. UU., correo electrónico o fax.</a:t>
            </a:r>
          </a:p>
          <a:p>
            <a:pPr marL="4572" lvl="1">
              <a:lnSpc>
                <a:spcPct val="90000"/>
              </a:lnSpc>
            </a:pPr>
            <a:endParaRPr lang="en-US" sz="2400">
              <a:latin typeface="Arial" panose="020B0604020202020204" pitchFamily="34" charset="0"/>
              <a:cs typeface="Arial" panose="020B0604020202020204" pitchFamily="34" charset="0"/>
            </a:endParaRPr>
          </a:p>
          <a:p>
            <a:pPr marL="4572" lvl="1">
              <a:lnSpc>
                <a:spcPct val="90000"/>
              </a:lnSpc>
            </a:pPr>
            <a:r>
              <a:rPr lang="en-US" sz="2400">
                <a:latin typeface="Arial" panose="020B0604020202020204" pitchFamily="34" charset="0"/>
                <a:cs typeface="Arial" panose="020B0604020202020204" pitchFamily="34" charset="0"/>
              </a:rPr>
              <a:t>	</a:t>
            </a:r>
          </a:p>
        </p:txBody>
      </p:sp>
      <p:sp>
        <p:nvSpPr>
          <p:cNvPr id="5" name="Slide Number Placeholder 2">
            <a:extLst>
              <a:ext uri="{FF2B5EF4-FFF2-40B4-BE49-F238E27FC236}">
                <a16:creationId xmlns:a16="http://schemas.microsoft.com/office/drawing/2014/main" id="{ABECC510-0FDD-6C21-0286-F7679B3B676F}"/>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11</a:t>
            </a:r>
            <a:endParaRPr lang="en-US" sz="1800">
              <a:solidFill>
                <a:schemeClr val="tx1"/>
              </a:solidFill>
            </a:endParaRPr>
          </a:p>
        </p:txBody>
      </p:sp>
    </p:spTree>
    <p:extLst>
      <p:ext uri="{BB962C8B-B14F-4D97-AF65-F5344CB8AC3E}">
        <p14:creationId xmlns:p14="http://schemas.microsoft.com/office/powerpoint/2010/main" val="419786824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27B5D-9D40-5C14-5050-38ABD1200127}"/>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62F11629-FD02-AB19-5153-5D0080F7862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Apéndice 5 propuesto">
            <a:extLst>
              <a:ext uri="{FF2B5EF4-FFF2-40B4-BE49-F238E27FC236}">
                <a16:creationId xmlns:a16="http://schemas.microsoft.com/office/drawing/2014/main" id="{60559D06-C937-21B1-5F66-D8DD2F308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7919" y="1479450"/>
            <a:ext cx="7036162" cy="3899100"/>
          </a:xfrm>
          <a:prstGeom prst="rect">
            <a:avLst/>
          </a:prstGeom>
        </p:spPr>
      </p:pic>
      <p:pic>
        <p:nvPicPr>
          <p:cNvPr id="5" name="Picture 4" descr="Logo de la Junta Estatal del Agua">
            <a:extLst>
              <a:ext uri="{FF2B5EF4-FFF2-40B4-BE49-F238E27FC236}">
                <a16:creationId xmlns:a16="http://schemas.microsoft.com/office/drawing/2014/main" id="{FE0F2D46-4EEE-B344-3F89-B10A479A54C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268193C4-1B8C-EF3C-38F2-AA5541289817}"/>
              </a:ext>
              <a:ext uri="{C183D7F6-B498-43B3-948B-1728B52AA6E4}">
                <adec:decorative xmlns:adec="http://schemas.microsoft.com/office/drawing/2017/decorative" val="1"/>
              </a:ext>
            </a:extLst>
          </p:cNvPr>
          <p:cNvSpPr/>
          <p:nvPr/>
        </p:nvSpPr>
        <p:spPr>
          <a:xfrm>
            <a:off x="2665141" y="4683512"/>
            <a:ext cx="6869152" cy="6021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83798257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B00C-1364-3A43-C56F-442BB49C40D3}"/>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3A14FABF-230A-6FEF-FEAD-BE8929BD11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FDB49C4-5C5E-27CD-8A39-3B118DB85FD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Apéndice 5 propuesto">
            <a:extLst>
              <a:ext uri="{FF2B5EF4-FFF2-40B4-BE49-F238E27FC236}">
                <a16:creationId xmlns:a16="http://schemas.microsoft.com/office/drawing/2014/main" id="{D8507FDA-FCBA-25D6-1959-2FA356258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855" y="1032100"/>
            <a:ext cx="8538999" cy="4690436"/>
          </a:xfrm>
          <a:prstGeom prst="rect">
            <a:avLst/>
          </a:prstGeom>
        </p:spPr>
      </p:pic>
      <p:sp>
        <p:nvSpPr>
          <p:cNvPr id="9" name="Rectangle 8">
            <a:extLst>
              <a:ext uri="{FF2B5EF4-FFF2-40B4-BE49-F238E27FC236}">
                <a16:creationId xmlns:a16="http://schemas.microsoft.com/office/drawing/2014/main" id="{A46A4F3A-DEFD-319B-7BD8-E955B4B6BB01}"/>
              </a:ext>
              <a:ext uri="{C183D7F6-B498-43B3-948B-1728B52AA6E4}">
                <adec:decorative xmlns:adec="http://schemas.microsoft.com/office/drawing/2017/decorative" val="1"/>
              </a:ext>
            </a:extLst>
          </p:cNvPr>
          <p:cNvSpPr/>
          <p:nvPr/>
        </p:nvSpPr>
        <p:spPr>
          <a:xfrm>
            <a:off x="1763861" y="2009676"/>
            <a:ext cx="572975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87FCDD53-330E-E67B-D288-3F0A98440620}"/>
              </a:ext>
              <a:ext uri="{C183D7F6-B498-43B3-948B-1728B52AA6E4}">
                <adec:decorative xmlns:adec="http://schemas.microsoft.com/office/drawing/2017/decorative" val="1"/>
              </a:ext>
            </a:extLst>
          </p:cNvPr>
          <p:cNvSpPr/>
          <p:nvPr/>
        </p:nvSpPr>
        <p:spPr>
          <a:xfrm>
            <a:off x="8129847" y="3062200"/>
            <a:ext cx="1827111" cy="276369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558989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6E5B-1FF6-8220-3B4D-E44177798B87}"/>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8200964A-805D-4B70-0D1D-D2C14031F07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1B7237D0-9013-E973-E071-57E9435AA03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9" name="Picture 8" descr="Apéndice 5.1 propuesto">
            <a:extLst>
              <a:ext uri="{FF2B5EF4-FFF2-40B4-BE49-F238E27FC236}">
                <a16:creationId xmlns:a16="http://schemas.microsoft.com/office/drawing/2014/main" id="{A1A9A515-4FEF-1062-06F4-C1B63C49C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7919" y="898395"/>
            <a:ext cx="7036162" cy="5061210"/>
          </a:xfrm>
          <a:prstGeom prst="rect">
            <a:avLst/>
          </a:prstGeom>
        </p:spPr>
      </p:pic>
    </p:spTree>
    <p:extLst>
      <p:ext uri="{BB962C8B-B14F-4D97-AF65-F5344CB8AC3E}">
        <p14:creationId xmlns:p14="http://schemas.microsoft.com/office/powerpoint/2010/main" val="948362325"/>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83A37-30AD-5490-3B0B-7BA5816F781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D2DF16E-35B0-6513-8171-7778F8BFAA0A}"/>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propuesto ">
            <a:extLst>
              <a:ext uri="{FF2B5EF4-FFF2-40B4-BE49-F238E27FC236}">
                <a16:creationId xmlns:a16="http://schemas.microsoft.com/office/drawing/2014/main" id="{EAC21DC7-34E8-8224-B08E-62D1831C6A99}"/>
              </a:ext>
            </a:extLst>
          </p:cNvPr>
          <p:cNvPicPr>
            <a:picLocks noChangeAspect="1"/>
          </p:cNvPicPr>
          <p:nvPr/>
        </p:nvPicPr>
        <p:blipFill>
          <a:blip r:embed="rId3"/>
          <a:stretch>
            <a:fillRect/>
          </a:stretch>
        </p:blipFill>
        <p:spPr>
          <a:xfrm>
            <a:off x="3056208" y="133815"/>
            <a:ext cx="6734501" cy="6190649"/>
          </a:xfrm>
          <a:prstGeom prst="rect">
            <a:avLst/>
          </a:prstGeom>
        </p:spPr>
      </p:pic>
      <p:pic>
        <p:nvPicPr>
          <p:cNvPr id="5" name="Picture 4" descr="Logo de la Junta Estatal del Agua">
            <a:extLst>
              <a:ext uri="{FF2B5EF4-FFF2-40B4-BE49-F238E27FC236}">
                <a16:creationId xmlns:a16="http://schemas.microsoft.com/office/drawing/2014/main" id="{5F0A693B-9DC2-2196-6122-E29DD6E853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Rectangle 8">
            <a:extLst>
              <a:ext uri="{FF2B5EF4-FFF2-40B4-BE49-F238E27FC236}">
                <a16:creationId xmlns:a16="http://schemas.microsoft.com/office/drawing/2014/main" id="{8FFED85E-4F16-0FF3-C78E-8BEE027CD6AF}"/>
              </a:ext>
              <a:ext uri="{C183D7F6-B498-43B3-948B-1728B52AA6E4}">
                <adec:decorative xmlns:adec="http://schemas.microsoft.com/office/drawing/2017/decorative" val="1"/>
              </a:ext>
            </a:extLst>
          </p:cNvPr>
          <p:cNvSpPr/>
          <p:nvPr/>
        </p:nvSpPr>
        <p:spPr>
          <a:xfrm>
            <a:off x="3135461" y="1166794"/>
            <a:ext cx="6499193" cy="2494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64286207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8C027-7027-D042-585E-9292C99A06C3}"/>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F6F12771-AB46-52AA-CF3F-735D3DE422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FB1D5632-2079-504B-4824-C8B37BE9E199}"/>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5.2 propuesto">
            <a:extLst>
              <a:ext uri="{FF2B5EF4-FFF2-40B4-BE49-F238E27FC236}">
                <a16:creationId xmlns:a16="http://schemas.microsoft.com/office/drawing/2014/main" id="{3E888DF7-3A06-91E4-0E8E-EFEDB33E6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2518" y="952372"/>
            <a:ext cx="7086964" cy="4953255"/>
          </a:xfrm>
          <a:prstGeom prst="rect">
            <a:avLst/>
          </a:prstGeom>
        </p:spPr>
      </p:pic>
    </p:spTree>
    <p:extLst>
      <p:ext uri="{BB962C8B-B14F-4D97-AF65-F5344CB8AC3E}">
        <p14:creationId xmlns:p14="http://schemas.microsoft.com/office/powerpoint/2010/main" val="146921909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D2BFA-4339-9B49-5FD2-9FC21319E656}"/>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D615D893-69A0-69ED-FEF9-8DF45E41DC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132961A-241A-37FF-F957-6BB76D3803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propuesto ">
            <a:extLst>
              <a:ext uri="{FF2B5EF4-FFF2-40B4-BE49-F238E27FC236}">
                <a16:creationId xmlns:a16="http://schemas.microsoft.com/office/drawing/2014/main" id="{FDF57603-AFCE-15E7-5AD1-58710DAF9872}"/>
              </a:ext>
            </a:extLst>
          </p:cNvPr>
          <p:cNvPicPr>
            <a:picLocks noChangeAspect="1"/>
          </p:cNvPicPr>
          <p:nvPr/>
        </p:nvPicPr>
        <p:blipFill>
          <a:blip r:embed="rId4"/>
          <a:srcRect t="4260"/>
          <a:stretch>
            <a:fillRect/>
          </a:stretch>
        </p:blipFill>
        <p:spPr>
          <a:xfrm>
            <a:off x="1846566" y="874059"/>
            <a:ext cx="8816951" cy="4921624"/>
          </a:xfrm>
          <a:prstGeom prst="rect">
            <a:avLst/>
          </a:prstGeom>
        </p:spPr>
      </p:pic>
      <p:cxnSp>
        <p:nvCxnSpPr>
          <p:cNvPr id="7" name="Straight Connector 6">
            <a:extLst>
              <a:ext uri="{FF2B5EF4-FFF2-40B4-BE49-F238E27FC236}">
                <a16:creationId xmlns:a16="http://schemas.microsoft.com/office/drawing/2014/main" id="{8C6C98BB-4BD4-D3AB-F3A2-CDA48B4F4BF2}"/>
              </a:ext>
              <a:ext uri="{C183D7F6-B498-43B3-948B-1728B52AA6E4}">
                <adec:decorative xmlns:adec="http://schemas.microsoft.com/office/drawing/2017/decorative" val="1"/>
              </a:ext>
            </a:extLst>
          </p:cNvPr>
          <p:cNvCxnSpPr/>
          <p:nvPr/>
        </p:nvCxnSpPr>
        <p:spPr>
          <a:xfrm flipH="1">
            <a:off x="3365500" y="448235"/>
            <a:ext cx="5795682" cy="55880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5221EC-9686-C5FB-512F-014620343243}"/>
              </a:ext>
              <a:ext uri="{C183D7F6-B498-43B3-948B-1728B52AA6E4}">
                <adec:decorative xmlns:adec="http://schemas.microsoft.com/office/drawing/2017/decorative" val="1"/>
              </a:ext>
            </a:extLst>
          </p:cNvPr>
          <p:cNvCxnSpPr/>
          <p:nvPr/>
        </p:nvCxnSpPr>
        <p:spPr>
          <a:xfrm rot="5400000" flipH="1">
            <a:off x="3403339" y="416149"/>
            <a:ext cx="5577840" cy="5577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5949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689AC-4CD5-E8AE-56D4-D2A65C0AD10C}"/>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E9EADCB-08D7-F3A2-E82E-B74AB03CF1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ACF2F3E-81FE-59CE-3CAA-7ED2EB7AE89F}"/>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116</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6" name="Picture 5" descr="Apéndice 6 propuesto">
            <a:extLst>
              <a:ext uri="{FF2B5EF4-FFF2-40B4-BE49-F238E27FC236}">
                <a16:creationId xmlns:a16="http://schemas.microsoft.com/office/drawing/2014/main" id="{051D467D-B9BA-2B4B-3884-5228BA51D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942" y="223024"/>
            <a:ext cx="8302116" cy="5785867"/>
          </a:xfrm>
          <a:prstGeom prst="rect">
            <a:avLst/>
          </a:prstGeom>
        </p:spPr>
      </p:pic>
    </p:spTree>
    <p:extLst>
      <p:ext uri="{BB962C8B-B14F-4D97-AF65-F5344CB8AC3E}">
        <p14:creationId xmlns:p14="http://schemas.microsoft.com/office/powerpoint/2010/main" val="2478555340"/>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4851C-4FA9-2885-823E-B83CF38E37B1}"/>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1CB17E0-EAB7-D65B-343A-9847C47F6C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0B06FEE-F1C6-4EC4-4C12-960D87143044}"/>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117</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Apéndice 6 propuesto">
            <a:extLst>
              <a:ext uri="{FF2B5EF4-FFF2-40B4-BE49-F238E27FC236}">
                <a16:creationId xmlns:a16="http://schemas.microsoft.com/office/drawing/2014/main" id="{B04DCDAE-7581-30ED-D824-94B42BF4A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1462" y="731213"/>
            <a:ext cx="9072131" cy="5395574"/>
          </a:xfrm>
          <a:prstGeom prst="rect">
            <a:avLst/>
          </a:prstGeom>
        </p:spPr>
      </p:pic>
      <p:sp>
        <p:nvSpPr>
          <p:cNvPr id="7" name="Rectangle 6">
            <a:extLst>
              <a:ext uri="{FF2B5EF4-FFF2-40B4-BE49-F238E27FC236}">
                <a16:creationId xmlns:a16="http://schemas.microsoft.com/office/drawing/2014/main" id="{8AF79E7F-28B6-197F-60AE-A66FC000C23C}"/>
              </a:ext>
              <a:ext uri="{C183D7F6-B498-43B3-948B-1728B52AA6E4}">
                <adec:decorative xmlns:adec="http://schemas.microsoft.com/office/drawing/2017/decorative" val="1"/>
              </a:ext>
            </a:extLst>
          </p:cNvPr>
          <p:cNvSpPr/>
          <p:nvPr/>
        </p:nvSpPr>
        <p:spPr>
          <a:xfrm>
            <a:off x="1951461" y="2473363"/>
            <a:ext cx="8954431" cy="3651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0051342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BBE5-7E70-80AC-84B9-29F204E930EC}"/>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5E8A6982-856D-CF5D-2E26-48330E3589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2B01026-9D8B-2B87-1740-F23282BE07E2}"/>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118</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8 propuesto">
            <a:extLst>
              <a:ext uri="{FF2B5EF4-FFF2-40B4-BE49-F238E27FC236}">
                <a16:creationId xmlns:a16="http://schemas.microsoft.com/office/drawing/2014/main" id="{BDF05CE3-D31F-8FE5-C6E5-DB792CA6E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693" y="911095"/>
            <a:ext cx="7080614" cy="5035809"/>
          </a:xfrm>
          <a:prstGeom prst="rect">
            <a:avLst/>
          </a:prstGeom>
        </p:spPr>
      </p:pic>
    </p:spTree>
    <p:extLst>
      <p:ext uri="{BB962C8B-B14F-4D97-AF65-F5344CB8AC3E}">
        <p14:creationId xmlns:p14="http://schemas.microsoft.com/office/powerpoint/2010/main" val="300478725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8584-3A71-1623-06A2-BCF2F03E1FD0}"/>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30AAD54-287F-6CAA-330A-DF8D53ECCEA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A7CE510-C5D2-AC82-5612-771D2B551EAE}"/>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119</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Apéndice 8 propuesto">
            <a:extLst>
              <a:ext uri="{FF2B5EF4-FFF2-40B4-BE49-F238E27FC236}">
                <a16:creationId xmlns:a16="http://schemas.microsoft.com/office/drawing/2014/main" id="{E7327656-A98D-EFFF-1BE8-722B74006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526" y="182562"/>
            <a:ext cx="6240947" cy="6083043"/>
          </a:xfrm>
          <a:prstGeom prst="rect">
            <a:avLst/>
          </a:prstGeom>
        </p:spPr>
      </p:pic>
      <p:sp>
        <p:nvSpPr>
          <p:cNvPr id="11" name="Rectangle 10">
            <a:extLst>
              <a:ext uri="{FF2B5EF4-FFF2-40B4-BE49-F238E27FC236}">
                <a16:creationId xmlns:a16="http://schemas.microsoft.com/office/drawing/2014/main" id="{0597B431-CF7A-5902-2FF4-71D52756FDA8}"/>
              </a:ext>
              <a:ext uri="{C183D7F6-B498-43B3-948B-1728B52AA6E4}">
                <adec:decorative xmlns:adec="http://schemas.microsoft.com/office/drawing/2017/decorative" val="1"/>
              </a:ext>
            </a:extLst>
          </p:cNvPr>
          <p:cNvSpPr/>
          <p:nvPr/>
        </p:nvSpPr>
        <p:spPr>
          <a:xfrm>
            <a:off x="3064504" y="1604317"/>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59D674CE-1163-1880-CCEF-890F2B72CC20}"/>
              </a:ext>
              <a:ext uri="{C183D7F6-B498-43B3-948B-1728B52AA6E4}">
                <adec:decorative xmlns:adec="http://schemas.microsoft.com/office/drawing/2017/decorative" val="1"/>
              </a:ext>
            </a:extLst>
          </p:cNvPr>
          <p:cNvSpPr/>
          <p:nvPr/>
        </p:nvSpPr>
        <p:spPr>
          <a:xfrm>
            <a:off x="3064504" y="4455312"/>
            <a:ext cx="6057194" cy="2579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63263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DDF8CE2-8912-C086-4ECB-6B93D50CB86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Arial"/>
              </a:rPr>
              <a:t>Definiciones</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9" y="1513320"/>
            <a:ext cx="10908632" cy="4191917"/>
          </a:xfrm>
          <a:prstGeom prst="rect">
            <a:avLst/>
          </a:prstGeom>
        </p:spPr>
        <p:txBody>
          <a:bodyPr wrap="square">
            <a:noAutofit/>
          </a:bodyPr>
          <a:lstStyle/>
          <a:p>
            <a:pPr rtl="0">
              <a:lnSpc>
                <a:spcPct val="90000"/>
              </a:lnSpc>
            </a:pPr>
            <a:r>
              <a:rPr lang="es" sz="2400" b="1" i="0" u="none" strike="noStrike">
                <a:solidFill>
                  <a:srgbClr val="0070C0"/>
                </a:solidFill>
                <a:latin typeface="Arial"/>
                <a:cs typeface="Arial"/>
              </a:rPr>
              <a:t>Nueva propuesta:</a:t>
            </a:r>
          </a:p>
          <a:p>
            <a:pPr marL="342900" indent="-342900" rtl="0">
              <a:spcBef>
                <a:spcPts val="600"/>
              </a:spcBef>
              <a:buClr>
                <a:schemeClr val="tx1"/>
              </a:buClr>
              <a:buFont typeface="Arial" panose="020B0604020202020204" pitchFamily="34" charset="0"/>
              <a:buChar char="•"/>
            </a:pPr>
            <a:r>
              <a:rPr lang="es" sz="2400" b="0" i="0" u="none" strike="noStrike">
                <a:latin typeface="Arial"/>
                <a:cs typeface="Arial"/>
              </a:rPr>
              <a:t>Tipos de tanque de almacenamiento subterráneo:</a:t>
            </a:r>
          </a:p>
          <a:p>
            <a:pPr marL="800100" lvl="1" indent="-342900" rtl="0">
              <a:spcBef>
                <a:spcPts val="600"/>
              </a:spcBef>
              <a:buClr>
                <a:schemeClr val="tx1"/>
              </a:buClr>
              <a:buFont typeface="Arial" panose="020B0604020202020204" pitchFamily="34" charset="0"/>
              <a:buChar char="•"/>
            </a:pPr>
            <a:r>
              <a:rPr lang="es" sz="2400" b="0" i="0" u="none" strike="noStrike">
                <a:latin typeface="Arial"/>
                <a:cs typeface="Arial"/>
              </a:rPr>
              <a:t>Un </a:t>
            </a:r>
            <a:r>
              <a:rPr lang="es" sz="2400" b="1" i="0" u="none" strike="noStrike">
                <a:solidFill>
                  <a:srgbClr val="0070C0"/>
                </a:solidFill>
                <a:latin typeface="Arial"/>
                <a:cs typeface="Arial"/>
              </a:rPr>
              <a:t>tanque de almacenamiento subterráneo tipo 1</a:t>
            </a:r>
            <a:r>
              <a:rPr lang="es" sz="2400" b="1" i="0" u="none" strike="noStrike">
                <a:latin typeface="Arial"/>
                <a:cs typeface="Arial"/>
              </a:rPr>
              <a:t> </a:t>
            </a:r>
            <a:r>
              <a:rPr lang="es" sz="2400" b="0" i="0" u="none" strike="noStrike">
                <a:latin typeface="Arial"/>
                <a:cs typeface="Arial"/>
              </a:rPr>
              <a:t>se refiere a un sistema de UST instalado antes del 1 de julio de 2003.</a:t>
            </a:r>
          </a:p>
          <a:p>
            <a:pPr marL="800100" lvl="1" indent="-342900" rtl="0">
              <a:spcBef>
                <a:spcPts val="600"/>
              </a:spcBef>
              <a:buClr>
                <a:schemeClr val="tx1"/>
              </a:buClr>
              <a:buFont typeface="Arial" panose="020B0604020202020204" pitchFamily="34" charset="0"/>
              <a:buChar char="•"/>
            </a:pPr>
            <a:r>
              <a:rPr lang="es" sz="2400" b="0" i="0" u="none" strike="noStrike">
                <a:latin typeface="Arial"/>
                <a:cs typeface="Arial"/>
              </a:rPr>
              <a:t>Un </a:t>
            </a:r>
            <a:r>
              <a:rPr lang="es" sz="2400" b="1" i="0" u="none" strike="noStrike">
                <a:solidFill>
                  <a:srgbClr val="0070C0"/>
                </a:solidFill>
                <a:latin typeface="Arial"/>
                <a:cs typeface="Arial"/>
              </a:rPr>
              <a:t>tanque de almacenamiento subterráneo tipo 2</a:t>
            </a:r>
            <a:r>
              <a:rPr lang="es" sz="2400" b="1" i="0" u="none" strike="noStrike">
                <a:latin typeface="Arial"/>
                <a:cs typeface="Arial"/>
              </a:rPr>
              <a:t> </a:t>
            </a:r>
            <a:r>
              <a:rPr lang="es" sz="2400" b="0" i="0" u="none" strike="noStrike">
                <a:latin typeface="Arial"/>
                <a:cs typeface="Arial"/>
              </a:rPr>
              <a:t>se refiere a un sistema de UST instalado el 1 de julio de 2003 o después, y antes del 1 de julio de 2004.</a:t>
            </a:r>
          </a:p>
          <a:p>
            <a:pPr marL="800100" lvl="1" indent="-342900" rtl="0">
              <a:spcBef>
                <a:spcPts val="600"/>
              </a:spcBef>
              <a:buClr>
                <a:schemeClr val="tx1"/>
              </a:buClr>
              <a:buFont typeface="Arial" panose="020B0604020202020204" pitchFamily="34" charset="0"/>
              <a:buChar char="•"/>
            </a:pPr>
            <a:r>
              <a:rPr lang="es" sz="2400" b="0" i="0" u="none" strike="noStrike">
                <a:latin typeface="Arial"/>
                <a:cs typeface="Arial"/>
              </a:rPr>
              <a:t>Un t</a:t>
            </a:r>
            <a:r>
              <a:rPr lang="es" sz="2400" b="1" i="0" u="none" strike="noStrike">
                <a:solidFill>
                  <a:srgbClr val="0070C0"/>
                </a:solidFill>
                <a:latin typeface="Arial"/>
                <a:cs typeface="Arial"/>
              </a:rPr>
              <a:t>anque de almacenamiento subterráneo tipo 3</a:t>
            </a:r>
            <a:r>
              <a:rPr lang="es" sz="2400" b="1" i="0" u="none" strike="noStrike">
                <a:latin typeface="Arial"/>
                <a:cs typeface="Arial"/>
              </a:rPr>
              <a:t> </a:t>
            </a:r>
            <a:r>
              <a:rPr lang="es" sz="2400" b="0" i="0" u="none" strike="noStrike">
                <a:latin typeface="Arial"/>
                <a:cs typeface="Arial"/>
              </a:rPr>
              <a:t>se refiere a un sistema de UST instalado el 1 de julio de 2004 o después.</a:t>
            </a:r>
          </a:p>
          <a:p>
            <a:pPr>
              <a:lnSpc>
                <a:spcPct val="90000"/>
              </a:lnSpc>
            </a:pPr>
            <a:endParaRPr lang="en-US" sz="24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7670327D-DEBB-4E71-3A56-CA3F8AFC6880}"/>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12</a:t>
            </a:r>
            <a:endParaRPr lang="en-US" sz="1800" dirty="0">
              <a:solidFill>
                <a:schemeClr val="tx1"/>
              </a:solidFill>
            </a:endParaRPr>
          </a:p>
        </p:txBody>
      </p:sp>
    </p:spTree>
    <p:extLst>
      <p:ext uri="{BB962C8B-B14F-4D97-AF65-F5344CB8AC3E}">
        <p14:creationId xmlns:p14="http://schemas.microsoft.com/office/powerpoint/2010/main" val="254358552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F18FD-EB3E-08EB-F00A-D2EFF5D5C9CC}"/>
            </a:ext>
          </a:extLst>
        </p:cNvPr>
        <p:cNvGrpSpPr/>
        <p:nvPr/>
      </p:nvGrpSpPr>
      <p:grpSpPr>
        <a:xfrm>
          <a:off x="0" y="0"/>
          <a:ext cx="0" cy="0"/>
          <a:chOff x="0" y="0"/>
          <a:chExt cx="0" cy="0"/>
        </a:xfrm>
      </p:grpSpPr>
      <p:pic>
        <p:nvPicPr>
          <p:cNvPr id="8" name="Picture 7" descr="Apéndice 8 propuesto">
            <a:extLst>
              <a:ext uri="{FF2B5EF4-FFF2-40B4-BE49-F238E27FC236}">
                <a16:creationId xmlns:a16="http://schemas.microsoft.com/office/drawing/2014/main" id="{A70D52FA-4A60-A886-C2C8-18C8361E2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862" y="243845"/>
            <a:ext cx="7506937" cy="5950620"/>
          </a:xfrm>
          <a:prstGeom prst="rect">
            <a:avLst/>
          </a:prstGeom>
        </p:spPr>
      </p:pic>
      <p:pic>
        <p:nvPicPr>
          <p:cNvPr id="5" name="Picture 4" descr="Logo de la Junta Estatal del Agua">
            <a:extLst>
              <a:ext uri="{FF2B5EF4-FFF2-40B4-BE49-F238E27FC236}">
                <a16:creationId xmlns:a16="http://schemas.microsoft.com/office/drawing/2014/main" id="{15CB39BC-6F1B-4D40-2C20-0E14B3C7EB1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7E866BF-E1D0-59FD-8CCA-C4BF73AE08B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120</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D8540D6F-EB54-4EF3-3E51-8F6FBE44DE3B}"/>
              </a:ext>
              <a:ext uri="{C183D7F6-B498-43B3-948B-1728B52AA6E4}">
                <adec:decorative xmlns:adec="http://schemas.microsoft.com/office/drawing/2017/decorative" val="1"/>
              </a:ext>
            </a:extLst>
          </p:cNvPr>
          <p:cNvSpPr/>
          <p:nvPr/>
        </p:nvSpPr>
        <p:spPr>
          <a:xfrm>
            <a:off x="2261617" y="1056485"/>
            <a:ext cx="3503562" cy="20360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FF1441E-6524-18AF-8BAE-00F74A5BAA2A}"/>
              </a:ext>
              <a:ext uri="{C183D7F6-B498-43B3-948B-1728B52AA6E4}">
                <adec:decorative xmlns:adec="http://schemas.microsoft.com/office/drawing/2017/decorative" val="1"/>
              </a:ext>
            </a:extLst>
          </p:cNvPr>
          <p:cNvSpPr/>
          <p:nvPr/>
        </p:nvSpPr>
        <p:spPr>
          <a:xfrm>
            <a:off x="2261621" y="2421343"/>
            <a:ext cx="1958789" cy="174363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CA4A2E24-9003-1346-E773-7402AF92374D}"/>
              </a:ext>
              <a:ext uri="{C183D7F6-B498-43B3-948B-1728B52AA6E4}">
                <adec:decorative xmlns:adec="http://schemas.microsoft.com/office/drawing/2017/decorative" val="1"/>
              </a:ext>
            </a:extLst>
          </p:cNvPr>
          <p:cNvSpPr/>
          <p:nvPr/>
        </p:nvSpPr>
        <p:spPr>
          <a:xfrm>
            <a:off x="2261617" y="2173029"/>
            <a:ext cx="7328432" cy="24831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51546570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8CC51-8AAD-42EC-C463-0FB63FCF395D}"/>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B50D994E-F192-8F10-8EA4-D77AB8D4E2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394231B7-CE07-3937-FB7B-A24B4F77C81B}"/>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121</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4" name="Picture 3" descr="Apéndice 7 propuesto">
            <a:extLst>
              <a:ext uri="{FF2B5EF4-FFF2-40B4-BE49-F238E27FC236}">
                <a16:creationId xmlns:a16="http://schemas.microsoft.com/office/drawing/2014/main" id="{6857E57B-8C26-DC77-2A16-2E0DF4E1B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116" y="996825"/>
            <a:ext cx="7137767" cy="4864350"/>
          </a:xfrm>
          <a:prstGeom prst="rect">
            <a:avLst/>
          </a:prstGeom>
        </p:spPr>
      </p:pic>
    </p:spTree>
    <p:extLst>
      <p:ext uri="{BB962C8B-B14F-4D97-AF65-F5344CB8AC3E}">
        <p14:creationId xmlns:p14="http://schemas.microsoft.com/office/powerpoint/2010/main" val="36704521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D899D-771D-0B85-523C-84881E490D3F}"/>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84A16613-0358-A318-7502-BD07319EDFF5}"/>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122</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8" name="Picture 7" descr="Apéndice 7.1 propuesto">
            <a:extLst>
              <a:ext uri="{FF2B5EF4-FFF2-40B4-BE49-F238E27FC236}">
                <a16:creationId xmlns:a16="http://schemas.microsoft.com/office/drawing/2014/main" id="{70D2C3A4-1387-00F3-54B7-1009F89DD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15" y="545152"/>
            <a:ext cx="8020617" cy="5196250"/>
          </a:xfrm>
          <a:prstGeom prst="rect">
            <a:avLst/>
          </a:prstGeom>
        </p:spPr>
      </p:pic>
      <p:pic>
        <p:nvPicPr>
          <p:cNvPr id="5" name="Picture 4" descr="Logo de la Junta Estatal del Agua">
            <a:extLst>
              <a:ext uri="{FF2B5EF4-FFF2-40B4-BE49-F238E27FC236}">
                <a16:creationId xmlns:a16="http://schemas.microsoft.com/office/drawing/2014/main" id="{366D0BA1-B602-1456-4BB1-8BB191D9522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8814F339-824A-A721-8872-8C55D634A11B}"/>
              </a:ext>
              <a:ext uri="{C183D7F6-B498-43B3-948B-1728B52AA6E4}">
                <adec:decorative xmlns:adec="http://schemas.microsoft.com/office/drawing/2017/decorative" val="1"/>
              </a:ext>
            </a:extLst>
          </p:cNvPr>
          <p:cNvSpPr/>
          <p:nvPr/>
        </p:nvSpPr>
        <p:spPr>
          <a:xfrm>
            <a:off x="2327715" y="2256299"/>
            <a:ext cx="3768285" cy="106879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EB9D7E02-F126-350E-5236-9A101C652706}"/>
              </a:ext>
              <a:ext uri="{C183D7F6-B498-43B3-948B-1728B52AA6E4}">
                <adec:decorative xmlns:adec="http://schemas.microsoft.com/office/drawing/2017/decorative" val="1"/>
              </a:ext>
            </a:extLst>
          </p:cNvPr>
          <p:cNvSpPr/>
          <p:nvPr/>
        </p:nvSpPr>
        <p:spPr>
          <a:xfrm>
            <a:off x="2327715" y="1720385"/>
            <a:ext cx="7931407" cy="53150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69293977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09F27-128D-5CCD-B536-1B6BBD1DD2B9}"/>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2858477A-780C-D3E9-CCCA-D326649079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793031D-9F23-98C7-BCE8-5540A4AD6288}"/>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123</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7" name="Picture 6" descr="Apéndice 7.1 propuesto">
            <a:extLst>
              <a:ext uri="{FF2B5EF4-FFF2-40B4-BE49-F238E27FC236}">
                <a16:creationId xmlns:a16="http://schemas.microsoft.com/office/drawing/2014/main" id="{2167A67D-C557-FAB5-76F2-BBC8D449C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035" y="613317"/>
            <a:ext cx="7731068" cy="5244835"/>
          </a:xfrm>
          <a:prstGeom prst="rect">
            <a:avLst/>
          </a:prstGeom>
        </p:spPr>
      </p:pic>
      <p:sp>
        <p:nvSpPr>
          <p:cNvPr id="4" name="Rectangle 3">
            <a:extLst>
              <a:ext uri="{FF2B5EF4-FFF2-40B4-BE49-F238E27FC236}">
                <a16:creationId xmlns:a16="http://schemas.microsoft.com/office/drawing/2014/main" id="{C4B6D30F-22D6-DF99-C7B7-87E2A09C068E}"/>
              </a:ext>
              <a:ext uri="{C183D7F6-B498-43B3-948B-1728B52AA6E4}">
                <adec:decorative xmlns:adec="http://schemas.microsoft.com/office/drawing/2017/decorative" val="1"/>
              </a:ext>
            </a:extLst>
          </p:cNvPr>
          <p:cNvSpPr/>
          <p:nvPr/>
        </p:nvSpPr>
        <p:spPr>
          <a:xfrm>
            <a:off x="2503035" y="2458290"/>
            <a:ext cx="7588819" cy="30977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Rectangle 5">
            <a:extLst>
              <a:ext uri="{FF2B5EF4-FFF2-40B4-BE49-F238E27FC236}">
                <a16:creationId xmlns:a16="http://schemas.microsoft.com/office/drawing/2014/main" id="{7068A08F-10CA-FAC5-680F-29CC5C430E4D}"/>
              </a:ext>
              <a:ext uri="{C183D7F6-B498-43B3-948B-1728B52AA6E4}">
                <adec:decorative xmlns:adec="http://schemas.microsoft.com/office/drawing/2017/decorative" val="1"/>
              </a:ext>
            </a:extLst>
          </p:cNvPr>
          <p:cNvSpPr/>
          <p:nvPr/>
        </p:nvSpPr>
        <p:spPr>
          <a:xfrm>
            <a:off x="2503035" y="2768068"/>
            <a:ext cx="3592965" cy="9787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142052304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7C0D7-40C9-8BCE-8FD6-376F0F021D7D}"/>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9A16794-3751-F46D-EB41-3D64583D5CED}"/>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124</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0" name="Picture 9" descr="Apéndice 1 propuesto">
            <a:extLst>
              <a:ext uri="{FF2B5EF4-FFF2-40B4-BE49-F238E27FC236}">
                <a16:creationId xmlns:a16="http://schemas.microsoft.com/office/drawing/2014/main" id="{2ECB3885-8C77-7199-FF1B-F416CE6AE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890" y="475838"/>
            <a:ext cx="6954220" cy="5906324"/>
          </a:xfrm>
          <a:prstGeom prst="rect">
            <a:avLst/>
          </a:prstGeom>
        </p:spPr>
      </p:pic>
      <p:pic>
        <p:nvPicPr>
          <p:cNvPr id="5" name="Picture 4" descr="Logo de la Junta Estatal del Agua">
            <a:extLst>
              <a:ext uri="{FF2B5EF4-FFF2-40B4-BE49-F238E27FC236}">
                <a16:creationId xmlns:a16="http://schemas.microsoft.com/office/drawing/2014/main" id="{A0B9B3FC-5D6F-7285-877A-BE67AADC316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Rectangle 2">
            <a:extLst>
              <a:ext uri="{FF2B5EF4-FFF2-40B4-BE49-F238E27FC236}">
                <a16:creationId xmlns:a16="http://schemas.microsoft.com/office/drawing/2014/main" id="{D63CCC9D-A3DF-D9E7-4303-51928E3C079F}"/>
              </a:ext>
              <a:ext uri="{C183D7F6-B498-43B3-948B-1728B52AA6E4}">
                <adec:decorative xmlns:adec="http://schemas.microsoft.com/office/drawing/2017/decorative" val="1"/>
              </a:ext>
            </a:extLst>
          </p:cNvPr>
          <p:cNvSpPr/>
          <p:nvPr/>
        </p:nvSpPr>
        <p:spPr>
          <a:xfrm>
            <a:off x="4886857" y="5825855"/>
            <a:ext cx="4561943"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4" name="Rectangle 3">
            <a:extLst>
              <a:ext uri="{FF2B5EF4-FFF2-40B4-BE49-F238E27FC236}">
                <a16:creationId xmlns:a16="http://schemas.microsoft.com/office/drawing/2014/main" id="{88364D5C-5E56-1680-7014-4DD269C04083}"/>
              </a:ext>
              <a:ext uri="{C183D7F6-B498-43B3-948B-1728B52AA6E4}">
                <adec:decorative xmlns:adec="http://schemas.microsoft.com/office/drawing/2017/decorative" val="1"/>
              </a:ext>
            </a:extLst>
          </p:cNvPr>
          <p:cNvSpPr/>
          <p:nvPr/>
        </p:nvSpPr>
        <p:spPr>
          <a:xfrm>
            <a:off x="4504269" y="3200628"/>
            <a:ext cx="4944531"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6FFA48B0-7F74-68D4-BE7E-B1D8877AFAD5}"/>
              </a:ext>
              <a:ext uri="{C183D7F6-B498-43B3-948B-1728B52AA6E4}">
                <adec:decorative xmlns:adec="http://schemas.microsoft.com/office/drawing/2017/decorative" val="1"/>
              </a:ext>
            </a:extLst>
          </p:cNvPr>
          <p:cNvSpPr/>
          <p:nvPr/>
        </p:nvSpPr>
        <p:spPr>
          <a:xfrm>
            <a:off x="2618890" y="3685592"/>
            <a:ext cx="3770759" cy="4849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10823310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B785E-94B5-97C4-406B-C607618850CF}"/>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6DA1F66-762C-AB0A-AB7B-B1B3708F4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FF4E88E-7FBC-C4DE-AC2D-4843ACF7FA37}"/>
              </a:ext>
            </a:extLst>
          </p:cNvPr>
          <p:cNvSpPr txBox="1">
            <a:spLocks noGrp="1"/>
          </p:cNvSpPr>
          <p:nvPr>
            <p:ph type="title" idx="4294967295"/>
          </p:nvPr>
        </p:nvSpPr>
        <p:spPr>
          <a:xfrm>
            <a:off x="0" y="0"/>
            <a:ext cx="2743200" cy="365125"/>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s" sz="1800" b="0" i="0" u="none" strike="noStrike" kern="1200" cap="none" spc="0" normalizeH="0" baseline="0" noProof="0">
                <a:ln>
                  <a:noFill/>
                </a:ln>
                <a:solidFill>
                  <a:srgbClr val="000000"/>
                </a:solidFill>
                <a:uLnTx/>
                <a:uFillTx/>
                <a:latin typeface="Arial"/>
                <a:ea typeface="+mn-ea"/>
                <a:cs typeface="+mn-cs"/>
              </a:rPr>
              <a:t>125</a:t>
            </a: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pic>
        <p:nvPicPr>
          <p:cNvPr id="11" name="Picture 10" descr="Apéndice 11 existente">
            <a:extLst>
              <a:ext uri="{FF2B5EF4-FFF2-40B4-BE49-F238E27FC236}">
                <a16:creationId xmlns:a16="http://schemas.microsoft.com/office/drawing/2014/main" id="{48EA9ED3-D61B-9AB0-F76E-F6E464EE2F95}"/>
              </a:ext>
            </a:extLst>
          </p:cNvPr>
          <p:cNvPicPr>
            <a:picLocks noChangeAspect="1"/>
          </p:cNvPicPr>
          <p:nvPr/>
        </p:nvPicPr>
        <p:blipFill>
          <a:blip r:embed="rId4"/>
          <a:stretch>
            <a:fillRect/>
          </a:stretch>
        </p:blipFill>
        <p:spPr>
          <a:xfrm>
            <a:off x="2528389" y="995023"/>
            <a:ext cx="7135221" cy="4867954"/>
          </a:xfrm>
          <a:prstGeom prst="rect">
            <a:avLst/>
          </a:prstGeom>
        </p:spPr>
      </p:pic>
      <p:cxnSp>
        <p:nvCxnSpPr>
          <p:cNvPr id="12" name="Straight Connector 11">
            <a:extLst>
              <a:ext uri="{FF2B5EF4-FFF2-40B4-BE49-F238E27FC236}">
                <a16:creationId xmlns:a16="http://schemas.microsoft.com/office/drawing/2014/main" id="{E5CAAF0B-4258-E905-D4BB-4821BC02E5FC}"/>
              </a:ext>
              <a:ext uri="{C183D7F6-B498-43B3-948B-1728B52AA6E4}">
                <adec:decorative xmlns:adec="http://schemas.microsoft.com/office/drawing/2017/decorative" val="1"/>
              </a:ext>
            </a:extLst>
          </p:cNvPr>
          <p:cNvCxnSpPr/>
          <p:nvPr/>
        </p:nvCxnSpPr>
        <p:spPr>
          <a:xfrm flipH="1">
            <a:off x="3365500" y="995023"/>
            <a:ext cx="4663378" cy="50412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5D5E7A4-AC89-0FE0-FE91-78BCB66161FE}"/>
              </a:ext>
              <a:ext uri="{C183D7F6-B498-43B3-948B-1728B52AA6E4}">
                <adec:decorative xmlns:adec="http://schemas.microsoft.com/office/drawing/2017/decorative" val="1"/>
              </a:ext>
            </a:extLst>
          </p:cNvPr>
          <p:cNvCxnSpPr/>
          <p:nvPr/>
        </p:nvCxnSpPr>
        <p:spPr>
          <a:xfrm flipH="1" flipV="1">
            <a:off x="3456878" y="995023"/>
            <a:ext cx="5524301" cy="4998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403660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3" name="Rectangle 1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5" name="Slide Number Placeholder 2">
            <a:extLst>
              <a:ext uri="{FF2B5EF4-FFF2-40B4-BE49-F238E27FC236}">
                <a16:creationId xmlns:a16="http://schemas.microsoft.com/office/drawing/2014/main" id="{7683EA2C-62FF-9288-B68D-C8FAD5DE7F99}"/>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126</a:t>
            </a:r>
            <a:endParaRPr lang="en-US" sz="1800" dirty="0">
              <a:solidFill>
                <a:schemeClr val="tx1"/>
              </a:solidFill>
            </a:endParaRPr>
          </a:p>
        </p:txBody>
      </p:sp>
      <p:sp>
        <p:nvSpPr>
          <p:cNvPr id="2" name="Title 1">
            <a:extLst>
              <a:ext uri="{FF2B5EF4-FFF2-40B4-BE49-F238E27FC236}">
                <a16:creationId xmlns:a16="http://schemas.microsoft.com/office/drawing/2014/main" id="{200D0FD5-8B23-4EF0-9223-24E82B641CFC}"/>
              </a:ext>
            </a:extLst>
          </p:cNvPr>
          <p:cNvSpPr>
            <a:spLocks noGrp="1"/>
          </p:cNvSpPr>
          <p:nvPr>
            <p:ph type="title"/>
          </p:nvPr>
        </p:nvSpPr>
        <p:spPr>
          <a:xfrm>
            <a:off x="871442" y="685800"/>
            <a:ext cx="4353116" cy="1474666"/>
          </a:xfrm>
        </p:spPr>
        <p:txBody>
          <a:bodyPr vert="horz" lIns="91440" tIns="45720" rIns="91440" bIns="45720" rtlCol="0" anchor="b">
            <a:noAutofit/>
          </a:bodyPr>
          <a:lstStyle/>
          <a:p>
            <a:pPr algn="ctr" rtl="0"/>
            <a:r>
              <a:rPr lang="es" sz="3200" b="0" i="0" u="none" strike="noStrike" kern="1200">
                <a:latin typeface="Arial"/>
                <a:ea typeface="+mj-ea"/>
                <a:cs typeface="+mj-cs"/>
              </a:rPr>
              <a:t>Recursos/información de contacto</a:t>
            </a:r>
          </a:p>
        </p:txBody>
      </p:sp>
      <p:sp>
        <p:nvSpPr>
          <p:cNvPr id="3" name="Text Placeholder 2">
            <a:extLst>
              <a:ext uri="{FF2B5EF4-FFF2-40B4-BE49-F238E27FC236}">
                <a16:creationId xmlns:a16="http://schemas.microsoft.com/office/drawing/2014/main" id="{1B8CCC02-B387-40E4-996F-C58B1A1EB55A}"/>
              </a:ext>
            </a:extLst>
          </p:cNvPr>
          <p:cNvSpPr>
            <a:spLocks noGrp="1"/>
          </p:cNvSpPr>
          <p:nvPr>
            <p:ph type="body" sz="quarter" idx="11"/>
          </p:nvPr>
        </p:nvSpPr>
        <p:spPr>
          <a:xfrm>
            <a:off x="190500" y="2269536"/>
            <a:ext cx="5753100" cy="4368769"/>
          </a:xfrm>
        </p:spPr>
        <p:txBody>
          <a:bodyPr vert="horz" lIns="91440" tIns="45720" rIns="91440" bIns="45720" rtlCol="0" anchor="t">
            <a:noAutofit/>
          </a:bodyPr>
          <a:lstStyle/>
          <a:p>
            <a:pPr marL="0" lvl="1" indent="0">
              <a:buNone/>
            </a:pPr>
            <a:endParaRPr lang="en-US" sz="1800" u="sng">
              <a:cs typeface="+mn-cs"/>
            </a:endParaRPr>
          </a:p>
          <a:p>
            <a:pPr marL="0" lvl="1" indent="0" rtl="0">
              <a:buNone/>
            </a:pPr>
            <a:r>
              <a:rPr lang="es" sz="1800" b="1" i="0" u="none" strike="noStrike">
                <a:latin typeface="Arial"/>
                <a:cs typeface="+mn-cs"/>
              </a:rPr>
              <a:t>Austin Lemire-Baeten</a:t>
            </a:r>
          </a:p>
          <a:p>
            <a:pPr marL="0" lvl="1" indent="0" rtl="0">
              <a:buNone/>
            </a:pPr>
            <a:r>
              <a:rPr lang="es" sz="1800" b="1" i="0" u="none" strike="noStrike">
                <a:latin typeface="Arial"/>
                <a:cs typeface="+mn-cs"/>
              </a:rPr>
              <a:t>Junta Estatal de Control de Recursos de Agua</a:t>
            </a:r>
          </a:p>
          <a:p>
            <a:pPr marL="0" lvl="1" indent="0" rtl="0">
              <a:buNone/>
            </a:pPr>
            <a:r>
              <a:rPr lang="es" sz="1800" b="1" i="0" u="none" strike="noStrike">
                <a:solidFill>
                  <a:srgbClr val="0070C0"/>
                </a:solidFill>
                <a:latin typeface="Arial"/>
                <a:cs typeface="+mn-cs"/>
                <a:hlinkClick r:id="rId3">
                  <a:extLst>
                    <a:ext uri="{A12FA001-AC4F-418D-AE19-62706E023703}">
                      <ahyp:hlinkClr xmlns:ahyp="http://schemas.microsoft.com/office/drawing/2018/hyperlinkcolor" val="tx"/>
                    </a:ext>
                  </a:extLst>
                </a:hlinkClick>
              </a:rPr>
              <a:t>Austin.Lemire-Baeten@waterboards.ca.gov</a:t>
            </a:r>
            <a:endParaRPr lang="en-US" sz="1800" b="1">
              <a:solidFill>
                <a:srgbClr val="0070C0"/>
              </a:solidFill>
              <a:cs typeface="+mn-cs"/>
            </a:endParaRPr>
          </a:p>
          <a:p>
            <a:pPr marL="0" lvl="1" indent="0">
              <a:buNone/>
            </a:pPr>
            <a:endParaRPr lang="en-US" sz="1800" b="1">
              <a:cs typeface="+mn-cs"/>
            </a:endParaRPr>
          </a:p>
          <a:p>
            <a:pPr marL="0" lvl="1" indent="0">
              <a:buNone/>
            </a:pPr>
            <a:endParaRPr lang="en-US" sz="1800">
              <a:cs typeface="+mn-cs"/>
            </a:endParaRPr>
          </a:p>
          <a:p>
            <a:pPr marL="0" lvl="1" indent="0" rtl="0">
              <a:buNone/>
            </a:pPr>
            <a:r>
              <a:rPr lang="es" sz="1800" b="1" i="0" u="none" strike="noStrike">
                <a:latin typeface="Arial"/>
                <a:cs typeface="+mn-cs"/>
              </a:rPr>
              <a:t>Suscripción por correo electrónico: </a:t>
            </a:r>
            <a:r>
              <a:rPr lang="es"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t>https://www.waterboards.ca.gov/resources/email</a:t>
            </a:r>
            <a:br>
              <a:rPr lang="es"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br>
            <a:r>
              <a:rPr lang="es" sz="1800" b="1" i="0" u="none" strike="noStrike">
                <a:solidFill>
                  <a:srgbClr val="0070C0"/>
                </a:solidFill>
                <a:latin typeface="Arial"/>
                <a:cs typeface="+mn-cs"/>
                <a:hlinkClick r:id="rId4">
                  <a:extLst>
                    <a:ext uri="{A12FA001-AC4F-418D-AE19-62706E023703}">
                      <ahyp:hlinkClr xmlns:ahyp="http://schemas.microsoft.com/office/drawing/2018/hyperlinkcolor" val="tx"/>
                    </a:ext>
                  </a:extLst>
                </a:hlinkClick>
              </a:rPr>
              <a:t>_subscriptions/ust_subscribe.html</a:t>
            </a:r>
            <a:endParaRPr lang="en-US" sz="1800" b="1">
              <a:solidFill>
                <a:srgbClr val="0070C0"/>
              </a:solidFill>
              <a:cs typeface="+mn-cs"/>
            </a:endParaRPr>
          </a:p>
          <a:p>
            <a:pPr marL="0" lvl="1"/>
            <a:endParaRPr lang="en-US" sz="1800" u="sng">
              <a:cs typeface="+mn-cs"/>
            </a:endParaRPr>
          </a:p>
          <a:p>
            <a:pPr marL="457200" lvl="1"/>
            <a:endParaRPr lang="en-US" sz="1800">
              <a:cs typeface="+mn-cs"/>
            </a:endParaRPr>
          </a:p>
          <a:p>
            <a:pPr marL="457200" lvl="1"/>
            <a:endParaRPr lang="en-US" sz="1800">
              <a:cs typeface="+mn-cs"/>
            </a:endParaRPr>
          </a:p>
        </p:txBody>
      </p:sp>
      <p:pic>
        <p:nvPicPr>
          <p:cNvPr id="6" name="Picture 5" descr="Logo de la Junta Estatal del Agua">
            <a:extLst>
              <a:ext uri="{FF2B5EF4-FFF2-40B4-BE49-F238E27FC236}">
                <a16:creationId xmlns:a16="http://schemas.microsoft.com/office/drawing/2014/main" id="{05A70DBF-5CE4-4FBD-9839-81ECA88A18D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60442" y="5981842"/>
            <a:ext cx="1041057" cy="762574"/>
          </a:xfrm>
          <a:prstGeom prst="rect">
            <a:avLst/>
          </a:prstGeom>
        </p:spPr>
      </p:pic>
      <p:sp>
        <p:nvSpPr>
          <p:cNvPr id="10" name="TextBox 9">
            <a:extLst>
              <a:ext uri="{FF2B5EF4-FFF2-40B4-BE49-F238E27FC236}">
                <a16:creationId xmlns:a16="http://schemas.microsoft.com/office/drawing/2014/main" id="{8F76BB49-1A80-8B5E-CFFC-A26F800DB6CF}"/>
              </a:ext>
            </a:extLst>
          </p:cNvPr>
          <p:cNvSpPr txBox="1"/>
          <p:nvPr/>
        </p:nvSpPr>
        <p:spPr>
          <a:xfrm>
            <a:off x="6840977" y="1685232"/>
            <a:ext cx="4596515" cy="369332"/>
          </a:xfrm>
          <a:prstGeom prst="rect">
            <a:avLst/>
          </a:prstGeom>
          <a:noFill/>
        </p:spPr>
        <p:txBody>
          <a:bodyPr wrap="none" rtlCol="0">
            <a:noAutofit/>
          </a:bodyPr>
          <a:lstStyle/>
          <a:p>
            <a:pPr rtl="0"/>
            <a:r>
              <a:rPr lang="es" sz="1800" b="0" i="0" u="none" strike="noStrike">
                <a:latin typeface="Arial"/>
              </a:rPr>
              <a:t>¡El enlace a todos sus recursos del capítulo 16!</a:t>
            </a:r>
          </a:p>
        </p:txBody>
      </p:sp>
      <p:pic>
        <p:nvPicPr>
          <p:cNvPr id="12" name="Picture 11" descr="Código QR&#10;&#10;.">
            <a:extLst>
              <a:ext uri="{FF2B5EF4-FFF2-40B4-BE49-F238E27FC236}">
                <a16:creationId xmlns:a16="http://schemas.microsoft.com/office/drawing/2014/main" id="{2CB03685-AA46-C09A-426B-D0DB2F563E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8274" y="2652534"/>
            <a:ext cx="3115033" cy="3104854"/>
          </a:xfrm>
          <a:prstGeom prst="rect">
            <a:avLst/>
          </a:prstGeom>
          <a:ln>
            <a:solidFill>
              <a:schemeClr val="tx1"/>
            </a:solidFill>
          </a:ln>
          <a:effectLst>
            <a:glow rad="685800">
              <a:srgbClr val="FFFF00">
                <a:alpha val="40000"/>
              </a:srgbClr>
            </a:glow>
          </a:effectLst>
        </p:spPr>
      </p:pic>
    </p:spTree>
    <p:extLst>
      <p:ext uri="{BB962C8B-B14F-4D97-AF65-F5344CB8AC3E}">
        <p14:creationId xmlns:p14="http://schemas.microsoft.com/office/powerpoint/2010/main" val="30088655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9" name="Title 1">
            <a:extLst>
              <a:ext uri="{FF2B5EF4-FFF2-40B4-BE49-F238E27FC236}">
                <a16:creationId xmlns:a16="http://schemas.microsoft.com/office/drawing/2014/main" id="{DF8D9FB3-7D59-1925-1B1E-3924F709126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31650"/>
            <a:ext cx="10940715" cy="3090077"/>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cs typeface="Arial"/>
              </a:rPr>
              <a:t>Nueva propuesta:</a:t>
            </a:r>
          </a:p>
          <a:p>
            <a:pPr marL="342900"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Clasificación de infracciones</a:t>
            </a:r>
          </a:p>
          <a:p>
            <a:pPr marL="800100" lvl="1"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Infracción de clase I </a:t>
            </a:r>
            <a:r>
              <a:rPr lang="es" sz="2800" b="0" i="0" u="none" strike="noStrike">
                <a:latin typeface="Arial"/>
                <a:cs typeface="Arial"/>
              </a:rPr>
              <a:t>significa una infracción que es “significativa”.</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rtl="0">
              <a:lnSpc>
                <a:spcPct val="90000"/>
              </a:lnSpc>
            </a:pPr>
            <a:r>
              <a:rPr lang="es" sz="2800" b="0" i="1" u="none" strike="noStrike">
                <a:latin typeface="Arial"/>
                <a:cs typeface="Arial"/>
              </a:rPr>
              <a:t>Nota: La definición de "infracción significativa" se ha reformulado, pero no se ha modificado sustancialmente.</a:t>
            </a:r>
          </a:p>
        </p:txBody>
      </p:sp>
      <p:sp>
        <p:nvSpPr>
          <p:cNvPr id="5" name="Slide Number Placeholder 2">
            <a:extLst>
              <a:ext uri="{FF2B5EF4-FFF2-40B4-BE49-F238E27FC236}">
                <a16:creationId xmlns:a16="http://schemas.microsoft.com/office/drawing/2014/main" id="{E55CF6DC-D87F-28F1-6CC2-8FA5F2A01646}"/>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13</a:t>
            </a:r>
            <a:endParaRPr lang="en-US" sz="1800">
              <a:solidFill>
                <a:schemeClr val="tx1"/>
              </a:solidFill>
            </a:endParaRPr>
          </a:p>
        </p:txBody>
      </p:sp>
    </p:spTree>
    <p:extLst>
      <p:ext uri="{BB962C8B-B14F-4D97-AF65-F5344CB8AC3E}">
        <p14:creationId xmlns:p14="http://schemas.microsoft.com/office/powerpoint/2010/main" val="300914536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F71969A-5858-FB98-4DD7-59468EC6DA2E}"/>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26941"/>
            <a:ext cx="10908633" cy="3804118"/>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Nueva propuesta:</a:t>
            </a:r>
          </a:p>
          <a:p>
            <a:pPr marL="800100" lvl="1"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Infracción de clase II </a:t>
            </a:r>
            <a:r>
              <a:rPr lang="es" sz="2800" b="0" i="0" u="none" strike="noStrike">
                <a:latin typeface="Arial"/>
                <a:cs typeface="Arial"/>
              </a:rPr>
              <a:t>significa una infracción o combinación de infracciones que: </a:t>
            </a:r>
          </a:p>
          <a:p>
            <a:pPr marL="1257300" lvl="2" indent="-342900" rtl="0">
              <a:spcBef>
                <a:spcPts val="600"/>
              </a:spcBef>
              <a:buFont typeface="Arial" panose="020B0604020202020204" pitchFamily="34" charset="0"/>
              <a:buChar char="•"/>
            </a:pPr>
            <a:r>
              <a:rPr lang="es" sz="2800" b="0" i="0" u="none" strike="noStrike">
                <a:latin typeface="Arial"/>
                <a:cs typeface="Arial"/>
              </a:rPr>
              <a:t>da lugar a que no se realice o supere una prueba; </a:t>
            </a:r>
          </a:p>
          <a:p>
            <a:pPr marL="1257300" lvl="2" indent="-342900" rtl="0">
              <a:spcBef>
                <a:spcPts val="600"/>
              </a:spcBef>
              <a:buFont typeface="Arial" panose="020B0604020202020204" pitchFamily="34" charset="0"/>
              <a:buChar char="•"/>
            </a:pPr>
            <a:r>
              <a:rPr lang="es" sz="2800" b="0" i="0" u="none" strike="noStrike">
                <a:latin typeface="Arial"/>
                <a:cs typeface="Arial"/>
              </a:rPr>
              <a:t>es una infracción de detección de liberaciones que no es de clase I; o </a:t>
            </a:r>
          </a:p>
          <a:p>
            <a:pPr marL="1257300" lvl="2" indent="-342900" rtl="0">
              <a:spcBef>
                <a:spcPts val="600"/>
              </a:spcBef>
              <a:buFont typeface="Arial" panose="020B0604020202020204" pitchFamily="34" charset="0"/>
              <a:buChar char="•"/>
            </a:pPr>
            <a:r>
              <a:rPr lang="es" sz="2800" b="0" i="0" u="none" strike="noStrike">
                <a:latin typeface="Arial"/>
                <a:cs typeface="Arial"/>
              </a:rPr>
              <a:t>es una infracción menor que es recurrente o cometida por un infractor recalcitrante.  </a:t>
            </a:r>
          </a:p>
        </p:txBody>
      </p:sp>
      <p:sp>
        <p:nvSpPr>
          <p:cNvPr id="5" name="Slide Number Placeholder 2">
            <a:extLst>
              <a:ext uri="{FF2B5EF4-FFF2-40B4-BE49-F238E27FC236}">
                <a16:creationId xmlns:a16="http://schemas.microsoft.com/office/drawing/2014/main" id="{67562E99-0B2D-88EC-33C9-F11436A499BA}"/>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14</a:t>
            </a:r>
            <a:endParaRPr lang="en-US" sz="1800">
              <a:solidFill>
                <a:schemeClr val="tx1"/>
              </a:solidFill>
            </a:endParaRPr>
          </a:p>
        </p:txBody>
      </p:sp>
    </p:spTree>
    <p:extLst>
      <p:ext uri="{BB962C8B-B14F-4D97-AF65-F5344CB8AC3E}">
        <p14:creationId xmlns:p14="http://schemas.microsoft.com/office/powerpoint/2010/main" val="39942005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686FB1C-0EA2-5F1E-2291-131BC6EE00AD}"/>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04133"/>
            <a:ext cx="10908632" cy="1849737"/>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Nueva propuesta:</a:t>
            </a:r>
          </a:p>
          <a:p>
            <a:pPr marL="800100" lvl="1"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Infracción menor </a:t>
            </a:r>
            <a:r>
              <a:rPr lang="es" sz="2800" b="0" i="0" u="none" strike="noStrike">
                <a:latin typeface="Arial"/>
                <a:cs typeface="Arial"/>
              </a:rPr>
              <a:t>significa una infracción o una combinación de infracciones que no cumplen con los requisitos necesarios para considerarse una infracción de clase I o clase II. </a:t>
            </a:r>
          </a:p>
        </p:txBody>
      </p:sp>
      <p:sp>
        <p:nvSpPr>
          <p:cNvPr id="5" name="Slide Number Placeholder 2">
            <a:extLst>
              <a:ext uri="{FF2B5EF4-FFF2-40B4-BE49-F238E27FC236}">
                <a16:creationId xmlns:a16="http://schemas.microsoft.com/office/drawing/2014/main" id="{CC462D8C-28DF-2084-ECEC-0FFB5C236C60}"/>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15</a:t>
            </a:r>
            <a:endParaRPr lang="en-US" sz="1800">
              <a:solidFill>
                <a:schemeClr val="tx1"/>
              </a:solidFill>
            </a:endParaRPr>
          </a:p>
        </p:txBody>
      </p:sp>
    </p:spTree>
    <p:extLst>
      <p:ext uri="{BB962C8B-B14F-4D97-AF65-F5344CB8AC3E}">
        <p14:creationId xmlns:p14="http://schemas.microsoft.com/office/powerpoint/2010/main" val="2913349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44821169-1772-C68B-43D6-5F15C9E1DF09}"/>
              </a:ext>
            </a:extLst>
          </p:cNvPr>
          <p:cNvSpPr txBox="1">
            <a:spLocks noGrp="1"/>
          </p:cNvSpPr>
          <p:nvPr>
            <p:ph type="title" idx="4294967295"/>
          </p:nvPr>
        </p:nvSpPr>
        <p:spPr>
          <a:xfrm>
            <a:off x="641684" y="708433"/>
            <a:ext cx="10723921" cy="236825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Mantenimiento de registros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8816"/>
            <a:ext cx="10908633" cy="3019288"/>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cs typeface="Arial"/>
              </a:rPr>
              <a:t>Nueva propuesta:</a:t>
            </a:r>
          </a:p>
          <a:p>
            <a:pPr rtl="0">
              <a:spcBef>
                <a:spcPts val="600"/>
              </a:spcBef>
            </a:pPr>
            <a:r>
              <a:rPr lang="es" sz="2800" b="0" i="0" u="none" strike="noStrike">
                <a:latin typeface="Arial"/>
                <a:cs typeface="Arial"/>
              </a:rPr>
              <a:t>Se debe conservar lo siguiente durante la </a:t>
            </a:r>
            <a:r>
              <a:rPr lang="es" sz="2800" b="0" i="0" u="none" strike="noStrike">
                <a:solidFill>
                  <a:srgbClr val="0070C0"/>
                </a:solidFill>
                <a:latin typeface="Arial"/>
                <a:cs typeface="Arial"/>
              </a:rPr>
              <a:t>vida del sistema de UST</a:t>
            </a:r>
            <a:r>
              <a:rPr lang="es" sz="2800" b="0" i="0" u="none" strike="noStrike">
                <a:latin typeface="Arial"/>
                <a:cs typeface="Arial"/>
              </a:rPr>
              <a:t>:</a:t>
            </a:r>
          </a:p>
          <a:p>
            <a:pPr marL="342900" indent="-342900" rtl="0">
              <a:spcBef>
                <a:spcPts val="600"/>
              </a:spcBef>
              <a:buFont typeface="Arial" panose="020B0604020202020204" pitchFamily="34" charset="0"/>
              <a:buChar char="•"/>
            </a:pPr>
            <a:r>
              <a:rPr lang="es" sz="2800" b="0" i="0" u="none" strike="noStrike">
                <a:latin typeface="Arial"/>
                <a:cs typeface="Arial"/>
              </a:rPr>
              <a:t>Registros de instalación incluidos, entre otros: </a:t>
            </a:r>
          </a:p>
          <a:p>
            <a:pPr marL="800100" lvl="1" indent="-342900" rtl="0">
              <a:spcBef>
                <a:spcPts val="600"/>
              </a:spcBef>
              <a:buFont typeface="Arial" panose="020B0604020202020204" pitchFamily="34" charset="0"/>
              <a:buChar char="•"/>
            </a:pPr>
            <a:r>
              <a:rPr lang="es" sz="2800" b="0" i="0" u="none" strike="noStrike">
                <a:latin typeface="Arial"/>
                <a:cs typeface="Arial"/>
              </a:rPr>
              <a:t>resultados de la prueba de instalación; </a:t>
            </a:r>
          </a:p>
          <a:p>
            <a:pPr marL="800100" lvl="1" indent="-342900" rtl="0">
              <a:spcBef>
                <a:spcPts val="600"/>
              </a:spcBef>
              <a:buFont typeface="Arial" panose="020B0604020202020204" pitchFamily="34" charset="0"/>
              <a:buChar char="•"/>
            </a:pPr>
            <a:r>
              <a:rPr lang="es" sz="2800" b="0" i="0" u="none" strike="noStrike">
                <a:latin typeface="Arial"/>
                <a:cs typeface="Arial"/>
              </a:rPr>
              <a:t>listas de verificación y manuales del fabricante; y</a:t>
            </a:r>
          </a:p>
          <a:p>
            <a:pPr marL="800100" lvl="1" indent="-342900" rtl="0">
              <a:spcBef>
                <a:spcPts val="600"/>
              </a:spcBef>
              <a:buFont typeface="Arial" panose="020B0604020202020204" pitchFamily="34" charset="0"/>
              <a:buChar char="•"/>
            </a:pPr>
            <a:r>
              <a:rPr lang="es" sz="2800" b="0" i="0" u="none" strike="noStrike">
                <a:latin typeface="Arial"/>
                <a:cs typeface="Arial"/>
              </a:rPr>
              <a:t>planos de la obra finalizada. </a:t>
            </a:r>
          </a:p>
        </p:txBody>
      </p:sp>
      <p:sp>
        <p:nvSpPr>
          <p:cNvPr id="2" name="Slide Number Placeholder 2">
            <a:extLst>
              <a:ext uri="{FF2B5EF4-FFF2-40B4-BE49-F238E27FC236}">
                <a16:creationId xmlns:a16="http://schemas.microsoft.com/office/drawing/2014/main" id="{5D47FC64-2128-6EB9-7749-84C380828DD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16</a:t>
            </a:r>
            <a:endParaRPr lang="en-US" sz="1800">
              <a:solidFill>
                <a:schemeClr val="tx1"/>
              </a:solidFill>
            </a:endParaRPr>
          </a:p>
        </p:txBody>
      </p:sp>
    </p:spTree>
    <p:extLst>
      <p:ext uri="{BB962C8B-B14F-4D97-AF65-F5344CB8AC3E}">
        <p14:creationId xmlns:p14="http://schemas.microsoft.com/office/powerpoint/2010/main" val="296265697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1FFBF56-0929-B095-57E5-CA23B9F6FA25}"/>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Mantenimiento de registros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583618"/>
            <a:ext cx="11309504" cy="3330142"/>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cs typeface="Arial"/>
              </a:rPr>
              <a:t>Nueva propuesta:</a:t>
            </a:r>
          </a:p>
          <a:p>
            <a:pPr rtl="0">
              <a:spcBef>
                <a:spcPts val="600"/>
              </a:spcBef>
            </a:pPr>
            <a:r>
              <a:rPr lang="es" sz="2800" b="0" i="0" u="none" strike="noStrike">
                <a:latin typeface="Arial"/>
                <a:cs typeface="Arial"/>
              </a:rPr>
              <a:t>Mantener durante la</a:t>
            </a:r>
            <a:r>
              <a:rPr lang="es" sz="2800" b="0" i="0" u="none" strike="noStrike">
                <a:solidFill>
                  <a:srgbClr val="0070C0"/>
                </a:solidFill>
                <a:latin typeface="Arial"/>
                <a:cs typeface="Arial"/>
              </a:rPr>
              <a:t> vida útil del sistema UST</a:t>
            </a:r>
            <a:r>
              <a:rPr lang="es" sz="2800" b="0" i="0" u="none" strike="noStrike">
                <a:latin typeface="Arial"/>
                <a:cs typeface="Arial"/>
              </a:rPr>
              <a:t>: </a:t>
            </a:r>
            <a:r>
              <a:rPr lang="es" sz="2800" b="0" i="1" u="none" strike="noStrike">
                <a:latin typeface="Arial"/>
                <a:cs typeface="Arial"/>
              </a:rPr>
              <a:t>(continuación)</a:t>
            </a:r>
            <a:endParaRPr lang="en-US" sz="2800">
              <a:latin typeface="Arial"/>
              <a:cs typeface="Arial"/>
            </a:endParaRPr>
          </a:p>
          <a:p>
            <a:pPr marL="800100" lvl="1" indent="-342900" rtl="0">
              <a:spcBef>
                <a:spcPts val="600"/>
              </a:spcBef>
              <a:buFont typeface="Arial" panose="020B0604020202020204" pitchFamily="34" charset="0"/>
              <a:buChar char="•"/>
            </a:pPr>
            <a:r>
              <a:rPr lang="es" sz="2800" b="0" i="0" u="none" strike="noStrike">
                <a:latin typeface="Arial"/>
                <a:cs typeface="Arial"/>
              </a:rPr>
              <a:t>registros de reparaciones, incluidos los informes de inspección y las certificaciones de integridad estructural asociadas con los revestimientos interiores; </a:t>
            </a:r>
          </a:p>
          <a:p>
            <a:pPr marL="800100" lvl="1" indent="-342900" rtl="0">
              <a:spcBef>
                <a:spcPts val="600"/>
              </a:spcBef>
              <a:buFont typeface="Arial" panose="020B0604020202020204" pitchFamily="34" charset="0"/>
              <a:buChar char="•"/>
            </a:pPr>
            <a:r>
              <a:rPr lang="es" sz="2800" b="0" i="0" u="none" strike="noStrike">
                <a:latin typeface="Arial"/>
                <a:cs typeface="Arial"/>
              </a:rPr>
              <a:t>gráficos de calibración de tanques; y</a:t>
            </a:r>
          </a:p>
          <a:p>
            <a:pPr marL="800100" lvl="1" indent="-342900" rtl="0">
              <a:spcBef>
                <a:spcPts val="600"/>
              </a:spcBef>
              <a:buFont typeface="Arial" panose="020B0604020202020204" pitchFamily="34" charset="0"/>
              <a:buChar char="•"/>
            </a:pPr>
            <a:r>
              <a:rPr lang="es" sz="2800" b="0" i="0" u="none" strike="noStrike">
                <a:latin typeface="Arial"/>
                <a:cs typeface="Arial"/>
              </a:rPr>
              <a:t>informes de liberaciones no autorizadas. </a:t>
            </a:r>
          </a:p>
          <a:p>
            <a:pPr marL="342900" indent="-3429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3605C275-FE2F-D33A-3683-BD675861429B}"/>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17</a:t>
            </a:r>
            <a:endParaRPr lang="en-US" sz="1800">
              <a:solidFill>
                <a:schemeClr val="tx1"/>
              </a:solidFill>
            </a:endParaRPr>
          </a:p>
        </p:txBody>
      </p:sp>
    </p:spTree>
    <p:extLst>
      <p:ext uri="{BB962C8B-B14F-4D97-AF65-F5344CB8AC3E}">
        <p14:creationId xmlns:p14="http://schemas.microsoft.com/office/powerpoint/2010/main" val="21144670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6" name="Title 1">
            <a:extLst>
              <a:ext uri="{FF2B5EF4-FFF2-40B4-BE49-F238E27FC236}">
                <a16:creationId xmlns:a16="http://schemas.microsoft.com/office/drawing/2014/main" id="{73636A80-4DC1-E6BB-BD23-94BB04B88E8E}"/>
              </a:ext>
            </a:extLst>
          </p:cNvPr>
          <p:cNvSpPr txBox="1">
            <a:spLocks noGrp="1"/>
          </p:cNvSpPr>
          <p:nvPr>
            <p:ph type="title" idx="4294967295"/>
          </p:nvPr>
        </p:nvSpPr>
        <p:spPr>
          <a:xfrm>
            <a:off x="641684" y="704623"/>
            <a:ext cx="10723921" cy="2372065"/>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Arial"/>
              </a:rPr>
              <a:t>Mantenimiento de registros</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587831" y="1578152"/>
            <a:ext cx="11241310" cy="4158061"/>
          </a:xfrm>
          <a:prstGeom prst="rect">
            <a:avLst/>
          </a:prstGeom>
        </p:spPr>
        <p:txBody>
          <a:bodyPr wrap="square">
            <a:noAutofit/>
          </a:bodyPr>
          <a:lstStyle/>
          <a:p>
            <a:pPr rtl="0">
              <a:lnSpc>
                <a:spcPct val="90000"/>
              </a:lnSpc>
            </a:pPr>
            <a:r>
              <a:rPr lang="es" sz="2400" b="1" i="0" u="none" strike="noStrike">
                <a:solidFill>
                  <a:srgbClr val="0070C0"/>
                </a:solidFill>
                <a:latin typeface="Arial"/>
                <a:cs typeface="Arial"/>
              </a:rPr>
              <a:t>Nueva propuesta:</a:t>
            </a:r>
          </a:p>
          <a:p>
            <a:pPr marL="342900" indent="-342900" rtl="0">
              <a:spcBef>
                <a:spcPts val="600"/>
              </a:spcBef>
              <a:buFont typeface="Arial" panose="020B0604020202020204" pitchFamily="34" charset="0"/>
              <a:buChar char="•"/>
            </a:pPr>
            <a:r>
              <a:rPr lang="es" sz="2400" b="0" i="0" u="none" strike="noStrike">
                <a:latin typeface="Arial"/>
                <a:cs typeface="Arial"/>
              </a:rPr>
              <a:t>Los registros electrónicos fácilmente accesibles en el sitio durante las inspecciones satisfacen el requisito de estar en el sitio.</a:t>
            </a:r>
          </a:p>
          <a:p>
            <a:pPr marL="342900" indent="-342900" rtl="0">
              <a:spcBef>
                <a:spcPts val="600"/>
              </a:spcBef>
              <a:buFont typeface="Arial" panose="020B0604020202020204" pitchFamily="34" charset="0"/>
              <a:buChar char="•"/>
            </a:pPr>
            <a:r>
              <a:rPr lang="es" sz="2400" b="0" i="0" u="none" strike="noStrike">
                <a:latin typeface="Arial"/>
                <a:cs typeface="Arial"/>
              </a:rPr>
              <a:t>La</a:t>
            </a:r>
            <a:r>
              <a:rPr lang="es" sz="2400" b="0" i="0" u="none" strike="noStrike">
                <a:solidFill>
                  <a:srgbClr val="0070C0"/>
                </a:solidFill>
                <a:latin typeface="Arial"/>
                <a:cs typeface="Arial"/>
              </a:rPr>
              <a:t> Agencia del Programa Unificado debe documentar la aprobación y las condiciones de aprobación </a:t>
            </a:r>
            <a:r>
              <a:rPr lang="es" sz="2400" b="0" i="0" u="none" strike="noStrike">
                <a:latin typeface="Arial"/>
                <a:cs typeface="Arial"/>
              </a:rPr>
              <a:t>para el almacenamiento de registros fuera del sitio.</a:t>
            </a:r>
          </a:p>
          <a:p>
            <a:pPr marL="342900" indent="-342900" rtl="0">
              <a:spcBef>
                <a:spcPts val="600"/>
              </a:spcBef>
              <a:buFont typeface="Arial" panose="020B0604020202020204" pitchFamily="34" charset="0"/>
              <a:buChar char="•"/>
            </a:pPr>
            <a:r>
              <a:rPr lang="es" sz="2400" b="0" i="0" u="none" strike="noStrike">
                <a:latin typeface="Arial"/>
                <a:cs typeface="Arial"/>
              </a:rPr>
              <a:t>Los documentos aprobados para el almacenamiento fuera del sitio </a:t>
            </a:r>
            <a:r>
              <a:rPr lang="es" sz="2400" b="0" i="0" u="none" strike="noStrike">
                <a:solidFill>
                  <a:srgbClr val="0070C0"/>
                </a:solidFill>
                <a:latin typeface="Arial"/>
                <a:cs typeface="Arial"/>
              </a:rPr>
              <a:t>deben proporcionarse dentro de las 36 horas</a:t>
            </a:r>
            <a:r>
              <a:rPr lang="es" sz="2400" b="0" i="0" u="none" strike="noStrike">
                <a:latin typeface="Arial"/>
                <a:cs typeface="Arial"/>
              </a:rPr>
              <a:t> posteriores a la solicitud de la Agencia del Programa Unificado, la Junta, el inspector especial o el inspector de cumplimiento independiente. </a:t>
            </a:r>
            <a:r>
              <a:rPr lang="es" sz="2400" b="0" i="1" u="none" strike="noStrike">
                <a:latin typeface="Arial"/>
                <a:cs typeface="Arial"/>
              </a:rPr>
              <a:t> Nota: Este plazo no se aplica a los registros que se almacenan en el sitio.</a:t>
            </a:r>
          </a:p>
        </p:txBody>
      </p:sp>
      <p:sp>
        <p:nvSpPr>
          <p:cNvPr id="2" name="Slide Number Placeholder 2">
            <a:extLst>
              <a:ext uri="{FF2B5EF4-FFF2-40B4-BE49-F238E27FC236}">
                <a16:creationId xmlns:a16="http://schemas.microsoft.com/office/drawing/2014/main" id="{763123D4-ADB2-2DFA-70A6-8C90871E1FC8}"/>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18</a:t>
            </a:r>
            <a:endParaRPr lang="en-US" sz="1800" dirty="0">
              <a:solidFill>
                <a:schemeClr val="tx1"/>
              </a:solidFill>
            </a:endParaRPr>
          </a:p>
        </p:txBody>
      </p:sp>
    </p:spTree>
    <p:extLst>
      <p:ext uri="{BB962C8B-B14F-4D97-AF65-F5344CB8AC3E}">
        <p14:creationId xmlns:p14="http://schemas.microsoft.com/office/powerpoint/2010/main" val="31380877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D88E0700-B0A7-CF7D-BCA2-AF58242CBBA5}"/>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Mantenimiento de registros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3" y="1622237"/>
            <a:ext cx="10459832" cy="2363724"/>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Nueva propuesta:</a:t>
            </a:r>
            <a:endParaRPr lang="en-US" sz="2800" b="1">
              <a:latin typeface="Arial" panose="020B0604020202020204" pitchFamily="34" charset="0"/>
              <a:cs typeface="Arial" panose="020B0604020202020204" pitchFamily="34" charset="0"/>
            </a:endParaRPr>
          </a:p>
          <a:p>
            <a:pPr marL="457200" indent="-457200" rtl="0">
              <a:lnSpc>
                <a:spcPct val="90000"/>
              </a:lnSpc>
              <a:buClr>
                <a:schemeClr val="tx1"/>
              </a:buClr>
              <a:buFont typeface="Arial" panose="020B0604020202020204" pitchFamily="34" charset="0"/>
              <a:buChar char="•"/>
            </a:pPr>
            <a:r>
              <a:rPr lang="es" sz="2800" b="0" i="0" u="none" strike="noStrike">
                <a:solidFill>
                  <a:srgbClr val="0070C0"/>
                </a:solidFill>
                <a:latin typeface="Arial"/>
                <a:cs typeface="Arial"/>
              </a:rPr>
              <a:t>La aprobación de la variación específica para el sitio</a:t>
            </a:r>
            <a:r>
              <a:rPr lang="es" sz="2800" b="0" i="1" u="none" strike="noStrike">
                <a:latin typeface="Arial"/>
                <a:cs typeface="Arial"/>
              </a:rPr>
              <a:t> </a:t>
            </a:r>
            <a:r>
              <a:rPr lang="es" sz="2800" b="0" i="0" u="none" strike="noStrike">
                <a:latin typeface="Arial"/>
                <a:cs typeface="Arial"/>
              </a:rPr>
              <a:t>se agrega a información que se debe </a:t>
            </a:r>
            <a:r>
              <a:rPr lang="es" sz="2800" b="0" i="0" u="none" strike="noStrike">
                <a:solidFill>
                  <a:srgbClr val="0070C0"/>
                </a:solidFill>
                <a:latin typeface="Arial"/>
                <a:cs typeface="Arial"/>
              </a:rPr>
              <a:t>presentar a través del CERS</a:t>
            </a:r>
            <a:r>
              <a:rPr lang="es" sz="2800" b="0" i="0" u="none" strike="noStrike">
                <a:latin typeface="Arial"/>
                <a:cs typeface="Arial"/>
              </a:rPr>
              <a:t> o del portal local de informes.</a:t>
            </a:r>
          </a:p>
          <a:p>
            <a:pPr marL="457200" indent="-4572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12B86423-7B63-E8B8-DA47-81B670D5FCBC}"/>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19</a:t>
            </a:r>
            <a:endParaRPr lang="en-US" sz="1800">
              <a:solidFill>
                <a:schemeClr val="tx1"/>
              </a:solidFill>
            </a:endParaRPr>
          </a:p>
        </p:txBody>
      </p:sp>
    </p:spTree>
    <p:extLst>
      <p:ext uri="{BB962C8B-B14F-4D97-AF65-F5344CB8AC3E}">
        <p14:creationId xmlns:p14="http://schemas.microsoft.com/office/powerpoint/2010/main" val="17753868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F12769-6554-3F3E-2921-328352F42D2C}"/>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es" sz="4000" b="1" i="0" u="none" strike="noStrike">
                <a:solidFill>
                  <a:srgbClr val="0070C0"/>
                </a:solidFill>
                <a:latin typeface="Arial"/>
                <a:cs typeface="Arial"/>
              </a:rPr>
              <a:t>Descargo de responsabilidad</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11" name="Rectangle 10">
            <a:extLst>
              <a:ext uri="{FF2B5EF4-FFF2-40B4-BE49-F238E27FC236}">
                <a16:creationId xmlns:a16="http://schemas.microsoft.com/office/drawing/2014/main" id="{621A874C-9B49-4B0D-97E5-5B1FED3DBD8E}"/>
              </a:ext>
            </a:extLst>
          </p:cNvPr>
          <p:cNvSpPr/>
          <p:nvPr/>
        </p:nvSpPr>
        <p:spPr>
          <a:xfrm>
            <a:off x="641684" y="1399620"/>
            <a:ext cx="10994055" cy="3531223"/>
          </a:xfrm>
          <a:prstGeom prst="rect">
            <a:avLst/>
          </a:prstGeom>
        </p:spPr>
        <p:txBody>
          <a:bodyPr wrap="square" lIns="91440" tIns="45720" rIns="91440" bIns="45720" anchor="t">
            <a:noAutofit/>
          </a:bodyPr>
          <a:lstStyle/>
          <a:p>
            <a:pPr marL="285750" indent="-285750" rtl="0">
              <a:lnSpc>
                <a:spcPct val="90000"/>
              </a:lnSpc>
              <a:spcBef>
                <a:spcPts val="1000"/>
              </a:spcBef>
              <a:buFont typeface="Arial" panose="020B0604020202020204" pitchFamily="34" charset="0"/>
              <a:buChar char="•"/>
            </a:pPr>
            <a:r>
              <a:rPr lang="es" sz="2400" b="0" i="0" u="none" strike="noStrike">
                <a:latin typeface="Arial"/>
                <a:cs typeface="Arial"/>
              </a:rPr>
              <a:t>Las regulaciones fueron adoptadas por la Junta Estatal del Agua el 3 de septiembre de 2025 y actualmente están siendo revisadas por la Oficina de Derecho Administrativo.</a:t>
            </a:r>
          </a:p>
          <a:p>
            <a:pPr marL="285750" indent="-285750" rtl="0">
              <a:lnSpc>
                <a:spcPct val="90000"/>
              </a:lnSpc>
              <a:spcBef>
                <a:spcPts val="1000"/>
              </a:spcBef>
              <a:buFont typeface="Arial" panose="020B0604020202020204" pitchFamily="34" charset="0"/>
              <a:buChar char="•"/>
            </a:pPr>
            <a:r>
              <a:rPr lang="es" sz="2400" b="0" i="0" u="none" strike="noStrike">
                <a:latin typeface="Arial"/>
                <a:cs typeface="Arial"/>
              </a:rPr>
              <a:t>Las regulaciones entrarán en vigor el </a:t>
            </a:r>
            <a:r>
              <a:rPr lang="es" sz="2400" b="0" i="0" u="none" strike="noStrike">
                <a:solidFill>
                  <a:srgbClr val="0070C0"/>
                </a:solidFill>
                <a:latin typeface="Arial"/>
                <a:cs typeface="Arial"/>
              </a:rPr>
              <a:t>1 de enero de 2026.</a:t>
            </a:r>
          </a:p>
          <a:p>
            <a:pPr marL="285750" indent="-285750" rtl="0">
              <a:lnSpc>
                <a:spcPct val="90000"/>
              </a:lnSpc>
              <a:spcBef>
                <a:spcPts val="1000"/>
              </a:spcBef>
              <a:buFont typeface="Arial" panose="020B0604020202020204" pitchFamily="34" charset="0"/>
              <a:buChar char="•"/>
            </a:pPr>
            <a:r>
              <a:rPr lang="es" sz="2400" b="0" i="0" u="none" strike="noStrike">
                <a:latin typeface="Arial"/>
                <a:cs typeface="Arial"/>
              </a:rPr>
              <a:t>El personal está preparando documentos de orientación e instrucciones para completar los formularios del UST.</a:t>
            </a:r>
            <a:endParaRPr lang="en-US" sz="2400">
              <a:latin typeface="Arial" panose="020B0604020202020204" pitchFamily="34" charset="0"/>
              <a:cs typeface="Arial" panose="020B0604020202020204" pitchFamily="34" charset="0"/>
            </a:endParaRPr>
          </a:p>
          <a:p>
            <a:pPr marL="285750" indent="-285750" rtl="0">
              <a:lnSpc>
                <a:spcPct val="90000"/>
              </a:lnSpc>
              <a:spcBef>
                <a:spcPts val="1000"/>
              </a:spcBef>
              <a:buFont typeface="Arial" panose="020B0604020202020204" pitchFamily="34" charset="0"/>
              <a:buChar char="•"/>
            </a:pPr>
            <a:r>
              <a:rPr lang="es" sz="2400" b="0" i="0" u="none" strike="noStrike">
                <a:latin typeface="Arial"/>
                <a:cs typeface="Arial"/>
              </a:rPr>
              <a:t>La biblioteca de infracciones de UST actualizada está actualmente disponible para el personal de CUPA.</a:t>
            </a:r>
            <a:endParaRPr lang="en-US" sz="2400">
              <a:latin typeface="Arial" panose="020B0604020202020204" pitchFamily="34" charset="0"/>
              <a:cs typeface="Arial" panose="020B0604020202020204" pitchFamily="34" charset="0"/>
            </a:endParaRPr>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de la Junta Estatal del Agua">
            <a:extLst>
              <a:ext uri="{FF2B5EF4-FFF2-40B4-BE49-F238E27FC236}">
                <a16:creationId xmlns:a16="http://schemas.microsoft.com/office/drawing/2014/main" id="{0E6290A1-9F92-8F7C-5BB1-406C3241E9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9403E97-19A4-A917-DA35-D4E4D09A01FF}"/>
              </a:ext>
            </a:extLst>
          </p:cNvPr>
          <p:cNvSpPr txBox="1"/>
          <p:nvPr/>
        </p:nvSpPr>
        <p:spPr>
          <a:xfrm>
            <a:off x="0" y="0"/>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latin typeface="Arial"/>
              </a:rPr>
              <a:t>2</a:t>
            </a:r>
            <a:endParaRPr lang="en-US"/>
          </a:p>
        </p:txBody>
      </p:sp>
    </p:spTree>
    <p:extLst>
      <p:ext uri="{BB962C8B-B14F-4D97-AF65-F5344CB8AC3E}">
        <p14:creationId xmlns:p14="http://schemas.microsoft.com/office/powerpoint/2010/main" val="11796325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4FD6A586-FC03-8A25-19CC-949805BF8151}"/>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C9A0A3B7-F0C6-00AB-A826-725362D3B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0C299B76-51B1-E3F2-D3FD-9C537A5A92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205F0323-00DE-3984-DDFF-9E2A2744CE0B}"/>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Notificación de prueba</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1031FB6-6D56-BAE8-60DA-B9E5D8D20E9A}"/>
              </a:ext>
            </a:extLst>
          </p:cNvPr>
          <p:cNvSpPr/>
          <p:nvPr/>
        </p:nvSpPr>
        <p:spPr>
          <a:xfrm>
            <a:off x="641683" y="1622237"/>
            <a:ext cx="10459832" cy="1975926"/>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Nueva propuesta:</a:t>
            </a:r>
            <a:endParaRPr lang="en-US" sz="2800" b="1">
              <a:latin typeface="Arial" panose="020B0604020202020204" pitchFamily="34" charset="0"/>
              <a:cs typeface="Arial" panose="020B0604020202020204" pitchFamily="34" charset="0"/>
            </a:endParaRPr>
          </a:p>
          <a:p>
            <a:pPr marL="457200" indent="-457200" rtl="0">
              <a:lnSpc>
                <a:spcPct val="90000"/>
              </a:lnSpc>
              <a:buClr>
                <a:schemeClr val="tx1"/>
              </a:buClr>
              <a:buFont typeface="Arial" panose="020B0604020202020204" pitchFamily="34" charset="0"/>
              <a:buChar char="•"/>
            </a:pPr>
            <a:r>
              <a:rPr lang="es" sz="2800" b="0" i="0" u="none" strike="noStrike">
                <a:solidFill>
                  <a:srgbClr val="0070C0"/>
                </a:solidFill>
                <a:latin typeface="Arial"/>
                <a:cs typeface="Arial"/>
              </a:rPr>
              <a:t>Los propietarios y operadores deben notificar a las UPA por escrito al menos 72 horas antes de realizar una prueba, a menos que la UPA lo exima.</a:t>
            </a:r>
            <a:endParaRPr lang="en-US" sz="2800">
              <a:latin typeface="Arial" panose="020B0604020202020204" pitchFamily="34" charset="0"/>
              <a:cs typeface="Arial" panose="020B0604020202020204" pitchFamily="34" charset="0"/>
            </a:endParaRPr>
          </a:p>
          <a:p>
            <a:pPr marL="457200" indent="-457200">
              <a:lnSpc>
                <a:spcPct val="90000"/>
              </a:lnSpc>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800100" lvl="1" indent="-342900">
              <a:lnSpc>
                <a:spcPct val="90000"/>
              </a:lnSpc>
              <a:buFont typeface="Arial" panose="020B0604020202020204" pitchFamily="34" charset="0"/>
              <a:buChar char="•"/>
            </a:pPr>
            <a:endParaRPr lang="en-US" sz="2400" u="sng">
              <a:solidFill>
                <a:srgbClr val="0070C0"/>
              </a:solidFill>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DCF5B93B-CC04-60C1-6CF4-9AC13DF0F36C}"/>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20</a:t>
            </a:r>
            <a:endParaRPr lang="en-US" sz="1800">
              <a:solidFill>
                <a:schemeClr val="tx1"/>
              </a:solidFill>
            </a:endParaRPr>
          </a:p>
        </p:txBody>
      </p:sp>
    </p:spTree>
    <p:extLst>
      <p:ext uri="{BB962C8B-B14F-4D97-AF65-F5344CB8AC3E}">
        <p14:creationId xmlns:p14="http://schemas.microsoft.com/office/powerpoint/2010/main" val="151615153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0961077" cy="1263648"/>
          </a:xfrm>
          <a:noFill/>
        </p:spPr>
        <p:txBody>
          <a:bodyPr vert="horz" lIns="91440" tIns="45720" rIns="91440" bIns="45720" rtlCol="0" anchor="t" anchorCtr="0">
            <a:noAutofit/>
          </a:bodyPr>
          <a:lstStyle/>
          <a:p>
            <a:pPr rtl="0"/>
            <a:r>
              <a:rPr lang="es" sz="3600" b="1" i="0" u="none" strike="noStrike">
                <a:latin typeface="Arial"/>
                <a:cs typeface="+mj-cs"/>
              </a:rPr>
              <a:t>Propuesta de artículo 2: Variación específica del sitio y requisitos de construcción alternativos</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Una bombilla brillante entre filas de bombillas apagadas">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173" y="1817077"/>
            <a:ext cx="5732253"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21</a:t>
            </a:r>
            <a:endParaRPr lang="en-US" sz="1800" dirty="0">
              <a:solidFill>
                <a:schemeClr val="tx1"/>
              </a:solidFill>
            </a:endParaRPr>
          </a:p>
        </p:txBody>
      </p:sp>
    </p:spTree>
    <p:extLst>
      <p:ext uri="{BB962C8B-B14F-4D97-AF65-F5344CB8AC3E}">
        <p14:creationId xmlns:p14="http://schemas.microsoft.com/office/powerpoint/2010/main" val="215798448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Variaciones específicas del sitio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Cambio propuesto:</a:t>
            </a:r>
          </a:p>
          <a:p>
            <a:pPr marL="514350" indent="-457200" rtl="0">
              <a:lnSpc>
                <a:spcPct val="90000"/>
              </a:lnSpc>
              <a:spcAft>
                <a:spcPts val="600"/>
              </a:spcAft>
              <a:buFont typeface="Arial" panose="020B0604020202020204" pitchFamily="34" charset="0"/>
              <a:buChar char="•"/>
            </a:pPr>
            <a:r>
              <a:rPr lang="es" sz="2800" b="0" i="0" u="none" strike="noStrike">
                <a:latin typeface="Arial"/>
                <a:ea typeface="+mn-lt"/>
                <a:cs typeface="+mn-lt"/>
              </a:rPr>
              <a:t>Las Juntas Regionales </a:t>
            </a:r>
            <a:r>
              <a:rPr lang="es" sz="2800" b="0" i="0" u="none" strike="noStrike">
                <a:solidFill>
                  <a:srgbClr val="0070C0"/>
                </a:solidFill>
                <a:latin typeface="Arial"/>
                <a:ea typeface="+mn-lt"/>
                <a:cs typeface="+mn-lt"/>
              </a:rPr>
              <a:t>deben consultar</a:t>
            </a:r>
            <a:r>
              <a:rPr lang="es" sz="2800" b="0" i="0" u="none" strike="noStrike">
                <a:latin typeface="Arial"/>
                <a:ea typeface="+mn-lt"/>
                <a:cs typeface="+mn-lt"/>
              </a:rPr>
              <a:t> con las Agencias del Programa Unificado y la </a:t>
            </a:r>
            <a:r>
              <a:rPr lang="es" sz="2800" b="0" i="0" u="none" strike="noStrike">
                <a:solidFill>
                  <a:srgbClr val="0070C0"/>
                </a:solidFill>
                <a:latin typeface="Arial"/>
                <a:ea typeface="+mn-lt"/>
                <a:cs typeface="+mn-lt"/>
              </a:rPr>
              <a:t>Junta Estatal del Agua</a:t>
            </a:r>
            <a:r>
              <a:rPr lang="es" sz="2800" b="0" i="0" u="none" strike="noStrike">
                <a:latin typeface="Arial"/>
                <a:ea typeface="+mn-lt"/>
                <a:cs typeface="+mn-lt"/>
              </a:rPr>
              <a:t> durante la revisión de la variación.</a:t>
            </a:r>
          </a:p>
          <a:p>
            <a:pPr marL="514350" indent="-457200" rtl="0">
              <a:lnSpc>
                <a:spcPct val="90000"/>
              </a:lnSpc>
              <a:spcAft>
                <a:spcPts val="600"/>
              </a:spcAft>
              <a:buFont typeface="Arial" panose="020B0604020202020204" pitchFamily="34" charset="0"/>
              <a:buChar char="•"/>
            </a:pPr>
            <a:r>
              <a:rPr lang="es" sz="2800" b="0" i="0" u="none" strike="noStrike">
                <a:solidFill>
                  <a:srgbClr val="0070C0"/>
                </a:solidFill>
                <a:latin typeface="Arial"/>
                <a:ea typeface="+mn-lt"/>
                <a:cs typeface="+mn-lt"/>
              </a:rPr>
              <a:t>Las </a:t>
            </a:r>
            <a:r>
              <a:rPr lang="es" sz="2800" b="0" i="0" u="none" strike="noStrike">
                <a:latin typeface="Arial"/>
                <a:ea typeface="+mn-lt"/>
                <a:cs typeface="+mn-lt"/>
              </a:rPr>
              <a:t>Agencias del Programa Unificado</a:t>
            </a:r>
            <a:r>
              <a:rPr lang="es" sz="2800" b="0" i="0" u="none" strike="noStrike">
                <a:solidFill>
                  <a:srgbClr val="0070C0"/>
                </a:solidFill>
                <a:latin typeface="Arial"/>
                <a:ea typeface="+mn-lt"/>
                <a:cs typeface="+mn-lt"/>
              </a:rPr>
              <a:t> deben verificar el cumplimiento de la variación antes de emitir o modificar un permiso de operación.</a:t>
            </a:r>
          </a:p>
        </p:txBody>
      </p:sp>
      <p:pic>
        <p:nvPicPr>
          <p:cNvPr id="5" name="Picture 4" descr="Logo de la Junta Estatal del Agua">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22</a:t>
            </a:r>
            <a:endParaRPr lang="en-US" sz="1800">
              <a:solidFill>
                <a:schemeClr val="tx1"/>
              </a:solidFill>
            </a:endParaRPr>
          </a:p>
        </p:txBody>
      </p:sp>
    </p:spTree>
    <p:extLst>
      <p:ext uri="{BB962C8B-B14F-4D97-AF65-F5344CB8AC3E}">
        <p14:creationId xmlns:p14="http://schemas.microsoft.com/office/powerpoint/2010/main" val="358862195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Normas de construcción adicionales</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0"/>
            <a:ext cx="11045394" cy="3835829"/>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514350" indent="-457200" rtl="0">
              <a:lnSpc>
                <a:spcPct val="90000"/>
              </a:lnSpc>
              <a:spcAft>
                <a:spcPts val="600"/>
              </a:spcAft>
              <a:buFont typeface="Arial" panose="020B0604020202020204" pitchFamily="34" charset="0"/>
              <a:buChar char="•"/>
            </a:pPr>
            <a:r>
              <a:rPr lang="es" sz="2800" b="0" i="0" u="none" strike="noStrike">
                <a:latin typeface="Arial"/>
                <a:ea typeface="+mn-lt"/>
                <a:cs typeface="+mn-lt"/>
              </a:rPr>
              <a:t>La Junta Estatal del Agua debe investigar y celebrar audiencias públicas sobre las ordenanzas locales propuestas. </a:t>
            </a:r>
          </a:p>
          <a:p>
            <a:pPr marL="514350" indent="-457200" rtl="0">
              <a:lnSpc>
                <a:spcPct val="90000"/>
              </a:lnSpc>
              <a:spcAft>
                <a:spcPts val="600"/>
              </a:spcAft>
              <a:buFont typeface="Arial" panose="020B0604020202020204" pitchFamily="34" charset="0"/>
              <a:buChar char="•"/>
            </a:pPr>
            <a:r>
              <a:rPr lang="es" sz="2800" b="0" i="0" u="none" strike="noStrike">
                <a:latin typeface="Arial"/>
                <a:ea typeface="+mn-lt"/>
                <a:cs typeface="+mn-lt"/>
              </a:rPr>
              <a:t>La Junta puede modificar o revocar las autorizaciones.</a:t>
            </a:r>
          </a:p>
          <a:p>
            <a:pPr marL="514350" indent="-457200" rtl="0">
              <a:lnSpc>
                <a:spcPct val="90000"/>
              </a:lnSpc>
              <a:spcAft>
                <a:spcPts val="600"/>
              </a:spcAft>
              <a:buFont typeface="Arial" panose="020B0604020202020204" pitchFamily="34" charset="0"/>
              <a:buChar char="•"/>
            </a:pPr>
            <a:r>
              <a:rPr lang="es" sz="2800" b="0" i="0" u="none" strike="noStrike">
                <a:solidFill>
                  <a:srgbClr val="0070C0"/>
                </a:solidFill>
                <a:latin typeface="Arial"/>
                <a:ea typeface="+mn-lt"/>
                <a:cs typeface="+mn-lt"/>
              </a:rPr>
              <a:t>Las ordenanzas locales existentes y futuras</a:t>
            </a:r>
            <a:r>
              <a:rPr lang="es" sz="2800" b="0" i="0" u="none" strike="noStrike">
                <a:latin typeface="Arial"/>
                <a:ea typeface="+mn-lt"/>
                <a:cs typeface="+mn-lt"/>
              </a:rPr>
              <a:t> serán examinadas por la Junta y </a:t>
            </a:r>
            <a:r>
              <a:rPr lang="es" sz="2800" b="0" i="0" u="none" strike="noStrike">
                <a:solidFill>
                  <a:srgbClr val="0070C0"/>
                </a:solidFill>
                <a:latin typeface="Arial"/>
                <a:ea typeface="+mn-lt"/>
                <a:cs typeface="+mn-lt"/>
              </a:rPr>
              <a:t>deben ser aceptadas antes de ser implementadas</a:t>
            </a:r>
            <a:r>
              <a:rPr lang="es" sz="2800" b="0" i="0" u="none" strike="noStrike">
                <a:latin typeface="Arial"/>
                <a:ea typeface="+mn-lt"/>
                <a:cs typeface="+mn-lt"/>
              </a:rPr>
              <a:t> por la Agencia del Programa Unificado para garantizar el cumplimiento con el Código de Salud y Seguridad y estas regulaciones.</a:t>
            </a:r>
            <a:endParaRPr lang="en-US" sz="2800">
              <a:solidFill>
                <a:schemeClr val="tx1">
                  <a:lumMod val="95000"/>
                  <a:lumOff val="5000"/>
                </a:schemeClr>
              </a:solidFill>
              <a:ea typeface="+mn-lt"/>
              <a:cs typeface="+mn-lt"/>
            </a:endParaRPr>
          </a:p>
        </p:txBody>
      </p:sp>
      <p:pic>
        <p:nvPicPr>
          <p:cNvPr id="5" name="Picture 4" descr="Logo de la Junta Estatal del Agua">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23</a:t>
            </a:r>
            <a:endParaRPr lang="en-US" sz="1800">
              <a:solidFill>
                <a:schemeClr val="tx1"/>
              </a:solidFill>
            </a:endParaRPr>
          </a:p>
        </p:txBody>
      </p:sp>
    </p:spTree>
    <p:extLst>
      <p:ext uri="{BB962C8B-B14F-4D97-AF65-F5344CB8AC3E}">
        <p14:creationId xmlns:p14="http://schemas.microsoft.com/office/powerpoint/2010/main" val="40403489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2767" y="695239"/>
            <a:ext cx="11497953" cy="1263648"/>
          </a:xfrm>
          <a:noFill/>
        </p:spPr>
        <p:txBody>
          <a:bodyPr vert="horz" lIns="91440" tIns="45720" rIns="91440" bIns="45720" rtlCol="0" anchor="t" anchorCtr="0">
            <a:noAutofit/>
          </a:bodyPr>
          <a:lstStyle/>
          <a:p>
            <a:pPr rtl="0"/>
            <a:r>
              <a:rPr lang="es" sz="3600" b="1" i="0" u="none" strike="noStrike" dirty="0">
                <a:latin typeface="Arial"/>
                <a:cs typeface="+mj-cs"/>
              </a:rPr>
              <a:t>Propuesta de artículo 3: Requisitos de certificación, concesión de licencias y capacitación</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Fotografía de archivo de una persona escribiendo en un cuaderno">
            <a:extLst>
              <a:ext uri="{FF2B5EF4-FFF2-40B4-BE49-F238E27FC236}">
                <a16:creationId xmlns:a16="http://schemas.microsoft.com/office/drawing/2014/main" id="{BD1928EA-5BFD-1826-3BEC-1527F4C547C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9922" y="1817077"/>
            <a:ext cx="6440756" cy="4299190"/>
          </a:xfrm>
          <a:prstGeom prst="rect">
            <a:avLst/>
          </a:prstGeom>
        </p:spPr>
      </p:pic>
      <p:sp>
        <p:nvSpPr>
          <p:cNvPr id="4" name="Slide Number Placeholder 2">
            <a:extLst>
              <a:ext uri="{FF2B5EF4-FFF2-40B4-BE49-F238E27FC236}">
                <a16:creationId xmlns:a16="http://schemas.microsoft.com/office/drawing/2014/main" id="{E0EE97CF-4CA9-7976-4964-156D3DA9BAF7}"/>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24</a:t>
            </a:r>
            <a:endParaRPr lang="en-US" sz="1800" dirty="0">
              <a:solidFill>
                <a:schemeClr val="tx1"/>
              </a:solidFill>
            </a:endParaRPr>
          </a:p>
        </p:txBody>
      </p:sp>
    </p:spTree>
    <p:extLst>
      <p:ext uri="{BB962C8B-B14F-4D97-AF65-F5344CB8AC3E}">
        <p14:creationId xmlns:p14="http://schemas.microsoft.com/office/powerpoint/2010/main" val="270724646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5936BD0E-79F5-42D5-9A47-DE6486D8450F}"/>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Certificación, concesión de licencias y capacitación</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56431" y="1644961"/>
            <a:ext cx="11045394" cy="3382416"/>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342900" indent="-285750" rtl="0">
              <a:spcBef>
                <a:spcPts val="600"/>
              </a:spcBef>
              <a:buFont typeface="Arial" panose="020B0604020202020204" pitchFamily="34" charset="0"/>
              <a:buChar char="•"/>
            </a:pPr>
            <a:r>
              <a:rPr lang="es" sz="2800" b="0" i="0" u="none" strike="noStrike">
                <a:latin typeface="Arial"/>
                <a:ea typeface="+mn-lt"/>
                <a:cs typeface="+mn-lt"/>
              </a:rPr>
              <a:t>Los propietarios u operadores deben </a:t>
            </a:r>
            <a:r>
              <a:rPr lang="es" sz="2800" b="0" i="0" u="none" strike="noStrike">
                <a:solidFill>
                  <a:srgbClr val="0070C0"/>
                </a:solidFill>
                <a:latin typeface="Arial"/>
                <a:ea typeface="+mn-lt"/>
                <a:cs typeface="+mn-lt"/>
              </a:rPr>
              <a:t>presentar </a:t>
            </a:r>
            <a:r>
              <a:rPr lang="es" sz="2800" b="0" i="0" u="none" strike="noStrike">
                <a:latin typeface="Arial"/>
                <a:ea typeface="+mn-lt"/>
                <a:cs typeface="+mn-lt"/>
              </a:rPr>
              <a:t>en CERS o en el portal de informes local </a:t>
            </a:r>
            <a:r>
              <a:rPr lang="es" sz="2800" b="0" i="0" u="none" strike="noStrike">
                <a:solidFill>
                  <a:srgbClr val="0070C0"/>
                </a:solidFill>
                <a:latin typeface="Arial"/>
                <a:ea typeface="+mn-lt"/>
                <a:cs typeface="+mn-lt"/>
              </a:rPr>
              <a:t>información que identifique a los operadores de UST designados para la instalación</a:t>
            </a:r>
            <a:r>
              <a:rPr lang="es" sz="2800" b="0" i="0" u="none" strike="noStrike">
                <a:latin typeface="Arial"/>
                <a:ea typeface="+mn-lt"/>
                <a:cs typeface="+mn-lt"/>
              </a:rPr>
              <a:t>.</a:t>
            </a:r>
          </a:p>
          <a:p>
            <a:pPr marL="342900" indent="-285750" rtl="0">
              <a:spcBef>
                <a:spcPts val="600"/>
              </a:spcBef>
              <a:buFont typeface="Arial" panose="020B0604020202020204" pitchFamily="34" charset="0"/>
              <a:buChar char="•"/>
            </a:pPr>
            <a:r>
              <a:rPr lang="es" sz="2800" b="0" i="0" u="none" strike="noStrike">
                <a:latin typeface="Arial"/>
                <a:ea typeface="+mn-lt"/>
                <a:cs typeface="+mn-lt"/>
              </a:rPr>
              <a:t>El </a:t>
            </a:r>
            <a:r>
              <a:rPr lang="es" sz="2800" b="0" i="0" u="none" strike="noStrike">
                <a:solidFill>
                  <a:srgbClr val="0070C0"/>
                </a:solidFill>
                <a:latin typeface="Arial"/>
                <a:ea typeface="+mn-lt"/>
                <a:cs typeface="+mn-lt"/>
              </a:rPr>
              <a:t>nombre de cada operador de UST designado</a:t>
            </a:r>
            <a:r>
              <a:rPr lang="es" sz="2800" b="0" i="0" u="none" strike="noStrike">
                <a:latin typeface="Arial"/>
                <a:ea typeface="+mn-lt"/>
                <a:cs typeface="+mn-lt"/>
              </a:rPr>
              <a:t> que figura en CERS debe ser</a:t>
            </a:r>
            <a:r>
              <a:rPr lang="es" sz="2800" b="0" i="0" u="none" strike="noStrike">
                <a:solidFill>
                  <a:srgbClr val="0070C0"/>
                </a:solidFill>
                <a:latin typeface="Arial"/>
                <a:ea typeface="+mn-lt"/>
                <a:cs typeface="+mn-lt"/>
              </a:rPr>
              <a:t> idéntico al nombre de esa persona que figura en el certificado de operador del sistema de UST del Consejo Internacional de Códigos (ICC) de la persona</a:t>
            </a:r>
            <a:r>
              <a:rPr lang="es" sz="2800" b="0" i="0" u="none" strike="noStrike">
                <a:latin typeface="Arial"/>
                <a:ea typeface="+mn-lt"/>
                <a:cs typeface="+mn-lt"/>
              </a:rPr>
              <a:t>.</a:t>
            </a:r>
            <a:endParaRPr lang="en-US"/>
          </a:p>
        </p:txBody>
      </p:sp>
      <p:pic>
        <p:nvPicPr>
          <p:cNvPr id="5" name="Picture 4" descr="Logo de la Junta Estatal del Agua">
            <a:extLst>
              <a:ext uri="{FF2B5EF4-FFF2-40B4-BE49-F238E27FC236}">
                <a16:creationId xmlns:a16="http://schemas.microsoft.com/office/drawing/2014/main" id="{DC046503-307F-B49C-D8C3-20DD8366A7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884102E-FABB-4511-0301-CC9D361E000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25</a:t>
            </a:r>
            <a:endParaRPr lang="en-US" sz="1800">
              <a:solidFill>
                <a:schemeClr val="tx1"/>
              </a:solidFill>
            </a:endParaRPr>
          </a:p>
        </p:txBody>
      </p:sp>
    </p:spTree>
    <p:extLst>
      <p:ext uri="{BB962C8B-B14F-4D97-AF65-F5344CB8AC3E}">
        <p14:creationId xmlns:p14="http://schemas.microsoft.com/office/powerpoint/2010/main" val="11480552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A63A29-408D-B5CE-F25D-904A65CB1DB4}"/>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3600" b="1" i="0" u="none" strike="noStrike">
                <a:solidFill>
                  <a:srgbClr val="0070C0"/>
                </a:solidFill>
                <a:latin typeface="Arial"/>
                <a:cs typeface="+mj-cs"/>
              </a:rPr>
              <a:t>Certificación, concesión de licencias y capacitación</a:t>
            </a:r>
            <a:endParaRPr lang="en-US" sz="36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32728"/>
            <a:ext cx="10856478" cy="3563259"/>
          </a:xfrm>
          <a:prstGeom prst="rect">
            <a:avLst/>
          </a:prstGeom>
        </p:spPr>
        <p:txBody>
          <a:bodyPr vert="horz" lIns="91440" tIns="45720" rIns="91440" bIns="45720" rtlCol="0" anchor="t" anchorCtr="0">
            <a:noAutofit/>
          </a:bodyPr>
          <a:lstStyle/>
          <a:p>
            <a:pPr marL="57150" rtl="0">
              <a:lnSpc>
                <a:spcPct val="90000"/>
              </a:lnSpc>
              <a:spcAft>
                <a:spcPts val="600"/>
              </a:spcAft>
            </a:pPr>
            <a:r>
              <a:rPr lang="es" sz="2400" b="1" i="0" u="none" strike="noStrike">
                <a:solidFill>
                  <a:srgbClr val="0070C0"/>
                </a:solidFill>
                <a:latin typeface="Arial"/>
                <a:ea typeface="+mn-lt"/>
                <a:cs typeface="+mn-lt"/>
              </a:rPr>
              <a:t>Cambio propuesto:</a:t>
            </a:r>
          </a:p>
          <a:p>
            <a:pPr marL="342900" indent="-285750" rtl="0">
              <a:spcBef>
                <a:spcPts val="600"/>
              </a:spcBef>
              <a:buFont typeface="Arial" panose="020B0604020202020204" pitchFamily="34" charset="0"/>
              <a:buChar char="•"/>
            </a:pPr>
            <a:r>
              <a:rPr lang="es" sz="2400" b="0" i="0" u="none" strike="noStrike">
                <a:latin typeface="Arial"/>
                <a:ea typeface="+mn-lt"/>
                <a:cs typeface="+mn-lt"/>
              </a:rPr>
              <a:t>Formulario de informe de inspección visual del operador designado de UST:</a:t>
            </a:r>
          </a:p>
          <a:p>
            <a:pPr marL="800100" lvl="1" indent="-285750" rtl="0">
              <a:spcBef>
                <a:spcPts val="600"/>
              </a:spcBef>
              <a:buFont typeface="Arial" panose="020B0604020202020204" pitchFamily="34" charset="0"/>
              <a:buChar char="•"/>
            </a:pPr>
            <a:r>
              <a:rPr lang="es" sz="2400" b="0" i="0" u="none" strike="noStrike">
                <a:latin typeface="Arial"/>
                <a:ea typeface="+mn-lt"/>
                <a:cs typeface="+mn-lt"/>
              </a:rPr>
              <a:t>DEBE adjuntar el </a:t>
            </a:r>
            <a:r>
              <a:rPr lang="es" sz="2400" b="0" i="0" u="none" strike="noStrike">
                <a:solidFill>
                  <a:srgbClr val="0070C0"/>
                </a:solidFill>
                <a:latin typeface="Arial"/>
                <a:ea typeface="+mn-lt"/>
                <a:cs typeface="+mn-lt"/>
              </a:rPr>
              <a:t>historial de alarmas de detección de liberaciones fechado</a:t>
            </a:r>
            <a:r>
              <a:rPr lang="es" sz="2400" b="0" i="0" u="none" strike="noStrike">
                <a:latin typeface="Arial"/>
                <a:ea typeface="+mn-lt"/>
                <a:cs typeface="+mn-lt"/>
              </a:rPr>
              <a:t> generado por el sistema de detección de liberaciones desde la inspección visual anterior.</a:t>
            </a:r>
          </a:p>
          <a:p>
            <a:pPr marL="800100" lvl="1" indent="-285750" rtl="0">
              <a:spcBef>
                <a:spcPts val="600"/>
              </a:spcBef>
              <a:buFont typeface="Arial" panose="020B0604020202020204" pitchFamily="34" charset="0"/>
              <a:buChar char="•"/>
            </a:pPr>
            <a:r>
              <a:rPr lang="es" sz="2400" b="0" i="0" u="none" strike="noStrike">
                <a:latin typeface="Arial"/>
                <a:ea typeface="+mn-lt"/>
                <a:cs typeface="+mn-lt"/>
              </a:rPr>
              <a:t>La documentación de las fechas de prueba cambia de anotar cuándo se realizó la prueba por última vez a identificar la </a:t>
            </a:r>
            <a:r>
              <a:rPr lang="es" sz="2400" b="0" i="0" u="none" strike="noStrike">
                <a:solidFill>
                  <a:srgbClr val="0070C0"/>
                </a:solidFill>
                <a:latin typeface="Arial"/>
                <a:ea typeface="+mn-lt"/>
                <a:cs typeface="+mn-lt"/>
              </a:rPr>
              <a:t>próxima fecha de vencimiento</a:t>
            </a:r>
            <a:r>
              <a:rPr lang="es" sz="2400" b="0" i="0" u="none" strike="noStrike">
                <a:latin typeface="Arial"/>
                <a:ea typeface="+mn-lt"/>
                <a:cs typeface="+mn-lt"/>
              </a:rPr>
              <a:t> para cada prueba periódica requerida.</a:t>
            </a:r>
            <a:endParaRPr lang="en-US" sz="2400">
              <a:cs typeface="Arial"/>
            </a:endParaRPr>
          </a:p>
        </p:txBody>
      </p:sp>
      <p:pic>
        <p:nvPicPr>
          <p:cNvPr id="5" name="Picture 4" descr="Logo de la Junta Estatal del Agua">
            <a:extLst>
              <a:ext uri="{FF2B5EF4-FFF2-40B4-BE49-F238E27FC236}">
                <a16:creationId xmlns:a16="http://schemas.microsoft.com/office/drawing/2014/main" id="{F1D3C057-CA19-17B4-BCE8-3F8198B7E2E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D163063-98E5-CC4B-E2C8-D4E05AF0A4E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26</a:t>
            </a:r>
            <a:endParaRPr lang="en-US" sz="1800" dirty="0">
              <a:solidFill>
                <a:schemeClr val="tx1"/>
              </a:solidFill>
            </a:endParaRPr>
          </a:p>
        </p:txBody>
      </p:sp>
    </p:spTree>
    <p:extLst>
      <p:ext uri="{BB962C8B-B14F-4D97-AF65-F5344CB8AC3E}">
        <p14:creationId xmlns:p14="http://schemas.microsoft.com/office/powerpoint/2010/main" val="289622373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250168-9932-6E53-FBAD-B71BFB66BDF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Certificación, concesión de licencias y capacitación</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2" y="1629508"/>
            <a:ext cx="10856477" cy="3645877"/>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342900"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Los trabajos de instalación o reparación</a:t>
            </a:r>
            <a:r>
              <a:rPr lang="es" sz="2800" b="0" i="0" u="none" strike="noStrike">
                <a:solidFill>
                  <a:srgbClr val="000000"/>
                </a:solidFill>
                <a:latin typeface="Arial"/>
                <a:ea typeface="+mn-lt"/>
                <a:cs typeface="+mn-lt"/>
              </a:rPr>
              <a:t>, excluyendo los </a:t>
            </a:r>
            <a:r>
              <a:rPr lang="es" sz="2800" b="0" i="0" u="none" strike="noStrike">
                <a:latin typeface="Arial"/>
                <a:ea typeface="+mn-lt"/>
                <a:cs typeface="+mn-lt"/>
              </a:rPr>
              <a:t>equipos de detección</a:t>
            </a:r>
            <a:r>
              <a:rPr lang="es" sz="2800" b="0" i="0" u="none" strike="noStrike">
                <a:solidFill>
                  <a:srgbClr val="0070C0"/>
                </a:solidFill>
                <a:latin typeface="Arial"/>
                <a:ea typeface="+mn-lt"/>
                <a:cs typeface="+mn-lt"/>
              </a:rPr>
              <a:t> de liberaciones, que no requieran excavación o relleno</a:t>
            </a:r>
            <a:r>
              <a:rPr lang="es" sz="2800" b="0" i="0" u="none" strike="noStrike">
                <a:latin typeface="Arial"/>
                <a:ea typeface="+mn-lt"/>
                <a:cs typeface="+mn-lt"/>
              </a:rPr>
              <a:t>, pueden ser realizados por:</a:t>
            </a:r>
            <a:endParaRPr lang="en-US">
              <a:ea typeface="+mn-lt"/>
              <a:cs typeface="+mn-lt"/>
            </a:endParaRPr>
          </a:p>
          <a:p>
            <a:pPr marL="800100" lvl="1"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un técnico de servicio </a:t>
            </a:r>
            <a:r>
              <a:rPr lang="es" sz="2800" b="0" i="0" u="none" strike="noStrike">
                <a:latin typeface="Arial"/>
                <a:ea typeface="+mn-lt"/>
                <a:cs typeface="+mn-lt"/>
              </a:rPr>
              <a:t>calificado; o</a:t>
            </a:r>
            <a:endParaRPr lang="en-US">
              <a:ea typeface="+mn-lt"/>
              <a:cs typeface="+mn-lt"/>
            </a:endParaRPr>
          </a:p>
          <a:p>
            <a:pPr marL="800100" lvl="1"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cualquier persona que cumpla con </a:t>
            </a:r>
            <a:r>
              <a:rPr lang="es" sz="2800" b="0" i="0" u="none" strike="noStrike">
                <a:solidFill>
                  <a:srgbClr val="000000"/>
                </a:solidFill>
                <a:latin typeface="Arial"/>
                <a:ea typeface="+mn-lt"/>
                <a:cs typeface="+mn-lt"/>
              </a:rPr>
              <a:t>todos </a:t>
            </a:r>
            <a:r>
              <a:rPr lang="es" sz="2800" b="0" i="0" u="none" strike="noStrike">
                <a:latin typeface="Arial"/>
                <a:ea typeface="+mn-lt"/>
                <a:cs typeface="+mn-lt"/>
              </a:rPr>
              <a:t>los requisitos de licencia, certificación y capacitación</a:t>
            </a:r>
            <a:r>
              <a:rPr lang="es" sz="2800" b="0" i="0" u="none" strike="noStrike">
                <a:solidFill>
                  <a:srgbClr val="0070C0"/>
                </a:solidFill>
                <a:latin typeface="Arial"/>
                <a:ea typeface="+mn-lt"/>
                <a:cs typeface="+mn-lt"/>
              </a:rPr>
              <a:t> para la instalación</a:t>
            </a:r>
            <a:r>
              <a:rPr lang="es" sz="2800" b="0" i="0" u="none" strike="noStrike">
                <a:latin typeface="Arial"/>
                <a:ea typeface="+mn-lt"/>
                <a:cs typeface="+mn-lt"/>
              </a:rPr>
              <a:t>.</a:t>
            </a:r>
            <a:r>
              <a:rPr lang="es" sz="1800" b="0" i="0" u="none" strike="noStrike">
                <a:latin typeface="Arial"/>
                <a:ea typeface="+mn-lt"/>
                <a:cs typeface="+mn-lt"/>
              </a:rPr>
              <a:t>   </a:t>
            </a:r>
            <a:endParaRPr lang="en-US">
              <a:cs typeface="Arial"/>
            </a:endParaRPr>
          </a:p>
        </p:txBody>
      </p:sp>
      <p:pic>
        <p:nvPicPr>
          <p:cNvPr id="5" name="Picture 4" descr="Logo de la Junta Estatal del Agua">
            <a:extLst>
              <a:ext uri="{FF2B5EF4-FFF2-40B4-BE49-F238E27FC236}">
                <a16:creationId xmlns:a16="http://schemas.microsoft.com/office/drawing/2014/main" id="{F9E564F8-CE7F-39B8-76F8-B13DE11AAA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7D13C929-E88F-F1B6-C088-E01594BE56D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27</a:t>
            </a:r>
            <a:endParaRPr lang="en-US" sz="1800">
              <a:solidFill>
                <a:schemeClr val="tx1"/>
              </a:solidFill>
            </a:endParaRPr>
          </a:p>
        </p:txBody>
      </p:sp>
    </p:spTree>
    <p:extLst>
      <p:ext uri="{BB962C8B-B14F-4D97-AF65-F5344CB8AC3E}">
        <p14:creationId xmlns:p14="http://schemas.microsoft.com/office/powerpoint/2010/main" val="49810266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Certificación, concesión de licencias y capacitación</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Cambio propuesto:</a:t>
            </a:r>
          </a:p>
          <a:p>
            <a:pPr marL="342900"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Antes de instalar o reparar </a:t>
            </a:r>
            <a:r>
              <a:rPr lang="es" sz="2800" b="0" i="1" u="none" strike="noStrike">
                <a:solidFill>
                  <a:srgbClr val="0070C0"/>
                </a:solidFill>
                <a:latin typeface="Arial"/>
                <a:ea typeface="+mn-lt"/>
                <a:cs typeface="+mn-lt"/>
              </a:rPr>
              <a:t>cualquier</a:t>
            </a:r>
            <a:r>
              <a:rPr lang="es" sz="2800" b="0" i="0" u="none" strike="noStrike">
                <a:latin typeface="Arial"/>
                <a:ea typeface="+mn-lt"/>
                <a:cs typeface="+mn-lt"/>
              </a:rPr>
              <a:t> </a:t>
            </a:r>
            <a:r>
              <a:rPr lang="es" sz="2800" b="0" i="0" u="none" strike="noStrike">
                <a:solidFill>
                  <a:srgbClr val="0070C0"/>
                </a:solidFill>
                <a:latin typeface="Arial"/>
                <a:ea typeface="+mn-lt"/>
                <a:cs typeface="+mn-lt"/>
              </a:rPr>
              <a:t>componente del sistema de UST</a:t>
            </a:r>
            <a:r>
              <a:rPr lang="es" sz="2800" b="0" i="0" u="none" strike="noStrike">
                <a:latin typeface="Arial"/>
                <a:ea typeface="+mn-lt"/>
                <a:cs typeface="+mn-lt"/>
              </a:rPr>
              <a:t>, los técnicos de servicio deben tener un certificado de capacitación emitido por el fabricante. </a:t>
            </a:r>
            <a:endParaRPr lang="en-US" i="1">
              <a:cs typeface="Arial"/>
            </a:endParaRPr>
          </a:p>
        </p:txBody>
      </p:sp>
      <p:pic>
        <p:nvPicPr>
          <p:cNvPr id="5" name="Picture 4" descr="Logo de la Junta Estatal del Agua">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28</a:t>
            </a:r>
            <a:endParaRPr lang="en-US" sz="1800">
              <a:solidFill>
                <a:schemeClr val="tx1"/>
              </a:solidFill>
            </a:endParaRPr>
          </a:p>
        </p:txBody>
      </p:sp>
    </p:spTree>
    <p:extLst>
      <p:ext uri="{BB962C8B-B14F-4D97-AF65-F5344CB8AC3E}">
        <p14:creationId xmlns:p14="http://schemas.microsoft.com/office/powerpoint/2010/main" val="19204985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30CD9F-AE41-DD9D-D505-6C7E03375E25}"/>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Certificación, concesión de licencias y capacitación</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7761" y="1628627"/>
            <a:ext cx="10856477" cy="3635035"/>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342900" indent="-285750" rtl="0">
              <a:spcBef>
                <a:spcPts val="600"/>
              </a:spcBef>
              <a:buFont typeface="Arial" panose="020B0604020202020204" pitchFamily="34" charset="0"/>
              <a:buChar char="•"/>
            </a:pPr>
            <a:r>
              <a:rPr lang="es" sz="2800" b="0" i="0" u="none" strike="noStrike">
                <a:latin typeface="Arial"/>
                <a:ea typeface="+mn-lt"/>
                <a:cs typeface="+mn-lt"/>
              </a:rPr>
              <a:t>Cualquier persona que realice</a:t>
            </a:r>
            <a:r>
              <a:rPr lang="es" sz="2800" b="0" i="0" u="none" strike="noStrike">
                <a:solidFill>
                  <a:srgbClr val="0070C0"/>
                </a:solidFill>
                <a:latin typeface="Arial"/>
                <a:ea typeface="+mn-lt"/>
                <a:cs typeface="+mn-lt"/>
              </a:rPr>
              <a:t> trabajos de instalación o reparación </a:t>
            </a:r>
            <a:r>
              <a:rPr lang="es" sz="2800" b="0" i="0" u="none" strike="noStrike">
                <a:latin typeface="Arial"/>
                <a:ea typeface="+mn-lt"/>
                <a:cs typeface="+mn-lt"/>
              </a:rPr>
              <a:t>o que trabaje como</a:t>
            </a:r>
            <a:r>
              <a:rPr lang="es" sz="2800" b="0" i="0" u="none" strike="noStrike">
                <a:solidFill>
                  <a:srgbClr val="0070C0"/>
                </a:solidFill>
                <a:latin typeface="Arial"/>
                <a:ea typeface="+mn-lt"/>
                <a:cs typeface="+mn-lt"/>
              </a:rPr>
              <a:t> técnico de servicio debe proporcionar todas las licencias y certificados de capacitación aplicables requeridos para el trabajo que se realiza </a:t>
            </a:r>
            <a:r>
              <a:rPr lang="es" sz="2800" b="0" i="0" u="none" strike="noStrike">
                <a:latin typeface="Arial"/>
                <a:ea typeface="+mn-lt"/>
                <a:cs typeface="+mn-lt"/>
              </a:rPr>
              <a:t>a solicitud de la Agencia del Programa Unificado, la Junta o un inspector de cumplimiento independiente</a:t>
            </a:r>
            <a:r>
              <a:rPr lang="es" sz="2800" b="0" i="0" u="none" strike="noStrike">
                <a:solidFill>
                  <a:srgbClr val="0070C0"/>
                </a:solidFill>
                <a:latin typeface="Arial"/>
                <a:ea typeface="+mn-lt"/>
                <a:cs typeface="+mn-lt"/>
              </a:rPr>
              <a:t>.</a:t>
            </a:r>
            <a:endParaRPr lang="en-US">
              <a:cs typeface="Arial"/>
            </a:endParaRPr>
          </a:p>
        </p:txBody>
      </p:sp>
      <p:pic>
        <p:nvPicPr>
          <p:cNvPr id="5" name="Picture 4" descr="Logo de la Junta Estatal del Agua">
            <a:extLst>
              <a:ext uri="{FF2B5EF4-FFF2-40B4-BE49-F238E27FC236}">
                <a16:creationId xmlns:a16="http://schemas.microsoft.com/office/drawing/2014/main" id="{0DEE9DAE-5FAB-B719-8AC8-3D90207C07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D3B60315-3B3C-E9BB-97F5-30D45614EFE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29</a:t>
            </a:r>
            <a:endParaRPr lang="en-US" sz="1800">
              <a:solidFill>
                <a:schemeClr val="tx1"/>
              </a:solidFill>
            </a:endParaRPr>
          </a:p>
        </p:txBody>
      </p:sp>
    </p:spTree>
    <p:extLst>
      <p:ext uri="{BB962C8B-B14F-4D97-AF65-F5344CB8AC3E}">
        <p14:creationId xmlns:p14="http://schemas.microsoft.com/office/powerpoint/2010/main" val="1027569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6685"/>
            <a:ext cx="10723921" cy="2380003"/>
          </a:xfrm>
        </p:spPr>
        <p:txBody>
          <a:bodyPr vert="horz" lIns="91440" tIns="45720" rIns="91440" bIns="45720" rtlCol="0" anchor="t" anchorCtr="0">
            <a:noAutofit/>
          </a:bodyPr>
          <a:lstStyle/>
          <a:p>
            <a:pPr rtl="0"/>
            <a:r>
              <a:rPr lang="es" sz="4000" b="1" i="0" u="none" strike="noStrike" kern="1200">
                <a:solidFill>
                  <a:srgbClr val="0070C0"/>
                </a:solidFill>
                <a:latin typeface="Arial"/>
              </a:rPr>
              <a:t>Organización propuesta</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37783" cy="4390946"/>
          </a:xfrm>
          <a:prstGeom prst="rect">
            <a:avLst/>
          </a:prstGeom>
        </p:spPr>
        <p:txBody>
          <a:bodyPr wrap="square">
            <a:noAutofit/>
          </a:bodyPr>
          <a:lstStyle/>
          <a:p>
            <a:pPr marL="285750" indent="-285750" rtl="0">
              <a:buFont typeface="Arial" panose="020B0604020202020204" pitchFamily="34" charset="0"/>
              <a:buChar char="•"/>
            </a:pPr>
            <a:r>
              <a:rPr lang="es" sz="2400" b="0" i="0" u="none" strike="noStrike">
                <a:latin typeface="Arial"/>
              </a:rPr>
              <a:t>Artículo 1: Definición de términos, exclusiones y mantenimiento de registros </a:t>
            </a:r>
          </a:p>
          <a:p>
            <a:pPr marL="285750" indent="-285750" rtl="0">
              <a:spcBef>
                <a:spcPts val="600"/>
              </a:spcBef>
              <a:buFont typeface="Arial" panose="020B0604020202020204" pitchFamily="34" charset="0"/>
              <a:buChar char="•"/>
            </a:pPr>
            <a:r>
              <a:rPr lang="es" sz="2400" b="0" i="0" u="none" strike="noStrike">
                <a:latin typeface="Arial"/>
              </a:rPr>
              <a:t>Artículo 2: Procedimientos de variación específicos para el sitio y normas de construcción adicionales</a:t>
            </a:r>
          </a:p>
          <a:p>
            <a:pPr marL="285750" indent="-285750" rtl="0">
              <a:spcBef>
                <a:spcPts val="600"/>
              </a:spcBef>
              <a:buFont typeface="Arial" panose="020B0604020202020204" pitchFamily="34" charset="0"/>
              <a:buChar char="•"/>
            </a:pPr>
            <a:r>
              <a:rPr lang="es" sz="2400" b="0" i="0" u="none" strike="noStrike">
                <a:latin typeface="Arial"/>
              </a:rPr>
              <a:t>Artículo 3: Requisitos de certificación, concesión de licencias y capacitación</a:t>
            </a:r>
          </a:p>
          <a:p>
            <a:pPr marL="285750" indent="-285750" rtl="0">
              <a:spcBef>
                <a:spcPts val="600"/>
              </a:spcBef>
              <a:buFont typeface="Arial" panose="020B0604020202020204" pitchFamily="34" charset="0"/>
              <a:buChar char="•"/>
            </a:pPr>
            <a:r>
              <a:rPr lang="es" sz="2400" b="0" i="0" u="none" strike="noStrike">
                <a:latin typeface="Arial"/>
              </a:rPr>
              <a:t>Artículo 4: Diseño de los requisitos de construcción y funcionamiento</a:t>
            </a:r>
          </a:p>
          <a:p>
            <a:pPr marL="285750" indent="-285750" rtl="0">
              <a:spcBef>
                <a:spcPts val="600"/>
              </a:spcBef>
              <a:buFont typeface="Arial" panose="020B0604020202020204" pitchFamily="34" charset="0"/>
              <a:buChar char="•"/>
            </a:pPr>
            <a:r>
              <a:rPr lang="es" sz="2400" b="0" i="0" u="none" strike="noStrike">
                <a:latin typeface="Arial"/>
              </a:rPr>
              <a:t>Artículo 5: Requisitos de monitoreo</a:t>
            </a:r>
          </a:p>
          <a:p>
            <a:pPr marL="285750" indent="-285750" rtl="0">
              <a:spcBef>
                <a:spcPts val="600"/>
              </a:spcBef>
              <a:buFont typeface="Arial" panose="020B0604020202020204" pitchFamily="34" charset="0"/>
              <a:buChar char="•"/>
            </a:pPr>
            <a:r>
              <a:rPr lang="es" sz="2400" b="0" i="0" u="none" strike="noStrike">
                <a:latin typeface="Arial"/>
              </a:rPr>
              <a:t>Artículo 6: Requisitos de las pruebas</a:t>
            </a:r>
            <a:br>
              <a:rPr lang="es" sz="2400" b="0" i="0" u="none" strike="noStrike">
                <a:latin typeface="Arial"/>
              </a:rPr>
            </a:br>
            <a:br>
              <a:rPr lang="es" sz="2400" b="0" i="0" u="none" strike="noStrike">
                <a:latin typeface="Arial"/>
              </a:rPr>
            </a:b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de la Junta Estatal del Agua">
            <a:extLst>
              <a:ext uri="{FF2B5EF4-FFF2-40B4-BE49-F238E27FC236}">
                <a16:creationId xmlns:a16="http://schemas.microsoft.com/office/drawing/2014/main" id="{5C64F594-0E45-98C8-5DA3-B6E4912992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215BD7DA-2939-6560-1DE0-559DA878EB9C}"/>
              </a:ext>
            </a:extLst>
          </p:cNvPr>
          <p:cNvSpPr txBox="1"/>
          <p:nvPr/>
        </p:nvSpPr>
        <p:spPr>
          <a:xfrm>
            <a:off x="0" y="0"/>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latin typeface="Arial"/>
              </a:rPr>
              <a:t>3</a:t>
            </a:r>
            <a:endParaRPr lang="en-US"/>
          </a:p>
        </p:txBody>
      </p:sp>
    </p:spTree>
    <p:extLst>
      <p:ext uri="{BB962C8B-B14F-4D97-AF65-F5344CB8AC3E}">
        <p14:creationId xmlns:p14="http://schemas.microsoft.com/office/powerpoint/2010/main" val="657120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D1900-C93C-3DB1-0D10-BB225934344A}"/>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4000" b="1" i="0" u="none" strike="noStrike">
                <a:solidFill>
                  <a:srgbClr val="0070C0"/>
                </a:solidFill>
                <a:latin typeface="Arial"/>
                <a:cs typeface="+mj-cs"/>
              </a:rPr>
              <a:t>Certificación, concesión de licencias y capacitación</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65552" y="1644962"/>
            <a:ext cx="10879470" cy="3692770"/>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Cambio propuesto:</a:t>
            </a:r>
          </a:p>
          <a:p>
            <a:pPr marL="342900"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Los inspectores de la Agencia del Programa Unificado</a:t>
            </a:r>
            <a:r>
              <a:rPr lang="es" sz="2800" b="0" i="0" u="none" strike="noStrike">
                <a:latin typeface="Arial"/>
                <a:ea typeface="+mn-lt"/>
                <a:cs typeface="+mn-lt"/>
              </a:rPr>
              <a:t> deben obtener la certificación de inspector de UST de California del International Code Council (ICC) </a:t>
            </a:r>
            <a:r>
              <a:rPr lang="es" sz="2800" b="0" i="0" u="none" strike="noStrike">
                <a:solidFill>
                  <a:srgbClr val="0070C0"/>
                </a:solidFill>
                <a:latin typeface="Arial"/>
                <a:ea typeface="+mn-lt"/>
                <a:cs typeface="+mn-lt"/>
              </a:rPr>
              <a:t>dentro de los 180 días a partir</a:t>
            </a:r>
            <a:r>
              <a:rPr lang="es" sz="2800" b="0" i="1" u="none" strike="noStrike">
                <a:solidFill>
                  <a:srgbClr val="0070C0"/>
                </a:solidFill>
                <a:latin typeface="Arial"/>
                <a:ea typeface="+mn-lt"/>
                <a:cs typeface="+mn-lt"/>
              </a:rPr>
              <a:t> del momento en que comiencen a realizar cualquiera de las tareas</a:t>
            </a:r>
            <a:r>
              <a:rPr lang="es" sz="2800" b="0" i="0" u="none" strike="noStrike">
                <a:latin typeface="Arial"/>
                <a:ea typeface="+mn-lt"/>
                <a:cs typeface="+mn-lt"/>
              </a:rPr>
              <a:t> de un inspector de UST de la Agencia del Programa Unificado</a:t>
            </a:r>
            <a:r>
              <a:rPr lang="es" sz="2800" b="0" i="1" u="none" strike="noStrike">
                <a:latin typeface="Arial"/>
                <a:ea typeface="+mn-lt"/>
                <a:cs typeface="+mn-lt"/>
              </a:rPr>
              <a:t> (el requisito actual es dentro de los 180 días a partir de la fecha de contratación).</a:t>
            </a:r>
            <a:endParaRPr lang="en-US" sz="2800" i="1">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B153FCDB-1345-5CFE-F141-0CFC746789D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30</a:t>
            </a:r>
            <a:endParaRPr lang="en-US" sz="1800">
              <a:solidFill>
                <a:schemeClr val="tx1"/>
              </a:solidFill>
            </a:endParaRPr>
          </a:p>
        </p:txBody>
      </p:sp>
    </p:spTree>
    <p:extLst>
      <p:ext uri="{BB962C8B-B14F-4D97-AF65-F5344CB8AC3E}">
        <p14:creationId xmlns:p14="http://schemas.microsoft.com/office/powerpoint/2010/main" val="213938707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690C3A-CF80-1B36-C2EF-2F062B32D618}"/>
              </a:ext>
            </a:extLst>
          </p:cNvPr>
          <p:cNvSpPr>
            <a:spLocks noGrp="1"/>
          </p:cNvSpPr>
          <p:nvPr>
            <p:ph type="title"/>
          </p:nvPr>
        </p:nvSpPr>
        <p:spPr>
          <a:xfrm>
            <a:off x="667761" y="655591"/>
            <a:ext cx="10856478" cy="927024"/>
          </a:xfrm>
        </p:spPr>
        <p:txBody>
          <a:bodyPr vert="horz" lIns="91440" tIns="45720" rIns="91440" bIns="45720" rtlCol="0" anchor="ctr">
            <a:noAutofit/>
          </a:bodyPr>
          <a:lstStyle/>
          <a:p>
            <a:pPr rtl="0"/>
            <a:r>
              <a:rPr lang="es" sz="3600" b="1" i="0" u="none" strike="noStrike">
                <a:solidFill>
                  <a:srgbClr val="0070C0"/>
                </a:solidFill>
                <a:latin typeface="Arial"/>
                <a:cs typeface="+mj-cs"/>
              </a:rPr>
              <a:t>Certificación, concesión de licencias y capacitación</a:t>
            </a:r>
            <a:endParaRPr lang="en-US" sz="36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688543" y="1689190"/>
            <a:ext cx="10973253" cy="4030840"/>
          </a:xfrm>
          <a:prstGeom prst="rect">
            <a:avLst/>
          </a:prstGeom>
        </p:spPr>
        <p:txBody>
          <a:bodyPr vert="horz" lIns="91440" tIns="45720" rIns="91440" bIns="45720" rtlCol="0" anchor="t" anchorCtr="0">
            <a:noAutofit/>
          </a:bodyPr>
          <a:lstStyle/>
          <a:p>
            <a:pPr marL="57150" rtl="0">
              <a:lnSpc>
                <a:spcPct val="90000"/>
              </a:lnSpc>
              <a:spcAft>
                <a:spcPts val="600"/>
              </a:spcAft>
            </a:pPr>
            <a:r>
              <a:rPr lang="es" sz="2400" b="1" i="0" u="none" strike="noStrike">
                <a:solidFill>
                  <a:srgbClr val="0070C0"/>
                </a:solidFill>
                <a:latin typeface="Arial"/>
                <a:ea typeface="+mn-lt"/>
                <a:cs typeface="+mn-lt"/>
              </a:rPr>
              <a:t>Nueva propuesta:</a:t>
            </a:r>
          </a:p>
          <a:p>
            <a:pPr marL="342900" indent="-285750" rtl="0">
              <a:lnSpc>
                <a:spcPct val="110000"/>
              </a:lnSpc>
              <a:spcBef>
                <a:spcPts val="600"/>
              </a:spcBef>
              <a:buFont typeface="Arial" panose="020B0604020202020204" pitchFamily="34" charset="0"/>
              <a:buChar char="•"/>
            </a:pPr>
            <a:r>
              <a:rPr lang="es" sz="2400" b="0" i="0" u="none" strike="noStrike">
                <a:latin typeface="Arial"/>
                <a:ea typeface="+mn-lt"/>
                <a:cs typeface="+mn-lt"/>
              </a:rPr>
              <a:t>Se agregan requisitos de capacitación para los </a:t>
            </a:r>
            <a:r>
              <a:rPr lang="es" sz="2400" b="0" i="0" u="none" strike="noStrike">
                <a:solidFill>
                  <a:srgbClr val="0070C0"/>
                </a:solidFill>
                <a:latin typeface="Arial"/>
                <a:ea typeface="+mn-lt"/>
                <a:cs typeface="+mn-lt"/>
              </a:rPr>
              <a:t>inspectores independientes de cumplimiento</a:t>
            </a:r>
            <a:r>
              <a:rPr lang="es" sz="2400" b="0" i="0" u="none" strike="noStrike">
                <a:latin typeface="Arial"/>
                <a:ea typeface="+mn-lt"/>
                <a:cs typeface="+mn-lt"/>
              </a:rPr>
              <a:t>, que deben:</a:t>
            </a:r>
          </a:p>
          <a:p>
            <a:pPr marL="971550" lvl="1" indent="-457200" rtl="0">
              <a:lnSpc>
                <a:spcPct val="110000"/>
              </a:lnSpc>
              <a:spcBef>
                <a:spcPts val="600"/>
              </a:spcBef>
              <a:buFont typeface="Arial"/>
              <a:buChar char="•"/>
            </a:pPr>
            <a:r>
              <a:rPr lang="es" sz="2400" b="0" i="0" u="none" strike="noStrike">
                <a:latin typeface="Arial"/>
                <a:ea typeface="+mn-lt"/>
                <a:cs typeface="+mn-lt"/>
              </a:rPr>
              <a:t>tener un certificado vigente de inspector de UST del ICC de California; y</a:t>
            </a:r>
          </a:p>
          <a:p>
            <a:pPr marL="971550" lvl="1" indent="-457200" rtl="0">
              <a:lnSpc>
                <a:spcPct val="110000"/>
              </a:lnSpc>
              <a:spcBef>
                <a:spcPts val="600"/>
              </a:spcBef>
              <a:buFont typeface="Arial"/>
              <a:buChar char="•"/>
            </a:pPr>
            <a:r>
              <a:rPr lang="es" sz="2400" b="0" i="0" u="none" strike="noStrike">
                <a:latin typeface="Arial"/>
                <a:ea typeface="+mn-lt"/>
                <a:cs typeface="+mn-lt"/>
              </a:rPr>
              <a:t>renovar su certificado cada 24 meses aprobando el examen de inspector de UST del ICC de California (salvo que actualmente estén empleados como inspectores de la Agencia del Programa Unificado y cumplan con los criterios equivalentes aprobados por el gerente del programa de UST de la División de Calidad del Agua).</a:t>
            </a:r>
            <a:endParaRPr lang="en-US" sz="2400">
              <a:cs typeface="Arial"/>
            </a:endParaRPr>
          </a:p>
        </p:txBody>
      </p:sp>
      <p:pic>
        <p:nvPicPr>
          <p:cNvPr id="5" name="Picture 4" descr="Logo de la Junta Estatal del Agua">
            <a:extLst>
              <a:ext uri="{FF2B5EF4-FFF2-40B4-BE49-F238E27FC236}">
                <a16:creationId xmlns:a16="http://schemas.microsoft.com/office/drawing/2014/main" id="{7DF810C9-9010-BA3F-DAE0-7180E877708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E3D0835-4E15-1D8E-86BF-CC421DEC8FF9}"/>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31</a:t>
            </a:r>
            <a:endParaRPr lang="en-US" sz="1800" dirty="0">
              <a:solidFill>
                <a:schemeClr val="tx1"/>
              </a:solidFill>
            </a:endParaRPr>
          </a:p>
        </p:txBody>
      </p:sp>
    </p:spTree>
    <p:extLst>
      <p:ext uri="{BB962C8B-B14F-4D97-AF65-F5344CB8AC3E}">
        <p14:creationId xmlns:p14="http://schemas.microsoft.com/office/powerpoint/2010/main" val="9494496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1670" y="702588"/>
            <a:ext cx="10976606" cy="1178007"/>
          </a:xfrm>
          <a:noFill/>
        </p:spPr>
        <p:txBody>
          <a:bodyPr vert="horz" lIns="91440" tIns="45720" rIns="91440" bIns="45720" rtlCol="0" anchor="t" anchorCtr="0">
            <a:noAutofit/>
          </a:bodyPr>
          <a:lstStyle/>
          <a:p>
            <a:pPr rtl="0"/>
            <a:r>
              <a:rPr lang="es" sz="3600" b="1" i="0" u="none" strike="noStrike">
                <a:latin typeface="Arial"/>
                <a:ea typeface="+mn-lt"/>
                <a:cs typeface="+mn-lt"/>
              </a:rPr>
              <a:t>Propuesta de artículo 4: Borrador de los requisitos de construcción y funcionamiento</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0" y="1787607"/>
            <a:ext cx="6162392"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32</a:t>
            </a:r>
            <a:endParaRPr lang="en-US" sz="1800" dirty="0">
              <a:solidFill>
                <a:schemeClr val="tx1"/>
              </a:solidFill>
            </a:endParaRPr>
          </a:p>
        </p:txBody>
      </p:sp>
    </p:spTree>
    <p:extLst>
      <p:ext uri="{BB962C8B-B14F-4D97-AF65-F5344CB8AC3E}">
        <p14:creationId xmlns:p14="http://schemas.microsoft.com/office/powerpoint/2010/main" val="12288737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0D76E50-0C4D-4F79-353A-66E784041E0D}"/>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mj-cs"/>
              </a:rPr>
              <a:t>Requisitos de construcción y funcionamiento</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1" y="1638288"/>
            <a:ext cx="10849424" cy="2357568"/>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800" b="0" i="0" u="none" strike="noStrike">
                <a:latin typeface="Arial"/>
                <a:cs typeface="Arial"/>
              </a:rPr>
              <a:t>Todas las entradas del tanque deben ser a través de una </a:t>
            </a:r>
            <a:r>
              <a:rPr lang="es" sz="2800" b="0" i="0" u="none" strike="noStrike">
                <a:solidFill>
                  <a:srgbClr val="0070C0"/>
                </a:solidFill>
                <a:latin typeface="Arial"/>
                <a:cs typeface="Arial"/>
              </a:rPr>
              <a:t>pasarela</a:t>
            </a:r>
            <a:r>
              <a:rPr lang="es" sz="2800" b="0" i="0" u="none" strike="noStrike">
                <a:latin typeface="Arial"/>
                <a:cs typeface="Arial"/>
              </a:rPr>
              <a:t>.</a:t>
            </a:r>
          </a:p>
          <a:p>
            <a:pPr marL="342900" indent="-342900" rtl="0">
              <a:spcBef>
                <a:spcPts val="600"/>
              </a:spcBef>
              <a:buFont typeface="Arial" panose="020B0604020202020204" pitchFamily="34" charset="0"/>
              <a:buChar char="•"/>
            </a:pPr>
            <a:r>
              <a:rPr lang="es" sz="2800" b="0" i="0" u="none" strike="noStrike">
                <a:latin typeface="Arial"/>
                <a:cs typeface="Arial"/>
              </a:rPr>
              <a:t>Si se debe instalar una </a:t>
            </a:r>
            <a:r>
              <a:rPr lang="es" sz="2800" b="0" i="0" u="none" strike="noStrike">
                <a:solidFill>
                  <a:srgbClr val="0070C0"/>
                </a:solidFill>
                <a:latin typeface="Arial"/>
                <a:cs typeface="Arial"/>
              </a:rPr>
              <a:t>pasarela</a:t>
            </a:r>
            <a:r>
              <a:rPr lang="es" sz="2800" b="0" i="0" u="none" strike="noStrike">
                <a:latin typeface="Arial"/>
                <a:cs typeface="Arial"/>
              </a:rPr>
              <a:t>, la pasarela debe instalarse de acuerdo con las pautas escritas del fabricante del tanque, un código de la industria o una norma de ingeniería.</a:t>
            </a:r>
          </a:p>
        </p:txBody>
      </p:sp>
      <p:sp>
        <p:nvSpPr>
          <p:cNvPr id="2" name="Slide Number Placeholder 2">
            <a:extLst>
              <a:ext uri="{FF2B5EF4-FFF2-40B4-BE49-F238E27FC236}">
                <a16:creationId xmlns:a16="http://schemas.microsoft.com/office/drawing/2014/main" id="{A5EABE98-13F4-EE81-D5C4-BC768BDD0F17}"/>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33</a:t>
            </a:r>
            <a:endParaRPr lang="en-US" sz="1800">
              <a:solidFill>
                <a:schemeClr val="tx1"/>
              </a:solidFill>
            </a:endParaRPr>
          </a:p>
        </p:txBody>
      </p:sp>
    </p:spTree>
    <p:extLst>
      <p:ext uri="{BB962C8B-B14F-4D97-AF65-F5344CB8AC3E}">
        <p14:creationId xmlns:p14="http://schemas.microsoft.com/office/powerpoint/2010/main" val="108486915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8" name="Title 1">
            <a:extLst>
              <a:ext uri="{FF2B5EF4-FFF2-40B4-BE49-F238E27FC236}">
                <a16:creationId xmlns:a16="http://schemas.microsoft.com/office/drawing/2014/main" id="{DD0571F3-9E05-C6C0-8A7F-FCD14B231CE5}"/>
              </a:ext>
            </a:extLst>
          </p:cNvPr>
          <p:cNvSpPr>
            <a:spLocks noGrp="1"/>
          </p:cNvSpPr>
          <p:nvPr>
            <p:ph type="title"/>
          </p:nvPr>
        </p:nvSpPr>
        <p:spPr>
          <a:xfrm>
            <a:off x="667761" y="655592"/>
            <a:ext cx="10856477" cy="950470"/>
          </a:xfrm>
        </p:spPr>
        <p:txBody>
          <a:bodyPr vert="horz" lIns="91440" tIns="45720" rIns="91440" bIns="45720" rtlCol="0" anchor="ctr">
            <a:noAutofit/>
          </a:bodyPr>
          <a:lstStyle/>
          <a:p>
            <a:pPr rtl="0"/>
            <a:r>
              <a:rPr lang="es" sz="3600" b="1" i="0" u="none" strike="noStrike">
                <a:solidFill>
                  <a:srgbClr val="0070C0"/>
                </a:solidFill>
                <a:latin typeface="Arial"/>
                <a:cs typeface="+mj-cs"/>
              </a:rPr>
              <a:t>Requisitos de construcción y funcionamiento</a:t>
            </a:r>
            <a:endParaRPr lang="en-US" sz="3600" b="1">
              <a:solidFill>
                <a:srgbClr val="0070C0"/>
              </a:solidFill>
              <a:cs typeface="+mj-cs"/>
            </a:endParaRPr>
          </a:p>
        </p:txBody>
      </p:sp>
      <p:sp>
        <p:nvSpPr>
          <p:cNvPr id="2" name="Slide Number Placeholder 2">
            <a:extLst>
              <a:ext uri="{FF2B5EF4-FFF2-40B4-BE49-F238E27FC236}">
                <a16:creationId xmlns:a16="http://schemas.microsoft.com/office/drawing/2014/main" id="{EEDA52D4-CF51-6E84-F465-C22076016E79}"/>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34</a:t>
            </a:r>
            <a:endParaRPr lang="en-US" sz="1800">
              <a:solidFill>
                <a:schemeClr val="tx1"/>
              </a:solidFill>
            </a:endParaRPr>
          </a:p>
        </p:txBody>
      </p:sp>
      <p:sp>
        <p:nvSpPr>
          <p:cNvPr id="3" name="Rectangle 2">
            <a:extLst>
              <a:ext uri="{FF2B5EF4-FFF2-40B4-BE49-F238E27FC236}">
                <a16:creationId xmlns:a16="http://schemas.microsoft.com/office/drawing/2014/main" id="{70262882-A59B-46CD-9BC2-1E5415670DD3}"/>
              </a:ext>
            </a:extLst>
          </p:cNvPr>
          <p:cNvSpPr/>
          <p:nvPr/>
        </p:nvSpPr>
        <p:spPr>
          <a:xfrm>
            <a:off x="745252" y="1593147"/>
            <a:ext cx="10972714" cy="4453527"/>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Cambio propuesto:</a:t>
            </a:r>
          </a:p>
          <a:p>
            <a:pPr marL="342900" indent="-342900" rtl="0">
              <a:spcBef>
                <a:spcPts val="600"/>
              </a:spcBef>
              <a:buClr>
                <a:schemeClr val="tx1"/>
              </a:buClr>
              <a:buFont typeface="Arial" panose="020B0604020202020204" pitchFamily="34" charset="0"/>
              <a:buChar char="•"/>
            </a:pPr>
            <a:r>
              <a:rPr lang="es" sz="2800" b="0" i="0" u="none" strike="noStrike">
                <a:latin typeface="Arial"/>
                <a:cs typeface="Arial"/>
              </a:rPr>
              <a:t>Los UST instalados a partir del 1 de julio de 2026 deben llevar una marca, sello de código o etiqueta, </a:t>
            </a:r>
            <a:r>
              <a:rPr lang="es" sz="2800" b="0" i="0" u="none" strike="noStrike">
                <a:solidFill>
                  <a:srgbClr val="0070C0"/>
                </a:solidFill>
                <a:latin typeface="Arial"/>
                <a:cs typeface="Arial"/>
              </a:rPr>
              <a:t>ubicada dentro del perímetro del collar del sumidero</a:t>
            </a:r>
            <a:r>
              <a:rPr lang="es" sz="2800" b="0" i="0" u="none" strike="noStrike">
                <a:latin typeface="Arial"/>
                <a:cs typeface="Arial"/>
              </a:rPr>
              <a:t>, que incluya lo siguiente:</a:t>
            </a:r>
            <a:endParaRPr lang="en-US" sz="2800" u="sng" strike="sngStrike">
              <a:solidFill>
                <a:srgbClr val="FF0000"/>
              </a:solidFill>
              <a:latin typeface="Arial"/>
              <a:cs typeface="Arial"/>
            </a:endParaRP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Identificación del fabricante</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Ubicación de la producción</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Fecha de fabricación</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Profundidad máxima de entierro</a:t>
            </a: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Presión máxima de prueba</a:t>
            </a:r>
            <a:endParaRPr lang="en-US" sz="2800" strike="sngStrike">
              <a:solidFill>
                <a:srgbClr val="FF0000"/>
              </a:solidFill>
              <a:latin typeface="Arial" panose="020B0604020202020204" pitchFamily="34" charset="0"/>
              <a:cs typeface="Arial" panose="020B0604020202020204" pitchFamily="34" charset="0"/>
            </a:endParaRPr>
          </a:p>
          <a:p>
            <a:pPr marL="800100" lvl="1" indent="-342900" rtl="0">
              <a:lnSpc>
                <a:spcPct val="90000"/>
              </a:lnSpc>
              <a:buClr>
                <a:schemeClr val="tx1"/>
              </a:buClr>
              <a:buFont typeface="Arial" panose="020B0604020202020204" pitchFamily="34" charset="0"/>
              <a:buChar char="•"/>
            </a:pPr>
            <a:r>
              <a:rPr lang="es" sz="2800" b="0" i="0" u="none" strike="noStrike">
                <a:latin typeface="Arial"/>
                <a:cs typeface="Arial"/>
              </a:rPr>
              <a:t>Aberturas no equipadas con placa protectora (si corresponde)</a:t>
            </a:r>
            <a:endParaRPr lang="en-US" sz="2800">
              <a:solidFill>
                <a:srgbClr val="FF0000"/>
              </a:solidFill>
              <a:latin typeface="Arial" panose="020B0604020202020204" pitchFamily="34" charset="0"/>
              <a:cs typeface="Arial" panose="020B0604020202020204" pitchFamily="34" charset="0"/>
            </a:endParaRPr>
          </a:p>
          <a:p>
            <a:pPr>
              <a:lnSpc>
                <a:spcPct val="90000"/>
              </a:lnSpc>
            </a:pP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35814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FBFF3C-7284-F60A-A280-91DBA09A54A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es" sz="3600" b="1" i="0" u="none" strike="noStrike">
                <a:solidFill>
                  <a:srgbClr val="0070C0"/>
                </a:solidFill>
                <a:latin typeface="Arial"/>
                <a:cs typeface="+mj-cs"/>
              </a:rPr>
              <a:t>Requisitos de construcción y funcionamiento</a:t>
            </a:r>
            <a:endParaRPr lang="en-US" sz="3600" b="1">
              <a:solidFill>
                <a:srgbClr val="0070C0"/>
              </a:solidFill>
              <a:cs typeface="+mj-cs"/>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67760" y="1591307"/>
            <a:ext cx="10856476" cy="2557623"/>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800" b="0" i="0" u="none" strike="noStrike">
                <a:latin typeface="Arial"/>
                <a:cs typeface="Arial"/>
              </a:rPr>
              <a:t>Para todos los tanques fabricados a partir del 1 de julio de 2026, el fabricante debe proporcionar </a:t>
            </a:r>
            <a:r>
              <a:rPr lang="es" sz="2800" b="0" i="0" u="none" strike="noStrike">
                <a:solidFill>
                  <a:srgbClr val="0070C0"/>
                </a:solidFill>
                <a:latin typeface="Arial"/>
                <a:cs typeface="Arial"/>
              </a:rPr>
              <a:t>documentación </a:t>
            </a:r>
            <a:r>
              <a:rPr lang="es" sz="2800" b="0" i="0" u="none" strike="noStrike">
                <a:latin typeface="Arial"/>
                <a:cs typeface="Arial"/>
              </a:rPr>
              <a:t>al propietario que confirme que el fabricante ha verificado la continuidad dentro del intersticio del tanque.</a:t>
            </a: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5AA5E64-E7DE-1678-985F-871FBD79F0A7}"/>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35</a:t>
            </a:r>
            <a:endParaRPr lang="en-US" sz="1800">
              <a:solidFill>
                <a:schemeClr val="tx1"/>
              </a:solidFill>
            </a:endParaRPr>
          </a:p>
        </p:txBody>
      </p:sp>
    </p:spTree>
    <p:extLst>
      <p:ext uri="{BB962C8B-B14F-4D97-AF65-F5344CB8AC3E}">
        <p14:creationId xmlns:p14="http://schemas.microsoft.com/office/powerpoint/2010/main" val="237360389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C0CE9253-8635-D063-8280-3E2B47A1F719}"/>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6CFBFFA6-6E04-08D0-3D06-56A3B8016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0DC6F778-FA8E-0AFA-FBDE-78A60A72C9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9E0389D-55AA-73CA-106C-3A78D5EE76C9}"/>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es" sz="3600" b="1" i="0" u="none" strike="noStrike">
                <a:solidFill>
                  <a:srgbClr val="0070C0"/>
                </a:solidFill>
                <a:latin typeface="Arial"/>
                <a:cs typeface="+mj-cs"/>
              </a:rPr>
              <a:t>Requisitos de construcción y funcionamiento</a:t>
            </a:r>
            <a:endParaRPr lang="en-US" sz="3600" b="1">
              <a:solidFill>
                <a:srgbClr val="0070C0"/>
              </a:solidFill>
              <a:cs typeface="+mj-cs"/>
            </a:endParaRPr>
          </a:p>
        </p:txBody>
      </p:sp>
      <p:sp>
        <p:nvSpPr>
          <p:cNvPr id="4" name="Rectangle 3">
            <a:extLst>
              <a:ext uri="{FF2B5EF4-FFF2-40B4-BE49-F238E27FC236}">
                <a16:creationId xmlns:a16="http://schemas.microsoft.com/office/drawing/2014/main" id="{0C3A4258-1D6B-45CD-8E06-0C9C22E1DD04}"/>
              </a:ext>
            </a:extLst>
          </p:cNvPr>
          <p:cNvSpPr/>
          <p:nvPr/>
        </p:nvSpPr>
        <p:spPr>
          <a:xfrm>
            <a:off x="667760" y="1591307"/>
            <a:ext cx="10856476" cy="2865400"/>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800" b="0" i="0" u="none" strike="noStrike">
                <a:solidFill>
                  <a:srgbClr val="0070C0"/>
                </a:solidFill>
                <a:latin typeface="Arial"/>
                <a:cs typeface="Arial"/>
              </a:rPr>
              <a:t>La tubería de acero instalada a partir del 1 de enero de 2026 </a:t>
            </a:r>
            <a:r>
              <a:rPr lang="es" sz="2800" b="0" i="0" u="none" strike="noStrike">
                <a:latin typeface="Arial"/>
                <a:cs typeface="Arial"/>
              </a:rPr>
              <a:t>debe estar construida de </a:t>
            </a:r>
            <a:r>
              <a:rPr lang="es" sz="2800" b="0" i="0" u="none" strike="noStrike">
                <a:solidFill>
                  <a:srgbClr val="0070C0"/>
                </a:solidFill>
                <a:latin typeface="Arial"/>
                <a:cs typeface="Arial"/>
              </a:rPr>
              <a:t>acero negro con recubrimiento de fábrica de calidad mínima conforme a ASTM A53</a:t>
            </a:r>
            <a:r>
              <a:rPr lang="es" sz="2800" b="0" i="0" u="none" strike="noStrike">
                <a:latin typeface="Arial"/>
                <a:cs typeface="Arial"/>
              </a:rPr>
              <a:t>, con:</a:t>
            </a:r>
            <a:endParaRPr lang="en-US" sz="2000">
              <a:latin typeface="Arial"/>
              <a:cs typeface="Arial"/>
            </a:endParaRPr>
          </a:p>
          <a:p>
            <a:pPr marL="800100" lvl="1" indent="-342900" rtl="0">
              <a:spcBef>
                <a:spcPts val="600"/>
              </a:spcBef>
              <a:buFont typeface="Arial" panose="020B0604020202020204" pitchFamily="34" charset="0"/>
              <a:buChar char="•"/>
            </a:pPr>
            <a:r>
              <a:rPr lang="es" sz="2800" b="0" i="0" u="none" strike="noStrike">
                <a:solidFill>
                  <a:srgbClr val="0070C0"/>
                </a:solidFill>
                <a:latin typeface="Arial"/>
                <a:cs typeface="Arial"/>
              </a:rPr>
              <a:t>espesor </a:t>
            </a:r>
            <a:r>
              <a:rPr lang="es" sz="2800" b="0" i="0" u="none" strike="noStrike">
                <a:latin typeface="Arial"/>
                <a:cs typeface="Arial"/>
              </a:rPr>
              <a:t>mínimo</a:t>
            </a:r>
            <a:r>
              <a:rPr lang="es" sz="2800" b="0" i="0" u="none" strike="noStrike">
                <a:solidFill>
                  <a:srgbClr val="0070C0"/>
                </a:solidFill>
                <a:latin typeface="Arial"/>
                <a:cs typeface="Arial"/>
              </a:rPr>
              <a:t> Schedule 40 para la contención primaria;</a:t>
            </a:r>
            <a:r>
              <a:rPr lang="es" sz="2800" b="0" i="0" u="none" strike="noStrike">
                <a:solidFill>
                  <a:srgbClr val="000000"/>
                </a:solidFill>
                <a:latin typeface="Arial"/>
                <a:cs typeface="Arial"/>
              </a:rPr>
              <a:t> y</a:t>
            </a:r>
            <a:endParaRPr lang="en-US" sz="2000">
              <a:latin typeface="Arial"/>
              <a:cs typeface="Arial"/>
            </a:endParaRPr>
          </a:p>
          <a:p>
            <a:pPr marL="800100" lvl="1" indent="-342900" rtl="0">
              <a:spcBef>
                <a:spcPts val="600"/>
              </a:spcBef>
              <a:buFont typeface="Arial" panose="020B0604020202020204" pitchFamily="34" charset="0"/>
              <a:buChar char="•"/>
            </a:pPr>
            <a:r>
              <a:rPr lang="es" sz="2800" b="0" i="0" u="none" strike="noStrike">
                <a:solidFill>
                  <a:srgbClr val="0070C0"/>
                </a:solidFill>
                <a:latin typeface="Arial"/>
                <a:cs typeface="Arial"/>
              </a:rPr>
              <a:t>espesor </a:t>
            </a:r>
            <a:r>
              <a:rPr lang="es" sz="2800" b="0" i="0" u="none" strike="noStrike">
                <a:latin typeface="Arial"/>
                <a:cs typeface="Arial"/>
              </a:rPr>
              <a:t>mínimo </a:t>
            </a:r>
            <a:r>
              <a:rPr lang="es" sz="2800" b="0" i="0" u="none" strike="noStrike">
                <a:solidFill>
                  <a:srgbClr val="0070C0"/>
                </a:solidFill>
                <a:latin typeface="Arial"/>
                <a:cs typeface="Arial"/>
              </a:rPr>
              <a:t>Schedule 10 para contención secundaria</a:t>
            </a:r>
            <a:r>
              <a:rPr lang="es" sz="2800" b="0" i="0" u="none" strike="noStrike">
                <a:latin typeface="Arial"/>
                <a:cs typeface="Arial"/>
              </a:rPr>
              <a:t>.</a:t>
            </a:r>
            <a:endParaRPr lang="en-US" sz="2000">
              <a:latin typeface="Arial"/>
              <a:cs typeface="Arial"/>
            </a:endParaRPr>
          </a:p>
        </p:txBody>
      </p:sp>
      <p:sp>
        <p:nvSpPr>
          <p:cNvPr id="2" name="Slide Number Placeholder 2">
            <a:extLst>
              <a:ext uri="{FF2B5EF4-FFF2-40B4-BE49-F238E27FC236}">
                <a16:creationId xmlns:a16="http://schemas.microsoft.com/office/drawing/2014/main" id="{FBD038D9-A6D2-B86C-2C78-D08CB3F9552D}"/>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36</a:t>
            </a:r>
            <a:endParaRPr lang="en-US" sz="1800">
              <a:solidFill>
                <a:schemeClr val="tx1"/>
              </a:solidFill>
            </a:endParaRPr>
          </a:p>
        </p:txBody>
      </p:sp>
    </p:spTree>
    <p:extLst>
      <p:ext uri="{BB962C8B-B14F-4D97-AF65-F5344CB8AC3E}">
        <p14:creationId xmlns:p14="http://schemas.microsoft.com/office/powerpoint/2010/main" val="333107015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C03AFCA-A2BF-4BB6-F026-0003B92A47B5}"/>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75693DAE-6D4D-3D9D-5223-39695635D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BD13FC8E-3B24-DBA9-F945-0F255D78333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44E8BD9-4187-6FEB-1912-1948A6BD4F38}"/>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es" sz="3200" b="1" i="0" u="none" strike="noStrike">
                <a:solidFill>
                  <a:srgbClr val="0070C0"/>
                </a:solidFill>
                <a:latin typeface="Arial"/>
                <a:cs typeface="+mj-cs"/>
              </a:rPr>
              <a:t>Requisitos de construcción y funcionamiento</a:t>
            </a:r>
            <a:endParaRPr lang="en-US" sz="3200" b="1">
              <a:solidFill>
                <a:srgbClr val="0070C0"/>
              </a:solidFill>
              <a:cs typeface="+mj-cs"/>
            </a:endParaRPr>
          </a:p>
        </p:txBody>
      </p:sp>
      <p:sp>
        <p:nvSpPr>
          <p:cNvPr id="4" name="Rectangle 3">
            <a:extLst>
              <a:ext uri="{FF2B5EF4-FFF2-40B4-BE49-F238E27FC236}">
                <a16:creationId xmlns:a16="http://schemas.microsoft.com/office/drawing/2014/main" id="{97C094EE-C310-6D3F-F095-D6D4573ACF85}"/>
              </a:ext>
            </a:extLst>
          </p:cNvPr>
          <p:cNvSpPr/>
          <p:nvPr/>
        </p:nvSpPr>
        <p:spPr>
          <a:xfrm>
            <a:off x="667760" y="1591307"/>
            <a:ext cx="10856476" cy="4635115"/>
          </a:xfrm>
          <a:prstGeom prst="rect">
            <a:avLst/>
          </a:prstGeom>
        </p:spPr>
        <p:txBody>
          <a:bodyPr wrap="square" lIns="91440" tIns="45720" rIns="91440" bIns="45720" anchor="t">
            <a:noAutofit/>
          </a:bodyPr>
          <a:lstStyle/>
          <a:p>
            <a:pPr rtl="0">
              <a:lnSpc>
                <a:spcPct val="90000"/>
              </a:lnSpc>
            </a:pPr>
            <a:r>
              <a:rPr lang="es" sz="24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400" b="0" i="0" u="none" strike="noStrike">
                <a:solidFill>
                  <a:srgbClr val="0070C0"/>
                </a:solidFill>
                <a:latin typeface="Arial"/>
                <a:cs typeface="Arial"/>
              </a:rPr>
              <a:t>Todos los tanques instalados a partir del 1 de enero de 2027 deben estar anclados para evitar la flotación</a:t>
            </a:r>
            <a:r>
              <a:rPr lang="es" sz="2400" b="0" i="0" u="none" strike="noStrike">
                <a:latin typeface="Arial"/>
                <a:cs typeface="Arial"/>
              </a:rPr>
              <a:t> usando métodos especificados por el fabricante, un código de la industria o estándar de ingeniería, o de acuerdo con una especificación de ingeniería aprobada por un ingeniero profesional registrado en California.</a:t>
            </a:r>
          </a:p>
          <a:p>
            <a:pPr marL="342900" indent="-342900" rtl="0">
              <a:spcBef>
                <a:spcPts val="600"/>
              </a:spcBef>
              <a:buFont typeface="Arial" panose="020B0604020202020204" pitchFamily="34" charset="0"/>
              <a:buChar char="•"/>
            </a:pPr>
            <a:r>
              <a:rPr lang="es" sz="2400" b="0" i="0" u="none" strike="noStrike">
                <a:solidFill>
                  <a:srgbClr val="0070C0"/>
                </a:solidFill>
                <a:latin typeface="Arial"/>
                <a:cs typeface="Arial"/>
              </a:rPr>
              <a:t>El agua usada para lastrar los </a:t>
            </a:r>
            <a:r>
              <a:rPr lang="es" sz="2400" b="0" i="0" u="none" strike="noStrike">
                <a:latin typeface="Arial"/>
                <a:cs typeface="Arial"/>
              </a:rPr>
              <a:t>UST durante la construcción debe</a:t>
            </a:r>
            <a:r>
              <a:rPr lang="es" sz="2400" b="0" i="0" u="none" strike="noStrike">
                <a:solidFill>
                  <a:srgbClr val="0070C0"/>
                </a:solidFill>
                <a:latin typeface="Arial"/>
                <a:cs typeface="Arial"/>
              </a:rPr>
              <a:t> removerse por completo y eliminarse adecuadamente a satisfacción de la Agencia del Programa Unificado</a:t>
            </a:r>
            <a:r>
              <a:rPr lang="es" sz="2400" b="0" i="0" u="none" strike="noStrike">
                <a:latin typeface="Arial"/>
                <a:cs typeface="Arial"/>
              </a:rPr>
              <a:t>.</a:t>
            </a:r>
          </a:p>
          <a:p>
            <a:pPr marL="342900" indent="-342900">
              <a:lnSpc>
                <a:spcPct val="90000"/>
              </a:lnSpc>
              <a:buFont typeface="Arial" panose="020B0604020202020204" pitchFamily="34" charset="0"/>
              <a:buChar char="•"/>
            </a:pPr>
            <a:endParaRPr lang="en-US"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24D03BB1-1F34-1DAC-2895-FA024C1F8755}"/>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37</a:t>
            </a:r>
            <a:endParaRPr lang="en-US" sz="1800" dirty="0">
              <a:solidFill>
                <a:schemeClr val="tx1"/>
              </a:solidFill>
            </a:endParaRPr>
          </a:p>
        </p:txBody>
      </p:sp>
    </p:spTree>
    <p:extLst>
      <p:ext uri="{BB962C8B-B14F-4D97-AF65-F5344CB8AC3E}">
        <p14:creationId xmlns:p14="http://schemas.microsoft.com/office/powerpoint/2010/main" val="9623808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B643EF1E-28A8-944A-FA59-0F11FE35346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2742854D-C57E-C41B-AAB8-CD9487ECB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3D4E7406-AE4C-4C95-1DBF-E941F978BCA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ACD6E-F4EE-BEB6-6229-F37A8248F4F1}"/>
              </a:ext>
            </a:extLst>
          </p:cNvPr>
          <p:cNvSpPr>
            <a:spLocks noGrp="1"/>
          </p:cNvSpPr>
          <p:nvPr>
            <p:ph type="title"/>
          </p:nvPr>
        </p:nvSpPr>
        <p:spPr>
          <a:xfrm>
            <a:off x="667761" y="640837"/>
            <a:ext cx="10856477" cy="950470"/>
          </a:xfrm>
        </p:spPr>
        <p:txBody>
          <a:bodyPr vert="horz" lIns="91440" tIns="45720" rIns="91440" bIns="45720" rtlCol="0" anchor="ctr">
            <a:noAutofit/>
          </a:bodyPr>
          <a:lstStyle/>
          <a:p>
            <a:pPr rtl="0"/>
            <a:r>
              <a:rPr lang="es" sz="3600" b="1" i="0" u="none" strike="noStrike">
                <a:solidFill>
                  <a:srgbClr val="0070C0"/>
                </a:solidFill>
                <a:latin typeface="Arial"/>
                <a:cs typeface="+mj-cs"/>
              </a:rPr>
              <a:t>Requisitos de construcción y funcionamiento</a:t>
            </a:r>
            <a:endParaRPr lang="en-US" sz="3600" b="1">
              <a:solidFill>
                <a:srgbClr val="0070C0"/>
              </a:solidFill>
              <a:cs typeface="+mj-cs"/>
            </a:endParaRPr>
          </a:p>
        </p:txBody>
      </p:sp>
      <p:sp>
        <p:nvSpPr>
          <p:cNvPr id="4" name="Rectangle 3">
            <a:extLst>
              <a:ext uri="{FF2B5EF4-FFF2-40B4-BE49-F238E27FC236}">
                <a16:creationId xmlns:a16="http://schemas.microsoft.com/office/drawing/2014/main" id="{C8BAA991-C67B-092D-B5EB-D2371C41E231}"/>
              </a:ext>
            </a:extLst>
          </p:cNvPr>
          <p:cNvSpPr/>
          <p:nvPr/>
        </p:nvSpPr>
        <p:spPr>
          <a:xfrm>
            <a:off x="745251" y="1578392"/>
            <a:ext cx="10778985" cy="3450175"/>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800" b="0" i="0" u="none" strike="noStrike">
                <a:latin typeface="Arial"/>
                <a:cs typeface="Arial"/>
              </a:rPr>
              <a:t>Un sistema de UST puede </a:t>
            </a:r>
            <a:r>
              <a:rPr lang="es" sz="2800" b="0" i="0" u="none" strike="noStrike">
                <a:solidFill>
                  <a:srgbClr val="0070C0"/>
                </a:solidFill>
                <a:latin typeface="Arial"/>
                <a:cs typeface="Arial"/>
              </a:rPr>
              <a:t>repararse solo después de la aprobación</a:t>
            </a:r>
            <a:r>
              <a:rPr lang="es" sz="2800" b="0" i="0" u="none" strike="noStrike">
                <a:latin typeface="Arial"/>
                <a:cs typeface="Arial"/>
              </a:rPr>
              <a:t> de la Agencia del Programa Unificado.</a:t>
            </a:r>
          </a:p>
          <a:p>
            <a:pPr marL="342900" indent="-342900" rtl="0">
              <a:spcBef>
                <a:spcPts val="600"/>
              </a:spcBef>
              <a:buFont typeface="Arial" panose="020B0604020202020204" pitchFamily="34" charset="0"/>
              <a:buChar char="•"/>
            </a:pPr>
            <a:r>
              <a:rPr lang="es" sz="2800" b="0" i="0" u="none" strike="noStrike">
                <a:latin typeface="Arial"/>
                <a:cs typeface="Arial"/>
              </a:rPr>
              <a:t>Las estructuras de contención de derrames de una sola pared </a:t>
            </a:r>
            <a:r>
              <a:rPr lang="es" sz="2800" b="0" i="0" u="none" strike="noStrike">
                <a:solidFill>
                  <a:srgbClr val="0070C0"/>
                </a:solidFill>
                <a:latin typeface="Arial"/>
                <a:cs typeface="Arial"/>
              </a:rPr>
              <a:t>en contacto directo con el relleno</a:t>
            </a:r>
            <a:r>
              <a:rPr lang="es" sz="2800" b="0" i="0" u="none" strike="noStrike">
                <a:latin typeface="Arial"/>
                <a:cs typeface="Arial"/>
              </a:rPr>
              <a:t> que requieren reemplazo deben reemplazarse por una contención de derrames contenida secundariamente.</a:t>
            </a:r>
          </a:p>
          <a:p>
            <a:pPr marL="342900" indent="-342900">
              <a:spcBef>
                <a:spcPts val="600"/>
              </a:spcBef>
              <a:buFont typeface="Arial" panose="020B0604020202020204" pitchFamily="34" charset="0"/>
              <a:buChar char="•"/>
            </a:pPr>
            <a:endParaRPr lang="en-US" sz="2000" u="sng">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5E31BDCF-B6A3-1193-1284-EE9411894898}"/>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38</a:t>
            </a:r>
            <a:endParaRPr lang="en-US" sz="1800">
              <a:solidFill>
                <a:schemeClr val="tx1"/>
              </a:solidFill>
            </a:endParaRPr>
          </a:p>
        </p:txBody>
      </p:sp>
    </p:spTree>
    <p:extLst>
      <p:ext uri="{BB962C8B-B14F-4D97-AF65-F5344CB8AC3E}">
        <p14:creationId xmlns:p14="http://schemas.microsoft.com/office/powerpoint/2010/main" val="37280000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a:extLst>
            <a:ext uri="{FF2B5EF4-FFF2-40B4-BE49-F238E27FC236}">
              <a16:creationId xmlns:a16="http://schemas.microsoft.com/office/drawing/2014/main" id="{80F19EC7-FAE2-48E9-6DB6-0A51595B28AF}"/>
            </a:ext>
          </a:extLst>
        </p:cNvPr>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BB37C1C1-25DD-DE90-0B6C-A358FD274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C2F599AD-BC84-9C75-DDD8-2304B214AA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EB0693D-B87E-EC98-7F22-F51537BF602A}"/>
              </a:ext>
            </a:extLst>
          </p:cNvPr>
          <p:cNvSpPr txBox="1">
            <a:spLocks noGrp="1"/>
          </p:cNvSpPr>
          <p:nvPr>
            <p:ph type="title" idx="4294967295"/>
          </p:nvPr>
        </p:nvSpPr>
        <p:spPr>
          <a:xfrm>
            <a:off x="667761" y="655592"/>
            <a:ext cx="10856477" cy="950470"/>
          </a:xfrm>
          <a:prstGeom prst="rect">
            <a:avLst/>
          </a:prstGeom>
          <a:no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mj-cs"/>
              </a:rPr>
              <a:t>Requisitos de construcción y funcionamiento</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mj-cs"/>
            </a:endParaRPr>
          </a:p>
        </p:txBody>
      </p:sp>
      <p:sp>
        <p:nvSpPr>
          <p:cNvPr id="4" name="Rectangle 3">
            <a:extLst>
              <a:ext uri="{FF2B5EF4-FFF2-40B4-BE49-F238E27FC236}">
                <a16:creationId xmlns:a16="http://schemas.microsoft.com/office/drawing/2014/main" id="{3F07E6C5-0937-8C27-5701-F7643FB71F24}"/>
              </a:ext>
            </a:extLst>
          </p:cNvPr>
          <p:cNvSpPr/>
          <p:nvPr/>
        </p:nvSpPr>
        <p:spPr>
          <a:xfrm>
            <a:off x="745252" y="1599543"/>
            <a:ext cx="10771933" cy="2280624"/>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ea typeface="+mn-lt"/>
                <a:cs typeface="+mn-lt"/>
              </a:rPr>
              <a:t>Nueva propuesta:</a:t>
            </a:r>
          </a:p>
          <a:p>
            <a:pPr marL="342900" indent="-342900" rtl="0">
              <a:spcBef>
                <a:spcPts val="600"/>
              </a:spcBef>
              <a:buFont typeface="Arial" panose="020B0604020202020204" pitchFamily="34" charset="0"/>
              <a:buChar char="•"/>
            </a:pPr>
            <a:r>
              <a:rPr lang="es" sz="2800" b="0" i="0" u="none" strike="noStrike">
                <a:latin typeface="Arial"/>
                <a:cs typeface="Arial"/>
              </a:rPr>
              <a:t>Para los </a:t>
            </a:r>
            <a:r>
              <a:rPr lang="es" sz="2800" b="0" i="0" u="none" strike="noStrike">
                <a:solidFill>
                  <a:srgbClr val="0070C0"/>
                </a:solidFill>
                <a:latin typeface="Arial"/>
                <a:ea typeface="+mn-lt"/>
                <a:cs typeface="+mn-lt"/>
              </a:rPr>
              <a:t>componentes de contención secundarios no integrales</a:t>
            </a:r>
            <a:r>
              <a:rPr lang="es" sz="2800" b="0" i="0" u="none" strike="noStrike">
                <a:latin typeface="Arial"/>
                <a:cs typeface="Arial"/>
              </a:rPr>
              <a:t> que </a:t>
            </a:r>
            <a:r>
              <a:rPr lang="es" sz="2800" b="0" i="0" u="none" strike="noStrike">
                <a:solidFill>
                  <a:srgbClr val="0070C0"/>
                </a:solidFill>
                <a:latin typeface="Arial"/>
                <a:ea typeface="+mn-lt"/>
                <a:cs typeface="+mn-lt"/>
              </a:rPr>
              <a:t>usan aislamiento</a:t>
            </a:r>
            <a:r>
              <a:rPr lang="es" sz="2800" b="0" i="0" u="none" strike="noStrike">
                <a:latin typeface="Arial"/>
                <a:cs typeface="Arial"/>
              </a:rPr>
              <a:t> para la protección contra la corrosión, si alguna parte del componente de aislamiento ha fallado o está comprometida, cualquier reparación debe incluir la confirmación del aislamiento del relleno.</a:t>
            </a:r>
          </a:p>
        </p:txBody>
      </p:sp>
      <p:sp>
        <p:nvSpPr>
          <p:cNvPr id="2" name="Slide Number Placeholder 2">
            <a:extLst>
              <a:ext uri="{FF2B5EF4-FFF2-40B4-BE49-F238E27FC236}">
                <a16:creationId xmlns:a16="http://schemas.microsoft.com/office/drawing/2014/main" id="{9DF1067E-6DF3-4D20-24F9-F5ADAC0D7F55}"/>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39</a:t>
            </a:r>
            <a:endParaRPr lang="en-US" sz="1800">
              <a:solidFill>
                <a:schemeClr val="tx1"/>
              </a:solidFill>
            </a:endParaRPr>
          </a:p>
        </p:txBody>
      </p:sp>
    </p:spTree>
    <p:extLst>
      <p:ext uri="{BB962C8B-B14F-4D97-AF65-F5344CB8AC3E}">
        <p14:creationId xmlns:p14="http://schemas.microsoft.com/office/powerpoint/2010/main" val="23977356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2C943-9EF4-4741-AB63-3F5F0489B53E}"/>
              </a:ext>
            </a:extLst>
          </p:cNvPr>
          <p:cNvSpPr>
            <a:spLocks noGrp="1"/>
          </p:cNvSpPr>
          <p:nvPr>
            <p:ph type="title"/>
          </p:nvPr>
        </p:nvSpPr>
        <p:spPr>
          <a:xfrm>
            <a:off x="626186" y="698653"/>
            <a:ext cx="10723921" cy="2409032"/>
          </a:xfrm>
        </p:spPr>
        <p:txBody>
          <a:bodyPr vert="horz" lIns="91440" tIns="45720" rIns="91440" bIns="45720" rtlCol="0" anchor="t" anchorCtr="0">
            <a:noAutofit/>
          </a:bodyPr>
          <a:lstStyle/>
          <a:p>
            <a:pPr rtl="0"/>
            <a:r>
              <a:rPr lang="es" sz="4000" b="1" i="0" u="none" strike="noStrike" kern="1200">
                <a:solidFill>
                  <a:srgbClr val="0070C0"/>
                </a:solidFill>
                <a:latin typeface="Arial"/>
              </a:rPr>
              <a:t>Organización propuesta</a:t>
            </a:r>
          </a:p>
        </p:txBody>
      </p:sp>
      <p:sp>
        <p:nvSpPr>
          <p:cNvPr id="11" name="Rectangle 10">
            <a:extLst>
              <a:ext uri="{FF2B5EF4-FFF2-40B4-BE49-F238E27FC236}">
                <a16:creationId xmlns:a16="http://schemas.microsoft.com/office/drawing/2014/main" id="{621A874C-9B49-4B0D-97E5-5B1FED3DBD8E}"/>
              </a:ext>
            </a:extLst>
          </p:cNvPr>
          <p:cNvSpPr/>
          <p:nvPr/>
        </p:nvSpPr>
        <p:spPr>
          <a:xfrm>
            <a:off x="628769" y="1484028"/>
            <a:ext cx="11089444" cy="4122154"/>
          </a:xfrm>
          <a:prstGeom prst="rect">
            <a:avLst/>
          </a:prstGeom>
        </p:spPr>
        <p:txBody>
          <a:bodyPr wrap="square">
            <a:noAutofit/>
          </a:bodyPr>
          <a:lstStyle/>
          <a:p>
            <a:pPr marL="285750" indent="-285750" rtl="0">
              <a:spcBef>
                <a:spcPts val="600"/>
              </a:spcBef>
              <a:buFont typeface="Arial" panose="020B0604020202020204" pitchFamily="34" charset="0"/>
              <a:buChar char="•"/>
            </a:pPr>
            <a:r>
              <a:rPr lang="es" sz="2400" b="0" i="0" u="none" strike="noStrike">
                <a:latin typeface="Arial"/>
              </a:rPr>
              <a:t>Artículo 7: Informes de liberaciones no autorizadas y requisitos de respuesta inicial</a:t>
            </a:r>
          </a:p>
          <a:p>
            <a:pPr marL="285750" indent="-285750" rtl="0">
              <a:spcBef>
                <a:spcPts val="600"/>
              </a:spcBef>
              <a:buFont typeface="Arial" panose="020B0604020202020204" pitchFamily="34" charset="0"/>
              <a:buChar char="•"/>
            </a:pPr>
            <a:r>
              <a:rPr lang="es" sz="2400" b="0" i="0" u="none" strike="noStrike">
                <a:latin typeface="Arial"/>
              </a:rPr>
              <a:t>Artículo 8: Requisitos de cierre </a:t>
            </a:r>
          </a:p>
          <a:p>
            <a:pPr marL="285750" indent="-285750" rtl="0">
              <a:spcBef>
                <a:spcPts val="600"/>
              </a:spcBef>
              <a:buFont typeface="Arial" panose="020B0604020202020204" pitchFamily="34" charset="0"/>
              <a:buChar char="•"/>
            </a:pPr>
            <a:r>
              <a:rPr lang="es" sz="2400" b="0" i="0" u="none" strike="noStrike">
                <a:latin typeface="Arial"/>
              </a:rPr>
              <a:t>Artículo 9: Solicitud de permisos, requisitos de la Agencia del Programa Unificado, secretos comerciales y requisitos de etiquetado rojo</a:t>
            </a:r>
          </a:p>
          <a:p>
            <a:pPr marL="285750" indent="-285750" rtl="0">
              <a:spcBef>
                <a:spcPts val="600"/>
              </a:spcBef>
              <a:buFont typeface="Arial" panose="020B0604020202020204" pitchFamily="34" charset="0"/>
              <a:buChar char="•"/>
            </a:pPr>
            <a:r>
              <a:rPr lang="es" sz="2400" b="0" i="0" u="none" strike="noStrike">
                <a:latin typeface="Arial"/>
              </a:rPr>
              <a:t>Artículo 10: Acciones correctivas y requisitos de reducción posteriores al cierre</a:t>
            </a:r>
          </a:p>
          <a:p>
            <a:pPr marL="285750" indent="-285750" rtl="0">
              <a:spcBef>
                <a:spcPts val="600"/>
              </a:spcBef>
              <a:buFont typeface="Arial" panose="020B0604020202020204" pitchFamily="34" charset="0"/>
              <a:buChar char="•"/>
            </a:pPr>
            <a:r>
              <a:rPr lang="es" sz="2400" b="0" i="0" u="none" strike="noStrike">
                <a:latin typeface="Arial"/>
              </a:rPr>
              <a:t>Apéndices: Formularios de UST</a:t>
            </a:r>
          </a:p>
          <a:p>
            <a:pPr marL="285750" indent="-285750">
              <a:spcBef>
                <a:spcPts val="600"/>
              </a:spcBef>
              <a:buFont typeface="Arial" panose="020B0604020202020204" pitchFamily="34" charset="0"/>
              <a:buChar char="•"/>
            </a:pPr>
            <a:endParaRPr lang="en-US" sz="2400" i="1"/>
          </a:p>
          <a:p>
            <a:pPr marL="285750" indent="-285750">
              <a:lnSpc>
                <a:spcPct val="90000"/>
              </a:lnSpc>
              <a:spcBef>
                <a:spcPts val="1000"/>
              </a:spcBef>
              <a:buFont typeface="Arial" panose="020B0604020202020204" pitchFamily="34" charset="0"/>
              <a:buChar char="•"/>
            </a:pPr>
            <a:endParaRPr lang="en-US">
              <a:latin typeface="Arial" panose="020B0604020202020204" pitchFamily="34" charset="0"/>
              <a:cs typeface="Arial" panose="020B0604020202020204" pitchFamily="34" charset="0"/>
            </a:endParaRPr>
          </a:p>
          <a:p>
            <a:pPr>
              <a:lnSpc>
                <a:spcPct val="90000"/>
              </a:lnSpc>
              <a:spcBef>
                <a:spcPts val="1000"/>
              </a:spcBef>
            </a:pPr>
            <a:endParaRPr lang="en-US" sz="4000">
              <a:latin typeface="Arial" panose="020B0604020202020204" pitchFamily="34" charset="0"/>
              <a:cs typeface="Arial" panose="020B0604020202020204" pitchFamily="34" charset="0"/>
            </a:endParaRPr>
          </a:p>
        </p:txBody>
      </p:sp>
      <p:pic>
        <p:nvPicPr>
          <p:cNvPr id="3" name="Picture 2" descr="Logo de la Junta Estatal del Agua">
            <a:extLst>
              <a:ext uri="{FF2B5EF4-FFF2-40B4-BE49-F238E27FC236}">
                <a16:creationId xmlns:a16="http://schemas.microsoft.com/office/drawing/2014/main" id="{BB405193-B6FF-90CB-D0BF-F01F14BFAB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5" name="Slide Number Placeholder 2">
            <a:extLst>
              <a:ext uri="{FF2B5EF4-FFF2-40B4-BE49-F238E27FC236}">
                <a16:creationId xmlns:a16="http://schemas.microsoft.com/office/drawing/2014/main" id="{14721BAC-2198-EFC2-F765-9D7416AC358F}"/>
              </a:ext>
            </a:extLst>
          </p:cNvPr>
          <p:cNvSpPr txBox="1"/>
          <p:nvPr/>
        </p:nvSpPr>
        <p:spPr>
          <a:xfrm>
            <a:off x="0" y="7002"/>
            <a:ext cx="2743200" cy="365125"/>
          </a:xfrm>
          <a:prstGeom prst="rect">
            <a:avLst/>
          </a:prstGeom>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latin typeface="Arial"/>
              </a:rPr>
              <a:t>4</a:t>
            </a:r>
            <a:endParaRPr lang="en-US" dirty="0"/>
          </a:p>
        </p:txBody>
      </p:sp>
    </p:spTree>
    <p:extLst>
      <p:ext uri="{BB962C8B-B14F-4D97-AF65-F5344CB8AC3E}">
        <p14:creationId xmlns:p14="http://schemas.microsoft.com/office/powerpoint/2010/main" val="37595273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23195" y="691712"/>
            <a:ext cx="10976606" cy="1033903"/>
          </a:xfrm>
          <a:noFill/>
        </p:spPr>
        <p:txBody>
          <a:bodyPr vert="horz" lIns="91440" tIns="45720" rIns="91440" bIns="45720" rtlCol="0" anchor="t" anchorCtr="0">
            <a:noAutofit/>
          </a:bodyPr>
          <a:lstStyle/>
          <a:p>
            <a:pPr rtl="0"/>
            <a:r>
              <a:rPr lang="es" sz="4000" b="1" i="0" u="none" strike="noStrike">
                <a:latin typeface="Arial"/>
                <a:ea typeface="+mn-lt"/>
                <a:cs typeface="+mn-lt"/>
              </a:rPr>
              <a:t>Propuesta de artículo 5: Requisitos de monitoreo</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1787607"/>
            <a:ext cx="5613510" cy="4210133"/>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40</a:t>
            </a:r>
            <a:endParaRPr lang="en-US" sz="1800">
              <a:solidFill>
                <a:schemeClr val="tx1"/>
              </a:solidFill>
            </a:endParaRPr>
          </a:p>
        </p:txBody>
      </p:sp>
    </p:spTree>
    <p:extLst>
      <p:ext uri="{BB962C8B-B14F-4D97-AF65-F5344CB8AC3E}">
        <p14:creationId xmlns:p14="http://schemas.microsoft.com/office/powerpoint/2010/main" val="8148455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41</a:t>
            </a:r>
            <a:endParaRPr lang="en-US" sz="1800" dirty="0">
              <a:solidFill>
                <a:schemeClr val="tx1"/>
              </a:solidFill>
            </a:endParaRPr>
          </a:p>
        </p:txBody>
      </p:sp>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95549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monitoreo</a:t>
            </a:r>
            <a:endParaRPr lang="en-US" sz="36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3883300"/>
          </a:xfrm>
          <a:prstGeom prst="rect">
            <a:avLst/>
          </a:prstGeom>
        </p:spPr>
        <p:txBody>
          <a:bodyPr vert="horz" lIns="91440" tIns="45720" rIns="91440" bIns="45720" rtlCol="0" anchor="t" anchorCtr="0">
            <a:noAutofit/>
          </a:bodyPr>
          <a:lstStyle/>
          <a:p>
            <a:pPr marL="57150" rtl="0">
              <a:lnSpc>
                <a:spcPct val="90000"/>
              </a:lnSpc>
              <a:spcAft>
                <a:spcPts val="600"/>
              </a:spcAft>
            </a:pPr>
            <a:r>
              <a:rPr lang="es" sz="2400" b="1" i="0" u="none" strike="noStrike">
                <a:solidFill>
                  <a:srgbClr val="0070C0"/>
                </a:solidFill>
                <a:latin typeface="Arial"/>
                <a:ea typeface="+mn-lt"/>
                <a:cs typeface="+mn-lt"/>
              </a:rPr>
              <a:t>Cambio propuesto: </a:t>
            </a:r>
          </a:p>
          <a:p>
            <a:pPr marL="342900" indent="-285750" rtl="0">
              <a:lnSpc>
                <a:spcPct val="110000"/>
              </a:lnSpc>
              <a:spcBef>
                <a:spcPts val="600"/>
              </a:spcBef>
              <a:spcAft>
                <a:spcPts val="600"/>
              </a:spcAft>
              <a:buFont typeface="Arial" panose="020B0604020202020204" pitchFamily="34" charset="0"/>
              <a:buChar char="•"/>
            </a:pPr>
            <a:r>
              <a:rPr lang="es" sz="2400" b="0" i="0" u="none" strike="noStrike">
                <a:latin typeface="Arial"/>
                <a:ea typeface="+mn-lt"/>
                <a:cs typeface="+mn-lt"/>
              </a:rPr>
              <a:t>Contenido mínimo para el </a:t>
            </a:r>
            <a:r>
              <a:rPr lang="es" sz="2400" b="0" i="0" u="none" strike="noStrike">
                <a:solidFill>
                  <a:srgbClr val="0070C0"/>
                </a:solidFill>
                <a:latin typeface="Arial"/>
                <a:ea typeface="+mn-lt"/>
                <a:cs typeface="+mn-lt"/>
              </a:rPr>
              <a:t>Plan de Monitoreo del Sitio</a:t>
            </a:r>
            <a:r>
              <a:rPr lang="es" sz="2400" b="0" i="0" u="none" strike="noStrike">
                <a:latin typeface="Arial"/>
                <a:ea typeface="+mn-lt"/>
                <a:cs typeface="+mn-lt"/>
              </a:rPr>
              <a:t>: </a:t>
            </a:r>
          </a:p>
          <a:p>
            <a:pPr marL="800100" lvl="1" indent="-285750" rtl="0">
              <a:lnSpc>
                <a:spcPct val="110000"/>
              </a:lnSpc>
              <a:spcBef>
                <a:spcPts val="600"/>
              </a:spcBef>
              <a:spcAft>
                <a:spcPts val="600"/>
              </a:spcAft>
              <a:buFont typeface="Arial" panose="020B0604020202020204" pitchFamily="34" charset="0"/>
              <a:buChar char="•"/>
            </a:pPr>
            <a:r>
              <a:rPr lang="es" sz="2400" b="0" i="0" u="none" strike="noStrike">
                <a:latin typeface="Arial"/>
                <a:ea typeface="+mn-lt"/>
                <a:cs typeface="+mn-lt"/>
              </a:rPr>
              <a:t>Un </a:t>
            </a:r>
            <a:r>
              <a:rPr lang="es" sz="2400" b="0" i="0" u="none" strike="noStrike">
                <a:solidFill>
                  <a:srgbClr val="0070C0"/>
                </a:solidFill>
                <a:latin typeface="Arial"/>
                <a:ea typeface="+mn-lt"/>
                <a:cs typeface="+mn-lt"/>
              </a:rPr>
              <a:t>diagrama a escala</a:t>
            </a:r>
            <a:r>
              <a:rPr lang="es" sz="2400" b="0" i="0" u="none" strike="noStrike">
                <a:latin typeface="Arial"/>
                <a:ea typeface="+mn-lt"/>
                <a:cs typeface="+mn-lt"/>
              </a:rPr>
              <a:t> que indique el diseño de los tanques y las tuberías </a:t>
            </a:r>
            <a:r>
              <a:rPr lang="es" sz="2400" b="0" i="0" u="none" strike="noStrike">
                <a:solidFill>
                  <a:srgbClr val="0070C0"/>
                </a:solidFill>
                <a:latin typeface="Arial"/>
                <a:ea typeface="+mn-lt"/>
                <a:cs typeface="+mn-lt"/>
              </a:rPr>
              <a:t>en la medida en que se conozca</a:t>
            </a:r>
            <a:r>
              <a:rPr lang="es" sz="2400" b="0" i="0" u="none" strike="noStrike">
                <a:latin typeface="Arial"/>
                <a:ea typeface="+mn-lt"/>
                <a:cs typeface="+mn-lt"/>
              </a:rPr>
              <a:t>, incluidos los sumideros de contención</a:t>
            </a:r>
          </a:p>
          <a:p>
            <a:pPr marL="800100" lvl="1" indent="-285750" rtl="0">
              <a:lnSpc>
                <a:spcPct val="110000"/>
              </a:lnSpc>
              <a:spcBef>
                <a:spcPts val="600"/>
              </a:spcBef>
              <a:spcAft>
                <a:spcPts val="600"/>
              </a:spcAft>
              <a:buFont typeface="Arial" panose="020B0604020202020204" pitchFamily="34" charset="0"/>
              <a:buChar char="•"/>
            </a:pPr>
            <a:r>
              <a:rPr lang="es" sz="2400" b="0" i="0" u="none" strike="noStrike">
                <a:latin typeface="Arial"/>
                <a:ea typeface="+mn-lt"/>
                <a:cs typeface="+mn-lt"/>
              </a:rPr>
              <a:t>Ubicaciones de todos los equipos de detección de liberaciones</a:t>
            </a:r>
          </a:p>
          <a:p>
            <a:pPr marL="800100" lvl="1" indent="-285750" rtl="0">
              <a:lnSpc>
                <a:spcPct val="110000"/>
              </a:lnSpc>
              <a:spcBef>
                <a:spcPts val="600"/>
              </a:spcBef>
              <a:spcAft>
                <a:spcPts val="600"/>
              </a:spcAft>
              <a:buFont typeface="Arial" panose="020B0604020202020204" pitchFamily="34" charset="0"/>
              <a:buChar char="•"/>
            </a:pPr>
            <a:r>
              <a:rPr lang="es" sz="2400" b="0" i="0" u="none" strike="noStrike">
                <a:latin typeface="Arial"/>
                <a:ea typeface="+mn-lt"/>
                <a:cs typeface="+mn-lt"/>
              </a:rPr>
              <a:t>Si corresponde, cada zona de monitoreo intersticial de vacío, presión o método hidrostático</a:t>
            </a:r>
            <a:endParaRPr lang="en-US" sz="2400">
              <a:cs typeface="Arial"/>
            </a:endParaRPr>
          </a:p>
        </p:txBody>
      </p:sp>
      <p:pic>
        <p:nvPicPr>
          <p:cNvPr id="5" name="Picture 4">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289819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4B37C3-B488-9B57-528C-B1D0049B87AC}"/>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82057"/>
            <a:ext cx="11001829" cy="4325257"/>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Cambio propuesto:</a:t>
            </a:r>
          </a:p>
          <a:p>
            <a:pPr marL="342900" indent="-285750" rtl="0">
              <a:spcBef>
                <a:spcPts val="600"/>
              </a:spcBef>
              <a:buFont typeface="Arial" panose="020B0604020202020204" pitchFamily="34" charset="0"/>
              <a:buChar char="•"/>
            </a:pPr>
            <a:r>
              <a:rPr lang="es" sz="2800" b="0" i="0" u="none" strike="noStrike">
                <a:latin typeface="Arial"/>
                <a:ea typeface="+mn-lt"/>
                <a:cs typeface="+mn-lt"/>
              </a:rPr>
              <a:t>Contenido del </a:t>
            </a:r>
            <a:r>
              <a:rPr lang="es" sz="2800" b="0" i="0" u="none" strike="noStrike">
                <a:solidFill>
                  <a:srgbClr val="0070C0"/>
                </a:solidFill>
                <a:latin typeface="Arial"/>
                <a:ea typeface="+mn-lt"/>
                <a:cs typeface="+mn-lt"/>
              </a:rPr>
              <a:t>plan de respuesta</a:t>
            </a:r>
            <a:r>
              <a:rPr lang="es" sz="2800" b="0" i="0" u="none" strike="noStrike">
                <a:latin typeface="Arial"/>
                <a:ea typeface="+mn-lt"/>
                <a:cs typeface="+mn-lt"/>
              </a:rPr>
              <a:t> modificado para:</a:t>
            </a:r>
          </a:p>
          <a:p>
            <a:pPr marL="800100" lvl="1" indent="-285750" rtl="0">
              <a:spcBef>
                <a:spcPts val="600"/>
              </a:spcBef>
              <a:buFont typeface="Arial" panose="020B0604020202020204" pitchFamily="34" charset="0"/>
              <a:buChar char="•"/>
            </a:pPr>
            <a:r>
              <a:rPr lang="es" sz="2800" b="0" i="0" u="none" strike="noStrike">
                <a:latin typeface="Arial"/>
                <a:ea typeface="+mn-lt"/>
                <a:cs typeface="+mn-lt"/>
              </a:rPr>
              <a:t>Demostrar que cualquier liberación no autorizada se eliminará de la contención secundaria </a:t>
            </a:r>
            <a:r>
              <a:rPr lang="es" sz="2800" b="0" i="0" u="none" strike="noStrike">
                <a:solidFill>
                  <a:srgbClr val="0070C0"/>
                </a:solidFill>
                <a:latin typeface="Arial"/>
                <a:ea typeface="+mn-lt"/>
                <a:cs typeface="+mn-lt"/>
              </a:rPr>
              <a:t>tan pronto como sea posible</a:t>
            </a:r>
            <a:r>
              <a:rPr lang="es" sz="2800" b="0" i="0" u="none" strike="noStrike">
                <a:latin typeface="Arial"/>
                <a:ea typeface="+mn-lt"/>
                <a:cs typeface="+mn-lt"/>
              </a:rPr>
              <a:t>.</a:t>
            </a:r>
          </a:p>
          <a:p>
            <a:pPr marL="800100" lvl="1" indent="-285750" rtl="0">
              <a:spcBef>
                <a:spcPts val="600"/>
              </a:spcBef>
              <a:buFont typeface="Arial" panose="020B0604020202020204" pitchFamily="34" charset="0"/>
              <a:buChar char="•"/>
            </a:pPr>
            <a:r>
              <a:rPr lang="es" sz="2800" b="0" i="0" u="none" strike="noStrike">
                <a:latin typeface="Arial"/>
                <a:ea typeface="+mn-lt"/>
                <a:cs typeface="+mn-lt"/>
              </a:rPr>
              <a:t>Agregar</a:t>
            </a:r>
            <a:r>
              <a:rPr lang="es" sz="2800" b="0" i="0" u="none" strike="noStrike">
                <a:solidFill>
                  <a:srgbClr val="0070C0"/>
                </a:solidFill>
                <a:latin typeface="Arial"/>
                <a:ea typeface="+mn-lt"/>
                <a:cs typeface="+mn-lt"/>
              </a:rPr>
              <a:t> información de contacto de emergencia</a:t>
            </a:r>
            <a:r>
              <a:rPr lang="es" sz="2800" b="0" i="0" u="none" strike="noStrike">
                <a:latin typeface="Arial"/>
                <a:ea typeface="+mn-lt"/>
                <a:cs typeface="+mn-lt"/>
              </a:rPr>
              <a:t> para las personas responsables de autorizar el trabajo necesario según el plan; o la </a:t>
            </a:r>
            <a:r>
              <a:rPr lang="es" sz="2800" b="0" i="0" u="none" strike="noStrike">
                <a:solidFill>
                  <a:srgbClr val="0070C0"/>
                </a:solidFill>
                <a:latin typeface="Arial"/>
                <a:ea typeface="+mn-lt"/>
                <a:cs typeface="+mn-lt"/>
              </a:rPr>
              <a:t>identificación y el número de teléfono las 24 horas de un centro de operaciones de emergencia con personal continuo</a:t>
            </a:r>
            <a:r>
              <a:rPr lang="es" sz="2800" b="0" i="0" u="none" strike="noStrike">
                <a:latin typeface="Arial"/>
                <a:ea typeface="+mn-lt"/>
                <a:cs typeface="+mn-lt"/>
              </a:rPr>
              <a:t> autorizado para coordinar dicha respuesta.</a:t>
            </a:r>
            <a:endParaRPr lang="en-US" sz="2800">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65C10741-8FD5-0C53-1492-76BCA4C9D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42</a:t>
            </a:r>
            <a:endParaRPr lang="en-US" sz="1800">
              <a:solidFill>
                <a:schemeClr val="tx1"/>
              </a:solidFill>
            </a:endParaRPr>
          </a:p>
        </p:txBody>
      </p:sp>
    </p:spTree>
    <p:extLst>
      <p:ext uri="{BB962C8B-B14F-4D97-AF65-F5344CB8AC3E}">
        <p14:creationId xmlns:p14="http://schemas.microsoft.com/office/powerpoint/2010/main" val="21736986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7348BD-29B8-775C-50E7-D53891F9A5A2}"/>
              </a:ext>
            </a:extLst>
          </p:cNvPr>
          <p:cNvSpPr>
            <a:spLocks noGrp="1"/>
          </p:cNvSpPr>
          <p:nvPr>
            <p:ph type="title"/>
          </p:nvPr>
        </p:nvSpPr>
        <p:spPr>
          <a:xfrm>
            <a:off x="595085" y="655591"/>
            <a:ext cx="11016343" cy="8974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53030"/>
            <a:ext cx="11014744" cy="3922991"/>
          </a:xfrm>
          <a:prstGeom prst="rect">
            <a:avLst/>
          </a:prstGeom>
        </p:spPr>
        <p:txBody>
          <a:bodyPr vert="horz" lIns="91440" tIns="45720" rIns="91440" bIns="45720" rtlCol="0" anchor="t" anchorCtr="0">
            <a:noAutofit/>
          </a:bodyPr>
          <a:lstStyle/>
          <a:p>
            <a:pPr marL="57150" rtl="0"/>
            <a:r>
              <a:rPr lang="es" sz="2800" b="1" i="0" u="none" strike="noStrike">
                <a:solidFill>
                  <a:srgbClr val="0070C0"/>
                </a:solidFill>
                <a:latin typeface="Arial"/>
                <a:ea typeface="+mn-lt"/>
                <a:cs typeface="+mn-lt"/>
              </a:rPr>
              <a:t>Nueva propuesta:</a:t>
            </a:r>
          </a:p>
          <a:p>
            <a:pPr marL="342900"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El equipo de detección de liberaciones</a:t>
            </a:r>
            <a:r>
              <a:rPr lang="es" sz="2800" b="0" i="0" u="none" strike="noStrike">
                <a:latin typeface="Arial"/>
                <a:ea typeface="+mn-lt"/>
                <a:cs typeface="+mn-lt"/>
              </a:rPr>
              <a:t> </a:t>
            </a:r>
            <a:r>
              <a:rPr lang="es" sz="2800" b="0" i="0" u="none" strike="noStrike">
                <a:solidFill>
                  <a:srgbClr val="0070C0"/>
                </a:solidFill>
                <a:latin typeface="Arial"/>
                <a:ea typeface="+mn-lt"/>
                <a:cs typeface="+mn-lt"/>
              </a:rPr>
              <a:t>solo debe ser desactivado</a:t>
            </a:r>
            <a:r>
              <a:rPr lang="es" sz="2800" b="0" i="0" u="none" strike="noStrike">
                <a:latin typeface="Arial"/>
                <a:ea typeface="+mn-lt"/>
                <a:cs typeface="+mn-lt"/>
              </a:rPr>
              <a:t> durante las pruebas, el reemplazo o la reparación </a:t>
            </a:r>
            <a:r>
              <a:rPr lang="es" sz="2800" b="0" i="0" u="none" strike="noStrike">
                <a:solidFill>
                  <a:srgbClr val="0070C0"/>
                </a:solidFill>
                <a:latin typeface="Arial"/>
              </a:rPr>
              <a:t>por un técnico de servicio</a:t>
            </a:r>
            <a:r>
              <a:rPr lang="es" sz="2800" b="0" i="0" u="none" strike="noStrike">
                <a:latin typeface="Arial"/>
                <a:ea typeface="+mn-lt"/>
                <a:cs typeface="+mn-lt"/>
              </a:rPr>
              <a:t> </a:t>
            </a:r>
            <a:r>
              <a:rPr lang="es" sz="2800" b="0" i="0" u="none" strike="noStrike">
                <a:solidFill>
                  <a:srgbClr val="0070C0"/>
                </a:solidFill>
                <a:latin typeface="Arial"/>
              </a:rPr>
              <a:t>con</a:t>
            </a:r>
            <a:r>
              <a:rPr lang="es" sz="2800" b="0" i="0" u="none" strike="noStrike">
                <a:latin typeface="Arial"/>
                <a:ea typeface="+mn-lt"/>
                <a:cs typeface="+mn-lt"/>
              </a:rPr>
              <a:t> </a:t>
            </a:r>
            <a:r>
              <a:rPr lang="es" sz="2800" b="0" i="0" u="none" strike="noStrike">
                <a:solidFill>
                  <a:srgbClr val="0070C0"/>
                </a:solidFill>
                <a:latin typeface="Arial"/>
              </a:rPr>
              <a:t>notificación</a:t>
            </a:r>
            <a:r>
              <a:rPr lang="es" sz="2800" b="0" i="0" u="none" strike="noStrike">
                <a:latin typeface="Arial"/>
                <a:ea typeface="+mn-lt"/>
                <a:cs typeface="+mn-lt"/>
              </a:rPr>
              <a:t> a la Agencia del Programa Unificado.</a:t>
            </a: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5F1E6D9-78D9-CFD8-AC7E-B419B2602B24}"/>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43</a:t>
            </a:r>
            <a:endParaRPr lang="en-US" sz="1800">
              <a:solidFill>
                <a:schemeClr val="tx1"/>
              </a:solidFill>
            </a:endParaRPr>
          </a:p>
        </p:txBody>
      </p:sp>
    </p:spTree>
    <p:extLst>
      <p:ext uri="{BB962C8B-B14F-4D97-AF65-F5344CB8AC3E}">
        <p14:creationId xmlns:p14="http://schemas.microsoft.com/office/powerpoint/2010/main" val="388066606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7F7683-9062-DF31-26BF-C31C89B017FB}"/>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611086"/>
            <a:ext cx="10929154" cy="4007001"/>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342900" indent="-285750" rtl="0">
              <a:lnSpc>
                <a:spcPct val="90000"/>
              </a:lnSpc>
              <a:spcAft>
                <a:spcPts val="600"/>
              </a:spcAft>
              <a:buClr>
                <a:schemeClr val="tx1"/>
              </a:buClr>
              <a:buFont typeface="Arial" panose="020B0604020202020204" pitchFamily="34" charset="0"/>
              <a:buChar char="•"/>
            </a:pPr>
            <a:r>
              <a:rPr lang="es" sz="2800" b="0" i="0" u="none" strike="noStrike">
                <a:latin typeface="Arial"/>
              </a:rPr>
              <a:t>Se debe implementar un </a:t>
            </a:r>
            <a:r>
              <a:rPr lang="es" sz="2800" b="0" i="0" u="none" strike="noStrike">
                <a:solidFill>
                  <a:srgbClr val="0070C0"/>
                </a:solidFill>
                <a:latin typeface="Arial"/>
              </a:rPr>
              <a:t>programa de monitoreo alternativo</a:t>
            </a:r>
            <a:r>
              <a:rPr lang="es" sz="2800" b="0" i="0" u="none" strike="noStrike">
                <a:latin typeface="Arial"/>
              </a:rPr>
              <a:t> si el </a:t>
            </a:r>
            <a:r>
              <a:rPr lang="es" sz="2800" b="0" i="1" u="none" strike="noStrike">
                <a:solidFill>
                  <a:srgbClr val="0070C0"/>
                </a:solidFill>
                <a:latin typeface="Arial"/>
              </a:rPr>
              <a:t>equipo de detección de liberaciones de monitoreo intersticial</a:t>
            </a:r>
            <a:r>
              <a:rPr lang="es" sz="2800" b="0" i="0" u="none" strike="noStrike">
                <a:latin typeface="Arial"/>
              </a:rPr>
              <a:t> </a:t>
            </a:r>
            <a:r>
              <a:rPr lang="es" sz="2800" b="0" i="0" u="none" strike="noStrike">
                <a:solidFill>
                  <a:srgbClr val="0070C0"/>
                </a:solidFill>
                <a:latin typeface="Arial"/>
              </a:rPr>
              <a:t>no funciona</a:t>
            </a:r>
            <a:r>
              <a:rPr lang="es" sz="2800" b="0" i="0" u="none" strike="noStrike">
                <a:latin typeface="Arial"/>
              </a:rPr>
              <a:t> o se espera que no funcione más de </a:t>
            </a:r>
            <a:r>
              <a:rPr lang="es" sz="2800" b="0" i="0" u="none" strike="noStrike">
                <a:solidFill>
                  <a:srgbClr val="0070C0"/>
                </a:solidFill>
                <a:latin typeface="Arial"/>
              </a:rPr>
              <a:t>24 horas</a:t>
            </a:r>
            <a:r>
              <a:rPr lang="es" sz="2800" b="0" i="0" u="none" strike="noStrike">
                <a:latin typeface="Arial"/>
              </a:rPr>
              <a:t>.</a:t>
            </a:r>
          </a:p>
          <a:p>
            <a:pPr marL="800100" lvl="1" indent="-285750" rtl="0">
              <a:lnSpc>
                <a:spcPct val="90000"/>
              </a:lnSpc>
              <a:spcAft>
                <a:spcPts val="600"/>
              </a:spcAft>
              <a:buClr>
                <a:schemeClr val="tx1"/>
              </a:buClr>
              <a:buFont typeface="Arial" panose="020B0604020202020204" pitchFamily="34" charset="0"/>
              <a:buChar char="•"/>
            </a:pPr>
            <a:r>
              <a:rPr lang="es" sz="2800" b="0" i="0" u="none" strike="noStrike">
                <a:solidFill>
                  <a:srgbClr val="0070C0"/>
                </a:solidFill>
                <a:latin typeface="Arial"/>
                <a:ea typeface="+mn-lt"/>
                <a:cs typeface="+mn-lt"/>
              </a:rPr>
              <a:t>Monitoreo físico</a:t>
            </a:r>
            <a:r>
              <a:rPr lang="es" sz="2800" b="0" i="0" u="none" strike="noStrike">
                <a:latin typeface="Arial"/>
                <a:ea typeface="+mn-lt"/>
                <a:cs typeface="+mn-lt"/>
              </a:rPr>
              <a:t> de la contención secundaria a una frecuencia determinada por la Agencia del Programa Unificado, pero no menos de una vez cada </a:t>
            </a:r>
            <a:r>
              <a:rPr lang="es" sz="2800" b="0" i="0" u="none" strike="noStrike">
                <a:solidFill>
                  <a:srgbClr val="0070C0"/>
                </a:solidFill>
                <a:latin typeface="Arial"/>
                <a:ea typeface="+mn-lt"/>
                <a:cs typeface="+mn-lt"/>
              </a:rPr>
              <a:t>24 horas</a:t>
            </a:r>
            <a:r>
              <a:rPr lang="es" sz="2800" b="0" i="0" u="none" strike="noStrike">
                <a:latin typeface="Arial"/>
                <a:ea typeface="+mn-lt"/>
                <a:cs typeface="+mn-lt"/>
              </a:rPr>
              <a:t>.</a:t>
            </a:r>
          </a:p>
          <a:p>
            <a:pPr marL="800100" lvl="1" indent="-285750" rtl="0">
              <a:lnSpc>
                <a:spcPct val="90000"/>
              </a:lnSpc>
              <a:spcAft>
                <a:spcPts val="600"/>
              </a:spcAft>
              <a:buClr>
                <a:schemeClr val="tx1"/>
              </a:buClr>
              <a:buFont typeface="Arial" panose="020B0604020202020204" pitchFamily="34" charset="0"/>
              <a:buChar char="•"/>
            </a:pPr>
            <a:r>
              <a:rPr lang="es" sz="2800" b="0" i="0" u="none" strike="noStrike">
                <a:latin typeface="Arial"/>
                <a:ea typeface="+mn-lt"/>
                <a:cs typeface="+mn-lt"/>
              </a:rPr>
              <a:t>Los resultados deben</a:t>
            </a:r>
            <a:r>
              <a:rPr lang="es" sz="2800" b="0" i="0" u="none" strike="noStrike">
                <a:solidFill>
                  <a:srgbClr val="0070C0"/>
                </a:solidFill>
                <a:latin typeface="Arial"/>
                <a:ea typeface="+mn-lt"/>
                <a:cs typeface="+mn-lt"/>
              </a:rPr>
              <a:t> registrarse en los registros de monitoreo de la instalación</a:t>
            </a:r>
            <a:r>
              <a:rPr lang="es" sz="2800" b="0" i="0" u="none" strike="noStrike">
                <a:latin typeface="Arial"/>
                <a:ea typeface="+mn-lt"/>
                <a:cs typeface="+mn-lt"/>
              </a:rPr>
              <a:t>.</a:t>
            </a: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54AC3152-4372-A6F4-7C89-6F347585125D}"/>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44</a:t>
            </a:r>
            <a:endParaRPr lang="en-US" sz="1800">
              <a:solidFill>
                <a:schemeClr val="tx1"/>
              </a:solidFill>
            </a:endParaRPr>
          </a:p>
        </p:txBody>
      </p:sp>
    </p:spTree>
    <p:extLst>
      <p:ext uri="{BB962C8B-B14F-4D97-AF65-F5344CB8AC3E}">
        <p14:creationId xmlns:p14="http://schemas.microsoft.com/office/powerpoint/2010/main" val="91543316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1B00129-64CF-DB0C-FFC7-6464A2E616A7}"/>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2058"/>
            <a:ext cx="10929154" cy="3893963"/>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342900" indent="-285750" rtl="0">
              <a:spcBef>
                <a:spcPts val="600"/>
              </a:spcBef>
              <a:buClr>
                <a:schemeClr val="tx1"/>
              </a:buClr>
              <a:buFont typeface="Arial" panose="020B0604020202020204" pitchFamily="34" charset="0"/>
              <a:buChar char="•"/>
            </a:pPr>
            <a:r>
              <a:rPr lang="es" sz="2800" b="0" i="0" u="none" strike="noStrike">
                <a:latin typeface="Arial"/>
              </a:rPr>
              <a:t>Se requiere el </a:t>
            </a:r>
            <a:r>
              <a:rPr lang="es" sz="2800" b="0" i="0" u="none" strike="noStrike">
                <a:solidFill>
                  <a:srgbClr val="0070C0"/>
                </a:solidFill>
                <a:latin typeface="Arial"/>
              </a:rPr>
              <a:t>cierre temporal</a:t>
            </a:r>
            <a:r>
              <a:rPr lang="es" sz="2800" b="0" i="0" u="none" strike="noStrike">
                <a:latin typeface="Arial"/>
              </a:rPr>
              <a:t> si el </a:t>
            </a:r>
            <a:r>
              <a:rPr lang="es" sz="2800" b="0" i="1" u="none" strike="noStrike">
                <a:solidFill>
                  <a:srgbClr val="0070C0"/>
                </a:solidFill>
                <a:latin typeface="Arial"/>
              </a:rPr>
              <a:t>sistema de detección de liberaciones</a:t>
            </a:r>
            <a:r>
              <a:rPr lang="es" sz="2800" b="0" i="0" u="none" strike="noStrike">
                <a:latin typeface="Arial"/>
              </a:rPr>
              <a:t> </a:t>
            </a:r>
            <a:r>
              <a:rPr lang="es" sz="2800" b="0" i="0" u="none" strike="noStrike">
                <a:solidFill>
                  <a:srgbClr val="0070C0"/>
                </a:solidFill>
                <a:latin typeface="Arial"/>
              </a:rPr>
              <a:t>no funciona</a:t>
            </a:r>
            <a:r>
              <a:rPr lang="es" sz="2800" b="0" i="0" u="none" strike="noStrike">
                <a:latin typeface="Arial"/>
              </a:rPr>
              <a:t> o se espera que no funcione durante más de </a:t>
            </a:r>
            <a:r>
              <a:rPr lang="es" sz="2800" b="0" i="0" u="none" strike="noStrike">
                <a:solidFill>
                  <a:srgbClr val="0070C0"/>
                </a:solidFill>
                <a:latin typeface="Arial"/>
              </a:rPr>
              <a:t>30 días</a:t>
            </a:r>
            <a:r>
              <a:rPr lang="es" sz="2800" b="0" i="0" u="none" strike="noStrike">
                <a:latin typeface="Arial"/>
              </a:rPr>
              <a:t>.</a:t>
            </a:r>
          </a:p>
          <a:p>
            <a:pPr marL="57150">
              <a:lnSpc>
                <a:spcPct val="90000"/>
              </a:lnSpc>
              <a:spcAft>
                <a:spcPts val="600"/>
              </a:spcAft>
            </a:pPr>
            <a:endParaRPr lang="en-US" sz="2800" b="1">
              <a:solidFill>
                <a:srgbClr val="0070C0"/>
              </a:solidFill>
              <a:ea typeface="+mn-lt"/>
              <a:cs typeface="+mn-lt"/>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3DD62E0-8492-9DB2-2EA5-1EDE0A58C309}"/>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45</a:t>
            </a:r>
            <a:endParaRPr lang="en-US" sz="1800">
              <a:solidFill>
                <a:schemeClr val="tx1"/>
              </a:solidFill>
            </a:endParaRPr>
          </a:p>
        </p:txBody>
      </p:sp>
    </p:spTree>
    <p:extLst>
      <p:ext uri="{BB962C8B-B14F-4D97-AF65-F5344CB8AC3E}">
        <p14:creationId xmlns:p14="http://schemas.microsoft.com/office/powerpoint/2010/main" val="39372863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F31A828-CB58-A92B-D768-C3225D5F30BF}"/>
              </a:ext>
            </a:extLst>
          </p:cNvPr>
          <p:cNvSpPr>
            <a:spLocks noGrp="1"/>
          </p:cNvSpPr>
          <p:nvPr>
            <p:ph type="title"/>
          </p:nvPr>
        </p:nvSpPr>
        <p:spPr>
          <a:xfrm>
            <a:off x="595085" y="655591"/>
            <a:ext cx="11016343" cy="97000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625600"/>
            <a:ext cx="11014744" cy="3848253"/>
          </a:xfrm>
          <a:prstGeom prst="rect">
            <a:avLst/>
          </a:prstGeom>
        </p:spPr>
        <p:txBody>
          <a:bodyPr vert="horz" lIns="91440" tIns="45720" rIns="91440" bIns="45720" rtlCol="0" anchor="t" anchorCtr="0">
            <a:noAutofit/>
          </a:bodyPr>
          <a:lstStyle/>
          <a:p>
            <a:pPr marL="57150" rtl="0"/>
            <a:r>
              <a:rPr lang="es" sz="2800" b="1" i="0" u="none" strike="noStrike">
                <a:solidFill>
                  <a:srgbClr val="0070C0"/>
                </a:solidFill>
                <a:latin typeface="Arial"/>
                <a:ea typeface="+mn-lt"/>
                <a:cs typeface="+mn-lt"/>
              </a:rPr>
              <a:t>Nueva propuesta:</a:t>
            </a:r>
          </a:p>
          <a:p>
            <a:pPr marL="342900" indent="-28575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Equipo de detección de liberaciones remanufacturado</a:t>
            </a:r>
            <a:r>
              <a:rPr lang="es" sz="2800" b="0" i="0" u="none" strike="noStrike">
                <a:latin typeface="Arial"/>
                <a:ea typeface="+mn-lt"/>
                <a:cs typeface="+mn-lt"/>
              </a:rPr>
              <a:t>:</a:t>
            </a:r>
            <a:endParaRPr lang="en-US">
              <a:ea typeface="+mn-lt"/>
              <a:cs typeface="+mn-lt"/>
            </a:endParaRPr>
          </a:p>
          <a:p>
            <a:pPr marL="800100" lvl="1" indent="-285750" rtl="0">
              <a:spcBef>
                <a:spcPts val="600"/>
              </a:spcBef>
              <a:buFont typeface="Arial" panose="020B0604020202020204" pitchFamily="34" charset="0"/>
              <a:buChar char="•"/>
            </a:pPr>
            <a:r>
              <a:rPr lang="es" sz="2800" b="0" i="0" u="none" strike="noStrike">
                <a:latin typeface="Arial"/>
                <a:ea typeface="+mn-lt"/>
                <a:cs typeface="+mn-lt"/>
              </a:rPr>
              <a:t> Solo puede ser remanufacturado o reconstruido por el </a:t>
            </a:r>
            <a:r>
              <a:rPr lang="es" sz="2800" b="0" i="0" u="none" strike="noStrike">
                <a:solidFill>
                  <a:srgbClr val="0070C0"/>
                </a:solidFill>
                <a:latin typeface="Arial"/>
                <a:ea typeface="+mn-lt"/>
                <a:cs typeface="+mn-lt"/>
              </a:rPr>
              <a:t>fabricante original</a:t>
            </a:r>
            <a:r>
              <a:rPr lang="es" sz="2800" b="0" i="0" u="none" strike="noStrike">
                <a:latin typeface="Arial"/>
                <a:ea typeface="+mn-lt"/>
                <a:cs typeface="+mn-lt"/>
              </a:rPr>
              <a:t>.  </a:t>
            </a:r>
            <a:endParaRPr lang="en-US">
              <a:ea typeface="+mn-lt"/>
              <a:cs typeface="+mn-lt"/>
            </a:endParaRPr>
          </a:p>
          <a:p>
            <a:pPr marL="800100" lvl="1" indent="-285750" rtl="0">
              <a:spcBef>
                <a:spcPts val="600"/>
              </a:spcBef>
              <a:buFont typeface="Arial" panose="020B0604020202020204" pitchFamily="34" charset="0"/>
              <a:buChar char="•"/>
            </a:pPr>
            <a:r>
              <a:rPr lang="es" sz="2800" b="0" i="0" u="none" strike="noStrike">
                <a:latin typeface="Arial"/>
                <a:ea typeface="+mn-lt"/>
                <a:cs typeface="+mn-lt"/>
              </a:rPr>
              <a:t>Estará sujeto a los mismos </a:t>
            </a:r>
            <a:r>
              <a:rPr lang="es" sz="2800" b="0" i="0" u="none" strike="noStrike">
                <a:solidFill>
                  <a:srgbClr val="0070C0"/>
                </a:solidFill>
                <a:latin typeface="Arial"/>
                <a:ea typeface="+mn-lt"/>
                <a:cs typeface="+mn-lt"/>
              </a:rPr>
              <a:t>requisitos de evaluación externos</a:t>
            </a:r>
            <a:r>
              <a:rPr lang="es" sz="2800" b="0" i="0" u="none" strike="noStrike">
                <a:latin typeface="Arial"/>
                <a:ea typeface="+mn-lt"/>
                <a:cs typeface="+mn-lt"/>
              </a:rPr>
              <a:t> aplicables a los equipos nuevos.      </a:t>
            </a:r>
            <a:endParaRPr lang="en-US">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A5AFE998-EC68-6774-2E32-4597CDDBAD9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46</a:t>
            </a:r>
            <a:endParaRPr lang="en-US" sz="1800">
              <a:solidFill>
                <a:schemeClr val="tx1"/>
              </a:solidFill>
            </a:endParaRPr>
          </a:p>
        </p:txBody>
      </p:sp>
    </p:spTree>
    <p:extLst>
      <p:ext uri="{BB962C8B-B14F-4D97-AF65-F5344CB8AC3E}">
        <p14:creationId xmlns:p14="http://schemas.microsoft.com/office/powerpoint/2010/main" val="248463444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9C4EA3-0571-C6D4-91E6-A99FFAC2F727}"/>
              </a:ext>
            </a:extLst>
          </p:cNvPr>
          <p:cNvSpPr>
            <a:spLocks noGrp="1"/>
          </p:cNvSpPr>
          <p:nvPr>
            <p:ph type="title"/>
          </p:nvPr>
        </p:nvSpPr>
        <p:spPr>
          <a:xfrm>
            <a:off x="595085" y="655592"/>
            <a:ext cx="11016343" cy="737780"/>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6" y="1589975"/>
            <a:ext cx="10929154" cy="3879915"/>
          </a:xfrm>
          <a:prstGeom prst="rect">
            <a:avLst/>
          </a:prstGeom>
        </p:spPr>
        <p:txBody>
          <a:bodyPr vert="horz" lIns="91440" tIns="45720" rIns="91440" bIns="45720" rtlCol="0" anchor="t" anchorCtr="0">
            <a:noAutofit/>
          </a:bodyPr>
          <a:lstStyle/>
          <a:p>
            <a:pPr marL="57150" rtl="0"/>
            <a:r>
              <a:rPr lang="es" sz="2800" b="1" i="0" u="none" strike="noStrike">
                <a:solidFill>
                  <a:srgbClr val="0070C0"/>
                </a:solidFill>
                <a:latin typeface="Arial"/>
                <a:ea typeface="+mn-lt"/>
                <a:cs typeface="+mn-lt"/>
              </a:rPr>
              <a:t>Nueva propuesta: </a:t>
            </a:r>
          </a:p>
          <a:p>
            <a:pPr marL="514350" indent="-457200" rtl="0">
              <a:spcBef>
                <a:spcPts val="600"/>
              </a:spcBef>
              <a:buFont typeface="Arial" panose="020B0604020202020204" pitchFamily="34" charset="0"/>
              <a:buChar char="•"/>
            </a:pPr>
            <a:r>
              <a:rPr lang="es" sz="2800" b="0" i="0" u="none" strike="noStrike">
                <a:solidFill>
                  <a:srgbClr val="0070C0"/>
                </a:solidFill>
                <a:latin typeface="Arial"/>
                <a:ea typeface="+mn-lt"/>
                <a:cs typeface="+mn-lt"/>
              </a:rPr>
              <a:t>Equipo de detección de liberaciones mecánica</a:t>
            </a:r>
            <a:r>
              <a:rPr lang="es" sz="2800" b="0" i="0" u="none" strike="noStrike">
                <a:latin typeface="Arial"/>
                <a:ea typeface="+mn-lt"/>
                <a:cs typeface="+mn-lt"/>
              </a:rPr>
              <a:t> usado para monitorear continuamente la contención del dispensador, incluida una válvula de corte de impacto, que, a partir del 1 de enero de 2026, no funciona correctamente en ningún momento, </a:t>
            </a:r>
            <a:r>
              <a:rPr lang="es" sz="2800" b="0" i="0" u="none" strike="noStrike">
                <a:solidFill>
                  <a:srgbClr val="0070C0"/>
                </a:solidFill>
                <a:latin typeface="Arial"/>
                <a:ea typeface="+mn-lt"/>
                <a:cs typeface="+mn-lt"/>
              </a:rPr>
              <a:t>no se puede reparar</a:t>
            </a:r>
            <a:r>
              <a:rPr lang="es" sz="2800" b="0" i="0" u="none" strike="noStrike">
                <a:latin typeface="Arial"/>
                <a:ea typeface="+mn-lt"/>
                <a:cs typeface="+mn-lt"/>
              </a:rPr>
              <a:t> y </a:t>
            </a:r>
            <a:r>
              <a:rPr lang="es" sz="2800" b="0" i="0" u="none" strike="noStrike">
                <a:solidFill>
                  <a:srgbClr val="0070C0"/>
                </a:solidFill>
                <a:latin typeface="Arial"/>
                <a:ea typeface="+mn-lt"/>
                <a:cs typeface="+mn-lt"/>
              </a:rPr>
              <a:t>debe reemplazarse con un equipo de detección de liberaciones electrónica continua aprobado antes de reanudar la dispensación</a:t>
            </a:r>
            <a:r>
              <a:rPr lang="es" sz="2800" b="0" i="0" u="none" strike="noStrike">
                <a:latin typeface="Arial"/>
                <a:ea typeface="+mn-lt"/>
                <a:cs typeface="+mn-lt"/>
              </a:rPr>
              <a:t>.</a:t>
            </a:r>
            <a:endParaRPr lang="en-US">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EF86B43-9696-AEDD-FF53-7851BB79C8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47</a:t>
            </a:r>
            <a:endParaRPr lang="en-US" sz="1800">
              <a:solidFill>
                <a:schemeClr val="tx1"/>
              </a:solidFill>
            </a:endParaRPr>
          </a:p>
        </p:txBody>
      </p:sp>
    </p:spTree>
    <p:extLst>
      <p:ext uri="{BB962C8B-B14F-4D97-AF65-F5344CB8AC3E}">
        <p14:creationId xmlns:p14="http://schemas.microsoft.com/office/powerpoint/2010/main" val="16427683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C70C92-DE15-6A78-E861-CF826BC738F1}"/>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1022" y="1592614"/>
            <a:ext cx="11024441" cy="3878317"/>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r>
              <a:rPr lang="es" sz="2800" b="1" i="0" u="none" strike="noStrike">
                <a:latin typeface="Arial"/>
                <a:ea typeface="+mn-lt"/>
                <a:cs typeface="+mn-lt"/>
              </a:rPr>
              <a:t> </a:t>
            </a:r>
          </a:p>
          <a:p>
            <a:pPr marL="514350" indent="-457200" rtl="0">
              <a:spcBef>
                <a:spcPts val="600"/>
              </a:spcBef>
              <a:buFont typeface="Arial" panose="020B0604020202020204" pitchFamily="34" charset="0"/>
              <a:buChar char="•"/>
            </a:pPr>
            <a:r>
              <a:rPr lang="es" sz="2800" b="0" i="0" u="none" strike="noStrike">
                <a:latin typeface="Arial"/>
                <a:ea typeface="+mn-lt"/>
                <a:cs typeface="+mn-lt"/>
              </a:rPr>
              <a:t>A excepción de los sistemas de tanques de emergencia, </a:t>
            </a:r>
            <a:r>
              <a:rPr lang="es" sz="2800" b="0" i="0" u="none" strike="noStrike">
                <a:solidFill>
                  <a:srgbClr val="0070C0"/>
                </a:solidFill>
                <a:latin typeface="Arial"/>
                <a:ea typeface="+mn-lt"/>
                <a:cs typeface="+mn-lt"/>
              </a:rPr>
              <a:t>a partir del 1 de julio de 2026</a:t>
            </a:r>
            <a:r>
              <a:rPr lang="es" sz="2800" b="0" i="0" u="none" strike="noStrike">
                <a:latin typeface="Arial"/>
                <a:ea typeface="+mn-lt"/>
                <a:cs typeface="+mn-lt"/>
              </a:rPr>
              <a:t>, las instalaciones con </a:t>
            </a:r>
            <a:r>
              <a:rPr lang="es" sz="2800" b="0" i="0" u="none" strike="noStrike">
                <a:solidFill>
                  <a:srgbClr val="0070C0"/>
                </a:solidFill>
                <a:latin typeface="Arial"/>
                <a:ea typeface="+mn-lt"/>
                <a:cs typeface="+mn-lt"/>
              </a:rPr>
              <a:t>tuberías presurizadas</a:t>
            </a:r>
            <a:r>
              <a:rPr lang="es" sz="2800" b="0" i="0" u="none" strike="noStrike">
                <a:latin typeface="Arial"/>
                <a:ea typeface="+mn-lt"/>
                <a:cs typeface="+mn-lt"/>
              </a:rPr>
              <a:t> que </a:t>
            </a:r>
            <a:r>
              <a:rPr lang="es" sz="2800" b="0" i="0" u="none" strike="noStrike">
                <a:solidFill>
                  <a:srgbClr val="0070C0"/>
                </a:solidFill>
                <a:latin typeface="Arial"/>
                <a:ea typeface="+mn-lt"/>
                <a:cs typeface="+mn-lt"/>
              </a:rPr>
              <a:t>no cuentan con personal de rutina</a:t>
            </a:r>
            <a:r>
              <a:rPr lang="es" sz="2800" b="0" i="0" u="none" strike="noStrike">
                <a:latin typeface="Arial"/>
                <a:ea typeface="+mn-lt"/>
                <a:cs typeface="+mn-lt"/>
              </a:rPr>
              <a:t> deben tener un </a:t>
            </a:r>
            <a:r>
              <a:rPr lang="es" sz="2800" b="0" i="0" u="none" strike="noStrike">
                <a:solidFill>
                  <a:srgbClr val="0070C0"/>
                </a:solidFill>
                <a:latin typeface="Arial"/>
                <a:ea typeface="+mn-lt"/>
                <a:cs typeface="+mn-lt"/>
              </a:rPr>
              <a:t>sistema de detección continua de liberaciones intersticial que detenga el flujo de sustancias peligrosas</a:t>
            </a:r>
            <a:r>
              <a:rPr lang="es" sz="2800" b="0" i="0" u="none" strike="noStrike">
                <a:latin typeface="Arial"/>
                <a:ea typeface="+mn-lt"/>
                <a:cs typeface="+mn-lt"/>
              </a:rPr>
              <a:t> cuando detecte una liberación de la tubería o si el sistema de detección de liberaciones falla.</a:t>
            </a:r>
            <a:endParaRPr lang="en-US" sz="2800">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CB38A5A-5344-9D48-8714-E668BA28908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48</a:t>
            </a:r>
            <a:endParaRPr lang="en-US" sz="1800">
              <a:solidFill>
                <a:schemeClr val="tx1"/>
              </a:solidFill>
            </a:endParaRPr>
          </a:p>
        </p:txBody>
      </p:sp>
    </p:spTree>
    <p:extLst>
      <p:ext uri="{BB962C8B-B14F-4D97-AF65-F5344CB8AC3E}">
        <p14:creationId xmlns:p14="http://schemas.microsoft.com/office/powerpoint/2010/main" val="16739629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E1DD66B-4DBB-6649-72EC-3DF1C4A0FD39}"/>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96571"/>
            <a:ext cx="11018444"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a:t>
            </a:r>
          </a:p>
          <a:p>
            <a:pPr marL="514350" indent="-457200" rtl="0">
              <a:spcBef>
                <a:spcPts val="600"/>
              </a:spcBef>
              <a:buFont typeface="Arial" panose="020B0604020202020204" pitchFamily="34" charset="0"/>
              <a:buChar char="•"/>
            </a:pPr>
            <a:r>
              <a:rPr lang="es" sz="2800" b="0" i="0" u="none" strike="noStrike">
                <a:latin typeface="Arial"/>
                <a:ea typeface="+mn-lt"/>
                <a:cs typeface="+mn-lt"/>
              </a:rPr>
              <a:t>Instalación obligatoria de </a:t>
            </a:r>
            <a:r>
              <a:rPr lang="es" sz="2800" b="0" i="0" u="none" strike="noStrike">
                <a:solidFill>
                  <a:srgbClr val="0070C0"/>
                </a:solidFill>
                <a:latin typeface="Arial"/>
                <a:ea typeface="+mn-lt"/>
                <a:cs typeface="+mn-lt"/>
              </a:rPr>
              <a:t>detectores de fugas de la línea</a:t>
            </a:r>
            <a:r>
              <a:rPr lang="es" sz="2800" b="0" i="0" u="none" strike="noStrike">
                <a:latin typeface="Arial"/>
                <a:ea typeface="+mn-lt"/>
                <a:cs typeface="+mn-lt"/>
              </a:rPr>
              <a:t> en las </a:t>
            </a:r>
            <a:r>
              <a:rPr lang="es" sz="2800" b="0" i="0" u="none" strike="noStrike">
                <a:solidFill>
                  <a:srgbClr val="0070C0"/>
                </a:solidFill>
                <a:latin typeface="Arial"/>
                <a:ea typeface="+mn-lt"/>
                <a:cs typeface="+mn-lt"/>
              </a:rPr>
              <a:t>tuberías presurizadas</a:t>
            </a:r>
            <a:r>
              <a:rPr lang="es" sz="2800" b="0" i="0" u="none" strike="noStrike">
                <a:latin typeface="Arial"/>
                <a:ea typeface="+mn-lt"/>
                <a:cs typeface="+mn-lt"/>
              </a:rPr>
              <a:t> </a:t>
            </a:r>
            <a:r>
              <a:rPr lang="es" sz="2800" b="1" i="1" u="none" strike="noStrike">
                <a:solidFill>
                  <a:srgbClr val="0070C0"/>
                </a:solidFill>
                <a:latin typeface="Arial"/>
                <a:ea typeface="+mn-lt"/>
                <a:cs typeface="+mn-lt"/>
              </a:rPr>
              <a:t>enterradas</a:t>
            </a:r>
            <a:r>
              <a:rPr lang="es" sz="2800" b="0" i="0" u="none" strike="noStrike">
                <a:latin typeface="Arial"/>
                <a:ea typeface="+mn-lt"/>
                <a:cs typeface="+mn-lt"/>
              </a:rPr>
              <a:t>, en lugar de las actuales </a:t>
            </a:r>
            <a:r>
              <a:rPr lang="es" sz="2800" b="0" i="0" u="none" strike="noStrike">
                <a:solidFill>
                  <a:srgbClr val="0070C0"/>
                </a:solidFill>
                <a:latin typeface="Arial"/>
                <a:ea typeface="+mn-lt"/>
                <a:cs typeface="+mn-lt"/>
              </a:rPr>
              <a:t>tuberías presurizadas</a:t>
            </a:r>
            <a:r>
              <a:rPr lang="es" sz="2800" b="0" i="0" u="none" strike="noStrike">
                <a:latin typeface="Arial"/>
                <a:ea typeface="+mn-lt"/>
                <a:cs typeface="+mn-lt"/>
              </a:rPr>
              <a:t> </a:t>
            </a:r>
            <a:r>
              <a:rPr lang="es" sz="2800" b="1" i="1" u="none" strike="noStrike">
                <a:solidFill>
                  <a:srgbClr val="0070C0"/>
                </a:solidFill>
                <a:latin typeface="Arial"/>
                <a:ea typeface="+mn-lt"/>
                <a:cs typeface="+mn-lt"/>
              </a:rPr>
              <a:t>subterráneas</a:t>
            </a:r>
            <a:r>
              <a:rPr lang="es" sz="2800" b="0" i="0" u="none" strike="noStrike">
                <a:latin typeface="Arial"/>
                <a:ea typeface="+mn-lt"/>
                <a:cs typeface="+mn-lt"/>
              </a:rPr>
              <a:t>. </a:t>
            </a:r>
          </a:p>
          <a:p>
            <a:pPr marL="57150">
              <a:spcBef>
                <a:spcPts val="600"/>
              </a:spcBef>
            </a:pPr>
            <a:endParaRPr lang="en-US" sz="2800">
              <a:ea typeface="+mn-lt"/>
              <a:cs typeface="+mn-lt"/>
            </a:endParaRPr>
          </a:p>
          <a:p>
            <a:pPr marL="57150" rtl="0">
              <a:spcBef>
                <a:spcPts val="600"/>
              </a:spcBef>
            </a:pPr>
            <a:r>
              <a:rPr lang="es" sz="2800" b="0" i="0" u="none" strike="noStrike">
                <a:solidFill>
                  <a:srgbClr val="0070C0"/>
                </a:solidFill>
                <a:latin typeface="Arial"/>
                <a:ea typeface="+mn-lt"/>
                <a:cs typeface="+mn-lt"/>
              </a:rPr>
              <a:t>Puede dar lugar a que se deba retroinstalar un detector de fugas de la línea (LLD) en algunos sistemas.</a:t>
            </a:r>
            <a:endParaRPr lang="en-US" sz="2800">
              <a:solidFill>
                <a:srgbClr val="0070C0"/>
              </a:solidFill>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CE382091-08DB-F252-7AAD-DED05C5820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49</a:t>
            </a:r>
            <a:endParaRPr lang="en-US" sz="1800">
              <a:solidFill>
                <a:schemeClr val="tx1"/>
              </a:solidFill>
            </a:endParaRPr>
          </a:p>
        </p:txBody>
      </p:sp>
    </p:spTree>
    <p:extLst>
      <p:ext uri="{BB962C8B-B14F-4D97-AF65-F5344CB8AC3E}">
        <p14:creationId xmlns:p14="http://schemas.microsoft.com/office/powerpoint/2010/main" val="174106430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107" y="695081"/>
            <a:ext cx="11197768" cy="687078"/>
          </a:xfrm>
          <a:noFill/>
        </p:spPr>
        <p:txBody>
          <a:bodyPr vert="horz" lIns="91440" tIns="45720" rIns="91440" bIns="45720" rtlCol="0" anchor="t" anchorCtr="0">
            <a:noAutofit/>
          </a:bodyPr>
          <a:lstStyle/>
          <a:p>
            <a:pPr rtl="0"/>
            <a:r>
              <a:rPr lang="es" sz="3600" b="1" i="0" u="none" strike="noStrike">
                <a:latin typeface="Arial"/>
                <a:cs typeface="+mj-cs"/>
              </a:rPr>
              <a:t>Propuesta de artículo 1: Definición de términos, exclusiones</a:t>
            </a:r>
            <a:r>
              <a:rPr lang="es" sz="3600" b="1" i="0" u="none" strike="noStrike">
                <a:solidFill>
                  <a:srgbClr val="FF0000"/>
                </a:solidFill>
                <a:latin typeface="Arial"/>
                <a:cs typeface="+mj-cs"/>
              </a:rPr>
              <a:t> </a:t>
            </a:r>
            <a:r>
              <a:rPr lang="es" sz="3600" b="1" i="0" u="none" strike="noStrike">
                <a:latin typeface="Arial"/>
                <a:cs typeface="+mj-cs"/>
              </a:rPr>
              <a:t>y</a:t>
            </a:r>
            <a:r>
              <a:rPr lang="es" sz="3600" b="1" i="0" u="none" strike="noStrike">
                <a:solidFill>
                  <a:srgbClr val="FF0000"/>
                </a:solidFill>
                <a:latin typeface="Arial"/>
                <a:cs typeface="+mj-cs"/>
              </a:rPr>
              <a:t> </a:t>
            </a:r>
            <a:r>
              <a:rPr lang="es" sz="3600" b="1" i="0" u="none" strike="noStrike">
                <a:latin typeface="Arial"/>
                <a:cs typeface="+mj-cs"/>
              </a:rPr>
              <a:t>mantenimiento de registros</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6" name="Picture 5" descr="Fotografía de archivo de libros">
            <a:extLst>
              <a:ext uri="{FF2B5EF4-FFF2-40B4-BE49-F238E27FC236}">
                <a16:creationId xmlns:a16="http://schemas.microsoft.com/office/drawing/2014/main" id="{839D2F3C-DE79-1636-1A1E-5E47DFE95C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7925" y="2002270"/>
            <a:ext cx="6223219" cy="4149388"/>
          </a:xfrm>
          <a:prstGeom prst="rect">
            <a:avLst/>
          </a:prstGeom>
        </p:spPr>
      </p:pic>
      <p:sp>
        <p:nvSpPr>
          <p:cNvPr id="3" name="Slide Number Placeholder 2">
            <a:extLst>
              <a:ext uri="{FF2B5EF4-FFF2-40B4-BE49-F238E27FC236}">
                <a16:creationId xmlns:a16="http://schemas.microsoft.com/office/drawing/2014/main" id="{A41FD253-7E97-F419-A6D6-E0EE8679E4F0}"/>
              </a:ext>
            </a:extLst>
          </p:cNvPr>
          <p:cNvSpPr>
            <a:spLocks noGrp="1"/>
          </p:cNvSpPr>
          <p:nvPr>
            <p:ph type="sldNum" sz="quarter" idx="4"/>
          </p:nvPr>
        </p:nvSpPr>
        <p:spPr/>
        <p:txBody>
          <a:bodyPr>
            <a:noAutofit/>
          </a:bodyPr>
          <a:lstStyle/>
          <a:p>
            <a:pPr rtl="0"/>
            <a:r>
              <a:rPr lang="es" sz="1800" b="0" i="0" u="none" strike="noStrike" dirty="0">
                <a:solidFill>
                  <a:srgbClr val="000000"/>
                </a:solidFill>
                <a:latin typeface="Arial"/>
              </a:rPr>
              <a:t>5</a:t>
            </a:r>
            <a:endParaRPr lang="en-US" sz="1800" dirty="0">
              <a:solidFill>
                <a:schemeClr val="tx1"/>
              </a:solidFill>
            </a:endParaRPr>
          </a:p>
        </p:txBody>
      </p:sp>
    </p:spTree>
    <p:extLst>
      <p:ext uri="{BB962C8B-B14F-4D97-AF65-F5344CB8AC3E}">
        <p14:creationId xmlns:p14="http://schemas.microsoft.com/office/powerpoint/2010/main" val="275412137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E5217D-E788-64CF-6DCA-2799567BF53F}"/>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027" y="1596571"/>
            <a:ext cx="11016342" cy="3897143"/>
          </a:xfrm>
          <a:prstGeom prst="rect">
            <a:avLst/>
          </a:prstGeom>
        </p:spPr>
        <p:txBody>
          <a:bodyPr vert="horz" lIns="91440" tIns="45720" rIns="91440" bIns="45720" rtlCol="0" anchor="t" anchorCtr="0">
            <a:noAutofit/>
          </a:bodyPr>
          <a:lstStyle/>
          <a:p>
            <a:pPr marL="57150" rtl="0">
              <a:lnSpc>
                <a:spcPct val="90000"/>
              </a:lnSpc>
              <a:spcAft>
                <a:spcPts val="600"/>
              </a:spcAft>
            </a:pPr>
            <a:r>
              <a:rPr lang="es" sz="2800" b="1" i="0" u="none" strike="noStrike">
                <a:solidFill>
                  <a:srgbClr val="0070C0"/>
                </a:solidFill>
                <a:latin typeface="Arial"/>
                <a:ea typeface="+mn-lt"/>
                <a:cs typeface="+mn-lt"/>
              </a:rPr>
              <a:t>Nueva propuesta: </a:t>
            </a:r>
          </a:p>
          <a:p>
            <a:pPr marL="514350" indent="-457200" rtl="0">
              <a:spcBef>
                <a:spcPts val="600"/>
              </a:spcBef>
              <a:buFont typeface="Arial" panose="020B0604020202020204" pitchFamily="34" charset="0"/>
              <a:buChar char="•"/>
            </a:pPr>
            <a:r>
              <a:rPr lang="es" sz="2800" b="0" i="0" u="none" strike="noStrike">
                <a:latin typeface="Arial"/>
                <a:ea typeface="+mn-lt"/>
                <a:cs typeface="+mn-lt"/>
              </a:rPr>
              <a:t>La tubería presurizada enterrada que es monitoreada por un </a:t>
            </a:r>
            <a:r>
              <a:rPr lang="es" sz="2800" b="0" i="0" u="none" strike="noStrike">
                <a:solidFill>
                  <a:srgbClr val="0070C0"/>
                </a:solidFill>
                <a:latin typeface="Arial"/>
                <a:ea typeface="+mn-lt"/>
                <a:cs typeface="+mn-lt"/>
              </a:rPr>
              <a:t>sistema continuo de detección de liberaciones intersticiales mediante vacío, presión o método hidrostático, </a:t>
            </a:r>
            <a:r>
              <a:rPr lang="es" sz="2800" b="0" i="0" u="none" strike="noStrike">
                <a:latin typeface="Arial"/>
                <a:ea typeface="+mn-lt"/>
                <a:cs typeface="+mn-lt"/>
              </a:rPr>
              <a:t>el cual</a:t>
            </a:r>
            <a:r>
              <a:rPr lang="es" sz="2800" b="0" i="0" u="none" strike="noStrike">
                <a:solidFill>
                  <a:srgbClr val="0070C0"/>
                </a:solidFill>
                <a:latin typeface="Arial"/>
                <a:ea typeface="+mn-lt"/>
                <a:cs typeface="+mn-lt"/>
              </a:rPr>
              <a:t> corta el flujo </a:t>
            </a:r>
            <a:r>
              <a:rPr lang="es" sz="2800" b="0" i="0" u="none" strike="noStrike">
                <a:latin typeface="Arial"/>
                <a:ea typeface="+mn-lt"/>
                <a:cs typeface="+mn-lt"/>
              </a:rPr>
              <a:t>de la sustancia peligrosa a través de la tubería cuando detecta una liberación o</a:t>
            </a:r>
            <a:r>
              <a:rPr lang="es" sz="2800" b="0" i="0" u="none" strike="noStrike">
                <a:solidFill>
                  <a:srgbClr val="0070C0"/>
                </a:solidFill>
                <a:latin typeface="Arial"/>
                <a:ea typeface="+mn-lt"/>
                <a:cs typeface="+mn-lt"/>
              </a:rPr>
              <a:t> cuando el sistema de detección de liberaciones presenta un mal funcionamiento, </a:t>
            </a:r>
            <a:r>
              <a:rPr lang="es" sz="2800" b="0" i="0" u="none" strike="noStrike">
                <a:latin typeface="Arial"/>
                <a:ea typeface="+mn-lt"/>
                <a:cs typeface="+mn-lt"/>
              </a:rPr>
              <a:t>cumple con el requisito del detector de liberaciones en la línea.</a:t>
            </a:r>
            <a:endParaRPr lang="en-US" sz="2800">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EA9A6464-79A1-1F14-679C-B8CFF112763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50</a:t>
            </a:r>
            <a:endParaRPr lang="en-US" sz="1800">
              <a:solidFill>
                <a:schemeClr val="tx1"/>
              </a:solidFill>
            </a:endParaRPr>
          </a:p>
        </p:txBody>
      </p:sp>
    </p:spTree>
    <p:extLst>
      <p:ext uri="{BB962C8B-B14F-4D97-AF65-F5344CB8AC3E}">
        <p14:creationId xmlns:p14="http://schemas.microsoft.com/office/powerpoint/2010/main" val="155048959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472756-C98B-CF5A-92F6-B6C44AADB356}"/>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monitoreo</a:t>
            </a:r>
            <a:endParaRPr lang="en-US" sz="36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653" y="1569072"/>
            <a:ext cx="11016342" cy="3908477"/>
          </a:xfrm>
          <a:prstGeom prst="rect">
            <a:avLst/>
          </a:prstGeom>
        </p:spPr>
        <p:txBody>
          <a:bodyPr vert="horz" lIns="91440" tIns="45720" rIns="91440" bIns="45720" rtlCol="0" anchor="t" anchorCtr="0">
            <a:noAutofit/>
          </a:bodyPr>
          <a:lstStyle/>
          <a:p>
            <a:pPr rtl="0"/>
            <a:r>
              <a:rPr lang="es" sz="2400" b="1" i="0" u="none" strike="noStrike">
                <a:solidFill>
                  <a:srgbClr val="0070C0"/>
                </a:solidFill>
                <a:latin typeface="Arial"/>
                <a:ea typeface="+mn-lt"/>
                <a:cs typeface="+mn-lt"/>
              </a:rPr>
              <a:t>Nueva propuesta:</a:t>
            </a:r>
          </a:p>
          <a:p>
            <a:pPr rtl="0">
              <a:lnSpc>
                <a:spcPct val="120000"/>
              </a:lnSpc>
              <a:spcBef>
                <a:spcPts val="600"/>
              </a:spcBef>
            </a:pPr>
            <a:r>
              <a:rPr lang="es" sz="2400" b="0" i="0" u="none" strike="noStrike">
                <a:latin typeface="Arial"/>
                <a:ea typeface="+mn-lt"/>
                <a:cs typeface="+mn-lt"/>
              </a:rPr>
              <a:t>Las tuberías monitoreadas por vacío continuo, presión o monitoreo intersticial hidrostático deben configurarse:</a:t>
            </a:r>
            <a:endParaRPr lang="en-US" sz="1600"/>
          </a:p>
          <a:p>
            <a:pPr marL="457200" indent="-457200" rtl="0">
              <a:lnSpc>
                <a:spcPct val="120000"/>
              </a:lnSpc>
              <a:spcBef>
                <a:spcPts val="600"/>
              </a:spcBef>
              <a:buFont typeface="Arial" panose="020B0604020202020204" pitchFamily="34" charset="0"/>
              <a:buChar char="•"/>
            </a:pPr>
            <a:r>
              <a:rPr lang="es" sz="2400" b="0" i="0" u="none" strike="noStrike">
                <a:latin typeface="Arial"/>
                <a:ea typeface="+mn-lt"/>
                <a:cs typeface="+mn-lt"/>
              </a:rPr>
              <a:t>para </a:t>
            </a:r>
            <a:r>
              <a:rPr lang="es" sz="2400" b="0" i="0" u="none" strike="noStrike">
                <a:solidFill>
                  <a:srgbClr val="0070C0"/>
                </a:solidFill>
                <a:latin typeface="Arial"/>
                <a:ea typeface="+mn-lt"/>
                <a:cs typeface="+mn-lt"/>
              </a:rPr>
              <a:t>facilitar las pruebas periódicas requeridas</a:t>
            </a:r>
            <a:r>
              <a:rPr lang="es" sz="2400" b="0" i="0" u="none" strike="noStrike">
                <a:latin typeface="Arial"/>
                <a:ea typeface="+mn-lt"/>
                <a:cs typeface="+mn-lt"/>
              </a:rPr>
              <a:t>;</a:t>
            </a:r>
            <a:endParaRPr lang="en-US" sz="2400">
              <a:solidFill>
                <a:srgbClr val="0070C0"/>
              </a:solidFill>
              <a:ea typeface="+mn-lt"/>
              <a:cs typeface="+mn-lt"/>
            </a:endParaRPr>
          </a:p>
          <a:p>
            <a:pPr marL="457200" indent="-457200" rtl="0">
              <a:lnSpc>
                <a:spcPct val="120000"/>
              </a:lnSpc>
              <a:spcBef>
                <a:spcPts val="600"/>
              </a:spcBef>
              <a:buFont typeface="Arial" panose="020B0604020202020204" pitchFamily="34" charset="0"/>
              <a:buChar char="•"/>
            </a:pPr>
            <a:r>
              <a:rPr lang="es" sz="2400" b="0" i="0" u="none" strike="noStrike">
                <a:latin typeface="Arial"/>
                <a:ea typeface="+mn-lt"/>
                <a:cs typeface="+mn-lt"/>
              </a:rPr>
              <a:t>para que</a:t>
            </a:r>
            <a:r>
              <a:rPr lang="es" sz="2400" b="0" i="0" u="none" strike="noStrike">
                <a:solidFill>
                  <a:srgbClr val="0070C0"/>
                </a:solidFill>
                <a:latin typeface="Arial"/>
                <a:ea typeface="+mn-lt"/>
                <a:cs typeface="+mn-lt"/>
              </a:rPr>
              <a:t> la continuidad se pueda confirmar </a:t>
            </a:r>
            <a:r>
              <a:rPr lang="es" sz="2400" b="0" i="0" u="none" strike="noStrike">
                <a:solidFill>
                  <a:srgbClr val="000000"/>
                </a:solidFill>
                <a:latin typeface="Arial"/>
                <a:ea typeface="+mn-lt"/>
                <a:cs typeface="+mn-lt"/>
              </a:rPr>
              <a:t>para cada zona en la medida de lo posible </a:t>
            </a:r>
            <a:r>
              <a:rPr lang="es" sz="2400" b="0" i="1" u="none" strike="noStrike">
                <a:solidFill>
                  <a:srgbClr val="000000"/>
                </a:solidFill>
                <a:latin typeface="Arial"/>
                <a:ea typeface="+mn-lt"/>
                <a:cs typeface="+mn-lt"/>
              </a:rPr>
              <a:t>según lo aprobado por la Agencia del Programa Unificado</a:t>
            </a:r>
            <a:r>
              <a:rPr lang="es" sz="2400" b="0" i="0" u="none" strike="noStrike">
                <a:solidFill>
                  <a:srgbClr val="000000"/>
                </a:solidFill>
                <a:latin typeface="Arial"/>
                <a:ea typeface="+mn-lt"/>
                <a:cs typeface="+mn-lt"/>
              </a:rPr>
              <a:t> </a:t>
            </a:r>
            <a:r>
              <a:rPr lang="es" sz="2400" b="0" i="0" u="none" strike="noStrike">
                <a:solidFill>
                  <a:srgbClr val="0070C0"/>
                </a:solidFill>
                <a:latin typeface="Arial"/>
                <a:ea typeface="+mn-lt"/>
                <a:cs typeface="+mn-lt"/>
              </a:rPr>
              <a:t>durante las pruebas </a:t>
            </a:r>
            <a:r>
              <a:rPr lang="es" sz="2400" b="0" i="0" u="none" strike="noStrike">
                <a:solidFill>
                  <a:srgbClr val="000000"/>
                </a:solidFill>
                <a:latin typeface="Arial"/>
                <a:ea typeface="+mn-lt"/>
                <a:cs typeface="+mn-lt"/>
              </a:rPr>
              <a:t>del equipo de detección de liberaciones.</a:t>
            </a: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FE0E894-2B5D-1DF9-6F82-2ED9D64290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51</a:t>
            </a:r>
            <a:endParaRPr lang="en-US" sz="1800" dirty="0">
              <a:solidFill>
                <a:schemeClr val="tx1"/>
              </a:solidFill>
            </a:endParaRPr>
          </a:p>
        </p:txBody>
      </p:sp>
    </p:spTree>
    <p:extLst>
      <p:ext uri="{BB962C8B-B14F-4D97-AF65-F5344CB8AC3E}">
        <p14:creationId xmlns:p14="http://schemas.microsoft.com/office/powerpoint/2010/main" val="27153579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6A889-A96A-E189-7807-42BE2A0BBA2B}"/>
              </a:ext>
            </a:extLst>
          </p:cNvPr>
          <p:cNvSpPr txBox="1"/>
          <p:nvPr/>
        </p:nvSpPr>
        <p:spPr>
          <a:xfrm>
            <a:off x="595085" y="1611086"/>
            <a:ext cx="11014744" cy="4025368"/>
          </a:xfrm>
          <a:prstGeom prst="rect">
            <a:avLst/>
          </a:prstGeom>
        </p:spPr>
        <p:txBody>
          <a:bodyPr vert="horz" lIns="91440" tIns="45720" rIns="91440" bIns="45720" rtlCol="0" anchor="t" anchorCtr="0">
            <a:noAutofit/>
          </a:bodyPr>
          <a:lstStyle/>
          <a:p>
            <a:pPr marL="57150" rtl="0">
              <a:lnSpc>
                <a:spcPct val="90000"/>
              </a:lnSpc>
              <a:spcAft>
                <a:spcPts val="600"/>
              </a:spcAft>
            </a:pPr>
            <a:r>
              <a:rPr lang="es" sz="2600" b="1" i="0" u="none" strike="noStrike">
                <a:solidFill>
                  <a:srgbClr val="0070C0"/>
                </a:solidFill>
                <a:latin typeface="Arial"/>
                <a:ea typeface="+mn-lt"/>
                <a:cs typeface="+mn-lt"/>
              </a:rPr>
              <a:t>Nueva </a:t>
            </a:r>
            <a:r>
              <a:rPr lang="es" sz="2400" b="1" i="0" u="none" strike="noStrike">
                <a:solidFill>
                  <a:srgbClr val="0070C0"/>
                </a:solidFill>
                <a:latin typeface="Arial"/>
                <a:ea typeface="+mn-lt"/>
                <a:cs typeface="+mn-lt"/>
              </a:rPr>
              <a:t>propuesta:</a:t>
            </a:r>
          </a:p>
          <a:p>
            <a:pPr marL="342900" indent="-285750" rtl="0">
              <a:lnSpc>
                <a:spcPct val="110000"/>
              </a:lnSpc>
              <a:spcBef>
                <a:spcPts val="600"/>
              </a:spcBef>
              <a:spcAft>
                <a:spcPts val="600"/>
              </a:spcAft>
              <a:buFont typeface="Arial" panose="020B0604020202020204" pitchFamily="34" charset="0"/>
              <a:buChar char="•"/>
            </a:pPr>
            <a:r>
              <a:rPr lang="es" sz="2600" b="0" i="0" u="none" strike="noStrike">
                <a:latin typeface="Arial"/>
                <a:ea typeface="+mn-lt"/>
                <a:cs typeface="+mn-lt"/>
              </a:rPr>
              <a:t>Requisitos para el </a:t>
            </a:r>
            <a:r>
              <a:rPr lang="es" sz="2600" b="0" i="0" u="none" strike="noStrike">
                <a:solidFill>
                  <a:srgbClr val="0070C0"/>
                </a:solidFill>
                <a:latin typeface="Arial"/>
                <a:ea typeface="+mn-lt"/>
                <a:cs typeface="+mn-lt"/>
              </a:rPr>
              <a:t>monitoreo remoto</a:t>
            </a:r>
            <a:r>
              <a:rPr lang="es" sz="2600" b="0" i="0" u="none" strike="noStrike">
                <a:latin typeface="Arial"/>
                <a:ea typeface="+mn-lt"/>
                <a:cs typeface="+mn-lt"/>
              </a:rPr>
              <a:t>:</a:t>
            </a:r>
          </a:p>
          <a:p>
            <a:pPr marL="800100" lvl="1" indent="-285750" rtl="0">
              <a:lnSpc>
                <a:spcPct val="110000"/>
              </a:lnSpc>
              <a:spcBef>
                <a:spcPts val="600"/>
              </a:spcBef>
              <a:spcAft>
                <a:spcPts val="600"/>
              </a:spcAft>
              <a:buFont typeface="Arial" panose="020B0604020202020204" pitchFamily="34" charset="0"/>
              <a:buChar char="•"/>
            </a:pPr>
            <a:r>
              <a:rPr lang="es" sz="2600" b="0" i="0" u="none" strike="noStrike">
                <a:latin typeface="Arial"/>
                <a:ea typeface="+mn-lt"/>
                <a:cs typeface="+mn-lt"/>
              </a:rPr>
              <a:t>El monitoreo remoto debe permitir una</a:t>
            </a:r>
            <a:r>
              <a:rPr lang="es" sz="2600" b="0" i="0" u="none" strike="noStrike">
                <a:solidFill>
                  <a:srgbClr val="0070C0"/>
                </a:solidFill>
                <a:latin typeface="Arial"/>
                <a:ea typeface="+mn-lt"/>
                <a:cs typeface="+mn-lt"/>
              </a:rPr>
              <a:t> notificación inmediata de un empleado de la instalación o técnico de servicio</a:t>
            </a:r>
            <a:r>
              <a:rPr lang="es" sz="2600" b="0" i="0" u="none" strike="noStrike">
                <a:latin typeface="Arial"/>
                <a:ea typeface="+mn-lt"/>
                <a:cs typeface="+mn-lt"/>
              </a:rPr>
              <a:t>.</a:t>
            </a:r>
          </a:p>
          <a:p>
            <a:pPr marL="800100" lvl="1" indent="-285750" rtl="0">
              <a:lnSpc>
                <a:spcPct val="110000"/>
              </a:lnSpc>
              <a:spcBef>
                <a:spcPts val="600"/>
              </a:spcBef>
              <a:spcAft>
                <a:spcPts val="600"/>
              </a:spcAft>
              <a:buFont typeface="Arial" panose="020B0604020202020204" pitchFamily="34" charset="0"/>
              <a:buChar char="•"/>
            </a:pPr>
            <a:r>
              <a:rPr lang="es" sz="2600" b="0" i="0" u="none" strike="noStrike">
                <a:latin typeface="Arial"/>
                <a:ea typeface="+mn-lt"/>
                <a:cs typeface="+mn-lt"/>
              </a:rPr>
              <a:t>Los propietarios u operadores deben documentar en los registros de monitoreo de la instalación cuando se recibe una alarma y cuando se toma una acción de respuesta.</a:t>
            </a:r>
            <a:endParaRPr lang="en-US"/>
          </a:p>
          <a:p>
            <a:pPr marL="800100" lvl="1" indent="-285750">
              <a:lnSpc>
                <a:spcPct val="110000"/>
              </a:lnSpc>
              <a:spcBef>
                <a:spcPts val="600"/>
              </a:spcBef>
              <a:spcAft>
                <a:spcPts val="600"/>
              </a:spcAft>
              <a:buFont typeface="Arial" panose="020B0604020202020204" pitchFamily="34" charset="0"/>
              <a:buChar char="•"/>
            </a:pPr>
            <a:endParaRPr lang="en-US" sz="2600">
              <a:cs typeface="Arial"/>
            </a:endParaRPr>
          </a:p>
        </p:txBody>
      </p:sp>
      <p:pic>
        <p:nvPicPr>
          <p:cNvPr id="5" name="Picture 4" descr="Logo de la Junta Estatal del Agua">
            <a:extLst>
              <a:ext uri="{FF2B5EF4-FFF2-40B4-BE49-F238E27FC236}">
                <a16:creationId xmlns:a16="http://schemas.microsoft.com/office/drawing/2014/main" id="{E85A552C-B487-3F62-53E8-C6362FF46B8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E679EA22-50E5-BC90-4293-CEA8E0E7AE25}"/>
              </a:ext>
            </a:extLst>
          </p:cNvPr>
          <p:cNvSpPr>
            <a:spLocks noGrp="1"/>
          </p:cNvSpPr>
          <p:nvPr>
            <p:ph type="title"/>
          </p:nvPr>
        </p:nvSpPr>
        <p:spPr>
          <a:xfrm>
            <a:off x="595085" y="655591"/>
            <a:ext cx="11016343" cy="1327839"/>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monitoreo</a:t>
            </a:r>
            <a:endParaRPr lang="en-US" sz="4000" b="1">
              <a:solidFill>
                <a:srgbClr val="0070C0"/>
              </a:solidFill>
              <a:cs typeface="+mj-cs"/>
            </a:endParaRPr>
          </a:p>
        </p:txBody>
      </p:sp>
      <p:sp>
        <p:nvSpPr>
          <p:cNvPr id="7" name="Slide Number Placeholder 2">
            <a:extLst>
              <a:ext uri="{FF2B5EF4-FFF2-40B4-BE49-F238E27FC236}">
                <a16:creationId xmlns:a16="http://schemas.microsoft.com/office/drawing/2014/main" id="{D609B4B0-637A-F021-6B7C-03FC682159F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52</a:t>
            </a:r>
            <a:endParaRPr lang="en-US" sz="1800">
              <a:solidFill>
                <a:schemeClr val="tx1"/>
              </a:solidFill>
            </a:endParaRPr>
          </a:p>
        </p:txBody>
      </p:sp>
    </p:spTree>
    <p:extLst>
      <p:ext uri="{BB962C8B-B14F-4D97-AF65-F5344CB8AC3E}">
        <p14:creationId xmlns:p14="http://schemas.microsoft.com/office/powerpoint/2010/main" val="14265101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es" sz="4000" b="1" i="0" u="none" strike="noStrike">
                <a:latin typeface="Arial"/>
                <a:ea typeface="+mn-lt"/>
                <a:cs typeface="+mn-lt"/>
              </a:rPr>
              <a:t>Propuesta de artículo 6: Requisitos de las pruebas</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Fotografía de archivo de un examen estandarizado">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441" y="2071298"/>
            <a:ext cx="5613510" cy="364275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53</a:t>
            </a:r>
            <a:endParaRPr lang="en-US" sz="1800">
              <a:solidFill>
                <a:schemeClr val="tx1"/>
              </a:solidFill>
            </a:endParaRPr>
          </a:p>
        </p:txBody>
      </p:sp>
    </p:spTree>
    <p:extLst>
      <p:ext uri="{BB962C8B-B14F-4D97-AF65-F5344CB8AC3E}">
        <p14:creationId xmlns:p14="http://schemas.microsoft.com/office/powerpoint/2010/main" val="175337596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5F14EE-6BE8-EE0A-C465-77248D7D02A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las pruebas</a:t>
            </a:r>
            <a:endParaRPr lang="en-US" sz="40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5085" y="1567543"/>
            <a:ext cx="11001830" cy="2755075"/>
          </a:xfrm>
          <a:prstGeom prst="rect">
            <a:avLst/>
          </a:prstGeom>
        </p:spPr>
        <p:txBody>
          <a:bodyPr vert="horz" lIns="91440" tIns="45720" rIns="91440" bIns="45720" rtlCol="0" anchor="t" anchorCtr="0">
            <a:noAutofit/>
          </a:bodyPr>
          <a:lstStyle/>
          <a:p>
            <a:pPr marL="57150" rtl="0">
              <a:spcAft>
                <a:spcPts val="600"/>
              </a:spcAft>
            </a:pPr>
            <a:r>
              <a:rPr lang="es" sz="2800" b="1" i="0" u="none" strike="noStrike">
                <a:solidFill>
                  <a:srgbClr val="0070C0"/>
                </a:solidFill>
                <a:latin typeface="Arial"/>
                <a:ea typeface="+mn-lt"/>
                <a:cs typeface="+mn-lt"/>
              </a:rPr>
              <a:t>Cambios propuestos:</a:t>
            </a:r>
          </a:p>
          <a:p>
            <a:pPr marL="342900" indent="-285750" rtl="0">
              <a:spcBef>
                <a:spcPts val="600"/>
              </a:spcBef>
              <a:buClr>
                <a:schemeClr val="tx1"/>
              </a:buClr>
              <a:buFont typeface="Arial" panose="020B0604020202020204" pitchFamily="34" charset="0"/>
              <a:buChar char="•"/>
            </a:pPr>
            <a:r>
              <a:rPr lang="es" sz="2800" b="0" i="0" u="none" strike="noStrike">
                <a:solidFill>
                  <a:srgbClr val="0070C0"/>
                </a:solidFill>
                <a:latin typeface="Arial"/>
              </a:rPr>
              <a:t>La fecha límite de entrega de los resultados mejorados de las pruebas de detección de fugas</a:t>
            </a:r>
            <a:r>
              <a:rPr lang="es" sz="2800" b="0" i="0" u="none" strike="noStrike">
                <a:latin typeface="Arial"/>
              </a:rPr>
              <a:t> pasó de 60 días a </a:t>
            </a:r>
            <a:r>
              <a:rPr lang="es" sz="2800" b="0" i="0" u="none" strike="noStrike">
                <a:solidFill>
                  <a:srgbClr val="0070C0"/>
                </a:solidFill>
                <a:latin typeface="Arial"/>
              </a:rPr>
              <a:t>30 días</a:t>
            </a:r>
            <a:r>
              <a:rPr lang="es" sz="2800" b="0" i="0" u="none" strike="noStrike">
                <a:latin typeface="Arial"/>
              </a:rPr>
              <a:t>.</a:t>
            </a:r>
          </a:p>
        </p:txBody>
      </p:sp>
      <p:pic>
        <p:nvPicPr>
          <p:cNvPr id="5" name="Picture 4" descr="Logo de la Junta Estatal del Agua">
            <a:extLst>
              <a:ext uri="{FF2B5EF4-FFF2-40B4-BE49-F238E27FC236}">
                <a16:creationId xmlns:a16="http://schemas.microsoft.com/office/drawing/2014/main" id="{627A9BE6-9970-2A90-DC34-52D536F2D8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9661D71D-762D-24DF-B2A6-81ABE79B34A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54</a:t>
            </a:r>
            <a:endParaRPr lang="en-US" sz="1800">
              <a:solidFill>
                <a:schemeClr val="tx1"/>
              </a:solidFill>
            </a:endParaRPr>
          </a:p>
        </p:txBody>
      </p:sp>
    </p:spTree>
    <p:extLst>
      <p:ext uri="{BB962C8B-B14F-4D97-AF65-F5344CB8AC3E}">
        <p14:creationId xmlns:p14="http://schemas.microsoft.com/office/powerpoint/2010/main" val="179548076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29A28A-BBBD-F37A-F693-356DF0B9EEC6}"/>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las pruebas</a:t>
            </a:r>
            <a:endParaRPr lang="en-US" sz="3600" b="1">
              <a:solidFill>
                <a:srgbClr val="0070C0"/>
              </a:solidFill>
              <a:cs typeface="+mj-cs"/>
            </a:endParaRPr>
          </a:p>
        </p:txBody>
      </p:sp>
      <p:sp>
        <p:nvSpPr>
          <p:cNvPr id="3" name="TextBox 2">
            <a:extLst>
              <a:ext uri="{FF2B5EF4-FFF2-40B4-BE49-F238E27FC236}">
                <a16:creationId xmlns:a16="http://schemas.microsoft.com/office/drawing/2014/main" id="{F8C6A889-A96A-E189-7807-42BE2A0BBA2B}"/>
              </a:ext>
            </a:extLst>
          </p:cNvPr>
          <p:cNvSpPr txBox="1"/>
          <p:nvPr/>
        </p:nvSpPr>
        <p:spPr>
          <a:xfrm>
            <a:off x="593487" y="1514474"/>
            <a:ext cx="11016343" cy="4838658"/>
          </a:xfrm>
          <a:prstGeom prst="rect">
            <a:avLst/>
          </a:prstGeom>
        </p:spPr>
        <p:txBody>
          <a:bodyPr vert="horz" lIns="91440" tIns="45720" rIns="91440" bIns="45720" rtlCol="0" anchor="t" anchorCtr="0">
            <a:noAutofit/>
          </a:bodyPr>
          <a:lstStyle/>
          <a:p>
            <a:pPr marL="57150" rtl="0">
              <a:spcBef>
                <a:spcPts val="600"/>
              </a:spcBef>
            </a:pPr>
            <a:r>
              <a:rPr lang="es" sz="2400" b="1" i="0" u="none" strike="noStrike">
                <a:solidFill>
                  <a:srgbClr val="0070C0"/>
                </a:solidFill>
                <a:latin typeface="Arial"/>
                <a:ea typeface="+mn-lt"/>
                <a:cs typeface="+mn-lt"/>
              </a:rPr>
              <a:t>Cambios propuestos:</a:t>
            </a:r>
            <a:endParaRPr lang="en-US" sz="2400" b="1">
              <a:solidFill>
                <a:srgbClr val="0070C0"/>
              </a:solidFill>
              <a:cs typeface="Arial"/>
            </a:endParaRPr>
          </a:p>
          <a:p>
            <a:pPr marL="342900" indent="-285750" rtl="0">
              <a:spcBef>
                <a:spcPts val="600"/>
              </a:spcBef>
              <a:buClr>
                <a:schemeClr val="tx1"/>
              </a:buClr>
              <a:buFont typeface="Arial" panose="020B0604020202020204" pitchFamily="34" charset="0"/>
              <a:buChar char="•"/>
            </a:pPr>
            <a:r>
              <a:rPr lang="es" sz="2400" b="0" i="0" u="none" strike="noStrike">
                <a:solidFill>
                  <a:srgbClr val="0070C0"/>
                </a:solidFill>
                <a:latin typeface="Arial"/>
              </a:rPr>
              <a:t>Jerarquía para los procedimientos de prueba</a:t>
            </a:r>
            <a:r>
              <a:rPr lang="es" sz="2400" b="0" i="0" u="none" strike="noStrike">
                <a:latin typeface="Arial"/>
              </a:rPr>
              <a:t> para la contención de derrames, el equipo de prevención de sobrellenado y la contención secundaria </a:t>
            </a:r>
            <a:r>
              <a:rPr lang="es" sz="2400" b="0" i="0" u="none" strike="noStrike">
                <a:solidFill>
                  <a:srgbClr val="0070C0"/>
                </a:solidFill>
                <a:latin typeface="Arial"/>
              </a:rPr>
              <a:t>eliminados</a:t>
            </a:r>
            <a:r>
              <a:rPr lang="es" sz="2400" b="0" i="0" u="none" strike="noStrike">
                <a:latin typeface="Arial"/>
              </a:rPr>
              <a:t>.</a:t>
            </a:r>
            <a:endParaRPr lang="en-US" sz="2400">
              <a:solidFill>
                <a:srgbClr val="0070C0"/>
              </a:solidFill>
            </a:endParaRPr>
          </a:p>
          <a:p>
            <a:pPr marL="342900" indent="-285750" rtl="0">
              <a:spcBef>
                <a:spcPts val="600"/>
              </a:spcBef>
              <a:buClr>
                <a:schemeClr val="tx1"/>
              </a:buClr>
              <a:buFont typeface="Arial" panose="020B0604020202020204" pitchFamily="34" charset="0"/>
              <a:buChar char="•"/>
            </a:pPr>
            <a:r>
              <a:rPr lang="es" sz="2400" b="0" i="0" u="none" strike="noStrike">
                <a:latin typeface="Arial"/>
              </a:rPr>
              <a:t>Estos componentes podrán probarse según las pautas del fabricante, el código de la industria</a:t>
            </a:r>
            <a:r>
              <a:rPr lang="es" sz="2400" b="0" i="0" u="none" strike="noStrike">
                <a:solidFill>
                  <a:srgbClr val="0070C0"/>
                </a:solidFill>
                <a:latin typeface="Arial"/>
              </a:rPr>
              <a:t> o (si lo aprueba la Agencia del Programa Unificado) un método de prueba desarrollado por un ingeniero profesional registrado en California.</a:t>
            </a:r>
            <a:endParaRPr lang="en-US" sz="2400">
              <a:solidFill>
                <a:srgbClr val="0070C0"/>
              </a:solidFill>
              <a:cs typeface="Arial"/>
            </a:endParaRPr>
          </a:p>
          <a:p>
            <a:pPr marL="971550" lvl="2" rtl="0">
              <a:spcBef>
                <a:spcPts val="600"/>
              </a:spcBef>
            </a:pPr>
            <a:r>
              <a:rPr lang="es" sz="2400" b="0" i="1" u="none" strike="noStrike">
                <a:latin typeface="Arial"/>
                <a:ea typeface="+mn-lt"/>
                <a:cs typeface="+mn-lt"/>
              </a:rPr>
              <a:t>Las pruebas de contención secundaria deben realizarse usando un procedimiento de prueba que demuestre que el sistema funciona al menos tan bien como lo hizo en la instalación.</a:t>
            </a:r>
            <a:endParaRPr lang="en-US" sz="1600" i="1">
              <a:cs typeface="Arial"/>
            </a:endParaRPr>
          </a:p>
        </p:txBody>
      </p:sp>
      <p:pic>
        <p:nvPicPr>
          <p:cNvPr id="5" name="Picture 4" descr="Logo de la Junta Estatal del Agua">
            <a:extLst>
              <a:ext uri="{FF2B5EF4-FFF2-40B4-BE49-F238E27FC236}">
                <a16:creationId xmlns:a16="http://schemas.microsoft.com/office/drawing/2014/main" id="{5B7505EF-8AC9-4810-C94B-B625A3576B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80F43622-DB82-DCD7-B017-CF1F404D2C6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55</a:t>
            </a:r>
            <a:endParaRPr lang="en-US" sz="1800" dirty="0">
              <a:solidFill>
                <a:schemeClr val="tx1"/>
              </a:solidFill>
            </a:endParaRPr>
          </a:p>
        </p:txBody>
      </p:sp>
    </p:spTree>
    <p:extLst>
      <p:ext uri="{BB962C8B-B14F-4D97-AF65-F5344CB8AC3E}">
        <p14:creationId xmlns:p14="http://schemas.microsoft.com/office/powerpoint/2010/main" val="31531128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92B7A-65B0-CEB6-8F41-02D188409E2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33F3445-5C8E-D5A7-28E4-DA2510D8C57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las pruebas</a:t>
            </a:r>
            <a:endParaRPr lang="en-US" sz="3600" b="1">
              <a:solidFill>
                <a:srgbClr val="0070C0"/>
              </a:solidFill>
              <a:cs typeface="+mj-cs"/>
            </a:endParaRPr>
          </a:p>
        </p:txBody>
      </p:sp>
      <p:sp>
        <p:nvSpPr>
          <p:cNvPr id="3" name="TextBox 2">
            <a:extLst>
              <a:ext uri="{FF2B5EF4-FFF2-40B4-BE49-F238E27FC236}">
                <a16:creationId xmlns:a16="http://schemas.microsoft.com/office/drawing/2014/main" id="{0A10BDDC-F1CC-EB89-4C02-26C420A0569F}"/>
              </a:ext>
            </a:extLst>
          </p:cNvPr>
          <p:cNvSpPr txBox="1"/>
          <p:nvPr/>
        </p:nvSpPr>
        <p:spPr>
          <a:xfrm>
            <a:off x="580572" y="1566135"/>
            <a:ext cx="11016343" cy="4141235"/>
          </a:xfrm>
          <a:prstGeom prst="rect">
            <a:avLst/>
          </a:prstGeom>
        </p:spPr>
        <p:txBody>
          <a:bodyPr vert="horz" lIns="91440" tIns="45720" rIns="91440" bIns="45720" rtlCol="0" anchor="t" anchorCtr="0">
            <a:noAutofit/>
          </a:bodyPr>
          <a:lstStyle/>
          <a:p>
            <a:pPr marL="57150" rtl="0">
              <a:spcBef>
                <a:spcPts val="600"/>
              </a:spcBef>
            </a:pPr>
            <a:r>
              <a:rPr lang="es" sz="2400" b="1" i="0" u="none" strike="noStrike">
                <a:solidFill>
                  <a:srgbClr val="0070C0"/>
                </a:solidFill>
                <a:latin typeface="Arial"/>
                <a:ea typeface="+mn-lt"/>
                <a:cs typeface="+mn-lt"/>
              </a:rPr>
              <a:t>Cambios propuestos:</a:t>
            </a:r>
          </a:p>
          <a:p>
            <a:pPr marL="342900" indent="-285750" rtl="0">
              <a:spcBef>
                <a:spcPts val="600"/>
              </a:spcBef>
              <a:buClr>
                <a:schemeClr val="tx1"/>
              </a:buClr>
              <a:buFont typeface="Arial" panose="020B0604020202020204" pitchFamily="34" charset="0"/>
              <a:buChar char="•"/>
            </a:pPr>
            <a:r>
              <a:rPr lang="es" sz="2400" b="0" i="0" u="none" strike="noStrike">
                <a:solidFill>
                  <a:srgbClr val="0070C0"/>
                </a:solidFill>
                <a:latin typeface="Arial"/>
              </a:rPr>
              <a:t>Los equipos de evaluación deben calibrarse y mantenerse</a:t>
            </a:r>
            <a:r>
              <a:rPr lang="es" sz="2400" b="0" i="0" u="none" strike="noStrike">
                <a:latin typeface="Arial"/>
              </a:rPr>
              <a:t> de acuerdo con las instrucciones del fabricante del equipo de evaluación.</a:t>
            </a:r>
            <a:endParaRPr lang="en-US" sz="2400">
              <a:cs typeface="Arial"/>
            </a:endParaRPr>
          </a:p>
          <a:p>
            <a:pPr marL="342900" indent="-285750" rtl="0">
              <a:spcBef>
                <a:spcPts val="600"/>
              </a:spcBef>
              <a:buClr>
                <a:schemeClr val="tx1"/>
              </a:buClr>
              <a:buFont typeface="Arial" panose="020B0604020202020204" pitchFamily="34" charset="0"/>
              <a:buChar char="•"/>
            </a:pPr>
            <a:r>
              <a:rPr lang="es" sz="2400" b="0" i="0" u="none" strike="noStrike">
                <a:latin typeface="Arial"/>
              </a:rPr>
              <a:t>Si no hay recursos del fabricante disponibles, se debe usar la calibración del Instituto Nacional de Normas y Tecnología o equipos de reemplazo.</a:t>
            </a:r>
          </a:p>
          <a:p>
            <a:pPr marL="342900" indent="-285750" rtl="0">
              <a:spcBef>
                <a:spcPts val="600"/>
              </a:spcBef>
              <a:buClr>
                <a:schemeClr val="tx1"/>
              </a:buClr>
              <a:buFont typeface="Arial" panose="020B0604020202020204" pitchFamily="34" charset="0"/>
              <a:buChar char="•"/>
            </a:pPr>
            <a:r>
              <a:rPr lang="es" sz="2400" b="0" i="0" u="none" strike="noStrike">
                <a:latin typeface="Arial"/>
              </a:rPr>
              <a:t>La documentación que demuestre que el equipo de prueba está en buenas condiciones de funcionamiento debe estar disponible a solicitud de la Agencia del Programa Unificado.</a:t>
            </a:r>
          </a:p>
        </p:txBody>
      </p:sp>
      <p:pic>
        <p:nvPicPr>
          <p:cNvPr id="5" name="Picture 4" descr="Logo de la Junta Estatal del Agua">
            <a:extLst>
              <a:ext uri="{FF2B5EF4-FFF2-40B4-BE49-F238E27FC236}">
                <a16:creationId xmlns:a16="http://schemas.microsoft.com/office/drawing/2014/main" id="{FEC7CC54-C99C-69F2-12A6-9F004C05706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Slide Number Placeholder 2">
            <a:extLst>
              <a:ext uri="{FF2B5EF4-FFF2-40B4-BE49-F238E27FC236}">
                <a16:creationId xmlns:a16="http://schemas.microsoft.com/office/drawing/2014/main" id="{2D6AAB83-69D4-D6FD-1CC2-EDDA74777C6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56</a:t>
            </a:r>
            <a:endParaRPr lang="en-US" sz="1800" dirty="0">
              <a:solidFill>
                <a:schemeClr val="tx1"/>
              </a:solidFill>
            </a:endParaRPr>
          </a:p>
        </p:txBody>
      </p:sp>
    </p:spTree>
    <p:extLst>
      <p:ext uri="{BB962C8B-B14F-4D97-AF65-F5344CB8AC3E}">
        <p14:creationId xmlns:p14="http://schemas.microsoft.com/office/powerpoint/2010/main" val="223815928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307D338-A06F-25AA-5D09-7904EDAFB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las pruebas</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606092" y="1640114"/>
            <a:ext cx="11016343" cy="2323713"/>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 </a:t>
            </a:r>
          </a:p>
          <a:p>
            <a:pPr marL="342900" indent="-285750" rtl="0">
              <a:spcAft>
                <a:spcPts val="600"/>
              </a:spcAft>
              <a:buFont typeface="Arial" panose="020B0604020202020204" pitchFamily="34" charset="0"/>
              <a:buChar char="•"/>
            </a:pPr>
            <a:r>
              <a:rPr lang="es" sz="2800" b="0" i="0" u="none" strike="noStrike">
                <a:latin typeface="Arial"/>
              </a:rPr>
              <a:t>Las pruebas de contención secundaria y los equipos de detección de liberaciones para tuberías monitoreadas por VPH </a:t>
            </a:r>
            <a:r>
              <a:rPr lang="es" sz="2800" b="0" i="0" u="none" strike="noStrike">
                <a:solidFill>
                  <a:srgbClr val="0070C0"/>
                </a:solidFill>
                <a:latin typeface="Arial"/>
              </a:rPr>
              <a:t>deben verificar la continuidad</a:t>
            </a:r>
            <a:r>
              <a:rPr lang="es" sz="2800" b="0" i="0" u="none" strike="noStrike">
                <a:latin typeface="Arial"/>
              </a:rPr>
              <a:t> entre los sensores y los puntos más distantes en la zona en la medida de lo posible según lo aprobado por la Agencia del Programa Unificado. </a:t>
            </a:r>
            <a:endParaRPr lang="en-US" sz="2800">
              <a:cs typeface="Arial"/>
            </a:endParaRPr>
          </a:p>
        </p:txBody>
      </p:sp>
      <p:sp>
        <p:nvSpPr>
          <p:cNvPr id="2" name="Slide Number Placeholder 2">
            <a:extLst>
              <a:ext uri="{FF2B5EF4-FFF2-40B4-BE49-F238E27FC236}">
                <a16:creationId xmlns:a16="http://schemas.microsoft.com/office/drawing/2014/main" id="{8576B6A7-84F9-AE11-52DF-7EC40FAD173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57</a:t>
            </a:r>
            <a:endParaRPr lang="en-US" sz="1800">
              <a:solidFill>
                <a:schemeClr val="tx1"/>
              </a:solidFill>
            </a:endParaRPr>
          </a:p>
        </p:txBody>
      </p:sp>
    </p:spTree>
    <p:extLst>
      <p:ext uri="{BB962C8B-B14F-4D97-AF65-F5344CB8AC3E}">
        <p14:creationId xmlns:p14="http://schemas.microsoft.com/office/powerpoint/2010/main" val="381240098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B22C-61D2-8E93-70EA-6C4971FBDB98}"/>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0CED2E53-5FB3-624E-D65E-4558F060B1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BC59E08-A3A4-486A-13A2-F3756A7630D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las pruebas</a:t>
            </a:r>
            <a:endParaRPr lang="en-US" sz="4000" b="1">
              <a:solidFill>
                <a:srgbClr val="0070C0"/>
              </a:solidFill>
              <a:cs typeface="+mj-cs"/>
            </a:endParaRPr>
          </a:p>
        </p:txBody>
      </p:sp>
      <p:sp>
        <p:nvSpPr>
          <p:cNvPr id="6" name="TextBox 5">
            <a:extLst>
              <a:ext uri="{FF2B5EF4-FFF2-40B4-BE49-F238E27FC236}">
                <a16:creationId xmlns:a16="http://schemas.microsoft.com/office/drawing/2014/main" id="{2BE8A804-AC58-7087-BFD7-85645AC5CE59}"/>
              </a:ext>
            </a:extLst>
          </p:cNvPr>
          <p:cNvSpPr txBox="1"/>
          <p:nvPr/>
        </p:nvSpPr>
        <p:spPr>
          <a:xfrm>
            <a:off x="606092" y="1640114"/>
            <a:ext cx="11016343" cy="3262432"/>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 </a:t>
            </a:r>
          </a:p>
          <a:p>
            <a:pPr marL="342900" indent="-285750" rtl="0">
              <a:spcAft>
                <a:spcPts val="600"/>
              </a:spcAft>
              <a:buFont typeface="Arial" panose="020B0604020202020204" pitchFamily="34" charset="0"/>
              <a:buChar char="•"/>
            </a:pPr>
            <a:r>
              <a:rPr lang="es" sz="2800" b="0" i="0" u="none" strike="noStrike">
                <a:latin typeface="Arial"/>
              </a:rPr>
              <a:t>Los detectores de fugas de la línea usados para realizar pruebas anuales de estanqueidad de la línea deben probarse con una </a:t>
            </a:r>
            <a:r>
              <a:rPr lang="es" sz="2800" b="0" i="0" u="none" strike="noStrike">
                <a:solidFill>
                  <a:srgbClr val="0070C0"/>
                </a:solidFill>
                <a:latin typeface="Arial"/>
              </a:rPr>
              <a:t>fuga simulada de 0.1 gph al 150% de la presión de operación normal</a:t>
            </a:r>
            <a:r>
              <a:rPr lang="es" sz="2800" b="0" i="0" u="none" strike="noStrike">
                <a:latin typeface="Arial"/>
              </a:rPr>
              <a:t>. </a:t>
            </a:r>
          </a:p>
          <a:p>
            <a:pPr marL="57150" rtl="0">
              <a:spcAft>
                <a:spcPts val="600"/>
              </a:spcAft>
            </a:pPr>
            <a:r>
              <a:rPr lang="es" sz="2800" b="0" i="1" u="none" strike="noStrike">
                <a:latin typeface="Arial"/>
                <a:cs typeface="Arial"/>
              </a:rPr>
              <a:t>Las pruebas de 0.1 gph no se aplican a los UST de tipo 3, las líneas probadas por un probador de tanques con licencia o las tuberías equipadas con monitoreo intersticial a prueba de fallas.</a:t>
            </a:r>
            <a:endParaRPr lang="en-US" sz="2800">
              <a:cs typeface="Arial"/>
            </a:endParaRPr>
          </a:p>
        </p:txBody>
      </p:sp>
      <p:sp>
        <p:nvSpPr>
          <p:cNvPr id="2" name="Slide Number Placeholder 2">
            <a:extLst>
              <a:ext uri="{FF2B5EF4-FFF2-40B4-BE49-F238E27FC236}">
                <a16:creationId xmlns:a16="http://schemas.microsoft.com/office/drawing/2014/main" id="{6C1B5C42-2F95-CF5D-CE60-D2691C600A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58</a:t>
            </a:r>
            <a:endParaRPr lang="en-US" sz="1800">
              <a:solidFill>
                <a:schemeClr val="tx1"/>
              </a:solidFill>
            </a:endParaRPr>
          </a:p>
        </p:txBody>
      </p:sp>
    </p:spTree>
    <p:extLst>
      <p:ext uri="{BB962C8B-B14F-4D97-AF65-F5344CB8AC3E}">
        <p14:creationId xmlns:p14="http://schemas.microsoft.com/office/powerpoint/2010/main" val="234680156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es" sz="4000" b="1" i="0" u="none" strike="noStrike">
                <a:latin typeface="Arial"/>
                <a:ea typeface="+mn-lt"/>
                <a:cs typeface="+mn-lt"/>
              </a:rPr>
              <a:t>Propuesta de artículo 7: Informes de liberaciones y requisitos de respuesta inicial</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124" y="2073963"/>
            <a:ext cx="4856144" cy="3637421"/>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59</a:t>
            </a:r>
            <a:endParaRPr lang="en-US" sz="1800">
              <a:solidFill>
                <a:schemeClr val="tx1"/>
              </a:solidFill>
            </a:endParaRPr>
          </a:p>
        </p:txBody>
      </p:sp>
    </p:spTree>
    <p:extLst>
      <p:ext uri="{BB962C8B-B14F-4D97-AF65-F5344CB8AC3E}">
        <p14:creationId xmlns:p14="http://schemas.microsoft.com/office/powerpoint/2010/main" val="189449363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3" name="Title 1">
            <a:extLst>
              <a:ext uri="{FF2B5EF4-FFF2-40B4-BE49-F238E27FC236}">
                <a16:creationId xmlns:a16="http://schemas.microsoft.com/office/drawing/2014/main" id="{AC94D2FD-B17D-3338-E69D-445716133E1B}"/>
              </a:ext>
            </a:extLst>
          </p:cNvPr>
          <p:cNvSpPr txBox="1">
            <a:spLocks noGrp="1"/>
          </p:cNvSpPr>
          <p:nvPr>
            <p:ph type="title" idx="4294967295"/>
          </p:nvPr>
        </p:nvSpPr>
        <p:spPr>
          <a:xfrm>
            <a:off x="641684" y="653143"/>
            <a:ext cx="10723921" cy="2423546"/>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Arial"/>
              </a:rPr>
              <a:t>Definiciones</a:t>
            </a:r>
            <a:endPar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4" y="1551995"/>
            <a:ext cx="10908632" cy="3142399"/>
          </a:xfrm>
          <a:prstGeom prst="rect">
            <a:avLst/>
          </a:prstGeom>
        </p:spPr>
        <p:txBody>
          <a:bodyPr wrap="square">
            <a:noAutofit/>
          </a:bodyPr>
          <a:lstStyle/>
          <a:p>
            <a:pPr rtl="0">
              <a:lnSpc>
                <a:spcPct val="90000"/>
              </a:lnSpc>
            </a:pPr>
            <a:r>
              <a:rPr lang="es" sz="2400" b="1" i="0" u="none" strike="noStrike">
                <a:solidFill>
                  <a:srgbClr val="0070C0"/>
                </a:solidFill>
                <a:latin typeface="Arial"/>
                <a:cs typeface="Arial"/>
              </a:rPr>
              <a:t>Nueva propuesta:</a:t>
            </a:r>
          </a:p>
          <a:p>
            <a:pPr rtl="0">
              <a:spcBef>
                <a:spcPts val="600"/>
              </a:spcBef>
            </a:pPr>
            <a:r>
              <a:rPr lang="es" sz="2400" b="1" i="0" u="none" strike="noStrike">
                <a:solidFill>
                  <a:srgbClr val="0070C0"/>
                </a:solidFill>
                <a:latin typeface="Arial"/>
                <a:cs typeface="Arial"/>
              </a:rPr>
              <a:t>Tanque de almacenamiento subterráneo abandonado </a:t>
            </a:r>
            <a:r>
              <a:rPr lang="es" sz="2400" b="0" i="0" u="none" strike="noStrike">
                <a:latin typeface="Arial"/>
                <a:cs typeface="Arial"/>
              </a:rPr>
              <a:t>significa un UST que</a:t>
            </a:r>
            <a:r>
              <a:rPr lang="es" sz="2400" b="1" i="0" u="none" strike="noStrike">
                <a:solidFill>
                  <a:srgbClr val="0070C0"/>
                </a:solidFill>
                <a:latin typeface="Arial"/>
                <a:cs typeface="Arial"/>
              </a:rPr>
              <a:t>:</a:t>
            </a:r>
          </a:p>
          <a:p>
            <a:pPr marL="342900" indent="-342900" rtl="0">
              <a:buFont typeface="Arial" panose="020B0604020202020204" pitchFamily="34" charset="0"/>
              <a:buChar char="•"/>
            </a:pPr>
            <a:r>
              <a:rPr lang="es" sz="2400" b="0" i="0" u="none" strike="noStrike">
                <a:latin typeface="Arial"/>
                <a:cs typeface="Arial"/>
              </a:rPr>
              <a:t>No ha tenido un sistema de detección de liberaciones funcional más de 365 días</a:t>
            </a:r>
            <a:endParaRPr lang="en-US" sz="2400" strike="sngStrike">
              <a:solidFill>
                <a:srgbClr val="FF0000"/>
              </a:solidFill>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es" sz="2400" b="0" i="0" u="none" strike="noStrike">
                <a:latin typeface="Arial"/>
                <a:cs typeface="Arial"/>
              </a:rPr>
              <a:t>No tiene un permiso de operación vigente</a:t>
            </a:r>
          </a:p>
          <a:p>
            <a:pPr marL="342900" indent="-342900" rtl="0">
              <a:buFont typeface="Arial" panose="020B0604020202020204" pitchFamily="34" charset="0"/>
              <a:buChar char="•"/>
            </a:pPr>
            <a:r>
              <a:rPr lang="es" sz="2400" b="0" i="0" u="none" strike="noStrike">
                <a:latin typeface="Arial"/>
                <a:cs typeface="Arial"/>
              </a:rPr>
              <a:t>No se ha cerrado de forma permanente o temporal según el artículo 8</a:t>
            </a:r>
            <a:endParaRPr lang="en-US" sz="2400" strike="sngStrike">
              <a:latin typeface="Arial" panose="020B0604020202020204" pitchFamily="34" charset="0"/>
              <a:cs typeface="Arial" panose="020B0604020202020204" pitchFamily="34" charset="0"/>
            </a:endParaRPr>
          </a:p>
          <a:p>
            <a:pPr marL="342900" indent="-342900" rtl="0">
              <a:buFont typeface="Arial" panose="020B0604020202020204" pitchFamily="34" charset="0"/>
              <a:buChar char="•"/>
            </a:pPr>
            <a:r>
              <a:rPr lang="es" sz="2400" b="0" i="0" u="none" strike="noStrike">
                <a:latin typeface="Arial"/>
                <a:cs typeface="Arial"/>
              </a:rPr>
              <a:t>No es un “tanque clausurado”</a:t>
            </a:r>
          </a:p>
        </p:txBody>
      </p:sp>
      <p:sp>
        <p:nvSpPr>
          <p:cNvPr id="6" name="Slide Number Placeholder 2">
            <a:extLst>
              <a:ext uri="{FF2B5EF4-FFF2-40B4-BE49-F238E27FC236}">
                <a16:creationId xmlns:a16="http://schemas.microsoft.com/office/drawing/2014/main" id="{CBCC1AA5-B3D7-F38C-A61F-C27F5B2C345F}"/>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6</a:t>
            </a:r>
            <a:endParaRPr lang="en-US" sz="1800" dirty="0">
              <a:solidFill>
                <a:schemeClr val="tx1"/>
              </a:solidFill>
            </a:endParaRPr>
          </a:p>
        </p:txBody>
      </p:sp>
    </p:spTree>
    <p:extLst>
      <p:ext uri="{BB962C8B-B14F-4D97-AF65-F5344CB8AC3E}">
        <p14:creationId xmlns:p14="http://schemas.microsoft.com/office/powerpoint/2010/main" val="6077763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93C6-41FF-120F-31C8-BBFB13095B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19A2B-FDFD-D093-6938-11E363A6C746}"/>
              </a:ext>
            </a:extLst>
          </p:cNvPr>
          <p:cNvSpPr>
            <a:spLocks noGrp="1"/>
          </p:cNvSpPr>
          <p:nvPr>
            <p:ph type="title"/>
          </p:nvPr>
        </p:nvSpPr>
        <p:spPr>
          <a:xfrm>
            <a:off x="838200" y="365125"/>
            <a:ext cx="10515600" cy="1497542"/>
          </a:xfrm>
        </p:spPr>
        <p:txBody>
          <a:bodyPr>
            <a:noAutofit/>
          </a:bodyPr>
          <a:lstStyle/>
          <a:p>
            <a:pPr rtl="0"/>
            <a:r>
              <a:rPr lang="es" sz="4000" b="1" i="0" u="none" strike="noStrike">
                <a:solidFill>
                  <a:srgbClr val="0070C0"/>
                </a:solidFill>
                <a:latin typeface="Arial"/>
              </a:rPr>
              <a:t>Informes de liberaciones y respuesta inicial</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61B678C9-CF39-4DDB-0839-EB4A12876D05}"/>
              </a:ext>
            </a:extLst>
          </p:cNvPr>
          <p:cNvSpPr>
            <a:spLocks noGrp="1"/>
          </p:cNvSpPr>
          <p:nvPr>
            <p:ph type="body" sz="quarter" idx="11"/>
          </p:nvPr>
        </p:nvSpPr>
        <p:spPr>
          <a:xfrm>
            <a:off x="838200" y="1666588"/>
            <a:ext cx="10515600" cy="4243210"/>
          </a:xfrm>
        </p:spPr>
        <p:txBody>
          <a:bodyPr vert="horz" lIns="91440" tIns="45720" rIns="91440" bIns="45720" rtlCol="0" anchor="t">
            <a:noAutofit/>
          </a:bodyPr>
          <a:lstStyle/>
          <a:p>
            <a:pPr marL="0" indent="0" rtl="0">
              <a:buNone/>
            </a:pPr>
            <a:r>
              <a:rPr lang="es" sz="2800" b="1" i="0" u="none" strike="noStrike">
                <a:solidFill>
                  <a:srgbClr val="0070C0"/>
                </a:solidFill>
                <a:latin typeface="Arial"/>
                <a:ea typeface="+mn-lt"/>
                <a:cs typeface="+mn-lt"/>
              </a:rPr>
              <a:t>Cambio propuesto:</a:t>
            </a:r>
          </a:p>
          <a:p>
            <a:pPr rtl="0"/>
            <a:r>
              <a:rPr lang="es" sz="2800" b="0" i="0" u="none" strike="noStrike">
                <a:latin typeface="Arial"/>
                <a:cs typeface="Arial"/>
              </a:rPr>
              <a:t>El título del informe inicial del propietario u operador a la Agencia del Programa Unificado se ha cambiado a </a:t>
            </a:r>
            <a:r>
              <a:rPr lang="es" sz="2800" b="0" i="0" u="none" strike="noStrike">
                <a:solidFill>
                  <a:srgbClr val="0070C0"/>
                </a:solidFill>
                <a:latin typeface="Arial"/>
                <a:cs typeface="Arial"/>
              </a:rPr>
              <a:t>informe escrito preliminar</a:t>
            </a:r>
            <a:r>
              <a:rPr lang="es" sz="2800" b="0" i="0" u="none" strike="noStrike">
                <a:latin typeface="Arial"/>
                <a:cs typeface="Arial"/>
              </a:rPr>
              <a:t>.</a:t>
            </a:r>
            <a:endParaRPr lang="en-US" sz="2800">
              <a:latin typeface="Arial"/>
              <a:cs typeface="Arial"/>
            </a:endParaRPr>
          </a:p>
          <a:p>
            <a:pPr rtl="0"/>
            <a:r>
              <a:rPr lang="es" sz="2800" b="0" i="0" u="none" strike="noStrike">
                <a:latin typeface="Arial"/>
              </a:rPr>
              <a:t>El informe escrito preliminar debe incluir la </a:t>
            </a:r>
            <a:r>
              <a:rPr lang="es" sz="2800" b="0" i="0" u="none" strike="noStrike">
                <a:solidFill>
                  <a:srgbClr val="0070C0"/>
                </a:solidFill>
                <a:latin typeface="Arial"/>
              </a:rPr>
              <a:t>dirección de la instalación</a:t>
            </a:r>
            <a:r>
              <a:rPr lang="es" sz="2800" b="0" i="0" u="none" strike="noStrike">
                <a:latin typeface="Arial"/>
              </a:rPr>
              <a:t> y el </a:t>
            </a:r>
            <a:r>
              <a:rPr lang="es" sz="2800" b="0" i="0" u="none" strike="noStrike">
                <a:solidFill>
                  <a:srgbClr val="0070C0"/>
                </a:solidFill>
                <a:latin typeface="Arial"/>
              </a:rPr>
              <a:t>número de identificación de la instalación</a:t>
            </a:r>
            <a:r>
              <a:rPr lang="es" sz="2800" b="0" i="0" u="none" strike="noStrike">
                <a:latin typeface="Arial"/>
              </a:rPr>
              <a:t>.</a:t>
            </a:r>
          </a:p>
        </p:txBody>
      </p:sp>
      <p:sp>
        <p:nvSpPr>
          <p:cNvPr id="4" name="Slide Number Placeholder 3">
            <a:extLst>
              <a:ext uri="{FF2B5EF4-FFF2-40B4-BE49-F238E27FC236}">
                <a16:creationId xmlns:a16="http://schemas.microsoft.com/office/drawing/2014/main" id="{C9D9FC6F-D6C1-7D15-48A9-E2EABB33404B}"/>
              </a:ext>
            </a:extLst>
          </p:cNvPr>
          <p:cNvSpPr>
            <a:spLocks noGrp="1"/>
          </p:cNvSpPr>
          <p:nvPr>
            <p:ph type="sldNum" sz="quarter" idx="4"/>
          </p:nvPr>
        </p:nvSpPr>
        <p:spPr/>
        <p:txBody>
          <a:bodyPr>
            <a:noAutofit/>
          </a:bodyPr>
          <a:lstStyle/>
          <a:p>
            <a:pPr rtl="0"/>
            <a:r>
              <a:rPr lang="es" sz="1800" b="0" i="0" u="none" strike="noStrike" dirty="0">
                <a:solidFill>
                  <a:schemeClr val="tx1"/>
                </a:solidFill>
                <a:latin typeface="Arial"/>
              </a:rPr>
              <a:t>60</a:t>
            </a:r>
            <a:endParaRPr lang="en-US" sz="1800" dirty="0">
              <a:solidFill>
                <a:schemeClr val="tx1"/>
              </a:solidFill>
            </a:endParaRPr>
          </a:p>
        </p:txBody>
      </p:sp>
      <p:pic>
        <p:nvPicPr>
          <p:cNvPr id="7" name="Picture 6" descr="Logo de la Junta Estatal del Agua">
            <a:extLst>
              <a:ext uri="{FF2B5EF4-FFF2-40B4-BE49-F238E27FC236}">
                <a16:creationId xmlns:a16="http://schemas.microsoft.com/office/drawing/2014/main" id="{A2C1F062-F823-CAF2-A898-E6D6E6F8CB9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49424889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BB833-18DC-95FE-60F8-CE88631E04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EAEC6-0DBB-1584-7B95-D51EFEAC69F9}"/>
              </a:ext>
            </a:extLst>
          </p:cNvPr>
          <p:cNvSpPr>
            <a:spLocks noGrp="1"/>
          </p:cNvSpPr>
          <p:nvPr>
            <p:ph type="title"/>
          </p:nvPr>
        </p:nvSpPr>
        <p:spPr>
          <a:xfrm>
            <a:off x="838200" y="365125"/>
            <a:ext cx="10515600" cy="1497542"/>
          </a:xfrm>
        </p:spPr>
        <p:txBody>
          <a:bodyPr>
            <a:noAutofit/>
          </a:bodyPr>
          <a:lstStyle/>
          <a:p>
            <a:pPr rtl="0"/>
            <a:r>
              <a:rPr lang="es" sz="4000" b="1" i="0" u="none" strike="noStrike">
                <a:solidFill>
                  <a:srgbClr val="0070C0"/>
                </a:solidFill>
                <a:latin typeface="Arial"/>
              </a:rPr>
              <a:t>Informes de liberaciones y respuesta inicial</a:t>
            </a:r>
            <a:endParaRPr lang="en-US" b="1">
              <a:solidFill>
                <a:srgbClr val="0070C0"/>
              </a:solidFill>
              <a:latin typeface="+mj-lt"/>
            </a:endParaRPr>
          </a:p>
        </p:txBody>
      </p:sp>
      <p:sp>
        <p:nvSpPr>
          <p:cNvPr id="3" name="Text Placeholder 2">
            <a:extLst>
              <a:ext uri="{FF2B5EF4-FFF2-40B4-BE49-F238E27FC236}">
                <a16:creationId xmlns:a16="http://schemas.microsoft.com/office/drawing/2014/main" id="{33BDA32B-C0F5-9E21-B137-AAF8C8021BFF}"/>
              </a:ext>
            </a:extLst>
          </p:cNvPr>
          <p:cNvSpPr>
            <a:spLocks noGrp="1"/>
          </p:cNvSpPr>
          <p:nvPr>
            <p:ph type="body" sz="quarter" idx="11"/>
          </p:nvPr>
        </p:nvSpPr>
        <p:spPr>
          <a:xfrm>
            <a:off x="838200" y="1666588"/>
            <a:ext cx="10515600" cy="4243210"/>
          </a:xfrm>
        </p:spPr>
        <p:txBody>
          <a:bodyPr>
            <a:noAutofit/>
          </a:bodyPr>
          <a:lstStyle/>
          <a:p>
            <a:pPr marL="0" indent="0" rtl="0">
              <a:buNone/>
            </a:pPr>
            <a:r>
              <a:rPr lang="es" sz="2800" b="1" i="0" u="none" strike="noStrike">
                <a:solidFill>
                  <a:srgbClr val="0070C0"/>
                </a:solidFill>
                <a:latin typeface="Arial"/>
                <a:ea typeface="+mn-lt"/>
                <a:cs typeface="+mn-lt"/>
              </a:rPr>
              <a:t>Nueva propuesta:</a:t>
            </a:r>
          </a:p>
          <a:p>
            <a:pPr rtl="0"/>
            <a:r>
              <a:rPr lang="es" sz="2800" b="0" i="0" u="none" strike="noStrike">
                <a:latin typeface="Arial"/>
              </a:rPr>
              <a:t>Si es necesario, o si lo requiere la Agencia del Programa Unificado o la Agencia de Supervisión de Limpieza, el propietario u operador debe remover la sustancia almacenada restante del UST para evitar nuevas liberaciones al medio ambiente o para facilitar la acción correctiva.</a:t>
            </a:r>
            <a:endParaRPr lang="en-US" sz="2800">
              <a:solidFill>
                <a:srgbClr val="0070C0"/>
              </a:solidFill>
            </a:endParaRPr>
          </a:p>
        </p:txBody>
      </p:sp>
      <p:sp>
        <p:nvSpPr>
          <p:cNvPr id="4" name="Slide Number Placeholder 3">
            <a:extLst>
              <a:ext uri="{FF2B5EF4-FFF2-40B4-BE49-F238E27FC236}">
                <a16:creationId xmlns:a16="http://schemas.microsoft.com/office/drawing/2014/main" id="{D53B15CD-4BCA-0D84-FC53-C3633D4B070E}"/>
              </a:ext>
            </a:extLst>
          </p:cNvPr>
          <p:cNvSpPr>
            <a:spLocks noGrp="1"/>
          </p:cNvSpPr>
          <p:nvPr>
            <p:ph type="sldNum" sz="quarter" idx="4"/>
          </p:nvPr>
        </p:nvSpPr>
        <p:spPr/>
        <p:txBody>
          <a:bodyPr>
            <a:noAutofit/>
          </a:bodyPr>
          <a:lstStyle/>
          <a:p>
            <a:pPr rtl="0"/>
            <a:r>
              <a:rPr lang="es" sz="1800" b="0" i="0" u="none" strike="noStrike" dirty="0">
                <a:solidFill>
                  <a:schemeClr val="tx1"/>
                </a:solidFill>
                <a:latin typeface="Arial"/>
              </a:rPr>
              <a:t>61</a:t>
            </a:r>
            <a:endParaRPr lang="en-US" sz="1800" dirty="0">
              <a:solidFill>
                <a:schemeClr val="tx1"/>
              </a:solidFill>
            </a:endParaRPr>
          </a:p>
        </p:txBody>
      </p:sp>
      <p:pic>
        <p:nvPicPr>
          <p:cNvPr id="7" name="Picture 6" descr="Logo de la Junta Estatal del Agua">
            <a:extLst>
              <a:ext uri="{FF2B5EF4-FFF2-40B4-BE49-F238E27FC236}">
                <a16:creationId xmlns:a16="http://schemas.microsoft.com/office/drawing/2014/main" id="{51C5A1EC-BD69-D7A5-CE13-9CD31B8845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9281899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F05DE-EF53-FA2B-1684-542D1BE96889}"/>
              </a:ext>
            </a:extLst>
          </p:cNvPr>
          <p:cNvSpPr>
            <a:spLocks noGrp="1"/>
          </p:cNvSpPr>
          <p:nvPr>
            <p:ph type="title"/>
          </p:nvPr>
        </p:nvSpPr>
        <p:spPr/>
        <p:txBody>
          <a:bodyPr>
            <a:noAutofit/>
          </a:bodyPr>
          <a:lstStyle/>
          <a:p>
            <a:pPr rtl="0"/>
            <a:r>
              <a:rPr lang="es" sz="4000" b="1" i="0" u="none" strike="noStrike">
                <a:solidFill>
                  <a:srgbClr val="0070C0"/>
                </a:solidFill>
                <a:latin typeface="Arial"/>
              </a:rPr>
              <a:t>Informes de liberaciones y respuesta inicial</a:t>
            </a:r>
          </a:p>
        </p:txBody>
      </p:sp>
      <p:sp>
        <p:nvSpPr>
          <p:cNvPr id="3" name="Text Placeholder 2">
            <a:extLst>
              <a:ext uri="{FF2B5EF4-FFF2-40B4-BE49-F238E27FC236}">
                <a16:creationId xmlns:a16="http://schemas.microsoft.com/office/drawing/2014/main" id="{164E7FB5-D9ED-9809-3F65-A8F6B8F89340}"/>
              </a:ext>
            </a:extLst>
          </p:cNvPr>
          <p:cNvSpPr>
            <a:spLocks noGrp="1"/>
          </p:cNvSpPr>
          <p:nvPr>
            <p:ph type="body" sz="quarter" idx="11"/>
          </p:nvPr>
        </p:nvSpPr>
        <p:spPr>
          <a:xfrm>
            <a:off x="838200" y="1690688"/>
            <a:ext cx="10515600" cy="4332287"/>
          </a:xfrm>
        </p:spPr>
        <p:txBody>
          <a:bodyPr vert="horz" lIns="91440" tIns="45720" rIns="91440" bIns="45720" rtlCol="0" anchor="t">
            <a:noAutofit/>
          </a:bodyPr>
          <a:lstStyle/>
          <a:p>
            <a:pPr marL="0" indent="0" rtl="0">
              <a:buNone/>
            </a:pPr>
            <a:r>
              <a:rPr lang="es" sz="2800" b="1" i="0" u="none" strike="noStrike">
                <a:solidFill>
                  <a:srgbClr val="0070C0"/>
                </a:solidFill>
                <a:latin typeface="Arial"/>
                <a:ea typeface="+mn-lt"/>
                <a:cs typeface="+mn-lt"/>
              </a:rPr>
              <a:t>Cambio propuesto:</a:t>
            </a:r>
          </a:p>
          <a:p>
            <a:pPr rtl="0"/>
            <a:r>
              <a:rPr lang="es" sz="2800" b="0" i="0" u="none" strike="noStrike">
                <a:latin typeface="Arial"/>
                <a:cs typeface="Arial"/>
              </a:rPr>
              <a:t>La Agencia del Programa Unificado debe presentar todos los informes escritos preliminares y cualquier análisis de muestra u otros datos recibidos posteriormente a la Agencia de Supervisión de Limpieza dentro de los </a:t>
            </a:r>
            <a:r>
              <a:rPr lang="es" sz="2800" b="0" i="0" u="none" strike="noStrike">
                <a:solidFill>
                  <a:srgbClr val="0070C0"/>
                </a:solidFill>
                <a:latin typeface="Arial"/>
                <a:cs typeface="Arial"/>
              </a:rPr>
              <a:t>60 días</a:t>
            </a:r>
            <a:r>
              <a:rPr lang="es" sz="2800" b="0" i="0" u="none" strike="noStrike">
                <a:latin typeface="Arial"/>
                <a:cs typeface="Arial"/>
              </a:rPr>
              <a:t> posteriores a la recepción.</a:t>
            </a:r>
          </a:p>
          <a:p>
            <a:pPr rtl="0"/>
            <a:r>
              <a:rPr lang="es" sz="2800" b="0" i="0" u="none" strike="noStrike">
                <a:latin typeface="Arial"/>
                <a:cs typeface="Arial"/>
              </a:rPr>
              <a:t>La Agencia de Supervisión de Limpieza debe revisar todos los documentos presentados por la Agencia del Programa Unificado dentro de los </a:t>
            </a:r>
            <a:r>
              <a:rPr lang="es" sz="2800" b="0" i="0" u="none" strike="noStrike">
                <a:solidFill>
                  <a:srgbClr val="0070C0"/>
                </a:solidFill>
                <a:latin typeface="Arial"/>
                <a:cs typeface="Arial"/>
              </a:rPr>
              <a:t>30 días</a:t>
            </a:r>
            <a:r>
              <a:rPr lang="es" sz="2800" b="0" i="0" u="none" strike="noStrike">
                <a:latin typeface="Arial"/>
                <a:cs typeface="Arial"/>
              </a:rPr>
              <a:t> posteriores a su recepción.</a:t>
            </a:r>
          </a:p>
        </p:txBody>
      </p:sp>
      <p:sp>
        <p:nvSpPr>
          <p:cNvPr id="4" name="Slide Number Placeholder 3">
            <a:extLst>
              <a:ext uri="{FF2B5EF4-FFF2-40B4-BE49-F238E27FC236}">
                <a16:creationId xmlns:a16="http://schemas.microsoft.com/office/drawing/2014/main" id="{E04DD2C2-6A06-5386-5E7A-165A4E0E46AF}"/>
              </a:ext>
            </a:extLst>
          </p:cNvPr>
          <p:cNvSpPr>
            <a:spLocks noGrp="1"/>
          </p:cNvSpPr>
          <p:nvPr>
            <p:ph type="sldNum" sz="quarter" idx="4"/>
          </p:nvPr>
        </p:nvSpPr>
        <p:spPr/>
        <p:txBody>
          <a:bodyPr>
            <a:noAutofit/>
          </a:bodyPr>
          <a:lstStyle/>
          <a:p>
            <a:pPr rtl="0"/>
            <a:r>
              <a:rPr lang="es" b="0" i="0" u="none" strike="noStrike" dirty="0">
                <a:latin typeface="Arial"/>
              </a:rPr>
              <a:t>62</a:t>
            </a:r>
            <a:endParaRPr lang="en-US" dirty="0"/>
          </a:p>
        </p:txBody>
      </p:sp>
      <p:pic>
        <p:nvPicPr>
          <p:cNvPr id="7" name="Picture 6" descr="Logo de la Junta Estatal del Agua">
            <a:extLst>
              <a:ext uri="{FF2B5EF4-FFF2-40B4-BE49-F238E27FC236}">
                <a16:creationId xmlns:a16="http://schemas.microsoft.com/office/drawing/2014/main" id="{81345AF4-F11C-90CA-0293-0A7C99A4133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7081617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es" sz="4000" b="1" i="0" u="none" strike="noStrike">
                <a:latin typeface="Arial"/>
                <a:ea typeface="+mn-lt"/>
                <a:cs typeface="+mn-lt"/>
              </a:rPr>
              <a:t>Propuesta de artículo 8: Requisitos de cierre</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63</a:t>
            </a:r>
            <a:endParaRPr lang="en-US" sz="1800">
              <a:solidFill>
                <a:schemeClr val="tx1"/>
              </a:solidFill>
            </a:endParaRPr>
          </a:p>
        </p:txBody>
      </p:sp>
      <p:pic>
        <p:nvPicPr>
          <p:cNvPr id="3" name="Picture 2" descr="Tanque de almacenamiento subterráneo colocado en un camión. ">
            <a:extLst>
              <a:ext uri="{FF2B5EF4-FFF2-40B4-BE49-F238E27FC236}">
                <a16:creationId xmlns:a16="http://schemas.microsoft.com/office/drawing/2014/main" id="{7C91D114-15A6-F2D0-F35B-EE1D2B11A301}"/>
              </a:ext>
            </a:extLst>
          </p:cNvPr>
          <p:cNvPicPr>
            <a:picLocks noChangeAspect="1"/>
          </p:cNvPicPr>
          <p:nvPr/>
        </p:nvPicPr>
        <p:blipFill>
          <a:blip r:embed="rId4"/>
          <a:stretch>
            <a:fillRect/>
          </a:stretch>
        </p:blipFill>
        <p:spPr>
          <a:xfrm>
            <a:off x="5880339" y="1779723"/>
            <a:ext cx="5324901" cy="4013578"/>
          </a:xfrm>
          <a:prstGeom prst="rect">
            <a:avLst/>
          </a:prstGeom>
        </p:spPr>
      </p:pic>
    </p:spTree>
    <p:extLst>
      <p:ext uri="{BB962C8B-B14F-4D97-AF65-F5344CB8AC3E}">
        <p14:creationId xmlns:p14="http://schemas.microsoft.com/office/powerpoint/2010/main" val="23461882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C4E02-A17A-199B-385B-4F20E1A12527}"/>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0192E5F2-CD2E-7FC3-D1E8-F33017E287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93CB366-4D7D-E24A-2F8C-273811E454F7}"/>
              </a:ext>
            </a:extLst>
          </p:cNvPr>
          <p:cNvSpPr>
            <a:spLocks noGrp="1"/>
          </p:cNvSpPr>
          <p:nvPr>
            <p:ph type="title"/>
          </p:nvPr>
        </p:nvSpPr>
        <p:spPr>
          <a:xfrm>
            <a:off x="584504" y="113836"/>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Portal de GeoTracker</a:t>
            </a:r>
            <a:endParaRPr lang="en-US" sz="4000" b="1">
              <a:solidFill>
                <a:srgbClr val="0070C0"/>
              </a:solidFill>
              <a:cs typeface="+mj-cs"/>
            </a:endParaRPr>
          </a:p>
        </p:txBody>
      </p:sp>
      <p:sp>
        <p:nvSpPr>
          <p:cNvPr id="2" name="Slide Number Placeholder 2">
            <a:extLst>
              <a:ext uri="{FF2B5EF4-FFF2-40B4-BE49-F238E27FC236}">
                <a16:creationId xmlns:a16="http://schemas.microsoft.com/office/drawing/2014/main" id="{40DD23D9-E3F5-36F9-FD0E-2DFC99F5E9D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64</a:t>
            </a:r>
            <a:endParaRPr lang="en-US" sz="1800">
              <a:solidFill>
                <a:schemeClr val="tx1"/>
              </a:solidFill>
            </a:endParaRPr>
          </a:p>
        </p:txBody>
      </p:sp>
      <p:pic>
        <p:nvPicPr>
          <p:cNvPr id="8" name="Picture 7" descr="Nuevo portal de GeoTracker desarrollado para el cierre y la limpieza de tanques. ">
            <a:extLst>
              <a:ext uri="{FF2B5EF4-FFF2-40B4-BE49-F238E27FC236}">
                <a16:creationId xmlns:a16="http://schemas.microsoft.com/office/drawing/2014/main" id="{697CED05-3F76-C72F-437E-B379D63524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785" y="739813"/>
            <a:ext cx="7351520" cy="5586876"/>
          </a:xfrm>
          <a:prstGeom prst="rect">
            <a:avLst/>
          </a:prstGeom>
        </p:spPr>
      </p:pic>
    </p:spTree>
    <p:extLst>
      <p:ext uri="{BB962C8B-B14F-4D97-AF65-F5344CB8AC3E}">
        <p14:creationId xmlns:p14="http://schemas.microsoft.com/office/powerpoint/2010/main" val="515310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E6A4-E0DD-535F-3F2B-D373557E48B9}"/>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B0C70D0D-CEE2-C4E8-DD44-0A66EB71BC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61FEBAD-A0C3-42FF-5D03-19AFC4EA07C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6ADB9FDB-29B6-A52C-0969-1DF81BCC728C}"/>
              </a:ext>
            </a:extLst>
          </p:cNvPr>
          <p:cNvSpPr txBox="1"/>
          <p:nvPr/>
        </p:nvSpPr>
        <p:spPr>
          <a:xfrm>
            <a:off x="595085" y="1625600"/>
            <a:ext cx="11016343" cy="2810000"/>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rPr>
              <a:t>Nueva</a:t>
            </a:r>
            <a:r>
              <a:rPr lang="es" sz="2800" b="0" i="0" u="none" strike="noStrike">
                <a:latin typeface="Arial"/>
              </a:rPr>
              <a:t> </a:t>
            </a:r>
            <a:r>
              <a:rPr lang="es" sz="2800" b="1" i="0" u="none" strike="noStrike">
                <a:solidFill>
                  <a:srgbClr val="0070C0"/>
                </a:solidFill>
                <a:latin typeface="Arial"/>
                <a:ea typeface="+mn-lt"/>
                <a:cs typeface="+mn-lt"/>
              </a:rPr>
              <a:t>propuesta</a:t>
            </a:r>
            <a:r>
              <a:rPr lang="es" sz="2800" b="0" i="0" u="none" strike="noStrike">
                <a:latin typeface="Arial"/>
              </a:rPr>
              <a:t>: Requisitos para el </a:t>
            </a:r>
            <a:r>
              <a:rPr lang="es" sz="2800" b="0" i="0" u="none" strike="noStrike">
                <a:solidFill>
                  <a:srgbClr val="0070C0"/>
                </a:solidFill>
                <a:latin typeface="Arial"/>
              </a:rPr>
              <a:t>cierre temporal</a:t>
            </a:r>
            <a:r>
              <a:rPr lang="es"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ea typeface="+mn-lt"/>
                <a:cs typeface="+mn-lt"/>
              </a:rPr>
              <a:t>El propietario u operador de UST</a:t>
            </a:r>
            <a:r>
              <a:rPr lang="es" sz="2800" b="0" i="0" u="none" strike="noStrike">
                <a:solidFill>
                  <a:srgbClr val="0070C0"/>
                </a:solidFill>
                <a:latin typeface="Arial"/>
                <a:ea typeface="+mn-lt"/>
                <a:cs typeface="+mn-lt"/>
              </a:rPr>
              <a:t> debe recibir la aprobación para el cierre temporal de la Agencia del Programa Unificado antes de iniciar el cierre temporal</a:t>
            </a:r>
            <a:r>
              <a:rPr lang="es" sz="2800" b="0" i="0" u="none" strike="noStrike">
                <a:latin typeface="Arial"/>
                <a:ea typeface="+mn-lt"/>
                <a:cs typeface="+mn-lt"/>
              </a:rPr>
              <a:t>.</a:t>
            </a: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7ECA043A-3A54-607E-3D3B-A4F7C5F2065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65</a:t>
            </a:r>
            <a:endParaRPr lang="en-US" sz="1800">
              <a:solidFill>
                <a:schemeClr val="tx1"/>
              </a:solidFill>
            </a:endParaRPr>
          </a:p>
        </p:txBody>
      </p:sp>
    </p:spTree>
    <p:extLst>
      <p:ext uri="{BB962C8B-B14F-4D97-AF65-F5344CB8AC3E}">
        <p14:creationId xmlns:p14="http://schemas.microsoft.com/office/powerpoint/2010/main" val="43467576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21B21-7B72-E0AC-63F9-6F4C87A99E20}"/>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C098552-8CBA-19B6-4F0A-817F95A96E8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B3E424C-FF4A-C527-2D41-6A40C3E33E7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49404DB5-F99D-8F17-BE5A-A198BE0DC5B2}"/>
              </a:ext>
            </a:extLst>
          </p:cNvPr>
          <p:cNvSpPr txBox="1"/>
          <p:nvPr/>
        </p:nvSpPr>
        <p:spPr>
          <a:xfrm>
            <a:off x="595085" y="1625600"/>
            <a:ext cx="11016343" cy="4333494"/>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rPr>
              <a:t>Nueva</a:t>
            </a:r>
            <a:r>
              <a:rPr lang="es" sz="2800" b="0" i="0" u="none" strike="noStrike">
                <a:latin typeface="Arial"/>
              </a:rPr>
              <a:t> </a:t>
            </a:r>
            <a:r>
              <a:rPr lang="es" sz="2800" b="1" i="0" u="none" strike="noStrike">
                <a:solidFill>
                  <a:srgbClr val="0070C0"/>
                </a:solidFill>
                <a:latin typeface="Arial"/>
                <a:ea typeface="+mn-lt"/>
                <a:cs typeface="+mn-lt"/>
              </a:rPr>
              <a:t>propuesta</a:t>
            </a:r>
            <a:r>
              <a:rPr lang="es" sz="2800" b="0" i="0" u="none" strike="noStrike">
                <a:latin typeface="Arial"/>
              </a:rPr>
              <a:t>: Requisitos para el </a:t>
            </a:r>
            <a:r>
              <a:rPr lang="es" sz="2800" b="0" i="0" u="none" strike="noStrike">
                <a:solidFill>
                  <a:srgbClr val="0070C0"/>
                </a:solidFill>
                <a:latin typeface="Arial"/>
              </a:rPr>
              <a:t>cierre temporal</a:t>
            </a:r>
            <a:r>
              <a:rPr lang="es"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A los requisitos actuales para las inspecciones de tanques en cierre temporal </a:t>
            </a:r>
            <a:r>
              <a:rPr lang="es" sz="2800" b="0" i="0" u="none" strike="noStrike">
                <a:latin typeface="Arial"/>
                <a:ea typeface="+mn-lt"/>
                <a:cs typeface="+mn-lt"/>
              </a:rPr>
              <a:t>por parte del propietario u operador</a:t>
            </a:r>
            <a:r>
              <a:rPr lang="es" sz="2800" b="0" i="0" u="none" strike="noStrike">
                <a:solidFill>
                  <a:srgbClr val="0070C0"/>
                </a:solidFill>
                <a:latin typeface="Arial"/>
                <a:ea typeface="+mn-lt"/>
                <a:cs typeface="+mn-lt"/>
              </a:rPr>
              <a:t> se agregan </a:t>
            </a:r>
            <a:r>
              <a:rPr lang="es" sz="2800" b="0" i="0" u="none" strike="noStrike">
                <a:latin typeface="Arial"/>
                <a:ea typeface="+mn-lt"/>
                <a:cs typeface="+mn-lt"/>
              </a:rPr>
              <a:t>los siguientes</a:t>
            </a:r>
            <a:r>
              <a:rPr lang="es" sz="2800" b="0" i="0" u="none" strike="noStrike">
                <a:solidFill>
                  <a:srgbClr val="0070C0"/>
                </a:solidFill>
                <a:latin typeface="Arial"/>
                <a:ea typeface="+mn-lt"/>
                <a:cs typeface="+mn-lt"/>
              </a:rPr>
              <a:t>:</a:t>
            </a:r>
            <a:endParaRPr lang="en-US" sz="2800">
              <a:cs typeface="Arial"/>
            </a:endParaRP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verificar que el tanque esté inerte</a:t>
            </a:r>
            <a:r>
              <a:rPr lang="es" sz="2800" b="0" i="0" u="none" strike="noStrike">
                <a:latin typeface="Arial"/>
                <a:cs typeface="Arial"/>
              </a:rPr>
              <a:t>, si corresponde;</a:t>
            </a:r>
            <a:endParaRPr lang="en-US">
              <a:cs typeface="Arial"/>
            </a:endParaRP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documentar los resultados de la inspección</a:t>
            </a:r>
            <a:r>
              <a:rPr lang="es" sz="2800" b="0" i="0" u="none" strike="noStrike">
                <a:latin typeface="Arial"/>
                <a:cs typeface="Arial"/>
              </a:rPr>
              <a:t>; y</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cs typeface="Arial"/>
              </a:rPr>
              <a:t>poner a disposición la documentación de inspección en un </a:t>
            </a:r>
            <a:r>
              <a:rPr lang="es" sz="2800" b="0" i="0" u="none" strike="noStrike">
                <a:latin typeface="Arial"/>
                <a:cs typeface="Arial"/>
              </a:rPr>
              <a:t>plazo de 36 horas a solicitud de la Agencia del Programa Unificado. </a:t>
            </a: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71E9FE28-B633-FE06-1CEA-CE61AC8D1F0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66</a:t>
            </a:r>
            <a:endParaRPr lang="en-US" sz="1800">
              <a:solidFill>
                <a:schemeClr val="tx1"/>
              </a:solidFill>
            </a:endParaRPr>
          </a:p>
        </p:txBody>
      </p:sp>
    </p:spTree>
    <p:extLst>
      <p:ext uri="{BB962C8B-B14F-4D97-AF65-F5344CB8AC3E}">
        <p14:creationId xmlns:p14="http://schemas.microsoft.com/office/powerpoint/2010/main" val="173747290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C5CF6-BDAF-0450-3B56-690CCECAFB28}"/>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C6283567-5A5B-5504-3410-28476DBDA1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D193949-CDE3-6807-CD55-C08044C5E0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3F74702C-ACEA-429C-80F7-7F75D2EAC8AC}"/>
              </a:ext>
            </a:extLst>
          </p:cNvPr>
          <p:cNvSpPr txBox="1"/>
          <p:nvPr/>
        </p:nvSpPr>
        <p:spPr>
          <a:xfrm>
            <a:off x="595085" y="1625600"/>
            <a:ext cx="11016343" cy="3594830"/>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a:t>
            </a:r>
            <a:r>
              <a:rPr lang="es" sz="2800" b="0" i="0" u="none" strike="noStrike">
                <a:latin typeface="Arial"/>
              </a:rPr>
              <a:t> </a:t>
            </a:r>
            <a:r>
              <a:rPr lang="es" sz="2800" b="1" i="0" u="none" strike="noStrike">
                <a:solidFill>
                  <a:srgbClr val="0070C0"/>
                </a:solidFill>
                <a:latin typeface="Arial"/>
              </a:rPr>
              <a:t>propuesta</a:t>
            </a:r>
            <a:r>
              <a:rPr lang="es" sz="2800" b="0" i="0" u="none" strike="noStrike">
                <a:latin typeface="Arial"/>
              </a:rPr>
              <a:t>: Requisitos para el </a:t>
            </a:r>
            <a:r>
              <a:rPr lang="es" sz="2800" b="0" i="0" u="none" strike="noStrike">
                <a:solidFill>
                  <a:srgbClr val="0070C0"/>
                </a:solidFill>
                <a:latin typeface="Arial"/>
              </a:rPr>
              <a:t>cierre permanente</a:t>
            </a:r>
            <a:r>
              <a:rPr lang="es"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Además del requisito actual de que el cierre “se complete </a:t>
            </a:r>
            <a:r>
              <a:rPr lang="es" sz="2800" b="0" i="0" u="none" strike="noStrike">
                <a:latin typeface="Arial"/>
                <a:ea typeface="+mn-lt"/>
                <a:cs typeface="+mn-lt"/>
              </a:rPr>
              <a:t>dentro de un período de tiempo razonable</a:t>
            </a:r>
            <a:r>
              <a:rPr lang="es" sz="2800" b="0" i="0" u="none" strike="noStrike">
                <a:solidFill>
                  <a:srgbClr val="0070C0"/>
                </a:solidFill>
                <a:latin typeface="Arial"/>
                <a:ea typeface="+mn-lt"/>
                <a:cs typeface="+mn-lt"/>
              </a:rPr>
              <a:t> </a:t>
            </a:r>
            <a:r>
              <a:rPr lang="es" sz="2800" b="0" i="0" u="none" strike="noStrike">
                <a:latin typeface="Arial"/>
                <a:ea typeface="+mn-lt"/>
                <a:cs typeface="+mn-lt"/>
              </a:rPr>
              <a:t>según lo determine la” Agencia del Programa Unificado</a:t>
            </a:r>
            <a:r>
              <a:rPr lang="es" sz="2800" b="0" i="0" u="none" strike="noStrike">
                <a:solidFill>
                  <a:srgbClr val="0070C0"/>
                </a:solidFill>
                <a:latin typeface="Arial"/>
                <a:ea typeface="+mn-lt"/>
                <a:cs typeface="+mn-lt"/>
              </a:rPr>
              <a:t>, el tiempo entre el cese del almacenamiento de sustancias peligrosas y la finalización del cierre permanente no debe exceder los 365 días a partir de la fecha de aprobación </a:t>
            </a:r>
            <a:r>
              <a:rPr lang="es" sz="2800" b="0" i="0" u="none" strike="noStrike">
                <a:latin typeface="Arial"/>
                <a:ea typeface="+mn-lt"/>
                <a:cs typeface="+mn-lt"/>
              </a:rPr>
              <a:t>por parte de la Agencia del Programa Unificado</a:t>
            </a:r>
            <a:r>
              <a:rPr lang="es" sz="2800" b="0" i="0" u="none" strike="noStrike">
                <a:solidFill>
                  <a:srgbClr val="0070C0"/>
                </a:solidFill>
                <a:latin typeface="Arial"/>
                <a:ea typeface="+mn-lt"/>
                <a:cs typeface="+mn-lt"/>
              </a:rPr>
              <a:t>.</a:t>
            </a:r>
            <a:endParaRPr lang="en-US" sz="2800">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94D4554E-2960-BFAD-5C99-9F2D3771FD71}"/>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67</a:t>
            </a:r>
            <a:endParaRPr lang="en-US" sz="1800">
              <a:solidFill>
                <a:schemeClr val="tx1"/>
              </a:solidFill>
            </a:endParaRPr>
          </a:p>
        </p:txBody>
      </p:sp>
    </p:spTree>
    <p:extLst>
      <p:ext uri="{BB962C8B-B14F-4D97-AF65-F5344CB8AC3E}">
        <p14:creationId xmlns:p14="http://schemas.microsoft.com/office/powerpoint/2010/main" val="10175868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7BE7-401A-A5D5-1898-ED2AB8E4C4F7}"/>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53899BE1-A71C-1D90-DEEE-92378595EB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FFBC84C-9555-35FF-86EE-DCC7B999E9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026F3542-B9FA-8C03-78C2-1F6992037ACE}"/>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Cambio</a:t>
            </a:r>
            <a:r>
              <a:rPr lang="es" sz="2800" b="0" i="0" u="none" strike="noStrike">
                <a:latin typeface="Arial"/>
              </a:rPr>
              <a:t> </a:t>
            </a:r>
            <a:r>
              <a:rPr lang="es" sz="2800" b="1" i="0" u="none" strike="noStrike">
                <a:solidFill>
                  <a:srgbClr val="0070C0"/>
                </a:solidFill>
                <a:latin typeface="Arial"/>
              </a:rPr>
              <a:t>propuesto</a:t>
            </a:r>
            <a:r>
              <a:rPr lang="es" sz="2800" b="0" i="0" u="none" strike="noStrike">
                <a:latin typeface="Arial"/>
              </a:rPr>
              <a:t>: Requisitos para el </a:t>
            </a:r>
            <a:r>
              <a:rPr lang="es" sz="2800" b="0" i="0" u="none" strike="noStrike">
                <a:solidFill>
                  <a:srgbClr val="0070C0"/>
                </a:solidFill>
                <a:latin typeface="Arial"/>
              </a:rPr>
              <a:t>cierre permanente</a:t>
            </a:r>
            <a:r>
              <a:rPr lang="es"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La recolección de muestras de suelo</a:t>
            </a:r>
            <a:r>
              <a:rPr lang="es" sz="2800" b="0" i="0" u="none" strike="noStrike">
                <a:latin typeface="Arial"/>
                <a:ea typeface="+mn-lt"/>
                <a:cs typeface="+mn-lt"/>
              </a:rPr>
              <a:t> debe realizarse </a:t>
            </a:r>
            <a:r>
              <a:rPr lang="es" sz="2800" b="0" i="0" u="none" strike="noStrike">
                <a:solidFill>
                  <a:srgbClr val="0070C0"/>
                </a:solidFill>
                <a:latin typeface="Arial"/>
                <a:ea typeface="+mn-lt"/>
                <a:cs typeface="+mn-lt"/>
              </a:rPr>
              <a:t>inmediatamente después</a:t>
            </a:r>
            <a:r>
              <a:rPr lang="es" sz="2800" b="0" i="0" u="none" strike="noStrike">
                <a:latin typeface="Arial"/>
                <a:ea typeface="+mn-lt"/>
                <a:cs typeface="+mn-lt"/>
              </a:rPr>
              <a:t> de remover el tanque o la tubería de sustancias peligrosas de la excavación. </a:t>
            </a:r>
          </a:p>
          <a:p>
            <a:pPr marL="342900" indent="-285750" rtl="0">
              <a:spcAft>
                <a:spcPts val="600"/>
              </a:spcAft>
              <a:buFont typeface="Arial" panose="020B0604020202020204" pitchFamily="34" charset="0"/>
              <a:buChar char="•"/>
            </a:pPr>
            <a:r>
              <a:rPr lang="es" sz="2800" b="0" i="0" u="none" strike="noStrike">
                <a:latin typeface="Arial"/>
                <a:ea typeface="+mn-lt"/>
                <a:cs typeface="+mn-lt"/>
              </a:rPr>
              <a:t>La </a:t>
            </a:r>
            <a:r>
              <a:rPr lang="es" sz="2800" b="0" i="0" u="none" strike="noStrike">
                <a:solidFill>
                  <a:srgbClr val="0070C0"/>
                </a:solidFill>
                <a:latin typeface="Arial"/>
                <a:ea typeface="+mn-lt"/>
                <a:cs typeface="+mn-lt"/>
              </a:rPr>
              <a:t>recolección de muestras de agua subterránea</a:t>
            </a:r>
            <a:r>
              <a:rPr lang="es" sz="2800" b="0" i="0" u="none" strike="noStrike">
                <a:latin typeface="Arial"/>
                <a:ea typeface="+mn-lt"/>
                <a:cs typeface="+mn-lt"/>
              </a:rPr>
              <a:t> debe realizarse </a:t>
            </a:r>
            <a:r>
              <a:rPr lang="es" sz="2800" b="0" i="0" u="none" strike="noStrike">
                <a:solidFill>
                  <a:srgbClr val="0070C0"/>
                </a:solidFill>
                <a:latin typeface="Arial"/>
                <a:ea typeface="+mn-lt"/>
                <a:cs typeface="+mn-lt"/>
              </a:rPr>
              <a:t>inmediatamente después</a:t>
            </a:r>
            <a:r>
              <a:rPr lang="es" sz="2800" b="0" i="0" u="none" strike="noStrike">
                <a:latin typeface="Arial"/>
                <a:ea typeface="+mn-lt"/>
                <a:cs typeface="+mn-lt"/>
              </a:rPr>
              <a:t> de que el agua ingrese a la excavación o se encuentre de otra manera.</a:t>
            </a:r>
            <a:endParaRPr lang="en-US" sz="2400" u="sng">
              <a:cs typeface="Arial"/>
            </a:endParaRPr>
          </a:p>
        </p:txBody>
      </p:sp>
      <p:sp>
        <p:nvSpPr>
          <p:cNvPr id="2" name="Slide Number Placeholder 2">
            <a:extLst>
              <a:ext uri="{FF2B5EF4-FFF2-40B4-BE49-F238E27FC236}">
                <a16:creationId xmlns:a16="http://schemas.microsoft.com/office/drawing/2014/main" id="{E7EEE4B1-3F0C-0242-1FC3-0A9FD63ECE5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68</a:t>
            </a:r>
            <a:endParaRPr lang="en-US" sz="1800">
              <a:solidFill>
                <a:schemeClr val="tx1"/>
              </a:solidFill>
            </a:endParaRPr>
          </a:p>
        </p:txBody>
      </p:sp>
    </p:spTree>
    <p:extLst>
      <p:ext uri="{BB962C8B-B14F-4D97-AF65-F5344CB8AC3E}">
        <p14:creationId xmlns:p14="http://schemas.microsoft.com/office/powerpoint/2010/main" val="272731460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1C95E-7F17-D6D8-7956-AD64AB7F5E83}"/>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F7A2C27B-E497-14E4-2B6F-9AED2BB16B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DB77A914-7E82-69FF-4A45-7641A2BDE52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13F4C8AC-F85B-549C-2826-8CF4B2C9E856}"/>
              </a:ext>
            </a:extLst>
          </p:cNvPr>
          <p:cNvSpPr txBox="1"/>
          <p:nvPr/>
        </p:nvSpPr>
        <p:spPr>
          <a:xfrm>
            <a:off x="595085" y="1625600"/>
            <a:ext cx="11016343" cy="3825663"/>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Cambio</a:t>
            </a:r>
            <a:r>
              <a:rPr lang="es" sz="2800" b="0" i="0" u="none" strike="noStrike">
                <a:latin typeface="Arial"/>
              </a:rPr>
              <a:t> </a:t>
            </a:r>
            <a:r>
              <a:rPr lang="es" sz="2800" b="1" i="0" u="none" strike="noStrike">
                <a:solidFill>
                  <a:srgbClr val="0070C0"/>
                </a:solidFill>
                <a:latin typeface="Arial"/>
              </a:rPr>
              <a:t>propuesto</a:t>
            </a:r>
            <a:r>
              <a:rPr lang="es" sz="2800" b="0" i="0" u="none" strike="noStrike">
                <a:latin typeface="Arial"/>
              </a:rPr>
              <a:t>: Requisitos para el </a:t>
            </a:r>
            <a:r>
              <a:rPr lang="es" sz="2800" b="0" i="0" u="none" strike="noStrike">
                <a:solidFill>
                  <a:srgbClr val="0070C0"/>
                </a:solidFill>
                <a:latin typeface="Arial"/>
              </a:rPr>
              <a:t>cierre permanente</a:t>
            </a:r>
            <a:r>
              <a:rPr lang="es" sz="2800" b="0" i="0" u="none" strike="noStrike">
                <a:latin typeface="Arial"/>
              </a:rPr>
              <a:t>.</a:t>
            </a:r>
            <a:endParaRPr lang="en-US" sz="2800" b="1">
              <a:solidFill>
                <a:srgbClr val="0070C0"/>
              </a:solidFill>
            </a:endParaRPr>
          </a:p>
          <a:p>
            <a:pPr marL="342900" indent="-285750" rtl="0">
              <a:spcAft>
                <a:spcPts val="600"/>
              </a:spcAft>
              <a:buFont typeface="Arial" panose="020B0604020202020204" pitchFamily="34" charset="0"/>
              <a:buChar char="•"/>
            </a:pPr>
            <a:r>
              <a:rPr lang="es" sz="2800" b="0" i="0" u="none" strike="noStrike">
                <a:latin typeface="Arial"/>
                <a:ea typeface="+mn-lt"/>
                <a:cs typeface="+mn-lt"/>
              </a:rPr>
              <a:t>Las muestras de suelo deben tomarse un mínimo de </a:t>
            </a:r>
            <a:r>
              <a:rPr lang="es" sz="2800" b="0" i="0" u="none" strike="noStrike">
                <a:solidFill>
                  <a:srgbClr val="0070C0"/>
                </a:solidFill>
                <a:latin typeface="Arial"/>
                <a:ea typeface="+mn-lt"/>
                <a:cs typeface="+mn-lt"/>
              </a:rPr>
              <a:t>dos pies en el suelo nativo</a:t>
            </a:r>
            <a:r>
              <a:rPr lang="es" sz="2800" b="0" i="0" u="none" strike="noStrike">
                <a:latin typeface="Arial"/>
                <a:ea typeface="+mn-lt"/>
                <a:cs typeface="+mn-lt"/>
              </a:rPr>
              <a:t>.</a:t>
            </a:r>
          </a:p>
          <a:p>
            <a:pPr marL="342900" indent="-285750" rtl="0">
              <a:spcAft>
                <a:spcPts val="600"/>
              </a:spcAft>
              <a:buFont typeface="Arial" panose="020B0604020202020204" pitchFamily="34" charset="0"/>
              <a:buChar char="•"/>
            </a:pPr>
            <a:r>
              <a:rPr lang="es" sz="2800" b="0" i="0" u="none" strike="noStrike">
                <a:latin typeface="Arial"/>
              </a:rPr>
              <a:t>Para </a:t>
            </a:r>
            <a:r>
              <a:rPr lang="es" sz="2800" b="0" i="0" u="none" strike="noStrike">
                <a:solidFill>
                  <a:srgbClr val="0070C0"/>
                </a:solidFill>
                <a:latin typeface="Arial"/>
              </a:rPr>
              <a:t>tanques de más de 12,000 galones</a:t>
            </a:r>
            <a:r>
              <a:rPr lang="es" sz="2800" b="0" i="0" u="none" strike="noStrike">
                <a:latin typeface="Arial"/>
              </a:rPr>
              <a:t> se requerirá una muestra en el punto medio del tanque además de las muestras en cada extremo.</a:t>
            </a:r>
            <a:endParaRPr lang="en-US" sz="2800">
              <a:cs typeface="Arial"/>
            </a:endParaRPr>
          </a:p>
          <a:p>
            <a:pPr marL="342900" indent="-285750" rtl="0">
              <a:spcAft>
                <a:spcPts val="600"/>
              </a:spcAft>
              <a:buFont typeface="Arial" panose="020B0604020202020204" pitchFamily="34" charset="0"/>
              <a:buChar char="•"/>
            </a:pPr>
            <a:r>
              <a:rPr lang="es" sz="2800" b="0" i="0" u="none" strike="noStrike">
                <a:latin typeface="Arial"/>
              </a:rPr>
              <a:t>Para </a:t>
            </a:r>
            <a:r>
              <a:rPr lang="es" sz="2800" b="0" i="0" u="none" strike="noStrike">
                <a:solidFill>
                  <a:srgbClr val="0070C0"/>
                </a:solidFill>
                <a:latin typeface="Arial"/>
              </a:rPr>
              <a:t>tanques compartimentados</a:t>
            </a:r>
            <a:r>
              <a:rPr lang="es" sz="2800" b="0" i="0" u="none" strike="noStrike">
                <a:latin typeface="Arial"/>
              </a:rPr>
              <a:t>, se requerirá una muestra en cada mamparo interno.</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cs typeface="Aria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A40BEFEE-38AA-2644-57B4-8ABDC7011584}"/>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69</a:t>
            </a:r>
            <a:endParaRPr lang="en-US" sz="1800">
              <a:solidFill>
                <a:schemeClr val="tx1"/>
              </a:solidFill>
            </a:endParaRPr>
          </a:p>
        </p:txBody>
      </p:sp>
    </p:spTree>
    <p:extLst>
      <p:ext uri="{BB962C8B-B14F-4D97-AF65-F5344CB8AC3E}">
        <p14:creationId xmlns:p14="http://schemas.microsoft.com/office/powerpoint/2010/main" val="7421909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FF2645A-EE79-2E4C-6357-ECBF78A79017}"/>
              </a:ext>
            </a:extLst>
          </p:cNvPr>
          <p:cNvSpPr txBox="1">
            <a:spLocks noGrp="1"/>
          </p:cNvSpPr>
          <p:nvPr>
            <p:ph type="title" idx="4294967295"/>
          </p:nvPr>
        </p:nvSpPr>
        <p:spPr>
          <a:xfrm>
            <a:off x="641684" y="667657"/>
            <a:ext cx="10723921" cy="2409032"/>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0158" y="1586233"/>
            <a:ext cx="10908633" cy="3065455"/>
          </a:xfrm>
          <a:prstGeom prst="rect">
            <a:avLst/>
          </a:prstGeom>
        </p:spPr>
        <p:txBody>
          <a:bodyPr wrap="square" lIns="91440" tIns="45720" rIns="91440" bIns="45720" anchor="t">
            <a:noAutofit/>
          </a:bodyPr>
          <a:lstStyle/>
          <a:p>
            <a:pPr rtl="0">
              <a:lnSpc>
                <a:spcPct val="90000"/>
              </a:lnSpc>
            </a:pPr>
            <a:r>
              <a:rPr lang="es" sz="2800" b="1" i="0" u="none" strike="noStrike">
                <a:solidFill>
                  <a:srgbClr val="0070C0"/>
                </a:solidFill>
                <a:latin typeface="Arial"/>
                <a:cs typeface="Arial"/>
              </a:rPr>
              <a:t>Nueva propuesta:</a:t>
            </a:r>
            <a:endParaRPr lang="en-US" sz="2800" b="1">
              <a:solidFill>
                <a:srgbClr val="FF0000"/>
              </a:solidFill>
              <a:latin typeface="Arial" panose="020B0604020202020204" pitchFamily="34" charset="0"/>
              <a:cs typeface="Arial" panose="020B0604020202020204" pitchFamily="34" charset="0"/>
            </a:endParaRPr>
          </a:p>
          <a:p>
            <a:pPr marL="342900"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Enterrado </a:t>
            </a:r>
            <a:r>
              <a:rPr lang="es" sz="2800" b="0" i="0" u="none" strike="noStrike">
                <a:latin typeface="Arial"/>
                <a:cs typeface="Arial"/>
              </a:rPr>
              <a:t>significa cubierto con tierra u oculto de la vista de cualquier otra forma. </a:t>
            </a:r>
            <a:r>
              <a:rPr lang="es" sz="2800" b="0" i="0" u="none" strike="noStrike">
                <a:solidFill>
                  <a:srgbClr val="0070C0"/>
                </a:solidFill>
                <a:latin typeface="Arial"/>
                <a:cs typeface="Arial"/>
              </a:rPr>
              <a:t>Excluye la tubería del sistema de tanques de emergencia en el conducto a través de las paredes o techos del edificio donde se pueden observar ambos lados.</a:t>
            </a:r>
          </a:p>
          <a:p>
            <a:pPr marL="342900" indent="-342900" rtl="0">
              <a:spcBef>
                <a:spcPts val="600"/>
              </a:spcBef>
              <a:buClr>
                <a:schemeClr val="tx1"/>
              </a:buClr>
              <a:buFont typeface="Arial" panose="020B0604020202020204" pitchFamily="34" charset="0"/>
              <a:buChar char="•"/>
            </a:pPr>
            <a:r>
              <a:rPr lang="es" sz="2800" b="1" i="0" u="none" strike="noStrike">
                <a:solidFill>
                  <a:srgbClr val="0070C0"/>
                </a:solidFill>
                <a:latin typeface="Arial"/>
                <a:cs typeface="Arial"/>
              </a:rPr>
              <a:t>Sin enterrar</a:t>
            </a:r>
            <a:r>
              <a:rPr lang="es" sz="2800" b="0" i="0" u="none" strike="noStrike">
                <a:latin typeface="Arial"/>
                <a:cs typeface="Arial"/>
              </a:rPr>
              <a:t>: significa que puede ser observado de forma directa.</a:t>
            </a:r>
            <a:endParaRPr lang="en-US" sz="2800" strike="sngStrike">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599009A0-54C3-3613-7AF3-F33C2698B31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7</a:t>
            </a:r>
            <a:endParaRPr lang="en-US" sz="1800">
              <a:solidFill>
                <a:schemeClr val="tx1"/>
              </a:solidFill>
            </a:endParaRPr>
          </a:p>
        </p:txBody>
      </p:sp>
    </p:spTree>
    <p:extLst>
      <p:ext uri="{BB962C8B-B14F-4D97-AF65-F5344CB8AC3E}">
        <p14:creationId xmlns:p14="http://schemas.microsoft.com/office/powerpoint/2010/main" val="116121702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048BE-1CD8-D947-10DA-243DA3C0F8FE}"/>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DE94967B-936F-47A4-711A-9CCD074500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21A4F5D-AF24-2A66-D4D2-30E9BC924A3D}"/>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B3F43D0F-20CE-C72D-07F5-1E3F2BC1FE28}"/>
              </a:ext>
            </a:extLst>
          </p:cNvPr>
          <p:cNvSpPr txBox="1"/>
          <p:nvPr/>
        </p:nvSpPr>
        <p:spPr>
          <a:xfrm>
            <a:off x="595085" y="1625600"/>
            <a:ext cx="11016343" cy="3394775"/>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Cambio</a:t>
            </a:r>
            <a:r>
              <a:rPr lang="es" sz="2800" b="0" i="0" u="none" strike="noStrike">
                <a:latin typeface="Arial"/>
              </a:rPr>
              <a:t> </a:t>
            </a:r>
            <a:r>
              <a:rPr lang="es" sz="2800" b="1" i="0" u="none" strike="noStrike">
                <a:solidFill>
                  <a:srgbClr val="0070C0"/>
                </a:solidFill>
                <a:latin typeface="Arial"/>
              </a:rPr>
              <a:t>propuesto</a:t>
            </a:r>
            <a:r>
              <a:rPr lang="es" sz="2800" b="0" i="0" u="none" strike="noStrike">
                <a:latin typeface="Arial"/>
              </a:rPr>
              <a:t>: Requisitos para el </a:t>
            </a:r>
            <a:r>
              <a:rPr lang="es" sz="2800" b="0" i="0" u="none" strike="noStrike">
                <a:solidFill>
                  <a:srgbClr val="0070C0"/>
                </a:solidFill>
                <a:latin typeface="Arial"/>
              </a:rPr>
              <a:t>cierre permanente</a:t>
            </a:r>
            <a:r>
              <a:rPr lang="es" sz="2800" b="0" i="0" u="none" strike="noStrike">
                <a:latin typeface="Arial"/>
              </a:rPr>
              <a:t>.</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ea typeface="+mn-lt"/>
                <a:cs typeface="+mn-lt"/>
              </a:rPr>
              <a:t>Para las </a:t>
            </a:r>
            <a:r>
              <a:rPr lang="es" sz="2800" b="0" i="0" u="none" strike="noStrike">
                <a:solidFill>
                  <a:srgbClr val="0070C0"/>
                </a:solidFill>
                <a:latin typeface="Arial"/>
                <a:ea typeface="+mn-lt"/>
                <a:cs typeface="+mn-lt"/>
              </a:rPr>
              <a:t>tuberías de sustancias peligrosas</a:t>
            </a:r>
            <a:r>
              <a:rPr lang="es" sz="2800" b="0" i="0" u="none" strike="noStrike">
                <a:latin typeface="Arial"/>
                <a:ea typeface="+mn-lt"/>
                <a:cs typeface="+mn-lt"/>
              </a:rPr>
              <a:t>, además de cada 20 pies lineales, se requerirán muestras de suelo:</a:t>
            </a:r>
          </a:p>
          <a:p>
            <a:pPr marL="800100" lvl="1" indent="-285750" rtl="0">
              <a:spcAft>
                <a:spcPts val="600"/>
              </a:spcAft>
              <a:buFont typeface="Arial" panose="020B0604020202020204" pitchFamily="34" charset="0"/>
              <a:buChar char="•"/>
            </a:pPr>
            <a:r>
              <a:rPr lang="es" sz="2800" b="0" i="0" u="none" strike="noStrike">
                <a:latin typeface="Arial"/>
                <a:ea typeface="+mn-lt"/>
                <a:cs typeface="+mn-lt"/>
              </a:rPr>
              <a:t>en cada</a:t>
            </a:r>
            <a:r>
              <a:rPr lang="es" sz="2800" b="0" i="0" u="none" strike="noStrike">
                <a:solidFill>
                  <a:srgbClr val="0070C0"/>
                </a:solidFill>
                <a:latin typeface="Arial"/>
                <a:ea typeface="+mn-lt"/>
                <a:cs typeface="+mn-lt"/>
              </a:rPr>
              <a:t> cambio de dirección para tuberías rígidas</a:t>
            </a:r>
            <a:r>
              <a:rPr lang="es" sz="2800" b="0" i="0" u="none" strike="noStrike">
                <a:latin typeface="Arial"/>
                <a:ea typeface="+mn-lt"/>
                <a:cs typeface="+mn-lt"/>
              </a:rPr>
              <a:t>; y</a:t>
            </a:r>
          </a:p>
          <a:p>
            <a:pPr marL="800100" lvl="1" indent="-285750" rtl="0">
              <a:spcAft>
                <a:spcPts val="600"/>
              </a:spcAft>
              <a:buFont typeface="Arial" panose="020B0604020202020204" pitchFamily="34" charset="0"/>
              <a:buChar char="•"/>
            </a:pPr>
            <a:r>
              <a:rPr lang="es" sz="2800" b="0" i="0" u="none" strike="noStrike">
                <a:latin typeface="Arial"/>
                <a:ea typeface="+mn-lt"/>
                <a:cs typeface="+mn-lt"/>
              </a:rPr>
              <a:t>debajo de cada </a:t>
            </a:r>
            <a:r>
              <a:rPr lang="es" sz="2800" b="0" i="0" u="none" strike="noStrike">
                <a:solidFill>
                  <a:srgbClr val="0070C0"/>
                </a:solidFill>
                <a:latin typeface="Arial"/>
              </a:rPr>
              <a:t>dispensador</a:t>
            </a:r>
            <a:r>
              <a:rPr lang="es" sz="2800" b="0" i="0" u="none" strike="noStrike">
                <a:latin typeface="Arial"/>
                <a:ea typeface="+mn-lt"/>
                <a:cs typeface="+mn-lt"/>
              </a:rPr>
              <a:t>.</a:t>
            </a:r>
            <a:endParaRPr lang="en-US" sz="2800">
              <a:cs typeface="Arial"/>
            </a:endParaRPr>
          </a:p>
          <a:p>
            <a:pPr marL="342900" indent="-285750">
              <a:spcAft>
                <a:spcPts val="600"/>
              </a:spcAft>
              <a:buFont typeface="Arial" panose="020B0604020202020204" pitchFamily="34" charset="0"/>
              <a:buChar char="•"/>
            </a:pPr>
            <a:endParaRPr lang="en-US" sz="2800">
              <a:solidFill>
                <a:srgbClr val="0070C0"/>
              </a:solidFill>
            </a:endParaRPr>
          </a:p>
          <a:p>
            <a:pPr marL="57150">
              <a:lnSpc>
                <a:spcPct val="90000"/>
              </a:lnSpc>
              <a:spcAft>
                <a:spcPts val="600"/>
              </a:spcAft>
            </a:pPr>
            <a:endParaRPr lang="en-US" sz="2400" u="sng">
              <a:solidFill>
                <a:srgbClr val="0070C0"/>
              </a:solidFill>
              <a:cs typeface="Arial"/>
            </a:endParaRPr>
          </a:p>
        </p:txBody>
      </p:sp>
      <p:sp>
        <p:nvSpPr>
          <p:cNvPr id="2" name="Slide Number Placeholder 2">
            <a:extLst>
              <a:ext uri="{FF2B5EF4-FFF2-40B4-BE49-F238E27FC236}">
                <a16:creationId xmlns:a16="http://schemas.microsoft.com/office/drawing/2014/main" id="{6A1F33E1-69EC-202E-5B22-AACDC83130A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70</a:t>
            </a:r>
            <a:endParaRPr lang="en-US" sz="1800">
              <a:solidFill>
                <a:schemeClr val="tx1"/>
              </a:solidFill>
            </a:endParaRPr>
          </a:p>
        </p:txBody>
      </p:sp>
    </p:spTree>
    <p:extLst>
      <p:ext uri="{BB962C8B-B14F-4D97-AF65-F5344CB8AC3E}">
        <p14:creationId xmlns:p14="http://schemas.microsoft.com/office/powerpoint/2010/main" val="84805163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2479-6418-D25B-7CBD-9CEDD1A39E59}"/>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077F84DF-31EF-2D34-1261-BC11D76428B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E647217-356C-83F0-3997-F6BCD3E7C4F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cierre</a:t>
            </a:r>
            <a:endParaRPr lang="en-US" sz="3600" b="1">
              <a:solidFill>
                <a:srgbClr val="0070C0"/>
              </a:solidFill>
              <a:cs typeface="+mj-cs"/>
            </a:endParaRPr>
          </a:p>
        </p:txBody>
      </p:sp>
      <p:sp>
        <p:nvSpPr>
          <p:cNvPr id="6" name="TextBox 5">
            <a:extLst>
              <a:ext uri="{FF2B5EF4-FFF2-40B4-BE49-F238E27FC236}">
                <a16:creationId xmlns:a16="http://schemas.microsoft.com/office/drawing/2014/main" id="{FD95BAF7-E30A-9858-D35D-7750B47A0315}"/>
              </a:ext>
            </a:extLst>
          </p:cNvPr>
          <p:cNvSpPr txBox="1"/>
          <p:nvPr/>
        </p:nvSpPr>
        <p:spPr>
          <a:xfrm>
            <a:off x="595085" y="1625600"/>
            <a:ext cx="11016343" cy="3847207"/>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a:solidFill>
                  <a:srgbClr val="0070C0"/>
                </a:solidFill>
                <a:latin typeface="Arial"/>
                <a:ea typeface="+mn-lt"/>
                <a:cs typeface="+mn-lt"/>
              </a:rPr>
              <a:t>Nueva</a:t>
            </a:r>
            <a:r>
              <a:rPr lang="es" sz="2400" b="0" i="0" u="none" strike="noStrike">
                <a:latin typeface="Arial"/>
              </a:rPr>
              <a:t> </a:t>
            </a:r>
            <a:r>
              <a:rPr lang="es" sz="2400" b="1" i="0" u="none" strike="noStrike">
                <a:solidFill>
                  <a:srgbClr val="0070C0"/>
                </a:solidFill>
                <a:latin typeface="Arial"/>
              </a:rPr>
              <a:t>propuesta</a:t>
            </a:r>
            <a:r>
              <a:rPr lang="es" sz="2400" b="0" i="0" u="none" strike="noStrike">
                <a:latin typeface="Arial"/>
              </a:rPr>
              <a:t>: Requisitos para el </a:t>
            </a:r>
            <a:r>
              <a:rPr lang="es" sz="2400" b="0" i="0" u="none" strike="noStrike">
                <a:solidFill>
                  <a:srgbClr val="0070C0"/>
                </a:solidFill>
                <a:latin typeface="Arial"/>
              </a:rPr>
              <a:t>cierre permanente</a:t>
            </a:r>
            <a:r>
              <a:rPr lang="es" sz="2400" b="0" i="0" u="none" strike="noStrike">
                <a:latin typeface="Arial"/>
              </a:rPr>
              <a:t>.</a:t>
            </a:r>
            <a:endParaRPr lang="en-US" sz="2400" b="1">
              <a:solidFill>
                <a:srgbClr val="0070C0"/>
              </a:solidFill>
              <a:cs typeface="Arial"/>
            </a:endParaRPr>
          </a:p>
          <a:p>
            <a:pPr marL="342900" indent="-285750" rtl="0">
              <a:spcAft>
                <a:spcPts val="600"/>
              </a:spcAft>
              <a:buFont typeface="Arial" panose="020B0604020202020204" pitchFamily="34" charset="0"/>
              <a:buChar char="•"/>
            </a:pPr>
            <a:r>
              <a:rPr lang="es" sz="2400" b="0" i="1" u="none" strike="noStrike">
                <a:latin typeface="Arial"/>
                <a:ea typeface="+mn-lt"/>
                <a:cs typeface="+mn-lt"/>
              </a:rPr>
              <a:t>Elementos del informe de cierre</a:t>
            </a:r>
          </a:p>
          <a:p>
            <a:pPr marL="800100" lvl="1" indent="-285750" rtl="0">
              <a:spcAft>
                <a:spcPts val="600"/>
              </a:spcAft>
              <a:buFont typeface="Arial" panose="020B0604020202020204" pitchFamily="34" charset="0"/>
              <a:buChar char="•"/>
            </a:pPr>
            <a:r>
              <a:rPr lang="es" sz="2400" b="0" i="0" u="none" strike="noStrike">
                <a:solidFill>
                  <a:srgbClr val="0070C0"/>
                </a:solidFill>
                <a:latin typeface="Arial"/>
                <a:ea typeface="+mn-lt"/>
                <a:cs typeface="+mn-lt"/>
              </a:rPr>
              <a:t>Mapas o planos del sitio que identifiquen la ubicación en la instalación, la profundidad por debajo de la pendiente y la fecha de recolección de cada muestra tomada</a:t>
            </a:r>
            <a:endParaRPr lang="es" sz="2400" b="0" i="0" u="none" strike="noStrike">
              <a:solidFill>
                <a:srgbClr val="000000"/>
              </a:solidFill>
              <a:latin typeface="Arial"/>
              <a:ea typeface="+mn-lt"/>
              <a:cs typeface="+mn-lt"/>
            </a:endParaRPr>
          </a:p>
          <a:p>
            <a:pPr marL="800100" lvl="1" indent="-285750" rtl="0">
              <a:spcAft>
                <a:spcPts val="600"/>
              </a:spcAft>
              <a:buFont typeface="Arial" panose="020B0604020202020204" pitchFamily="34" charset="0"/>
              <a:buChar char="•"/>
            </a:pPr>
            <a:r>
              <a:rPr lang="es" sz="2400" b="0" i="0" u="none" strike="noStrike">
                <a:solidFill>
                  <a:srgbClr val="0070C0"/>
                </a:solidFill>
                <a:latin typeface="Arial"/>
                <a:ea typeface="+mn-lt"/>
                <a:cs typeface="+mn-lt"/>
              </a:rPr>
              <a:t>Registros de perforación</a:t>
            </a:r>
            <a:r>
              <a:rPr lang="es" sz="2400" b="0" i="0" u="none" strike="noStrike">
                <a:latin typeface="Arial"/>
                <a:ea typeface="+mn-lt"/>
                <a:cs typeface="+mn-lt"/>
              </a:rPr>
              <a:t> (si corresponde)</a:t>
            </a:r>
          </a:p>
          <a:p>
            <a:pPr marL="800100" lvl="1" indent="-285750" rtl="0">
              <a:spcAft>
                <a:spcPts val="600"/>
              </a:spcAft>
              <a:buFont typeface="Arial" panose="020B0604020202020204" pitchFamily="34" charset="0"/>
              <a:buChar char="•"/>
            </a:pPr>
            <a:r>
              <a:rPr lang="es" sz="2400" b="0" i="0" u="none" strike="noStrike">
                <a:solidFill>
                  <a:srgbClr val="0070C0"/>
                </a:solidFill>
                <a:latin typeface="Arial"/>
                <a:cs typeface="Arial"/>
              </a:rPr>
              <a:t>Documentación que demuestre la eliminación adecuada</a:t>
            </a:r>
            <a:r>
              <a:rPr lang="es" sz="2400" b="0" i="0" u="none" strike="noStrike">
                <a:latin typeface="Arial"/>
                <a:cs typeface="Arial"/>
              </a:rPr>
              <a:t> del tanque y las tuberías de sustancias peligrosas y cualquier residuo peligroso </a:t>
            </a:r>
          </a:p>
        </p:txBody>
      </p:sp>
      <p:sp>
        <p:nvSpPr>
          <p:cNvPr id="2" name="Slide Number Placeholder 2">
            <a:extLst>
              <a:ext uri="{FF2B5EF4-FFF2-40B4-BE49-F238E27FC236}">
                <a16:creationId xmlns:a16="http://schemas.microsoft.com/office/drawing/2014/main" id="{13230425-C307-AEDD-3816-8C15320C2B9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600" b="0" i="0" u="none" strike="noStrike">
                <a:solidFill>
                  <a:srgbClr val="000000"/>
                </a:solidFill>
                <a:latin typeface="Arial"/>
              </a:rPr>
              <a:t>71</a:t>
            </a:r>
            <a:endParaRPr lang="en-US" sz="1600">
              <a:solidFill>
                <a:schemeClr val="tx1"/>
              </a:solidFill>
            </a:endParaRPr>
          </a:p>
        </p:txBody>
      </p:sp>
    </p:spTree>
    <p:extLst>
      <p:ext uri="{BB962C8B-B14F-4D97-AF65-F5344CB8AC3E}">
        <p14:creationId xmlns:p14="http://schemas.microsoft.com/office/powerpoint/2010/main" val="268619176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cierre</a:t>
            </a:r>
            <a:endParaRPr lang="en-US" sz="36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351280"/>
            <a:ext cx="11164193" cy="3939540"/>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Nueva</a:t>
            </a:r>
            <a:r>
              <a:rPr lang="es" sz="2400" b="0" i="0" u="none" strike="noStrike" dirty="0">
                <a:latin typeface="Arial"/>
              </a:rPr>
              <a:t> </a:t>
            </a:r>
            <a:r>
              <a:rPr lang="es" sz="2400" b="1" i="0" u="none" strike="noStrike" dirty="0">
                <a:solidFill>
                  <a:srgbClr val="0070C0"/>
                </a:solidFill>
                <a:latin typeface="Arial"/>
              </a:rPr>
              <a:t>propuesta</a:t>
            </a:r>
            <a:r>
              <a:rPr lang="es" sz="2400" b="0" i="0" u="none" strike="noStrike" dirty="0">
                <a:latin typeface="Arial"/>
              </a:rPr>
              <a:t>: Requisitos para el </a:t>
            </a:r>
            <a:r>
              <a:rPr lang="es" sz="2400" b="0" i="0" u="none" strike="noStrike" dirty="0">
                <a:solidFill>
                  <a:srgbClr val="0070C0"/>
                </a:solidFill>
                <a:latin typeface="Arial"/>
              </a:rPr>
              <a:t>cierre permanente</a:t>
            </a:r>
            <a:r>
              <a:rPr lang="es" sz="2400" b="0" i="0" u="none" strike="noStrike" dirty="0">
                <a:latin typeface="Arial"/>
              </a:rPr>
              <a:t>.</a:t>
            </a:r>
            <a:endParaRPr lang="en-US" sz="2400" b="1" dirty="0">
              <a:solidFill>
                <a:srgbClr val="0070C0"/>
              </a:solidFill>
            </a:endParaRPr>
          </a:p>
          <a:p>
            <a:pPr marL="342900" indent="-285750" rtl="0">
              <a:spcAft>
                <a:spcPts val="600"/>
              </a:spcAft>
              <a:buFont typeface="Arial" panose="020B0604020202020204" pitchFamily="34" charset="0"/>
              <a:buChar char="•"/>
            </a:pPr>
            <a:r>
              <a:rPr lang="es" sz="2400" b="0" i="0" u="none" strike="noStrike" dirty="0">
                <a:solidFill>
                  <a:srgbClr val="0070C0"/>
                </a:solidFill>
                <a:latin typeface="Arial"/>
                <a:ea typeface="+mn-lt"/>
                <a:cs typeface="+mn-lt"/>
              </a:rPr>
              <a:t>Dentro de los 30 días posteriores a la recepción de los elementos del informe de cierre, </a:t>
            </a:r>
            <a:r>
              <a:rPr lang="es" sz="2400" b="0" i="0" u="none" strike="noStrike" dirty="0">
                <a:latin typeface="Arial"/>
                <a:ea typeface="+mn-lt"/>
                <a:cs typeface="+mn-lt"/>
              </a:rPr>
              <a:t>la UPA debe presentar lo siguiente a la COA</a:t>
            </a:r>
            <a:r>
              <a:rPr lang="es" sz="2400" b="0" i="0" u="none" strike="noStrike" dirty="0">
                <a:latin typeface="Arial"/>
              </a:rPr>
              <a:t>: </a:t>
            </a:r>
            <a:endParaRPr lang="en-US" sz="2400" dirty="0">
              <a:cs typeface="Arial"/>
            </a:endParaRPr>
          </a:p>
          <a:p>
            <a:pPr marL="800100" indent="-285750" rtl="0">
              <a:spcAft>
                <a:spcPts val="600"/>
              </a:spcAft>
              <a:buFont typeface="Arial" panose="020B0604020202020204" pitchFamily="34" charset="0"/>
              <a:buChar char="•"/>
            </a:pPr>
            <a:r>
              <a:rPr lang="es" sz="1600" b="0" i="0" u="none" strike="noStrike" dirty="0">
                <a:latin typeface="Arial"/>
              </a:rPr>
              <a:t>Nombre e información de contacto de la Agencia del Programa Unificado</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Identificación de CERS de la instalación</a:t>
            </a:r>
          </a:p>
          <a:p>
            <a:pPr marL="800100" lvl="1" indent="-285750" rtl="0">
              <a:spcAft>
                <a:spcPts val="600"/>
              </a:spcAft>
              <a:buFont typeface="Arial" panose="020B0604020202020204" pitchFamily="34" charset="0"/>
              <a:buChar char="•"/>
            </a:pPr>
            <a:r>
              <a:rPr lang="es" sz="1600" b="0" i="0" u="none" strike="noStrike" dirty="0">
                <a:latin typeface="Arial"/>
                <a:cs typeface="Arial"/>
              </a:rPr>
              <a:t>Nombre y dirección de la instalación</a:t>
            </a:r>
          </a:p>
          <a:p>
            <a:pPr marL="800100" lvl="1" indent="-285750" rtl="0">
              <a:spcAft>
                <a:spcPts val="600"/>
              </a:spcAft>
              <a:buFont typeface="Arial" panose="020B0604020202020204" pitchFamily="34" charset="0"/>
              <a:buChar char="•"/>
            </a:pPr>
            <a:r>
              <a:rPr lang="es" sz="1600" b="0" i="0" u="none" strike="noStrike" dirty="0">
                <a:latin typeface="Arial"/>
              </a:rPr>
              <a:t>Nombre del propietario</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Nombre del operador</a:t>
            </a:r>
          </a:p>
          <a:p>
            <a:pPr marL="800100" lvl="1" indent="-285750" rtl="0">
              <a:spcAft>
                <a:spcPts val="600"/>
              </a:spcAft>
              <a:buFont typeface="Arial" panose="020B0604020202020204" pitchFamily="34" charset="0"/>
              <a:buChar char="•"/>
            </a:pPr>
            <a:r>
              <a:rPr lang="es" sz="1600" b="0" i="0" u="none" strike="noStrike" dirty="0">
                <a:latin typeface="Arial"/>
              </a:rPr>
              <a:t>Identificación de CERS del tanque de cada tanque cerrado</a:t>
            </a:r>
          </a:p>
          <a:p>
            <a:pPr marL="800100" lvl="1" indent="-285750" rtl="0">
              <a:spcAft>
                <a:spcPts val="600"/>
              </a:spcAft>
              <a:buFont typeface="Arial" panose="020B0604020202020204" pitchFamily="34" charset="0"/>
              <a:buChar char="•"/>
            </a:pPr>
            <a:r>
              <a:rPr lang="es" sz="1600" b="0" i="0" u="none" strike="noStrike" dirty="0">
                <a:latin typeface="Arial"/>
              </a:rPr>
              <a:t>Fecha en que se cerró el UST</a:t>
            </a: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600" b="0" i="0" u="none" strike="noStrike">
                <a:solidFill>
                  <a:srgbClr val="000000"/>
                </a:solidFill>
                <a:latin typeface="Arial"/>
              </a:rPr>
              <a:t>72</a:t>
            </a:r>
            <a:endParaRPr lang="en-US" sz="1600">
              <a:solidFill>
                <a:schemeClr val="tx1"/>
              </a:solidFill>
            </a:endParaRPr>
          </a:p>
        </p:txBody>
      </p:sp>
      <p:sp>
        <p:nvSpPr>
          <p:cNvPr id="3" name="TextBox 2">
            <a:extLst>
              <a:ext uri="{FF2B5EF4-FFF2-40B4-BE49-F238E27FC236}">
                <a16:creationId xmlns:a16="http://schemas.microsoft.com/office/drawing/2014/main" id="{D6537648-0E18-C348-E1D8-7DC4C3CD5504}"/>
              </a:ext>
            </a:extLst>
          </p:cNvPr>
          <p:cNvSpPr txBox="1"/>
          <p:nvPr/>
        </p:nvSpPr>
        <p:spPr>
          <a:xfrm>
            <a:off x="6612548" y="3058360"/>
            <a:ext cx="4984367" cy="3456331"/>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es" sz="1600" b="0" i="0" u="none" strike="noStrike" dirty="0">
                <a:latin typeface="Arial"/>
              </a:rPr>
              <a:t>Volumen de cada tanque cerrado</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Sustancias almacenadas previamente</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Fecha, ubicación en la instalación y profundidad de las muestras recolectadas</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Informes de inspección de cierre</a:t>
            </a:r>
          </a:p>
          <a:p>
            <a:pPr marL="800100" lvl="1" indent="-285750" rtl="0">
              <a:spcAft>
                <a:spcPts val="600"/>
              </a:spcAft>
              <a:buFont typeface="Arial" panose="020B0604020202020204" pitchFamily="34" charset="0"/>
              <a:buChar char="•"/>
            </a:pPr>
            <a:r>
              <a:rPr lang="es" sz="1600" b="0" i="0" u="none" strike="noStrike" dirty="0">
                <a:latin typeface="Arial"/>
                <a:cs typeface="Arial"/>
              </a:rPr>
              <a:t>Informes analíticos de laboratorio</a:t>
            </a:r>
          </a:p>
          <a:p>
            <a:pPr marL="800100" lvl="1" indent="-285750" rtl="0">
              <a:spcAft>
                <a:spcPts val="600"/>
              </a:spcAft>
              <a:buFont typeface="Arial" panose="020B0604020202020204" pitchFamily="34" charset="0"/>
              <a:buChar char="•"/>
            </a:pPr>
            <a:r>
              <a:rPr lang="es" sz="1600" b="0" i="0" u="none" strike="noStrike" dirty="0">
                <a:latin typeface="Arial"/>
                <a:cs typeface="Arial"/>
              </a:rPr>
              <a:t>Información adicional proporcionada por el propietario u operador de conformidad con la sección 2681(i)</a:t>
            </a:r>
          </a:p>
          <a:p>
            <a:pPr marL="57150">
              <a:lnSpc>
                <a:spcPct val="90000"/>
              </a:lnSpc>
              <a:spcAft>
                <a:spcPts val="600"/>
              </a:spcAft>
            </a:pPr>
            <a:endParaRPr lang="en-US" sz="2000" u="sng" dirty="0">
              <a:solidFill>
                <a:srgbClr val="0070C0"/>
              </a:solidFill>
              <a:cs typeface="Arial"/>
            </a:endParaRPr>
          </a:p>
          <a:p>
            <a:endParaRPr lang="en-US" sz="1600" dirty="0">
              <a:solidFill>
                <a:srgbClr val="000000"/>
              </a:solidFill>
              <a:cs typeface="Arial"/>
            </a:endParaRPr>
          </a:p>
        </p:txBody>
      </p:sp>
    </p:spTree>
    <p:extLst>
      <p:ext uri="{BB962C8B-B14F-4D97-AF65-F5344CB8AC3E}">
        <p14:creationId xmlns:p14="http://schemas.microsoft.com/office/powerpoint/2010/main" val="6312099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AE3E8-6593-25EA-ABB4-BF9351623EA0}"/>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7536259F-6213-C881-6E82-B61A9AEEF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1922973-EBFC-3288-86F6-D92165228964}"/>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23A1F1BA-E5A8-BDBA-D8B2-C8330F9DF91B}"/>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a:t>
            </a:r>
            <a:r>
              <a:rPr lang="es" sz="2800" b="0" i="0" u="none" strike="noStrike">
                <a:latin typeface="Arial"/>
              </a:rPr>
              <a:t> </a:t>
            </a:r>
            <a:r>
              <a:rPr lang="es" sz="2800" b="1" i="0" u="none" strike="noStrike">
                <a:solidFill>
                  <a:srgbClr val="0070C0"/>
                </a:solidFill>
                <a:latin typeface="Arial"/>
              </a:rPr>
              <a:t>propuesta</a:t>
            </a:r>
            <a:r>
              <a:rPr lang="es" sz="2800" b="0" i="0" u="none" strike="noStrike">
                <a:latin typeface="Arial"/>
              </a:rPr>
              <a:t>: Requisitos para el </a:t>
            </a:r>
            <a:r>
              <a:rPr lang="es" sz="2800" b="0" i="0" u="none" strike="noStrike">
                <a:solidFill>
                  <a:srgbClr val="0070C0"/>
                </a:solidFill>
                <a:latin typeface="Arial"/>
              </a:rPr>
              <a:t>cierre permanente</a:t>
            </a:r>
            <a:r>
              <a:rPr lang="es" sz="2800" b="0" i="0" u="none" strike="noStrike">
                <a:latin typeface="Arial"/>
              </a:rPr>
              <a:t>.</a:t>
            </a:r>
            <a:endParaRPr lang="en-US" sz="2800" b="1">
              <a:cs typeface="Arial"/>
            </a:endParaRPr>
          </a:p>
          <a:p>
            <a:pPr marL="342900"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Dentro de los 60 días</a:t>
            </a:r>
            <a:r>
              <a:rPr lang="es" sz="2800" b="0" i="0" u="none" strike="noStrike">
                <a:latin typeface="Arial"/>
                <a:ea typeface="+mn-lt"/>
                <a:cs typeface="+mn-lt"/>
              </a:rPr>
              <a:t> posteriores a la recepción de toda la documentación, la Agencia del Programa Unificado debe emitir una </a:t>
            </a:r>
            <a:r>
              <a:rPr lang="es" sz="2800" b="0" i="0" u="none" strike="noStrike">
                <a:solidFill>
                  <a:srgbClr val="0070C0"/>
                </a:solidFill>
                <a:latin typeface="Arial"/>
                <a:ea typeface="+mn-lt"/>
                <a:cs typeface="+mn-lt"/>
              </a:rPr>
              <a:t>carta de cierre del tanque de almacenamiento subterráneo</a:t>
            </a:r>
            <a:r>
              <a:rPr lang="es" sz="2800" b="0" i="0" u="none" strike="noStrike">
                <a:latin typeface="Arial"/>
                <a:ea typeface="+mn-lt"/>
                <a:cs typeface="+mn-lt"/>
              </a:rPr>
              <a:t> al propietario u operador para confirmar el cierre permanente del sistema de UST de acuerdo con estas regulaciones.</a:t>
            </a:r>
            <a:endParaRPr lang="en-US" sz="2800">
              <a:cs typeface="Arial"/>
            </a:endParaRPr>
          </a:p>
        </p:txBody>
      </p:sp>
      <p:sp>
        <p:nvSpPr>
          <p:cNvPr id="2" name="Slide Number Placeholder 2">
            <a:extLst>
              <a:ext uri="{FF2B5EF4-FFF2-40B4-BE49-F238E27FC236}">
                <a16:creationId xmlns:a16="http://schemas.microsoft.com/office/drawing/2014/main" id="{492E0684-08D5-8E22-3B1B-ED41F18B6E6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73</a:t>
            </a:r>
            <a:endParaRPr lang="en-US" sz="1800">
              <a:solidFill>
                <a:schemeClr val="tx1"/>
              </a:solidFill>
            </a:endParaRPr>
          </a:p>
        </p:txBody>
      </p:sp>
    </p:spTree>
    <p:extLst>
      <p:ext uri="{BB962C8B-B14F-4D97-AF65-F5344CB8AC3E}">
        <p14:creationId xmlns:p14="http://schemas.microsoft.com/office/powerpoint/2010/main" val="413379459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B562-4240-D9EE-425F-6FD63EC70CDB}"/>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A66DD57A-2EE8-1954-3029-8E4C0B10BA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226ECC6-0D85-1F2F-64B9-37D18FDDED7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cierre</a:t>
            </a:r>
            <a:endParaRPr lang="en-US" sz="3600" b="1">
              <a:solidFill>
                <a:srgbClr val="0070C0"/>
              </a:solidFill>
              <a:cs typeface="+mj-cs"/>
            </a:endParaRPr>
          </a:p>
        </p:txBody>
      </p:sp>
      <p:sp>
        <p:nvSpPr>
          <p:cNvPr id="6" name="TextBox 5">
            <a:extLst>
              <a:ext uri="{FF2B5EF4-FFF2-40B4-BE49-F238E27FC236}">
                <a16:creationId xmlns:a16="http://schemas.microsoft.com/office/drawing/2014/main" id="{69A6C50E-664E-B935-47E5-2FD6E666FE3C}"/>
              </a:ext>
            </a:extLst>
          </p:cNvPr>
          <p:cNvSpPr txBox="1"/>
          <p:nvPr/>
        </p:nvSpPr>
        <p:spPr>
          <a:xfrm>
            <a:off x="595085" y="1625600"/>
            <a:ext cx="11164193" cy="3154710"/>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Nueva</a:t>
            </a:r>
            <a:r>
              <a:rPr lang="es" sz="2400" b="0" i="0" u="none" strike="noStrike" dirty="0">
                <a:latin typeface="Arial"/>
              </a:rPr>
              <a:t> </a:t>
            </a:r>
            <a:r>
              <a:rPr lang="es" sz="2400" b="1" i="0" u="none" strike="noStrike" dirty="0">
                <a:solidFill>
                  <a:srgbClr val="0070C0"/>
                </a:solidFill>
                <a:latin typeface="Arial"/>
              </a:rPr>
              <a:t>propuesta</a:t>
            </a:r>
            <a:r>
              <a:rPr lang="es" sz="2400" b="0" i="0" u="none" strike="noStrike" dirty="0">
                <a:latin typeface="Arial"/>
              </a:rPr>
              <a:t>: Requisitos para el </a:t>
            </a:r>
            <a:r>
              <a:rPr lang="es" sz="2400" b="0" i="0" u="none" strike="noStrike" dirty="0">
                <a:solidFill>
                  <a:srgbClr val="0070C0"/>
                </a:solidFill>
                <a:latin typeface="Arial"/>
              </a:rPr>
              <a:t>cierre permanente</a:t>
            </a:r>
            <a:r>
              <a:rPr lang="es" sz="2400" b="0" i="0" u="none" strike="noStrike" dirty="0">
                <a:latin typeface="Arial"/>
              </a:rPr>
              <a:t>.</a:t>
            </a:r>
            <a:endParaRPr lang="en-US" sz="2400" b="1" dirty="0">
              <a:cs typeface="Arial"/>
            </a:endParaRPr>
          </a:p>
          <a:p>
            <a:pPr marL="342900" indent="-285750" rtl="0">
              <a:spcAft>
                <a:spcPts val="600"/>
              </a:spcAft>
              <a:buFont typeface="Arial" panose="020B0604020202020204" pitchFamily="34" charset="0"/>
              <a:buChar char="•"/>
            </a:pPr>
            <a:r>
              <a:rPr lang="es" sz="2400" b="0" i="0" u="none" strike="noStrike" dirty="0">
                <a:latin typeface="Arial"/>
                <a:ea typeface="+mn-lt"/>
                <a:cs typeface="+mn-lt"/>
              </a:rPr>
              <a:t>La carta de cierre de UST debe incluir, como mínimo, lo siguiente: </a:t>
            </a:r>
            <a:endParaRPr lang="en-US" sz="24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Identificación de CERS de la instalación (si corresponde)</a:t>
            </a:r>
          </a:p>
          <a:p>
            <a:pPr marL="800100" lvl="1" indent="-285750" rtl="0">
              <a:spcAft>
                <a:spcPts val="600"/>
              </a:spcAft>
              <a:buFont typeface="Arial" panose="020B0604020202020204" pitchFamily="34" charset="0"/>
              <a:buChar char="•"/>
            </a:pPr>
            <a:r>
              <a:rPr lang="es" sz="1600" b="0" i="0" u="none" strike="noStrike" dirty="0">
                <a:latin typeface="Arial"/>
                <a:cs typeface="Arial"/>
              </a:rPr>
              <a:t>Nombre y dirección de la instalación</a:t>
            </a:r>
          </a:p>
          <a:p>
            <a:pPr marL="800100" lvl="1" indent="-285750" rtl="0">
              <a:spcAft>
                <a:spcPts val="600"/>
              </a:spcAft>
              <a:buFont typeface="Arial" panose="020B0604020202020204" pitchFamily="34" charset="0"/>
              <a:buChar char="•"/>
            </a:pPr>
            <a:r>
              <a:rPr lang="es" sz="1600" b="0" i="0" u="none" strike="noStrike" dirty="0">
                <a:latin typeface="Arial"/>
              </a:rPr>
              <a:t>Nombre del propietario</a:t>
            </a:r>
            <a:endParaRPr lang="en-US" sz="1600" dirty="0">
              <a:cs typeface="Arial"/>
            </a:endParaRPr>
          </a:p>
          <a:p>
            <a:pPr marL="800100" lvl="1" indent="-285750" rtl="0">
              <a:spcAft>
                <a:spcPts val="600"/>
              </a:spcAft>
              <a:buFont typeface="Arial" panose="020B0604020202020204" pitchFamily="34" charset="0"/>
              <a:buChar char="•"/>
            </a:pPr>
            <a:r>
              <a:rPr lang="es" sz="1600" b="0" i="0" u="none" strike="noStrike" dirty="0">
                <a:latin typeface="Arial"/>
              </a:rPr>
              <a:t>Nombre del operador</a:t>
            </a:r>
          </a:p>
          <a:p>
            <a:pPr marL="800100" lvl="1" indent="-285750" rtl="0">
              <a:spcAft>
                <a:spcPts val="600"/>
              </a:spcAft>
              <a:buFont typeface="Arial" panose="020B0604020202020204" pitchFamily="34" charset="0"/>
              <a:buChar char="•"/>
            </a:pPr>
            <a:r>
              <a:rPr lang="es" sz="1600" b="0" i="0" u="none" strike="noStrike" dirty="0">
                <a:latin typeface="Arial"/>
              </a:rPr>
              <a:t>Identificación de CERS del tanque de cada tanque cerrado</a:t>
            </a:r>
            <a:br>
              <a:rPr lang="es" sz="1600" b="0" i="0" u="none" strike="noStrike" dirty="0">
                <a:latin typeface="Arial"/>
              </a:rPr>
            </a:br>
            <a:r>
              <a:rPr lang="es" sz="1600" b="0" i="0" u="none" strike="noStrike" dirty="0">
                <a:latin typeface="Arial"/>
              </a:rPr>
              <a:t>(si corresponde)</a:t>
            </a:r>
          </a:p>
          <a:p>
            <a:pPr marL="800100" lvl="1" indent="-285750" rtl="0">
              <a:spcAft>
                <a:spcPts val="600"/>
              </a:spcAft>
              <a:buFont typeface="Arial" panose="020B0604020202020204" pitchFamily="34" charset="0"/>
              <a:buChar char="•"/>
            </a:pPr>
            <a:r>
              <a:rPr lang="es" sz="1600" b="0" i="0" u="none" strike="noStrike" dirty="0">
                <a:latin typeface="Arial"/>
              </a:rPr>
              <a:t>Fecha en que se cerró el UST</a:t>
            </a:r>
          </a:p>
        </p:txBody>
      </p:sp>
      <p:sp>
        <p:nvSpPr>
          <p:cNvPr id="2" name="Slide Number Placeholder 2">
            <a:extLst>
              <a:ext uri="{FF2B5EF4-FFF2-40B4-BE49-F238E27FC236}">
                <a16:creationId xmlns:a16="http://schemas.microsoft.com/office/drawing/2014/main" id="{D3CD1883-0E57-A053-9834-4B63A26F3207}"/>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600" b="0" i="0" u="none" strike="noStrike">
                <a:solidFill>
                  <a:srgbClr val="000000"/>
                </a:solidFill>
                <a:latin typeface="Arial"/>
              </a:rPr>
              <a:t>74</a:t>
            </a:r>
            <a:endParaRPr lang="en-US" sz="1600">
              <a:solidFill>
                <a:schemeClr val="tx1"/>
              </a:solidFill>
            </a:endParaRPr>
          </a:p>
        </p:txBody>
      </p:sp>
      <p:sp>
        <p:nvSpPr>
          <p:cNvPr id="3" name="TextBox 2">
            <a:extLst>
              <a:ext uri="{FF2B5EF4-FFF2-40B4-BE49-F238E27FC236}">
                <a16:creationId xmlns:a16="http://schemas.microsoft.com/office/drawing/2014/main" id="{896F90B3-92A1-9C18-1C87-BC66E6D12AFF}"/>
              </a:ext>
            </a:extLst>
          </p:cNvPr>
          <p:cNvSpPr txBox="1"/>
          <p:nvPr/>
        </p:nvSpPr>
        <p:spPr>
          <a:xfrm>
            <a:off x="6443735" y="2620456"/>
            <a:ext cx="4984367" cy="2262158"/>
          </a:xfrm>
          <a:prstGeom prst="rect">
            <a:avLst/>
          </a:prstGeom>
          <a:noFill/>
        </p:spPr>
        <p:txBody>
          <a:bodyPr wrap="square" lIns="91440" tIns="45720" rIns="91440" bIns="45720" rtlCol="0" anchor="t">
            <a:noAutofit/>
          </a:bodyPr>
          <a:lstStyle/>
          <a:p>
            <a:pPr marL="800100" lvl="1" indent="-285750" rtl="0">
              <a:spcAft>
                <a:spcPts val="600"/>
              </a:spcAft>
              <a:buFont typeface="Arial" panose="020B0604020202020204" pitchFamily="34" charset="0"/>
              <a:buChar char="•"/>
            </a:pPr>
            <a:r>
              <a:rPr lang="es" sz="1600" b="0" i="0" u="none" strike="noStrike" dirty="0">
                <a:latin typeface="Arial"/>
              </a:rPr>
              <a:t>Tipo de cierre (removido o cerrado en su lugar)</a:t>
            </a:r>
          </a:p>
          <a:p>
            <a:pPr marL="800100" lvl="1" indent="-285750" rtl="0">
              <a:spcAft>
                <a:spcPts val="600"/>
              </a:spcAft>
              <a:buFont typeface="Arial" panose="020B0604020202020204" pitchFamily="34" charset="0"/>
              <a:buChar char="•"/>
            </a:pPr>
            <a:r>
              <a:rPr lang="es" sz="1600" b="0" i="0" u="none" strike="noStrike" dirty="0">
                <a:latin typeface="Arial"/>
              </a:rPr>
              <a:t>Identificación de CERS del tanque de cada tanque de almacenamiento subterráneo cerrado (si corresponde)</a:t>
            </a:r>
          </a:p>
          <a:p>
            <a:pPr marL="800100" lvl="1" indent="-285750" rtl="0">
              <a:spcAft>
                <a:spcPts val="600"/>
              </a:spcAft>
              <a:buFont typeface="Arial" panose="020B0604020202020204" pitchFamily="34" charset="0"/>
              <a:buChar char="•"/>
            </a:pPr>
            <a:r>
              <a:rPr lang="es" sz="1600" b="0" i="0" u="none" strike="noStrike" dirty="0">
                <a:latin typeface="Arial"/>
              </a:rPr>
              <a:t>Nombre de la Agencia de Supervisión de Limpieza que tiene jurisdicción</a:t>
            </a:r>
            <a:endParaRPr lang="en-US" sz="2000" u="sng" dirty="0">
              <a:solidFill>
                <a:srgbClr val="0070C0"/>
              </a:solidFill>
              <a:cs typeface="Arial"/>
            </a:endParaRPr>
          </a:p>
          <a:p>
            <a:endParaRPr lang="en-US" sz="1600" dirty="0">
              <a:solidFill>
                <a:srgbClr val="000000"/>
              </a:solidFill>
              <a:cs typeface="Arial"/>
            </a:endParaRPr>
          </a:p>
        </p:txBody>
      </p:sp>
    </p:spTree>
    <p:extLst>
      <p:ext uri="{BB962C8B-B14F-4D97-AF65-F5344CB8AC3E}">
        <p14:creationId xmlns:p14="http://schemas.microsoft.com/office/powerpoint/2010/main" val="365502332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 cierre</a:t>
            </a:r>
            <a:endParaRPr lang="en-US" sz="4000" b="1">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2323713"/>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a:t>
            </a:r>
            <a:r>
              <a:rPr lang="es" sz="2800" b="1" i="0" u="none" strike="noStrike">
                <a:solidFill>
                  <a:srgbClr val="0070C0"/>
                </a:solidFill>
                <a:latin typeface="Arial"/>
              </a:rPr>
              <a:t>propuesta</a:t>
            </a:r>
            <a:r>
              <a:rPr lang="es" sz="2800" b="0" i="0" u="none" strike="noStrike">
                <a:solidFill>
                  <a:srgbClr val="0070C0"/>
                </a:solidFill>
                <a:latin typeface="Arial"/>
              </a:rPr>
              <a:t>: </a:t>
            </a:r>
            <a:r>
              <a:rPr lang="es" sz="2800" b="0" i="0" u="none" strike="noStrike">
                <a:latin typeface="Arial"/>
              </a:rPr>
              <a:t>Requisitos para</a:t>
            </a:r>
            <a:r>
              <a:rPr lang="es" sz="2800" b="0" i="0" u="none" strike="noStrike">
                <a:solidFill>
                  <a:srgbClr val="0070C0"/>
                </a:solidFill>
                <a:latin typeface="Arial"/>
              </a:rPr>
              <a:t> reusar el tanque de almacenamiento subterráneo</a:t>
            </a:r>
            <a:r>
              <a:rPr lang="es" sz="2800" b="0" i="0" u="none" strike="noStrike">
                <a:latin typeface="Arial"/>
              </a:rPr>
              <a:t>.</a:t>
            </a:r>
            <a:endParaRPr lang="en-US" sz="2800">
              <a:cs typeface="Arial"/>
            </a:endParaRPr>
          </a:p>
          <a:p>
            <a:pPr marL="342900" indent="-285750" rtl="0">
              <a:spcAft>
                <a:spcPts val="600"/>
              </a:spcAft>
              <a:buFont typeface="Arial" panose="020B0604020202020204" pitchFamily="34" charset="0"/>
              <a:buChar char="•"/>
            </a:pPr>
            <a:r>
              <a:rPr lang="es" sz="2800" b="0" i="0" u="none" strike="noStrike">
                <a:latin typeface="Arial"/>
              </a:rPr>
              <a:t>Un UST destinado a ser</a:t>
            </a:r>
            <a:r>
              <a:rPr lang="es" sz="2800" b="0" i="0" u="none" strike="noStrike">
                <a:solidFill>
                  <a:srgbClr val="0070C0"/>
                </a:solidFill>
                <a:latin typeface="Arial"/>
              </a:rPr>
              <a:t> reusado para almacenar una sustancia no peligrosa </a:t>
            </a:r>
            <a:r>
              <a:rPr lang="es" sz="2800" b="0" i="0" u="none" strike="noStrike">
                <a:latin typeface="Arial"/>
              </a:rPr>
              <a:t>o</a:t>
            </a:r>
            <a:r>
              <a:rPr lang="es" sz="2800" b="0" i="0" u="none" strike="noStrike">
                <a:solidFill>
                  <a:srgbClr val="0070C0"/>
                </a:solidFill>
                <a:latin typeface="Arial"/>
              </a:rPr>
              <a:t> trasladado de su ubicación actual para ser reusado para cualquier propósito </a:t>
            </a:r>
            <a:r>
              <a:rPr lang="es" sz="2800" b="0" i="0" u="none" strike="noStrike">
                <a:latin typeface="Arial"/>
              </a:rPr>
              <a:t>debe</a:t>
            </a:r>
            <a:r>
              <a:rPr lang="es" sz="2800" b="0" i="0" u="none" strike="noStrike">
                <a:solidFill>
                  <a:srgbClr val="0070C0"/>
                </a:solidFill>
                <a:latin typeface="Arial"/>
              </a:rPr>
              <a:t> cerrarse permanentemente </a:t>
            </a:r>
            <a:r>
              <a:rPr lang="es" sz="2800" b="0" i="0" u="none" strike="noStrike">
                <a:latin typeface="Arial"/>
              </a:rPr>
              <a:t>antes de ser trasladado o reusado</a:t>
            </a:r>
            <a:r>
              <a:rPr lang="es" sz="2800" b="0" i="0" u="none" strike="noStrike">
                <a:solidFill>
                  <a:srgbClr val="0070C0"/>
                </a:solidFill>
                <a:latin typeface="Arial"/>
              </a:rPr>
              <a:t>, si es aprobado </a:t>
            </a:r>
            <a:r>
              <a:rPr lang="es" sz="2800" b="0" i="0" u="none" strike="noStrike">
                <a:latin typeface="Arial"/>
              </a:rPr>
              <a:t>por la Agencia del Programa Unificado</a:t>
            </a:r>
            <a:r>
              <a:rPr lang="es" sz="2800" b="0" i="0" u="none" strike="noStrike">
                <a:solidFill>
                  <a:srgbClr val="0070C0"/>
                </a:solidFill>
                <a:latin typeface="Arial"/>
              </a:rPr>
              <a:t>.</a:t>
            </a:r>
            <a:endParaRPr lang="en-US" sz="2400" u="sng">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75</a:t>
            </a:r>
            <a:endParaRPr lang="en-US" sz="1800">
              <a:solidFill>
                <a:schemeClr val="tx1"/>
              </a:solidFill>
            </a:endParaRPr>
          </a:p>
        </p:txBody>
      </p:sp>
    </p:spTree>
    <p:extLst>
      <p:ext uri="{BB962C8B-B14F-4D97-AF65-F5344CB8AC3E}">
        <p14:creationId xmlns:p14="http://schemas.microsoft.com/office/powerpoint/2010/main" val="157574756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9292-EA43-A486-3F56-174042FE7687}"/>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867B5D50-7A41-4FB4-1E09-1EF84B40F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B7BB5F23-2586-906C-3E91-0EECEEEF220C}"/>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cierre</a:t>
            </a:r>
            <a:endParaRPr lang="en-US" sz="3600" b="1">
              <a:solidFill>
                <a:srgbClr val="0070C0"/>
              </a:solidFill>
              <a:cs typeface="+mj-cs"/>
            </a:endParaRPr>
          </a:p>
        </p:txBody>
      </p:sp>
      <p:sp>
        <p:nvSpPr>
          <p:cNvPr id="6" name="TextBox 5">
            <a:extLst>
              <a:ext uri="{FF2B5EF4-FFF2-40B4-BE49-F238E27FC236}">
                <a16:creationId xmlns:a16="http://schemas.microsoft.com/office/drawing/2014/main" id="{CDA282E6-5B98-6CD4-D103-A9E4ACE9473C}"/>
              </a:ext>
            </a:extLst>
          </p:cNvPr>
          <p:cNvSpPr txBox="1"/>
          <p:nvPr/>
        </p:nvSpPr>
        <p:spPr>
          <a:xfrm>
            <a:off x="595085" y="1625600"/>
            <a:ext cx="11016343" cy="4047262"/>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a:solidFill>
                  <a:srgbClr val="0070C0"/>
                </a:solidFill>
                <a:latin typeface="Arial"/>
              </a:rPr>
              <a:t>Nueva propuesta:</a:t>
            </a:r>
            <a:r>
              <a:rPr lang="es" sz="2400" b="0" i="0" u="none" strike="noStrike">
                <a:solidFill>
                  <a:srgbClr val="0070C0"/>
                </a:solidFill>
                <a:latin typeface="Arial"/>
              </a:rPr>
              <a:t> </a:t>
            </a:r>
            <a:r>
              <a:rPr lang="es" sz="2400" b="0" i="0" u="none" strike="noStrike">
                <a:latin typeface="Arial"/>
              </a:rPr>
              <a:t>Requisitos para</a:t>
            </a:r>
            <a:r>
              <a:rPr lang="es" sz="2400" b="0" i="0" u="none" strike="noStrike">
                <a:solidFill>
                  <a:srgbClr val="0070C0"/>
                </a:solidFill>
                <a:latin typeface="Arial"/>
              </a:rPr>
              <a:t> reusar el tanque de almacenamiento subterráneo</a:t>
            </a:r>
            <a:r>
              <a:rPr lang="es" sz="2400" b="0" i="0" u="none" strike="noStrike">
                <a:latin typeface="Arial"/>
              </a:rPr>
              <a:t>.</a:t>
            </a:r>
            <a:endParaRPr lang="en-US" sz="2400">
              <a:cs typeface="Arial"/>
            </a:endParaRPr>
          </a:p>
          <a:p>
            <a:pPr marL="342900" indent="-285750" rtl="0">
              <a:spcAft>
                <a:spcPts val="600"/>
              </a:spcAft>
              <a:buFont typeface="Arial" panose="020B0604020202020204" pitchFamily="34" charset="0"/>
              <a:buChar char="•"/>
            </a:pPr>
            <a:r>
              <a:rPr lang="es" sz="2400" b="0" i="0" u="none" strike="noStrike">
                <a:latin typeface="Arial"/>
              </a:rPr>
              <a:t>Los propietarios y operadores deben </a:t>
            </a:r>
            <a:r>
              <a:rPr lang="es" sz="2400" b="0" i="0" u="none" strike="noStrike">
                <a:solidFill>
                  <a:srgbClr val="0070C0"/>
                </a:solidFill>
                <a:latin typeface="Arial"/>
              </a:rPr>
              <a:t>proporcionar </a:t>
            </a:r>
            <a:r>
              <a:rPr lang="es" sz="2400" b="0" i="0" u="none" strike="noStrike">
                <a:latin typeface="Arial"/>
              </a:rPr>
              <a:t>la siguiente información a la Agencia del Programa Unificado, dentro del plazo especificado por la Agencia del Programa Unificado, </a:t>
            </a:r>
            <a:r>
              <a:rPr lang="es" sz="2400" b="0" i="0" u="none" strike="noStrike">
                <a:solidFill>
                  <a:srgbClr val="0070C0"/>
                </a:solidFill>
                <a:latin typeface="Arial"/>
              </a:rPr>
              <a:t>antes</a:t>
            </a:r>
            <a:r>
              <a:rPr lang="es" sz="2400" b="0" i="0" u="none" strike="noStrike">
                <a:latin typeface="Arial"/>
              </a:rPr>
              <a:t> de que se pueda reusar un UST:</a:t>
            </a:r>
          </a:p>
          <a:p>
            <a:pPr marL="342900" indent="-285750" rtl="0">
              <a:spcAft>
                <a:spcPts val="600"/>
              </a:spcAft>
              <a:buFont typeface="Arial" panose="020B0604020202020204" pitchFamily="34" charset="0"/>
              <a:buChar char="•"/>
            </a:pPr>
            <a:r>
              <a:rPr lang="es" sz="2000" b="0" i="0" u="none" strike="noStrike">
                <a:latin typeface="Arial"/>
              </a:rPr>
              <a:t>El</a:t>
            </a:r>
            <a:r>
              <a:rPr lang="es" sz="2000" b="0" i="0" u="none" strike="noStrike">
                <a:solidFill>
                  <a:srgbClr val="0070C0"/>
                </a:solidFill>
                <a:latin typeface="Arial"/>
              </a:rPr>
              <a:t> nombre del nuevo propietario y el nuevo operador</a:t>
            </a:r>
            <a:r>
              <a:rPr lang="es" sz="2000" b="0" i="0" u="none" strike="noStrike">
                <a:latin typeface="Arial"/>
              </a:rPr>
              <a:t>, si corresponde</a:t>
            </a:r>
          </a:p>
          <a:p>
            <a:pPr marL="342900" indent="-285750" rtl="0">
              <a:spcAft>
                <a:spcPts val="600"/>
              </a:spcAft>
              <a:buFont typeface="Arial" panose="020B0604020202020204" pitchFamily="34" charset="0"/>
              <a:buChar char="•"/>
            </a:pPr>
            <a:r>
              <a:rPr lang="es" sz="2000" b="0" i="0" u="none" strike="noStrike">
                <a:latin typeface="Arial"/>
              </a:rPr>
              <a:t>La </a:t>
            </a:r>
            <a:r>
              <a:rPr lang="es" sz="2000" b="0" i="0" u="none" strike="noStrike">
                <a:solidFill>
                  <a:srgbClr val="0070C0"/>
                </a:solidFill>
                <a:latin typeface="Arial"/>
              </a:rPr>
              <a:t>ubicación </a:t>
            </a:r>
            <a:r>
              <a:rPr lang="es" sz="2000" b="0" i="0" u="none" strike="noStrike">
                <a:latin typeface="Arial"/>
              </a:rPr>
              <a:t>del uso previsto</a:t>
            </a:r>
          </a:p>
          <a:p>
            <a:pPr marL="342900" indent="-285750" rtl="0">
              <a:spcAft>
                <a:spcPts val="600"/>
              </a:spcAft>
              <a:buFont typeface="Arial" panose="020B0604020202020204" pitchFamily="34" charset="0"/>
              <a:buChar char="•"/>
            </a:pPr>
            <a:r>
              <a:rPr lang="es" sz="2000" b="0" i="0" u="none" strike="noStrike">
                <a:latin typeface="Arial"/>
              </a:rPr>
              <a:t>La </a:t>
            </a:r>
            <a:r>
              <a:rPr lang="es" sz="2000" b="0" i="0" u="none" strike="noStrike">
                <a:solidFill>
                  <a:srgbClr val="0070C0"/>
                </a:solidFill>
                <a:latin typeface="Arial"/>
              </a:rPr>
              <a:t>naturaleza </a:t>
            </a:r>
            <a:r>
              <a:rPr lang="es" sz="2000" b="0" i="0" u="none" strike="noStrike">
                <a:latin typeface="Arial"/>
              </a:rPr>
              <a:t>del uso previsto</a:t>
            </a:r>
          </a:p>
          <a:p>
            <a:pPr marL="342900" indent="-285750" rtl="0">
              <a:spcAft>
                <a:spcPts val="600"/>
              </a:spcAft>
              <a:buFont typeface="Arial" panose="020B0604020202020204" pitchFamily="34" charset="0"/>
              <a:buChar char="•"/>
            </a:pPr>
            <a:r>
              <a:rPr lang="es" sz="2000" b="0" i="0" u="none" strike="noStrike">
                <a:solidFill>
                  <a:srgbClr val="0070C0"/>
                </a:solidFill>
                <a:latin typeface="Arial"/>
              </a:rPr>
              <a:t>La aprobación de la Agencia del Programa Unificado con jurisdicción sobre la instalación </a:t>
            </a:r>
            <a:r>
              <a:rPr lang="es" sz="2000" b="0" i="0" u="none" strike="noStrike">
                <a:latin typeface="Arial"/>
              </a:rPr>
              <a:t>donde se reinstalará el UST</a:t>
            </a:r>
            <a:endParaRPr lang="en-US" sz="2000" u="sng">
              <a:cs typeface="Arial"/>
            </a:endParaRPr>
          </a:p>
        </p:txBody>
      </p:sp>
      <p:sp>
        <p:nvSpPr>
          <p:cNvPr id="2" name="Slide Number Placeholder 2">
            <a:extLst>
              <a:ext uri="{FF2B5EF4-FFF2-40B4-BE49-F238E27FC236}">
                <a16:creationId xmlns:a16="http://schemas.microsoft.com/office/drawing/2014/main" id="{E6970077-65B0-D47E-C88E-44574D8BA60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76</a:t>
            </a:r>
            <a:endParaRPr lang="en-US" sz="1800" dirty="0">
              <a:solidFill>
                <a:schemeClr val="tx1"/>
              </a:solidFill>
            </a:endParaRPr>
          </a:p>
        </p:txBody>
      </p:sp>
    </p:spTree>
    <p:extLst>
      <p:ext uri="{BB962C8B-B14F-4D97-AF65-F5344CB8AC3E}">
        <p14:creationId xmlns:p14="http://schemas.microsoft.com/office/powerpoint/2010/main" val="1294910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AE1E-D439-7789-3998-EA8CF1B82A99}"/>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589595BB-3092-0B8B-FB59-A7C1B7377BE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4C02483A-AF7E-C55F-8451-AC6EE1C0D3D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cierre</a:t>
            </a:r>
            <a:endParaRPr lang="en-US" sz="3600" b="1">
              <a:solidFill>
                <a:srgbClr val="0070C0"/>
              </a:solidFill>
              <a:cs typeface="+mj-cs"/>
            </a:endParaRPr>
          </a:p>
        </p:txBody>
      </p:sp>
      <p:sp>
        <p:nvSpPr>
          <p:cNvPr id="6" name="TextBox 5">
            <a:extLst>
              <a:ext uri="{FF2B5EF4-FFF2-40B4-BE49-F238E27FC236}">
                <a16:creationId xmlns:a16="http://schemas.microsoft.com/office/drawing/2014/main" id="{32844644-CD82-64AC-D972-5ADA7E05DF0E}"/>
              </a:ext>
            </a:extLst>
          </p:cNvPr>
          <p:cNvSpPr txBox="1"/>
          <p:nvPr/>
        </p:nvSpPr>
        <p:spPr>
          <a:xfrm>
            <a:off x="595085" y="1355343"/>
            <a:ext cx="11248077" cy="4764381"/>
          </a:xfrm>
          <a:prstGeom prst="rect">
            <a:avLst/>
          </a:prstGeom>
          <a:noFill/>
        </p:spPr>
        <p:txBody>
          <a:bodyPr wrap="square" lIns="91440" tIns="45720" rIns="91440" bIns="45720" anchor="t" anchorCtr="0">
            <a:noAutofit/>
          </a:bodyPr>
          <a:lstStyle/>
          <a:p>
            <a:pPr marL="57150" rtl="0">
              <a:spcAft>
                <a:spcPts val="600"/>
              </a:spcAft>
            </a:pPr>
            <a:r>
              <a:rPr lang="es" sz="2000" b="1" i="0" u="none" strike="noStrike" dirty="0">
                <a:solidFill>
                  <a:srgbClr val="0070C0"/>
                </a:solidFill>
                <a:latin typeface="Arial"/>
                <a:ea typeface="+mn-lt"/>
                <a:cs typeface="+mn-lt"/>
              </a:rPr>
              <a:t>Nueva </a:t>
            </a:r>
            <a:r>
              <a:rPr lang="es" sz="2000" b="1" i="0" u="none" strike="noStrike" dirty="0">
                <a:solidFill>
                  <a:srgbClr val="0070C0"/>
                </a:solidFill>
                <a:latin typeface="Arial"/>
              </a:rPr>
              <a:t>propuesta</a:t>
            </a:r>
            <a:r>
              <a:rPr lang="es" sz="2000" b="0" i="0" u="none" strike="noStrike" dirty="0">
                <a:solidFill>
                  <a:srgbClr val="0070C0"/>
                </a:solidFill>
                <a:latin typeface="Arial"/>
              </a:rPr>
              <a:t>: </a:t>
            </a:r>
            <a:r>
              <a:rPr lang="es" sz="2000" b="0" i="0" u="none" strike="noStrike" dirty="0">
                <a:latin typeface="Arial"/>
              </a:rPr>
              <a:t>Requisitos para</a:t>
            </a:r>
            <a:r>
              <a:rPr lang="es" sz="2000" b="0" i="0" u="none" strike="noStrike" dirty="0">
                <a:solidFill>
                  <a:srgbClr val="0070C0"/>
                </a:solidFill>
                <a:latin typeface="Arial"/>
              </a:rPr>
              <a:t> reusar el tanque de almacenamiento subterráneo</a:t>
            </a:r>
            <a:r>
              <a:rPr lang="es" sz="2000" b="0" i="0" u="none" strike="noStrike" dirty="0">
                <a:latin typeface="Arial"/>
              </a:rPr>
              <a:t>.</a:t>
            </a:r>
            <a:endParaRPr lang="en-US" sz="2000" b="1" dirty="0">
              <a:solidFill>
                <a:srgbClr val="0070C0"/>
              </a:solidFill>
              <a:cs typeface="Arial"/>
            </a:endParaRPr>
          </a:p>
          <a:p>
            <a:pPr marL="342900" indent="-285750" rtl="0">
              <a:spcAft>
                <a:spcPts val="600"/>
              </a:spcAft>
              <a:buFont typeface="Arial" panose="020B0604020202020204" pitchFamily="34" charset="0"/>
              <a:buChar char="•"/>
            </a:pPr>
            <a:r>
              <a:rPr lang="es" sz="2000" b="0" i="0" u="none" strike="noStrike" dirty="0">
                <a:latin typeface="Arial"/>
              </a:rPr>
              <a:t>Los tanques reubicados para ser reusados para almacenar una sustancia peligrosa deben:</a:t>
            </a:r>
            <a:endParaRPr lang="en-US" sz="2000" dirty="0">
              <a:cs typeface="Arial"/>
            </a:endParaRPr>
          </a:p>
          <a:p>
            <a:pPr marL="800100" lvl="1" indent="-285750" rtl="0">
              <a:spcAft>
                <a:spcPts val="600"/>
              </a:spcAft>
              <a:buFont typeface="Arial" panose="020B0604020202020204" pitchFamily="34" charset="0"/>
              <a:buChar char="•"/>
            </a:pPr>
            <a:r>
              <a:rPr lang="es" sz="2000" b="0" i="0" u="none" strike="noStrike" dirty="0">
                <a:latin typeface="Arial"/>
              </a:rPr>
              <a:t>Ser</a:t>
            </a:r>
            <a:r>
              <a:rPr lang="es" sz="2000" b="0" i="0" u="none" strike="noStrike" dirty="0">
                <a:solidFill>
                  <a:srgbClr val="0070C0"/>
                </a:solidFill>
                <a:latin typeface="Arial"/>
              </a:rPr>
              <a:t> probados, inspeccionados y recertificados por el fabricante y por una organización de pruebas independiente</a:t>
            </a:r>
            <a:r>
              <a:rPr lang="es" sz="2000" b="0" i="0" u="none" strike="noStrike" dirty="0">
                <a:latin typeface="Arial"/>
              </a:rPr>
              <a:t> </a:t>
            </a:r>
            <a:r>
              <a:rPr lang="es" sz="2000" b="0" i="0" u="none" strike="noStrike" dirty="0">
                <a:solidFill>
                  <a:srgbClr val="0070C0"/>
                </a:solidFill>
                <a:latin typeface="Arial"/>
              </a:rPr>
              <a:t>(ITO) </a:t>
            </a:r>
            <a:r>
              <a:rPr lang="es" sz="2000" b="0" i="0" u="none" strike="noStrike" dirty="0">
                <a:latin typeface="Arial"/>
              </a:rPr>
              <a:t>no más de</a:t>
            </a:r>
            <a:r>
              <a:rPr lang="es" sz="2000" b="0" i="0" u="none" strike="noStrike" dirty="0">
                <a:solidFill>
                  <a:srgbClr val="0070C0"/>
                </a:solidFill>
                <a:latin typeface="Arial"/>
              </a:rPr>
              <a:t> 30 días </a:t>
            </a:r>
            <a:r>
              <a:rPr lang="es" sz="2000" b="0" i="0" u="none" strike="noStrike" dirty="0">
                <a:latin typeface="Arial"/>
              </a:rPr>
              <a:t>antes de la reinstalación</a:t>
            </a:r>
            <a:r>
              <a:rPr lang="es" sz="2000" b="0" i="0" u="none" strike="noStrike" dirty="0">
                <a:solidFill>
                  <a:srgbClr val="0070C0"/>
                </a:solidFill>
                <a:latin typeface="Arial"/>
              </a:rPr>
              <a:t>.</a:t>
            </a:r>
            <a:endParaRPr lang="en-US" sz="2000" dirty="0">
              <a:cs typeface="Arial"/>
            </a:endParaRPr>
          </a:p>
          <a:p>
            <a:pPr marL="800100" lvl="1" indent="-285750" rtl="0">
              <a:spcAft>
                <a:spcPts val="600"/>
              </a:spcAft>
              <a:buFont typeface="Arial" panose="020B0604020202020204" pitchFamily="34" charset="0"/>
              <a:buChar char="•"/>
            </a:pPr>
            <a:r>
              <a:rPr lang="es" sz="2000" b="0" i="0" u="none" strike="noStrike" dirty="0">
                <a:latin typeface="Arial"/>
                <a:ea typeface="+mn-lt"/>
                <a:cs typeface="+mn-lt"/>
              </a:rPr>
              <a:t>Tener su </a:t>
            </a:r>
            <a:r>
              <a:rPr lang="es" sz="2000" b="0" i="0" u="none" strike="noStrike" dirty="0">
                <a:solidFill>
                  <a:srgbClr val="0070C0"/>
                </a:solidFill>
                <a:latin typeface="Arial"/>
                <a:ea typeface="+mn-lt"/>
                <a:cs typeface="+mn-lt"/>
              </a:rPr>
              <a:t>etiqueta ITO actualizada</a:t>
            </a:r>
            <a:r>
              <a:rPr lang="es" sz="2000" b="0" i="0" u="none" strike="noStrike" dirty="0">
                <a:latin typeface="Arial"/>
                <a:ea typeface="+mn-lt"/>
                <a:cs typeface="+mn-lt"/>
              </a:rPr>
              <a:t> para incluir tanto la fecha de fabricación original como la </a:t>
            </a:r>
            <a:r>
              <a:rPr lang="es" sz="2000" b="0" i="0" u="none" strike="noStrike" dirty="0">
                <a:solidFill>
                  <a:srgbClr val="0070C0"/>
                </a:solidFill>
                <a:latin typeface="Arial"/>
                <a:ea typeface="+mn-lt"/>
                <a:cs typeface="+mn-lt"/>
              </a:rPr>
              <a:t>fecha de recertificación</a:t>
            </a:r>
            <a:r>
              <a:rPr lang="es" sz="2000" b="0" i="0" u="none" strike="noStrike" dirty="0">
                <a:latin typeface="Arial"/>
                <a:ea typeface="+mn-lt"/>
                <a:cs typeface="+mn-lt"/>
              </a:rPr>
              <a:t>.</a:t>
            </a:r>
          </a:p>
          <a:p>
            <a:pPr marL="800100" lvl="1" indent="-285750" rtl="0">
              <a:spcAft>
                <a:spcPts val="600"/>
              </a:spcAft>
              <a:buFont typeface="Arial" panose="020B0604020202020204" pitchFamily="34" charset="0"/>
              <a:buChar char="•"/>
            </a:pPr>
            <a:r>
              <a:rPr lang="es" sz="2000" b="0" i="0" u="none" strike="noStrike" dirty="0">
                <a:latin typeface="Arial"/>
                <a:ea typeface="+mn-lt"/>
                <a:cs typeface="+mn-lt"/>
              </a:rPr>
              <a:t>Cumplir con todos los requisitos de los artículos 4, 5 y 6 de estas regulaciones y la sección 25290.1 del Código de Salud y Seguridad </a:t>
            </a:r>
            <a:r>
              <a:rPr lang="es" sz="2000" b="0" i="1" u="none" strike="noStrike" dirty="0">
                <a:latin typeface="Arial"/>
                <a:ea typeface="+mn-lt"/>
                <a:cs typeface="+mn-lt"/>
              </a:rPr>
              <a:t>(es decir, UST de tipo 3)</a:t>
            </a:r>
            <a:r>
              <a:rPr lang="es" sz="2000" b="0" i="0" u="none" strike="noStrike" dirty="0">
                <a:latin typeface="Arial"/>
                <a:ea typeface="+mn-lt"/>
                <a:cs typeface="+mn-lt"/>
              </a:rPr>
              <a:t>.</a:t>
            </a:r>
            <a:endParaRPr lang="en-US" sz="2000" i="1" dirty="0">
              <a:solidFill>
                <a:srgbClr val="0070C0"/>
              </a:solidFill>
              <a:cs typeface="Arial"/>
            </a:endParaRPr>
          </a:p>
          <a:p>
            <a:pPr marL="57150">
              <a:lnSpc>
                <a:spcPct val="90000"/>
              </a:lnSpc>
              <a:spcAft>
                <a:spcPts val="600"/>
              </a:spcAft>
            </a:pPr>
            <a:endParaRPr lang="en-US" u="sng" dirty="0">
              <a:solidFill>
                <a:srgbClr val="0070C0"/>
              </a:solidFill>
              <a:cs typeface="Arial"/>
            </a:endParaRPr>
          </a:p>
        </p:txBody>
      </p:sp>
      <p:sp>
        <p:nvSpPr>
          <p:cNvPr id="2" name="Slide Number Placeholder 2">
            <a:extLst>
              <a:ext uri="{FF2B5EF4-FFF2-40B4-BE49-F238E27FC236}">
                <a16:creationId xmlns:a16="http://schemas.microsoft.com/office/drawing/2014/main" id="{EDEDF465-7A1D-CBFF-9208-6AE51A3F7413}"/>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77</a:t>
            </a:r>
            <a:endParaRPr lang="en-US" sz="1800" dirty="0">
              <a:solidFill>
                <a:schemeClr val="tx1"/>
              </a:solidFill>
            </a:endParaRPr>
          </a:p>
        </p:txBody>
      </p:sp>
    </p:spTree>
    <p:extLst>
      <p:ext uri="{BB962C8B-B14F-4D97-AF65-F5344CB8AC3E}">
        <p14:creationId xmlns:p14="http://schemas.microsoft.com/office/powerpoint/2010/main" val="114067644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51CE153-F927-BCA0-5917-85A0A626511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81CD5DA6-A2B8-9182-CBD5-0E4EB30E2D61}"/>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dirty="0">
                <a:solidFill>
                  <a:srgbClr val="0070C0"/>
                </a:solidFill>
                <a:latin typeface="Arial"/>
                <a:cs typeface="+mj-cs"/>
              </a:rPr>
              <a:t>Tanques de almacenamiento subterráneo abandonados</a:t>
            </a:r>
            <a:endParaRPr lang="en-US" sz="3600" b="1" dirty="0">
              <a:solidFill>
                <a:srgbClr val="0070C0"/>
              </a:solidFill>
              <a:cs typeface="+mj-cs"/>
            </a:endParaRPr>
          </a:p>
        </p:txBody>
      </p:sp>
      <p:sp>
        <p:nvSpPr>
          <p:cNvPr id="6" name="TextBox 5">
            <a:extLst>
              <a:ext uri="{FF2B5EF4-FFF2-40B4-BE49-F238E27FC236}">
                <a16:creationId xmlns:a16="http://schemas.microsoft.com/office/drawing/2014/main" id="{6FC2272E-5D82-D2D5-053D-756C546B89AC}"/>
              </a:ext>
            </a:extLst>
          </p:cNvPr>
          <p:cNvSpPr txBox="1"/>
          <p:nvPr/>
        </p:nvSpPr>
        <p:spPr>
          <a:xfrm>
            <a:off x="595085" y="1625600"/>
            <a:ext cx="11016343" cy="5272213"/>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a:solidFill>
                  <a:srgbClr val="0070C0"/>
                </a:solidFill>
                <a:latin typeface="Arial"/>
                <a:ea typeface="+mn-lt"/>
                <a:cs typeface="+mn-lt"/>
              </a:rPr>
              <a:t>Nueva</a:t>
            </a:r>
            <a:r>
              <a:rPr lang="es" sz="2400" b="0" i="0" u="none" strike="noStrike">
                <a:solidFill>
                  <a:srgbClr val="0070C0"/>
                </a:solidFill>
                <a:latin typeface="Arial"/>
              </a:rPr>
              <a:t> </a:t>
            </a:r>
            <a:r>
              <a:rPr lang="es" sz="2400" b="1" i="0" u="none" strike="noStrike">
                <a:solidFill>
                  <a:srgbClr val="0070C0"/>
                </a:solidFill>
                <a:latin typeface="Arial"/>
              </a:rPr>
              <a:t>propuesta</a:t>
            </a:r>
            <a:r>
              <a:rPr lang="es" sz="2400" b="0" i="0" u="none" strike="noStrike">
                <a:solidFill>
                  <a:srgbClr val="0070C0"/>
                </a:solidFill>
                <a:latin typeface="Arial"/>
              </a:rPr>
              <a:t>: </a:t>
            </a:r>
            <a:r>
              <a:rPr lang="es" sz="2400" b="0" i="0" u="none" strike="noStrike">
                <a:latin typeface="Arial"/>
              </a:rPr>
              <a:t>Requisitos para</a:t>
            </a:r>
            <a:r>
              <a:rPr lang="es" sz="2400" b="0" i="0" u="none" strike="noStrike">
                <a:solidFill>
                  <a:srgbClr val="0070C0"/>
                </a:solidFill>
                <a:latin typeface="Arial"/>
              </a:rPr>
              <a:t> tanques de almacenamiento subterráneo abandonados</a:t>
            </a:r>
            <a:r>
              <a:rPr lang="es" sz="2400" b="0" i="0" u="none" strike="noStrike">
                <a:latin typeface="Arial"/>
              </a:rPr>
              <a:t>.</a:t>
            </a:r>
            <a:endParaRPr lang="en-US" sz="2400">
              <a:cs typeface="Arial"/>
            </a:endParaRPr>
          </a:p>
          <a:p>
            <a:pPr marL="342900" indent="-285750" rtl="0">
              <a:spcAft>
                <a:spcPts val="600"/>
              </a:spcAft>
              <a:buFont typeface="Arial" panose="020B0604020202020204" pitchFamily="34" charset="0"/>
              <a:buChar char="•"/>
            </a:pPr>
            <a:r>
              <a:rPr lang="es" sz="2400" b="0" i="0" u="none" strike="noStrike">
                <a:latin typeface="Arial"/>
                <a:ea typeface="+mn-lt"/>
                <a:cs typeface="+mn-lt"/>
              </a:rPr>
              <a:t>Tanques de almacenamiento subterráneo abandonados:</a:t>
            </a:r>
          </a:p>
          <a:p>
            <a:pPr marL="800100" lvl="1" indent="-285750" rtl="0">
              <a:spcAft>
                <a:spcPts val="600"/>
              </a:spcAft>
              <a:buFont typeface="Arial" panose="020B0604020202020204" pitchFamily="34" charset="0"/>
              <a:buChar char="•"/>
            </a:pPr>
            <a:r>
              <a:rPr lang="es" sz="2400" b="0" i="0" u="none" strike="noStrike">
                <a:solidFill>
                  <a:srgbClr val="0070C0"/>
                </a:solidFill>
                <a:latin typeface="Arial"/>
                <a:ea typeface="+mn-lt"/>
                <a:cs typeface="+mn-lt"/>
              </a:rPr>
              <a:t>No se pueden colocar en cierre temporal</a:t>
            </a:r>
            <a:endParaRPr lang="es" sz="2400" b="0" i="0" u="none" strike="noStrike">
              <a:latin typeface="Arial"/>
              <a:ea typeface="+mn-lt"/>
              <a:cs typeface="+mn-lt"/>
            </a:endParaRPr>
          </a:p>
          <a:p>
            <a:pPr marL="800100" lvl="1" indent="-285750" rtl="0">
              <a:spcAft>
                <a:spcPts val="600"/>
              </a:spcAft>
              <a:buFont typeface="Arial" panose="020B0604020202020204" pitchFamily="34" charset="0"/>
              <a:buChar char="•"/>
            </a:pPr>
            <a:r>
              <a:rPr lang="es" sz="2400" b="0" i="0" u="none" strike="noStrike">
                <a:latin typeface="Arial"/>
                <a:ea typeface="+mn-lt"/>
                <a:cs typeface="+mn-lt"/>
              </a:rPr>
              <a:t>Deben estar </a:t>
            </a:r>
            <a:r>
              <a:rPr lang="es" sz="2400" b="0" i="0" u="none" strike="noStrike">
                <a:solidFill>
                  <a:srgbClr val="0070C0"/>
                </a:solidFill>
                <a:latin typeface="Arial"/>
                <a:ea typeface="+mn-lt"/>
                <a:cs typeface="+mn-lt"/>
              </a:rPr>
              <a:t>cerrados permanentemente</a:t>
            </a:r>
            <a:r>
              <a:rPr lang="es" sz="2400" b="0" i="0" u="none" strike="noStrike">
                <a:latin typeface="Arial"/>
                <a:ea typeface="+mn-lt"/>
                <a:cs typeface="+mn-lt"/>
              </a:rPr>
              <a:t> de acuerdo con esta regulación a menos que, antes de volver a funcionar:</a:t>
            </a:r>
          </a:p>
          <a:p>
            <a:pPr marL="1257300" lvl="2" indent="-285750" rtl="0">
              <a:spcAft>
                <a:spcPts val="600"/>
              </a:spcAft>
              <a:buFont typeface="Arial" panose="020B0604020202020204" pitchFamily="34" charset="0"/>
              <a:buChar char="•"/>
            </a:pPr>
            <a:r>
              <a:rPr lang="es" sz="2400" b="0" i="0" u="none" strike="noStrike">
                <a:latin typeface="Arial"/>
                <a:ea typeface="+mn-lt"/>
                <a:cs typeface="+mn-lt"/>
              </a:rPr>
              <a:t>estén equipados con un sistema continuo</a:t>
            </a:r>
            <a:r>
              <a:rPr lang="es" sz="2400" b="0" i="0" u="none" strike="noStrike">
                <a:solidFill>
                  <a:srgbClr val="0070C0"/>
                </a:solidFill>
                <a:latin typeface="Arial"/>
                <a:ea typeface="+mn-lt"/>
                <a:cs typeface="+mn-lt"/>
              </a:rPr>
              <a:t> de detección de liberaciones intersticiales mediante vacío, presión o método hidrostático</a:t>
            </a:r>
            <a:r>
              <a:rPr lang="es" sz="2400" b="0" i="0" u="none" strike="noStrike">
                <a:latin typeface="Arial"/>
                <a:ea typeface="+mn-lt"/>
                <a:cs typeface="+mn-lt"/>
              </a:rPr>
              <a:t>; y</a:t>
            </a:r>
          </a:p>
          <a:p>
            <a:pPr marL="1257300" lvl="2" indent="-285750" rtl="0">
              <a:spcAft>
                <a:spcPts val="600"/>
              </a:spcAft>
              <a:buFont typeface="Arial" panose="020B0604020202020204" pitchFamily="34" charset="0"/>
              <a:buChar char="•"/>
            </a:pPr>
            <a:r>
              <a:rPr lang="es" sz="2400" b="0" i="0" u="none" strike="noStrike">
                <a:solidFill>
                  <a:srgbClr val="0070C0"/>
                </a:solidFill>
                <a:latin typeface="Arial"/>
                <a:ea typeface="+mn-lt"/>
                <a:cs typeface="+mn-lt"/>
              </a:rPr>
              <a:t>aprueben la prueba de detección mejorada de fugas (ELD)</a:t>
            </a:r>
            <a:r>
              <a:rPr lang="es" sz="2400" b="0" i="0" u="none" strike="noStrike">
                <a:latin typeface="Arial"/>
                <a:ea typeface="+mn-lt"/>
                <a:cs typeface="+mn-lt"/>
              </a:rPr>
              <a:t>.</a:t>
            </a:r>
            <a:endParaRPr lang="en-US" sz="2400">
              <a:cs typeface="Arial"/>
            </a:endParaRPr>
          </a:p>
          <a:p>
            <a:pPr marL="342900" indent="-285750">
              <a:spcAft>
                <a:spcPts val="600"/>
              </a:spcAft>
              <a:buFont typeface="Arial" panose="020B0604020202020204" pitchFamily="34" charset="0"/>
              <a:buChar char="•"/>
            </a:pPr>
            <a:endParaRPr lang="en-US" sz="2400">
              <a:solidFill>
                <a:srgbClr val="0070C0"/>
              </a:solidFill>
              <a:cs typeface="Arial"/>
            </a:endParaRPr>
          </a:p>
          <a:p>
            <a:pPr marL="57150">
              <a:lnSpc>
                <a:spcPct val="90000"/>
              </a:lnSpc>
              <a:spcAft>
                <a:spcPts val="600"/>
              </a:spcAft>
            </a:pPr>
            <a:endParaRPr lang="en-US" sz="2000" u="sng">
              <a:solidFill>
                <a:srgbClr val="0070C0"/>
              </a:solidFill>
              <a:cs typeface="Arial"/>
            </a:endParaRPr>
          </a:p>
        </p:txBody>
      </p:sp>
      <p:sp>
        <p:nvSpPr>
          <p:cNvPr id="2" name="Slide Number Placeholder 2">
            <a:extLst>
              <a:ext uri="{FF2B5EF4-FFF2-40B4-BE49-F238E27FC236}">
                <a16:creationId xmlns:a16="http://schemas.microsoft.com/office/drawing/2014/main" id="{E4C42BDA-5DB6-3EF6-F876-8FDA300C277B}"/>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78</a:t>
            </a:r>
            <a:endParaRPr lang="en-US" sz="1800" dirty="0">
              <a:solidFill>
                <a:schemeClr val="tx1"/>
              </a:solidFill>
            </a:endParaRPr>
          </a:p>
        </p:txBody>
      </p:sp>
    </p:spTree>
    <p:extLst>
      <p:ext uri="{BB962C8B-B14F-4D97-AF65-F5344CB8AC3E}">
        <p14:creationId xmlns:p14="http://schemas.microsoft.com/office/powerpoint/2010/main" val="49749124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528003" cy="861617"/>
          </a:xfrm>
          <a:noFill/>
        </p:spPr>
        <p:txBody>
          <a:bodyPr vert="horz" lIns="91440" tIns="45720" rIns="91440" bIns="45720" rtlCol="0" anchor="t" anchorCtr="0">
            <a:noAutofit/>
          </a:bodyPr>
          <a:lstStyle/>
          <a:p>
            <a:pPr rtl="0"/>
            <a:r>
              <a:rPr lang="es" sz="3600" b="1" i="0" u="none" strike="noStrike" dirty="0">
                <a:latin typeface="Arial"/>
                <a:ea typeface="+mn-lt"/>
                <a:cs typeface="+mn-lt"/>
              </a:rPr>
              <a:t>Propuesta de artículo 9: Solicitud de permisos, requisitos de la Agencia del Programa Unificado, secretos comerciales y requisitos </a:t>
            </a:r>
            <a:br>
              <a:rPr lang="es" sz="3600" b="1" i="0" u="none" strike="noStrike" dirty="0">
                <a:latin typeface="Arial"/>
                <a:ea typeface="+mn-lt"/>
                <a:cs typeface="+mn-lt"/>
              </a:rPr>
            </a:br>
            <a:r>
              <a:rPr lang="es" sz="3600" b="1" i="0" u="none" strike="noStrike" dirty="0">
                <a:latin typeface="Arial"/>
                <a:ea typeface="+mn-lt"/>
                <a:cs typeface="+mn-lt"/>
              </a:rPr>
              <a:t>de etiquetado rojo</a:t>
            </a:r>
            <a:endParaRPr lang="en-US" sz="3600" b="1" dirty="0">
              <a:latin typeface="+mj-lt"/>
              <a:cs typeface="Arial"/>
            </a:endParaRP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descr="Rellenar formularios en una mesa">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075" y="2628581"/>
            <a:ext cx="4615853" cy="3085468"/>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b="0" i="0" u="none" strike="noStrike" dirty="0">
                <a:solidFill>
                  <a:srgbClr val="000000"/>
                </a:solidFill>
                <a:latin typeface="Arial"/>
              </a:rPr>
              <a:t>79</a:t>
            </a:r>
            <a:endParaRPr lang="en-US" dirty="0">
              <a:solidFill>
                <a:schemeClr val="tx1"/>
              </a:solidFill>
            </a:endParaRPr>
          </a:p>
        </p:txBody>
      </p:sp>
    </p:spTree>
    <p:extLst>
      <p:ext uri="{BB962C8B-B14F-4D97-AF65-F5344CB8AC3E}">
        <p14:creationId xmlns:p14="http://schemas.microsoft.com/office/powerpoint/2010/main" val="8948686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2" name="Title 1">
            <a:extLst>
              <a:ext uri="{FF2B5EF4-FFF2-40B4-BE49-F238E27FC236}">
                <a16:creationId xmlns:a16="http://schemas.microsoft.com/office/drawing/2014/main" id="{9EE79118-620A-EC68-F42B-C216F1AE6718}"/>
              </a:ext>
            </a:extLst>
          </p:cNvPr>
          <p:cNvSpPr txBox="1">
            <a:spLocks noGrp="1"/>
          </p:cNvSpPr>
          <p:nvPr>
            <p:ph type="title" idx="4294967295"/>
          </p:nvPr>
        </p:nvSpPr>
        <p:spPr>
          <a:xfrm>
            <a:off x="641684" y="696685"/>
            <a:ext cx="10723921" cy="2380003"/>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4000" b="1" i="0" u="none" strike="noStrike" kern="1200" cap="none" spc="0" normalizeH="0" baseline="0" noProof="0">
                <a:ln>
                  <a:noFill/>
                </a:ln>
                <a:solidFill>
                  <a:srgbClr val="0070C0"/>
                </a:solidFill>
                <a:uLnTx/>
                <a:uFillTx/>
                <a:latin typeface="Arial"/>
                <a:ea typeface="+mj-ea"/>
                <a:cs typeface="Arial"/>
              </a:rPr>
              <a:t>Definiciones</a:t>
            </a:r>
            <a:endParaRPr kumimoji="0" lang="en-US" sz="40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endParaRPr>
          </a:p>
        </p:txBody>
      </p:sp>
      <p:sp>
        <p:nvSpPr>
          <p:cNvPr id="4" name="Rectangle 3">
            <a:extLst>
              <a:ext uri="{FF2B5EF4-FFF2-40B4-BE49-F238E27FC236}">
                <a16:creationId xmlns:a16="http://schemas.microsoft.com/office/drawing/2014/main" id="{D03F1F9C-FB5A-A353-427E-54DDF6687EB6}"/>
              </a:ext>
            </a:extLst>
          </p:cNvPr>
          <p:cNvSpPr/>
          <p:nvPr/>
        </p:nvSpPr>
        <p:spPr>
          <a:xfrm>
            <a:off x="641682" y="1648136"/>
            <a:ext cx="10908633" cy="3022366"/>
          </a:xfrm>
          <a:prstGeom prst="rect">
            <a:avLst/>
          </a:prstGeom>
        </p:spPr>
        <p:txBody>
          <a:bodyPr wrap="square">
            <a:noAutofit/>
          </a:bodyPr>
          <a:lstStyle/>
          <a:p>
            <a:pPr rtl="0">
              <a:lnSpc>
                <a:spcPct val="90000"/>
              </a:lnSpc>
            </a:pPr>
            <a:r>
              <a:rPr lang="es" sz="2800" b="1" i="0" u="none" strike="noStrike">
                <a:solidFill>
                  <a:srgbClr val="0070C0"/>
                </a:solidFill>
                <a:latin typeface="Arial"/>
                <a:cs typeface="Arial"/>
              </a:rPr>
              <a:t>Nueva propuesta:</a:t>
            </a:r>
          </a:p>
          <a:p>
            <a:pPr marL="342900" indent="-342900" rtl="0">
              <a:spcBef>
                <a:spcPts val="600"/>
              </a:spcBef>
              <a:buFont typeface="Arial" panose="020B0604020202020204" pitchFamily="34" charset="0"/>
              <a:buChar char="•"/>
            </a:pPr>
            <a:r>
              <a:rPr lang="es" sz="2800" b="1" i="0" u="none" strike="noStrike">
                <a:solidFill>
                  <a:srgbClr val="0070C0"/>
                </a:solidFill>
                <a:latin typeface="Arial"/>
                <a:cs typeface="Arial"/>
              </a:rPr>
              <a:t>Continuidad </a:t>
            </a:r>
            <a:r>
              <a:rPr lang="es" sz="2800" b="0" i="0" u="none" strike="noStrike">
                <a:latin typeface="Arial"/>
                <a:cs typeface="Arial"/>
              </a:rPr>
              <a:t>significa que el espacio intersticial dentro de una </a:t>
            </a:r>
            <a:r>
              <a:rPr lang="es" sz="2800" b="0" i="0" u="none" strike="noStrike">
                <a:solidFill>
                  <a:srgbClr val="0070C0"/>
                </a:solidFill>
                <a:latin typeface="Arial"/>
                <a:cs typeface="Arial"/>
              </a:rPr>
              <a:t>zona </a:t>
            </a:r>
            <a:r>
              <a:rPr lang="es" sz="2800" b="0" i="0" u="none" strike="noStrike">
                <a:latin typeface="Arial"/>
                <a:cs typeface="Arial"/>
              </a:rPr>
              <a:t>está abierto y es evaluable, y permite el flujo sin obstrucciones de sustancias peligrosas.</a:t>
            </a:r>
          </a:p>
          <a:p>
            <a:pPr marL="342900" indent="-342900" rtl="0">
              <a:spcBef>
                <a:spcPts val="600"/>
              </a:spcBef>
              <a:buFont typeface="Arial" panose="020B0604020202020204" pitchFamily="34" charset="0"/>
              <a:buChar char="•"/>
            </a:pPr>
            <a:r>
              <a:rPr lang="es" sz="2800" b="1" i="0" u="none" strike="noStrike">
                <a:solidFill>
                  <a:srgbClr val="0070C0"/>
                </a:solidFill>
                <a:latin typeface="Arial"/>
                <a:cs typeface="Arial"/>
              </a:rPr>
              <a:t>Zona </a:t>
            </a:r>
            <a:r>
              <a:rPr lang="es" sz="2800" b="0" i="0" u="none" strike="noStrike">
                <a:latin typeface="Arial"/>
                <a:cs typeface="Arial"/>
              </a:rPr>
              <a:t>significa el espacio intersticial de los componentes del UST que se monitorea como una sola unidad.</a:t>
            </a:r>
          </a:p>
          <a:p>
            <a:pPr>
              <a:lnSpc>
                <a:spcPct val="90000"/>
              </a:lnSpc>
            </a:pPr>
            <a:endParaRPr lang="en-US" sz="280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2EAC5D40-B2F0-90A2-2BA9-94B673604961}"/>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8</a:t>
            </a:r>
            <a:endParaRPr lang="en-US" sz="1800">
              <a:solidFill>
                <a:schemeClr val="tx1"/>
              </a:solidFill>
            </a:endParaRPr>
          </a:p>
        </p:txBody>
      </p:sp>
    </p:spTree>
    <p:extLst>
      <p:ext uri="{BB962C8B-B14F-4D97-AF65-F5344CB8AC3E}">
        <p14:creationId xmlns:p14="http://schemas.microsoft.com/office/powerpoint/2010/main" val="233412145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E9414-9E3D-FD28-BC0A-19703B57106D}"/>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49F1DB31-7ACA-4FB5-01CB-CE11AB901F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DA26397-F3DC-572B-8F4C-358E9DA174E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 permiso</a:t>
            </a:r>
            <a:endParaRPr lang="en-US" sz="4000" b="1">
              <a:solidFill>
                <a:srgbClr val="0070C0"/>
              </a:solidFill>
              <a:cs typeface="+mj-cs"/>
            </a:endParaRPr>
          </a:p>
        </p:txBody>
      </p:sp>
      <p:sp>
        <p:nvSpPr>
          <p:cNvPr id="6" name="TextBox 5">
            <a:extLst>
              <a:ext uri="{FF2B5EF4-FFF2-40B4-BE49-F238E27FC236}">
                <a16:creationId xmlns:a16="http://schemas.microsoft.com/office/drawing/2014/main" id="{8013707E-8207-E22F-6259-D7B01540D529}"/>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a:t>
            </a:r>
            <a:r>
              <a:rPr lang="es" sz="2800" b="1" i="0" u="none" strike="noStrike">
                <a:solidFill>
                  <a:srgbClr val="0070C0"/>
                </a:solidFill>
                <a:latin typeface="Arial"/>
              </a:rPr>
              <a:t>propuesta</a:t>
            </a:r>
            <a:r>
              <a:rPr lang="es" sz="2800" b="0" i="0" u="none" strike="noStrike">
                <a:latin typeface="Arial"/>
              </a:rPr>
              <a:t>: Requisitos de solicitud de </a:t>
            </a:r>
            <a:r>
              <a:rPr lang="es" sz="2800" b="0" i="0" u="none" strike="noStrike">
                <a:solidFill>
                  <a:srgbClr val="0070C0"/>
                </a:solidFill>
                <a:latin typeface="Arial"/>
              </a:rPr>
              <a:t>permisos de operación</a:t>
            </a:r>
            <a:r>
              <a:rPr lang="es" sz="2800" b="0" i="0" u="none" strike="noStrike">
                <a:latin typeface="Arial"/>
              </a:rPr>
              <a:t>.</a:t>
            </a:r>
            <a:endParaRPr lang="en-US" sz="2800">
              <a:solidFill>
                <a:srgbClr val="0070C0"/>
              </a:solidFill>
            </a:endParaRPr>
          </a:p>
          <a:p>
            <a:pPr marL="342900" indent="-285750" rtl="0">
              <a:spcAft>
                <a:spcPts val="600"/>
              </a:spcAft>
              <a:buFont typeface="Arial" panose="020B0604020202020204" pitchFamily="34" charset="0"/>
              <a:buChar char="•"/>
            </a:pPr>
            <a:r>
              <a:rPr lang="es" sz="2800" b="0" i="0" u="none" strike="noStrike">
                <a:latin typeface="Arial"/>
              </a:rPr>
              <a:t>El titular del permiso debe</a:t>
            </a:r>
            <a:r>
              <a:rPr lang="es" sz="2800" b="0" i="0" u="none" strike="noStrike">
                <a:solidFill>
                  <a:srgbClr val="0070C0"/>
                </a:solidFill>
                <a:latin typeface="Arial"/>
              </a:rPr>
              <a:t> solicitar la renovación del permiso al menos 30 días antes de la fecha de vencimiento del permiso</a:t>
            </a:r>
            <a:r>
              <a:rPr lang="es" sz="2800" b="0" i="0" u="none" strike="noStrike">
                <a:latin typeface="Arial"/>
              </a:rPr>
              <a:t>.</a:t>
            </a:r>
            <a:endParaRPr lang="en-US" sz="2800">
              <a:cs typeface="Arial"/>
            </a:endParaRPr>
          </a:p>
        </p:txBody>
      </p:sp>
      <p:sp>
        <p:nvSpPr>
          <p:cNvPr id="2" name="Slide Number Placeholder 2">
            <a:extLst>
              <a:ext uri="{FF2B5EF4-FFF2-40B4-BE49-F238E27FC236}">
                <a16:creationId xmlns:a16="http://schemas.microsoft.com/office/drawing/2014/main" id="{1C7D11CE-FE6E-2F79-DE0D-351F3710D9FE}"/>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80</a:t>
            </a:r>
            <a:endParaRPr lang="en-US" sz="1800">
              <a:solidFill>
                <a:schemeClr val="tx1"/>
              </a:solidFill>
            </a:endParaRPr>
          </a:p>
        </p:txBody>
      </p:sp>
    </p:spTree>
    <p:extLst>
      <p:ext uri="{BB962C8B-B14F-4D97-AF65-F5344CB8AC3E}">
        <p14:creationId xmlns:p14="http://schemas.microsoft.com/office/powerpoint/2010/main" val="1426687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A35F2-0E95-C4B5-7400-B65CF2EDA634}"/>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3109938-791C-B7D0-4D24-558AF04C02E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45B5279-ECB6-CD97-B150-45953887E1E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 Agencia del Programa Unificado</a:t>
            </a:r>
            <a:endParaRPr lang="en-US" sz="3600">
              <a:cs typeface="+mj-cs"/>
            </a:endParaRPr>
          </a:p>
        </p:txBody>
      </p:sp>
      <p:sp>
        <p:nvSpPr>
          <p:cNvPr id="6" name="TextBox 5">
            <a:extLst>
              <a:ext uri="{FF2B5EF4-FFF2-40B4-BE49-F238E27FC236}">
                <a16:creationId xmlns:a16="http://schemas.microsoft.com/office/drawing/2014/main" id="{A1B965C7-0FD2-0504-189C-C3AA467C28F3}"/>
              </a:ext>
            </a:extLst>
          </p:cNvPr>
          <p:cNvSpPr txBox="1"/>
          <p:nvPr/>
        </p:nvSpPr>
        <p:spPr>
          <a:xfrm>
            <a:off x="595085" y="1625600"/>
            <a:ext cx="11016343" cy="3493264"/>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a:solidFill>
                  <a:srgbClr val="0070C0"/>
                </a:solidFill>
                <a:latin typeface="Arial"/>
                <a:ea typeface="+mn-lt"/>
                <a:cs typeface="+mn-lt"/>
              </a:rPr>
              <a:t>Nueva propuesta:</a:t>
            </a:r>
            <a:endParaRPr lang="en-US" sz="2400" b="1">
              <a:solidFill>
                <a:srgbClr val="0070C0"/>
              </a:solidFill>
              <a:cs typeface="Arial"/>
            </a:endParaRPr>
          </a:p>
          <a:p>
            <a:pPr marL="342900" indent="-285750" rtl="0">
              <a:spcAft>
                <a:spcPts val="600"/>
              </a:spcAft>
              <a:buFont typeface="Arial" panose="020B0604020202020204" pitchFamily="34" charset="0"/>
              <a:buChar char="•"/>
            </a:pPr>
            <a:r>
              <a:rPr lang="es" sz="2400" b="0" i="0" u="none" strike="noStrike">
                <a:latin typeface="Arial"/>
                <a:ea typeface="+mn-lt"/>
                <a:cs typeface="+mn-lt"/>
              </a:rPr>
              <a:t>Se ha agregado el siguiente </a:t>
            </a:r>
            <a:r>
              <a:rPr lang="es" sz="2400" b="0" i="0" u="none" strike="noStrike">
                <a:solidFill>
                  <a:srgbClr val="0070C0"/>
                </a:solidFill>
                <a:latin typeface="Arial"/>
                <a:ea typeface="+mn-lt"/>
                <a:cs typeface="+mn-lt"/>
              </a:rPr>
              <a:t>contenido adicional requerido</a:t>
            </a:r>
            <a:r>
              <a:rPr lang="es" sz="2400" b="0" i="0" u="none" strike="noStrike">
                <a:latin typeface="Arial"/>
                <a:ea typeface="+mn-lt"/>
                <a:cs typeface="+mn-lt"/>
              </a:rPr>
              <a:t> para los </a:t>
            </a:r>
            <a:r>
              <a:rPr lang="es" sz="2400" b="0" i="0" u="none" strike="noStrike">
                <a:solidFill>
                  <a:srgbClr val="0070C0"/>
                </a:solidFill>
                <a:latin typeface="Arial"/>
                <a:ea typeface="+mn-lt"/>
                <a:cs typeface="+mn-lt"/>
              </a:rPr>
              <a:t>permisos de operación</a:t>
            </a:r>
            <a:r>
              <a:rPr lang="es" sz="2400" b="0" i="0" u="none" strike="noStrike">
                <a:latin typeface="Arial"/>
                <a:ea typeface="+mn-lt"/>
                <a:cs typeface="+mn-lt"/>
              </a:rPr>
              <a:t> emitidos por la Agencia del Programa Unificado:</a:t>
            </a:r>
          </a:p>
          <a:p>
            <a:pPr marL="800100" lvl="1" indent="-285750" rtl="0">
              <a:spcAft>
                <a:spcPts val="600"/>
              </a:spcAft>
              <a:buFont typeface="Arial" panose="020B0604020202020204" pitchFamily="34" charset="0"/>
              <a:buChar char="•"/>
            </a:pPr>
            <a:r>
              <a:rPr lang="es" sz="2400" b="0" i="0" u="none" strike="noStrike">
                <a:latin typeface="Arial"/>
                <a:ea typeface="+mn-lt"/>
                <a:cs typeface="+mn-lt"/>
              </a:rPr>
              <a:t>La</a:t>
            </a:r>
            <a:r>
              <a:rPr lang="es" sz="2400" b="0" i="0" u="none" strike="noStrike">
                <a:solidFill>
                  <a:srgbClr val="0070C0"/>
                </a:solidFill>
                <a:latin typeface="Arial"/>
                <a:ea typeface="+mn-lt"/>
                <a:cs typeface="+mn-lt"/>
              </a:rPr>
              <a:t> identificación de la Agencia del Programa Unificado que </a:t>
            </a:r>
            <a:r>
              <a:rPr lang="es" sz="2400" b="0" i="0" u="none" strike="noStrike">
                <a:latin typeface="Arial"/>
                <a:ea typeface="+mn-lt"/>
                <a:cs typeface="+mn-lt"/>
              </a:rPr>
              <a:t>emite el permiso</a:t>
            </a:r>
          </a:p>
          <a:p>
            <a:pPr marL="800100" lvl="1" indent="-285750" rtl="0">
              <a:spcAft>
                <a:spcPts val="600"/>
              </a:spcAft>
              <a:buFont typeface="Arial" panose="020B0604020202020204" pitchFamily="34" charset="0"/>
              <a:buChar char="•"/>
            </a:pPr>
            <a:r>
              <a:rPr lang="es" sz="2400" b="0" i="0" u="none" strike="noStrike">
                <a:latin typeface="Arial"/>
                <a:ea typeface="+mn-lt"/>
                <a:cs typeface="+mn-lt"/>
              </a:rPr>
              <a:t>El</a:t>
            </a:r>
            <a:r>
              <a:rPr lang="es" sz="2400" b="0" i="0" u="none" strike="noStrike">
                <a:solidFill>
                  <a:srgbClr val="0070C0"/>
                </a:solidFill>
                <a:latin typeface="Arial"/>
                <a:ea typeface="+mn-lt"/>
                <a:cs typeface="+mn-lt"/>
              </a:rPr>
              <a:t> nombre y la dirección de la instalación</a:t>
            </a:r>
            <a:endParaRPr lang="es" sz="2400" b="0" i="0" u="none" strike="noStrike">
              <a:latin typeface="Arial"/>
              <a:ea typeface="+mn-lt"/>
              <a:cs typeface="+mn-lt"/>
            </a:endParaRPr>
          </a:p>
          <a:p>
            <a:pPr marL="800100" lvl="1" indent="-285750" rtl="0">
              <a:spcAft>
                <a:spcPts val="600"/>
              </a:spcAft>
              <a:buFont typeface="Arial" panose="020B0604020202020204" pitchFamily="34" charset="0"/>
              <a:buChar char="•"/>
            </a:pPr>
            <a:r>
              <a:rPr lang="es" sz="2400" b="0" i="0" u="none" strike="noStrike">
                <a:latin typeface="Arial"/>
                <a:ea typeface="+mn-lt"/>
                <a:cs typeface="+mn-lt"/>
              </a:rPr>
              <a:t>Los nombres del </a:t>
            </a:r>
            <a:r>
              <a:rPr lang="es" sz="2400" b="0" i="0" u="none" strike="noStrike">
                <a:solidFill>
                  <a:srgbClr val="0070C0"/>
                </a:solidFill>
                <a:latin typeface="Arial"/>
                <a:ea typeface="+mn-lt"/>
                <a:cs typeface="+mn-lt"/>
              </a:rPr>
              <a:t>propietario del UST y del operador del UST</a:t>
            </a:r>
            <a:endParaRPr lang="es" sz="2400" b="0" i="0" u="none" strike="noStrike">
              <a:latin typeface="Arial"/>
              <a:ea typeface="+mn-lt"/>
              <a:cs typeface="+mn-lt"/>
            </a:endParaRPr>
          </a:p>
          <a:p>
            <a:pPr marL="800100" lvl="1" indent="-285750" rtl="0">
              <a:spcAft>
                <a:spcPts val="600"/>
              </a:spcAft>
              <a:buFont typeface="Arial" panose="020B0604020202020204" pitchFamily="34" charset="0"/>
              <a:buChar char="•"/>
            </a:pPr>
            <a:r>
              <a:rPr lang="es" sz="2400" b="0" i="0" u="none" strike="noStrike">
                <a:latin typeface="Arial"/>
                <a:ea typeface="+mn-lt"/>
                <a:cs typeface="+mn-lt"/>
              </a:rPr>
              <a:t>La </a:t>
            </a:r>
            <a:r>
              <a:rPr lang="es" sz="2400" b="0" i="0" u="none" strike="noStrike">
                <a:solidFill>
                  <a:srgbClr val="0070C0"/>
                </a:solidFill>
                <a:latin typeface="Arial"/>
                <a:ea typeface="+mn-lt"/>
                <a:cs typeface="+mn-lt"/>
              </a:rPr>
              <a:t>fecha de emisión del permiso</a:t>
            </a:r>
            <a:endParaRPr lang="en-US" sz="2400">
              <a:cs typeface="Arial"/>
            </a:endParaRPr>
          </a:p>
        </p:txBody>
      </p:sp>
      <p:sp>
        <p:nvSpPr>
          <p:cNvPr id="2" name="Slide Number Placeholder 2">
            <a:extLst>
              <a:ext uri="{FF2B5EF4-FFF2-40B4-BE49-F238E27FC236}">
                <a16:creationId xmlns:a16="http://schemas.microsoft.com/office/drawing/2014/main" id="{54D4B930-7937-3CB9-2C73-DD1846161D98}"/>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chemeClr val="tx1"/>
                </a:solidFill>
                <a:latin typeface="Arial"/>
              </a:rPr>
              <a:t>81</a:t>
            </a:r>
            <a:endParaRPr lang="en-US" sz="1800" dirty="0">
              <a:solidFill>
                <a:schemeClr val="tx1"/>
              </a:solidFill>
            </a:endParaRPr>
          </a:p>
        </p:txBody>
      </p:sp>
    </p:spTree>
    <p:extLst>
      <p:ext uri="{BB962C8B-B14F-4D97-AF65-F5344CB8AC3E}">
        <p14:creationId xmlns:p14="http://schemas.microsoft.com/office/powerpoint/2010/main" val="224537192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720C8-0590-3C78-42A7-3279DEE44439}"/>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B89C9924-6EC8-79B5-BC9A-2E3AEF4A8D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06F1AB87-44A5-48D0-B2BA-9D56818FEF3F}"/>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 Agencia del Programa Unificado</a:t>
            </a:r>
            <a:endParaRPr lang="en-US" sz="3600" b="1">
              <a:solidFill>
                <a:srgbClr val="0070C0"/>
              </a:solidFill>
              <a:cs typeface="+mj-cs"/>
            </a:endParaRPr>
          </a:p>
        </p:txBody>
      </p:sp>
      <p:sp>
        <p:nvSpPr>
          <p:cNvPr id="6" name="TextBox 5">
            <a:extLst>
              <a:ext uri="{FF2B5EF4-FFF2-40B4-BE49-F238E27FC236}">
                <a16:creationId xmlns:a16="http://schemas.microsoft.com/office/drawing/2014/main" id="{B0267F33-3975-36C1-5D84-887709123861}"/>
              </a:ext>
            </a:extLst>
          </p:cNvPr>
          <p:cNvSpPr txBox="1"/>
          <p:nvPr/>
        </p:nvSpPr>
        <p:spPr>
          <a:xfrm>
            <a:off x="595085" y="1371600"/>
            <a:ext cx="11016343" cy="2323713"/>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Cambio propuesto:</a:t>
            </a:r>
            <a:endParaRPr lang="en-US" sz="2400" b="1" dirty="0">
              <a:solidFill>
                <a:srgbClr val="0070C0"/>
              </a:solidFill>
              <a:cs typeface="Arial"/>
            </a:endParaRPr>
          </a:p>
          <a:p>
            <a:pPr marL="342900" indent="-285750" rtl="0">
              <a:spcAft>
                <a:spcPts val="600"/>
              </a:spcAft>
              <a:buFont typeface="Arial" panose="020B0604020202020204" pitchFamily="34" charset="0"/>
              <a:buChar char="•"/>
            </a:pPr>
            <a:r>
              <a:rPr lang="es" sz="2400" b="0" i="0" u="none" strike="noStrike" dirty="0">
                <a:latin typeface="Arial"/>
                <a:ea typeface="+mn-lt"/>
                <a:cs typeface="+mn-lt"/>
              </a:rPr>
              <a:t>La Agencia del Programa Unificado </a:t>
            </a:r>
            <a:r>
              <a:rPr lang="es" sz="2400" b="0" i="0" u="none" strike="noStrike" dirty="0">
                <a:solidFill>
                  <a:srgbClr val="0070C0"/>
                </a:solidFill>
                <a:latin typeface="Arial"/>
                <a:ea typeface="+mn-lt"/>
                <a:cs typeface="+mn-lt"/>
              </a:rPr>
              <a:t>debe </a:t>
            </a:r>
            <a:r>
              <a:rPr lang="es" sz="2400" b="0" i="0" u="none" strike="noStrike" dirty="0">
                <a:latin typeface="Arial"/>
                <a:ea typeface="+mn-lt"/>
                <a:cs typeface="+mn-lt"/>
              </a:rPr>
              <a:t>iniciar </a:t>
            </a:r>
            <a:r>
              <a:rPr lang="es" sz="2400" b="0" i="0" u="none" strike="noStrike" dirty="0">
                <a:solidFill>
                  <a:srgbClr val="0070C0"/>
                </a:solidFill>
                <a:latin typeface="Arial"/>
                <a:ea typeface="+mn-lt"/>
                <a:cs typeface="+mn-lt"/>
              </a:rPr>
              <a:t>acciones de aplicación</a:t>
            </a:r>
            <a:r>
              <a:rPr lang="es" sz="2400" b="0" i="0" u="none" strike="noStrike" dirty="0">
                <a:latin typeface="Arial"/>
                <a:ea typeface="+mn-lt"/>
                <a:cs typeface="+mn-lt"/>
              </a:rPr>
              <a:t> contra los propietarios y operadores de sistemas de UST que no cumplen los requisitos </a:t>
            </a:r>
            <a:r>
              <a:rPr lang="es" sz="2400" b="0" i="0" u="none" strike="noStrike" dirty="0">
                <a:solidFill>
                  <a:srgbClr val="0070C0"/>
                </a:solidFill>
                <a:latin typeface="Arial"/>
                <a:ea typeface="+mn-lt"/>
                <a:cs typeface="+mn-lt"/>
              </a:rPr>
              <a:t>de acuerdo con un Plan de Inspección y Aplicación (I&amp;E)</a:t>
            </a:r>
            <a:r>
              <a:rPr lang="es" sz="2400" b="0" i="0" u="none" strike="noStrike" dirty="0">
                <a:latin typeface="Arial"/>
                <a:ea typeface="+mn-lt"/>
                <a:cs typeface="+mn-lt"/>
              </a:rPr>
              <a:t> desarrollado e implementado de conformidad con la sección 2694.</a:t>
            </a:r>
            <a:endParaRPr lang="en-US" sz="2400" dirty="0">
              <a:cs typeface="Arial"/>
            </a:endParaRPr>
          </a:p>
        </p:txBody>
      </p:sp>
      <p:sp>
        <p:nvSpPr>
          <p:cNvPr id="2" name="Slide Number Placeholder 2">
            <a:extLst>
              <a:ext uri="{FF2B5EF4-FFF2-40B4-BE49-F238E27FC236}">
                <a16:creationId xmlns:a16="http://schemas.microsoft.com/office/drawing/2014/main" id="{32A714EF-64DE-DB9A-F040-8EF35D0EE1E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82</a:t>
            </a:r>
            <a:endParaRPr lang="en-US" sz="1800" dirty="0">
              <a:solidFill>
                <a:schemeClr val="tx1"/>
              </a:solidFill>
            </a:endParaRPr>
          </a:p>
        </p:txBody>
      </p:sp>
    </p:spTree>
    <p:extLst>
      <p:ext uri="{BB962C8B-B14F-4D97-AF65-F5344CB8AC3E}">
        <p14:creationId xmlns:p14="http://schemas.microsoft.com/office/powerpoint/2010/main" val="386228778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D610D-69AE-5E9E-6BEC-AC4E3409C841}"/>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EAB9803E-8E02-269B-8446-3F04E97A50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FD47BC15-D985-2D56-E572-F62A8CBC5CF9}"/>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 Agencia del Programa Unificado</a:t>
            </a:r>
            <a:endParaRPr lang="en-US" sz="3600" b="1">
              <a:solidFill>
                <a:srgbClr val="0070C0"/>
              </a:solidFill>
              <a:cs typeface="+mj-cs"/>
            </a:endParaRPr>
          </a:p>
        </p:txBody>
      </p:sp>
      <p:sp>
        <p:nvSpPr>
          <p:cNvPr id="6" name="TextBox 5">
            <a:extLst>
              <a:ext uri="{FF2B5EF4-FFF2-40B4-BE49-F238E27FC236}">
                <a16:creationId xmlns:a16="http://schemas.microsoft.com/office/drawing/2014/main" id="{6836F4C8-2567-1EBF-04FB-027FFA8143BE}"/>
              </a:ext>
            </a:extLst>
          </p:cNvPr>
          <p:cNvSpPr txBox="1"/>
          <p:nvPr/>
        </p:nvSpPr>
        <p:spPr>
          <a:xfrm>
            <a:off x="595085" y="1371600"/>
            <a:ext cx="11016343" cy="4455150"/>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Nueva propuesta:</a:t>
            </a:r>
          </a:p>
          <a:p>
            <a:pPr marL="342900" indent="-285750" rtl="0">
              <a:spcAft>
                <a:spcPts val="600"/>
              </a:spcAft>
              <a:buFont typeface="Arial" panose="020B0604020202020204" pitchFamily="34" charset="0"/>
              <a:buChar char="•"/>
            </a:pPr>
            <a:r>
              <a:rPr lang="es" sz="2400" b="0" i="0" u="none" strike="noStrike" dirty="0">
                <a:latin typeface="Arial"/>
                <a:ea typeface="+mn-lt"/>
                <a:cs typeface="+mn-lt"/>
              </a:rPr>
              <a:t>Los planes de I&amp;E de la Agencia del Programa Unificado deben adoptarse de conformidad con la sección 15200 del título 27 del Código de Reglamentos de California (CCR) e incluir procedimientos para:</a:t>
            </a:r>
          </a:p>
          <a:p>
            <a:pPr marL="800100" lvl="1" indent="-285750" rtl="0">
              <a:spcAft>
                <a:spcPts val="600"/>
              </a:spcAft>
              <a:buFont typeface="Arial" panose="020B0604020202020204" pitchFamily="34" charset="0"/>
              <a:buChar char="•"/>
            </a:pPr>
            <a:r>
              <a:rPr lang="es" sz="2400" b="0" i="0" u="none" strike="noStrike" dirty="0">
                <a:latin typeface="Arial"/>
                <a:ea typeface="+mn-lt"/>
                <a:cs typeface="+mn-lt"/>
              </a:rPr>
              <a:t>Realizar inspecciones de cumplimiento y otras inspecciones asociadas con la instalación, la modificación, la reparación y el cierre de sistemas de UST.</a:t>
            </a:r>
          </a:p>
          <a:p>
            <a:pPr marL="800100" lvl="1" indent="-285750" rtl="0">
              <a:spcAft>
                <a:spcPts val="600"/>
              </a:spcAft>
              <a:buFont typeface="Arial" panose="020B0604020202020204" pitchFamily="34" charset="0"/>
              <a:buChar char="•"/>
            </a:pPr>
            <a:r>
              <a:rPr lang="es" sz="2400" b="0" i="0" u="none" strike="noStrike" dirty="0">
                <a:latin typeface="Arial"/>
                <a:ea typeface="+mn-lt"/>
                <a:cs typeface="+mn-lt"/>
              </a:rPr>
              <a:t>Verificar y documentar el retorno al cumplimiento en función de la información proporcionada o presentada por el propietario u operador, o en nombre de ambos, mediante la realización de inspecciones de seguimiento o mediante una combinación de esos métodos</a:t>
            </a:r>
          </a:p>
        </p:txBody>
      </p:sp>
      <p:sp>
        <p:nvSpPr>
          <p:cNvPr id="2" name="Slide Number Placeholder 2">
            <a:extLst>
              <a:ext uri="{FF2B5EF4-FFF2-40B4-BE49-F238E27FC236}">
                <a16:creationId xmlns:a16="http://schemas.microsoft.com/office/drawing/2014/main" id="{65125563-6474-685F-A5C0-021EAAA9CEBC}"/>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83</a:t>
            </a:r>
            <a:endParaRPr lang="en-US" sz="1800" dirty="0">
              <a:solidFill>
                <a:schemeClr val="tx1"/>
              </a:solidFill>
            </a:endParaRPr>
          </a:p>
        </p:txBody>
      </p:sp>
    </p:spTree>
    <p:extLst>
      <p:ext uri="{BB962C8B-B14F-4D97-AF65-F5344CB8AC3E}">
        <p14:creationId xmlns:p14="http://schemas.microsoft.com/office/powerpoint/2010/main" val="1899131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2716-0EFB-3767-0483-E5A4F2B0E504}"/>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937439BA-307D-A587-7FCB-F168181B52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9236ABB6-98E1-FCE5-5A81-1B6A9A74E6AA}"/>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 Agencia del Programa Unificado</a:t>
            </a:r>
            <a:endParaRPr lang="en-US" sz="3600" b="1">
              <a:solidFill>
                <a:srgbClr val="0070C0"/>
              </a:solidFill>
              <a:cs typeface="+mj-cs"/>
            </a:endParaRPr>
          </a:p>
        </p:txBody>
      </p:sp>
      <p:sp>
        <p:nvSpPr>
          <p:cNvPr id="6" name="TextBox 5">
            <a:extLst>
              <a:ext uri="{FF2B5EF4-FFF2-40B4-BE49-F238E27FC236}">
                <a16:creationId xmlns:a16="http://schemas.microsoft.com/office/drawing/2014/main" id="{A097D336-D337-D1C1-5A54-2C0B35C69708}"/>
              </a:ext>
            </a:extLst>
          </p:cNvPr>
          <p:cNvSpPr txBox="1"/>
          <p:nvPr/>
        </p:nvSpPr>
        <p:spPr>
          <a:xfrm>
            <a:off x="595085" y="1280160"/>
            <a:ext cx="11016343" cy="2831544"/>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Nueva propuesta:</a:t>
            </a:r>
          </a:p>
          <a:p>
            <a:pPr marL="342900" indent="-285750" rtl="0">
              <a:spcAft>
                <a:spcPts val="600"/>
              </a:spcAft>
              <a:buFont typeface="Arial" panose="020B0604020202020204" pitchFamily="34" charset="0"/>
              <a:buChar char="•"/>
            </a:pPr>
            <a:r>
              <a:rPr lang="es" sz="2400" b="0" i="0" u="none" strike="noStrike" dirty="0">
                <a:latin typeface="Arial"/>
                <a:ea typeface="+mn-lt"/>
                <a:cs typeface="+mn-lt"/>
              </a:rPr>
              <a:t> Los planes de I&amp;E deben incluir procedimientos para: </a:t>
            </a:r>
            <a:r>
              <a:rPr lang="es" sz="2400" b="0" i="1" u="none" strike="noStrike" dirty="0">
                <a:latin typeface="Arial"/>
                <a:ea typeface="+mn-lt"/>
                <a:cs typeface="+mn-lt"/>
              </a:rPr>
              <a:t>(continuación)</a:t>
            </a:r>
          </a:p>
          <a:p>
            <a:pPr marL="800100" lvl="1" indent="-285750" rtl="0">
              <a:spcAft>
                <a:spcPts val="600"/>
              </a:spcAft>
              <a:buFont typeface="Arial" panose="020B0604020202020204" pitchFamily="34" charset="0"/>
              <a:buChar char="•"/>
            </a:pPr>
            <a:r>
              <a:rPr lang="es" sz="2400" b="0" i="0" u="none" strike="noStrike" dirty="0">
                <a:latin typeface="Arial"/>
                <a:ea typeface="+mn-lt"/>
                <a:cs typeface="+mn-lt"/>
              </a:rPr>
              <a:t>Iniciar acciones de aplicación progresiva contra propietarios y operadores, incluidos procedimientos para elevar infracciones menores a infracciones de clase II e infracciones de clase II a infracciones de clase I.</a:t>
            </a:r>
          </a:p>
        </p:txBody>
      </p:sp>
      <p:sp>
        <p:nvSpPr>
          <p:cNvPr id="2" name="Slide Number Placeholder 2">
            <a:extLst>
              <a:ext uri="{FF2B5EF4-FFF2-40B4-BE49-F238E27FC236}">
                <a16:creationId xmlns:a16="http://schemas.microsoft.com/office/drawing/2014/main" id="{DC9F06C6-AF79-5E02-61FC-8956C7D08BD5}"/>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84</a:t>
            </a:r>
            <a:endParaRPr lang="en-US" sz="1800" dirty="0">
              <a:solidFill>
                <a:schemeClr val="tx1"/>
              </a:solidFill>
            </a:endParaRPr>
          </a:p>
        </p:txBody>
      </p:sp>
    </p:spTree>
    <p:extLst>
      <p:ext uri="{BB962C8B-B14F-4D97-AF65-F5344CB8AC3E}">
        <p14:creationId xmlns:p14="http://schemas.microsoft.com/office/powerpoint/2010/main" val="324911672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79789-13F7-1422-42A7-A07680E7EB72}"/>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A04AF726-BAF5-1BD4-3FEB-3307B090B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19BEFA7B-552B-7888-A486-41BD1A7578A9}"/>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3600" b="1" i="0" u="none" strike="noStrike">
                <a:solidFill>
                  <a:srgbClr val="0070C0"/>
                </a:solidFill>
                <a:latin typeface="Arial"/>
                <a:cs typeface="+mj-cs"/>
              </a:rPr>
              <a:t>Requisitos de la Agencia del Programa Unificado</a:t>
            </a:r>
            <a:endParaRPr lang="en-US" sz="3600" b="1">
              <a:solidFill>
                <a:srgbClr val="0070C0"/>
              </a:solidFill>
              <a:cs typeface="Arial"/>
            </a:endParaRPr>
          </a:p>
        </p:txBody>
      </p:sp>
      <p:sp>
        <p:nvSpPr>
          <p:cNvPr id="6" name="TextBox 5">
            <a:extLst>
              <a:ext uri="{FF2B5EF4-FFF2-40B4-BE49-F238E27FC236}">
                <a16:creationId xmlns:a16="http://schemas.microsoft.com/office/drawing/2014/main" id="{E9BBB123-797A-D746-D6A4-DE0495803294}"/>
              </a:ext>
            </a:extLst>
          </p:cNvPr>
          <p:cNvSpPr txBox="1"/>
          <p:nvPr/>
        </p:nvSpPr>
        <p:spPr>
          <a:xfrm>
            <a:off x="595085" y="1310640"/>
            <a:ext cx="11016343" cy="1892826"/>
          </a:xfrm>
          <a:prstGeom prst="rect">
            <a:avLst/>
          </a:prstGeom>
          <a:noFill/>
        </p:spPr>
        <p:txBody>
          <a:bodyPr wrap="square" lIns="91440" tIns="45720" rIns="91440" bIns="45720" anchor="t" anchorCtr="0">
            <a:noAutofit/>
          </a:bodyPr>
          <a:lstStyle/>
          <a:p>
            <a:pPr marL="57150" rtl="0">
              <a:spcAft>
                <a:spcPts val="600"/>
              </a:spcAft>
            </a:pPr>
            <a:r>
              <a:rPr lang="es" sz="2400" b="1" i="0" u="none" strike="noStrike" dirty="0">
                <a:solidFill>
                  <a:srgbClr val="0070C0"/>
                </a:solidFill>
                <a:latin typeface="Arial"/>
                <a:ea typeface="+mn-lt"/>
                <a:cs typeface="+mn-lt"/>
              </a:rPr>
              <a:t>Nueva propuesta:</a:t>
            </a:r>
            <a:endParaRPr lang="en-US" sz="2400" b="1" dirty="0">
              <a:solidFill>
                <a:srgbClr val="0070C0"/>
              </a:solidFill>
              <a:cs typeface="Arial"/>
            </a:endParaRPr>
          </a:p>
          <a:p>
            <a:pPr marL="342900" indent="-285750" rtl="0">
              <a:spcAft>
                <a:spcPts val="600"/>
              </a:spcAft>
              <a:buFont typeface="Arial" panose="020B0604020202020204" pitchFamily="34" charset="0"/>
              <a:buChar char="•"/>
            </a:pPr>
            <a:r>
              <a:rPr lang="es" sz="2400" b="0" i="0" u="none" strike="noStrike" dirty="0">
                <a:latin typeface="Arial"/>
                <a:ea typeface="+mn-lt"/>
                <a:cs typeface="+mn-lt"/>
              </a:rPr>
              <a:t>La Agencia del Programa Unificado o la Junta </a:t>
            </a:r>
            <a:r>
              <a:rPr lang="es" sz="2400" b="0" i="0" u="none" strike="noStrike" dirty="0">
                <a:solidFill>
                  <a:srgbClr val="0070C0"/>
                </a:solidFill>
                <a:latin typeface="Arial"/>
                <a:ea typeface="+mn-lt"/>
                <a:cs typeface="+mn-lt"/>
              </a:rPr>
              <a:t>deben clasificar cada infracción citada como menor, clase II o clase I</a:t>
            </a:r>
            <a:r>
              <a:rPr lang="es" sz="2400" b="0" i="0" u="none" strike="noStrike" dirty="0">
                <a:latin typeface="Arial"/>
                <a:ea typeface="+mn-lt"/>
                <a:cs typeface="+mn-lt"/>
              </a:rPr>
              <a:t>, de conformidad con estas regulaciones y de conformidad con el Plan de I&amp;E aplicable.</a:t>
            </a:r>
            <a:endParaRPr lang="en-US" sz="2400" dirty="0">
              <a:cs typeface="Arial"/>
            </a:endParaRPr>
          </a:p>
        </p:txBody>
      </p:sp>
      <p:sp>
        <p:nvSpPr>
          <p:cNvPr id="2" name="Slide Number Placeholder 2">
            <a:extLst>
              <a:ext uri="{FF2B5EF4-FFF2-40B4-BE49-F238E27FC236}">
                <a16:creationId xmlns:a16="http://schemas.microsoft.com/office/drawing/2014/main" id="{4462F125-C123-15D7-59B0-26946C5CD2F0}"/>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85</a:t>
            </a:r>
            <a:endParaRPr lang="en-US" sz="1800" dirty="0">
              <a:solidFill>
                <a:schemeClr val="tx1"/>
              </a:solidFill>
            </a:endParaRPr>
          </a:p>
        </p:txBody>
      </p:sp>
    </p:spTree>
    <p:extLst>
      <p:ext uri="{BB962C8B-B14F-4D97-AF65-F5344CB8AC3E}">
        <p14:creationId xmlns:p14="http://schemas.microsoft.com/office/powerpoint/2010/main" val="300757426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AD323-6B90-E710-D749-6A9DDAD0B313}"/>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5F997405-C00A-0886-C4F5-0D6401E1F7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E4E0FE5A-5E73-9AE2-693E-7BBA26FC856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 etiquetado rojo</a:t>
            </a:r>
            <a:endParaRPr lang="en-US" sz="4000" b="1">
              <a:solidFill>
                <a:srgbClr val="0070C0"/>
              </a:solidFill>
              <a:cs typeface="Arial"/>
            </a:endParaRPr>
          </a:p>
        </p:txBody>
      </p:sp>
      <p:sp>
        <p:nvSpPr>
          <p:cNvPr id="6" name="TextBox 5">
            <a:extLst>
              <a:ext uri="{FF2B5EF4-FFF2-40B4-BE49-F238E27FC236}">
                <a16:creationId xmlns:a16="http://schemas.microsoft.com/office/drawing/2014/main" id="{B42EEE7E-C61F-4C8E-F10B-ACBC2C2B3522}"/>
              </a:ext>
            </a:extLst>
          </p:cNvPr>
          <p:cNvSpPr txBox="1"/>
          <p:nvPr/>
        </p:nvSpPr>
        <p:spPr>
          <a:xfrm>
            <a:off x="595085" y="1625600"/>
            <a:ext cx="11016343" cy="1461939"/>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cs typeface="Arial"/>
              </a:rPr>
              <a:t>Se agrega lenguaje para abordar la </a:t>
            </a:r>
            <a:r>
              <a:rPr lang="es" sz="2800" b="0" i="0" u="none" strike="noStrike">
                <a:solidFill>
                  <a:srgbClr val="0070C0"/>
                </a:solidFill>
                <a:latin typeface="Arial"/>
                <a:cs typeface="Arial"/>
              </a:rPr>
              <a:t>colocación de etiquetado rojo por parte de la Junta</a:t>
            </a:r>
            <a:r>
              <a:rPr lang="es" sz="2800" b="0" i="0" u="none" strike="noStrike">
                <a:latin typeface="Arial"/>
                <a:cs typeface="Arial"/>
              </a:rPr>
              <a:t> en lugar de simplemente por parte de la Agencia del Programa Unificado.</a:t>
            </a:r>
          </a:p>
        </p:txBody>
      </p:sp>
      <p:sp>
        <p:nvSpPr>
          <p:cNvPr id="2" name="Slide Number Placeholder 2">
            <a:extLst>
              <a:ext uri="{FF2B5EF4-FFF2-40B4-BE49-F238E27FC236}">
                <a16:creationId xmlns:a16="http://schemas.microsoft.com/office/drawing/2014/main" id="{B0FA2A17-B1B2-9A39-6FE3-D8F27D33525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86</a:t>
            </a:r>
            <a:endParaRPr lang="en-US" sz="1800" dirty="0">
              <a:solidFill>
                <a:schemeClr val="tx1"/>
              </a:solidFill>
            </a:endParaRPr>
          </a:p>
        </p:txBody>
      </p:sp>
    </p:spTree>
    <p:extLst>
      <p:ext uri="{BB962C8B-B14F-4D97-AF65-F5344CB8AC3E}">
        <p14:creationId xmlns:p14="http://schemas.microsoft.com/office/powerpoint/2010/main" val="148071472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D328-B65F-A37B-2609-865E52D4E5FC}"/>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1B31BED1-8E15-A83F-FBD9-4EF9FFF7102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502DECD7-3015-7676-7EC6-57A7F8FC9F02}"/>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 etiquetado rojo</a:t>
            </a:r>
            <a:endParaRPr lang="en-US" sz="4000" b="1">
              <a:solidFill>
                <a:srgbClr val="0070C0"/>
              </a:solidFill>
              <a:cs typeface="Arial"/>
            </a:endParaRPr>
          </a:p>
        </p:txBody>
      </p:sp>
      <p:sp>
        <p:nvSpPr>
          <p:cNvPr id="6" name="TextBox 5">
            <a:extLst>
              <a:ext uri="{FF2B5EF4-FFF2-40B4-BE49-F238E27FC236}">
                <a16:creationId xmlns:a16="http://schemas.microsoft.com/office/drawing/2014/main" id="{51EA7EF1-4DF9-8864-809B-E6F4C9F060DE}"/>
              </a:ext>
            </a:extLst>
          </p:cNvPr>
          <p:cNvSpPr txBox="1"/>
          <p:nvPr/>
        </p:nvSpPr>
        <p:spPr>
          <a:xfrm>
            <a:off x="595085" y="1625600"/>
            <a:ext cx="11016343" cy="3339376"/>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ea typeface="+mn-lt"/>
                <a:cs typeface="+mn-lt"/>
              </a:rPr>
              <a:t>Si la Junta toma alguna medida para el etiquetado en rojo de un UST, </a:t>
            </a:r>
            <a:r>
              <a:rPr lang="es" sz="2800" b="0" i="0" u="none" strike="noStrike">
                <a:solidFill>
                  <a:srgbClr val="0070C0"/>
                </a:solidFill>
                <a:latin typeface="Arial"/>
                <a:ea typeface="+mn-lt"/>
                <a:cs typeface="+mn-lt"/>
              </a:rPr>
              <a:t>la Junta debe</a:t>
            </a:r>
            <a:r>
              <a:rPr lang="es" sz="2800" b="0" i="0" u="none" strike="noStrike">
                <a:latin typeface="Arial"/>
                <a:ea typeface="+mn-lt"/>
                <a:cs typeface="+mn-lt"/>
              </a:rPr>
              <a:t>:</a:t>
            </a:r>
          </a:p>
          <a:p>
            <a:pPr marL="800100" lvl="1" indent="-285750" rtl="0">
              <a:spcAft>
                <a:spcPts val="600"/>
              </a:spcAft>
              <a:buFont typeface="Arial" panose="020B0604020202020204" pitchFamily="34" charset="0"/>
              <a:buChar char="•"/>
            </a:pPr>
            <a:r>
              <a:rPr lang="es" sz="2800" b="0" i="0" u="none" strike="noStrike">
                <a:solidFill>
                  <a:srgbClr val="0070C0"/>
                </a:solidFill>
                <a:latin typeface="Arial"/>
                <a:ea typeface="+mn-lt"/>
                <a:cs typeface="+mn-lt"/>
              </a:rPr>
              <a:t>notificar a la Agencia del Programa Unificado </a:t>
            </a:r>
            <a:r>
              <a:rPr lang="es" sz="2800" b="0" i="0" u="none" strike="noStrike">
                <a:latin typeface="Arial"/>
                <a:ea typeface="+mn-lt"/>
                <a:cs typeface="+mn-lt"/>
              </a:rPr>
              <a:t>que tenga jurisdicción por escrito</a:t>
            </a:r>
            <a:r>
              <a:rPr lang="es" sz="2800" b="0" i="0" u="none" strike="noStrike">
                <a:solidFill>
                  <a:srgbClr val="0070C0"/>
                </a:solidFill>
                <a:latin typeface="Arial"/>
                <a:ea typeface="+mn-lt"/>
                <a:cs typeface="+mn-lt"/>
              </a:rPr>
              <a:t> dentro de las 24 horas</a:t>
            </a:r>
            <a:r>
              <a:rPr lang="es" sz="2800" b="0" i="0" u="none" strike="noStrike">
                <a:latin typeface="Arial"/>
                <a:ea typeface="+mn-lt"/>
                <a:cs typeface="+mn-lt"/>
              </a:rPr>
              <a:t>; y</a:t>
            </a:r>
          </a:p>
          <a:p>
            <a:pPr marL="800100" lvl="1" indent="-285750" rtl="0">
              <a:spcAft>
                <a:spcPts val="600"/>
              </a:spcAft>
              <a:buFont typeface="Arial" panose="020B0604020202020204" pitchFamily="34" charset="0"/>
              <a:buChar char="•"/>
            </a:pPr>
            <a:r>
              <a:rPr lang="es" sz="2800" b="0" i="0" u="none" strike="noStrike">
                <a:latin typeface="Arial"/>
                <a:cs typeface="Arial"/>
              </a:rPr>
              <a:t>continuar </a:t>
            </a:r>
            <a:r>
              <a:rPr lang="es" sz="2800" b="0" i="0" u="none" strike="noStrike">
                <a:solidFill>
                  <a:srgbClr val="0070C0"/>
                </a:solidFill>
                <a:latin typeface="Arial"/>
                <a:cs typeface="Arial"/>
              </a:rPr>
              <a:t>consultando y coordinando con la Agencia del Programa Unificado</a:t>
            </a:r>
            <a:r>
              <a:rPr lang="es" sz="2800" b="0" i="0" u="none" strike="noStrike">
                <a:latin typeface="Arial"/>
                <a:cs typeface="Arial"/>
              </a:rPr>
              <a:t> hasta que se haya eliminado el etiquetado rojo o el UST se haya cerrado correctamente.</a:t>
            </a:r>
          </a:p>
        </p:txBody>
      </p:sp>
      <p:sp>
        <p:nvSpPr>
          <p:cNvPr id="2" name="Slide Number Placeholder 2">
            <a:extLst>
              <a:ext uri="{FF2B5EF4-FFF2-40B4-BE49-F238E27FC236}">
                <a16:creationId xmlns:a16="http://schemas.microsoft.com/office/drawing/2014/main" id="{AAB5F29B-8EC1-4ED8-2902-735D02527EA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dirty="0">
                <a:solidFill>
                  <a:srgbClr val="000000"/>
                </a:solidFill>
                <a:latin typeface="Arial"/>
              </a:rPr>
              <a:t>87</a:t>
            </a:r>
            <a:endParaRPr lang="en-US" sz="1800" dirty="0">
              <a:solidFill>
                <a:schemeClr val="tx1"/>
              </a:solidFill>
            </a:endParaRPr>
          </a:p>
        </p:txBody>
      </p:sp>
    </p:spTree>
    <p:extLst>
      <p:ext uri="{BB962C8B-B14F-4D97-AF65-F5344CB8AC3E}">
        <p14:creationId xmlns:p14="http://schemas.microsoft.com/office/powerpoint/2010/main" val="221602770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65C38-A1BA-2096-5464-D4B6D8C993DC}"/>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85C53394-9FCC-0C60-2CBD-0C6E281D1B9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7D7655C2-FB94-0307-C821-BC916BE20698}"/>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a:t>
            </a:r>
            <a:r>
              <a:rPr lang="es" sz="4000" b="1" i="0" u="none" strike="noStrike">
                <a:solidFill>
                  <a:srgbClr val="FF0000"/>
                </a:solidFill>
                <a:latin typeface="Arial"/>
                <a:cs typeface="+mj-cs"/>
              </a:rPr>
              <a:t> </a:t>
            </a:r>
            <a:r>
              <a:rPr lang="es" sz="4000" b="1" i="0" u="none" strike="noStrike">
                <a:solidFill>
                  <a:srgbClr val="0070C0"/>
                </a:solidFill>
                <a:latin typeface="Arial"/>
                <a:cs typeface="+mj-cs"/>
              </a:rPr>
              <a:t>etiquetado rojo</a:t>
            </a:r>
            <a:endParaRPr lang="en-US" sz="4000" b="1">
              <a:solidFill>
                <a:srgbClr val="0070C0"/>
              </a:solidFill>
              <a:cs typeface="Arial"/>
            </a:endParaRPr>
          </a:p>
        </p:txBody>
      </p:sp>
      <p:sp>
        <p:nvSpPr>
          <p:cNvPr id="6" name="TextBox 5">
            <a:extLst>
              <a:ext uri="{FF2B5EF4-FFF2-40B4-BE49-F238E27FC236}">
                <a16:creationId xmlns:a16="http://schemas.microsoft.com/office/drawing/2014/main" id="{A613BDD8-967F-3338-6792-F8F57BAD2A07}"/>
              </a:ext>
            </a:extLst>
          </p:cNvPr>
          <p:cNvSpPr txBox="1"/>
          <p:nvPr/>
        </p:nvSpPr>
        <p:spPr>
          <a:xfrm>
            <a:off x="595085" y="1625600"/>
            <a:ext cx="11016343" cy="1892826"/>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ea typeface="+mn-lt"/>
                <a:cs typeface="+mn-lt"/>
              </a:rPr>
              <a:t>Si la Junta aplica un etiquetado rojo, </a:t>
            </a:r>
            <a:r>
              <a:rPr lang="es" sz="2800" b="0" i="0" u="none" strike="noStrike">
                <a:solidFill>
                  <a:srgbClr val="0070C0"/>
                </a:solidFill>
                <a:latin typeface="Arial"/>
                <a:ea typeface="+mn-lt"/>
                <a:cs typeface="+mn-lt"/>
              </a:rPr>
              <a:t>la Junta puede solicitar que la Agencia del Programa Unificado realice las inspecciones y las tareas de autorización requeridas</a:t>
            </a:r>
            <a:r>
              <a:rPr lang="es" sz="2800" b="0" i="0" u="none" strike="noStrike">
                <a:latin typeface="Arial"/>
                <a:ea typeface="+mn-lt"/>
                <a:cs typeface="+mn-lt"/>
              </a:rPr>
              <a:t>.</a:t>
            </a:r>
            <a:endParaRPr lang="en-US"/>
          </a:p>
        </p:txBody>
      </p:sp>
      <p:sp>
        <p:nvSpPr>
          <p:cNvPr id="2" name="Slide Number Placeholder 2">
            <a:extLst>
              <a:ext uri="{FF2B5EF4-FFF2-40B4-BE49-F238E27FC236}">
                <a16:creationId xmlns:a16="http://schemas.microsoft.com/office/drawing/2014/main" id="{E325AB44-8F27-C928-D854-B13D99F1F0C6}"/>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88</a:t>
            </a:r>
            <a:endParaRPr lang="en-US" sz="1800">
              <a:solidFill>
                <a:schemeClr val="tx1"/>
              </a:solidFill>
            </a:endParaRPr>
          </a:p>
        </p:txBody>
      </p:sp>
    </p:spTree>
    <p:extLst>
      <p:ext uri="{BB962C8B-B14F-4D97-AF65-F5344CB8AC3E}">
        <p14:creationId xmlns:p14="http://schemas.microsoft.com/office/powerpoint/2010/main" val="400141675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4BC3D-B0B6-FDDB-DDB4-DB3625992DD8}"/>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C06E98A2-D67D-1AA2-9044-3D94A145A0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A5823097-3885-4F51-9D05-54421C3DBECE}"/>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 etiquetado rojo</a:t>
            </a:r>
            <a:endParaRPr lang="en-US" sz="4000" b="1">
              <a:solidFill>
                <a:srgbClr val="0070C0"/>
              </a:solidFill>
              <a:cs typeface="Arial"/>
            </a:endParaRPr>
          </a:p>
        </p:txBody>
      </p:sp>
      <p:sp>
        <p:nvSpPr>
          <p:cNvPr id="6" name="TextBox 5">
            <a:extLst>
              <a:ext uri="{FF2B5EF4-FFF2-40B4-BE49-F238E27FC236}">
                <a16:creationId xmlns:a16="http://schemas.microsoft.com/office/drawing/2014/main" id="{D053B6BD-A57D-B466-6BB1-487301DD7A3D}"/>
              </a:ext>
            </a:extLst>
          </p:cNvPr>
          <p:cNvSpPr txBox="1"/>
          <p:nvPr/>
        </p:nvSpPr>
        <p:spPr>
          <a:xfrm>
            <a:off x="595085" y="1625600"/>
            <a:ext cx="11016343" cy="2831544"/>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a:solidFill>
                  <a:srgbClr val="0070C0"/>
                </a:solidFill>
                <a:latin typeface="Arial"/>
                <a:ea typeface="+mn-lt"/>
                <a:cs typeface="+mn-lt"/>
              </a:rPr>
              <a:t>Nueva propuesta:</a:t>
            </a:r>
            <a:endParaRPr lang="en-US" sz="2800" b="1">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a:latin typeface="Arial"/>
                <a:cs typeface="Arial"/>
              </a:rPr>
              <a:t>La Agencia del Programa Unificado o la Junta tienen la </a:t>
            </a:r>
            <a:r>
              <a:rPr lang="es" sz="2800" b="0" i="0" u="none" strike="noStrike">
                <a:solidFill>
                  <a:srgbClr val="0070C0"/>
                </a:solidFill>
                <a:latin typeface="Arial"/>
                <a:cs typeface="Arial"/>
              </a:rPr>
              <a:t>autoridad para ordenar al operador del UST que vacíe un UST con etiquetado rojo</a:t>
            </a:r>
            <a:r>
              <a:rPr lang="es" sz="2800" b="0" i="0" u="none" strike="noStrike">
                <a:latin typeface="Arial"/>
                <a:cs typeface="Arial"/>
              </a:rPr>
              <a:t> </a:t>
            </a:r>
            <a:r>
              <a:rPr lang="es" sz="2800" b="0" i="0" u="none" strike="noStrike">
                <a:solidFill>
                  <a:srgbClr val="0070C0"/>
                </a:solidFill>
                <a:latin typeface="Arial"/>
                <a:cs typeface="Arial"/>
              </a:rPr>
              <a:t>dentro</a:t>
            </a:r>
            <a:r>
              <a:rPr lang="es" sz="2800" b="0" i="0" u="none" strike="noStrike">
                <a:latin typeface="Arial"/>
                <a:cs typeface="Arial"/>
              </a:rPr>
              <a:t> de un plazo determinado por la Agencia del Programa Unificado, que </a:t>
            </a:r>
            <a:r>
              <a:rPr lang="es" sz="2800" b="0" i="0" u="none" strike="noStrike">
                <a:solidFill>
                  <a:srgbClr val="0070C0"/>
                </a:solidFill>
                <a:latin typeface="Arial"/>
                <a:cs typeface="Arial"/>
              </a:rPr>
              <a:t>no excederá las 48 horas</a:t>
            </a:r>
            <a:r>
              <a:rPr lang="es" sz="2800" b="0" i="0" u="none" strike="noStrike">
                <a:latin typeface="Arial"/>
                <a:cs typeface="Arial"/>
              </a:rPr>
              <a:t> a partir del momento en que se coloque el etiquetado rojo.</a:t>
            </a:r>
            <a:endParaRPr lang="en-US">
              <a:cs typeface="Arial"/>
            </a:endParaRPr>
          </a:p>
          <a:p>
            <a:pPr marL="342900" indent="-285750" rtl="0">
              <a:spcAft>
                <a:spcPts val="600"/>
              </a:spcAft>
              <a:buFont typeface="Arial" panose="020B0604020202020204" pitchFamily="34" charset="0"/>
              <a:buChar char="•"/>
            </a:pPr>
            <a:r>
              <a:rPr lang="es" sz="2800" b="0" i="0" u="none" strike="noStrike">
                <a:latin typeface="Arial"/>
                <a:cs typeface="Arial"/>
              </a:rPr>
              <a:t>Los UST con etiquetado rojo no deben</a:t>
            </a:r>
            <a:r>
              <a:rPr lang="es" sz="2800" b="0" i="0" u="none" strike="noStrike">
                <a:solidFill>
                  <a:srgbClr val="0070C0"/>
                </a:solidFill>
                <a:latin typeface="Arial"/>
                <a:cs typeface="Arial"/>
              </a:rPr>
              <a:t> vaciarse a través del dispensador</a:t>
            </a:r>
            <a:r>
              <a:rPr lang="es" sz="2800" b="0" i="0" u="none" strike="noStrike">
                <a:latin typeface="Arial"/>
                <a:cs typeface="Arial"/>
              </a:rPr>
              <a:t>. </a:t>
            </a:r>
            <a:endParaRPr lang="en-US">
              <a:cs typeface="Arial"/>
            </a:endParaRPr>
          </a:p>
        </p:txBody>
      </p:sp>
      <p:sp>
        <p:nvSpPr>
          <p:cNvPr id="2" name="Slide Number Placeholder 2">
            <a:extLst>
              <a:ext uri="{FF2B5EF4-FFF2-40B4-BE49-F238E27FC236}">
                <a16:creationId xmlns:a16="http://schemas.microsoft.com/office/drawing/2014/main" id="{2529EB8C-A9B7-876C-CE42-97A4A97891ED}"/>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89</a:t>
            </a:r>
            <a:endParaRPr lang="en-US" sz="1800">
              <a:solidFill>
                <a:schemeClr val="tx1"/>
              </a:solidFill>
            </a:endParaRPr>
          </a:p>
        </p:txBody>
      </p:sp>
    </p:spTree>
    <p:extLst>
      <p:ext uri="{BB962C8B-B14F-4D97-AF65-F5344CB8AC3E}">
        <p14:creationId xmlns:p14="http://schemas.microsoft.com/office/powerpoint/2010/main" val="19909377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useBgFill="1">
        <p:nvSpPr>
          <p:cNvPr id="26" name="Rectangle 23">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CCD8A09E-4720-4F80-2AF8-FC3D3C9B5831}"/>
              </a:ext>
            </a:extLst>
          </p:cNvPr>
          <p:cNvSpPr txBox="1">
            <a:spLocks noGrp="1"/>
          </p:cNvSpPr>
          <p:nvPr>
            <p:ph type="title" idx="4294967295"/>
          </p:nvPr>
        </p:nvSpPr>
        <p:spPr>
          <a:xfrm>
            <a:off x="641684" y="682171"/>
            <a:ext cx="10723921" cy="2394518"/>
          </a:xfrm>
          <a:prstGeom prst="rect">
            <a:avLst/>
          </a:prstGeom>
          <a:no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kumimoji="0" lang="es" sz="3600" b="1" i="0" u="none" strike="noStrike" kern="1200" cap="none" spc="0" normalizeH="0" baseline="0" noProof="0">
                <a:ln>
                  <a:noFill/>
                </a:ln>
                <a:solidFill>
                  <a:srgbClr val="0070C0"/>
                </a:solidFill>
                <a:uLnTx/>
                <a:uFillTx/>
                <a:latin typeface="Arial"/>
                <a:ea typeface="+mj-ea"/>
                <a:cs typeface="Arial"/>
              </a:rPr>
              <a:t>Definiciones</a:t>
            </a:r>
          </a:p>
        </p:txBody>
      </p:sp>
      <p:sp>
        <p:nvSpPr>
          <p:cNvPr id="4" name="Rectangle 3">
            <a:extLst>
              <a:ext uri="{FF2B5EF4-FFF2-40B4-BE49-F238E27FC236}">
                <a16:creationId xmlns:a16="http://schemas.microsoft.com/office/drawing/2014/main" id="{D03F1F9C-FB5A-A353-427E-54DDF6687EB6}"/>
              </a:ext>
            </a:extLst>
          </p:cNvPr>
          <p:cNvSpPr/>
          <p:nvPr/>
        </p:nvSpPr>
        <p:spPr>
          <a:xfrm>
            <a:off x="641684" y="1598597"/>
            <a:ext cx="10861299" cy="4693593"/>
          </a:xfrm>
          <a:prstGeom prst="rect">
            <a:avLst/>
          </a:prstGeom>
        </p:spPr>
        <p:txBody>
          <a:bodyPr wrap="square">
            <a:noAutofit/>
          </a:bodyPr>
          <a:lstStyle/>
          <a:p>
            <a:pPr rtl="0">
              <a:lnSpc>
                <a:spcPct val="90000"/>
              </a:lnSpc>
            </a:pPr>
            <a:r>
              <a:rPr lang="es" sz="2400" b="1" i="0" u="none" strike="noStrike">
                <a:solidFill>
                  <a:srgbClr val="0070C0"/>
                </a:solidFill>
                <a:latin typeface="Arial"/>
                <a:cs typeface="Arial"/>
              </a:rPr>
              <a:t>Nueva propuesta:</a:t>
            </a:r>
          </a:p>
          <a:p>
            <a:pPr marL="342900" indent="-342900" rtl="0">
              <a:spcBef>
                <a:spcPts val="600"/>
              </a:spcBef>
              <a:buFont typeface="Arial" panose="020B0604020202020204" pitchFamily="34" charset="0"/>
              <a:buChar char="•"/>
            </a:pPr>
            <a:r>
              <a:rPr lang="es" sz="2400" b="1" i="0" u="none" strike="noStrike">
                <a:solidFill>
                  <a:srgbClr val="0070C0"/>
                </a:solidFill>
                <a:latin typeface="Arial"/>
                <a:cs typeface="Arial"/>
              </a:rPr>
              <a:t>Inspector de cumplimiento independiente</a:t>
            </a:r>
            <a:r>
              <a:rPr lang="es" sz="2400" b="0" i="0" u="none" strike="noStrike">
                <a:latin typeface="Arial"/>
                <a:cs typeface="Arial"/>
              </a:rPr>
              <a:t> significa una persona que realiza inspecciones de cumplimiento y es: </a:t>
            </a:r>
          </a:p>
          <a:p>
            <a:pPr marL="800100" lvl="1" indent="-342900" rtl="0">
              <a:spcBef>
                <a:spcPts val="600"/>
              </a:spcBef>
              <a:buFont typeface="Arial" panose="020B0604020202020204" pitchFamily="34" charset="0"/>
              <a:buChar char="•"/>
            </a:pPr>
            <a:r>
              <a:rPr lang="es" sz="2400" b="0" i="0" u="none" strike="noStrike">
                <a:latin typeface="Arial"/>
                <a:cs typeface="Arial"/>
              </a:rPr>
              <a:t>independiente de la instalación que se está inspeccionando y de la Agencia del Programa Unificado con jurisdicción sobre la instalación; y</a:t>
            </a:r>
          </a:p>
          <a:p>
            <a:pPr marL="800100" lvl="1" indent="-342900" rtl="0">
              <a:spcBef>
                <a:spcPts val="600"/>
              </a:spcBef>
              <a:buFont typeface="Arial" panose="020B0604020202020204" pitchFamily="34" charset="0"/>
              <a:buChar char="•"/>
            </a:pPr>
            <a:r>
              <a:rPr lang="es" sz="2400" b="0" i="0" u="none" strike="noStrike">
                <a:latin typeface="Arial"/>
                <a:cs typeface="Arial"/>
              </a:rPr>
              <a:t>cumple con los requisitos de capacitación de inspectores de la sección 2634(c).  </a:t>
            </a:r>
          </a:p>
          <a:p>
            <a:pPr marL="342900" indent="-342900" rtl="0">
              <a:lnSpc>
                <a:spcPct val="90000"/>
              </a:lnSpc>
              <a:buFont typeface="Arial" panose="020B0604020202020204" pitchFamily="34" charset="0"/>
              <a:buChar char="•"/>
            </a:pPr>
            <a:r>
              <a:rPr lang="es" sz="2400" b="0" i="0" u="none" strike="noStrike">
                <a:latin typeface="Arial"/>
                <a:cs typeface="Arial"/>
              </a:rPr>
              <a:t>Incluye a las personas empleadas por la Junta o que, de alguna forma, actúan en su nombre y a las personas contratadas por la Agencia del Programa Unificado que tiene jurisdicción.  </a:t>
            </a:r>
            <a:endParaRPr lang="en-US" sz="2400" u="sng" strike="sngStrike">
              <a:latin typeface="Arial" panose="020B0604020202020204" pitchFamily="34" charset="0"/>
              <a:cs typeface="Arial" panose="020B0604020202020204" pitchFamily="34" charset="0"/>
            </a:endParaRPr>
          </a:p>
          <a:p>
            <a:pPr>
              <a:lnSpc>
                <a:spcPct val="90000"/>
              </a:lnSpc>
            </a:pPr>
            <a:endParaRPr lang="en-US" sz="2400" u="sng" strike="sngStrike">
              <a:solidFill>
                <a:srgbClr val="FF0000"/>
              </a:solidFill>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5" name="Slide Number Placeholder 2">
            <a:extLst>
              <a:ext uri="{FF2B5EF4-FFF2-40B4-BE49-F238E27FC236}">
                <a16:creationId xmlns:a16="http://schemas.microsoft.com/office/drawing/2014/main" id="{C0B0A624-F2C1-6256-B716-523FE46A066F}"/>
              </a:ext>
            </a:extLst>
          </p:cNvPr>
          <p:cNvSpPr>
            <a:spLocks noGrp="1"/>
          </p:cNvSpPr>
          <p:nvPr>
            <p:ph type="sldNum" sz="quarter" idx="4"/>
          </p:nvPr>
        </p:nvSpPr>
        <p:spPr>
          <a:xfrm>
            <a:off x="0" y="0"/>
            <a:ext cx="2743200" cy="365125"/>
          </a:xfrm>
        </p:spPr>
        <p:txBody>
          <a:bodyPr>
            <a:noAutofit/>
          </a:bodyPr>
          <a:lstStyle/>
          <a:p>
            <a:pPr rtl="0"/>
            <a:r>
              <a:rPr lang="es" sz="1800" b="0" i="0" u="none" strike="noStrike" dirty="0">
                <a:solidFill>
                  <a:srgbClr val="000000"/>
                </a:solidFill>
                <a:latin typeface="Arial"/>
              </a:rPr>
              <a:t>9</a:t>
            </a:r>
            <a:endParaRPr lang="en-US" sz="1800" dirty="0">
              <a:solidFill>
                <a:schemeClr val="tx1"/>
              </a:solidFill>
            </a:endParaRPr>
          </a:p>
        </p:txBody>
      </p:sp>
    </p:spTree>
    <p:extLst>
      <p:ext uri="{BB962C8B-B14F-4D97-AF65-F5344CB8AC3E}">
        <p14:creationId xmlns:p14="http://schemas.microsoft.com/office/powerpoint/2010/main" val="81079723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4E55C-4F3E-1729-D944-39DFE8E846EE}"/>
            </a:ext>
          </a:extLst>
        </p:cNvPr>
        <p:cNvGrpSpPr/>
        <p:nvPr/>
      </p:nvGrpSpPr>
      <p:grpSpPr>
        <a:xfrm>
          <a:off x="0" y="0"/>
          <a:ext cx="0" cy="0"/>
          <a:chOff x="0" y="0"/>
          <a:chExt cx="0" cy="0"/>
        </a:xfrm>
      </p:grpSpPr>
      <p:pic>
        <p:nvPicPr>
          <p:cNvPr id="5" name="Picture 4" descr="Logo de la Junta Estatal del Agua">
            <a:extLst>
              <a:ext uri="{FF2B5EF4-FFF2-40B4-BE49-F238E27FC236}">
                <a16:creationId xmlns:a16="http://schemas.microsoft.com/office/drawing/2014/main" id="{0A0C6D8D-98F8-BB0F-9D41-E17E74249D6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
        <p:nvSpPr>
          <p:cNvPr id="7" name="Title 1">
            <a:extLst>
              <a:ext uri="{FF2B5EF4-FFF2-40B4-BE49-F238E27FC236}">
                <a16:creationId xmlns:a16="http://schemas.microsoft.com/office/drawing/2014/main" id="{20B43E20-83C8-E6EF-78FA-8FE7DE85A703}"/>
              </a:ext>
            </a:extLst>
          </p:cNvPr>
          <p:cNvSpPr>
            <a:spLocks noGrp="1"/>
          </p:cNvSpPr>
          <p:nvPr>
            <p:ph type="title"/>
          </p:nvPr>
        </p:nvSpPr>
        <p:spPr>
          <a:xfrm>
            <a:off x="595085" y="655591"/>
            <a:ext cx="11016343" cy="867705"/>
          </a:xfrm>
        </p:spPr>
        <p:txBody>
          <a:bodyPr vert="horz" lIns="91440" tIns="45720" rIns="91440" bIns="45720" rtlCol="0" anchor="t" anchorCtr="0">
            <a:noAutofit/>
          </a:bodyPr>
          <a:lstStyle/>
          <a:p>
            <a:pPr rtl="0"/>
            <a:r>
              <a:rPr lang="es" sz="4000" b="1" i="0" u="none" strike="noStrike">
                <a:solidFill>
                  <a:srgbClr val="0070C0"/>
                </a:solidFill>
                <a:latin typeface="Arial"/>
                <a:cs typeface="+mj-cs"/>
              </a:rPr>
              <a:t>Requisitos del</a:t>
            </a:r>
            <a:r>
              <a:rPr lang="es" sz="4000" b="1" i="0" u="none" strike="noStrike">
                <a:solidFill>
                  <a:srgbClr val="FF0000"/>
                </a:solidFill>
                <a:latin typeface="Arial"/>
                <a:cs typeface="+mj-cs"/>
              </a:rPr>
              <a:t> </a:t>
            </a:r>
            <a:r>
              <a:rPr lang="es" sz="4000" b="1" i="0" u="none" strike="noStrike">
                <a:solidFill>
                  <a:srgbClr val="0070C0"/>
                </a:solidFill>
                <a:latin typeface="Arial"/>
                <a:cs typeface="+mj-cs"/>
              </a:rPr>
              <a:t>etiquetado rojo</a:t>
            </a:r>
            <a:endParaRPr lang="en-US" sz="4000" b="1">
              <a:solidFill>
                <a:srgbClr val="0070C0"/>
              </a:solidFill>
              <a:cs typeface="Arial"/>
            </a:endParaRPr>
          </a:p>
        </p:txBody>
      </p:sp>
      <p:sp>
        <p:nvSpPr>
          <p:cNvPr id="6" name="TextBox 5">
            <a:extLst>
              <a:ext uri="{FF2B5EF4-FFF2-40B4-BE49-F238E27FC236}">
                <a16:creationId xmlns:a16="http://schemas.microsoft.com/office/drawing/2014/main" id="{2A96B7F5-2A7E-8DE0-B82E-48BC5D9DD6BB}"/>
              </a:ext>
            </a:extLst>
          </p:cNvPr>
          <p:cNvSpPr txBox="1"/>
          <p:nvPr/>
        </p:nvSpPr>
        <p:spPr>
          <a:xfrm>
            <a:off x="595085" y="1381760"/>
            <a:ext cx="11016343" cy="3770263"/>
          </a:xfrm>
          <a:prstGeom prst="rect">
            <a:avLst/>
          </a:prstGeom>
          <a:noFill/>
        </p:spPr>
        <p:txBody>
          <a:bodyPr wrap="square" lIns="91440" tIns="45720" rIns="91440" bIns="45720" anchor="t" anchorCtr="0">
            <a:noAutofit/>
          </a:bodyPr>
          <a:lstStyle/>
          <a:p>
            <a:pPr marL="57150" rtl="0">
              <a:spcAft>
                <a:spcPts val="600"/>
              </a:spcAft>
            </a:pPr>
            <a:r>
              <a:rPr lang="es" sz="2800" b="1" i="0" u="none" strike="noStrike" dirty="0">
                <a:solidFill>
                  <a:srgbClr val="0070C0"/>
                </a:solidFill>
                <a:latin typeface="Arial"/>
                <a:ea typeface="+mn-lt"/>
                <a:cs typeface="+mn-lt"/>
              </a:rPr>
              <a:t>Nueva propuesta y cambios:</a:t>
            </a:r>
            <a:endParaRPr lang="en-US" sz="2800" b="1" dirty="0">
              <a:solidFill>
                <a:srgbClr val="0070C0"/>
              </a:solidFill>
              <a:cs typeface="Arial"/>
            </a:endParaRPr>
          </a:p>
          <a:p>
            <a:pPr marL="342900" indent="-285750" rtl="0">
              <a:spcAft>
                <a:spcPts val="600"/>
              </a:spcAft>
              <a:buFont typeface="Arial" panose="020B0604020202020204" pitchFamily="34" charset="0"/>
              <a:buChar char="•"/>
            </a:pPr>
            <a:r>
              <a:rPr lang="es" sz="2800" b="0" i="0" u="none" strike="noStrike" dirty="0">
                <a:latin typeface="Arial"/>
                <a:ea typeface="+mn-lt"/>
                <a:cs typeface="+mn-lt"/>
              </a:rPr>
              <a:t>Si el propietario u operador elimina un etiquetado rojo de conformidad con la autorización por escrito de la Junta o la UPA, debe:</a:t>
            </a:r>
          </a:p>
          <a:p>
            <a:pPr marL="800100" lvl="1" indent="-285750" rtl="0">
              <a:spcAft>
                <a:spcPts val="600"/>
              </a:spcAft>
              <a:buFont typeface="Arial" panose="020B0604020202020204" pitchFamily="34" charset="0"/>
              <a:buChar char="•"/>
            </a:pPr>
            <a:r>
              <a:rPr lang="es" sz="2800" b="0" i="0" u="none" strike="noStrike" dirty="0">
                <a:solidFill>
                  <a:srgbClr val="0070C0"/>
                </a:solidFill>
                <a:latin typeface="Arial"/>
                <a:ea typeface="+mn-lt"/>
                <a:cs typeface="+mn-lt"/>
              </a:rPr>
              <a:t>Documentar el nivel de sustancia peligrosa</a:t>
            </a:r>
            <a:r>
              <a:rPr lang="es" sz="2800" b="0" i="0" u="none" strike="noStrike" dirty="0">
                <a:latin typeface="Arial"/>
                <a:ea typeface="+mn-lt"/>
                <a:cs typeface="+mn-lt"/>
              </a:rPr>
              <a:t> almacenada en el tanque inmediatamente después de eliminar el etiquetado rojo.</a:t>
            </a:r>
          </a:p>
          <a:p>
            <a:pPr marL="800100" lvl="1" indent="-285750" rtl="0">
              <a:spcAft>
                <a:spcPts val="600"/>
              </a:spcAft>
              <a:buFont typeface="Arial" panose="020B0604020202020204" pitchFamily="34" charset="0"/>
              <a:buChar char="•"/>
            </a:pPr>
            <a:r>
              <a:rPr lang="es" sz="2800" b="0" i="0" u="none" strike="noStrike" dirty="0">
                <a:solidFill>
                  <a:srgbClr val="0070C0"/>
                </a:solidFill>
                <a:latin typeface="Arial"/>
                <a:ea typeface="+mn-lt"/>
                <a:cs typeface="+mn-lt"/>
              </a:rPr>
              <a:t>Devolver el etiquetado rojo y proporcionar la documentación del nivel de sustancia peligrosa almacenada</a:t>
            </a:r>
            <a:r>
              <a:rPr lang="es" sz="2800" b="0" i="0" u="none" strike="noStrike" dirty="0">
                <a:latin typeface="Arial"/>
                <a:ea typeface="+mn-lt"/>
                <a:cs typeface="+mn-lt"/>
              </a:rPr>
              <a:t> a la agencia que colocó el etiquetado rojo </a:t>
            </a:r>
            <a:r>
              <a:rPr lang="es" sz="2800" b="0" i="0" u="none" strike="noStrike" dirty="0">
                <a:solidFill>
                  <a:srgbClr val="0070C0"/>
                </a:solidFill>
                <a:latin typeface="Arial"/>
                <a:ea typeface="+mn-lt"/>
                <a:cs typeface="+mn-lt"/>
              </a:rPr>
              <a:t>dentro de los cinco días </a:t>
            </a:r>
            <a:r>
              <a:rPr lang="es" sz="2800" b="0" i="0" u="none" strike="sngStrike" dirty="0">
                <a:solidFill>
                  <a:srgbClr val="FF0000"/>
                </a:solidFill>
                <a:latin typeface="Arial"/>
                <a:ea typeface="+mn-lt"/>
                <a:cs typeface="+mn-lt"/>
              </a:rPr>
              <a:t>hábiles</a:t>
            </a:r>
            <a:r>
              <a:rPr lang="es" sz="2800" b="0" i="0" u="none" strike="noStrike" dirty="0">
                <a:latin typeface="Arial"/>
                <a:ea typeface="+mn-lt"/>
                <a:cs typeface="+mn-lt"/>
              </a:rPr>
              <a:t>.</a:t>
            </a:r>
          </a:p>
        </p:txBody>
      </p:sp>
      <p:sp>
        <p:nvSpPr>
          <p:cNvPr id="2" name="Slide Number Placeholder 2">
            <a:extLst>
              <a:ext uri="{FF2B5EF4-FFF2-40B4-BE49-F238E27FC236}">
                <a16:creationId xmlns:a16="http://schemas.microsoft.com/office/drawing/2014/main" id="{E1E4F0CA-40DA-412C-8DAF-0BDB2EC6123A}"/>
              </a:ext>
            </a:extLst>
          </p:cNvPr>
          <p:cNvSpPr txBox="1"/>
          <p:nvPr/>
        </p:nvSpPr>
        <p:spPr>
          <a:xfrm>
            <a:off x="0" y="0"/>
            <a:ext cx="27432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r>
              <a:rPr lang="es" sz="1800" b="0" i="0" u="none" strike="noStrike">
                <a:solidFill>
                  <a:srgbClr val="000000"/>
                </a:solidFill>
                <a:latin typeface="Arial"/>
              </a:rPr>
              <a:t>90</a:t>
            </a:r>
            <a:endParaRPr lang="en-US" sz="1800">
              <a:solidFill>
                <a:schemeClr val="tx1"/>
              </a:solidFill>
            </a:endParaRPr>
          </a:p>
        </p:txBody>
      </p:sp>
    </p:spTree>
    <p:extLst>
      <p:ext uri="{BB962C8B-B14F-4D97-AF65-F5344CB8AC3E}">
        <p14:creationId xmlns:p14="http://schemas.microsoft.com/office/powerpoint/2010/main" val="385906927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8DC14-511F-40D4-B2E8-B595CE47AEB6}"/>
              </a:ext>
            </a:extLst>
          </p:cNvPr>
          <p:cNvSpPr>
            <a:spLocks noGrp="1"/>
          </p:cNvSpPr>
          <p:nvPr>
            <p:ph type="title"/>
          </p:nvPr>
        </p:nvSpPr>
        <p:spPr>
          <a:xfrm>
            <a:off x="617517" y="694718"/>
            <a:ext cx="10976606" cy="861617"/>
          </a:xfrm>
          <a:noFill/>
        </p:spPr>
        <p:txBody>
          <a:bodyPr vert="horz" lIns="91440" tIns="45720" rIns="91440" bIns="45720" rtlCol="0" anchor="t" anchorCtr="0">
            <a:noAutofit/>
          </a:bodyPr>
          <a:lstStyle/>
          <a:p>
            <a:pPr rtl="0"/>
            <a:r>
              <a:rPr lang="es" sz="4000" b="1" i="0" u="none" strike="noStrike">
                <a:latin typeface="Arial"/>
                <a:ea typeface="+mn-lt"/>
                <a:cs typeface="+mn-lt"/>
              </a:rPr>
              <a:t>Propuesta de artículo 10: Requisitos de medidas correctivas</a:t>
            </a:r>
          </a:p>
        </p:txBody>
      </p:sp>
      <p:pic>
        <p:nvPicPr>
          <p:cNvPr id="16" name="Picture 15" descr="Logo de la Junta Estatal del Agua">
            <a:extLst>
              <a:ext uri="{FF2B5EF4-FFF2-40B4-BE49-F238E27FC236}">
                <a16:creationId xmlns:a16="http://schemas.microsoft.com/office/drawing/2014/main" id="{ADBF5105-2B89-42DB-B0F5-6A0A743AE99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pic>
        <p:nvPicPr>
          <p:cNvPr id="5" name="Picture 4">
            <a:extLst>
              <a:ext uri="{FF2B5EF4-FFF2-40B4-BE49-F238E27FC236}">
                <a16:creationId xmlns:a16="http://schemas.microsoft.com/office/drawing/2014/main" id="{AC9B1A7E-84C5-2999-06BF-967F8978DC1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464" y="2213701"/>
            <a:ext cx="5457464" cy="3357945"/>
          </a:xfrm>
          <a:prstGeom prst="rect">
            <a:avLst/>
          </a:prstGeom>
        </p:spPr>
      </p:pic>
      <p:sp>
        <p:nvSpPr>
          <p:cNvPr id="4" name="Slide Number Placeholder 2">
            <a:extLst>
              <a:ext uri="{FF2B5EF4-FFF2-40B4-BE49-F238E27FC236}">
                <a16:creationId xmlns:a16="http://schemas.microsoft.com/office/drawing/2014/main" id="{3E663303-F75A-12AA-190C-5C17193D0E92}"/>
              </a:ext>
            </a:extLst>
          </p:cNvPr>
          <p:cNvSpPr>
            <a:spLocks noGrp="1"/>
          </p:cNvSpPr>
          <p:nvPr>
            <p:ph type="sldNum" sz="quarter" idx="4"/>
          </p:nvPr>
        </p:nvSpPr>
        <p:spPr>
          <a:xfrm>
            <a:off x="0" y="0"/>
            <a:ext cx="2743200" cy="365125"/>
          </a:xfrm>
        </p:spPr>
        <p:txBody>
          <a:bodyPr>
            <a:noAutofit/>
          </a:bodyPr>
          <a:lstStyle/>
          <a:p>
            <a:pPr rtl="0"/>
            <a:r>
              <a:rPr lang="es" sz="1800" b="0" i="0" u="none" strike="noStrike">
                <a:solidFill>
                  <a:srgbClr val="000000"/>
                </a:solidFill>
                <a:latin typeface="Arial"/>
              </a:rPr>
              <a:t>91</a:t>
            </a:r>
            <a:endParaRPr lang="en-US" sz="1800">
              <a:solidFill>
                <a:schemeClr val="tx1"/>
              </a:solidFill>
            </a:endParaRPr>
          </a:p>
        </p:txBody>
      </p:sp>
    </p:spTree>
    <p:extLst>
      <p:ext uri="{BB962C8B-B14F-4D97-AF65-F5344CB8AC3E}">
        <p14:creationId xmlns:p14="http://schemas.microsoft.com/office/powerpoint/2010/main" val="85320406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2219-E638-F0F4-971C-26B70E1CC325}"/>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p>
        </p:txBody>
      </p:sp>
      <p:sp>
        <p:nvSpPr>
          <p:cNvPr id="3" name="Text Placeholder 2">
            <a:extLst>
              <a:ext uri="{FF2B5EF4-FFF2-40B4-BE49-F238E27FC236}">
                <a16:creationId xmlns:a16="http://schemas.microsoft.com/office/drawing/2014/main" id="{6DBC1018-9213-F53B-055C-05EF9C320C7B}"/>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es" sz="2800" b="1" i="0" u="none" strike="noStrike">
                <a:solidFill>
                  <a:srgbClr val="0070C0"/>
                </a:solidFill>
                <a:latin typeface="Arial"/>
                <a:ea typeface="+mn-lt"/>
                <a:cs typeface="+mn-lt"/>
              </a:rPr>
              <a:t>Borrador del cambio</a:t>
            </a:r>
            <a:r>
              <a:rPr lang="es" sz="2800" b="0" i="0" u="none" strike="noStrike">
                <a:latin typeface="Arial"/>
                <a:cs typeface="Arial"/>
              </a:rPr>
              <a:t>:</a:t>
            </a:r>
            <a:r>
              <a:rPr lang="es" sz="2800" b="1" i="0" u="none" strike="noStrike">
                <a:solidFill>
                  <a:srgbClr val="0070C0"/>
                </a:solidFill>
                <a:latin typeface="Arial"/>
                <a:cs typeface="Arial"/>
              </a:rPr>
              <a:t> </a:t>
            </a:r>
            <a:r>
              <a:rPr lang="es" sz="2800" b="0" i="0" u="none" strike="noStrike">
                <a:latin typeface="Arial"/>
                <a:cs typeface="Arial"/>
              </a:rPr>
              <a:t>Solo las </a:t>
            </a:r>
            <a:r>
              <a:rPr lang="es" sz="2800" b="0" i="0" u="none" strike="noStrike">
                <a:solidFill>
                  <a:srgbClr val="0070C0"/>
                </a:solidFill>
                <a:latin typeface="Arial"/>
                <a:cs typeface="Arial"/>
              </a:rPr>
              <a:t>Agencias de Supervisión de Limpieza</a:t>
            </a:r>
            <a:r>
              <a:rPr lang="es" sz="2800" b="0" i="0" u="none" strike="noStrike">
                <a:latin typeface="Arial"/>
                <a:cs typeface="Arial"/>
              </a:rPr>
              <a:t> tienen autoridad para supervisar la reducción de las emisiones no autorizadas de sustancias peligrosas de los tanques de almacenamiento subterráneos.  </a:t>
            </a:r>
          </a:p>
          <a:p>
            <a:pPr marL="0" indent="0">
              <a:buNone/>
            </a:pPr>
            <a:endParaRPr lang="en-US" sz="1400">
              <a:latin typeface="Arial"/>
              <a:cs typeface="Arial"/>
            </a:endParaRPr>
          </a:p>
        </p:txBody>
      </p:sp>
      <p:sp>
        <p:nvSpPr>
          <p:cNvPr id="4" name="Slide Number Placeholder 3">
            <a:extLst>
              <a:ext uri="{FF2B5EF4-FFF2-40B4-BE49-F238E27FC236}">
                <a16:creationId xmlns:a16="http://schemas.microsoft.com/office/drawing/2014/main" id="{48870043-4F07-5557-2868-1F9FDB64AAA9}"/>
              </a:ext>
            </a:extLst>
          </p:cNvPr>
          <p:cNvSpPr>
            <a:spLocks noGrp="1"/>
          </p:cNvSpPr>
          <p:nvPr>
            <p:ph type="sldNum" sz="quarter" idx="4"/>
          </p:nvPr>
        </p:nvSpPr>
        <p:spPr/>
        <p:txBody>
          <a:bodyPr>
            <a:noAutofit/>
          </a:bodyPr>
          <a:lstStyle/>
          <a:p>
            <a:pPr rtl="0"/>
            <a:r>
              <a:rPr lang="es" b="0" i="0" u="none" strike="noStrike" dirty="0">
                <a:latin typeface="Arial"/>
              </a:rPr>
              <a:t>92</a:t>
            </a:r>
            <a:endParaRPr lang="en-US" sz="2800" dirty="0"/>
          </a:p>
        </p:txBody>
      </p:sp>
      <p:pic>
        <p:nvPicPr>
          <p:cNvPr id="6" name="Picture 5" descr="Logo de la Junta Estatal del Agua">
            <a:extLst>
              <a:ext uri="{FF2B5EF4-FFF2-40B4-BE49-F238E27FC236}">
                <a16:creationId xmlns:a16="http://schemas.microsoft.com/office/drawing/2014/main" id="{7C71A5A3-B649-5E1A-9223-AF008AAF1A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64394908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A3EED-95DE-2952-1FD0-6F8E223A96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B4D2F-1E2F-13B9-75FE-D87B50C3CFC8}"/>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 </a:t>
            </a:r>
            <a:br>
              <a:rPr lang="es" sz="4000" b="1" i="0" u="none" strike="noStrike">
                <a:solidFill>
                  <a:srgbClr val="0070C0"/>
                </a:solidFill>
                <a:latin typeface="Arial"/>
              </a:rPr>
            </a:br>
            <a:r>
              <a:rPr lang="es" sz="3200" b="1" i="0" u="none" strike="noStrike">
                <a:solidFill>
                  <a:srgbClr val="0070C0"/>
                </a:solidFill>
                <a:latin typeface="Arial"/>
              </a:rPr>
              <a:t>Fase de evaluación preliminar del sitio</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BD3D3D4B-BA07-53A0-17F6-BDA0E64019DF}"/>
              </a:ext>
            </a:extLst>
          </p:cNvPr>
          <p:cNvSpPr>
            <a:spLocks noGrp="1"/>
          </p:cNvSpPr>
          <p:nvPr>
            <p:ph type="body" sz="quarter" idx="11"/>
          </p:nvPr>
        </p:nvSpPr>
        <p:spPr/>
        <p:txBody>
          <a:bodyPr>
            <a:noAutofit/>
          </a:bodyPr>
          <a:lstStyle/>
          <a:p>
            <a:pPr marL="0" indent="0" rtl="0">
              <a:buNone/>
            </a:pPr>
            <a:r>
              <a:rPr lang="es" sz="2800" b="1" i="0" u="none" strike="noStrike">
                <a:solidFill>
                  <a:srgbClr val="0070C0"/>
                </a:solidFill>
                <a:latin typeface="Arial"/>
              </a:rPr>
              <a:t>Borrador del cambio:</a:t>
            </a:r>
          </a:p>
          <a:p>
            <a:pPr rtl="0"/>
            <a:r>
              <a:rPr lang="es" sz="2800" b="0" i="0" u="none" strike="noStrike">
                <a:latin typeface="Arial"/>
              </a:rPr>
              <a:t>La fase de evaluación preliminar del sitio también puede incluir </a:t>
            </a:r>
            <a:r>
              <a:rPr lang="es" sz="2800" b="0" i="0" u="none" strike="noStrike">
                <a:solidFill>
                  <a:srgbClr val="0070C0"/>
                </a:solidFill>
                <a:latin typeface="Arial"/>
              </a:rPr>
              <a:t>acciones correctivas provisionales</a:t>
            </a:r>
            <a:r>
              <a:rPr lang="es" sz="2800" b="0" i="0" u="none" strike="noStrike">
                <a:latin typeface="Arial"/>
              </a:rPr>
              <a:t>.</a:t>
            </a:r>
          </a:p>
          <a:p>
            <a:pPr rtl="0"/>
            <a:r>
              <a:rPr lang="es" sz="2800" b="0" i="0" u="none" strike="noStrike">
                <a:latin typeface="Arial"/>
              </a:rPr>
              <a:t>El producto gratuito debe eliminarse en la medida de lo posible, según lo determine la </a:t>
            </a:r>
            <a:r>
              <a:rPr lang="es" sz="2800" b="0" i="0" u="none" strike="noStrike">
                <a:solidFill>
                  <a:srgbClr val="0070C0"/>
                </a:solidFill>
                <a:latin typeface="Arial"/>
              </a:rPr>
              <a:t>Agencia de Supervisión de Limpieza</a:t>
            </a:r>
            <a:r>
              <a:rPr lang="es" sz="2800" b="0" i="0" u="none" strike="noStrike">
                <a:latin typeface="Arial"/>
              </a:rPr>
              <a:t>.</a:t>
            </a:r>
          </a:p>
          <a:p>
            <a:pPr rtl="0"/>
            <a:r>
              <a:rPr lang="es" sz="2800" b="0" i="0" u="none" strike="noStrike">
                <a:latin typeface="Arial"/>
              </a:rPr>
              <a:t>El informe gratuito de eliminación del producto debe enviarse dentro de los </a:t>
            </a:r>
            <a:r>
              <a:rPr lang="es" sz="2800" b="0" i="0" u="none" strike="noStrike">
                <a:solidFill>
                  <a:srgbClr val="0070C0"/>
                </a:solidFill>
                <a:latin typeface="Arial"/>
              </a:rPr>
              <a:t>45 días posteriores a la confirmación de la liberación</a:t>
            </a:r>
            <a:r>
              <a:rPr lang="es" sz="2800" b="0" i="0" u="none" strike="noStrike">
                <a:latin typeface="Arial"/>
              </a:rPr>
              <a:t>.</a:t>
            </a:r>
          </a:p>
          <a:p>
            <a:pPr marL="0" indent="0">
              <a:buNone/>
            </a:pPr>
            <a:endParaRPr lang="en-US"/>
          </a:p>
        </p:txBody>
      </p:sp>
      <p:sp>
        <p:nvSpPr>
          <p:cNvPr id="4" name="Slide Number Placeholder 3">
            <a:extLst>
              <a:ext uri="{FF2B5EF4-FFF2-40B4-BE49-F238E27FC236}">
                <a16:creationId xmlns:a16="http://schemas.microsoft.com/office/drawing/2014/main" id="{0852B1C2-17FA-AF87-2832-5B6442A49777}"/>
              </a:ext>
            </a:extLst>
          </p:cNvPr>
          <p:cNvSpPr>
            <a:spLocks noGrp="1"/>
          </p:cNvSpPr>
          <p:nvPr>
            <p:ph type="sldNum" sz="quarter" idx="4"/>
          </p:nvPr>
        </p:nvSpPr>
        <p:spPr/>
        <p:txBody>
          <a:bodyPr>
            <a:noAutofit/>
          </a:bodyPr>
          <a:lstStyle/>
          <a:p>
            <a:pPr rtl="0"/>
            <a:r>
              <a:rPr lang="es" b="0" i="0" u="none" strike="noStrike" dirty="0">
                <a:latin typeface="Arial"/>
              </a:rPr>
              <a:t>93</a:t>
            </a:r>
            <a:endParaRPr lang="en-US" sz="2800" dirty="0"/>
          </a:p>
        </p:txBody>
      </p:sp>
      <p:pic>
        <p:nvPicPr>
          <p:cNvPr id="5" name="Picture 4" descr="Logo de la Junta Estatal del Agua">
            <a:extLst>
              <a:ext uri="{FF2B5EF4-FFF2-40B4-BE49-F238E27FC236}">
                <a16:creationId xmlns:a16="http://schemas.microsoft.com/office/drawing/2014/main" id="{9A4CCCBA-C30C-A76C-4C31-8400B3613A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2201945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D1D90-95F2-0A42-6670-01098EF7B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AA89B-1A6A-DA9E-FD71-3184942E11B5}"/>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p>
        </p:txBody>
      </p:sp>
      <p:sp>
        <p:nvSpPr>
          <p:cNvPr id="3" name="Text Placeholder 2">
            <a:extLst>
              <a:ext uri="{FF2B5EF4-FFF2-40B4-BE49-F238E27FC236}">
                <a16:creationId xmlns:a16="http://schemas.microsoft.com/office/drawing/2014/main" id="{85ABC7AA-0CBE-DE0B-9FA6-BC03A80AF085}"/>
              </a:ext>
            </a:extLst>
          </p:cNvPr>
          <p:cNvSpPr>
            <a:spLocks noGrp="1"/>
          </p:cNvSpPr>
          <p:nvPr>
            <p:ph type="body" sz="quarter" idx="11"/>
          </p:nvPr>
        </p:nvSpPr>
        <p:spPr>
          <a:xfrm>
            <a:off x="838200" y="1469569"/>
            <a:ext cx="10515600" cy="4559300"/>
          </a:xfrm>
        </p:spPr>
        <p:txBody>
          <a:bodyPr vert="horz" lIns="91440" tIns="45720" rIns="91440" bIns="45720" rtlCol="0" anchor="t">
            <a:noAutofit/>
          </a:bodyPr>
          <a:lstStyle/>
          <a:p>
            <a:pPr marL="0" indent="0" rtl="0">
              <a:buNone/>
            </a:pPr>
            <a:r>
              <a:rPr lang="es" sz="2800" b="1" i="0" u="none" strike="noStrike">
                <a:solidFill>
                  <a:srgbClr val="0070C0"/>
                </a:solidFill>
                <a:latin typeface="Arial"/>
                <a:ea typeface="+mn-lt"/>
                <a:cs typeface="+mn-lt"/>
              </a:rPr>
              <a:t>Borrador nuevo:</a:t>
            </a:r>
            <a:r>
              <a:rPr lang="es" sz="2800" b="1" i="0" u="none" strike="noStrike">
                <a:solidFill>
                  <a:srgbClr val="0070C0"/>
                </a:solidFill>
                <a:latin typeface="Arial"/>
                <a:cs typeface="Arial"/>
              </a:rPr>
              <a:t> </a:t>
            </a:r>
            <a:r>
              <a:rPr lang="es" sz="2800" b="0" i="0" u="none" strike="noStrike">
                <a:latin typeface="Arial"/>
                <a:cs typeface="Arial"/>
              </a:rPr>
              <a:t>Las Agencias de Supervisión de Limpieza deben</a:t>
            </a:r>
            <a:r>
              <a:rPr lang="es" sz="2800" b="0" i="0" u="none" strike="noStrike">
                <a:solidFill>
                  <a:srgbClr val="0070C0"/>
                </a:solidFill>
                <a:latin typeface="Arial"/>
                <a:cs typeface="Arial"/>
              </a:rPr>
              <a:t> estar de acuerdo o dirigir los cambios al Plan de Acción Correctiva dentro de los 60 días posteriores </a:t>
            </a:r>
            <a:r>
              <a:rPr lang="es" sz="2800" b="0" i="0" u="none" strike="noStrike">
                <a:latin typeface="Arial"/>
                <a:cs typeface="Arial"/>
              </a:rPr>
              <a:t>a la presentación de la parte responsable</a:t>
            </a:r>
            <a:r>
              <a:rPr lang="es" sz="2800" b="0" i="0" u="none" strike="noStrike">
                <a:solidFill>
                  <a:srgbClr val="0070C0"/>
                </a:solidFill>
                <a:latin typeface="Arial"/>
                <a:cs typeface="Arial"/>
              </a:rPr>
              <a:t>.</a:t>
            </a:r>
          </a:p>
          <a:p>
            <a:pPr marL="0" indent="0">
              <a:buNone/>
            </a:pPr>
            <a:endParaRPr lang="en-US" sz="1400">
              <a:latin typeface="Arial"/>
              <a:cs typeface="Arial"/>
            </a:endParaRPr>
          </a:p>
          <a:p>
            <a:pPr rtl="0"/>
            <a:r>
              <a:rPr lang="es" sz="2800" b="0" i="0" u="none" strike="noStrike">
                <a:latin typeface="Arial"/>
              </a:rPr>
              <a:t>Las partes responsables deben modificar el Plan de Acción Correctiva si así lo requiere la Agencia de Supervisión de Limpieza.</a:t>
            </a:r>
          </a:p>
        </p:txBody>
      </p:sp>
      <p:sp>
        <p:nvSpPr>
          <p:cNvPr id="4" name="Slide Number Placeholder 3">
            <a:extLst>
              <a:ext uri="{FF2B5EF4-FFF2-40B4-BE49-F238E27FC236}">
                <a16:creationId xmlns:a16="http://schemas.microsoft.com/office/drawing/2014/main" id="{18AA37ED-CA01-856B-4674-EE872E8AC960}"/>
              </a:ext>
            </a:extLst>
          </p:cNvPr>
          <p:cNvSpPr>
            <a:spLocks noGrp="1"/>
          </p:cNvSpPr>
          <p:nvPr>
            <p:ph type="sldNum" sz="quarter" idx="4"/>
          </p:nvPr>
        </p:nvSpPr>
        <p:spPr/>
        <p:txBody>
          <a:bodyPr>
            <a:noAutofit/>
          </a:bodyPr>
          <a:lstStyle/>
          <a:p>
            <a:r>
              <a:rPr lang="es" dirty="0">
                <a:latin typeface="Arial"/>
              </a:rPr>
              <a:t>93</a:t>
            </a:r>
            <a:endParaRPr lang="en-US" sz="2800" dirty="0"/>
          </a:p>
        </p:txBody>
      </p:sp>
      <p:pic>
        <p:nvPicPr>
          <p:cNvPr id="6" name="Picture 5" descr="Logo de la Junta Estatal del Agua">
            <a:extLst>
              <a:ext uri="{FF2B5EF4-FFF2-40B4-BE49-F238E27FC236}">
                <a16:creationId xmlns:a16="http://schemas.microsoft.com/office/drawing/2014/main" id="{40336510-40F5-C689-1020-363CFB62C3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790764492"/>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9E133-66FC-AA84-FAE2-60E492612C77}"/>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br>
              <a:rPr lang="es" sz="4000" b="1" i="0" u="none" strike="noStrike">
                <a:solidFill>
                  <a:srgbClr val="0070C0"/>
                </a:solidFill>
                <a:latin typeface="Arial"/>
              </a:rPr>
            </a:br>
            <a:r>
              <a:rPr lang="es" sz="3200" b="1" i="0" u="none" strike="noStrike">
                <a:solidFill>
                  <a:srgbClr val="0070C0"/>
                </a:solidFill>
                <a:latin typeface="Arial"/>
              </a:rPr>
              <a:t>Fase de desarrollo del Plan de Acción Correctiva</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04F711DC-7BEA-76D7-B127-37C4E9BA0A91}"/>
              </a:ext>
            </a:extLst>
          </p:cNvPr>
          <p:cNvSpPr>
            <a:spLocks noGrp="1"/>
          </p:cNvSpPr>
          <p:nvPr>
            <p:ph type="body" sz="quarter" idx="11"/>
          </p:nvPr>
        </p:nvSpPr>
        <p:spPr>
          <a:xfrm>
            <a:off x="838200" y="1690688"/>
            <a:ext cx="10515600" cy="4697412"/>
          </a:xfrm>
        </p:spPr>
        <p:txBody>
          <a:bodyPr>
            <a:noAutofit/>
          </a:bodyPr>
          <a:lstStyle/>
          <a:p>
            <a:pPr marL="0" indent="0" rtl="0">
              <a:buNone/>
            </a:pPr>
            <a:r>
              <a:rPr lang="es" sz="2800" b="1" i="0" u="none" strike="noStrike">
                <a:solidFill>
                  <a:srgbClr val="0070C0"/>
                </a:solidFill>
                <a:latin typeface="Arial"/>
              </a:rPr>
              <a:t>Borrador del cambio:</a:t>
            </a:r>
          </a:p>
          <a:p>
            <a:pPr rtl="0"/>
            <a:r>
              <a:rPr lang="es" sz="2800" b="0" i="0" u="none" strike="noStrike">
                <a:latin typeface="Arial"/>
              </a:rPr>
              <a:t>Se debe realizar un estudio de viabilidad para evaluar alternativas para sanear o mitigar los efectos adversos reales o potenciales de las liberaciones no autorizadas. El estudio de viabilidad debe:</a:t>
            </a:r>
          </a:p>
          <a:p>
            <a:pPr lvl="1" rtl="0"/>
            <a:r>
              <a:rPr lang="es" sz="2800" b="0" i="0" u="none" strike="noStrike">
                <a:latin typeface="Arial"/>
              </a:rPr>
              <a:t>Evaluar la rentabilidad y </a:t>
            </a:r>
            <a:r>
              <a:rPr lang="es" sz="2800" b="0" i="0" u="none" strike="noStrike">
                <a:solidFill>
                  <a:srgbClr val="0070C0"/>
                </a:solidFill>
                <a:latin typeface="Arial"/>
              </a:rPr>
              <a:t>el tamaño relativo de su huella ambiental</a:t>
            </a:r>
          </a:p>
          <a:p>
            <a:pPr lvl="1" rtl="0"/>
            <a:r>
              <a:rPr lang="es" sz="2800" b="0" i="0" u="none" strike="noStrike">
                <a:solidFill>
                  <a:srgbClr val="0070C0"/>
                </a:solidFill>
                <a:latin typeface="Arial"/>
              </a:rPr>
              <a:t>Estar diseñado para mitigar las condiciones molestas y el riesgo de incendio o explosión</a:t>
            </a:r>
          </a:p>
        </p:txBody>
      </p:sp>
      <p:sp>
        <p:nvSpPr>
          <p:cNvPr id="4" name="Slide Number Placeholder 3">
            <a:extLst>
              <a:ext uri="{FF2B5EF4-FFF2-40B4-BE49-F238E27FC236}">
                <a16:creationId xmlns:a16="http://schemas.microsoft.com/office/drawing/2014/main" id="{1FB854A0-02F4-2F3A-6705-B31AC24108F0}"/>
              </a:ext>
            </a:extLst>
          </p:cNvPr>
          <p:cNvSpPr>
            <a:spLocks noGrp="1"/>
          </p:cNvSpPr>
          <p:nvPr>
            <p:ph type="sldNum" sz="quarter" idx="4"/>
          </p:nvPr>
        </p:nvSpPr>
        <p:spPr/>
        <p:txBody>
          <a:bodyPr>
            <a:noAutofit/>
          </a:bodyPr>
          <a:lstStyle/>
          <a:p>
            <a:pPr rtl="0"/>
            <a:r>
              <a:rPr lang="es" b="0" i="0" u="none" strike="noStrike" dirty="0">
                <a:latin typeface="Arial"/>
              </a:rPr>
              <a:t>95</a:t>
            </a:r>
            <a:endParaRPr lang="en-US" dirty="0"/>
          </a:p>
        </p:txBody>
      </p:sp>
      <p:pic>
        <p:nvPicPr>
          <p:cNvPr id="5" name="Picture 4" descr="Logo de la Junta Estatal del Agua">
            <a:extLst>
              <a:ext uri="{FF2B5EF4-FFF2-40B4-BE49-F238E27FC236}">
                <a16:creationId xmlns:a16="http://schemas.microsoft.com/office/drawing/2014/main" id="{D0ADFC3A-7180-87EA-A611-18C4B9C6C3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31490832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49D0-EE37-43AE-1A37-7D2689F3E2DB}"/>
              </a:ext>
            </a:extLst>
          </p:cNvPr>
          <p:cNvSpPr>
            <a:spLocks noGrp="1"/>
          </p:cNvSpPr>
          <p:nvPr>
            <p:ph type="title"/>
          </p:nvPr>
        </p:nvSpPr>
        <p:spPr/>
        <p:txBody>
          <a:bodyPr>
            <a:noAutofit/>
          </a:bodyPr>
          <a:lstStyle/>
          <a:p>
            <a:pPr rtl="0"/>
            <a:r>
              <a:rPr lang="es" sz="3600" b="1" i="0" u="none" strike="noStrike">
                <a:solidFill>
                  <a:srgbClr val="0070C0"/>
                </a:solidFill>
                <a:latin typeface="Arial"/>
              </a:rPr>
              <a:t>Requisitos de acción correctiva:</a:t>
            </a:r>
            <a:br>
              <a:rPr lang="es" sz="4000" b="1" i="0" u="none" strike="noStrike">
                <a:solidFill>
                  <a:srgbClr val="0070C0"/>
                </a:solidFill>
                <a:latin typeface="Arial"/>
              </a:rPr>
            </a:br>
            <a:r>
              <a:rPr lang="es" sz="2800" b="1" i="0" u="none" strike="noStrike">
                <a:solidFill>
                  <a:srgbClr val="0070C0"/>
                </a:solidFill>
                <a:latin typeface="Arial"/>
              </a:rPr>
              <a:t>Fase de desarrollo del Plan de Acción de Implementación</a:t>
            </a:r>
            <a:endParaRPr lang="en-US" sz="4000" b="1">
              <a:solidFill>
                <a:srgbClr val="0070C0"/>
              </a:solidFill>
            </a:endParaRPr>
          </a:p>
        </p:txBody>
      </p:sp>
      <p:sp>
        <p:nvSpPr>
          <p:cNvPr id="3" name="Text Placeholder 2">
            <a:extLst>
              <a:ext uri="{FF2B5EF4-FFF2-40B4-BE49-F238E27FC236}">
                <a16:creationId xmlns:a16="http://schemas.microsoft.com/office/drawing/2014/main" id="{9217DE3A-855B-6755-70BB-6CCB95BF42C0}"/>
              </a:ext>
            </a:extLst>
          </p:cNvPr>
          <p:cNvSpPr>
            <a:spLocks noGrp="1"/>
          </p:cNvSpPr>
          <p:nvPr>
            <p:ph type="body" sz="quarter" idx="11"/>
          </p:nvPr>
        </p:nvSpPr>
        <p:spPr>
          <a:xfrm>
            <a:off x="838200" y="1690688"/>
            <a:ext cx="10515600" cy="4559300"/>
          </a:xfrm>
        </p:spPr>
        <p:txBody>
          <a:bodyPr>
            <a:noAutofit/>
          </a:bodyPr>
          <a:lstStyle/>
          <a:p>
            <a:pPr marL="0" indent="0" rtl="0">
              <a:buNone/>
            </a:pPr>
            <a:r>
              <a:rPr lang="es" sz="2400" b="1" i="0" u="none" strike="noStrike" dirty="0">
                <a:solidFill>
                  <a:srgbClr val="0070C0"/>
                </a:solidFill>
                <a:latin typeface="Arial"/>
              </a:rPr>
              <a:t>Borrador del cambio:</a:t>
            </a:r>
          </a:p>
          <a:p>
            <a:pPr rtl="0"/>
            <a:r>
              <a:rPr lang="es" sz="2400" b="0" i="0" u="none" strike="noStrike" dirty="0">
                <a:latin typeface="Arial"/>
              </a:rPr>
              <a:t>La parte responsable puede comenzar la limpieza del suelo, del agua </a:t>
            </a:r>
            <a:r>
              <a:rPr lang="es" sz="2400" b="0" i="0" u="none" strike="noStrike" dirty="0">
                <a:solidFill>
                  <a:srgbClr val="0070C0"/>
                </a:solidFill>
                <a:latin typeface="Arial"/>
              </a:rPr>
              <a:t>y del vapor del suelo </a:t>
            </a:r>
            <a:r>
              <a:rPr lang="es" sz="2400" b="0" i="0" u="none" strike="noStrike" dirty="0">
                <a:solidFill>
                  <a:srgbClr val="212121"/>
                </a:solidFill>
                <a:latin typeface="Arial"/>
              </a:rPr>
              <a:t>60 días después de la presentación del </a:t>
            </a:r>
            <a:r>
              <a:rPr lang="es" sz="2400" b="0" i="0" u="none" strike="noStrike" dirty="0">
                <a:latin typeface="Arial"/>
              </a:rPr>
              <a:t>Plan de Acción Correctiva</a:t>
            </a:r>
            <a:r>
              <a:rPr lang="es" sz="2400" b="0" i="0" u="none" strike="noStrike" dirty="0">
                <a:solidFill>
                  <a:srgbClr val="212121"/>
                </a:solidFill>
                <a:latin typeface="Arial"/>
              </a:rPr>
              <a:t>, a menos que la Agencia de Supervisión de Limpieza indique lo contrario por escrito a la parte responsable. </a:t>
            </a:r>
          </a:p>
          <a:p>
            <a:pPr rtl="0"/>
            <a:r>
              <a:rPr lang="es" sz="2400" b="0" i="0" u="none" strike="noStrike" dirty="0">
                <a:latin typeface="Arial"/>
              </a:rPr>
              <a:t>Si una parte responsable determina que el Plan de Acción Correctiva ya no es rentable, la parte responsable debe notificar a la Agencia de Supervisión de Limpieza y recomendar modificaciones o la suspensión de las actividades de limpieza.</a:t>
            </a:r>
          </a:p>
        </p:txBody>
      </p:sp>
      <p:sp>
        <p:nvSpPr>
          <p:cNvPr id="4" name="Slide Number Placeholder 3">
            <a:extLst>
              <a:ext uri="{FF2B5EF4-FFF2-40B4-BE49-F238E27FC236}">
                <a16:creationId xmlns:a16="http://schemas.microsoft.com/office/drawing/2014/main" id="{ADF260B0-C781-BF52-8943-17887F05DAAA}"/>
              </a:ext>
            </a:extLst>
          </p:cNvPr>
          <p:cNvSpPr>
            <a:spLocks noGrp="1"/>
          </p:cNvSpPr>
          <p:nvPr>
            <p:ph type="sldNum" sz="quarter" idx="4"/>
          </p:nvPr>
        </p:nvSpPr>
        <p:spPr/>
        <p:txBody>
          <a:bodyPr>
            <a:noAutofit/>
          </a:bodyPr>
          <a:lstStyle/>
          <a:p>
            <a:pPr rtl="0"/>
            <a:r>
              <a:rPr lang="es" b="0" i="0" u="none" strike="noStrike" dirty="0">
                <a:latin typeface="Arial"/>
              </a:rPr>
              <a:t>96</a:t>
            </a:r>
            <a:endParaRPr lang="en-US" dirty="0"/>
          </a:p>
        </p:txBody>
      </p:sp>
      <p:pic>
        <p:nvPicPr>
          <p:cNvPr id="5" name="Picture 4" descr="Logo de la Junta Estatal del Agua">
            <a:extLst>
              <a:ext uri="{FF2B5EF4-FFF2-40B4-BE49-F238E27FC236}">
                <a16:creationId xmlns:a16="http://schemas.microsoft.com/office/drawing/2014/main" id="{27018190-D0C8-60EE-7391-50E0B0DD116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84946296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1764-6F73-3582-AAD4-9AA012B02BE0}"/>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br>
              <a:rPr lang="es" sz="4000" b="1" i="0" u="none" strike="noStrike">
                <a:solidFill>
                  <a:srgbClr val="0070C0"/>
                </a:solidFill>
                <a:latin typeface="Arial"/>
              </a:rPr>
            </a:br>
            <a:r>
              <a:rPr lang="es" sz="3200" b="1" i="0" u="none" strike="noStrike">
                <a:solidFill>
                  <a:srgbClr val="0070C0"/>
                </a:solidFill>
                <a:latin typeface="Arial"/>
              </a:rPr>
              <a:t>Fase de preparación del cierre</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4C380139-BE9C-3690-1368-452E5C53C452}"/>
              </a:ext>
            </a:extLst>
          </p:cNvPr>
          <p:cNvSpPr>
            <a:spLocks noGrp="1"/>
          </p:cNvSpPr>
          <p:nvPr>
            <p:ph type="body" sz="quarter" idx="11"/>
          </p:nvPr>
        </p:nvSpPr>
        <p:spPr/>
        <p:txBody>
          <a:bodyPr>
            <a:noAutofit/>
          </a:bodyPr>
          <a:lstStyle/>
          <a:p>
            <a:pPr marL="0" indent="0" rtl="0">
              <a:buNone/>
            </a:pPr>
            <a:r>
              <a:rPr lang="es" sz="2800" b="1" i="0" u="none" strike="noStrike">
                <a:solidFill>
                  <a:srgbClr val="0070C0"/>
                </a:solidFill>
                <a:latin typeface="Arial"/>
              </a:rPr>
              <a:t>Borrador del cambio:</a:t>
            </a:r>
          </a:p>
          <a:p>
            <a:pPr marL="0" indent="0" rtl="0">
              <a:buNone/>
            </a:pPr>
            <a:r>
              <a:rPr lang="es" sz="2800" b="0" i="0" u="none" strike="noStrike">
                <a:latin typeface="Arial"/>
              </a:rPr>
              <a:t>La fase de preparación del cierre:</a:t>
            </a:r>
          </a:p>
          <a:p>
            <a:pPr marL="0" indent="0" rtl="0">
              <a:buNone/>
            </a:pPr>
            <a:r>
              <a:rPr lang="es" sz="2800" b="0" i="0" u="none" strike="noStrike">
                <a:latin typeface="Arial"/>
              </a:rPr>
              <a:t>Actividades que la parte responsable debe completar después de que la Agencia de Supervisión de Limpieza notifique que el tanque de almacenamiento subterráneo es elegible para el cierre antes de que se le emita una carta de cierre de conformidad con la sección 25296.10 en el capítulo 6.7 de la división 20 del Código de Salud y Seguridad.</a:t>
            </a:r>
          </a:p>
        </p:txBody>
      </p:sp>
      <p:sp>
        <p:nvSpPr>
          <p:cNvPr id="4" name="Slide Number Placeholder 3">
            <a:extLst>
              <a:ext uri="{FF2B5EF4-FFF2-40B4-BE49-F238E27FC236}">
                <a16:creationId xmlns:a16="http://schemas.microsoft.com/office/drawing/2014/main" id="{98B91FE5-B1E6-E062-F95C-0B6021987AA2}"/>
              </a:ext>
            </a:extLst>
          </p:cNvPr>
          <p:cNvSpPr>
            <a:spLocks noGrp="1"/>
          </p:cNvSpPr>
          <p:nvPr>
            <p:ph type="sldNum" sz="quarter" idx="4"/>
          </p:nvPr>
        </p:nvSpPr>
        <p:spPr/>
        <p:txBody>
          <a:bodyPr>
            <a:noAutofit/>
          </a:bodyPr>
          <a:lstStyle/>
          <a:p>
            <a:pPr rtl="0"/>
            <a:r>
              <a:rPr lang="es" b="0" i="0" u="none" strike="noStrike" dirty="0">
                <a:latin typeface="Arial"/>
              </a:rPr>
              <a:t>97</a:t>
            </a:r>
            <a:endParaRPr lang="en-US" dirty="0"/>
          </a:p>
        </p:txBody>
      </p:sp>
      <p:pic>
        <p:nvPicPr>
          <p:cNvPr id="5" name="Picture 4" descr="Logo de la Junta Estatal del Agua">
            <a:extLst>
              <a:ext uri="{FF2B5EF4-FFF2-40B4-BE49-F238E27FC236}">
                <a16:creationId xmlns:a16="http://schemas.microsoft.com/office/drawing/2014/main" id="{DB674D5D-04E6-5D31-D634-E696952688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1207162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AD5FE-FF22-0083-DEDC-DB768C79B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603690-79AF-304B-78F4-C9D80A3C1FE4}"/>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br>
              <a:rPr lang="es" sz="4000" b="1" i="0" u="none" strike="noStrike">
                <a:solidFill>
                  <a:srgbClr val="0070C0"/>
                </a:solidFill>
                <a:latin typeface="Arial"/>
              </a:rPr>
            </a:br>
            <a:r>
              <a:rPr lang="es" sz="3200" b="1" i="0" u="none" strike="noStrike">
                <a:solidFill>
                  <a:srgbClr val="0070C0"/>
                </a:solidFill>
                <a:latin typeface="Arial"/>
              </a:rPr>
              <a:t>Cierre</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95865C40-4A37-ABC7-5180-317BB580B659}"/>
              </a:ext>
            </a:extLst>
          </p:cNvPr>
          <p:cNvSpPr>
            <a:spLocks noGrp="1"/>
          </p:cNvSpPr>
          <p:nvPr>
            <p:ph type="body" sz="quarter" idx="11"/>
          </p:nvPr>
        </p:nvSpPr>
        <p:spPr/>
        <p:txBody>
          <a:bodyPr>
            <a:noAutofit/>
          </a:bodyPr>
          <a:lstStyle/>
          <a:p>
            <a:pPr marL="0" indent="0" rtl="0">
              <a:buNone/>
            </a:pPr>
            <a:r>
              <a:rPr lang="es" sz="2800" b="1" i="0" u="none" strike="noStrike">
                <a:solidFill>
                  <a:srgbClr val="0070C0"/>
                </a:solidFill>
                <a:latin typeface="Arial"/>
              </a:rPr>
              <a:t>Borrador del cambio:</a:t>
            </a:r>
          </a:p>
          <a:p>
            <a:pPr rtl="0"/>
            <a:r>
              <a:rPr lang="es" sz="2800" b="0" i="0" u="none" strike="noStrike">
                <a:latin typeface="Arial"/>
              </a:rPr>
              <a:t>La Agencia de Supervisión de Limpieza debe otorgar el cierre de conformidad con</a:t>
            </a:r>
            <a:r>
              <a:rPr lang="es" sz="2800" b="0" i="0" u="none" strike="noStrike">
                <a:solidFill>
                  <a:srgbClr val="0070C0"/>
                </a:solidFill>
                <a:latin typeface="Arial"/>
              </a:rPr>
              <a:t> todas las políticas estatales aplicables para el control de la calidad del agua adoptadas de conformidad con el artículo 3 (comenzando con la sección 13140) del capítulo 3 de la división 7 del Código de Agua</a:t>
            </a:r>
            <a:r>
              <a:rPr lang="es" sz="2800" b="0" i="0" u="none" strike="noStrike">
                <a:latin typeface="Arial"/>
              </a:rPr>
              <a:t>.</a:t>
            </a:r>
          </a:p>
        </p:txBody>
      </p:sp>
      <p:sp>
        <p:nvSpPr>
          <p:cNvPr id="4" name="Slide Number Placeholder 3">
            <a:extLst>
              <a:ext uri="{FF2B5EF4-FFF2-40B4-BE49-F238E27FC236}">
                <a16:creationId xmlns:a16="http://schemas.microsoft.com/office/drawing/2014/main" id="{9BED2BCA-2471-E80F-7B31-6EF2D53919DF}"/>
              </a:ext>
            </a:extLst>
          </p:cNvPr>
          <p:cNvSpPr>
            <a:spLocks noGrp="1"/>
          </p:cNvSpPr>
          <p:nvPr>
            <p:ph type="sldNum" sz="quarter" idx="4"/>
          </p:nvPr>
        </p:nvSpPr>
        <p:spPr/>
        <p:txBody>
          <a:bodyPr>
            <a:noAutofit/>
          </a:bodyPr>
          <a:lstStyle/>
          <a:p>
            <a:pPr rtl="0"/>
            <a:r>
              <a:rPr lang="es" b="0" i="0" u="none" strike="noStrike" dirty="0">
                <a:latin typeface="Arial"/>
              </a:rPr>
              <a:t>98</a:t>
            </a:r>
            <a:endParaRPr lang="en-US" dirty="0"/>
          </a:p>
        </p:txBody>
      </p:sp>
      <p:pic>
        <p:nvPicPr>
          <p:cNvPr id="5" name="Picture 4" descr="Logo de la Junta Estatal del Agua">
            <a:extLst>
              <a:ext uri="{FF2B5EF4-FFF2-40B4-BE49-F238E27FC236}">
                <a16:creationId xmlns:a16="http://schemas.microsoft.com/office/drawing/2014/main" id="{A3FFA8DE-E709-8CD2-3803-6A09D9316F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13962563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4CDB5-289E-5734-59EC-E734BE331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350E7-700B-529E-4D59-B79E33373FA8}"/>
              </a:ext>
            </a:extLst>
          </p:cNvPr>
          <p:cNvSpPr>
            <a:spLocks noGrp="1"/>
          </p:cNvSpPr>
          <p:nvPr>
            <p:ph type="title"/>
          </p:nvPr>
        </p:nvSpPr>
        <p:spPr/>
        <p:txBody>
          <a:bodyPr>
            <a:noAutofit/>
          </a:bodyPr>
          <a:lstStyle/>
          <a:p>
            <a:pPr rtl="0"/>
            <a:r>
              <a:rPr lang="es" sz="4000" b="1" i="0" u="none" strike="noStrike">
                <a:solidFill>
                  <a:srgbClr val="0070C0"/>
                </a:solidFill>
                <a:latin typeface="Arial"/>
              </a:rPr>
              <a:t>Requisitos de acción correctiva:</a:t>
            </a:r>
            <a:br>
              <a:rPr lang="es" sz="4000" b="1" i="0" u="none" strike="noStrike">
                <a:solidFill>
                  <a:srgbClr val="0070C0"/>
                </a:solidFill>
                <a:latin typeface="Arial"/>
              </a:rPr>
            </a:br>
            <a:r>
              <a:rPr lang="es" sz="3200" b="1" i="0" u="none" strike="noStrike">
                <a:solidFill>
                  <a:srgbClr val="0070C0"/>
                </a:solidFill>
                <a:latin typeface="Arial"/>
              </a:rPr>
              <a:t>Cierre</a:t>
            </a:r>
            <a:endParaRPr lang="en-US" sz="4000" b="1">
              <a:solidFill>
                <a:srgbClr val="0070C0"/>
              </a:solidFill>
              <a:latin typeface="+mj-lt"/>
            </a:endParaRPr>
          </a:p>
        </p:txBody>
      </p:sp>
      <p:sp>
        <p:nvSpPr>
          <p:cNvPr id="3" name="Text Placeholder 2">
            <a:extLst>
              <a:ext uri="{FF2B5EF4-FFF2-40B4-BE49-F238E27FC236}">
                <a16:creationId xmlns:a16="http://schemas.microsoft.com/office/drawing/2014/main" id="{7B76ED3C-EBC9-0622-F67C-1449ED405147}"/>
              </a:ext>
            </a:extLst>
          </p:cNvPr>
          <p:cNvSpPr>
            <a:spLocks noGrp="1"/>
          </p:cNvSpPr>
          <p:nvPr>
            <p:ph type="body" sz="quarter" idx="11"/>
          </p:nvPr>
        </p:nvSpPr>
        <p:spPr/>
        <p:txBody>
          <a:bodyPr>
            <a:noAutofit/>
          </a:bodyPr>
          <a:lstStyle/>
          <a:p>
            <a:pPr marL="0" indent="0" rtl="0">
              <a:buNone/>
            </a:pPr>
            <a:r>
              <a:rPr lang="es" sz="2800" b="1" i="0" u="none" strike="noStrike">
                <a:solidFill>
                  <a:srgbClr val="0070C0"/>
                </a:solidFill>
                <a:latin typeface="Arial"/>
              </a:rPr>
              <a:t>Borrador del cambio:</a:t>
            </a:r>
          </a:p>
          <a:p>
            <a:pPr rtl="0"/>
            <a:r>
              <a:rPr lang="es" sz="2800" b="0" i="0" u="none" strike="noStrike">
                <a:latin typeface="Arial"/>
              </a:rPr>
              <a:t>La Agencia de Supervisión de Limpieza puede requerir el registro de una restricción del uso de la tierra como condición para el cierre de un caso de liberación de un tanque de almacenamiento subterráneo para</a:t>
            </a:r>
            <a:r>
              <a:rPr lang="es" sz="2800" b="0" i="0" u="none" strike="noStrike">
                <a:solidFill>
                  <a:srgbClr val="0070C0"/>
                </a:solidFill>
                <a:latin typeface="Arial"/>
              </a:rPr>
              <a:t> una liberación de una sustancia peligrosa que no es petróleo</a:t>
            </a:r>
            <a:r>
              <a:rPr lang="es" sz="2800" b="0" i="0" u="none" strike="noStrike">
                <a:latin typeface="Arial"/>
              </a:rPr>
              <a:t> si la Agencia de Supervisión de Limpieza determina que una restricción </a:t>
            </a:r>
            <a:r>
              <a:rPr lang="es" sz="2800" b="0" i="0" u="none" strike="noStrike">
                <a:solidFill>
                  <a:srgbClr val="0070C0"/>
                </a:solidFill>
                <a:latin typeface="Arial"/>
              </a:rPr>
              <a:t>del uso de la tierra es necesaria para la protección de la salud pública, la seguridad o el medio ambiente</a:t>
            </a:r>
            <a:r>
              <a:rPr lang="es" sz="2800" b="0" i="0" u="none" strike="noStrike">
                <a:latin typeface="Arial"/>
              </a:rPr>
              <a:t>.</a:t>
            </a:r>
          </a:p>
        </p:txBody>
      </p:sp>
      <p:sp>
        <p:nvSpPr>
          <p:cNvPr id="4" name="Slide Number Placeholder 3">
            <a:extLst>
              <a:ext uri="{FF2B5EF4-FFF2-40B4-BE49-F238E27FC236}">
                <a16:creationId xmlns:a16="http://schemas.microsoft.com/office/drawing/2014/main" id="{74008FB1-1C34-87A6-6F7F-40CFA7DE7C0A}"/>
              </a:ext>
            </a:extLst>
          </p:cNvPr>
          <p:cNvSpPr>
            <a:spLocks noGrp="1"/>
          </p:cNvSpPr>
          <p:nvPr>
            <p:ph type="sldNum" sz="quarter" idx="4"/>
          </p:nvPr>
        </p:nvSpPr>
        <p:spPr/>
        <p:txBody>
          <a:bodyPr>
            <a:noAutofit/>
          </a:bodyPr>
          <a:lstStyle/>
          <a:p>
            <a:pPr rtl="0"/>
            <a:r>
              <a:rPr lang="es" b="0" i="0" u="none" strike="noStrike" dirty="0">
                <a:latin typeface="Arial"/>
              </a:rPr>
              <a:t>99</a:t>
            </a:r>
            <a:endParaRPr lang="en-US" dirty="0"/>
          </a:p>
        </p:txBody>
      </p:sp>
      <p:pic>
        <p:nvPicPr>
          <p:cNvPr id="5" name="Picture 4" descr="Logo de la Junta Estatal del Agua">
            <a:extLst>
              <a:ext uri="{FF2B5EF4-FFF2-40B4-BE49-F238E27FC236}">
                <a16:creationId xmlns:a16="http://schemas.microsoft.com/office/drawing/2014/main" id="{34049B10-E74A-F970-7443-E00B3CC568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480789"/>
            <a:ext cx="1491005" cy="1033902"/>
          </a:xfrm>
          <a:prstGeom prst="rect">
            <a:avLst/>
          </a:prstGeom>
        </p:spPr>
      </p:pic>
    </p:spTree>
    <p:extLst>
      <p:ext uri="{BB962C8B-B14F-4D97-AF65-F5344CB8AC3E}">
        <p14:creationId xmlns:p14="http://schemas.microsoft.com/office/powerpoint/2010/main" val="23374303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8.0.7"/>
  <p:tag name="AS_OS" val="Unix 5.10.228.219"/>
  <p:tag name="AS_RELEASE_DATE" val="2024.11.14"/>
  <p:tag name="AS_TITLE" val="Aspose.Slides for .NET6"/>
  <p:tag name="AS_VERSION" val="24.1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242852"/>
      </a:dk2>
      <a:lt2>
        <a:srgbClr val="498DF1"/>
      </a:lt2>
      <a:accent1>
        <a:srgbClr val="4A66AC"/>
      </a:accent1>
      <a:accent2>
        <a:srgbClr val="1062DA"/>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slides.pptx" id="{D19092ED-CF3C-41A9-A920-5466ADCE7D9B}" vid="{1F01FAC9-64E3-4430-8637-095864E45A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AW xmlns="http://www.net-centric.com/PAWPP">
  <Shape xmlns="" ID="9HAvdJ+myBMqiGuxvZ27OeSIvKA=" pdftag="P" isBookmarkSet="no" bookmark="no" Order="_x0034_"/>
  <Shape xmlns="" ID="PIxhTV5Y5Rm3GFmJ/kcWE78DtVY=" pdftag="H2" isBookmarkSet="no" bookmark="yes" Order="_x0031_"/>
  <Shape xmlns="" ID="QIswjOUIH1Ld6CDj60uK+71zd0o=" pdftag="H3" isBookmarkSet="no" bookmark="yes" Order="_x0032_"/>
  <Shape xmlns="" ID="WvfQefK54RtzPEUna7stha3CXoA=" pdftag="P" isBookmarkSet="no" bookmark="no" Order="_x0033_"/>
  <Shape xmlns="" ID="lw5Mp494Wa2pKpg0h8l4IGXGYM8=" pdftag="H2" isBookmarkSet="no" bookmark="yes" Order="_x0031_"/>
  <Shape xmlns="" ID="0zV3AddpeuvDbbJFZQ9HyAtxOCU=" pdftag="P" isBookmarkSet="no" bookmark="no" Order="_x0032_"/>
  <Shape xmlns="" ID="I7vyuEpldN0S1PONK2o9Gzfkvd4=" formula="no" inline="no" pdftag="Figure" artifact="_x0030_" validate="yes" isBookmarkSet="no" bookmark="no" Order="_x0033_"/>
  <HyperLink xmlns="" ID="MtDqoLkOugleSiMK9HFYrm6Gyio=171960134422.2_250.6236" plainAltText="Austin.Lemire-Baeten_x0040_waterboards.ca.gov" language="" Lang=""/>
  <HyperLink xmlns="" ID="MtDqoLkOugleSiMK9HFYrm6Gyio=205474590622.2_348.3836" plainAltText="Greg.Breshears_x0040_waterboards.ca.gov" language="" Lang=""/>
  <HyperLink xmlns="" ID="MtDqoLkOugleSiMK9HFYrm6Gyio=165595925422.2_421.7036" plainAltText="https:_x002F__x002F_www.waterboards.ca.gov_x002F_resources_x002F_email_x000B_" language="" Lang=""/>
  <HyperLink xmlns="" ID="MtDqoLkOugleSiMK9HFYrm6Gyio=-212892807422.2_441.1436" plainAltText="_subscriptions_x002F_ust_subscribe.html" language=""/>
  <Shape xmlns="" ID="/6P0qHG3Z6pie8065+Bf+KcJwUE=" Order="_x0031_" pdftag="_x005B_Artifact_x005D_" isBookmarkSet="no" bookmark="no"/>
  <Shape xmlns="" ID="3f4UsjSHX4HStsvbYtCOqtdRzuc=" pdftag="H2" isBookmarkSet="no" bookmark="yes" Order="_x0031_"/>
  <Shape xmlns="" ID="SIUdP+E7RHANhJ9f+FSvvY8iFzE=" pdftag="P" isBookmarkSet="no" bookmark="no" Order="_x0032_"/>
  <Shape xmlns="" ID="n+cLMESh7EWst3RBRrML+aNMFx4=" formula="no" inline="no" pdftag="Figure" artifact="_x0030_" validate="yes" isBookmarkSet="no" bookmark="no" Order="_x0033_" Lang=""/>
  <Shape xmlns="" ID="9mh77j3A8WtTtvsQX5715ubu/84=" Order="_x0031_" pdftag="_x005B_Artifact_x005D_" isBookmarkSet="no" bookmark="no"/>
  <Shape xmlns="" ID="WRV9uJFgNO6wjK4Mgp8B71/ICm4=" pdftag="H2" isBookmarkSet="no" bookmark="yes" Order="_x0031_"/>
  <Shape xmlns="" ID="XSkYt+8sekzpb4N7NDDfzLVdOgY=" pdftag="P" isBookmarkSet="no" bookmark="no" Order="_x0032_"/>
  <Shape xmlns="" ID="H5V+t0g1d5m2N32s3GHpSbWOeBU=" formula="no" inline="no" pdftag="Figure" artifact="_x0030_" validate="yes" isBookmarkSet="no" bookmark="no" Order="_x0033_" Lang=""/>
  <Shape xmlns="" ID="+OYg3TWXkJLVBBdNkz+CcwjNeDg=" Order="_x0031_" pdftag="_x005B_Artifact_x005D_" isBookmarkSet="no" bookmark="no"/>
  <Shape xmlns="" ID="L90hGBOCYHJfh7JTBvpSrxRtC1c=" pdftag="H2" isBookmarkSet="no" bookmark="yes" Order="_x0031_"/>
  <Shape xmlns="" ID="WaL47fV3eCPzo7whk6ocxaVGAC8=" pdftag="P" isBookmarkSet="no" bookmark="no" Order="_x0032_"/>
  <Shape xmlns="" ID="RmVe3LOmpopFo0xg3JM5p1dWOsE=" formula="no" inline="no" pdftag="Figure" artifact="_x0030_" validate="yes" isBookmarkSet="no" bookmark="no" Order="_x0033_" Lang=""/>
  <Shape xmlns="" ID="L32/ZD9JF0Ud/RFpBTVMaEBsjVM=" Order="_x0031_" pdftag="_x005B_Artifact_x005D_" isBookmarkSet="no" bookmark="no"/>
  <Shape xmlns="" ID="8evkCXNQniVNHNufUozUIBli6ok=" pdftag="H2" isBookmarkSet="no" bookmark="yes" Order="_x0031_"/>
  <Shape xmlns="" ID="ughifllMmL/oHrhwJeHxBFYsie8=" pdftag="P" isBookmarkSet="no" bookmark="no" Order="_x0032_"/>
  <Shape xmlns="" ID="1pXISV9oZcNttCYjJztdA5M/6Ho=" formula="no" inline="no" pdftag="Figure" artifact="_x0030_" validate="yes" isBookmarkSet="no" bookmark="no" Order="_x0033_" Lang=""/>
  <Shape xmlns="" ID="kawhUZ/ZYTP2qjVRirikApd+BUQ=" Order="_x0031_" pdftag="_x005B_Artifact_x005D_" isBookmarkSet="no" bookmark="no"/>
  <Shape xmlns="" ID="AXl7TshNCb/WGN/GIUPiU0P5kgQ=" pdftag="H2" isBookmarkSet="no" bookmark="yes" Order="_x0031_"/>
  <Shape xmlns="" ID="zofCPzD5I+UEUp3cITPmleuUDgw=" pdftag="P" isBookmarkSet="no" bookmark="no" Order="_x0032_"/>
  <Shape xmlns="" ID="sx70ej3RjhG/4NW8xU6WS0x/Irg=" formula="no" inline="no" pdftag="Figure" artifact="_x0030_" validate="yes" isBookmarkSet="no" bookmark="no" Order="_x0033_" Lang=""/>
  <Shape xmlns="" ID="WeVtXjOn+O7x7xmzo+jnNlDd2V8=" Order="_x0031_" pdftag="_x005B_Artifact_x005D_" isBookmarkSet="no" bookmark="no"/>
  <Shape xmlns="" ID="nfUshnl38GpVASzhyJiKemOPtqw=" Order="_x0031_" validate="no" artifact="_x0031_" pdftag="_x005B_Artifact_x005D_" formula="no" inline="no" isBookmarkSet="no" bookmark="no"/>
  <Shape xmlns="" ID="Qe0/saohZJAEGgeoanFtWjNYZ64=" pdftag="H2" isBookmarkSet="no" bookmark="yes" Order="_x0031_"/>
  <Shape xmlns="" ID="8BrgaCUTKUVm36vxSPY5Fn8bDKI=" formula="no" inline="no" pdftag="Figure" artifact="_x0030_" validate="yes" isBookmarkSet="no" bookmark="no" Order="_x0033_" Lang=""/>
  <Shape xmlns="" ID="CVgeseFTWOqkIvWRnpbUYxJg9CQ=" formula="no" inline="no" pdftag="Figure" artifact="_x0030_" validate="yes" isBookmarkSet="no" bookmark="no" Order="_x0032_" Lang=""/>
  <Shape xmlns="" ID="ggwxpW3mf/+dsqtLhCR8HfizX6U=" Order="_x0031_" pdftag="_x005B_Artifact_x005D_" isBookmarkSet="no" bookmark="no"/>
  <Shape xmlns="" ID="QtfgSgJADqh69v9taw0xr/eHA9U=" pdftag="H2" isBookmarkSet="no" bookmark="yes" Order="_x0031_"/>
  <Shape xmlns="" ID="K4o9GOqAYwIQ83AdFjKSA2eWTiw=" pdftag="P" isBookmarkSet="no" bookmark="no" Order="_x0032_"/>
  <Shape xmlns="" ID="WlI+tS7g5/A43UDi2K6ma8wQ9ns=" pdftag="P" isBookmarkSet="no" bookmark="no" Order="_x0034_"/>
  <Shape xmlns="" ID="/+/IZVc6ruBIN3Cg3VqLU6nPviQ=" pdftag="P" isBookmarkSet="no" bookmark="no" Order="_x0033_"/>
  <Shape xmlns="" ID="1w2JLP25iwEwTUTi2KCgRMAOVRM=" Order="_x0031_" pdftag="_x005B_Artifact_x005D_" isBookmarkSet="no" bookmark="no"/>
  <Shape xmlns="" ID="7ZykFpR79fTF7ZND0GyL9KNDSjU=" formula="no" inline="no" pdftag="Figure" artifact="_x0030_" validate="yes" isBookmarkSet="no" bookmark="no" Order="_x0035_" Lang=""/>
  <Shape xmlns="" ID="rBNGe09GzkaLEOipVzYatVcI87A=" Order="_x0031_" validate="no" artifact="_x0031_" pdftag="_x005B_Artifact_x005D_" formula="no" inline="no" isBookmarkSet="no" bookmark="no"/>
  <Shape xmlns="" ID="zVI+5R3orHQgHtPllQKqfRz2+sU=" formula="no" inline="no" pdftag="Figure" artifact="_x0030_" validate="yes" isBookmarkSet="no" bookmark="no" Order="_x0033_" Lang=""/>
  <Shape xmlns="" ID="8VFdKa1QKjnbUDvw+n62a1XDUGs=" pdftag="H2" isBookmarkSet="no" bookmark="yes" Order="_x0031_"/>
  <Shape xmlns="" ID="bfbHsvETtTsl0oJnIVHplLcHSJs=" pdftag="P" isBookmarkSet="no" bookmark="no" Order="_x0032_"/>
  <Shape xmlns="" ID="1BxKL5ldJPa+l5Vg+l84KNza09Y=" Order="_x0031_" pdftag="_x005B_Artifact_x005D_" isBookmarkSet="no" bookmark="no"/>
  <Shape xmlns="" ID="d0sBLFNbrMfCeilZ46kDVWl0e6Y=" Order="_x0031_" validate="no" artifact="_x0031_" pdftag="_x005B_Artifact_x005D_" formula="no" inline="no" isBookmarkSet="no" bookmark="no"/>
  <Shape xmlns="" ID="5HMX1H36CsxVrTri5Vl0BWTYIKk=" formula="no" inline="no" pdftag="Figure" artifact="_x0030_" validate="yes" isBookmarkSet="no" bookmark="no" Order="_x0033_" Lang=""/>
  <Shape xmlns="" ID="p/Y9tbDLyfNCtiVSaXRRxGwMkHw=" pdftag="H2" isBookmarkSet="no" bookmark="yes" Order="_x0031_"/>
  <Shape xmlns="" ID="pUxD7dOVDVophAwFWDAHHb83NeQ=" pdftag="P" isBookmarkSet="no" bookmark="no" Order="_x0032_"/>
  <Shape xmlns="" ID="zrvzwETdqwtpYTEjY7MnVGX/7HM=" Order="_x0031_" pdftag="_x005B_Artifact_x005D_" isBookmarkSet="no" bookmark="no"/>
  <Shape xmlns="" ID="38kiORdZwPzaKsLM44Ivfg+wbzc=" artifact="_x0031_" validate="no" formula="no" inline="no" pdftag="Figure" isBookmarkSet="no" bookmark="no" Order="_x0031_"/>
  <Shape xmlns="" ID="mxSlbktsWQduiyJRDHdLotCTguY=" formula="no" inline="no" pdftag="Figure" artifact="_x0030_" validate="yes" isBookmarkSet="no" bookmark="no" Order="_x0034_"/>
  <Shape xmlns="" ID="CH5H9PuqYYBppqbC6XUcfhKvhrg=" pdftag="H2" isBookmarkSet="no" bookmark="yes" Order="_x0032_"/>
  <Shape xmlns="" ID="aw4dwmEfEz05du60/FAz+4HFf9I=" pdftag="P" isBookmarkSet="no" bookmark="no" Order="_x0033_"/>
  <Shape xmlns="" ID="LOO3qN5CtGF+k8/1xZKMFW+8Hkw=" Order="_x0032_" pdftag="_x005B_Artifact_x005D_" isBookmarkSet="no" bookmark="no"/>
  <Shape xmlns="" ID="x0pIXc9mK/KqRzlXARaEPN7cvKs=" Order="_x0031_" validate="no" artifact="_x0031_" pdftag="_x005B_Artifact_x005D_" formula="no" inline="no" isBookmarkSet="no" bookmark="no"/>
  <Shape xmlns="" ID="H+qxOvlyFSgbBFog31z5yHKFCAM=" formula="no" inline="no" pdftag="Figure" artifact="_x0030_" validate="yes" isBookmarkSet="no" bookmark="no" Order="_x0033_" Lang=""/>
  <Shape xmlns="" ID="/jdvOwJn7VcyDw/klZO4gn4XF5U=" pdftag="H2" isBookmarkSet="no" bookmark="yes" Order="_x0031_"/>
  <Shape xmlns="" ID="StzzymAWszMqsKyBF7wRAhctkp8=" pdftag="P" isBookmarkSet="no" bookmark="no" Order="_x0032_"/>
  <Shape xmlns="" ID="DiFVnCljY52sT7OwH5N3TpL2Z7w=" Order="_x0031_" pdftag="_x005B_Artifact_x005D_" isBookmarkSet="no" bookmark="no"/>
  <Shape xmlns="" ID="HoBoU34mJ+zyt2WNGLh3O6hHC6M=" Order="_x0031_" validate="no" artifact="_x0031_" pdftag="_x005B_Artifact_x005D_" formula="no" inline="no" isBookmarkSet="no" bookmark="no"/>
  <Shape xmlns="" ID="OzT0UYkCh63qwh2yjnTxlCScDpE=" formula="no" inline="no" pdftag="Figure" artifact="_x0030_" validate="yes" isBookmarkSet="no" bookmark="no" Order="_x0033_" Lang=""/>
  <Shape xmlns="" ID="kyL/Lbc0/Q/cf2+z2+sEXwZwdZg=" pdftag="H2" isBookmarkSet="no" bookmark="yes" Order="_x0031_"/>
  <Shape xmlns="" ID="S8eK2fBqOoazxF+hQfhxZAoYXUA=" pdftag="P" isBookmarkSet="no" bookmark="no" Order="_x0032_"/>
  <Shape xmlns="" ID="SYz6AXCOJ2A7ZseJx7cR9q9PBQ0=" Order="_x0031_" pdftag="_x005B_Artifact_x005D_" isBookmarkSet="no" bookmark="no"/>
  <Shape xmlns="" ID="IXeNyEtCTd5SGoRC6LcLXj3gfjU=" artifact="_x0031_" validate="no" pdftag="Figure" isBookmarkSet="no" bookmark="no" Order="_x0031_"/>
  <Shape xmlns="" ID="5d+R1CY5qehe+iMCAZKzcSiPGhg=" formula="no" inline="no" pdftag="Figure" artifact="_x0030_" validate="yes" isBookmarkSet="no" bookmark="no" Order="_x0034_"/>
  <Shape xmlns="" ID="3DwA+N8H0BRs5alm34uTiaWVk9E=" pdftag="H2" isBookmarkSet="no" bookmark="yes" Order="_x0032_"/>
  <Shape xmlns="" ID="UayZkevhJe+40ZM1XLsalkxIp/4=" pdftag="P" isBookmarkSet="no" bookmark="no" Order="_x0033_"/>
  <Shape xmlns="" ID="JY0ytP16iwMzj39yw3e9KKFychw=" Order="_x0032_" pdftag="_x005B_Artifact_x005D_" isBookmarkSet="no" bookmark="no"/>
  <Shape xmlns="" ID="YI0hJYIgGfApCawis3a76Av5lWQ=" artifact="_x0031_" validate="no" pdftag="Figure" isBookmarkSet="no" bookmark="no" Order="_x0031_"/>
  <Shape xmlns="" ID="IgRkI5iVtG2bn6i4E/Wzl8sQtWA=" formula="no" inline="no" pdftag="Figure" artifact="_x0030_" validate="yes" isBookmarkSet="no" bookmark="no" Order="_x0034_"/>
  <Shape xmlns="" ID="Z2/0q2kxNdob12/g4r41EYDO+jI=" pdftag="H2" isBookmarkSet="no" bookmark="yes" Order="_x0032_"/>
  <Shape xmlns="" ID="ZgSbR/09CsEAccCcdUmLNbyw8yM=" pdftag="P" isBookmarkSet="no" bookmark="no" Order="_x0033_"/>
  <Shape xmlns="" ID="D8jyEeHiMBPPMutF6reyFBc3WGo=" Order="_x0032_" pdftag="_x005B_Artifact_x005D_" isBookmarkSet="no" bookmark="no"/>
  <Shape xmlns="" ID="sUmlfeS65Z4ITzv8Bof4PLiAZ5E=" Order="_x0031_" validate="no" artifact="_x0031_" pdftag="_x005B_Artifact_x005D_" formula="no" inline="no" isBookmarkSet="no" bookmark="no"/>
  <Shape xmlns="" ID="mdlOduTl+nSvFq3iv/txOS2UMa4=" formula="no" inline="no" pdftag="Figure" artifact="_x0030_" validate="yes" isBookmarkSet="no" bookmark="no" Order="_x0033_" Lang=""/>
  <Shape xmlns="" ID="qvAibz8wNWtUmsFigwx+TVqq19Q=" pdftag="H2" isBookmarkSet="no" bookmark="yes" Order="_x0031_"/>
  <Shape xmlns="" ID="Uc0zMhcyi5CsSHvoeC/vQrsjYXE=" pdftag="P" isBookmarkSet="no" bookmark="no" Order="_x0032_"/>
  <Shape xmlns="" ID="c3uJnuTmJ0hEWpa1/xehgWeYK7o=" Order="_x0031_" pdftag="_x005B_Artifact_x005D_" isBookmarkSet="no" bookmark="no"/>
  <Shape xmlns="" ID="Bq66KUzuKMvI6sHrIYRQHIdaLsE=" Order="_x0031_" validate="no" artifact="_x0031_" pdftag="_x005B_Artifact_x005D_" formula="no" inline="no" isBookmarkSet="no" bookmark="no"/>
  <Shape xmlns="" ID="MLFOlGNzGCySYkfpbaJeHTyk6jM=" artifact="_x0031_" validate="no" pdftag="Figure" isBookmarkSet="no" bookmark="no" Order="_x0033_"/>
  <Shape xmlns="" ID="Ve13enwy9ZSJhp8zHo9w+UDkpno=" pdftag="H2" isBookmarkSet="no" bookmark="yes" Order="_x0031_"/>
  <Shape xmlns="" ID="TbY2oIgB72OJlxdZMlXe0XJBH/0=" pdftag="P" isBookmarkSet="no" bookmark="no" Order="_x0032_"/>
  <Shape xmlns="" ID="XRQ0twV9DEdDTrZXd5P9huEkFWI=" Order="_x0031_" pdftag="_x005B_Artifact_x005D_" isBookmarkSet="no" bookmark="no"/>
  <Shape xmlns="" ID="ssR0wEyr3GMNeTLI53TQ91ulovI=" artifact="_x0031_" validate="no" pdftag="Figure" isBookmarkSet="no" bookmark="no" Order="_x0031_"/>
  <Shape xmlns="" ID="mVmFx6EqJ3/WvNhITP2/b8R6+38=" formula="no" inline="no" pdftag="Figure" artifact="_x0030_" validate="yes" isBookmarkSet="no" bookmark="no" Order="_x0034_" Lang=""/>
  <Shape xmlns="" ID="yjavOum9FqVW4T4JlkbG782gcTE=" pdftag="H2" isBookmarkSet="no" bookmark="yes" Order="_x0032_"/>
  <Shape xmlns="" ID="wGfNZAbWMKpjHGL9xeB/YMvKlpc=" pdftag="P" isBookmarkSet="no" bookmark="no" Order="_x0033_"/>
  <Shape xmlns="" ID="yndRYwaV2U56WapvC8EFfiBTipc=" Order="_x0032_" pdftag="_x005B_Artifact_x005D_" isBookmarkSet="no" bookmark="no"/>
  <Shape xmlns="" ID="XKvkGtjM/+Ahdn2hc9NdYPKFuxU=" Order="_x0031_" validate="no" artifact="_x0031_" pdftag="_x005B_Artifact_x005D_" formula="no" inline="no" isBookmarkSet="no" bookmark="no"/>
  <Shape xmlns="" ID="bQOtuyJ8une3+d/4A7+M6AL5tCE=" formula="no" inline="no" pdftag="Figure" artifact="_x0030_" validate="yes" isBookmarkSet="no" bookmark="no" Order="_x0033_" Lang=""/>
  <Shape xmlns="" ID="s9/7yzdiv44La3iu1yDA4uNZ3sg=" pdftag="H2" isBookmarkSet="no" bookmark="yes" Order="_x0031_"/>
  <Shape xmlns="" ID="g0D3Ju6UC6vAomZOW4d9IO+pjXU=" pdftag="P" isBookmarkSet="no" bookmark="no" Order="_x0032_"/>
  <Shape xmlns="" ID="rGFG+DNmR6VE3A+agVe/EvP12q8=" Order="_x0031_" pdftag="_x005B_Artifact_x005D_" isBookmarkSet="no" bookmark="no"/>
  <Shape xmlns="" ID="lORdssu5ff0bWdpPWHdh9FdJtk8=" Order="_x0031_" validate="no" artifact="_x0031_" pdftag="_x005B_Artifact_x005D_" formula="no" inline="no" isBookmarkSet="no" bookmark="no"/>
  <Shape xmlns="" ID="1quh2/tqOCsqtO61ywwyDn1rAfw=" formula="no" inline="no" pdftag="Figure" artifact="_x0030_" validate="yes" isBookmarkSet="no" bookmark="no" Order="_x0033_" Lang=""/>
  <Shape xmlns="" ID="KfeqcdU/AUbD3+l8eJmf3PcoJ6c=" pdftag="H2" isBookmarkSet="no" bookmark="yes" Order="_x0031_"/>
  <Shape xmlns="" ID="t+RCMN5VbZ58bxByvDi+d3BaqmA=" pdftag="P" isBookmarkSet="no" bookmark="no" Order="_x0032_"/>
  <Shape xmlns="" ID="Oc+O9c0kKJSeYRtyeIkMnbnbMxM=" Order="_x0031_" pdftag="_x005B_Artifact_x005D_" isBookmarkSet="no" bookmark="no"/>
  <Shape xmlns="" ID="oUZh2yfJkPNHo2fIxRmHZg8u1tQ=" Order="_x0031_" validate="no" artifact="_x0031_" pdftag="_x005B_Artifact_x005D_" formula="no" inline="no" isBookmarkSet="no" bookmark="no"/>
  <Shape xmlns="" ID="+NQA4GvbXWKHy2wKL6lwJejKmU0=" formula="no" inline="no" pdftag="Figure" artifact="_x0030_" validate="yes" isBookmarkSet="no" bookmark="no" Order="_x0033_"/>
  <Shape xmlns="" ID="Ozl70uf8n5y9FQjUkA3+xCdbWkE=" pdftag="H2" isBookmarkSet="no" bookmark="yes" Order="_x0031_"/>
  <Shape xmlns="" ID="rSh6Lu1HMI6plzF+C8cKjCl027M=" pdftag="P" isBookmarkSet="no" bookmark="no" Order="_x0032_"/>
  <Shape xmlns="" ID="KbM6fny64Ee//vzg4gww/70HNL4=" Order="_x0031_" pdftag="_x005B_Artifact_x005D_" isBookmarkSet="no" bookmark="no"/>
  <Shape xmlns="" ID="ZrQloAViy1Jnl3w14hkUPtIMZWo=" Order="_x0031_" validate="no" artifact="_x0031_" pdftag="_x005B_Artifact_x005D_" formula="no" inline="no" isBookmarkSet="no" bookmark="no"/>
  <Shape xmlns="" ID="AX5fdHpGls7QzOKwAU0sCRsXNcE=" artifact="_x0031_" validate="no" formula="no" inline="no" pdftag="Figure" isBookmarkSet="no" bookmark="no" Order="_x0033_" Lang=""/>
  <Shape xmlns="" ID="iQwDVoWbklId0vWs3XfnSddOxk0=" pdftag="H2" isBookmarkSet="no" bookmark="yes" Order="_x0031_"/>
  <Shape xmlns="" ID="eiwZtgW+aF+gkqL1idsLAxQ52O0=" pdftag="P" isBookmarkSet="no" bookmark="no" Order="_x0032_"/>
  <Shape xmlns="" ID="Oxx722dbw5lKFcoWz6g/s5eaZgM=" Order="_x0031_" pdftag="_x005B_Artifact_x005D_" isBookmarkSet="no" bookmark="no"/>
  <Shape xmlns="" ID="87lLduEXMLqqww+5kKZ4wamH9M0=" artifact="_x0031_" validate="no" formula="no" inline="no" pdftag="Figure" isBookmarkSet="no" bookmark="no" Order="_x0031_"/>
  <Shape xmlns="" ID="WoaC9yQhTcGUoXRCQTYDmUxPy2A=" formula="no" inline="no" pdftag="Figure" artifact="_x0030_" validate="yes" isBookmarkSet="no" bookmark="no" Order="_x0034_" Lang=""/>
  <Shape xmlns="" ID="SQWQOVbEjUgf3ux4eYk4Boxg7gA=" pdftag="H2" isBookmarkSet="no" bookmark="yes" Order="_x0032_"/>
  <Shape xmlns="" ID="xlZ2712M90oK52vegZSEhP9T8cA=" pdftag="P" isBookmarkSet="no" bookmark="no" Order="_x0033_"/>
  <Shape xmlns="" ID="1Tmv5bunSku2Uae59MKQckDDe/o=" Order="_x0032_" pdftag="_x005B_Artifact_x005D_" isBookmarkSet="no" bookmark="no"/>
  <Shape xmlns="" ID="JE7iVRKlex7c7tAU5Zp/4Uqn40A=" Order="_x0031_" validate="no" artifact="_x0031_" pdftag="_x005B_Artifact_x005D_" formula="no" inline="no" isBookmarkSet="no" bookmark="no"/>
  <Shape xmlns="" ID="djFgtRdusbPys+V8gpMXczcBXbA=" formula="no" inline="no" pdftag="Figure" artifact="_x0030_" validate="yes" isBookmarkSet="no" bookmark="no" Order="_x0033_" Lang=""/>
  <Shape xmlns="" ID="XsujDOzjwLpThZK5dBhNtfT7dK8=" pdftag="H2" isBookmarkSet="no" bookmark="yes" Order="_x0031_"/>
  <Shape xmlns="" ID="erV46LsBgVvFAzwviNmSFx8Fzmo=" pdftag="P" isBookmarkSet="no" bookmark="no" Order="_x0032_"/>
  <Shape xmlns="" ID="8pHqTPil/UbwExRq+bJuDSNsJGw=" Order="_x0031_" pdftag="_x005B_Artifact_x005D_" isBookmarkSet="no" bookmark="no"/>
  <Shape xmlns="" ID="ZX4djuNF23Z1J3ggSYKF4IOyFr4=" artifact="_x0031_" validate="no" pdftag="Figure" isBookmarkSet="no" bookmark="no" Order="_x0031_"/>
  <Shape xmlns="" ID="2iwrYOsSP7OXITZGgPb7jSWw2K4=" formula="no" inline="no" pdftag="Figure" artifact="_x0030_" validate="yes" isBookmarkSet="no" bookmark="no" Order="_x0034_" Lang=""/>
  <Shape xmlns="" ID="X4BD06Hfq+VD45m4ReW2t/fh7hQ=" pdftag="H2" isBookmarkSet="no" bookmark="yes" Order="_x0032_"/>
  <Shape xmlns="" ID="1xuU1m6PPKfWXdX7+jZ/hpS/h/8=" pdftag="P" isBookmarkSet="no" bookmark="no" Order="_x0033_"/>
  <Shape xmlns="" ID="1pzU9II39tuc6V3sSoTulEXXvWI=" Order="_x0032_" pdftag="_x005B_Artifact_x005D_" isBookmarkSet="no" bookmark="no"/>
  <Shape xmlns="" ID="6cve/ZVMHOk+IYRADYVo2FV0xtA=" artifact="_x0031_" validate="no" formula="no" inline="no" pdftag="Figure" isBookmarkSet="no" bookmark="no" Order="_x0031_"/>
  <Shape xmlns="" ID="harpGzveJSC24+Wa7krhRkrX+S8=" formula="no" inline="no" pdftag="Figure" artifact="_x0030_" validate="yes" isBookmarkSet="no" bookmark="no" Order="_x0034_"/>
  <Shape xmlns="" ID="qlER90MGKQywxy+rFQZtS/Si6us=" pdftag="H2" isBookmarkSet="no" bookmark="yes" Order="_x0032_"/>
  <Shape xmlns="" ID="S4VjTurFTgyXd/7dlCIpSiKydhk=" pdftag="P" isBookmarkSet="no" bookmark="no" Order="_x0033_"/>
  <Shape xmlns="" ID="3ehLj6LDynmTM/i+ag9fUZYvkxY=" Order="_x0032_" pdftag="_x005B_Artifact_x005D_" isBookmarkSet="no" bookmark="no"/>
  <Shape xmlns="" ID="I90VUrPmw7g9zVQdrw/92I9JYe4=" artifact="_x0031_" validate="no" pdftag="Figure" isBookmarkSet="no" bookmark="no" Order="_x0031_"/>
  <Shape xmlns="" ID="U49wmAqVVZG1s5GTBdKNH7Wijgs=" formula="no" inline="no" pdftag="Figure" artifact="_x0030_" validate="yes" isBookmarkSet="no" bookmark="no" Order="_x0034_" Lang=""/>
  <Shape xmlns="" ID="lOzlej+XmS/ysuEuqEj0qRs54bE=" pdftag="H2" isBookmarkSet="no" bookmark="yes" Order="_x0032_"/>
  <Shape xmlns="" ID="WVUiMHnLl/viwHTd9y41YTaxY2A=" pdftag="P" isBookmarkSet="no" bookmark="no" Order="_x0033_"/>
  <Shape xmlns="" ID="DqTY59Bb70FC8mH4lY25XOIsWVY=" Order="_x0032_" pdftag="_x005B_Artifact_x005D_" isBookmarkSet="no" bookmark="no"/>
  <Shape xmlns="" ID="SgIV+cfGxSDTmUN3hXXHb3NTXV8=" artifact="_x0031_" validate="no" pdftag="Figure" isBookmarkSet="no" bookmark="no" Order="_x0031_"/>
  <Shape xmlns="" ID="HenW1R4yeylMJDvIFTM7qtNZLIo=" formula="no" inline="no" pdftag="Figure" artifact="_x0030_" validate="yes" isBookmarkSet="no" bookmark="no" Order="_x0034_" Lang=""/>
  <Shape xmlns="" ID="6b2ddQgB8jLi5xFlMDSyi3omYsQ=" pdftag="H2" isBookmarkSet="no" bookmark="yes" Order="_x0032_"/>
  <Shape xmlns="" ID="Jfr+vTS4dTv82d8ogWbilJTDwes=" pdftag="P" isBookmarkSet="no" bookmark="no" Order="_x0033_"/>
  <Shape xmlns="" ID="dDDqx3MuBDD2/ky2lpLkJbNgJ84=" Order="_x0032_" pdftag="_x005B_Artifact_x005D_" isBookmarkSet="no" bookmark="no"/>
  <Shape xmlns="" ID="BHhf+h5IhdYzGQ8smxkwGXJZ/6Y=" artifact="_x0031_" validate="no" pdftag="Figure" isBookmarkSet="no" bookmark="no" Order="_x0031_"/>
  <Shape xmlns="" ID="dp5b7pGjmZsKSlT4I0xrV2k6578=" formula="no" inline="no" pdftag="Figure" artifact="_x0030_" validate="yes" isBookmarkSet="no" bookmark="no" Order="_x0034_" Lang=""/>
  <Shape xmlns="" ID="+xHc8aBnzYwcNRSeHueqK3rZTLo=" pdftag="H2" isBookmarkSet="no" bookmark="yes" Order="_x0032_"/>
  <Shape xmlns="" ID="vn4C43B6NI0r7lB5X4daJmSKcGs=" pdftag="P" isBookmarkSet="no" bookmark="no" Order="_x0033_"/>
  <Shape xmlns="" ID="t2B05MSfBGr4OMAb4XPKeKhPfVs=" Order="_x0032_" pdftag="_x005B_Artifact_x005D_" isBookmarkSet="no" bookmark="no"/>
  <Shape xmlns="" ID="pOtqrDzaTkd9lBcjFUUPNwO6WqE=" artifact="_x0031_" validate="no" pdftag="Figure" isBookmarkSet="no" bookmark="no" Order="_x0031_"/>
  <Shape xmlns="" ID="lQtRFwSdjv3AQGkdL/f4HOc2VvE=" formula="no" inline="no" pdftag="Figure" artifact="_x0030_" validate="yes" isBookmarkSet="no" bookmark="no" Order="_x0034_" Lang=""/>
  <Shape xmlns="" ID="wSNuAFrQSx1CWRiiGpRjTOLJgsQ=" pdftag="H2" isBookmarkSet="no" bookmark="yes" Order="_x0032_"/>
  <Shape xmlns="" ID="r+JDzn7UtONiJLrYc3bPpsInPfw=" pdftag="P" isBookmarkSet="no" bookmark="no" Order="_x0033_"/>
  <Shape xmlns="" ID="l0ehZ4t+9T9zDPVIA1Rv5m9lmVQ=" Order="_x0032_" pdftag="_x005B_Artifact_x005D_" isBookmarkSet="no" bookmark="no"/>
  <Shape xmlns="" ID="5vW23Mn9nPteZil1vzA/WIC5W2o=" artifact="_x0031_" validate="no" pdftag="Figure" isBookmarkSet="no" bookmark="no" Order="_x0031_"/>
  <Shape xmlns="" ID="FzDFVW9uqVzyyo3RPam7kYe7OqY=" formula="no" inline="no" pdftag="Figure" artifact="_x0030_" validate="yes" isBookmarkSet="no" bookmark="no" Order="_x0034_" Lang=""/>
  <Shape xmlns="" ID="QL4TCoor7m0VCpVVAkHfk6dUdOs=" pdftag="H2" isBookmarkSet="no" bookmark="yes" Order="_x0032_"/>
  <Shape xmlns="" ID="F6IqIrmbq7yMcWy2lkgeUPZR22c=" pdftag="P" isBookmarkSet="no" bookmark="no" Order="_x0033_"/>
  <Shape xmlns="" ID="zI004fuL/EZ+VDLbLXHG8MV0tqs=" Order="_x0032_" pdftag="_x005B_Artifact_x005D_" isBookmarkSet="no" bookmark="no"/>
  <Shape xmlns="" ID="lnSyi1NQUsBweYPZoRSXQSbb1g4=" artifact="_x0031_" validate="no" pdftag="Figure" isBookmarkSet="no" bookmark="no" Order="_x0031_"/>
  <Shape xmlns="" ID="myDCeW4TQ0e1nuFwa0GiOVmAxtU=" formula="no" inline="no" pdftag="Figure" artifact="_x0030_" validate="yes" isBookmarkSet="no" bookmark="no" Order="_x0034_"/>
  <Shape xmlns="" ID="+28pEncSH2pESBlFbG0NmPb7fmU=" pdftag="H2" isBookmarkSet="no" bookmark="yes" Order="_x0032_"/>
  <Shape xmlns="" ID="IBpRF49QECetnQlvt9DyIdgbzzI=" pdftag="P" isBookmarkSet="no" bookmark="no" Order="_x0033_"/>
  <Shape xmlns="" ID="cP1GEOtiELHnEqcAwp5JorP6W7c=" Order="_x0032_" pdftag="_x005B_Artifact_x005D_" isBookmarkSet="no" bookmark="no"/>
  <Shape xmlns="" ID="yUPNNQkhfeCNgBmkcVD568WT7MQ=" artifact="_x0031_" validate="no" pdftag="Figure" isBookmarkSet="no" bookmark="no" Order="_x0031_"/>
  <Shape xmlns="" ID="oFQuzngSssrmBhuX89NSpbXiKeI=" formula="no" inline="no" pdftag="Figure" artifact="_x0030_" validate="yes" isBookmarkSet="no" bookmark="no" Order="_x0034_"/>
  <Shape xmlns="" ID="Zrt92Pyn1uZClhlJIk8N58rYQ+4=" pdftag="H2" isBookmarkSet="no" bookmark="yes" Order="_x0032_"/>
  <Shape xmlns="" ID="/7MEyABLySJN3VRIFLKaU81qoCQ=" pdftag="P" isBookmarkSet="no" bookmark="no" Order="_x0033_"/>
  <Shape xmlns="" ID="A9E5yL137PcINO0n/4FsyXJnmbA=" Order="_x0032_" pdftag="_x005B_Artifact_x005D_" isBookmarkSet="no" bookmark="no"/>
  <Shape xmlns="" ID="yG8Cn3Ou71ReXj3Nz7btphpG/J8=" artifact="_x0031_" validate="no" pdftag="Figure" isBookmarkSet="no" bookmark="no" Order="_x0031_"/>
  <Shape xmlns="" ID="cWIXNmARjFxwLS40nPdwsl+OI7s=" formula="no" inline="no" pdftag="Figure" artifact="_x0030_" validate="yes" isBookmarkSet="no" bookmark="no" Order="_x0034_"/>
  <Shape xmlns="" ID="YFjiwLiwJ3GtzmQbNZWdjCejE/o=" pdftag="H2" isBookmarkSet="no" bookmark="yes" Order="_x0032_"/>
  <Shape xmlns="" ID="osoMqXGxwsXlEcrB7yIMksTeJC4=" pdftag="P" isBookmarkSet="no" bookmark="no" Order="_x0033_"/>
  <Shape xmlns="" ID="qnGLnZ42f7InQhCAhDciskrTYWQ=" Order="_x0032_" pdftag="_x005B_Artifact_x005D_" isBookmarkSet="no" bookmark="no"/>
  <Shape xmlns="" ID="AUgcPVbWXLiAe68zGLuFq75fHw0=" artifact="_x0031_" validate="no" pdftag="Figure" isBookmarkSet="no" bookmark="no" Order="_x0031_"/>
  <Shape xmlns="" ID="6qc8dJhDgwRrbkSGi2mUc0D9FUA=" formula="no" inline="no" pdftag="Figure" artifact="_x0030_" validate="yes" isBookmarkSet="no" bookmark="no" Order="_x0034_"/>
  <Shape xmlns="" ID="UvUggi3Pm6VfZdvUNqgrkylwC+c=" pdftag="H2" isBookmarkSet="no" bookmark="yes" Order="_x0032_"/>
  <Shape xmlns="" ID="MT3K2hkO1TyXx56TO5XNfDQuebY=" pdftag="P" isBookmarkSet="no" bookmark="no" Order="_x0033_"/>
  <Shape xmlns="" ID="LuoT8Ke8VqFSByjXfvKxE6/0wSo=" Order="_x0032_" pdftag="_x005B_Artifact_x005D_" isBookmarkSet="no" bookmark="no"/>
  <Shape xmlns="" ID="f7aD+2srUPRKfBk0mZzoh8eIV2k=" artifact="_x0031_" validate="no" pdftag="Figure" isBookmarkSet="no" bookmark="no" Order="_x0031_"/>
  <Shape xmlns="" ID="XDKIZ5fs2hlmb+RSHKHyNAjbUbs=" formula="no" inline="no" pdftag="Figure" artifact="_x0030_" validate="yes" isBookmarkSet="no" bookmark="no" Order="_x0034_"/>
  <Shape xmlns="" ID="DOA94GTJ5qlWd4L0LU+7WGL/G5g=" pdftag="H2" isBookmarkSet="no" bookmark="yes" Order="_x0032_"/>
  <Shape xmlns="" ID="8OBtpnD6rZ72HZtyyrHBCWq1mco=" pdftag="P" isBookmarkSet="no" bookmark="no" Order="_x0033_"/>
  <Shape xmlns="" ID="CwOiz3cqOJ1X+i2rsTwqn4XxhkM=" Order="_x0032_" pdftag="_x005B_Artifact_x005D_" isBookmarkSet="no" bookmark="no"/>
  <Shape xmlns="" ID="dRVYDdBJFk6HCL6ZsIYPNsYZjKg=" Order="_x0031_" validate="no" artifact="_x0031_" pdftag="_x005B_Artifact_x005D_" formula="no" inline="no" isBookmarkSet="no" bookmark="no"/>
  <Shape xmlns="" ID="Wp08R4HPTDpSRzBe2VgzRd/dU/s=" formula="no" inline="no" pdftag="Figure" artifact="_x0030_" validate="yes" isBookmarkSet="no" bookmark="no" Order="_x0033_"/>
  <Shape xmlns="" ID="En2SzIo+1UkhWUB2u7PNsF1Q1aM=" pdftag="H2" isBookmarkSet="no" bookmark="yes" Order="_x0031_"/>
  <Shape xmlns="" ID="NkVAZHrcGY+0sJyJfttPRHEpzPo=" pdftag="P" isBookmarkSet="no" bookmark="no" Order="_x0032_"/>
  <Shape xmlns="" ID="Y45gjGSEfnA8pOizr4v1hYOyFzA=" Order="_x0031_" pdftag="_x005B_Artifact_x005D_" isBookmarkSet="no" bookmark="no"/>
  <Shape xmlns="" ID="jrj4wrdoFztKbzYMsgpWE3SdRHc=" artifact="_x0031_" validate="no" pdftag="Figure" isBookmarkSet="no" bookmark="no" Order="_x0031_"/>
  <Shape xmlns="" ID="fzXzhU9xG4NwTcHM3ggWSHQfzgc=" formula="no" inline="no" pdftag="Figure" artifact="_x0030_" validate="yes" isBookmarkSet="no" bookmark="no" Order="_x0034_" Lang=""/>
  <Shape xmlns="" ID="gUAvA/MW0Fp7JYLcnejr5qKf8iE=" pdftag="H2" isBookmarkSet="no" bookmark="yes" Order="_x0032_"/>
  <Shape xmlns="" ID="d3WsqR6QRGF4/T0jAnc//V1sC9A=" pdftag="P" isBookmarkSet="no" bookmark="no" Order="_x0033_"/>
  <Shape xmlns="" ID="CUW1AEHhxbTaxALJE1REONfiVhc=" Order="_x0032_" pdftag="_x005B_Artifact_x005D_" isBookmarkSet="no" bookmark="no"/>
  <Shape xmlns="" ID="d+U0A84XyVZ28njZUq7AQ9YaVZ0=" artifact="_x0031_" validate="no" pdftag="Figure" isBookmarkSet="no" bookmark="no" Order="_x0031_"/>
  <Shape xmlns="" ID="SSo3N5/a2+3j7tUkC9o1YrvTv2E=" formula="no" inline="no" pdftag="Figure" artifact="_x0030_" validate="yes" isBookmarkSet="no" bookmark="no" Order="_x0034_" Lang=""/>
  <Shape xmlns="" ID="eRVilu2iv+L+4y1Kr7nzxBboE2E=" pdftag="H2" isBookmarkSet="no" bookmark="yes" Order="_x0032_"/>
  <Shape xmlns="" ID="nonDQglJ/JOpIwLpWLjfRnSR8RU=" pdftag="P" isBookmarkSet="no" bookmark="no" Order="_x0033_"/>
  <Shape xmlns="" ID="YCAZFSO4WxjDA3kH8SF5IyWw4VA=" Order="_x0032_" pdftag="_x005B_Artifact_x005D_" isBookmarkSet="no" bookmark="no"/>
  <Shape xmlns="" ID="DMoZocE9/nYbDtfD9TvwibOeHOY=" artifact="_x0031_" validate="no" pdftag="Figure" isBookmarkSet="no" bookmark="no" Order="_x0031_"/>
  <Shape xmlns="" ID="3Vn4ye6bVKoisgW8cTn+PQ+Jxjk=" formula="no" inline="no" pdftag="Figure" artifact="_x0030_" validate="yes" isBookmarkSet="no" bookmark="no" Order="_x0034_" Lang=""/>
  <Shape xmlns="" ID="cjkwslvyHsveal/El+uYpafv1dU=" pdftag="H2" isBookmarkSet="no" bookmark="yes" Order="_x0032_"/>
  <Shape xmlns="" ID="0cRVoIjkQ37W5EY2wCB1j0vuB3w=" pdftag="P" isBookmarkSet="no" bookmark="no" Order="_x0033_"/>
  <Shape xmlns="" ID="3UcC2j9ZW4cKA3FLORj/non0stA=" Order="_x0032_" pdftag="_x005B_Artifact_x005D_" isBookmarkSet="no" bookmark="no"/>
  <Shape xmlns="" ID="lzjjXLPWuIAM2zvfYZFqvZ6Losg=" artifact="_x0031_" validate="no" pdftag="Figure" isBookmarkSet="no" bookmark="no" Order="_x0031_"/>
  <Shape xmlns="" ID="DnFp/VFHAnG6hKffopI2qCDH32o=" formula="no" inline="no" pdftag="Figure" artifact="_x0030_" validate="yes" isBookmarkSet="no" bookmark="no" Order="_x0034_" Lang=""/>
  <Shape xmlns="" ID="420At8ie5mSXNtNdSixCdvVgk1s=" pdftag="H2" isBookmarkSet="no" bookmark="yes" Order="_x0032_"/>
  <Shape xmlns="" ID="F9Od6T2NJbST3GGaWczZd/FNkqA=" pdftag="P" isBookmarkSet="no" bookmark="no" Order="_x0033_"/>
  <Shape xmlns="" ID="cK392CV6Lryu8RB5AFg0XBtXOxk=" Order="_x0032_" pdftag="_x005B_Artifact_x005D_" isBookmarkSet="no" bookmark="no"/>
  <Shape xmlns="" ID="uxwG0O/B99tvEDVtLEUUoUYFTC8=" artifact="_x0031_" validate="no" pdftag="Figure" isBookmarkSet="no" bookmark="no" Order="_x0031_"/>
  <Shape xmlns="" ID="P1CPBd+nZMxz4hFhq/2QO/KGBCA=" formula="no" inline="no" pdftag="Figure" artifact="_x0030_" validate="yes" isBookmarkSet="no" bookmark="no" Order="_x0034_" Lang=""/>
  <Shape xmlns="" ID="E5wgOTgL5Dlgz3OaH1n38oUyCCU=" pdftag="H2" isBookmarkSet="no" bookmark="yes" Order="_x0032_"/>
  <Shape xmlns="" ID="RxiNW02BqfVQefov/y709iwYfm4=" pdftag="P" isBookmarkSet="no" bookmark="no" Order="_x0033_"/>
  <Shape xmlns="" ID="pRq3r0fYFHwv3RGelpbJcxSBVA4=" Order="_x0032_" pdftag="_x005B_Artifact_x005D_" isBookmarkSet="no" bookmark="no"/>
  <Shape xmlns="" ID="8k6i4BY500lL0g54zl+u0oex+ak=" artifact="_x0031_" validate="no" pdftag="Figure" isBookmarkSet="no" bookmark="no" Order="_x0031_"/>
  <Shape xmlns="" ID="iaEi5FpCaXn2o7uXR8ogwZuACbI=" formula="no" inline="no" pdftag="Figure" artifact="_x0030_" validate="yes" isBookmarkSet="no" bookmark="no" Order="_x0034_" Lang=""/>
  <Shape xmlns="" ID="RIUcY1WNJzhz6jWg7NfBx5n5c9I=" pdftag="H2" isBookmarkSet="no" bookmark="yes" Order="_x0032_"/>
  <Shape xmlns="" ID="Ea1GOQisoCBKWAfvgrncY1YUhEw=" pdftag="P" isBookmarkSet="no" bookmark="no" Order="_x0033_"/>
  <Shape xmlns="" ID="qklfW7oJvYPSF1oO15MCcbVPdig=" Order="_x0032_" pdftag="_x005B_Artifact_x005D_" isBookmarkSet="no" bookmark="no"/>
  <Shape xmlns="" ID="0TL7eV0vCYwERPY0im7m2D6N1Nw=" artifact="_x0031_" validate="no" pdftag="Figure" isBookmarkSet="no" bookmark="no" Order="_x0031_"/>
  <Shape xmlns="" ID="xePbaak9yfyd+oZjmZQpH+uQLZw=" formula="no" inline="no" pdftag="Figure" artifact="_x0030_" validate="yes" isBookmarkSet="no" bookmark="no" Order="_x0034_" Lang=""/>
  <Shape xmlns="" ID="R5iciuFQ0NGCg6SUx2sEXnGgo3c=" pdftag="H2" isBookmarkSet="no" bookmark="yes" Order="_x0032_"/>
  <Shape xmlns="" ID="9U65sWsKmebUMs1SY5E4pH7wOPs=" pdftag="P" isBookmarkSet="no" bookmark="no" Order="_x0033_"/>
  <Shape xmlns="" ID="pygrAQgIXcS4h8GFJuDg1Wc47i8=" Order="_x0032_" pdftag="_x005B_Artifact_x005D_" isBookmarkSet="no" bookmark="no"/>
  <Shape xmlns="" ID="+64Z4CrnrsM7sh1reY2x3eQ3MK4=" pdftag="H2" isBookmarkSet="no" bookmark="yes" Order="_x0031_"/>
  <Shape xmlns="" ID="ZPVLzRSLta9C/vZxfwTDHD4kufs=" formula="no" inline="no" pdftag="Figure" artifact="_x0030_" validate="yes" isBookmarkSet="no" bookmark="no" Order="_x0033_" Lang=""/>
  <Shape xmlns="" ID="NwQ4v5jo7JsZvf4QI3CdhN5gyFc=" formula="no" inline="no" pdftag="Figure" artifact="_x0030_" validate="yes" isBookmarkSet="no" bookmark="no" Order="_x0032_" Lang=""/>
  <Shape xmlns="" ID="kkbGyRrYwJDh+jfy2cGCha29WPY=" Order="_x0031_" pdftag="_x005B_Artifact_x005D_" isBookmarkSet="no" bookmark="no"/>
  <Shape xmlns="" ID="GxILLuqLral6DnpSbLTufIB3DAc=" pdftag="H2" isBookmarkSet="no" bookmark="yes" Order="_x0031_"/>
  <Shape xmlns="" ID="6qgyJvSpKH8EuMSi2OWtjRc/OOI=" pdftag="P" isBookmarkSet="no" bookmark="no" Order="_x0032_"/>
  <Shape xmlns="" ID="w4DVPEz3e36MkeTEUsS3RCwWEsY=" formula="no" inline="no" pdftag="Figure" artifact="_x0030_" validate="yes" isBookmarkSet="no" bookmark="no" Order="_x0033_" Lang=""/>
  <Shape xmlns="" ID="fHd93uTvgCpsWJlFWWJgaB9ZOJw=" Order="_x0031_" pdftag="_x005B_Artifact_x005D_" isBookmarkSet="no" bookmark="no"/>
  <Shape xmlns="" ID="KOctUR1e780CA9aAGLLiSSENGfs=" pdftag="H2" isBookmarkSet="no" bookmark="yes" Order="_x0031_"/>
  <Shape xmlns="" ID="Qx3BxtehqAGTyLcJHd59H/NjUME=" pdftag="P" isBookmarkSet="no" bookmark="no" Order="_x0032_"/>
  <Shape xmlns="" ID="03x1hfxOVhwf3eutt0hBl37n4JA=" formula="no" inline="no" pdftag="Figure" artifact="_x0030_" validate="yes" isBookmarkSet="no" bookmark="no" Order="_x0033_" Lang=""/>
  <Shape xmlns="" ID="SIghk41UWBG2qjsw01K7CvCsizo=" Order="_x0031_" pdftag="_x005B_Artifact_x005D_" isBookmarkSet="no" bookmark="no"/>
  <Shape xmlns="" ID="qU9O+9EINS8yD9oQR5CZ7uQZrhM=" pdftag="H2" isBookmarkSet="no" bookmark="yes" Order="_x0031_"/>
  <Shape xmlns="" ID="iXEh7Ve/LwDMwgxLXHmcZwsaqGE=" pdftag="P" isBookmarkSet="no" bookmark="no" Order="_x0032_"/>
  <Shape xmlns="" ID="S4dQer8BFlYGfjl/k836RahBvI0=" formula="no" inline="no" pdftag="Figure" artifact="_x0030_" validate="yes" isBookmarkSet="no" bookmark="no" Order="_x0033_" Lang=""/>
  <Shape xmlns="" ID="ASMbYTACvkMZxUYwGBNj2SBZcyQ=" Order="_x0031_" pdftag="_x005B_Artifact_x005D_" isBookmarkSet="no" bookmark="no"/>
  <Shape xmlns="" ID="3MNYyfgzY7/qTKmw0xcP1iTpaPI=" pdftag="H2" isBookmarkSet="no" bookmark="yes" Order="_x0031_"/>
  <Shape xmlns="" ID="T51xoHI+bhwYgyE76t7ZHpsEYzw=" pdftag="P" isBookmarkSet="no" bookmark="no" Order="_x0032_"/>
  <Shape xmlns="" ID="OkeKfz4zKol3FVeHhIijveWGBrg=" formula="no" inline="no" pdftag="Figure" artifact="_x0030_" validate="yes" isBookmarkSet="no" bookmark="no" Order="_x0033_" Lang=""/>
  <Shape xmlns="" ID="TVF5nbbKY5Qdc4ycEZUyiDsE+Mk=" Order="_x0031_" pdftag="_x005B_Artifact_x005D_" isBookmarkSet="no" bookmark="no"/>
  <Shape xmlns="" ID="+tu3gth25abSl/A2dNA/CqAa7aQ=" pdftag="H2" isBookmarkSet="no" bookmark="yes" Order="_x0031_"/>
  <Shape xmlns="" ID="sheqJaR/ilXkQQLyXQKMn47OBQk=" pdftag="P" isBookmarkSet="no" bookmark="no" Order="_x0032_"/>
  <Shape xmlns="" ID="d3whpHgclnJq+JfZagy+S3iESaI=" formula="no" inline="no" pdftag="Figure" artifact="_x0030_" validate="yes" isBookmarkSet="no" bookmark="no" Order="_x0033_" Lang=""/>
  <Shape xmlns="" ID="kAwfnkAK5ZxH6Kx2jlxWFO55E00=" Order="_x0031_" pdftag="_x005B_Artifact_x005D_" isBookmarkSet="no" bookmark="no"/>
  <Shape xmlns="" ID="lhDRCrKXucRXyILfiCxE987Dmu8=" pdftag="H2" isBookmarkSet="no" bookmark="yes" Order="_x0031_"/>
  <Shape xmlns="" ID="VgP9lHwLo9uxo+Jszr04Jqdx9ik=" pdftag="P" isBookmarkSet="no" bookmark="no" Order="_x0032_"/>
  <Shape xmlns="" ID="+n9P0Wn4ivITQ433PqJ68frRzIs=" formula="no" inline="no" pdftag="Figure" artifact="_x0030_" validate="yes" isBookmarkSet="no" bookmark="no" Order="_x0033_" Lang=""/>
  <Shape xmlns="" ID="zjuCVAP6tHBAdIQeL9zxD0W5i+I=" Order="_x0031_" pdftag="_x005B_Artifact_x005D_" isBookmarkSet="no" bookmark="no"/>
  <Shape xmlns="" ID="y6HHnU1petS3+oMNrbCCtGalE1M=" pdftag="H2" isBookmarkSet="no" bookmark="yes" Order="_x0031_"/>
  <Shape xmlns="" ID="LEz3o2tSTsrnLtZZaqOKEIqFa6E=" pdftag="P" isBookmarkSet="no" bookmark="no" Order="_x0032_"/>
  <Shape xmlns="" ID="armwnB3/7nSzeT2vag284nWXDiw=" formula="no" inline="no" pdftag="Figure" artifact="_x0030_" validate="yes" isBookmarkSet="no" bookmark="no" Order="_x0033_" Lang=""/>
  <Shape xmlns="" ID="NjQ78ofoBw7aLjFKEstMM9rSgiw=" Order="_x0031_" pdftag="_x005B_Artifact_x005D_" isBookmarkSet="no" bookmark="no"/>
  <Shape xmlns="" ID="lcWqEy5FM1jB7YRrnXpASEtsO6I=" artifact="_x0031_" validate="no" pdftag="Figure" isBookmarkSet="no" bookmark="no" Order="_x0031_"/>
  <Shape xmlns="" ID="XYMN3Lb6rSe1BlY88Xnnvd4dUbM=" pdftag="H2" isBookmarkSet="no" bookmark="yes" Order="_x0032_"/>
  <Shape xmlns="" ID="O1aX2dxPtUKtXOiF4VEkv87xwpg=" formula="no" inline="no" pdftag="Figure" artifact="_x0030_" validate="yes" isBookmarkSet="no" bookmark="no" Order="_x0034_" Lang=""/>
  <Shape xmlns="" ID="1xib1cIU451h4Py72SmpIALlnmo=" formula="no" inline="no" pdftag="Figure" artifact="_x0030_" validate="yes" isBookmarkSet="no" bookmark="no" Order="_x0033_" Lang=""/>
  <Shape xmlns="" ID="S2+Vn0dWucMNrVIiAZ04c4kwd7w=" Order="_x0032_" pdftag="_x005B_Artifact_x005D_" isBookmarkSet="no" bookmark="no"/>
  <Shape xmlns="" ID="d/Su/9xH/P/fOI7in0R9RSl0bsQ=" artifact="_x0031_" validate="no" formula="no" inline="no" pdftag="Figure" isBookmarkSet="no" bookmark="no" Order="_x0031_"/>
  <Shape xmlns="" ID="kHW1k3XfiDlZ86VFKmseB0+1JT8=" formula="no" inline="no" pdftag="Figure" artifact="_x0030_" validate="yes" isBookmarkSet="no" bookmark="no" Order="_x0034_"/>
  <Shape xmlns="" ID="mFyVGpS49I8XUs6G7HBKdfGMXts=" pdftag="H2" isBookmarkSet="no" bookmark="yes" Order="_x0032_"/>
  <Shape xmlns="" ID="JRagSux/5bQdOKAF7bFj3Gf+4Pc=" pdftag="P" isBookmarkSet="no" bookmark="no" Order="_x0033_"/>
  <Shape xmlns="" ID="rLeG70YDIP7PKeLzdibh6xHS9/E=" Order="_x0032_" pdftag="_x005B_Artifact_x005D_" isBookmarkSet="no" bookmark="no"/>
  <Shape xmlns="" ID="4EdECRmaojoISVLB8kuiGfWtesY=" artifact="_x0031_" validate="no" pdftag="Figure" isBookmarkSet="no" bookmark="no" Order="_x0031_"/>
  <Shape xmlns="" ID="nBZFsa03o69h5erNl+k/gAvmz/A=" formula="no" inline="no" pdftag="Figure" artifact="_x0030_" validate="yes" isBookmarkSet="no" bookmark="no" Order="_x0034_" Lang=""/>
  <Shape xmlns="" ID="ctzGrBdaaMrUbBY5zqofjwUhd6c=" pdftag="H2" isBookmarkSet="no" bookmark="yes" Order="_x0032_"/>
  <Shape xmlns="" ID="qUWfK5B35AoKMgEqNf/3lZ+/jK4=" pdftag="P" isBookmarkSet="no" bookmark="no" Order="_x0033_"/>
  <Shape xmlns="" ID="L46r6DvVnQLOHmuHPDm7bmj7kS4=" Order="_x0032_" pdftag="_x005B_Artifact_x005D_" isBookmarkSet="no" bookmark="no"/>
  <Shape xmlns="" ID="Z7qdkY3xyYe/AgnMDOK/+RFUYiQ=" artifact="_x0031_" validate="no" pdftag="Figure" isBookmarkSet="no" bookmark="no" Order="_x0031_"/>
  <Shape xmlns="" ID="Mp+r3zDaJ496vyNDMKMyX0vwsXE=" formula="no" inline="no" pdftag="Figure" artifact="_x0030_" validate="yes" isBookmarkSet="no" bookmark="no" Order="_x0034_" Lang=""/>
  <Shape xmlns="" ID="uFxP6QFlOYsM6sU68mf5BcGv9Bw=" pdftag="H2" isBookmarkSet="no" bookmark="yes" Order="_x0032_"/>
  <Shape xmlns="" ID="V7g5hEugDapUzijbeg8pBiwRMnU=" Order="_x0032_" pdftag="_x005B_Artifact_x005D_" isBookmarkSet="no" bookmark="no"/>
  <Shape xmlns="" ID="ng2keO0VvV1h8qC/Oh97niiUEFE=" pdftag="P" isBookmarkSet="no" bookmark="no" Order="_x0033_"/>
  <Shape xmlns="" ID="yK62uNCjTE5G+XYTAm6V65VQOiY=" artifact="_x0031_" validate="no" pdftag="Figure" isBookmarkSet="no" bookmark="no" Order="_x0031_"/>
  <Shape xmlns="" ID="nQyiXc56y/G8ivpS3y6dvfWwBqQ=" formula="no" inline="no" pdftag="Figure" artifact="_x0030_" validate="yes" isBookmarkSet="no" bookmark="no" Order="_x0034_" Lang=""/>
  <Shape xmlns="" ID="LwTJYmnk6uK6pZx3qGx8zdj6Qmo=" pdftag="H2" isBookmarkSet="no" bookmark="yes" Order="_x0032_"/>
  <Shape xmlns="" ID="bYWrfdT3cGQRUqcNC6G2voNzDIM=" pdftag="P" isBookmarkSet="no" bookmark="no" Order="_x0033_"/>
  <Shape xmlns="" ID="yw+Bjy5hfH6SyZcOvt7p9OpDMls=" Order="_x0032_" pdftag="_x005B_Artifact_x005D_" isBookmarkSet="no" bookmark="no"/>
  <Shape xmlns="" ID="sFga29WvzyWXnr1uSK/RyPVd2cA=" artifact="_x0031_" validate="no" pdftag="Figure" isBookmarkSet="no" bookmark="no" Order="_x0031_"/>
  <Shape xmlns="" ID="gfZvJR3lNepjSqbDXB3RtiOSAF4=" formula="no" inline="no" pdftag="Figure" artifact="_x0030_" validate="yes" isBookmarkSet="no" bookmark="no" Order="_x0034_" Lang=""/>
  <Shape xmlns="" ID="J8A73dgCNSJ8ShNQ4ad/14Jb/EA=" pdftag="H2" isBookmarkSet="no" bookmark="yes" Order="_x0032_"/>
  <Shape xmlns="" ID="YQRMCuv52jKLHlfQkgIFazvzDYk=" pdftag="P" isBookmarkSet="no" bookmark="no" Order="_x0033_"/>
  <Shape xmlns="" ID="AEcXwiGH+SxdxiBQnF9JoDDoG4c=" Order="_x0032_" pdftag="_x005B_Artifact_x005D_" isBookmarkSet="no" bookmark="no"/>
  <Shape xmlns="" ID="oTDCX/AxDHtEHgw5EJ8kTHIzfN8=" artifact="_x0031_" validate="no" pdftag="Figure" isBookmarkSet="no" bookmark="no" Order="_x0031_"/>
  <Shape xmlns="" ID="/SeulC/rEWdKC56itnV6bbX7+o4=" formula="no" inline="no" pdftag="Figure" artifact="_x0030_" validate="yes" isBookmarkSet="no" bookmark="no" Order="_x0034_" Lang=""/>
  <Shape xmlns="" ID="Ml07Li58vist88WlU902PNZScOI=" pdftag="P" isBookmarkSet="no" bookmark="no" Order="_x0033_"/>
  <Shape xmlns="" ID="EAI4bHyJQ7HTY+yaqEKnm62snOo=" pdftag="H2" isBookmarkSet="no" bookmark="yes" Order="_x0032_"/>
  <Shape xmlns="" ID="R78GT3yQraqwIBOZ+Gm+q6RlwiM=" Order="_x0032_" pdftag="_x005B_Artifact_x005D_" isBookmarkSet="no" bookmark="no"/>
  <Shape xmlns="" ID="OSaF86EwAzJvcVES1Srxzpv/w5w=" artifact="_x0031_" validate="no" pdftag="Figure" isBookmarkSet="no" bookmark="no" Order="_x0031_"/>
  <Shape xmlns="" ID="nm2fASqG4tCUkCAXXyW0Li66rsE=" formula="no" inline="no" pdftag="Figure" artifact="_x0030_" validate="yes" isBookmarkSet="no" bookmark="no" Order="_x0034_" Lang=""/>
  <Shape xmlns="" ID="+QNi2mU9wdOEDGrD6lDNTq8/FkU=" pdftag="H2" isBookmarkSet="no" bookmark="yes" Order="_x0032_"/>
  <Shape xmlns="" ID="Wk5egGPyKrk1ATZ+Xe3fZ9EDNAM=" pdftag="P" isBookmarkSet="no" bookmark="no" Order="_x0033_"/>
  <Shape xmlns="" ID="1SEnCg4ofGLRrYWWSr+FbB+6mDE=" Order="_x0032_" pdftag="_x005B_Artifact_x005D_" isBookmarkSet="no" bookmark="no"/>
  <Shape xmlns="" ID="Yl9g4V+baFFKD/vSUhw1mCpkji4=" pdftag="H2" isBookmarkSet="no" bookmark="yes" Order="_x0031_"/>
  <Shape xmlns="" ID="I2G0pHCuZdeGdh6DwzmHTqWi53c=" formula="no" inline="no" pdftag="Figure" artifact="_x0030_" validate="yes" isBookmarkSet="no" bookmark="no" Order="_x0032_" Lang=""/>
  <Shape xmlns="" ID="WJmXS5DD8/mO8m5VweXlC5S9ky8=" Order="_x0033_" formula="no" inline="no" validate="no" artifact="_x0031_" pdftag="_x005B_Artifact_x005D_" isBookmarkSet="no" bookmark="no" Lang=""/>
  <Shape xmlns="" ID="fxD2MWzpWwOzeGoBQselLgMKN+U=" Order="_x0031_" pdftag="_x005B_Artifact_x005D_" isBookmarkSet="no" bookmark="no"/>
  <Shape xmlns="" ID="sN8cRA+t78HkolTYYR6TSJhelGs=" pdftag="P" isBookmarkSet="no" bookmark="no" Order="_x0032_"/>
  <Shape xmlns="" ID="itntFYmOrHGk2G0l40sVuc709hI=" formula="no" inline="no" pdftag="Figure" artifact="_x0030_" validate="yes" isBookmarkSet="no" bookmark="no" Order="_x0033_" Lang=""/>
  <Shape xmlns="" ID="/ck0wkWaa9Plz3akDxiv1XkeGuw=" pdftag="H2" isBookmarkSet="no" bookmark="yes" Order="_x0031_"/>
  <Shape xmlns="" ID="B3Usir9jPtVSkT0ZnV1yc/dsdVU=" Order="_x0031_" pdftag="_x005B_Artifact_x005D_" isBookmarkSet="no" bookmark="no"/>
  <Shape xmlns="" ID="9xAEi2qiLmZeo5Ki2EsQm9l9a64=" pdftag="H2" isBookmarkSet="no" bookmark="yes" Order="_x0031_"/>
  <Shape xmlns="" ID="b2FdJtmKVBNt0NpYBjqobcWSnKc=" pdftag="P" isBookmarkSet="no" bookmark="no" Order="_x0032_"/>
  <Shape xmlns="" ID="yyThZXqQfAGAWaaI3WLPv+OAIos=" formula="no" inline="no" pdftag="Figure" artifact="_x0030_" validate="yes" isBookmarkSet="no" bookmark="no" Order="_x0033_"/>
  <Shape xmlns="" ID="e40AjGoBSbA5yFUXm2HEMMGiS1k=" Order="_x0031_" pdftag="_x005B_Artifact_x005D_" isBookmarkSet="no" bookmark="no"/>
  <Shape xmlns="" ID="xWhdie9uXk4H1cbKbcTR79Bzad4=" pdftag="H2" isBookmarkSet="no" bookmark="yes" Order="_x0031_"/>
  <Shape xmlns="" ID="W/ycmluDEMTz6tIOlCCnQxhA6JM=" pdftag="P" isBookmarkSet="no" bookmark="no" Order="_x0032_"/>
  <Shape xmlns="" ID="waFDlHiIA32BcwZcR6M9pwf16BE=" formula="no" inline="no" pdftag="Figure" artifact="_x0030_" validate="yes" isBookmarkSet="no" bookmark="no" Order="_x0033_" Lang=""/>
  <Shape xmlns="" ID="70KSc3xn9Go/mmaFlb8LGxF0zjE=" Order="_x0031_" pdftag="_x005B_Artifact_x005D_" isBookmarkSet="no" bookmark="no"/>
  <Shape xmlns="" ID="s9SDoNiCuVTO+XIPEKOj1N36X50=" pdftag="H2" isBookmarkSet="no" bookmark="yes" Order="_x0031_"/>
  <Shape xmlns="" ID="5APHnPTFKkJwOfafMRRS1+eNyos=" pdftag="P" isBookmarkSet="no" bookmark="no" Order="_x0032_"/>
  <Shape xmlns="" ID="AWAXyH+EnFRlDpB8MthpN20OQf4=" formula="no" inline="no" pdftag="Figure" artifact="_x0030_" validate="yes" isBookmarkSet="no" bookmark="no" Order="_x0033_" Lang=""/>
  <Shape xmlns="" ID="njB9OOsMPpCxW4aDV5KwxFiZA4s=" Order="_x0031_" pdftag="_x005B_Artifact_x005D_" isBookmarkSet="no" bookmark="no"/>
  <Shape xmlns="" ID="1F/5VDNUfZX3r8ShZRrQHJRz4As=" pdftag="H2" isBookmarkSet="no" bookmark="yes" Order="_x0031_"/>
  <Shape xmlns="" ID="ftZZLtkDTO1xT4jUz6MO4LId1As=" pdftag="P" isBookmarkSet="no" bookmark="no" Order="_x0032_"/>
  <Shape xmlns="" ID="uTRxD9v6fidAtPRrBeFAG7zDKwk=" formula="no" inline="no" pdftag="Figure" artifact="_x0030_" validate="yes" isBookmarkSet="no" bookmark="no" Order="_x0033_"/>
  <Shape xmlns="" ID="n7YI1jbNOzts+JobZFj7hcW7pSg=" Order="_x0031_" pdftag="_x005B_Artifact_x005D_" isBookmarkSet="no" bookmark="no"/>
  <Shape xmlns="" ID="VzjWe7zehSS7dttemN6kXuMqLO8=" pdftag="H2" isBookmarkSet="no" bookmark="yes" Order="_x0031_"/>
  <Shape xmlns="" ID="ZJwk0vA+yu8G0tHyrOasbloIaak=" pdftag="P" isBookmarkSet="no" bookmark="no" Order="_x0032_"/>
  <Shape xmlns="" ID="gRRSgkcqsfkDipJjpyMc+fJG/0I=" formula="no" inline="no" pdftag="Figure" artifact="_x0030_" validate="yes" isBookmarkSet="no" bookmark="no" Order="_x0033_" Lang=""/>
  <Shape xmlns="" ID="hgv/00ZKxEP/bzzZonzhrO1Gp90=" Order="_x0031_" pdftag="_x005B_Artifact_x005D_" isBookmarkSet="no" bookmark="no"/>
  <Shape xmlns="" ID="Xwe2+5MWrFsrDAAZ1zio9BLKfsY=" pdftag="H2" isBookmarkSet="no" bookmark="yes" Order="_x0031_"/>
  <Shape xmlns="" ID="BYEtJ6jbzK06iatgk7pcNc4zJGo=" pdftag="P" isBookmarkSet="no" bookmark="no" Order="_x0032_"/>
  <Shape xmlns="" ID="bPpHpmnZjjcS13WneKzhqE+Lidk=" formula="no" inline="no" pdftag="Figure" artifact="_x0030_" validate="yes" isBookmarkSet="no" bookmark="no" Order="_x0033_" Lang=""/>
  <Shape xmlns="" ID="Mm0LQEuPmYhcA5SgyScKO3zSiaU=" Order="_x0031_" pdftag="_x005B_Artifact_x005D_" isBookmarkSet="no" bookmark="no"/>
  <Shape xmlns="" ID="F2Tig0FJuX1s0yXQFbFhL19wveo=" pdftag="H2" isBookmarkSet="no" bookmark="yes" Order="_x0031_"/>
  <Shape xmlns="" ID="UuynDkZ6UggceDt8DXw/VI7x2SA=" pdftag="P" isBookmarkSet="no" bookmark="no" Order="_x0032_"/>
  <Shape xmlns="" ID="HviuHnCYrYBfkK4gqcd15r7mz38=" formula="no" inline="no" pdftag="Figure" artifact="_x0030_" validate="yes" isBookmarkSet="no" bookmark="no" Order="_x0033_" Lang=""/>
  <Shape xmlns="" ID="8A7jPj8q5J4aoC30ogzSWrTA+jk=" Order="_x0031_" pdftag="_x005B_Artifact_x005D_" isBookmarkSet="no" bookmark="no"/>
  <Shape xmlns="" ID="izyD0Zj3x7aPjA6t6HP2po6LPoc=" pdftag="H2" isBookmarkSet="no" bookmark="yes" Order="_x0031_"/>
  <Shape xmlns="" ID="N7Mqg8fuPr88nXgKx2aK3FlZaY8=" pdftag="P" isBookmarkSet="no" bookmark="no" Order="_x0032_"/>
  <Shape xmlns="" ID="zfE0TvR9HhAX+xD1uN285b22mlk=" formula="no" inline="no" pdftag="Figure" artifact="_x0030_" validate="yes" isBookmarkSet="no" bookmark="no" Order="_x0033_" Lang=""/>
  <Shape xmlns="" ID="jfiBvcfOjZklagFu/MYC8SUSSbY=" Order="_x0031_" pdftag="_x005B_Artifact_x005D_" isBookmarkSet="no" bookmark="no"/>
  <Shape xmlns="" ID="mvGzdhzNh8lCIHw/ZyWcMZKd7qc=" pdftag="H2" isBookmarkSet="no" bookmark="yes" Order="_x0031_"/>
  <Shape xmlns="" ID="vZ2bXCZISmZwEF027WgJfID5wIM=" pdftag="P" isBookmarkSet="no" bookmark="no" Order="_x0032_"/>
  <Shape xmlns="" ID="GWbFNgqkbKplEqArTz8NeVHu3rA=" formula="no" inline="no" pdftag="Figure" artifact="_x0030_" validate="yes" isBookmarkSet="no" bookmark="no" Order="_x0033_" Lang=""/>
  <Shape xmlns="" ID="TintZb8UNeCI3stp3bNub6A9/lQ=" Order="_x0031_" pdftag="_x005B_Artifact_x005D_" isBookmarkSet="no" bookmark="no"/>
  <Shape xmlns="" ID="J9O43IN/Pc1dMNX6PdMgsn06IvI=" pdftag="H2" isBookmarkSet="no" bookmark="yes" Order="_x0031_"/>
  <Shape xmlns="" ID="/GAOFloxAf2VGkX7UYrvg2/eWNk=" pdftag="P" isBookmarkSet="no" bookmark="no" Order="_x0032_"/>
  <Shape xmlns="" ID="2ab/cFo0uUHXpGOUtzXP9wF4n8Y=" artifact="_x0031_" validate="no" pdftag="Figure" isBookmarkSet="no" bookmark="no" Order="_x0033_" formula="no" Lang=""/>
  <Shape xmlns="" ID="/4C5gIXCq2Kr9DIScJ2ADJ18zvg=" Order="_x0031_" pdftag="_x005B_Artifact_x005D_" isBookmarkSet="no" bookmark="no"/>
  <Shape xmlns="" ID="kjx/5d9ueEeb/noJlugbun/oK6Q=" pdftag="H2" isBookmarkSet="no" bookmark="yes" Order="_x0031_"/>
  <Shape xmlns="" ID="UQeJmbjbPAFGSa6xiJq9kHK4ndA=" pdftag="P" isBookmarkSet="no" bookmark="no" Order="_x0032_"/>
  <Shape xmlns="" ID="gB+N1GKGkkGL16+m8mJfGnJWScE=" formula="no" inline="no" pdftag="Figure" artifact="_x0030_" validate="yes" isBookmarkSet="no" bookmark="no" Order="_x0033_"/>
  <Shape xmlns="" ID="aqGEpCKEQoq7UXU8L1l1nql081Y=" Order="_x0031_" pdftag="_x005B_Artifact_x005D_" isBookmarkSet="no" bookmark="no"/>
  <Shape xmlns="" ID="bX6DgogJCAHydzjFYB05aHrFoJ8=" pdftag="H2" isBookmarkSet="no" bookmark="yes" Order="_x0031_"/>
  <Shape xmlns="" ID="Zvf7jfWKyPWfd/FPqYdPGajloqc=" pdftag="P" isBookmarkSet="no" bookmark="no" Order="_x0032_"/>
  <Shape xmlns="" ID="LfaBSWLPBsHpkPVCUdQ93tTKoT4=" formula="no" inline="no" pdftag="Figure" artifact="_x0030_" validate="yes" isBookmarkSet="no" bookmark="no" Order="_x0033_"/>
  <Shape xmlns="" ID="SJwjxSToeOKL/66J2IJ2y2sgE+0=" Order="_x0031_" pdftag="_x005B_Artifact_x005D_" isBookmarkSet="no" bookmark="no"/>
  <Shape xmlns="" ID="NFTJvcs/Cp4jLfsI2tmT/R/aE5I=" pdftag="H2" isBookmarkSet="no" bookmark="yes" Order="_x0031_"/>
  <Shape xmlns="" ID="CdhVJEOvchge80ZRyO1qaU0xrJc=" pdftag="P" isBookmarkSet="no" bookmark="no" Order="_x0032_"/>
  <Shape xmlns="" ID="GP36hERz1+xkHb9j0d39ZUMy72U=" formula="no" inline="no" pdftag="Figure" artifact="_x0030_" validate="yes" isBookmarkSet="no" bookmark="no" Order="_x0033_" Lang=""/>
  <Shape xmlns="" ID="fEVmPFGgmdw1epOFHxP/8XkJu4s=" Order="_x0031_" pdftag="_x005B_Artifact_x005D_" isBookmarkSet="no" bookmark="no"/>
  <Shape xmlns="" ID="Xq0u2NurtUdF/rNa8+6L1XBJOAY=" pdftag="H2" isBookmarkSet="no" bookmark="yes" Order="_x0031_"/>
  <Shape xmlns="" ID="taDyYUg4Im79L/WzOe9TvAv92gs=" pdftag="P" isBookmarkSet="no" bookmark="no" Order="_x0032_"/>
  <Shape xmlns="" ID="7XHFn7vrXD4enKEX8ecUmX0Pdf4=" formula="no" inline="no" pdftag="Figure" artifact="_x0030_" validate="yes" isBookmarkSet="no" bookmark="no" Order="_x0033_" Lang=""/>
  <Shape xmlns="" ID="7u+BIIROaYwEIuvON9ygp7z7v00=" Order="_x0031_" pdftag="_x005B_Artifact_x005D_" isBookmarkSet="no" bookmark="no"/>
  <Shape xmlns="" ID="euDCVXvgiW/rDZD348WmMpK695U=" pdftag="H2" isBookmarkSet="no" bookmark="yes" Order="_x0031_"/>
  <Shape xmlns="" ID="n9Cp9+16UGldQsLAUMQ7/jScCOI=" pdftag="P" isBookmarkSet="no" bookmark="no" Order="_x0032_"/>
  <Shape xmlns="" ID="ltdf8NTF2gS82xc8sip7qoB5hRk=" formula="no" inline="no" pdftag="Figure" artifact="_x0030_" validate="yes" isBookmarkSet="no" bookmark="no" Order="_x0033_" Lang=""/>
  <Shape xmlns="" ID="YUUJrg1SeplH+xvFQ09fhEqVVKU=" Order="_x0031_" pdftag="_x005B_Artifact_x005D_" isBookmarkSet="no" bookmark="no"/>
  <Shape xmlns="" ID="wq4K+K2s7vcjEixuGqI/c7FC87w=" pdftag="H2" isBookmarkSet="no" bookmark="yes" Order="_x0031_"/>
  <Shape xmlns="" ID="A3Qs6jnsRvtSmQNnthtCzb7tEkI=" pdftag="P" isBookmarkSet="no" bookmark="no" Order="_x0032_"/>
  <Shape xmlns="" ID="3hsZTKbUUxa3iMfrRq8WSjFdeUU=" formula="no" inline="no" pdftag="Figure" artifact="_x0030_" validate="yes" isBookmarkSet="no" bookmark="no" Order="_x0033_" Lang=""/>
  <Shape xmlns="" ID="qmzv0Osi0EMtC4kwKkiRQnPeV+g=" Order="_x0031_" pdftag="_x005B_Artifact_x005D_" isBookmarkSet="no" bookmark="no"/>
  <Shape xmlns="" ID="Hr/4KdTt4KhbkmAfjaW0JvHRCqI=" pdftag="H2" isBookmarkSet="no" bookmark="yes" Order="_x0031_"/>
  <Shape xmlns="" ID="s2C8PE8/e6clXJaNzHvF8UTyMBg=" pdftag="P" isBookmarkSet="no" bookmark="no" Order="_x0032_"/>
  <Shape xmlns="" ID="YK7uAXj1iSzbiumoFj/nW2OpiUI=" formula="no" inline="no" pdftag="Figure" artifact="_x0030_" validate="yes" isBookmarkSet="no" bookmark="no" Order="_x0033_" Lang=""/>
  <Shape xmlns="" ID="MGSTAzbFsIMBzEDYTgSFjcDjr4A=" Order="_x0031_" pdftag="_x005B_Artifact_x005D_" isBookmarkSet="no" bookmark="no"/>
  <Shape xmlns="" ID="t4B+5gKO89j27Bu23Vq9zovaT/0=" pdftag="H2" isBookmarkSet="no" bookmark="yes" Order="_x0031_"/>
  <Shape xmlns="" ID="9LS8JrkR9oLDXogdxrri09968Po=" formula="no" inline="no" pdftag="Figure" artifact="_x0030_" validate="yes" isBookmarkSet="no" bookmark="no" Order="_x0033_" Lang=""/>
  <Shape xmlns="" ID="BIC/ExKC9WfDUVZHQonOFocIOno=" inline="no" formula="no" pdftag="Figure" artifact="_x0030_" validate="yes" isBookmarkSet="no" bookmark="no" Order="_x0032_" Lang=""/>
  <Shape xmlns="" ID="sgtg67wXtJTnjnHukJff9ESYU54=" Order="_x0031_" pdftag="_x005B_Artifact_x005D_" isBookmarkSet="no" bookmark="no"/>
  <Shape xmlns="" ID="yb7HdWI65gLsm81f5VJLtybMo3M=" pdftag="H2" isBookmarkSet="no" bookmark="yes" Order="_x0031_"/>
  <Shape xmlns="" ID="Dny2fNll6wFF0z8nJ59okdrfUJ8=" pdftag="P" isBookmarkSet="no" bookmark="no" Order="_x0032_"/>
  <Shape xmlns="" ID="OtCInUius+/kp+iv7KlbCkzzPes=" formula="no" inline="no" pdftag="Figure" artifact="_x0030_" validate="yes" isBookmarkSet="no" bookmark="no" Order="_x0033_" Lang=""/>
  <Shape xmlns="" ID="tE5JwKjgWGU8iWNMK3WH51wFuPA=" Order="_x0031_" pdftag="_x005B_Artifact_x005D_" isBookmarkSet="no" bookmark="no"/>
  <Shape xmlns="" ID="S5cCBx763P1cPlJQT7V8LOP44Yg=" pdftag="H2" isBookmarkSet="no" bookmark="yes" Order="_x0031_"/>
  <Shape xmlns="" ID="EyoeTZiwkWyjG+ekAPexXGX9LdM=" pdftag="P" isBookmarkSet="no" bookmark="no" Order="_x0032_"/>
  <Shape xmlns="" ID="XObcdXD4bZVTRKqynQ9V4dorIx8=" formula="no" inline="no" pdftag="Figure" artifact="_x0030_" validate="yes" isBookmarkSet="no" bookmark="no" Order="_x0033_" Lang=""/>
  <Shape xmlns="" ID="z4FGWRJdOHa5aEjRAinRmo//LoA=" Order="_x0031_" pdftag="_x005B_Artifact_x005D_" isBookmarkSet="no" bookmark="no"/>
  <Shape xmlns="" ID="A7gdmqvcgvaT2do1jm2W5Kd0l1c=" formula="no" inline="no" pdftag="Figure" artifact="_x0030_" validate="yes" isBookmarkSet="no" bookmark="no" Order="_x0033_" Lang=""/>
  <Shape xmlns="" ID="rx039gatjZLhSlBS2iiSEgSW6n8=" pdftag="H2" isBookmarkSet="no" bookmark="yes" Order="_x0031_"/>
  <Shape xmlns="" ID="ewlh3sv0xY5EGVKSefnT+lHTFpY=" pdftag="P" isBookmarkSet="no" bookmark="no" Order="_x0032_"/>
  <Shape xmlns="" ID="ZMEBQjtuuaZnLK86izsUf1KrdqY=" Order="_x0031_" pdftag="_x005B_Artifact_x005D_" isBookmarkSet="no" bookmark="no"/>
  <Shape xmlns="" ID="eIBzXCcpIaCngVsbCWTscbsgpmw=" formula="no" inline="no" pdftag="Figure" artifact="_x0030_" validate="yes" isBookmarkSet="no" bookmark="no" Order="_x0033_" Lang=""/>
  <Shape xmlns="" ID="qlLrE81JD4CG2j1YrtWPbb5LlvU=" pdftag="H2" isBookmarkSet="no" bookmark="yes" Order="_x0031_"/>
  <Shape xmlns="" ID="26lvFYQs5AyH6ULbnRljgarbf4g=" pdftag="P" isBookmarkSet="no" bookmark="no" Order="_x0032_"/>
  <Shape xmlns="" ID="sqL0rl7Va3PegAkZ6F+W8/HcAoA=" Order="_x0031_" pdftag="_x005B_Artifact_x005D_" isBookmarkSet="no" bookmark="no"/>
  <Shape xmlns="" ID="lo3eObddgq1gfPAvLhrQxPPkPVU=" Order="_x0033_" validate="no" artifact="_x0031_" pdftag="_x005B_Artifact_x005D_" formula="no" inline="no" isBookmarkSet="no" bookmark="no"/>
  <Shape xmlns="" ID="h2SIHERZGFdKqxN7+2ZGNdKiB/I=" artifact="_x0031_" validate="no" formula="no" inline="no" pdftag="Figure" isBookmarkSet="no" bookmark="no" Order="_x0031_"/>
  <Shape xmlns="" ID="4OibJ8CBLGtKZOPEHacfU/J40uM=" pdftag="H2" isBookmarkSet="no" bookmark="yes" Order="_x0032_"/>
  <Shape xmlns="" ID="MtDqoLkOugleSiMK9HFYrm6Gyio=" pdftag="P" isBookmarkSet="no" bookmark="no" Order="_x0034_"/>
  <Shape xmlns="" ID="R73/Z9Jsj1pZa3+9XRc4XMtRBQI=" formula="no" inline="no" pdftag="Figure" artifact="_x0030_" validate="yes" isBookmarkSet="no" bookmark="no" Order="_x0033_" Lang=""/>
  <Shape xmlns="" ID="AfTEvfuCtsWNI247uNCbUbVruYs=" Order="_x0031_" pdftag="_x005B_Artifact_x005D_" isBookmarkSet="no" bookmark="no"/>
  <Shape xmlns="" ID="uAat3EQabqwXNZNHo47E58RgBgQ=" Order="_x0037_" validate="no" artifact="_x0031_" pdftag="_x005B_Artifact_x005D_" formula="no" inline="no" isBookmarkSet="no" bookmark="no"/>
  <Shape xmlns="" ID="c2sksOMhNh5w7+On9vdyffa4ZKk=" artifact="_x0031_" validate="no" pdftag="Figure" isBookmarkSet="no" bookmark="no" Order="_x0035_" formula="no" Lang=""/>
  <Shape xmlns="" ID="6ikRgrVBn5gW67jRxQhGwFoJSJQ=" artifact="_x0031_" validate="no" formula="no" inline="no" pdftag="Figure" isBookmarkSet="no" bookmark="no" Order="_x0033_"/>
  <Shape xmlns="" ID="L4Xdkt1xc3rB+xninjlxMNJqW5U=" artifact="_x0031_" validate="no" formula="no" inline="no" pdftag="Figure" isBookmarkSet="no" bookmark="no" Order="_x0034_"/>
  <Shape xmlns="" ID="J72aJy4+7Ez4KYIBIjb2ijfXipA=" artifact="_x0031_" validate="no" formula="no" inline="no" pdftag="Figure" isBookmarkSet="no" bookmark="no" Order="_x0031_"/>
  <Shape xmlns="" ID="5ZXIWn8R8H6gjsg6PuEkIhR4ww8=" artifact="_x0031_" validate="no" formula="no" inline="no" pdftag="Figure" isBookmarkSet="no" bookmark="no" Order="_x0032_"/>
  <Shape xmlns="" ID="5qa+R0QeMYJUaBL4EAnq/mJOosc=" artifact="_x0031_" validate="no" formula="no" inline="no" pdftag="Figure" isBookmarkSet="no" bookmark="no" Order="_x0037_" Lang=""/>
  <Shape xmlns="" ID="zf8elLzSpz4rnjheFfM2aeQNBbw=" artifact="_x0031_" validate="no" formula="no" inline="no" pdftag="Figure" isBookmarkSet="no" bookmark="no" Order="_x0031_0" Lang=""/>
  <Shape xmlns="" ID="5eAmumC3mnQq1+e7yiHYhyDFBhE=" pdftag="P" isBookmarkSet="no" bookmark="no" Order="_x0038_"/>
  <Shape xmlns="" ID="TLacZbddVcIhMgbL+Q5F9NKTp14=" pdftag="H2" isBookmarkSet="no" bookmark="yes" Order="_x0036_"/>
  <Shape xmlns="" ID="rjIwrgiNhPBZxtdDU/Tubv8B9AM=" pdftag="P" isBookmarkSet="no" bookmark="no" Order="_x0039_"/>
  <Shape xmlns="" ID="c65OAyn2PwiI5uy3RtumNUkOYz4=" Order="_x0036_" pdftag="_x005B_Artifact_x005D_" isBookmarkSet="no" bookmark="no"/>
  <SubText xmlns="" ID="I7vyuEpldN0S1PONK2o9Gzfkvd4=" ActualText=""/>
  <SubText xmlns="" ID="n+cLMESh7EWst3RBRrML+aNMFx4=" ActualText=""/>
  <SubText xmlns="" ID="H5V+t0g1d5m2N32s3GHpSbWOeBU=" ActualText=""/>
  <SubText xmlns="" ID="RmVe3LOmpopFo0xg3JM5p1dWOsE=" ActualText=""/>
  <SubText xmlns="" ID="1pXISV9oZcNttCYjJztdA5M/6Ho=" ActualText=""/>
  <SubText xmlns="" ID="sx70ej3RjhG/4NW8xU6WS0x/Irg=" ActualText=""/>
  <SubText xmlns="" ID="nfUshnl38GpVASzhyJiKemOPtqw=" ActualText=""/>
  <SubText xmlns="" ID="CVgeseFTWOqkIvWRnpbUYxJg9CQ=" ActualText=""/>
  <SubText xmlns="" ID="7ZykFpR79fTF7ZND0GyL9KNDSjU=" ActualText=""/>
  <SubText xmlns="" ID="rBNGe09GzkaLEOipVzYatVcI87A=" ActualText=""/>
  <SubText xmlns="" ID="zVI+5R3orHQgHtPllQKqfRz2+sU=" ActualText=""/>
  <SubText xmlns="" ID="d0sBLFNbrMfCeilZ46kDVWl0e6Y=" ActualText=""/>
  <SubText xmlns="" ID="mxSlbktsWQduiyJRDHdLotCTguY=" ActualText=""/>
  <SubText xmlns="" ID="x0pIXc9mK/KqRzlXARaEPN7cvKs=" ActualText=""/>
  <SubText xmlns="" ID="HoBoU34mJ+zyt2WNGLh3O6hHC6M=" ActualText=""/>
  <SubText xmlns="" ID="5d+R1CY5qehe+iMCAZKzcSiPGhg=" ActualText=""/>
  <SubText xmlns="" ID="IgRkI5iVtG2bn6i4E/Wzl8sQtWA=" ActualText=""/>
  <SubText xmlns="" ID="sUmlfeS65Z4ITzv8Bof4PLiAZ5E=" ActualText=""/>
  <SubText xmlns="" ID="Bq66KUzuKMvI6sHrIYRQHIdaLsE=" ActualText=""/>
  <SubText xmlns="" ID="XKvkGtjM/+Ahdn2hc9NdYPKFuxU=" ActualText=""/>
  <SubText xmlns="" ID="lORdssu5ff0bWdpPWHdh9FdJtk8=" ActualText=""/>
  <SubText xmlns="" ID="oUZh2yfJkPNHo2fIxRmHZg8u1tQ=" ActualText=""/>
  <SubText xmlns="" ID="ZrQloAViy1Jnl3w14hkUPtIMZWo=" ActualText=""/>
  <SubText xmlns="" ID="JE7iVRKlex7c7tAU5Zp/4Uqn40A=" ActualText=""/>
  <SubText xmlns="" ID="2iwrYOsSP7OXITZGgPb7jSWw2K4=" ActualText=""/>
  <SubText xmlns="" ID="harpGzveJSC24+Wa7krhRkrX+S8=" ActualText=""/>
  <SubText xmlns="" ID="U49wmAqVVZG1s5GTBdKNH7Wijgs=" ActualText=""/>
  <SubText xmlns="" ID="HenW1R4yeylMJDvIFTM7qtNZLIo=" ActualText=""/>
  <SubText xmlns="" ID="dp5b7pGjmZsKSlT4I0xrV2k6578=" ActualText=""/>
  <SubText xmlns="" ID="lQtRFwSdjv3AQGkdL/f4HOc2VvE=" ActualText=""/>
  <SubText xmlns="" ID="FzDFVW9uqVzyyo3RPam7kYe7OqY=" ActualText=""/>
  <SubText xmlns="" ID="myDCeW4TQ0e1nuFwa0GiOVmAxtU=" ActualText=""/>
  <SubText xmlns="" ID="oFQuzngSssrmBhuX89NSpbXiKeI=" ActualText=""/>
  <SubText xmlns="" ID="cWIXNmARjFxwLS40nPdwsl+OI7s=" ActualText=""/>
  <SubText xmlns="" ID="6qc8dJhDgwRrbkSGi2mUc0D9FUA=" ActualText=""/>
  <SubText xmlns="" ID="XDKIZ5fs2hlmb+RSHKHyNAjbUbs=" ActualText=""/>
  <SubText xmlns="" ID="dRVYDdBJFk6HCL6ZsIYPNsYZjKg=" ActualText=""/>
  <SubText xmlns="" ID="fzXzhU9xG4NwTcHM3ggWSHQfzgc=" ActualText=""/>
  <SubText xmlns="" ID="SSo3N5/a2+3j7tUkC9o1YrvTv2E=" ActualText=""/>
  <SubText xmlns="" ID="3Vn4ye6bVKoisgW8cTn+PQ+Jxjk=" ActualText=""/>
  <SubText xmlns="" ID="DnFp/VFHAnG6hKffopI2qCDH32o=" ActualText=""/>
  <SubText xmlns="" ID="P1CPBd+nZMxz4hFhq/2QO/KGBCA=" ActualText=""/>
  <SubText xmlns="" ID="iaEi5FpCaXn2o7uXR8ogwZuACbI=" ActualText=""/>
  <SubText xmlns="" ID="xePbaak9yfyd+oZjmZQpH+uQLZw=" ActualText=""/>
  <SubText xmlns="" ID="NwQ4v5jo7JsZvf4QI3CdhN5gyFc=" ActualText=""/>
  <SubText xmlns="" ID="w4DVPEz3e36MkeTEUsS3RCwWEsY=" ActualText=""/>
  <SubText xmlns="" ID="S4dQer8BFlYGfjl/k836RahBvI0=" ActualText=""/>
  <SubText xmlns="" ID="OkeKfz4zKol3FVeHhIijveWGBrg=" ActualText=""/>
  <SubText xmlns="" ID="d3whpHgclnJq+JfZagy+S3iESaI=" ActualText=""/>
  <SubText xmlns="" ID="+n9P0Wn4ivITQ433PqJ68frRzIs=" ActualText=""/>
  <SubText xmlns="" ID="armwnB3/7nSzeT2vag284nWXDiw=" ActualText=""/>
  <SubText xmlns="" ID="O1aX2dxPtUKtXOiF4VEkv87xwpg=" ActualText=""/>
  <SubText xmlns="" ID="1xib1cIU451h4Py72SmpIALlnmo=" ActualText=""/>
  <SubText xmlns="" ID="kHW1k3XfiDlZ86VFKmseB0+1JT8=" ActualText=""/>
  <SubText xmlns="" ID="nBZFsa03o69h5erNl+k/gAvmz/A=" ActualText=""/>
  <SubText xmlns="" ID="Mp+r3zDaJ496vyNDMKMyX0vwsXE=" ActualText=""/>
  <SubText xmlns="" ID="nQyiXc56y/G8ivpS3y6dvfWwBqQ=" ActualText=""/>
  <SubText xmlns="" ID="gfZvJR3lNepjSqbDXB3RtiOSAF4=" ActualText=""/>
  <SubText xmlns="" ID="/SeulC/rEWdKC56itnV6bbX7+o4=" ActualText=""/>
  <SubText xmlns="" ID="nm2fASqG4tCUkCAXXyW0Li66rsE=" ActualText=""/>
  <SubText xmlns="" ID="I2G0pHCuZdeGdh6DwzmHTqWi53c=" ActualText=""/>
  <SubText xmlns="" ID="WJmXS5DD8/mO8m5VweXlC5S9ky8=" ActualText=""/>
  <SubText xmlns="" ID="yyThZXqQfAGAWaaI3WLPv+OAIos=" ActualText=""/>
  <SubText xmlns="" ID="waFDlHiIA32BcwZcR6M9pwf16BE=" ActualText=""/>
  <SubText xmlns="" ID="AWAXyH+EnFRlDpB8MthpN20OQf4=" ActualText=""/>
  <SubText xmlns="" ID="uTRxD9v6fidAtPRrBeFAG7zDKwk=" ActualText=""/>
  <SubText xmlns="" ID="gRRSgkcqsfkDipJjpyMc+fJG/0I=" ActualText=""/>
  <SubText xmlns="" ID="bPpHpmnZjjcS13WneKzhqE+Lidk=" ActualText=""/>
  <SubText xmlns="" ID="HviuHnCYrYBfkK4gqcd15r7mz38=" ActualText=""/>
  <SubText xmlns="" ID="zfE0TvR9HhAX+xD1uN285b22mlk=" ActualText=""/>
  <SubText xmlns="" ID="GWbFNgqkbKplEqArTz8NeVHu3rA=" ActualText=""/>
  <SubText xmlns="" ID="gB+N1GKGkkGL16+m8mJfGnJWScE=" ActualText=""/>
  <SubText xmlns="" ID="7XHFn7vrXD4enKEX8ecUmX0Pdf4=" ActualText=""/>
  <SubText xmlns="" ID="YK7uAXj1iSzbiumoFj/nW2OpiUI=" ActualText=""/>
  <SubText xmlns="" ID="9LS8JrkR9oLDXogdxrri09968Po=" ActualText=""/>
  <SubText xmlns="" ID="OtCInUius+/kp+iv7KlbCkzzPes=" ActualText=""/>
  <SubText xmlns="" ID="BIC/ExKC9WfDUVZHQonOFocIOno=" ActualText=""/>
  <SubText xmlns="" ID="3hsZTKbUUxa3iMfrRq8WSjFdeUU=" ActualText=""/>
  <SubText xmlns="" ID="ltdf8NTF2gS82xc8sip7qoB5hRk=" ActualText=""/>
  <SubText xmlns="" ID="LfaBSWLPBsHpkPVCUdQ93tTKoT4=" ActualText=""/>
  <SubText xmlns="" ID="GP36hERz1+xkHb9j0d39ZUMy72U=" ActualText=""/>
  <SubText xmlns="" ID="XObcdXD4bZVTRKqynQ9V4dorIx8=" ActualText=""/>
  <SubText xmlns="" ID="A7gdmqvcgvaT2do1jm2W5Kd0l1c=" ActualText=""/>
  <SubText xmlns="" ID="eIBzXCcpIaCngVsbCWTscbsgpmw=" ActualText=""/>
  <SubText xmlns="" ID="lo3eObddgq1gfPAvLhrQxPPkPVU=" ActualText=""/>
  <SubText xmlns="" ID="uAat3EQabqwXNZNHo47E58RgBgQ=" ActualText=""/>
  <SubText xmlns="" ID="8BrgaCUTKUVm36vxSPY5Fn8bDKI=" ActualText=""/>
  <SubText xmlns="" ID="5HMX1H36CsxVrTri5Vl0BWTYIKk=" ActualText=""/>
  <SubText xmlns="" ID="H+qxOvlyFSgbBFog31z5yHKFCAM=" ActualText=""/>
  <SubText xmlns="" ID="OzT0UYkCh63qwh2yjnTxlCScDpE=" ActualText=""/>
  <SubText xmlns="" ID="mdlOduTl+nSvFq3iv/txOS2UMa4=" ActualText=""/>
  <SubText xmlns="" ID="mVmFx6EqJ3/WvNhITP2/b8R6+38=" ActualText=""/>
  <SubText xmlns="" ID="bQOtuyJ8une3+d/4A7+M6AL5tCE=" ActualText=""/>
  <SubText xmlns="" ID="1quh2/tqOCsqtO61ywwyDn1rAfw=" ActualText=""/>
  <SubText xmlns="" ID="+NQA4GvbXWKHy2wKL6lwJejKmU0=" ActualText=""/>
  <SubText xmlns="" ID="WoaC9yQhTcGUoXRCQTYDmUxPy2A=" ActualText=""/>
  <SubText xmlns="" ID="djFgtRdusbPys+V8gpMXczcBXbA=" ActualText=""/>
  <SubText xmlns="" ID="Wp08R4HPTDpSRzBe2VgzRd/dU/s=" ActualText=""/>
  <SubText xmlns="" ID="ZPVLzRSLta9C/vZxfwTDHD4kufs=" ActualText=""/>
  <SubText xmlns="" ID="03x1hfxOVhwf3eutt0hBl37n4JA=" ActualText=""/>
  <SubText xmlns="" ID="itntFYmOrHGk2G0l40sVuc709hI=" ActualText=""/>
  <SubText xmlns="" ID="R73/Z9Jsj1pZa3+9XRc4XMtRBQI=" ActualText=""/>
</PAW>
</file>

<file path=customXml/item3.xml><?xml version="1.0" encoding="utf-8"?>
<p:properties xmlns:p="http://schemas.microsoft.com/office/2006/metadata/properties" xmlns:xsi="http://www.w3.org/2001/XMLSchema-instance" xmlns:pc="http://schemas.microsoft.com/office/infopath/2007/PartnerControls">
  <documentManagement>
    <TaxCatchAll xmlns="7fc19d09-1c70-4f1d-aee1-a84b2eb76ee7" xsi:nil="true"/>
    <lcf76f155ced4ddcb4097134ff3c332f xmlns="ee59a7ff-1666-467d-a30d-add9981013b3">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AC9C2D84CF433341AC0D121C7F715013" ma:contentTypeVersion="15" ma:contentTypeDescription="Create a new document." ma:contentTypeScope="" ma:versionID="97379585081b207f88bce08c052ca71e">
  <xsd:schema xmlns:xsd="http://www.w3.org/2001/XMLSchema" xmlns:xs="http://www.w3.org/2001/XMLSchema" xmlns:p="http://schemas.microsoft.com/office/2006/metadata/properties" xmlns:ns2="7fc19d09-1c70-4f1d-aee1-a84b2eb76ee7" xmlns:ns3="ee59a7ff-1666-467d-a30d-add9981013b3" targetNamespace="http://schemas.microsoft.com/office/2006/metadata/properties" ma:root="true" ma:fieldsID="faf35363b685919e13709fa33205aadd" ns2:_="" ns3:_="">
    <xsd:import namespace="7fc19d09-1c70-4f1d-aee1-a84b2eb76ee7"/>
    <xsd:import namespace="ee59a7ff-1666-467d-a30d-add9981013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c19d09-1c70-4f1d-aee1-a84b2eb76e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370353a-cf7a-46cf-b229-9394aaec2f4b}" ma:internalName="TaxCatchAll" ma:showField="CatchAllData" ma:web="7fc19d09-1c70-4f1d-aee1-a84b2eb76ee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59a7ff-1666-467d-a30d-add9981013b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cfdcae8-6a83-4c52-b891-75b08cbe23e4"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3AE2B-5E98-47E6-9917-64CA22AB4865}">
  <ds:schemaRefs>
    <ds:schemaRef ds:uri="http://schemas.microsoft.com/sharepoint/v3/contenttype/forms"/>
  </ds:schemaRefs>
</ds:datastoreItem>
</file>

<file path=customXml/itemProps2.xml><?xml version="1.0" encoding="utf-8"?>
<ds:datastoreItem xmlns:ds="http://schemas.openxmlformats.org/officeDocument/2006/customXml" ds:itemID="{2CB61032-010A-4C35-BB90-277EE3184A65}">
  <ds:schemaRefs>
    <ds:schemaRef ds:uri=""/>
    <ds:schemaRef ds:uri="http://www.net-centric.com/PAWPP"/>
  </ds:schemaRefs>
</ds:datastoreItem>
</file>

<file path=customXml/itemProps3.xml><?xml version="1.0" encoding="utf-8"?>
<ds:datastoreItem xmlns:ds="http://schemas.openxmlformats.org/officeDocument/2006/customXml" ds:itemID="{9312D474-FE68-4F05-AB04-E87314FB0CD5}">
  <ds:schemaRefs>
    <ds:schemaRef ds:uri="http://purl.org/dc/elements/1.1/"/>
    <ds:schemaRef ds:uri="7fc19d09-1c70-4f1d-aee1-a84b2eb76ee7"/>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 ds:uri="ee59a7ff-1666-467d-a30d-add9981013b3"/>
    <ds:schemaRef ds:uri="http://www.w3.org/XML/1998/namespace"/>
  </ds:schemaRefs>
</ds:datastoreItem>
</file>

<file path=customXml/itemProps4.xml><?xml version="1.0" encoding="utf-8"?>
<ds:datastoreItem xmlns:ds="http://schemas.openxmlformats.org/officeDocument/2006/customXml" ds:itemID="{E432C533-3171-4D69-9A64-ED00997BB1B4}">
  <ds:schemaRefs>
    <ds:schemaRef ds:uri="7fc19d09-1c70-4f1d-aee1-a84b2eb76ee7"/>
    <ds:schemaRef ds:uri="ee59a7ff-1666-467d-a30d-add9981013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e186a25-7d49-41e6-9941-05d2281d36c1}" enabled="0" method="" siteId="{fe186a25-7d49-41e6-9941-05d2281d36c1}" removed="1"/>
</clbl:labelList>
</file>

<file path=docProps/app.xml><?xml version="1.0" encoding="utf-8"?>
<Properties xmlns="http://schemas.openxmlformats.org/officeDocument/2006/extended-properties" xmlns:vt="http://schemas.openxmlformats.org/officeDocument/2006/docPropsVTypes">
  <TotalTime>15062</TotalTime>
  <Words>14726</Words>
  <Application>Microsoft Macintosh PowerPoint</Application>
  <PresentationFormat>Widescreen</PresentationFormat>
  <Paragraphs>1004</Paragraphs>
  <Slides>126</Slides>
  <Notes>126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Arial</vt:lpstr>
      <vt:lpstr>Calibri</vt:lpstr>
      <vt:lpstr>Symbol</vt:lpstr>
      <vt:lpstr>Office Theme</vt:lpstr>
      <vt:lpstr> Reescribir el Código de Regulaciones de California,  título 23, división 3, capítulo 16</vt:lpstr>
      <vt:lpstr>Descargo de responsabilidad</vt:lpstr>
      <vt:lpstr>Organización propuesta</vt:lpstr>
      <vt:lpstr>Organización propuesta</vt:lpstr>
      <vt:lpstr>Propuesta de artículo 1: Definición de términos, exclusiones y mantenimiento de registros</vt:lpstr>
      <vt:lpstr>Definiciones</vt:lpstr>
      <vt:lpstr>Definiciones</vt:lpstr>
      <vt:lpstr>Definiciones</vt:lpstr>
      <vt:lpstr>Definiciones</vt:lpstr>
      <vt:lpstr>Definiciones</vt:lpstr>
      <vt:lpstr>Definiciones</vt:lpstr>
      <vt:lpstr>Definiciones</vt:lpstr>
      <vt:lpstr>Definiciones</vt:lpstr>
      <vt:lpstr>Definiciones</vt:lpstr>
      <vt:lpstr>Definiciones</vt:lpstr>
      <vt:lpstr>Mantenimiento de registros</vt:lpstr>
      <vt:lpstr>Mantenimiento de registros</vt:lpstr>
      <vt:lpstr>Mantenimiento de registros</vt:lpstr>
      <vt:lpstr>Mantenimiento de registros</vt:lpstr>
      <vt:lpstr>Notificación de prueba</vt:lpstr>
      <vt:lpstr>Propuesta de artículo 2: Variación específica del sitio y requisitos de construcción alternativos</vt:lpstr>
      <vt:lpstr>Variaciones específicas del sitio</vt:lpstr>
      <vt:lpstr>Normas de construcción adicionales</vt:lpstr>
      <vt:lpstr>Propuesta de artículo 3: Requisitos de certificación, concesión de licencias y capacitación</vt:lpstr>
      <vt:lpstr>Certificación, concesión de licencias y capacitación</vt:lpstr>
      <vt:lpstr>Certificación, concesión de licencias y capacitación</vt:lpstr>
      <vt:lpstr>Certificación, concesión de licencias y capacitación</vt:lpstr>
      <vt:lpstr>Certificación, concesión de licencias y capacitación</vt:lpstr>
      <vt:lpstr>Certificación, concesión de licencias y capacitación</vt:lpstr>
      <vt:lpstr>Certificación, concesión de licencias y capacitación</vt:lpstr>
      <vt:lpstr>Certificación, concesión de licencias y capacitación</vt:lpstr>
      <vt:lpstr>Propuesta de artículo 4: Borrador de los requisitos de construcción y funcionamiento</vt:lpstr>
      <vt:lpstr>Requisitos de construcción y funcionamiento</vt:lpstr>
      <vt:lpstr>Requisitos de construcción y funcionamiento</vt:lpstr>
      <vt:lpstr>Requisitos de construcción y funcionamiento</vt:lpstr>
      <vt:lpstr>Requisitos de construcción y funcionamiento</vt:lpstr>
      <vt:lpstr>Requisitos de construcción y funcionamiento</vt:lpstr>
      <vt:lpstr>Requisitos de construcción y funcionamiento</vt:lpstr>
      <vt:lpstr>Requisitos de construcción y funcionamiento</vt:lpstr>
      <vt:lpstr>Propuesta de artículo 5: 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Requisitos de monitoreo</vt:lpstr>
      <vt:lpstr>Propuesta de artículo 6: Requisitos de las pruebas</vt:lpstr>
      <vt:lpstr>Requisitos de las pruebas</vt:lpstr>
      <vt:lpstr>Requisitos de las pruebas</vt:lpstr>
      <vt:lpstr>Requisitos de las pruebas</vt:lpstr>
      <vt:lpstr>Requisitos de las pruebas</vt:lpstr>
      <vt:lpstr>Requisitos de las pruebas</vt:lpstr>
      <vt:lpstr>Propuesta de artículo 7: Informes de liberaciones y requisitos de respuesta inicial</vt:lpstr>
      <vt:lpstr>Informes de liberaciones y respuesta inicial</vt:lpstr>
      <vt:lpstr>Informes de liberaciones y respuesta inicial</vt:lpstr>
      <vt:lpstr>Informes de liberaciones y respuesta inicial</vt:lpstr>
      <vt:lpstr>Propuesta de artículo 8: Requisitos de cierre</vt:lpstr>
      <vt:lpstr>Portal de GeoTracker</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Requisitos de cierre</vt:lpstr>
      <vt:lpstr>Tanques de almacenamiento subterráneo abandonados</vt:lpstr>
      <vt:lpstr>Propuesta de artículo 9: Solicitud de permisos, requisitos de la Agencia del Programa Unificado, secretos comerciales y requisitos  de etiquetado rojo</vt:lpstr>
      <vt:lpstr>Requisitos del permiso</vt:lpstr>
      <vt:lpstr>Requisitos de la Agencia del Programa Unificado</vt:lpstr>
      <vt:lpstr>Requisitos de la Agencia del Programa Unificado</vt:lpstr>
      <vt:lpstr>Requisitos de la Agencia del Programa Unificado</vt:lpstr>
      <vt:lpstr>Requisitos de la Agencia del Programa Unificado</vt:lpstr>
      <vt:lpstr>Requisitos de la Agencia del Programa Unificado</vt:lpstr>
      <vt:lpstr>Requisitos del etiquetado rojo</vt:lpstr>
      <vt:lpstr>Requisitos del etiquetado rojo</vt:lpstr>
      <vt:lpstr>Requisitos del etiquetado rojo</vt:lpstr>
      <vt:lpstr>Requisitos del etiquetado rojo</vt:lpstr>
      <vt:lpstr>Requisitos del etiquetado rojo</vt:lpstr>
      <vt:lpstr>Propuesta de artículo 10: Requisitos de medidas correctivas</vt:lpstr>
      <vt:lpstr>Requisitos de acción correctiva:</vt:lpstr>
      <vt:lpstr>Requisitos de acción correctiva:  Fase de evaluación preliminar del sitio</vt:lpstr>
      <vt:lpstr>Requisitos de acción correctiva:</vt:lpstr>
      <vt:lpstr>Requisitos de acción correctiva: Fase de desarrollo del Plan de Acción Correctiva</vt:lpstr>
      <vt:lpstr>Requisitos de acción correctiva: Fase de desarrollo del Plan de Acción de Implementación</vt:lpstr>
      <vt:lpstr>Requisitos de acción correctiva: Fase de preparación del cierre</vt:lpstr>
      <vt:lpstr>Requisitos de acción correctiva: Cierre</vt:lpstr>
      <vt:lpstr>Requisitos de acción correctiva: Cierre</vt:lpstr>
      <vt:lpstr>Apéndices propuestos: Formularios</vt:lpstr>
      <vt:lpstr>101</vt:lpstr>
      <vt:lpstr>102</vt:lpstr>
      <vt:lpstr>103</vt:lpstr>
      <vt:lpstr>104</vt:lpstr>
      <vt:lpstr>105</vt:lpstr>
      <vt:lpstr>106</vt:lpstr>
      <vt:lpstr>107</vt:lpstr>
      <vt:lpstr>108</vt:lpstr>
      <vt:lpstr>109</vt:lpstr>
      <vt:lpstr>110</vt:lpstr>
      <vt:lpstr>111</vt:lpstr>
      <vt:lpstr>112</vt:lpstr>
      <vt:lpstr>113</vt:lpstr>
      <vt:lpstr>114</vt:lpstr>
      <vt:lpstr>115</vt:lpstr>
      <vt:lpstr>116</vt:lpstr>
      <vt:lpstr>117</vt:lpstr>
      <vt:lpstr>118</vt:lpstr>
      <vt:lpstr>119</vt:lpstr>
      <vt:lpstr>120</vt:lpstr>
      <vt:lpstr>121</vt:lpstr>
      <vt:lpstr>122</vt:lpstr>
      <vt:lpstr>123</vt:lpstr>
      <vt:lpstr>124</vt:lpstr>
      <vt:lpstr>125</vt:lpstr>
      <vt:lpstr>Recursos/información de 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Informational Webinar for the Regulated UST Community</dc:title>
  <dc:subject>Californai Code of Regulations, Title 23, Division 3, Chapter 16 Rewrite</dc:subject>
  <dc:creator>Austin Lemire-Baeten</dc:creator>
  <cp:keywords>Californai Code of Regulations, Title 23, Division 3, Chapter 16 Rewrite</cp:keywords>
  <cp:lastModifiedBy>User</cp:lastModifiedBy>
  <cp:revision>31</cp:revision>
  <dcterms:created xsi:type="dcterms:W3CDTF">2022-02-03T16:09:12Z</dcterms:created>
  <dcterms:modified xsi:type="dcterms:W3CDTF">2025-11-04T23:50:26Z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0x010100AC9C2D84CF433341AC0D121C7F715013</vt:lpwstr>
  </property>
  <property fmtid="{D5CDD505-2E9C-101B-9397-08002B2CF9AE}" pid="3" name="DWQ_DocType">
    <vt:lpwstr/>
  </property>
  <property fmtid="{D5CDD505-2E9C-101B-9397-08002B2CF9AE}" pid="4" name="MediaServiceImageTags">
    <vt:lpwstr/>
  </property>
  <property fmtid="{D5CDD505-2E9C-101B-9397-08002B2CF9AE}" pid="5" name="TaxKeyword">
    <vt:lpwstr>2876;#Title 23|05fe1da6-05b7-4fea-8187-b7bd15773b64;#2875;#Californai Code of Regulations|971c6291-9572-44c4-b002-de1c12bcc804;#2878;#Chapter 16 Rewrite|1180df97-b556-48bc-8258-6843e939a7b5;#2877;#Division 3|8a74ce15-a808-4cba-ab63-b13154e9bdf9</vt:lpwstr>
  </property>
</Properties>
</file>