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129"/>
  </p:notesMasterIdLst>
  <p:sldIdLst>
    <p:sldId id="256" r:id="rId3"/>
    <p:sldId id="643" r:id="rId4"/>
    <p:sldId id="644" r:id="rId5"/>
    <p:sldId id="645" r:id="rId6"/>
    <p:sldId id="612" r:id="rId7"/>
    <p:sldId id="489" r:id="rId8"/>
    <p:sldId id="505" r:id="rId9"/>
    <p:sldId id="512" r:id="rId10"/>
    <p:sldId id="517" r:id="rId11"/>
    <p:sldId id="591" r:id="rId12"/>
    <p:sldId id="756" r:id="rId13"/>
    <p:sldId id="594" r:id="rId14"/>
    <p:sldId id="633" r:id="rId15"/>
    <p:sldId id="634" r:id="rId16"/>
    <p:sldId id="635" r:id="rId17"/>
    <p:sldId id="624" r:id="rId18"/>
    <p:sldId id="625" r:id="rId19"/>
    <p:sldId id="611" r:id="rId20"/>
    <p:sldId id="606" r:id="rId21"/>
    <p:sldId id="799" r:id="rId22"/>
    <p:sldId id="657" r:id="rId23"/>
    <p:sldId id="674" r:id="rId24"/>
    <p:sldId id="672" r:id="rId25"/>
    <p:sldId id="630" r:id="rId26"/>
    <p:sldId id="530" r:id="rId27"/>
    <p:sldId id="531" r:id="rId28"/>
    <p:sldId id="749" r:id="rId29"/>
    <p:sldId id="751" r:id="rId30"/>
    <p:sldId id="752" r:id="rId31"/>
    <p:sldId id="534" r:id="rId32"/>
    <p:sldId id="536" r:id="rId33"/>
    <p:sldId id="613" r:id="rId34"/>
    <p:sldId id="519" r:id="rId35"/>
    <p:sldId id="650" r:id="rId36"/>
    <p:sldId id="518" r:id="rId37"/>
    <p:sldId id="790" r:id="rId38"/>
    <p:sldId id="789" r:id="rId39"/>
    <p:sldId id="791" r:id="rId40"/>
    <p:sldId id="792" r:id="rId41"/>
    <p:sldId id="648" r:id="rId42"/>
    <p:sldId id="755" r:id="rId43"/>
    <p:sldId id="544" r:id="rId44"/>
    <p:sldId id="546" r:id="rId45"/>
    <p:sldId id="642" r:id="rId46"/>
    <p:sldId id="641" r:id="rId47"/>
    <p:sldId id="551" r:id="rId48"/>
    <p:sldId id="555" r:id="rId49"/>
    <p:sldId id="556" r:id="rId50"/>
    <p:sldId id="557" r:id="rId51"/>
    <p:sldId id="558" r:id="rId52"/>
    <p:sldId id="769" r:id="rId53"/>
    <p:sldId id="542" r:id="rId54"/>
    <p:sldId id="649" r:id="rId55"/>
    <p:sldId id="537" r:id="rId56"/>
    <p:sldId id="538" r:id="rId57"/>
    <p:sldId id="797" r:id="rId58"/>
    <p:sldId id="540" r:id="rId59"/>
    <p:sldId id="798" r:id="rId60"/>
    <p:sldId id="656" r:id="rId61"/>
    <p:sldId id="760" r:id="rId62"/>
    <p:sldId id="794" r:id="rId63"/>
    <p:sldId id="261" r:id="rId64"/>
    <p:sldId id="655" r:id="rId65"/>
    <p:sldId id="830" r:id="rId66"/>
    <p:sldId id="696" r:id="rId67"/>
    <p:sldId id="682" r:id="rId68"/>
    <p:sldId id="684" r:id="rId69"/>
    <p:sldId id="686" r:id="rId70"/>
    <p:sldId id="678" r:id="rId71"/>
    <p:sldId id="687" r:id="rId72"/>
    <p:sldId id="748" r:id="rId73"/>
    <p:sldId id="666" r:id="rId74"/>
    <p:sldId id="691" r:id="rId75"/>
    <p:sldId id="783" r:id="rId76"/>
    <p:sldId id="664" r:id="rId77"/>
    <p:sldId id="784" r:id="rId78"/>
    <p:sldId id="698" r:id="rId79"/>
    <p:sldId id="697" r:id="rId80"/>
    <p:sldId id="654" r:id="rId81"/>
    <p:sldId id="704" r:id="rId82"/>
    <p:sldId id="713" r:id="rId83"/>
    <p:sldId id="726" r:id="rId84"/>
    <p:sldId id="786" r:id="rId85"/>
    <p:sldId id="787" r:id="rId86"/>
    <p:sldId id="788" r:id="rId87"/>
    <p:sldId id="717" r:id="rId88"/>
    <p:sldId id="729" r:id="rId89"/>
    <p:sldId id="731" r:id="rId90"/>
    <p:sldId id="718" r:id="rId91"/>
    <p:sldId id="730" r:id="rId92"/>
    <p:sldId id="662" r:id="rId93"/>
    <p:sldId id="761" r:id="rId94"/>
    <p:sldId id="768" r:id="rId95"/>
    <p:sldId id="818" r:id="rId96"/>
    <p:sldId id="264" r:id="rId97"/>
    <p:sldId id="267" r:id="rId98"/>
    <p:sldId id="269" r:id="rId99"/>
    <p:sldId id="275" r:id="rId100"/>
    <p:sldId id="277" r:id="rId101"/>
    <p:sldId id="675" r:id="rId102"/>
    <p:sldId id="738" r:id="rId103"/>
    <p:sldId id="819" r:id="rId104"/>
    <p:sldId id="820" r:id="rId105"/>
    <p:sldId id="821" r:id="rId106"/>
    <p:sldId id="823" r:id="rId107"/>
    <p:sldId id="822" r:id="rId108"/>
    <p:sldId id="824" r:id="rId109"/>
    <p:sldId id="745" r:id="rId110"/>
    <p:sldId id="757" r:id="rId111"/>
    <p:sldId id="829" r:id="rId112"/>
    <p:sldId id="753" r:id="rId113"/>
    <p:sldId id="825" r:id="rId114"/>
    <p:sldId id="831" r:id="rId115"/>
    <p:sldId id="826" r:id="rId116"/>
    <p:sldId id="758" r:id="rId117"/>
    <p:sldId id="741" r:id="rId118"/>
    <p:sldId id="832" r:id="rId119"/>
    <p:sldId id="740" r:id="rId120"/>
    <p:sldId id="747" r:id="rId121"/>
    <p:sldId id="828" r:id="rId122"/>
    <p:sldId id="739" r:id="rId123"/>
    <p:sldId id="754" r:id="rId124"/>
    <p:sldId id="827" r:id="rId125"/>
    <p:sldId id="743" r:id="rId126"/>
    <p:sldId id="725" r:id="rId127"/>
    <p:sldId id="297" r:id="rId128"/>
  </p:sldIdLst>
  <p:sldSz cx="12192000" cy="6858000"/>
  <p:notesSz cx="6858000" cy="9144000"/>
  <p:custDataLst>
    <p:tags r:id="rId1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T Regulatory Rewrite" id="{B8E1B1EE-3665-45D7-BD78-C8A0BFD4E6DF}">
          <p14:sldIdLst>
            <p14:sldId id="256"/>
            <p14:sldId id="643"/>
            <p14:sldId id="644"/>
            <p14:sldId id="645"/>
            <p14:sldId id="612"/>
            <p14:sldId id="489"/>
            <p14:sldId id="505"/>
            <p14:sldId id="512"/>
            <p14:sldId id="517"/>
            <p14:sldId id="591"/>
            <p14:sldId id="756"/>
            <p14:sldId id="594"/>
            <p14:sldId id="633"/>
            <p14:sldId id="634"/>
            <p14:sldId id="635"/>
            <p14:sldId id="624"/>
            <p14:sldId id="625"/>
            <p14:sldId id="611"/>
            <p14:sldId id="606"/>
            <p14:sldId id="799"/>
            <p14:sldId id="657"/>
            <p14:sldId id="674"/>
            <p14:sldId id="672"/>
            <p14:sldId id="630"/>
            <p14:sldId id="530"/>
            <p14:sldId id="531"/>
            <p14:sldId id="749"/>
            <p14:sldId id="751"/>
            <p14:sldId id="752"/>
            <p14:sldId id="534"/>
            <p14:sldId id="536"/>
            <p14:sldId id="613"/>
            <p14:sldId id="519"/>
            <p14:sldId id="650"/>
            <p14:sldId id="518"/>
            <p14:sldId id="790"/>
            <p14:sldId id="789"/>
            <p14:sldId id="791"/>
            <p14:sldId id="792"/>
            <p14:sldId id="648"/>
            <p14:sldId id="755"/>
            <p14:sldId id="544"/>
            <p14:sldId id="546"/>
            <p14:sldId id="642"/>
            <p14:sldId id="641"/>
            <p14:sldId id="551"/>
            <p14:sldId id="555"/>
            <p14:sldId id="556"/>
            <p14:sldId id="557"/>
            <p14:sldId id="558"/>
            <p14:sldId id="769"/>
            <p14:sldId id="542"/>
            <p14:sldId id="649"/>
            <p14:sldId id="537"/>
            <p14:sldId id="538"/>
            <p14:sldId id="797"/>
            <p14:sldId id="540"/>
            <p14:sldId id="798"/>
            <p14:sldId id="656"/>
            <p14:sldId id="760"/>
            <p14:sldId id="794"/>
            <p14:sldId id="261"/>
            <p14:sldId id="655"/>
            <p14:sldId id="830"/>
            <p14:sldId id="696"/>
            <p14:sldId id="682"/>
            <p14:sldId id="684"/>
            <p14:sldId id="686"/>
            <p14:sldId id="678"/>
            <p14:sldId id="687"/>
            <p14:sldId id="748"/>
            <p14:sldId id="666"/>
            <p14:sldId id="691"/>
            <p14:sldId id="783"/>
            <p14:sldId id="664"/>
            <p14:sldId id="784"/>
            <p14:sldId id="698"/>
            <p14:sldId id="697"/>
            <p14:sldId id="654"/>
            <p14:sldId id="704"/>
            <p14:sldId id="713"/>
            <p14:sldId id="726"/>
            <p14:sldId id="786"/>
            <p14:sldId id="787"/>
            <p14:sldId id="788"/>
            <p14:sldId id="717"/>
            <p14:sldId id="729"/>
            <p14:sldId id="731"/>
            <p14:sldId id="718"/>
            <p14:sldId id="730"/>
            <p14:sldId id="662"/>
            <p14:sldId id="761"/>
            <p14:sldId id="768"/>
            <p14:sldId id="818"/>
            <p14:sldId id="264"/>
            <p14:sldId id="267"/>
            <p14:sldId id="269"/>
            <p14:sldId id="275"/>
            <p14:sldId id="277"/>
            <p14:sldId id="675"/>
            <p14:sldId id="738"/>
            <p14:sldId id="819"/>
            <p14:sldId id="820"/>
            <p14:sldId id="821"/>
            <p14:sldId id="823"/>
            <p14:sldId id="822"/>
            <p14:sldId id="824"/>
            <p14:sldId id="745"/>
            <p14:sldId id="757"/>
            <p14:sldId id="829"/>
            <p14:sldId id="753"/>
            <p14:sldId id="825"/>
            <p14:sldId id="831"/>
            <p14:sldId id="826"/>
            <p14:sldId id="758"/>
            <p14:sldId id="741"/>
            <p14:sldId id="832"/>
            <p14:sldId id="740"/>
            <p14:sldId id="747"/>
            <p14:sldId id="828"/>
            <p14:sldId id="739"/>
            <p14:sldId id="754"/>
            <p14:sldId id="827"/>
            <p14:sldId id="743"/>
            <p14:sldId id="725"/>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61F536-CB01-4906-A8CE-A020DF27B7C7}" v="35" dt="2025-10-22T17:18:00.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6"/>
    <p:restoredTop sz="78533" autoAdjust="0"/>
  </p:normalViewPr>
  <p:slideViewPr>
    <p:cSldViewPr snapToGrid="0">
      <p:cViewPr varScale="1">
        <p:scale>
          <a:sx n="125" d="100"/>
          <a:sy n="125" d="100"/>
        </p:scale>
        <p:origin x="1768" y="168"/>
      </p:cViewPr>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gs" Target="tags/tag1.xml"/><Relationship Id="rId135"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commentAuthors" Target="commentAuthors.xml"/><Relationship Id="rId136"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2B14E81-70CD-46C0-88FF-B77D18962F33}" type="datetimeFigureOut">
              <a:rPr lang="en-US" smtClean="0"/>
              <a:t>11/6/25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006FCD0-1D65-46BA-BE27-6CE1CE197DC6}" type="slidenum">
              <a:rPr lang="en-US" smtClean="0"/>
              <a:t>‹#›</a:t>
            </a:fld>
            <a:endParaRPr lang="en-US"/>
          </a:p>
        </p:txBody>
      </p:sp>
    </p:spTree>
    <p:extLst>
      <p:ext uri="{BB962C8B-B14F-4D97-AF65-F5344CB8AC3E}">
        <p14:creationId xmlns:p14="http://schemas.microsoft.com/office/powerpoint/2010/main" val="99264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800" b="0" i="0" u="none" strike="noStrike" kern="100">
                <a:latin typeface="Arial"/>
                <a:ea typeface="Calibri"/>
                <a:cs typeface="Arial"/>
              </a:rPr>
              <a:t>Cảm ơn tất cả quý vị đã có mặt ở đây. Đây là buổi thuyết trình nhằm cung cấp thông tin liên quan đến việc biên soạn lại chương 16, phần 3, tiêu đề 23 của Bộ Luật Quy Định California (Quy Định về Bồn Chứa Ngầm). Các chủ đề được trình bày bao gồm các thay đổi về định nghĩa, việc lưu trữ hồ sơ, miễn trừ theo từng địa điểm, cấp phép, xây dựng, yêu cầu giám sát và kiểm tra, các thay đổi đối với việc báo cáo sự cố rò rỉ, yêu cầu về ngừng sử dụng bồn chứa ngầm (UST), yêu cầu về giấy phép và yêu cầu về hành động khắc phục. Việc biên soạn lại này bao gồm các quy định cho thế hệ bồn chứa ngầm kế tiếp.</a:t>
            </a:r>
            <a:endParaRPr lang="en-US"/>
          </a:p>
          <a:p>
            <a:pPr marR="0" lvl="0">
              <a:spcBef>
                <a:spcPct val="0"/>
              </a:spcBef>
            </a:pPr>
            <a:endParaRPr lang="en-US">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1</a:t>
            </a:fld>
            <a:endParaRPr lang="en-US"/>
          </a:p>
        </p:txBody>
      </p:sp>
    </p:spTree>
    <p:extLst>
      <p:ext uri="{BB962C8B-B14F-4D97-AF65-F5344CB8AC3E}">
        <p14:creationId xmlns:p14="http://schemas.microsoft.com/office/powerpoint/2010/main" val="71267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Nội dung này được bổ sung nhằm làm rõ cách thức thông tin phải được cung cấp cho UPA hoặc Cơ Quan Giám Sát Xử Lý Ô Nhiễm (COA). "Nộp" có những nghĩa khác nhau tùy thuộc vào cơ quan tiếp nhận thông tin từ chủ sở hữu hoặc người vận hành. Các quy định hiện hành sử dụng từ “cung cấp”, “gửi” và “nộp” với cùng một ý nghĩa, việc bổ sung định nghĩa này sẽ giúp giảm bớt nhầm lẫn. </a:t>
            </a:r>
          </a:p>
          <a:p>
            <a:endParaRPr lang="en-US" sz="1200">
              <a:latin typeface="Arial" panose="020B0604020202020204" pitchFamily="34" charset="0"/>
              <a:cs typeface="Arial" panose="020B0604020202020204" pitchFamily="34" charset="0"/>
            </a:endParaRPr>
          </a:p>
          <a:p>
            <a:pPr rtl="0"/>
            <a:r>
              <a:rPr lang="vi" sz="1200" b="0" i="0" u="none" strike="noStrike">
                <a:latin typeface="Arial"/>
                <a:cs typeface="Arial"/>
              </a:rPr>
              <a:t>Mọi thông tin cần nộp cho Cơ Quan Chương Trình Thống Nhất phải được gửi qua Hệ Thống Báo Cáo Môi Trường California (CERS) hoặc cổng thông tin báo cáo địa phương. Ví dụ: kế hoạch giám sát của cơ sở.</a:t>
            </a:r>
          </a:p>
          <a:p>
            <a:endParaRPr lang="en-US" sz="1200">
              <a:latin typeface="Arial" panose="020B0604020202020204" pitchFamily="34" charset="0"/>
              <a:cs typeface="Arial" panose="020B0604020202020204" pitchFamily="34" charset="0"/>
            </a:endParaRPr>
          </a:p>
          <a:p>
            <a:pPr rtl="0"/>
            <a:r>
              <a:rPr lang="vi" sz="1200" b="0" i="0" u="none" strike="noStrike">
                <a:latin typeface="Arial"/>
                <a:cs typeface="Arial"/>
              </a:rPr>
              <a:t>Mọi thông tin được yêu cầu cho Cơ Quan Giám Sát Xử Lý Ô Nhiễm đều phải được gửi qua GeoTracker. Ví dụ: kế hoạch hành động khắc phục.</a:t>
            </a:r>
          </a:p>
        </p:txBody>
      </p:sp>
      <p:sp>
        <p:nvSpPr>
          <p:cNvPr id="4" name="Slide Number Placeholder 3"/>
          <p:cNvSpPr>
            <a:spLocks noGrp="1"/>
          </p:cNvSpPr>
          <p:nvPr>
            <p:ph type="sldNum" sz="quarter" idx="5"/>
          </p:nvPr>
        </p:nvSpPr>
        <p:spPr/>
        <p:txBody>
          <a:bodyPr/>
          <a:lstStyle/>
          <a:p>
            <a:fld id="{6006FCD0-1D65-46BA-BE27-6CE1CE197DC6}" type="slidenum">
              <a:rPr lang="en-US" smtClean="0"/>
              <a:t>10</a:t>
            </a:fld>
            <a:endParaRPr lang="en-US"/>
          </a:p>
        </p:txBody>
      </p:sp>
    </p:spTree>
    <p:extLst>
      <p:ext uri="{BB962C8B-B14F-4D97-AF65-F5344CB8AC3E}">
        <p14:creationId xmlns:p14="http://schemas.microsoft.com/office/powerpoint/2010/main" val="4184440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Các biểu mẫu cũng là một phần của các quy định được đề xuất. Phần này đưa ra hướng dẫn cách điền các biểu mẫu này. </a:t>
            </a:r>
          </a:p>
        </p:txBody>
      </p:sp>
      <p:sp>
        <p:nvSpPr>
          <p:cNvPr id="4" name="Slide Number Placeholder 3"/>
          <p:cNvSpPr>
            <a:spLocks noGrp="1"/>
          </p:cNvSpPr>
          <p:nvPr>
            <p:ph type="sldNum" sz="quarter" idx="5"/>
          </p:nvPr>
        </p:nvSpPr>
        <p:spPr/>
        <p:txBody>
          <a:bodyPr/>
          <a:lstStyle/>
          <a:p>
            <a:fld id="{6006FCD0-1D65-46BA-BE27-6CE1CE197DC6}" type="slidenum">
              <a:rPr lang="en-US" smtClean="0"/>
              <a:t>100</a:t>
            </a:fld>
            <a:endParaRPr lang="en-US"/>
          </a:p>
        </p:txBody>
      </p:sp>
    </p:spTree>
    <p:extLst>
      <p:ext uri="{BB962C8B-B14F-4D97-AF65-F5344CB8AC3E}">
        <p14:creationId xmlns:p14="http://schemas.microsoft.com/office/powerpoint/2010/main" val="13000181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9798-6318-A73F-F7F3-6DD3163E4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520AE-1B86-F1E1-7DEC-CD510EF79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5C5E8-BB87-E505-D50F-00E050F09B3D}"/>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vi" sz="1200" b="0" i="0" u="none" strike="noStrike">
                <a:latin typeface="Arial"/>
              </a:rPr>
              <a:t>Đây là chứng chỉ đào tạo nhân viên cơ sở. </a:t>
            </a:r>
          </a:p>
          <a:p>
            <a:pPr marL="342900" indent="-285750" rtl="0">
              <a:spcAft>
                <a:spcPts val="600"/>
              </a:spcAft>
              <a:buFont typeface="Arial" panose="020B0604020202020204" pitchFamily="34" charset="0"/>
              <a:buChar char="•"/>
            </a:pPr>
            <a:r>
              <a:rPr lang="vi" sz="1200" b="0" i="0" u="none" strike="noStrike">
                <a:latin typeface="Arial"/>
              </a:rPr>
              <a:t>Ngày Đào Tạo Ban Đầu đã được </a:t>
            </a:r>
            <a:r>
              <a:rPr lang="vi" sz="1200" b="0" i="0" u="none" strike="noStrike">
                <a:solidFill>
                  <a:srgbClr val="0070C0"/>
                </a:solidFill>
                <a:latin typeface="Arial"/>
              </a:rPr>
              <a:t>sửa đổi thành Ngày Đào Tạo.</a:t>
            </a:r>
          </a:p>
          <a:p>
            <a:pPr marL="342900" indent="-285750" rtl="0">
              <a:spcAft>
                <a:spcPts val="600"/>
              </a:spcAft>
              <a:buFont typeface="Arial" panose="020B0604020202020204" pitchFamily="34" charset="0"/>
              <a:buChar char="•"/>
            </a:pPr>
            <a:r>
              <a:rPr lang="vi" sz="1200" b="0" i="0" u="none" strike="noStrike">
                <a:latin typeface="Arial"/>
              </a:rPr>
              <a:t>Ngày Nhận Trách Nhiệm Làm Nhân Viên Cơ Sở</a:t>
            </a:r>
            <a:r>
              <a:rPr lang="vi" sz="1200" b="0" i="0" u="none" strike="noStrike">
                <a:solidFill>
                  <a:srgbClr val="0070C0"/>
                </a:solidFill>
                <a:latin typeface="Arial"/>
              </a:rPr>
              <a:t> đã được sửa đổi thành Chữ Ký của Người Vận Hành UST Được Chỉ Định. </a:t>
            </a:r>
          </a:p>
          <a:p>
            <a:pPr marL="342900" indent="-285750" rtl="0">
              <a:spcAft>
                <a:spcPts val="600"/>
              </a:spcAft>
              <a:buFont typeface="Arial" panose="020B0604020202020204" pitchFamily="34" charset="0"/>
              <a:buChar char="•"/>
            </a:pPr>
            <a:r>
              <a:rPr lang="vi" sz="1200" b="0" i="0" u="none" strike="noStrike">
                <a:solidFill>
                  <a:srgbClr val="0070C0"/>
                </a:solidFill>
                <a:latin typeface="Arial"/>
              </a:rPr>
              <a:t>Mỗi người được đào tạo sẽ cần có ngày đào tạo và chữ ký của người vận hành được chỉ định. </a:t>
            </a:r>
          </a:p>
          <a:p>
            <a:pPr marL="342900" indent="-285750" rtl="0">
              <a:spcAft>
                <a:spcPts val="600"/>
              </a:spcAft>
              <a:buFont typeface="Arial" panose="020B0604020202020204" pitchFamily="34" charset="0"/>
              <a:buChar char="•"/>
            </a:pPr>
            <a:r>
              <a:rPr lang="vi" sz="1200" b="0" i="0" u="none" strike="noStrike">
                <a:solidFill>
                  <a:srgbClr val="0070C0"/>
                </a:solidFill>
                <a:latin typeface="Arial"/>
              </a:rPr>
              <a:t>Ngoài ra, còn có một trang tiếp theo (phụ lục 3.1) dành cho các cơ sở có số lượng nhân viên nhiều hơn so với không gian được cung cấp trên trang đầu tiên này.</a:t>
            </a:r>
          </a:p>
          <a:p>
            <a:pPr marL="342900" indent="-285750">
              <a:spcAft>
                <a:spcPts val="600"/>
              </a:spcAft>
              <a:buFont typeface="Arial" panose="020B0604020202020204" pitchFamily="34" charset="0"/>
              <a:buChar char="•"/>
            </a:pPr>
            <a:endParaRPr lang="en-US" sz="1200">
              <a:solidFill>
                <a:srgbClr val="0070C0"/>
              </a:solidFill>
            </a:endParaRPr>
          </a:p>
        </p:txBody>
      </p:sp>
      <p:sp>
        <p:nvSpPr>
          <p:cNvPr id="4" name="Slide Number Placeholder 3">
            <a:extLst>
              <a:ext uri="{FF2B5EF4-FFF2-40B4-BE49-F238E27FC236}">
                <a16:creationId xmlns:a16="http://schemas.microsoft.com/office/drawing/2014/main" id="{B2800D64-0DE0-2A1D-DE03-61CF2036D535}"/>
              </a:ext>
            </a:extLst>
          </p:cNvPr>
          <p:cNvSpPr>
            <a:spLocks noGrp="1"/>
          </p:cNvSpPr>
          <p:nvPr>
            <p:ph type="sldNum" sz="quarter" idx="5"/>
          </p:nvPr>
        </p:nvSpPr>
        <p:spPr/>
        <p:txBody>
          <a:bodyPr/>
          <a:lstStyle/>
          <a:p>
            <a:fld id="{6006FCD0-1D65-46BA-BE27-6CE1CE197DC6}" type="slidenum">
              <a:rPr lang="en-US" smtClean="0"/>
              <a:t>101</a:t>
            </a:fld>
            <a:endParaRPr lang="en-US"/>
          </a:p>
        </p:txBody>
      </p:sp>
    </p:spTree>
    <p:extLst>
      <p:ext uri="{BB962C8B-B14F-4D97-AF65-F5344CB8AC3E}">
        <p14:creationId xmlns:p14="http://schemas.microsoft.com/office/powerpoint/2010/main" val="21048676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8FE87-D58F-9D24-3222-F38BC6C65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7A864-120A-BD43-6CE2-75B0C3672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30668-2D76-EFF8-20A4-FD9298A20839}"/>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solidFill>
                  <a:srgbClr val="0070C0"/>
                </a:solidFill>
                <a:latin typeface="Arial"/>
              </a:rPr>
              <a:t>Đây là hình ảnh phụ lục 3.1, trang tiếp theo của chứng chỉ đào tạo nhân viên cơ sở. </a:t>
            </a:r>
          </a:p>
        </p:txBody>
      </p:sp>
      <p:sp>
        <p:nvSpPr>
          <p:cNvPr id="4" name="Slide Number Placeholder 3">
            <a:extLst>
              <a:ext uri="{FF2B5EF4-FFF2-40B4-BE49-F238E27FC236}">
                <a16:creationId xmlns:a16="http://schemas.microsoft.com/office/drawing/2014/main" id="{6DA28CCE-86FD-AA25-971F-0B567D90D948}"/>
              </a:ext>
            </a:extLst>
          </p:cNvPr>
          <p:cNvSpPr>
            <a:spLocks noGrp="1"/>
          </p:cNvSpPr>
          <p:nvPr>
            <p:ph type="sldNum" sz="quarter" idx="5"/>
          </p:nvPr>
        </p:nvSpPr>
        <p:spPr/>
        <p:txBody>
          <a:bodyPr/>
          <a:lstStyle/>
          <a:p>
            <a:fld id="{6006FCD0-1D65-46BA-BE27-6CE1CE197DC6}" type="slidenum">
              <a:rPr lang="en-US" smtClean="0"/>
              <a:t>102</a:t>
            </a:fld>
            <a:endParaRPr lang="en-US"/>
          </a:p>
        </p:txBody>
      </p:sp>
    </p:spTree>
    <p:extLst>
      <p:ext uri="{BB962C8B-B14F-4D97-AF65-F5344CB8AC3E}">
        <p14:creationId xmlns:p14="http://schemas.microsoft.com/office/powerpoint/2010/main" val="35026758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4CD2D-9ACA-D20E-D5F5-3450B4A31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5598F-8331-5E01-8696-1EE7E80B1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408BC-F45E-C6B3-5000-90E557C44B64}"/>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latin typeface="Arial"/>
              </a:rPr>
              <a:t>Phụ lục 4 sẽ là biểu mẫu báo cáo kiểm tra trực quan của người vận hành UST được chỉ định. </a:t>
            </a:r>
          </a:p>
          <a:p>
            <a:pPr marL="342900" indent="-285750" rtl="0">
              <a:spcAft>
                <a:spcPts val="600"/>
              </a:spcAft>
              <a:buFont typeface="Arial" panose="020B0604020202020204" pitchFamily="34" charset="0"/>
              <a:buChar char="•"/>
            </a:pPr>
            <a:r>
              <a:rPr lang="vi" sz="1200" b="0" i="0" u="none" strike="noStrike">
                <a:latin typeface="Arial"/>
              </a:rPr>
              <a:t>Chúng tôi sẽ yêu cầu thông tin về địa chỉ email vì đây là phương thức liên lạc hiệu quả. </a:t>
            </a:r>
          </a:p>
          <a:p>
            <a:pPr marL="342900" indent="-285750">
              <a:spcAft>
                <a:spcPts val="600"/>
              </a:spcAft>
              <a:buFont typeface="Arial" panose="020B0604020202020204" pitchFamily="34" charset="0"/>
              <a:buChar char="•"/>
            </a:pPr>
            <a:endParaRPr lang="en-US" sz="1200">
              <a:solidFill>
                <a:srgbClr val="0070C0"/>
              </a:solidFill>
            </a:endParaRPr>
          </a:p>
        </p:txBody>
      </p:sp>
      <p:sp>
        <p:nvSpPr>
          <p:cNvPr id="4" name="Slide Number Placeholder 3">
            <a:extLst>
              <a:ext uri="{FF2B5EF4-FFF2-40B4-BE49-F238E27FC236}">
                <a16:creationId xmlns:a16="http://schemas.microsoft.com/office/drawing/2014/main" id="{FEEEBB4A-B2BF-AB91-377D-EBA4D8EC1D35}"/>
              </a:ext>
            </a:extLst>
          </p:cNvPr>
          <p:cNvSpPr>
            <a:spLocks noGrp="1"/>
          </p:cNvSpPr>
          <p:nvPr>
            <p:ph type="sldNum" sz="quarter" idx="5"/>
          </p:nvPr>
        </p:nvSpPr>
        <p:spPr/>
        <p:txBody>
          <a:bodyPr/>
          <a:lstStyle/>
          <a:p>
            <a:fld id="{6006FCD0-1D65-46BA-BE27-6CE1CE197DC6}" type="slidenum">
              <a:rPr lang="en-US" smtClean="0"/>
              <a:t>103</a:t>
            </a:fld>
            <a:endParaRPr lang="en-US"/>
          </a:p>
        </p:txBody>
      </p:sp>
    </p:spTree>
    <p:extLst>
      <p:ext uri="{BB962C8B-B14F-4D97-AF65-F5344CB8AC3E}">
        <p14:creationId xmlns:p14="http://schemas.microsoft.com/office/powerpoint/2010/main" val="17654727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4C04-57E3-185E-4219-16B10B29C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56A26-F57F-91BD-AEFC-1554FE24A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BE7BA-0787-8CDD-B243-C4AEBD89AA85}"/>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vi" sz="1200" b="0" i="0" u="none" strike="noStrike">
                <a:solidFill>
                  <a:srgbClr val="0070C0"/>
                </a:solidFill>
                <a:latin typeface="Arial"/>
              </a:rPr>
              <a:t>Các tài liệu đính kèm có thể được bổ sung nếu số lượng hố thu gom, thiết bị chống tràn hoặc khu vực chứa dưới thiết bị phân phối nhiều hơn so với không gian được cung cấp trên trang này của biểu mẫu. Ngoài ra, nội dung trên trang này liên quan đến hố thu gom cũng đã được cập nhật để phù hợp hơn với các quy định được đề xuất.</a:t>
            </a:r>
          </a:p>
        </p:txBody>
      </p:sp>
      <p:sp>
        <p:nvSpPr>
          <p:cNvPr id="4" name="Slide Number Placeholder 3">
            <a:extLst>
              <a:ext uri="{FF2B5EF4-FFF2-40B4-BE49-F238E27FC236}">
                <a16:creationId xmlns:a16="http://schemas.microsoft.com/office/drawing/2014/main" id="{60C1030C-DE63-179E-8DA7-0920A3D70D77}"/>
              </a:ext>
            </a:extLst>
          </p:cNvPr>
          <p:cNvSpPr>
            <a:spLocks noGrp="1"/>
          </p:cNvSpPr>
          <p:nvPr>
            <p:ph type="sldNum" sz="quarter" idx="5"/>
          </p:nvPr>
        </p:nvSpPr>
        <p:spPr/>
        <p:txBody>
          <a:bodyPr/>
          <a:lstStyle/>
          <a:p>
            <a:fld id="{6006FCD0-1D65-46BA-BE27-6CE1CE197DC6}" type="slidenum">
              <a:rPr lang="en-US" smtClean="0"/>
              <a:t>104</a:t>
            </a:fld>
            <a:endParaRPr lang="en-US"/>
          </a:p>
        </p:txBody>
      </p:sp>
    </p:spTree>
    <p:extLst>
      <p:ext uri="{BB962C8B-B14F-4D97-AF65-F5344CB8AC3E}">
        <p14:creationId xmlns:p14="http://schemas.microsoft.com/office/powerpoint/2010/main" val="35280489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D4D20-EAE6-6132-9CE3-CD1329F5A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46816-DBCE-7D2B-6AF2-0605D834C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30938-DBA9-81EC-88CD-4E44F7FF629E}"/>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solidFill>
                  <a:srgbClr val="0070C0"/>
                </a:solidFill>
                <a:latin typeface="Arial"/>
              </a:rPr>
              <a:t>Đây là trang tiếp theo phụ lục 4.1 dành cho hố thu gom. </a:t>
            </a:r>
          </a:p>
        </p:txBody>
      </p:sp>
      <p:sp>
        <p:nvSpPr>
          <p:cNvPr id="4" name="Slide Number Placeholder 3">
            <a:extLst>
              <a:ext uri="{FF2B5EF4-FFF2-40B4-BE49-F238E27FC236}">
                <a16:creationId xmlns:a16="http://schemas.microsoft.com/office/drawing/2014/main" id="{DE4EA1BB-40C9-994A-AB84-4B6DA4DBD47E}"/>
              </a:ext>
            </a:extLst>
          </p:cNvPr>
          <p:cNvSpPr>
            <a:spLocks noGrp="1"/>
          </p:cNvSpPr>
          <p:nvPr>
            <p:ph type="sldNum" sz="quarter" idx="5"/>
          </p:nvPr>
        </p:nvSpPr>
        <p:spPr/>
        <p:txBody>
          <a:bodyPr/>
          <a:lstStyle/>
          <a:p>
            <a:fld id="{6006FCD0-1D65-46BA-BE27-6CE1CE197DC6}" type="slidenum">
              <a:rPr lang="en-US" smtClean="0"/>
              <a:t>105</a:t>
            </a:fld>
            <a:endParaRPr lang="en-US"/>
          </a:p>
        </p:txBody>
      </p:sp>
    </p:spTree>
    <p:extLst>
      <p:ext uri="{BB962C8B-B14F-4D97-AF65-F5344CB8AC3E}">
        <p14:creationId xmlns:p14="http://schemas.microsoft.com/office/powerpoint/2010/main" val="24689120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66CAB-1A01-6F06-870C-B41D30F82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E23B0-E7F0-D766-56B1-D38ED5042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C63C-C1C8-1598-B1D5-E78F4E90ECE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solidFill>
                  <a:srgbClr val="0070C0"/>
                </a:solidFill>
                <a:latin typeface="Arial"/>
              </a:rPr>
              <a:t>Đây là trang tiếp theo phụ lục 4.2 dành cho thiết bị chống tràn. </a:t>
            </a:r>
          </a:p>
        </p:txBody>
      </p:sp>
      <p:sp>
        <p:nvSpPr>
          <p:cNvPr id="4" name="Slide Number Placeholder 3">
            <a:extLst>
              <a:ext uri="{FF2B5EF4-FFF2-40B4-BE49-F238E27FC236}">
                <a16:creationId xmlns:a16="http://schemas.microsoft.com/office/drawing/2014/main" id="{19F4B7C1-E6B3-5DD8-C7DA-38E852CD5930}"/>
              </a:ext>
            </a:extLst>
          </p:cNvPr>
          <p:cNvSpPr>
            <a:spLocks noGrp="1"/>
          </p:cNvSpPr>
          <p:nvPr>
            <p:ph type="sldNum" sz="quarter" idx="5"/>
          </p:nvPr>
        </p:nvSpPr>
        <p:spPr/>
        <p:txBody>
          <a:bodyPr/>
          <a:lstStyle/>
          <a:p>
            <a:fld id="{6006FCD0-1D65-46BA-BE27-6CE1CE197DC6}" type="slidenum">
              <a:rPr lang="en-US" smtClean="0"/>
              <a:t>106</a:t>
            </a:fld>
            <a:endParaRPr lang="en-US"/>
          </a:p>
        </p:txBody>
      </p:sp>
    </p:spTree>
    <p:extLst>
      <p:ext uri="{BB962C8B-B14F-4D97-AF65-F5344CB8AC3E}">
        <p14:creationId xmlns:p14="http://schemas.microsoft.com/office/powerpoint/2010/main" val="14079637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051D6-94A8-0983-3943-13EF60940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947BD-BC97-0B9F-73DC-8A6E416D8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0A3BB-1025-E82B-0C44-0F79EB70847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solidFill>
                  <a:srgbClr val="0070C0"/>
                </a:solidFill>
                <a:latin typeface="Arial"/>
              </a:rPr>
              <a:t>Đây là trang tiếp theo phụ lục 4.3 dành cho khu vực chứa dưới thiết bị phân phối. </a:t>
            </a:r>
          </a:p>
        </p:txBody>
      </p:sp>
      <p:sp>
        <p:nvSpPr>
          <p:cNvPr id="4" name="Slide Number Placeholder 3">
            <a:extLst>
              <a:ext uri="{FF2B5EF4-FFF2-40B4-BE49-F238E27FC236}">
                <a16:creationId xmlns:a16="http://schemas.microsoft.com/office/drawing/2014/main" id="{3ADEA076-C210-188D-775D-4432BCBA9A24}"/>
              </a:ext>
            </a:extLst>
          </p:cNvPr>
          <p:cNvSpPr>
            <a:spLocks noGrp="1"/>
          </p:cNvSpPr>
          <p:nvPr>
            <p:ph type="sldNum" sz="quarter" idx="5"/>
          </p:nvPr>
        </p:nvSpPr>
        <p:spPr/>
        <p:txBody>
          <a:bodyPr/>
          <a:lstStyle/>
          <a:p>
            <a:fld id="{6006FCD0-1D65-46BA-BE27-6CE1CE197DC6}" type="slidenum">
              <a:rPr lang="en-US" smtClean="0"/>
              <a:t>107</a:t>
            </a:fld>
            <a:endParaRPr lang="en-US"/>
          </a:p>
        </p:txBody>
      </p:sp>
    </p:spTree>
    <p:extLst>
      <p:ext uri="{BB962C8B-B14F-4D97-AF65-F5344CB8AC3E}">
        <p14:creationId xmlns:p14="http://schemas.microsoft.com/office/powerpoint/2010/main" val="30109516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DF75D-1F8C-E82D-0E48-DC02C256B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F5B83-9554-49E7-F573-F6CF02DB4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F2719-2D9D-4B05-1585-5A45CABBF90C}"/>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vi" sz="1200" b="0" i="0" u="none" strike="noStrike">
                <a:latin typeface="Arial"/>
              </a:rPr>
              <a:t>Như được hiển thị trên trang này, mục Ngày Thực Hiện Gần Nhất cho việc kiểm tra và bảo trì đã được </a:t>
            </a:r>
            <a:r>
              <a:rPr lang="vi" sz="1200" b="0" i="0" u="none" strike="noStrike">
                <a:solidFill>
                  <a:srgbClr val="0070C0"/>
                </a:solidFill>
                <a:latin typeface="Arial"/>
              </a:rPr>
              <a:t>thay đổi thành Ngày Đến Hạn Yêu Cầu Tiếp Theo cho việc kiểm tra và bảo trì. Thay đổi này được thực hiện vì nếu việc kiểm tra hoặc bảo trì được thực hiện trễ hạn, những ngày đã quá hạn trước đây có thể không đủ để thông báo cho chủ sở hữu hoặc người vận hành về ngày đến hạn tiếp theo cho việc kiểm tra và bảo trì trong tương lai. </a:t>
            </a:r>
          </a:p>
          <a:p>
            <a:pPr marL="57150" indent="0">
              <a:spcAft>
                <a:spcPts val="600"/>
              </a:spcAft>
              <a:buFont typeface="Arial" panose="020B0604020202020204" pitchFamily="34" charset="0"/>
              <a:buNone/>
            </a:pPr>
            <a:endParaRPr lang="en-US" sz="1200">
              <a:solidFill>
                <a:srgbClr val="0070C0"/>
              </a:solidFill>
            </a:endParaRPr>
          </a:p>
          <a:p>
            <a:pPr marL="57150" indent="0" rtl="0">
              <a:spcAft>
                <a:spcPts val="600"/>
              </a:spcAft>
              <a:buFont typeface="Arial" panose="020B0604020202020204" pitchFamily="34" charset="0"/>
              <a:buNone/>
            </a:pPr>
            <a:r>
              <a:rPr lang="vi" sz="1200" b="0" i="0" u="none" strike="noStrike">
                <a:solidFill>
                  <a:srgbClr val="0070C0"/>
                </a:solidFill>
                <a:latin typeface="Arial"/>
              </a:rPr>
              <a:t>Các thay đổi khác được thực hiện để sử dụng câu hoàn chỉnh trong các biểu mẫu, giúp nội dung rõ ràng và dễ hiểu hơn. </a:t>
            </a:r>
          </a:p>
        </p:txBody>
      </p:sp>
      <p:sp>
        <p:nvSpPr>
          <p:cNvPr id="4" name="Slide Number Placeholder 3">
            <a:extLst>
              <a:ext uri="{FF2B5EF4-FFF2-40B4-BE49-F238E27FC236}">
                <a16:creationId xmlns:a16="http://schemas.microsoft.com/office/drawing/2014/main" id="{760F3617-362F-1C7A-1107-636E1AC5F2D6}"/>
              </a:ext>
            </a:extLst>
          </p:cNvPr>
          <p:cNvSpPr>
            <a:spLocks noGrp="1"/>
          </p:cNvSpPr>
          <p:nvPr>
            <p:ph type="sldNum" sz="quarter" idx="5"/>
          </p:nvPr>
        </p:nvSpPr>
        <p:spPr/>
        <p:txBody>
          <a:bodyPr/>
          <a:lstStyle/>
          <a:p>
            <a:fld id="{6006FCD0-1D65-46BA-BE27-6CE1CE197DC6}" type="slidenum">
              <a:rPr lang="en-US" smtClean="0"/>
              <a:t>108</a:t>
            </a:fld>
            <a:endParaRPr lang="en-US"/>
          </a:p>
        </p:txBody>
      </p:sp>
    </p:spTree>
    <p:extLst>
      <p:ext uri="{BB962C8B-B14F-4D97-AF65-F5344CB8AC3E}">
        <p14:creationId xmlns:p14="http://schemas.microsoft.com/office/powerpoint/2010/main" val="3688186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194F-1F13-96B9-E1D9-14D503303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D24E1-5818-508C-C330-E05543DA2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2D32D-C5FC-0186-A8C6-BCA3035393FE}"/>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vi" sz="1200" b="0" i="0" u="none" strike="noStrike">
                <a:solidFill>
                  <a:srgbClr val="0070C0"/>
                </a:solidFill>
                <a:latin typeface="Arial"/>
              </a:rPr>
              <a:t>Phụ lục 5 là biểu mẫu báo cáo kiểm tra thiết bị phát hiện rò rỉ của chúng tôi thay cho biểu mẫu chứng nhận giám sát hàng năm hiện tại. </a:t>
            </a:r>
          </a:p>
        </p:txBody>
      </p:sp>
      <p:sp>
        <p:nvSpPr>
          <p:cNvPr id="4" name="Slide Number Placeholder 3">
            <a:extLst>
              <a:ext uri="{FF2B5EF4-FFF2-40B4-BE49-F238E27FC236}">
                <a16:creationId xmlns:a16="http://schemas.microsoft.com/office/drawing/2014/main" id="{080DB282-A87A-47C3-5AE4-3FEC32654BBC}"/>
              </a:ext>
            </a:extLst>
          </p:cNvPr>
          <p:cNvSpPr>
            <a:spLocks noGrp="1"/>
          </p:cNvSpPr>
          <p:nvPr>
            <p:ph type="sldNum" sz="quarter" idx="5"/>
          </p:nvPr>
        </p:nvSpPr>
        <p:spPr/>
        <p:txBody>
          <a:bodyPr/>
          <a:lstStyle/>
          <a:p>
            <a:fld id="{6006FCD0-1D65-46BA-BE27-6CE1CE197DC6}" type="slidenum">
              <a:rPr lang="en-US" smtClean="0"/>
              <a:t>109</a:t>
            </a:fld>
            <a:endParaRPr lang="en-US"/>
          </a:p>
        </p:txBody>
      </p:sp>
    </p:spTree>
    <p:extLst>
      <p:ext uri="{BB962C8B-B14F-4D97-AF65-F5344CB8AC3E}">
        <p14:creationId xmlns:p14="http://schemas.microsoft.com/office/powerpoint/2010/main" val="111119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565B-15AC-C9BF-CB4E-C0F318774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D4E89-4388-B28E-E9AA-925B270B8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5FC87-B233-D91B-8919-50FF3E17A29F}"/>
              </a:ext>
            </a:extLst>
          </p:cNvPr>
          <p:cNvSpPr>
            <a:spLocks noGrp="1"/>
          </p:cNvSpPr>
          <p:nvPr>
            <p:ph type="body" idx="1"/>
          </p:nvPr>
        </p:nvSpPr>
        <p:spPr/>
        <p:txBody>
          <a:bodyPr/>
          <a:lstStyle/>
          <a:p>
            <a:pPr rtl="0"/>
            <a:r>
              <a:rPr lang="vi" sz="1200" b="0" i="0" u="none" strike="noStrike">
                <a:latin typeface="Arial"/>
                <a:cs typeface="Arial"/>
              </a:rPr>
              <a:t>Bất kỳ thông tin nào khác mà chủ sở hữu hoặc người vận hành phải cung cấp đều có thể được chuyển bằng cách giao nhận trực tiếp, gửi thư hoặc bằng phương tiện điện tử được chấp thuận.</a:t>
            </a:r>
          </a:p>
        </p:txBody>
      </p:sp>
      <p:sp>
        <p:nvSpPr>
          <p:cNvPr id="4" name="Slide Number Placeholder 3">
            <a:extLst>
              <a:ext uri="{FF2B5EF4-FFF2-40B4-BE49-F238E27FC236}">
                <a16:creationId xmlns:a16="http://schemas.microsoft.com/office/drawing/2014/main" id="{7CCF10BE-45FB-5951-F4B8-904F7D953FE4}"/>
              </a:ext>
            </a:extLst>
          </p:cNvPr>
          <p:cNvSpPr>
            <a:spLocks noGrp="1"/>
          </p:cNvSpPr>
          <p:nvPr>
            <p:ph type="sldNum" sz="quarter" idx="5"/>
          </p:nvPr>
        </p:nvSpPr>
        <p:spPr/>
        <p:txBody>
          <a:bodyPr/>
          <a:lstStyle/>
          <a:p>
            <a:fld id="{6006FCD0-1D65-46BA-BE27-6CE1CE197DC6}" type="slidenum">
              <a:rPr lang="en-US" smtClean="0"/>
              <a:t>11</a:t>
            </a:fld>
            <a:endParaRPr lang="en-US"/>
          </a:p>
        </p:txBody>
      </p:sp>
    </p:spTree>
    <p:extLst>
      <p:ext uri="{BB962C8B-B14F-4D97-AF65-F5344CB8AC3E}">
        <p14:creationId xmlns:p14="http://schemas.microsoft.com/office/powerpoint/2010/main" val="26524781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E9C1-B9B3-65B4-7E1B-5BF613FF6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D1288-A0EB-1991-D16A-750BCB094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CEBA6-CEDE-E2CB-3629-B5268EDD0D73}"/>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solidFill>
                  <a:srgbClr val="0070C0"/>
                </a:solidFill>
                <a:latin typeface="Arial"/>
              </a:rPr>
              <a:t>Trang hai đã được cập nhật để sử dụng các câu hỏi đầy đủ nhằm tăng độ rõ ràng. </a:t>
            </a:r>
          </a:p>
          <a:p>
            <a:pPr marL="342900" indent="-285750" rtl="0">
              <a:spcAft>
                <a:spcPts val="600"/>
              </a:spcAft>
              <a:buFont typeface="Arial" panose="020B0604020202020204" pitchFamily="34" charset="0"/>
              <a:buChar char="•"/>
            </a:pPr>
            <a:r>
              <a:rPr lang="vi" sz="1200" b="0" i="0" u="none" strike="noStrike">
                <a:solidFill>
                  <a:srgbClr val="0070C0"/>
                </a:solidFill>
                <a:latin typeface="Arial"/>
              </a:rPr>
              <a:t>Bổ sung mục này bằng chữ đỏ để xác nhận rằng bất kỳ đường ống hút an toàn nào thực sự là đường ống hút an toàn trong quá trình thanh tra hàng năm này. </a:t>
            </a:r>
          </a:p>
        </p:txBody>
      </p:sp>
      <p:sp>
        <p:nvSpPr>
          <p:cNvPr id="4" name="Slide Number Placeholder 3">
            <a:extLst>
              <a:ext uri="{FF2B5EF4-FFF2-40B4-BE49-F238E27FC236}">
                <a16:creationId xmlns:a16="http://schemas.microsoft.com/office/drawing/2014/main" id="{37CDDE65-A8B8-421D-BBED-C54C6EEC9ADD}"/>
              </a:ext>
            </a:extLst>
          </p:cNvPr>
          <p:cNvSpPr>
            <a:spLocks noGrp="1"/>
          </p:cNvSpPr>
          <p:nvPr>
            <p:ph type="sldNum" sz="quarter" idx="5"/>
          </p:nvPr>
        </p:nvSpPr>
        <p:spPr/>
        <p:txBody>
          <a:bodyPr/>
          <a:lstStyle/>
          <a:p>
            <a:fld id="{6006FCD0-1D65-46BA-BE27-6CE1CE197DC6}" type="slidenum">
              <a:rPr lang="en-US" smtClean="0"/>
              <a:t>110</a:t>
            </a:fld>
            <a:endParaRPr lang="en-US"/>
          </a:p>
        </p:txBody>
      </p:sp>
    </p:spTree>
    <p:extLst>
      <p:ext uri="{BB962C8B-B14F-4D97-AF65-F5344CB8AC3E}">
        <p14:creationId xmlns:p14="http://schemas.microsoft.com/office/powerpoint/2010/main" val="11951478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131A1-79F6-DBED-09B8-4830A23F9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36728-66CB-AF27-F76E-1EF5E0B88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04005-AEE6-75F1-EF52-8552182CFD12}"/>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dirty="0">
                <a:latin typeface="Arial"/>
              </a:rPr>
              <a:t>Trang 3 của biểu mẫu này đang được chỉnh sửa để có hình thức như sau. Tất cả các cảm biến trong khoảng không giữa hai lớp sẽ được kiểm tra trên biểu mẫu này, bất kể là cảm biến sản phẩm hay cảm biến VPH. </a:t>
            </a:r>
          </a:p>
          <a:p>
            <a:pPr marL="342900" indent="-285750" rtl="0">
              <a:spcAft>
                <a:spcPts val="600"/>
              </a:spcAft>
              <a:buFont typeface="Arial" panose="020B0604020202020204" pitchFamily="34" charset="0"/>
              <a:buChar char="•"/>
            </a:pPr>
            <a:r>
              <a:rPr lang="vi" sz="1200" b="0" i="0" u="none" strike="noStrike" dirty="0">
                <a:solidFill>
                  <a:srgbClr val="0070C0"/>
                </a:solidFill>
                <a:latin typeface="Arial"/>
              </a:rPr>
              <a:t>Một phần của mục này cũng yêu cầu kỹ thuật viên dịch vụ kiểm tra tính liên tục trên biểu mẫu này. Các cảm biến giám sát các vùng này cần được xác minh tính liên tục giữa các điểm xa nhất và được đánh dấu là đạt/không đạt. </a:t>
            </a:r>
          </a:p>
          <a:p>
            <a:pPr marL="342900" indent="-285750" rtl="0">
              <a:spcAft>
                <a:spcPts val="600"/>
              </a:spcAft>
              <a:buFont typeface="Arial" panose="020B0604020202020204" pitchFamily="34" charset="0"/>
              <a:buChar char="•"/>
            </a:pPr>
            <a:r>
              <a:rPr lang="vi" sz="1200" b="0" i="0" u="none" strike="noStrike" dirty="0">
                <a:solidFill>
                  <a:srgbClr val="0070C0"/>
                </a:solidFill>
                <a:latin typeface="Arial"/>
              </a:rPr>
              <a:t>Các cảm biến không đạt yêu cầu sẽ cần được giải thích trong mục nhận xét mới (mục 8 trong biểu mẫu dự thảo).</a:t>
            </a:r>
          </a:p>
          <a:p>
            <a:pPr marL="342900" indent="-285750" rtl="0">
              <a:spcAft>
                <a:spcPts val="600"/>
              </a:spcAft>
              <a:buFont typeface="Arial" panose="020B0604020202020204" pitchFamily="34" charset="0"/>
              <a:buChar char="•"/>
            </a:pPr>
            <a:r>
              <a:rPr lang="vi" sz="1200" b="0" i="0" u="none" strike="noStrike" dirty="0">
                <a:solidFill>
                  <a:srgbClr val="0070C0"/>
                </a:solidFill>
                <a:latin typeface="Arial"/>
              </a:rPr>
              <a:t>Trang này cũng có một trang tiếp theo (phụ lục 5.1) </a:t>
            </a:r>
          </a:p>
        </p:txBody>
      </p:sp>
      <p:sp>
        <p:nvSpPr>
          <p:cNvPr id="4" name="Slide Number Placeholder 3">
            <a:extLst>
              <a:ext uri="{FF2B5EF4-FFF2-40B4-BE49-F238E27FC236}">
                <a16:creationId xmlns:a16="http://schemas.microsoft.com/office/drawing/2014/main" id="{46993698-FB87-ED6E-8B55-4864F8B3AA14}"/>
              </a:ext>
            </a:extLst>
          </p:cNvPr>
          <p:cNvSpPr>
            <a:spLocks noGrp="1"/>
          </p:cNvSpPr>
          <p:nvPr>
            <p:ph type="sldNum" sz="quarter" idx="5"/>
          </p:nvPr>
        </p:nvSpPr>
        <p:spPr/>
        <p:txBody>
          <a:bodyPr/>
          <a:lstStyle/>
          <a:p>
            <a:fld id="{6006FCD0-1D65-46BA-BE27-6CE1CE197DC6}" type="slidenum">
              <a:rPr lang="en-US" smtClean="0"/>
              <a:t>111</a:t>
            </a:fld>
            <a:endParaRPr lang="en-US"/>
          </a:p>
        </p:txBody>
      </p:sp>
    </p:spTree>
    <p:extLst>
      <p:ext uri="{BB962C8B-B14F-4D97-AF65-F5344CB8AC3E}">
        <p14:creationId xmlns:p14="http://schemas.microsoft.com/office/powerpoint/2010/main" val="20457849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2404-A7E6-A4EA-6956-D396B0BE2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D504C-29F9-66CF-0D58-D8D42D6EC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87ADD-FB4D-A537-CE60-284842DBA04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latin typeface="Arial"/>
              </a:rPr>
              <a:t>Đây là trang tiếp theo dành cho các cảm biến bổ sung. </a:t>
            </a:r>
            <a:endParaRPr lang="en-US" sz="1200">
              <a:solidFill>
                <a:srgbClr val="0070C0"/>
              </a:solidFill>
            </a:endParaRPr>
          </a:p>
        </p:txBody>
      </p:sp>
      <p:sp>
        <p:nvSpPr>
          <p:cNvPr id="4" name="Slide Number Placeholder 3">
            <a:extLst>
              <a:ext uri="{FF2B5EF4-FFF2-40B4-BE49-F238E27FC236}">
                <a16:creationId xmlns:a16="http://schemas.microsoft.com/office/drawing/2014/main" id="{5E2E70C3-C488-BE2E-5C9B-D3FB56418C14}"/>
              </a:ext>
            </a:extLst>
          </p:cNvPr>
          <p:cNvSpPr>
            <a:spLocks noGrp="1"/>
          </p:cNvSpPr>
          <p:nvPr>
            <p:ph type="sldNum" sz="quarter" idx="5"/>
          </p:nvPr>
        </p:nvSpPr>
        <p:spPr/>
        <p:txBody>
          <a:bodyPr/>
          <a:lstStyle/>
          <a:p>
            <a:fld id="{6006FCD0-1D65-46BA-BE27-6CE1CE197DC6}" type="slidenum">
              <a:rPr lang="en-US" smtClean="0"/>
              <a:t>112</a:t>
            </a:fld>
            <a:endParaRPr lang="en-US"/>
          </a:p>
        </p:txBody>
      </p:sp>
    </p:spTree>
    <p:extLst>
      <p:ext uri="{BB962C8B-B14F-4D97-AF65-F5344CB8AC3E}">
        <p14:creationId xmlns:p14="http://schemas.microsoft.com/office/powerpoint/2010/main" val="30017466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406A-DACE-C5A4-7862-0689BB451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07B5C-6E69-C47C-AA69-6E520E1B4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1EA66-BB42-168A-C619-11C55EC7FDC6}"/>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vi" sz="1200" b="0" i="0" u="none" strike="noStrike">
                <a:solidFill>
                  <a:srgbClr val="0070C0"/>
                </a:solidFill>
                <a:latin typeface="Arial"/>
              </a:rPr>
              <a:t>Tương tự, mục 7 của biểu mẫu này sẽ áp dụng cho các thiết bị phát hiện rò rỉ đường ống. Phần này cũng có một trang tiếp theo (phụ lục 5.2). </a:t>
            </a:r>
          </a:p>
        </p:txBody>
      </p:sp>
      <p:sp>
        <p:nvSpPr>
          <p:cNvPr id="4" name="Slide Number Placeholder 3">
            <a:extLst>
              <a:ext uri="{FF2B5EF4-FFF2-40B4-BE49-F238E27FC236}">
                <a16:creationId xmlns:a16="http://schemas.microsoft.com/office/drawing/2014/main" id="{8050576D-2C02-0A73-F705-2AAC5098532E}"/>
              </a:ext>
            </a:extLst>
          </p:cNvPr>
          <p:cNvSpPr>
            <a:spLocks noGrp="1"/>
          </p:cNvSpPr>
          <p:nvPr>
            <p:ph type="sldNum" sz="quarter" idx="5"/>
          </p:nvPr>
        </p:nvSpPr>
        <p:spPr/>
        <p:txBody>
          <a:bodyPr/>
          <a:lstStyle/>
          <a:p>
            <a:fld id="{6006FCD0-1D65-46BA-BE27-6CE1CE197DC6}" type="slidenum">
              <a:rPr lang="en-US" smtClean="0"/>
              <a:t>113</a:t>
            </a:fld>
            <a:endParaRPr lang="en-US"/>
          </a:p>
        </p:txBody>
      </p:sp>
    </p:spTree>
    <p:extLst>
      <p:ext uri="{BB962C8B-B14F-4D97-AF65-F5344CB8AC3E}">
        <p14:creationId xmlns:p14="http://schemas.microsoft.com/office/powerpoint/2010/main" val="6806302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0659B-D62F-9093-E246-AB520B09A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000A7-558E-1094-ECA4-45DBD7E55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2C92A-B53A-547C-156B-A4AEE3D3812E}"/>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latin typeface="Arial"/>
              </a:rPr>
              <a:t>Đây là nội dung của phụ lục 5.2. </a:t>
            </a:r>
            <a:endParaRPr lang="en-US" sz="1200">
              <a:solidFill>
                <a:srgbClr val="0070C0"/>
              </a:solidFill>
            </a:endParaRPr>
          </a:p>
        </p:txBody>
      </p:sp>
      <p:sp>
        <p:nvSpPr>
          <p:cNvPr id="4" name="Slide Number Placeholder 3">
            <a:extLst>
              <a:ext uri="{FF2B5EF4-FFF2-40B4-BE49-F238E27FC236}">
                <a16:creationId xmlns:a16="http://schemas.microsoft.com/office/drawing/2014/main" id="{246C6DD4-476E-57A8-735C-FB5202C397C6}"/>
              </a:ext>
            </a:extLst>
          </p:cNvPr>
          <p:cNvSpPr>
            <a:spLocks noGrp="1"/>
          </p:cNvSpPr>
          <p:nvPr>
            <p:ph type="sldNum" sz="quarter" idx="5"/>
          </p:nvPr>
        </p:nvSpPr>
        <p:spPr/>
        <p:txBody>
          <a:bodyPr/>
          <a:lstStyle/>
          <a:p>
            <a:fld id="{6006FCD0-1D65-46BA-BE27-6CE1CE197DC6}" type="slidenum">
              <a:rPr lang="en-US" smtClean="0"/>
              <a:t>114</a:t>
            </a:fld>
            <a:endParaRPr lang="en-US"/>
          </a:p>
        </p:txBody>
      </p:sp>
    </p:spTree>
    <p:extLst>
      <p:ext uri="{BB962C8B-B14F-4D97-AF65-F5344CB8AC3E}">
        <p14:creationId xmlns:p14="http://schemas.microsoft.com/office/powerpoint/2010/main" val="29882080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EF2FE-56F9-8E5C-3C4E-A5FE4BD5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26165-F854-52A0-5268-6570999E8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C3449-DEC1-69A6-5F16-46E961BB3004}"/>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latin typeface="Arial"/>
              </a:rPr>
              <a:t>Xóa mục này khỏi biểu mẫu kiểm tra thiết bị phát hiện rò rỉ vì hệ thống đo bồn chứa tự động sẽ không còn có thể được sử dụng để phát hiện rò rỉ nữa.</a:t>
            </a:r>
            <a:endParaRPr lang="en-US" sz="1200">
              <a:solidFill>
                <a:srgbClr val="0070C0"/>
              </a:solidFill>
            </a:endParaRPr>
          </a:p>
        </p:txBody>
      </p:sp>
      <p:sp>
        <p:nvSpPr>
          <p:cNvPr id="4" name="Slide Number Placeholder 3">
            <a:extLst>
              <a:ext uri="{FF2B5EF4-FFF2-40B4-BE49-F238E27FC236}">
                <a16:creationId xmlns:a16="http://schemas.microsoft.com/office/drawing/2014/main" id="{0897BDFA-BFC4-E806-21DF-92AEECB6A559}"/>
              </a:ext>
            </a:extLst>
          </p:cNvPr>
          <p:cNvSpPr>
            <a:spLocks noGrp="1"/>
          </p:cNvSpPr>
          <p:nvPr>
            <p:ph type="sldNum" sz="quarter" idx="5"/>
          </p:nvPr>
        </p:nvSpPr>
        <p:spPr/>
        <p:txBody>
          <a:bodyPr/>
          <a:lstStyle/>
          <a:p>
            <a:fld id="{6006FCD0-1D65-46BA-BE27-6CE1CE197DC6}" type="slidenum">
              <a:rPr lang="en-US" smtClean="0"/>
              <a:t>115</a:t>
            </a:fld>
            <a:endParaRPr lang="en-US"/>
          </a:p>
        </p:txBody>
      </p:sp>
    </p:spTree>
    <p:extLst>
      <p:ext uri="{BB962C8B-B14F-4D97-AF65-F5344CB8AC3E}">
        <p14:creationId xmlns:p14="http://schemas.microsoft.com/office/powerpoint/2010/main" val="26412432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FC52-EB90-BC50-A63C-43325178C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C3306-44DA-6AF1-4E25-03D25C44C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5EEDF-4A6D-975E-D8D3-7E1C8A6D525B}"/>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solidFill>
                  <a:srgbClr val="0070C0"/>
                </a:solidFill>
                <a:latin typeface="Arial"/>
              </a:rPr>
              <a:t>Phụ lục 6 bao gồm biểu mẫu báo cáo kiểm tra thiết bị chống tràn. </a:t>
            </a:r>
            <a:endParaRPr lang="en-US"/>
          </a:p>
        </p:txBody>
      </p:sp>
      <p:sp>
        <p:nvSpPr>
          <p:cNvPr id="4" name="Slide Number Placeholder 3">
            <a:extLst>
              <a:ext uri="{FF2B5EF4-FFF2-40B4-BE49-F238E27FC236}">
                <a16:creationId xmlns:a16="http://schemas.microsoft.com/office/drawing/2014/main" id="{B5BC311B-903D-9F30-5AA3-8121745A4FC2}"/>
              </a:ext>
            </a:extLst>
          </p:cNvPr>
          <p:cNvSpPr>
            <a:spLocks noGrp="1"/>
          </p:cNvSpPr>
          <p:nvPr>
            <p:ph type="sldNum" sz="quarter" idx="5"/>
          </p:nvPr>
        </p:nvSpPr>
        <p:spPr/>
        <p:txBody>
          <a:bodyPr/>
          <a:lstStyle/>
          <a:p>
            <a:fld id="{6006FCD0-1D65-46BA-BE27-6CE1CE197DC6}" type="slidenum">
              <a:rPr lang="en-US" smtClean="0"/>
              <a:t>116</a:t>
            </a:fld>
            <a:endParaRPr lang="en-US"/>
          </a:p>
        </p:txBody>
      </p:sp>
    </p:spTree>
    <p:extLst>
      <p:ext uri="{BB962C8B-B14F-4D97-AF65-F5344CB8AC3E}">
        <p14:creationId xmlns:p14="http://schemas.microsoft.com/office/powerpoint/2010/main" val="38586712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418D-EFFA-A632-BA50-4453EED11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30E85-A37F-19BA-B47A-FB93F4F5D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082FD-DF85-7B30-4329-E475877E56CE}"/>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solidFill>
                  <a:srgbClr val="0070C0"/>
                </a:solidFill>
                <a:latin typeface="Arial"/>
              </a:rPr>
              <a:t>Đã cập nhật</a:t>
            </a:r>
            <a:r>
              <a:rPr lang="vi" sz="1200" b="0" i="0" u="none" strike="noStrike">
                <a:latin typeface="Arial"/>
              </a:rPr>
              <a:t> các trích dẫn tham chiếu để nhất quán với dự thảo quy định, ngoài ra còn bổ sung một trang tiếp theo cho thiết bị chống tràn (phụ lục 6.1). </a:t>
            </a:r>
          </a:p>
          <a:p>
            <a:endParaRPr lang="en-US"/>
          </a:p>
        </p:txBody>
      </p:sp>
      <p:sp>
        <p:nvSpPr>
          <p:cNvPr id="4" name="Slide Number Placeholder 3">
            <a:extLst>
              <a:ext uri="{FF2B5EF4-FFF2-40B4-BE49-F238E27FC236}">
                <a16:creationId xmlns:a16="http://schemas.microsoft.com/office/drawing/2014/main" id="{6155FD44-7192-02B4-694F-015B4E7045DB}"/>
              </a:ext>
            </a:extLst>
          </p:cNvPr>
          <p:cNvSpPr>
            <a:spLocks noGrp="1"/>
          </p:cNvSpPr>
          <p:nvPr>
            <p:ph type="sldNum" sz="quarter" idx="5"/>
          </p:nvPr>
        </p:nvSpPr>
        <p:spPr/>
        <p:txBody>
          <a:bodyPr/>
          <a:lstStyle/>
          <a:p>
            <a:fld id="{6006FCD0-1D65-46BA-BE27-6CE1CE197DC6}" type="slidenum">
              <a:rPr lang="en-US" smtClean="0"/>
              <a:t>117</a:t>
            </a:fld>
            <a:endParaRPr lang="en-US"/>
          </a:p>
        </p:txBody>
      </p:sp>
    </p:spTree>
    <p:extLst>
      <p:ext uri="{BB962C8B-B14F-4D97-AF65-F5344CB8AC3E}">
        <p14:creationId xmlns:p14="http://schemas.microsoft.com/office/powerpoint/2010/main" val="29183211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187F3-7C47-7BA1-1DEA-F23561F1A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A4CFF-6326-E59E-D38F-DCF9CDA8A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55A02-B7BF-4302-4C8F-D41BDB0B1153}"/>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rPr>
              <a:t>Không có thay đổi nào được thực hiện đối với trang đầu tiên của phụ lục 8. </a:t>
            </a:r>
            <a:endParaRPr lang="en-US" sz="1200">
              <a:solidFill>
                <a:srgbClr val="0070C0"/>
              </a:solidFill>
            </a:endParaRPr>
          </a:p>
          <a:p>
            <a:endParaRPr lang="en-US"/>
          </a:p>
        </p:txBody>
      </p:sp>
      <p:sp>
        <p:nvSpPr>
          <p:cNvPr id="4" name="Slide Number Placeholder 3">
            <a:extLst>
              <a:ext uri="{FF2B5EF4-FFF2-40B4-BE49-F238E27FC236}">
                <a16:creationId xmlns:a16="http://schemas.microsoft.com/office/drawing/2014/main" id="{F13F7337-CDDD-3982-D97B-F4DB8B1FC047}"/>
              </a:ext>
            </a:extLst>
          </p:cNvPr>
          <p:cNvSpPr>
            <a:spLocks noGrp="1"/>
          </p:cNvSpPr>
          <p:nvPr>
            <p:ph type="sldNum" sz="quarter" idx="5"/>
          </p:nvPr>
        </p:nvSpPr>
        <p:spPr/>
        <p:txBody>
          <a:bodyPr/>
          <a:lstStyle/>
          <a:p>
            <a:fld id="{6006FCD0-1D65-46BA-BE27-6CE1CE197DC6}" type="slidenum">
              <a:rPr lang="en-US" smtClean="0"/>
              <a:t>118</a:t>
            </a:fld>
            <a:endParaRPr lang="en-US"/>
          </a:p>
        </p:txBody>
      </p:sp>
    </p:spTree>
    <p:extLst>
      <p:ext uri="{BB962C8B-B14F-4D97-AF65-F5344CB8AC3E}">
        <p14:creationId xmlns:p14="http://schemas.microsoft.com/office/powerpoint/2010/main" val="35300212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4147-52F4-D4A4-C803-CBB394506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1731C-BB0D-6A4A-AFFC-08E31A6FE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08900-13A9-45B2-BAA5-E0489EC7B03B}"/>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rPr>
              <a:t>Đã bổ sung các trang tiếp theo dành cho kiểm tra lớp bảo vệ thứ cấp của bồn chứa và lớp bảo vệ thứ cấp của đường ống. </a:t>
            </a:r>
            <a:endParaRPr lang="en-US" sz="1200">
              <a:solidFill>
                <a:srgbClr val="0070C0"/>
              </a:solidFill>
            </a:endParaRPr>
          </a:p>
          <a:p>
            <a:endParaRPr lang="en-US"/>
          </a:p>
        </p:txBody>
      </p:sp>
      <p:sp>
        <p:nvSpPr>
          <p:cNvPr id="4" name="Slide Number Placeholder 3">
            <a:extLst>
              <a:ext uri="{FF2B5EF4-FFF2-40B4-BE49-F238E27FC236}">
                <a16:creationId xmlns:a16="http://schemas.microsoft.com/office/drawing/2014/main" id="{162F4A02-738D-D86E-BEE1-BBDCBDED9219}"/>
              </a:ext>
            </a:extLst>
          </p:cNvPr>
          <p:cNvSpPr>
            <a:spLocks noGrp="1"/>
          </p:cNvSpPr>
          <p:nvPr>
            <p:ph type="sldNum" sz="quarter" idx="5"/>
          </p:nvPr>
        </p:nvSpPr>
        <p:spPr/>
        <p:txBody>
          <a:bodyPr/>
          <a:lstStyle/>
          <a:p>
            <a:fld id="{6006FCD0-1D65-46BA-BE27-6CE1CE197DC6}" type="slidenum">
              <a:rPr lang="en-US" smtClean="0"/>
              <a:t>119</a:t>
            </a:fld>
            <a:endParaRPr lang="en-US"/>
          </a:p>
        </p:txBody>
      </p:sp>
    </p:spTree>
    <p:extLst>
      <p:ext uri="{BB962C8B-B14F-4D97-AF65-F5344CB8AC3E}">
        <p14:creationId xmlns:p14="http://schemas.microsoft.com/office/powerpoint/2010/main" val="286295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ct val="0"/>
              </a:spcBef>
              <a:spcAft>
                <a:spcPct val="0"/>
              </a:spcAft>
              <a:buFont typeface="Symbol" panose="05050102010706020507" pitchFamily="18" charset="2"/>
              <a:buNone/>
            </a:pPr>
            <a:r>
              <a:rPr lang="vi" sz="1200" b="0" i="0" u="none" strike="noStrike" kern="100" dirty="0">
                <a:latin typeface="Arial"/>
                <a:ea typeface="Calibri"/>
                <a:cs typeface="Times New Roman"/>
              </a:rPr>
              <a:t>Các thuật ngữ này được bổ sung nhằm thay thế cho cách gọi bồn chứa ngầm "mới" và bồn chứa ngầm "hiện có" vì các thuật ngữ này sẽ trở nên lỗi thời khi dự thảo quy định có hiệu lực. Các loại bồn chứa này được phân định theo ngày lắp đặt phù hợp với Bộ Luật Y Tế và An Toàn.</a:t>
            </a:r>
          </a:p>
          <a:p>
            <a:pPr marL="0" marR="0" lvl="0" indent="0" rtl="0">
              <a:spcBef>
                <a:spcPct val="0"/>
              </a:spcBef>
              <a:spcAft>
                <a:spcPct val="0"/>
              </a:spcAft>
              <a:buFont typeface="Symbol" panose="05050102010706020507" pitchFamily="18" charset="2"/>
              <a:buNone/>
            </a:pPr>
            <a:r>
              <a:rPr lang="vi" sz="1200" b="0" i="0" u="none" strike="noStrike" kern="100" dirty="0">
                <a:latin typeface="Arial"/>
                <a:ea typeface="Calibri"/>
                <a:cs typeface="Times New Roman"/>
              </a:rPr>
              <a:t>Bồn chứa ngầm loại 1 là các hệ thống được lắp đặt trước ngày 1 tháng Bảy, 2003</a:t>
            </a:r>
          </a:p>
          <a:p>
            <a:pPr marL="0" marR="0" lvl="0" indent="0" rtl="0">
              <a:spcBef>
                <a:spcPct val="0"/>
              </a:spcBef>
              <a:spcAft>
                <a:spcPct val="0"/>
              </a:spcAft>
              <a:buFont typeface="Symbol" panose="05050102010706020507" pitchFamily="18" charset="2"/>
              <a:buNone/>
            </a:pPr>
            <a:r>
              <a:rPr lang="vi" sz="1200" b="0" i="0" u="none" strike="noStrike" kern="100" dirty="0">
                <a:latin typeface="Arial"/>
                <a:ea typeface="Calibri"/>
                <a:cs typeface="Times New Roman"/>
              </a:rPr>
              <a:t>Bồn chứa ngầm loại 2 là các hệ thống được lắp đặt vào hoặc sau ngày 1 tháng Bảy, 2003 đến trước ngày 1 tháng Bảy, 2004</a:t>
            </a:r>
          </a:p>
          <a:p>
            <a:pPr marL="0" marR="0" lvl="0" indent="0" rtl="0">
              <a:spcBef>
                <a:spcPct val="0"/>
              </a:spcBef>
              <a:spcAft>
                <a:spcPct val="0"/>
              </a:spcAft>
              <a:buFont typeface="Symbol" panose="05050102010706020507" pitchFamily="18" charset="2"/>
              <a:buNone/>
            </a:pPr>
            <a:r>
              <a:rPr lang="vi" sz="1200" b="0" i="0" u="none" strike="noStrike" kern="100" dirty="0">
                <a:latin typeface="Arial"/>
                <a:ea typeface="Calibri"/>
                <a:cs typeface="Times New Roman"/>
              </a:rPr>
              <a:t>Bồn chứa ngầm loại 3 là các hệ thống được lắp đặt vào hoặc sau ngày 1 tháng Bảy, 2004. </a:t>
            </a:r>
          </a:p>
          <a:p>
            <a:pPr marL="0" marR="0" lvl="0" indent="0">
              <a:spcBef>
                <a:spcPct val="0"/>
              </a:spcBef>
              <a:spcAft>
                <a:spcPct val="0"/>
              </a:spcAft>
              <a:buFont typeface="Symbol" panose="05050102010706020507" pitchFamily="18" charset="2"/>
              <a:buNone/>
            </a:pPr>
            <a:endParaRPr lang="en-US" sz="12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ct val="0"/>
              </a:spcAft>
              <a:buFont typeface="Symbol" panose="05050102010706020507" pitchFamily="18" charset="2"/>
              <a:buNone/>
            </a:pPr>
            <a:r>
              <a:rPr lang="vi" sz="1200" b="0" i="0" u="none" strike="noStrike" kern="100" dirty="0">
                <a:latin typeface="Arial"/>
                <a:ea typeface="Calibri"/>
                <a:cs typeface="Times New Roman"/>
              </a:rPr>
              <a:t>Mỗi loại bồn chứa trong ba loại này có các yêu cầu pháp lý riêng biệt trong dự thảo quy định. </a:t>
            </a:r>
          </a:p>
        </p:txBody>
      </p:sp>
      <p:sp>
        <p:nvSpPr>
          <p:cNvPr id="4" name="Slide Number Placeholder 3"/>
          <p:cNvSpPr>
            <a:spLocks noGrp="1"/>
          </p:cNvSpPr>
          <p:nvPr>
            <p:ph type="sldNum" sz="quarter" idx="5"/>
          </p:nvPr>
        </p:nvSpPr>
        <p:spPr/>
        <p:txBody>
          <a:bodyPr/>
          <a:lstStyle/>
          <a:p>
            <a:fld id="{6006FCD0-1D65-46BA-BE27-6CE1CE197DC6}" type="slidenum">
              <a:rPr lang="en-US" smtClean="0"/>
              <a:t>12</a:t>
            </a:fld>
            <a:endParaRPr lang="en-US"/>
          </a:p>
        </p:txBody>
      </p:sp>
    </p:spTree>
    <p:extLst>
      <p:ext uri="{BB962C8B-B14F-4D97-AF65-F5344CB8AC3E}">
        <p14:creationId xmlns:p14="http://schemas.microsoft.com/office/powerpoint/2010/main" val="40555549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F079-BB01-032F-AC0D-11840A005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CC337-48B9-8033-9982-77E933B1A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8414B-499E-D1C1-01E3-563ED5A82BC8}"/>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rPr>
              <a:t>Chúng tôi cũng đã cập nhật nội dung trong mục 8 để phù hợp hơn với cách sử dụng thuật ngữ “hố thu gom” trong các quy định được đề xuất. </a:t>
            </a:r>
            <a:endParaRPr lang="en-US"/>
          </a:p>
        </p:txBody>
      </p:sp>
      <p:sp>
        <p:nvSpPr>
          <p:cNvPr id="4" name="Slide Number Placeholder 3">
            <a:extLst>
              <a:ext uri="{FF2B5EF4-FFF2-40B4-BE49-F238E27FC236}">
                <a16:creationId xmlns:a16="http://schemas.microsoft.com/office/drawing/2014/main" id="{1ACA4ACB-93BD-7516-C0CC-D0AC0E080708}"/>
              </a:ext>
            </a:extLst>
          </p:cNvPr>
          <p:cNvSpPr>
            <a:spLocks noGrp="1"/>
          </p:cNvSpPr>
          <p:nvPr>
            <p:ph type="sldNum" sz="quarter" idx="5"/>
          </p:nvPr>
        </p:nvSpPr>
        <p:spPr/>
        <p:txBody>
          <a:bodyPr/>
          <a:lstStyle/>
          <a:p>
            <a:fld id="{6006FCD0-1D65-46BA-BE27-6CE1CE197DC6}" type="slidenum">
              <a:rPr lang="en-US" smtClean="0"/>
              <a:t>120</a:t>
            </a:fld>
            <a:endParaRPr lang="en-US"/>
          </a:p>
        </p:txBody>
      </p:sp>
    </p:spTree>
    <p:extLst>
      <p:ext uri="{BB962C8B-B14F-4D97-AF65-F5344CB8AC3E}">
        <p14:creationId xmlns:p14="http://schemas.microsoft.com/office/powerpoint/2010/main" val="35703662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89DF-A653-BE83-E394-1703A1E68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AC41D-ED7C-8A18-A5FC-1F1BAB877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E8828-7E50-9FCF-2164-C9F684A7B167}"/>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sng" strike="noStrike">
                <a:solidFill>
                  <a:srgbClr val="0070C0"/>
                </a:solidFill>
                <a:latin typeface="Arial"/>
              </a:rPr>
              <a:t>Không có thay đổi nào trên trang đầu tiên này. </a:t>
            </a:r>
            <a:endParaRPr lang="en-US" sz="1100" u="sng">
              <a:solidFill>
                <a:srgbClr val="0070C0"/>
              </a:solidFill>
            </a:endParaRPr>
          </a:p>
          <a:p>
            <a:endParaRPr lang="en-US"/>
          </a:p>
        </p:txBody>
      </p:sp>
      <p:sp>
        <p:nvSpPr>
          <p:cNvPr id="4" name="Slide Number Placeholder 3">
            <a:extLst>
              <a:ext uri="{FF2B5EF4-FFF2-40B4-BE49-F238E27FC236}">
                <a16:creationId xmlns:a16="http://schemas.microsoft.com/office/drawing/2014/main" id="{54005676-0B62-057B-F675-260F2FCF8552}"/>
              </a:ext>
            </a:extLst>
          </p:cNvPr>
          <p:cNvSpPr>
            <a:spLocks noGrp="1"/>
          </p:cNvSpPr>
          <p:nvPr>
            <p:ph type="sldNum" sz="quarter" idx="5"/>
          </p:nvPr>
        </p:nvSpPr>
        <p:spPr/>
        <p:txBody>
          <a:bodyPr/>
          <a:lstStyle/>
          <a:p>
            <a:fld id="{6006FCD0-1D65-46BA-BE27-6CE1CE197DC6}" type="slidenum">
              <a:rPr lang="en-US" smtClean="0"/>
              <a:t>121</a:t>
            </a:fld>
            <a:endParaRPr lang="en-US"/>
          </a:p>
        </p:txBody>
      </p:sp>
    </p:spTree>
    <p:extLst>
      <p:ext uri="{BB962C8B-B14F-4D97-AF65-F5344CB8AC3E}">
        <p14:creationId xmlns:p14="http://schemas.microsoft.com/office/powerpoint/2010/main" val="13754728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81F2-5C95-D45E-2007-53D5EA731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6D2F5-A511-37E3-C1AB-24CB72499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44FBF-2498-4119-9B94-D614307BEBF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solidFill>
                  <a:srgbClr val="0070C0"/>
                </a:solidFill>
                <a:latin typeface="Arial"/>
              </a:rPr>
              <a:t>Mục sáu của biểu mẫu này được bổ sung các ô chọn cho các phương pháp kiểm tra được phát triển bởi Nhà Sản Xuất, Tiêu Chuẩn Ngành hoặc Kỹ Sư Chuyên Nghiệp để nhất quán với Biểu Mẫu Báo Cáo Kiểm Tra Lớp Bảo Vệ Thứ Cấp.</a:t>
            </a:r>
          </a:p>
          <a:p>
            <a:pPr marL="342900" indent="-285750" rtl="0">
              <a:spcAft>
                <a:spcPts val="600"/>
              </a:spcAft>
              <a:buFont typeface="Arial" panose="020B0604020202020204" pitchFamily="34" charset="0"/>
              <a:buChar char="•"/>
            </a:pPr>
            <a:r>
              <a:rPr lang="vi" sz="1200" b="0" i="0" u="none" strike="noStrike">
                <a:solidFill>
                  <a:srgbClr val="0070C0"/>
                </a:solidFill>
                <a:latin typeface="Arial"/>
              </a:rPr>
              <a:t>Thêm các dòng dành cho thông tin về bồn chứa để bảo đảm thiết bị ngăn quá đầy được đặt ở mức phù hợp.</a:t>
            </a:r>
          </a:p>
          <a:p>
            <a:pPr marL="342900" indent="-285750" rtl="0">
              <a:spcAft>
                <a:spcPts val="600"/>
              </a:spcAft>
              <a:buFont typeface="Arial" panose="020B0604020202020204" pitchFamily="34" charset="0"/>
              <a:buChar char="•"/>
            </a:pPr>
            <a:r>
              <a:rPr lang="vi" sz="1200" b="0" i="0" u="none" strike="noStrike">
                <a:solidFill>
                  <a:srgbClr val="0070C0"/>
                </a:solidFill>
                <a:latin typeface="Arial"/>
              </a:rPr>
              <a:t>Cách diễn đạt được cập nhật để cung cấp nhiều không gian trực quan hơn. </a:t>
            </a:r>
            <a:endParaRPr lang="en-US" sz="1100" u="none">
              <a:solidFill>
                <a:srgbClr val="0070C0"/>
              </a:solidFill>
            </a:endParaRPr>
          </a:p>
          <a:p>
            <a:endParaRPr lang="en-US"/>
          </a:p>
        </p:txBody>
      </p:sp>
      <p:sp>
        <p:nvSpPr>
          <p:cNvPr id="4" name="Slide Number Placeholder 3">
            <a:extLst>
              <a:ext uri="{FF2B5EF4-FFF2-40B4-BE49-F238E27FC236}">
                <a16:creationId xmlns:a16="http://schemas.microsoft.com/office/drawing/2014/main" id="{EDFDE5F0-81B5-65C2-37C8-2CE3FB37213F}"/>
              </a:ext>
            </a:extLst>
          </p:cNvPr>
          <p:cNvSpPr>
            <a:spLocks noGrp="1"/>
          </p:cNvSpPr>
          <p:nvPr>
            <p:ph type="sldNum" sz="quarter" idx="5"/>
          </p:nvPr>
        </p:nvSpPr>
        <p:spPr/>
        <p:txBody>
          <a:bodyPr/>
          <a:lstStyle/>
          <a:p>
            <a:fld id="{6006FCD0-1D65-46BA-BE27-6CE1CE197DC6}" type="slidenum">
              <a:rPr lang="en-US" smtClean="0"/>
              <a:t>122</a:t>
            </a:fld>
            <a:endParaRPr lang="en-US"/>
          </a:p>
        </p:txBody>
      </p:sp>
    </p:spTree>
    <p:extLst>
      <p:ext uri="{BB962C8B-B14F-4D97-AF65-F5344CB8AC3E}">
        <p14:creationId xmlns:p14="http://schemas.microsoft.com/office/powerpoint/2010/main" val="26206042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F85D5-BE43-2975-B7A6-8830C6133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86FFB-A1CA-D3F2-9069-AB20D0804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16E90-58C6-2EE5-9BAE-CD94DD8C3C82}"/>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vi" sz="1200" b="0" i="0" u="none" strike="noStrike">
                <a:solidFill>
                  <a:srgbClr val="0070C0"/>
                </a:solidFill>
                <a:latin typeface="Arial"/>
              </a:rPr>
              <a:t>Chúng tôi cũng đã bổ sung phụ lục 7.1 làm trang tiếp theo cho mục 6 của phụ lục 7. </a:t>
            </a:r>
            <a:endParaRPr lang="en-US" sz="1100" u="none">
              <a:solidFill>
                <a:srgbClr val="0070C0"/>
              </a:solidFill>
            </a:endParaRPr>
          </a:p>
          <a:p>
            <a:endParaRPr lang="en-US"/>
          </a:p>
        </p:txBody>
      </p:sp>
      <p:sp>
        <p:nvSpPr>
          <p:cNvPr id="4" name="Slide Number Placeholder 3">
            <a:extLst>
              <a:ext uri="{FF2B5EF4-FFF2-40B4-BE49-F238E27FC236}">
                <a16:creationId xmlns:a16="http://schemas.microsoft.com/office/drawing/2014/main" id="{34510036-B5E5-8063-01DD-1B22E4DB96DA}"/>
              </a:ext>
            </a:extLst>
          </p:cNvPr>
          <p:cNvSpPr>
            <a:spLocks noGrp="1"/>
          </p:cNvSpPr>
          <p:nvPr>
            <p:ph type="sldNum" sz="quarter" idx="5"/>
          </p:nvPr>
        </p:nvSpPr>
        <p:spPr/>
        <p:txBody>
          <a:bodyPr/>
          <a:lstStyle/>
          <a:p>
            <a:fld id="{6006FCD0-1D65-46BA-BE27-6CE1CE197DC6}" type="slidenum">
              <a:rPr lang="en-US" smtClean="0"/>
              <a:t>123</a:t>
            </a:fld>
            <a:endParaRPr lang="en-US"/>
          </a:p>
        </p:txBody>
      </p:sp>
    </p:spTree>
    <p:extLst>
      <p:ext uri="{BB962C8B-B14F-4D97-AF65-F5344CB8AC3E}">
        <p14:creationId xmlns:p14="http://schemas.microsoft.com/office/powerpoint/2010/main" val="4364185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BA18-8BAA-454F-9D7B-B1108BD62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161AA-6776-30F9-3ED4-281A0925E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E620C-2EF4-631F-3431-62E9982B73C2}"/>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vi" sz="1200" b="0" i="0" u="none" strike="noStrike">
                <a:latin typeface="Arial"/>
              </a:rPr>
              <a:t>Chúng tôi đã cập nhật phụ lục 1 như được trình bày tại đây. </a:t>
            </a:r>
          </a:p>
          <a:p>
            <a:pPr marL="342900" indent="-285750" rtl="0">
              <a:spcAft>
                <a:spcPts val="600"/>
              </a:spcAft>
              <a:buFont typeface="Arial" panose="020B0604020202020204" pitchFamily="34" charset="0"/>
              <a:buChar char="•"/>
            </a:pPr>
            <a:r>
              <a:rPr lang="vi" sz="1200" b="0" i="0" u="none" strike="noStrike">
                <a:latin typeface="Arial"/>
              </a:rPr>
              <a:t>Tên Doanh Nghiệp và Địa Chỉ Địa Điểm Kinh Doanh</a:t>
            </a:r>
            <a:r>
              <a:rPr lang="vi" sz="1200" b="0" i="0" u="none" strike="noStrike">
                <a:solidFill>
                  <a:srgbClr val="0070C0"/>
                </a:solidFill>
                <a:latin typeface="Arial"/>
              </a:rPr>
              <a:t> được thay đổi thành Tên Cơ Sở và Địa Chỉ Cơ Sở.</a:t>
            </a:r>
          </a:p>
          <a:p>
            <a:pPr marL="342900" indent="-285750" rtl="0">
              <a:spcAft>
                <a:spcPts val="600"/>
              </a:spcAft>
              <a:buFont typeface="Arial" panose="020B0604020202020204" pitchFamily="34" charset="0"/>
              <a:buChar char="•"/>
            </a:pPr>
            <a:r>
              <a:rPr lang="vi" sz="1200" b="0" i="0" u="none" strike="noStrike">
                <a:solidFill>
                  <a:srgbClr val="0070C0"/>
                </a:solidFill>
                <a:latin typeface="Arial"/>
              </a:rPr>
              <a:t>Bổ sung địa chỉ email để nhất quán với các biểu mẫu khác.</a:t>
            </a:r>
          </a:p>
          <a:p>
            <a:endParaRPr lang="en-US"/>
          </a:p>
        </p:txBody>
      </p:sp>
      <p:sp>
        <p:nvSpPr>
          <p:cNvPr id="4" name="Slide Number Placeholder 3">
            <a:extLst>
              <a:ext uri="{FF2B5EF4-FFF2-40B4-BE49-F238E27FC236}">
                <a16:creationId xmlns:a16="http://schemas.microsoft.com/office/drawing/2014/main" id="{22E03875-355C-4B2D-FBD3-EBBAF05E7CB4}"/>
              </a:ext>
            </a:extLst>
          </p:cNvPr>
          <p:cNvSpPr>
            <a:spLocks noGrp="1"/>
          </p:cNvSpPr>
          <p:nvPr>
            <p:ph type="sldNum" sz="quarter" idx="5"/>
          </p:nvPr>
        </p:nvSpPr>
        <p:spPr/>
        <p:txBody>
          <a:bodyPr/>
          <a:lstStyle/>
          <a:p>
            <a:fld id="{6006FCD0-1D65-46BA-BE27-6CE1CE197DC6}" type="slidenum">
              <a:rPr lang="en-US" smtClean="0"/>
              <a:t>124</a:t>
            </a:fld>
            <a:endParaRPr lang="en-US"/>
          </a:p>
        </p:txBody>
      </p:sp>
    </p:spTree>
    <p:extLst>
      <p:ext uri="{BB962C8B-B14F-4D97-AF65-F5344CB8AC3E}">
        <p14:creationId xmlns:p14="http://schemas.microsoft.com/office/powerpoint/2010/main" val="33203620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DC57-885B-ED5A-63D7-947E24D7F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71FAA-923B-98C4-0ECA-AAADB9519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49E56-E211-BC77-3432-7B7CD602C712}"/>
              </a:ext>
            </a:extLst>
          </p:cNvPr>
          <p:cNvSpPr>
            <a:spLocks noGrp="1"/>
          </p:cNvSpPr>
          <p:nvPr>
            <p:ph type="body" idx="1"/>
          </p:nvPr>
        </p:nvSpPr>
        <p:spPr/>
        <p:txBody>
          <a:bodyPr/>
          <a:lstStyle/>
          <a:p>
            <a:pPr rtl="0"/>
            <a:r>
              <a:rPr lang="vi" sz="1200" b="0" i="0" u="none" strike="noStrike">
                <a:latin typeface="Arial"/>
              </a:rPr>
              <a:t>Như đã thảo luận ở phần đầu bài trình bày, chúng tôi sẽ xóa phần thông tin nhận dạng người vận hành UST được chỉ định vì những thông tin này sẽ là các trường nhập liệu trong phiên bản mới của CERS.</a:t>
            </a:r>
          </a:p>
        </p:txBody>
      </p:sp>
      <p:sp>
        <p:nvSpPr>
          <p:cNvPr id="4" name="Slide Number Placeholder 3">
            <a:extLst>
              <a:ext uri="{FF2B5EF4-FFF2-40B4-BE49-F238E27FC236}">
                <a16:creationId xmlns:a16="http://schemas.microsoft.com/office/drawing/2014/main" id="{2BFE1130-D033-4DCD-FECF-B9C89403EAED}"/>
              </a:ext>
            </a:extLst>
          </p:cNvPr>
          <p:cNvSpPr>
            <a:spLocks noGrp="1"/>
          </p:cNvSpPr>
          <p:nvPr>
            <p:ph type="sldNum" sz="quarter" idx="5"/>
          </p:nvPr>
        </p:nvSpPr>
        <p:spPr/>
        <p:txBody>
          <a:bodyPr/>
          <a:lstStyle/>
          <a:p>
            <a:fld id="{6006FCD0-1D65-46BA-BE27-6CE1CE197DC6}" type="slidenum">
              <a:rPr lang="en-US" smtClean="0"/>
              <a:t>125</a:t>
            </a:fld>
            <a:endParaRPr lang="en-US"/>
          </a:p>
        </p:txBody>
      </p:sp>
    </p:spTree>
    <p:extLst>
      <p:ext uri="{BB962C8B-B14F-4D97-AF65-F5344CB8AC3E}">
        <p14:creationId xmlns:p14="http://schemas.microsoft.com/office/powerpoint/2010/main" val="34145995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dirty="0">
                <a:latin typeface="Arial"/>
              </a:rPr>
              <a:t>Nếu quý vị có thêm bất kỳ câu hỏi nào, đây là thông tin liên hệ của tôi. Ngoài ra, tôi cũng cung cấp liên kết để quý vị đăng ký nhận email từ chúng tôi. Hãy chắc chắn rằng quý vị đã đăng ký tại đây nếu muốn được cập nhật liên tục về vấn đề này.</a:t>
            </a:r>
          </a:p>
          <a:p>
            <a:endParaRPr lang="en-US" dirty="0"/>
          </a:p>
          <a:p>
            <a:pPr rtl="0"/>
            <a:r>
              <a:rPr lang="vi" sz="1200" b="0" i="0" u="none" strike="noStrike" dirty="0">
                <a:latin typeface="Arial"/>
              </a:rPr>
              <a:t>Trên slide này cũng có mã QR sẽ đưa quý vị truy cập trực tiếp đến tất cả các tài nguyên liên quan đến việc biên soạn lại Chương 16 của chúng tôi, bao gồm các quy định hiện hành/đề xuất, bảng đối chiếu các thay đổi, thông báo và bản tuyên bố lý do.</a:t>
            </a:r>
          </a:p>
        </p:txBody>
      </p:sp>
      <p:sp>
        <p:nvSpPr>
          <p:cNvPr id="4" name="Slide Number Placeholder 3"/>
          <p:cNvSpPr>
            <a:spLocks noGrp="1"/>
          </p:cNvSpPr>
          <p:nvPr>
            <p:ph type="sldNum" sz="quarter" idx="5"/>
          </p:nvPr>
        </p:nvSpPr>
        <p:spPr/>
        <p:txBody>
          <a:bodyPr/>
          <a:lstStyle/>
          <a:p>
            <a:fld id="{6006FCD0-1D65-46BA-BE27-6CE1CE197DC6}" type="slidenum">
              <a:rPr lang="en-US" smtClean="0"/>
              <a:t>126</a:t>
            </a:fld>
            <a:endParaRPr lang="en-US"/>
          </a:p>
        </p:txBody>
      </p:sp>
    </p:spTree>
    <p:extLst>
      <p:ext uri="{BB962C8B-B14F-4D97-AF65-F5344CB8AC3E}">
        <p14:creationId xmlns:p14="http://schemas.microsoft.com/office/powerpoint/2010/main" val="20832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ct val="0"/>
              </a:spcBef>
              <a:spcAft>
                <a:spcPct val="0"/>
              </a:spcAft>
              <a:buFont typeface="Symbol" panose="05050102010706020507" pitchFamily="18" charset="2"/>
              <a:buNone/>
            </a:pPr>
            <a:r>
              <a:rPr lang="vi" sz="1200" b="0" i="0" u="none" strike="noStrike" kern="100">
                <a:latin typeface="Arial"/>
                <a:ea typeface="Calibri"/>
                <a:cs typeface="Times New Roman"/>
              </a:rPr>
              <a:t>Chúng tôi đang bổ sung phân loại vi phạm vào quy định được đề xuất để giúp xác định mức độ thực thi phù hợp đối với các hệ thống không tuân thủ. </a:t>
            </a:r>
          </a:p>
          <a:p>
            <a:pPr marL="0" marR="0" lvl="0" indent="0">
              <a:spcBef>
                <a:spcPct val="0"/>
              </a:spcBef>
              <a:spcAft>
                <a:spcPct val="0"/>
              </a:spcAft>
              <a:buFont typeface="Symbol" panose="05050102010706020507" pitchFamily="18" charset="2"/>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ct val="0"/>
              </a:spcAft>
              <a:buFont typeface="Symbol" panose="05050102010706020507" pitchFamily="18" charset="2"/>
              <a:buNone/>
            </a:pPr>
            <a:r>
              <a:rPr lang="vi" sz="1200" b="0" i="0" u="none" strike="noStrike" kern="100">
                <a:latin typeface="Arial"/>
                <a:ea typeface="Calibri"/>
                <a:cs typeface="Times New Roman"/>
              </a:rPr>
              <a:t>Đứng đầu trong hệ thống phân loại vi phạm là vi phạm Loại I. Vi phạm Loại I có nghĩa giống như “vi phạm nghiêm trọng”. Định nghĩa “vi phạm nghiêm trọng” đã được diễn đạt lại trong quy định được đề xuất, nhưng không thay đổi về nội dung. Những vi phạm được xem là vi phạm nghiêm trọng theo quy định hiện hành sẽ được xem là vi phạm nghiêm trọng trong dự thảo quy định.</a:t>
            </a:r>
          </a:p>
        </p:txBody>
      </p:sp>
      <p:sp>
        <p:nvSpPr>
          <p:cNvPr id="4" name="Slide Number Placeholder 3"/>
          <p:cNvSpPr>
            <a:spLocks noGrp="1"/>
          </p:cNvSpPr>
          <p:nvPr>
            <p:ph type="sldNum" sz="quarter" idx="5"/>
          </p:nvPr>
        </p:nvSpPr>
        <p:spPr/>
        <p:txBody>
          <a:bodyPr/>
          <a:lstStyle/>
          <a:p>
            <a:fld id="{6006FCD0-1D65-46BA-BE27-6CE1CE197DC6}" type="slidenum">
              <a:rPr lang="en-US" smtClean="0"/>
              <a:t>13</a:t>
            </a:fld>
            <a:endParaRPr lang="en-US"/>
          </a:p>
        </p:txBody>
      </p:sp>
    </p:spTree>
    <p:extLst>
      <p:ext uri="{BB962C8B-B14F-4D97-AF65-F5344CB8AC3E}">
        <p14:creationId xmlns:p14="http://schemas.microsoft.com/office/powerpoint/2010/main" val="185996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Dưới vi phạm Loại I là vi phạm Loại II. Vi phạm Loại II là một hoặc nhiều vi phạm dẫn đến việc không thực hiện hoặc không vượt qua một bài kiểm tra, có thể là vi phạm liên quan đến phát hiện rò rỉ mà không phải là vi phạm Loại I, hoặc có thể là vi phạm nhỏ xảy ra nhiều lần hoặc do một người vi phạm cố tình không hợp tác thực hiện. Chúng tôi bổ sung loại vi phạm này để xác định mức độ thực thi phù hợp.</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14</a:t>
            </a:fld>
            <a:endParaRPr lang="en-US"/>
          </a:p>
        </p:txBody>
      </p:sp>
    </p:spTree>
    <p:extLst>
      <p:ext uri="{BB962C8B-B14F-4D97-AF65-F5344CB8AC3E}">
        <p14:creationId xmlns:p14="http://schemas.microsoft.com/office/powerpoint/2010/main" val="219558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cs typeface="Arial"/>
              </a:rPr>
              <a:t>Cuối cùng trong hệ thống phân loại vi phạm của chúng tôi là vi phạm nhỏ, nghĩa là một vi phạm hoặc tập hợp các vi phạm không đáp ứng tiêu chí của vi phạm Loại I hoặc vi phạm Loại II. </a:t>
            </a:r>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15</a:t>
            </a:fld>
            <a:endParaRPr lang="en-US"/>
          </a:p>
        </p:txBody>
      </p:sp>
    </p:spTree>
    <p:extLst>
      <p:ext uri="{BB962C8B-B14F-4D97-AF65-F5344CB8AC3E}">
        <p14:creationId xmlns:p14="http://schemas.microsoft.com/office/powerpoint/2010/main" val="31641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vi" sz="1200" b="0" i="0" u="none" strike="noStrike" kern="100">
                <a:latin typeface="Arial"/>
                <a:ea typeface="Calibri"/>
                <a:cs typeface="Arial"/>
              </a:rPr>
              <a:t>Chủ sở hữu hoặc người vận hành sẽ phải duy trì các hồ sơ sau trong suốt vòng đời của hệ thống. </a:t>
            </a:r>
            <a:br>
              <a:rPr lang="vi" sz="1200" b="0" i="0" u="none" strike="noStrike" kern="100">
                <a:latin typeface="Arial"/>
                <a:ea typeface="Calibri"/>
                <a:cs typeface="Arial"/>
              </a:rPr>
            </a:br>
            <a:endParaRPr lang="en-US" sz="1200" kern="100">
              <a:effectLst/>
              <a:latin typeface="Arial"/>
              <a:ea typeface="Calibri" panose="020F0502020204030204"/>
              <a:cs typeface="Arial"/>
            </a:endParaRP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vi" sz="1200" b="0" i="0" u="none" strike="noStrike" kern="100">
                <a:latin typeface="Arial"/>
                <a:ea typeface="Calibri"/>
                <a:cs typeface="Arial"/>
              </a:rPr>
              <a:t>Hồ sơ lắp đặt, bao gồm cả kết quả kiểm tra việc lắp đặt (như kiểm tra độ nguyên vẹn, kiểm tra bảo vệ chống ăn mòn điện hóa), </a:t>
            </a: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endParaRPr lang="en-US" sz="1200" kern="100">
              <a:effectLst/>
              <a:latin typeface="Arial"/>
              <a:ea typeface="Calibri" panose="020F0502020204030204"/>
              <a:cs typeface="Arial"/>
            </a:endParaRP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vi" sz="1200" b="0" i="0" u="none" strike="noStrike" kern="100">
                <a:latin typeface="Arial"/>
                <a:ea typeface="Calibri"/>
                <a:cs typeface="Arial"/>
              </a:rPr>
              <a:t>Danh sách kiểm tra và hướng dẫn sử dụng từ nhà sản xuất bộ phận, đây là những tài liệu quan trọng cho việc sửa chữa hoặc bảo trì các bộ phận hệ thống. </a:t>
            </a: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endParaRPr lang="en-US" sz="1200" kern="100">
              <a:effectLst/>
              <a:latin typeface="Arial"/>
              <a:ea typeface="Calibri" panose="020F0502020204030204"/>
              <a:cs typeface="Arial"/>
            </a:endParaRPr>
          </a:p>
          <a:p>
            <a:pPr marL="0" marR="0" lvl="0" indent="0" rtl="0">
              <a:spcBef>
                <a:spcPct val="0"/>
              </a:spcBef>
              <a:spcAft>
                <a:spcPct val="0"/>
              </a:spcAft>
              <a:buFont typeface="Symbol" panose="05050102010706020507" pitchFamily="18" charset="2"/>
              <a:buNone/>
            </a:pPr>
            <a:r>
              <a:rPr lang="vi" sz="1200" b="0" i="0" u="none" strike="noStrike" kern="100">
                <a:latin typeface="Arial"/>
                <a:ea typeface="Calibri"/>
                <a:cs typeface="Arial"/>
              </a:rPr>
              <a:t>Và bản vẽ hoàn công, cần được lưu giữ trong trường hợp hệ thống cần được sửa chữa hoặc điều chỉnh sau khi lắp đặt. </a:t>
            </a:r>
          </a:p>
          <a:p>
            <a:pPr marL="0" marR="0" lvl="0" indent="0" rtl="0">
              <a:spcBef>
                <a:spcPct val="0"/>
              </a:spcBef>
              <a:spcAft>
                <a:spcPts val="800"/>
              </a:spcAft>
              <a:buFont typeface="Symbol" panose="05050102010706020507" pitchFamily="18" charset="2"/>
              <a:buNone/>
            </a:pPr>
            <a:r>
              <a:rPr lang="vi" sz="1200" b="0" i="0" u="none" strike="noStrike" kern="100">
                <a:latin typeface="Arial"/>
                <a:ea typeface="Calibri"/>
                <a:cs typeface="Times New Roman"/>
              </a:rPr>
              <a:t>Để làm rõ, chúng tôi không yêu cầu các hệ thống hiện có phải tạo ra hồ sơ mới để đáp ứng những yêu cầu này. Các yêu cầu về hồ sơ này chỉ áp dụng cho các hồ sơ được tạo ra vào hoặc sau ngày các quy định có hiệu lực. </a:t>
            </a:r>
          </a:p>
          <a:p>
            <a:pPr marL="0" marR="0" lvl="0" indent="0" rtl="0">
              <a:spcBef>
                <a:spcPct val="0"/>
              </a:spcBef>
              <a:spcAft>
                <a:spcPts val="800"/>
              </a:spcAft>
              <a:buFont typeface="Symbol" panose="05050102010706020507" pitchFamily="18" charset="2"/>
              <a:buNone/>
            </a:pPr>
            <a:r>
              <a:rPr lang="vi" sz="1200" b="0" i="0" u="none" strike="noStrike" kern="100">
                <a:latin typeface="Arial"/>
                <a:ea typeface="Calibri"/>
                <a:cs typeface="Times New Roman"/>
              </a:rPr>
              <a:t>2613(e)</a:t>
            </a:r>
          </a:p>
        </p:txBody>
      </p:sp>
      <p:sp>
        <p:nvSpPr>
          <p:cNvPr id="4" name="Slide Number Placeholder 3"/>
          <p:cNvSpPr>
            <a:spLocks noGrp="1"/>
          </p:cNvSpPr>
          <p:nvPr>
            <p:ph type="sldNum" sz="quarter" idx="5"/>
          </p:nvPr>
        </p:nvSpPr>
        <p:spPr/>
        <p:txBody>
          <a:bodyPr/>
          <a:lstStyle/>
          <a:p>
            <a:fld id="{6006FCD0-1D65-46BA-BE27-6CE1CE197DC6}" type="slidenum">
              <a:rPr lang="en-US" smtClean="0"/>
              <a:t>16</a:t>
            </a:fld>
            <a:endParaRPr lang="en-US"/>
          </a:p>
        </p:txBody>
      </p:sp>
    </p:spTree>
    <p:extLst>
      <p:ext uri="{BB962C8B-B14F-4D97-AF65-F5344CB8AC3E}">
        <p14:creationId xmlns:p14="http://schemas.microsoft.com/office/powerpoint/2010/main" val="37739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Chủ sở hữu hoặc người vận hành cũng phải lưu giữ</a:t>
            </a:r>
          </a:p>
          <a:p>
            <a:pPr rtl="0"/>
            <a:r>
              <a:rPr lang="vi" sz="1200" b="0" i="0" u="none" strike="noStrike">
                <a:latin typeface="Arial"/>
              </a:rPr>
              <a:t>Hồ sơ sửa chữa hoặc nâng cấp, các biểu đồ của bồn chứa, báo cáo sự cố rò rỉ trái phép và các báo cáo trong suốt vòng đời của hệ thống </a:t>
            </a:r>
          </a:p>
        </p:txBody>
      </p:sp>
      <p:sp>
        <p:nvSpPr>
          <p:cNvPr id="4" name="Slide Number Placeholder 3"/>
          <p:cNvSpPr>
            <a:spLocks noGrp="1"/>
          </p:cNvSpPr>
          <p:nvPr>
            <p:ph type="sldNum" sz="quarter" idx="5"/>
          </p:nvPr>
        </p:nvSpPr>
        <p:spPr/>
        <p:txBody>
          <a:bodyPr/>
          <a:lstStyle/>
          <a:p>
            <a:fld id="{6006FCD0-1D65-46BA-BE27-6CE1CE197DC6}" type="slidenum">
              <a:rPr lang="en-US" smtClean="0"/>
              <a:t>17</a:t>
            </a:fld>
            <a:endParaRPr lang="en-US"/>
          </a:p>
        </p:txBody>
      </p:sp>
    </p:spTree>
    <p:extLst>
      <p:ext uri="{BB962C8B-B14F-4D97-AF65-F5344CB8AC3E}">
        <p14:creationId xmlns:p14="http://schemas.microsoft.com/office/powerpoint/2010/main" val="165676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Nếu hồ sơ được lưu trữ dưới dạng điện tử và có thể truy cập dễ dàng trong các đợt thanh tra tại cơ sở, điều này sẽ đáp ứng yêu cầu lưu trữ tại cơ sở. </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rPr>
              <a:t>UPA phải lập tài liệu ghi nhận </a:t>
            </a:r>
            <a:r>
              <a:rPr lang="vi" sz="1200" b="0" i="0" u="none" strike="noStrike">
                <a:solidFill>
                  <a:srgbClr val="0070C0"/>
                </a:solidFill>
                <a:latin typeface="Arial"/>
                <a:cs typeface="Arial"/>
              </a:rPr>
              <a:t>sự chấp thuận và mọi điều kiện chấp thuận</a:t>
            </a:r>
            <a:r>
              <a:rPr lang="vi" sz="1200" b="0" i="0" u="none" strike="noStrike">
                <a:latin typeface="Arial"/>
              </a:rPr>
              <a:t> đối với việc lưu trữ hồ sơ ngoài cơ sở để thuận tiện cho việc theo dõi.</a:t>
            </a:r>
          </a:p>
          <a:p>
            <a:endParaRPr lang="en-US"/>
          </a:p>
          <a:p>
            <a:pPr rtl="0"/>
            <a:r>
              <a:rPr lang="vi" sz="1200" b="0" i="0" u="none" strike="noStrike">
                <a:latin typeface="Arial"/>
              </a:rPr>
              <a:t>Các tài liệu ở ngoài cơ sở phải có sẵn trong vòng 36 giờ kể từ khi có yêu cầu từ UPA, Hội Đồng hoặc bất kỳ thanh tra nào. Thời hạn này không áp dụng đối với các hồ sơ lưu trữ tại cơ sở vì điều này sẽ gây chậm trễ cho việc thanh tra.</a:t>
            </a:r>
          </a:p>
        </p:txBody>
      </p:sp>
      <p:sp>
        <p:nvSpPr>
          <p:cNvPr id="4" name="Slide Number Placeholder 3"/>
          <p:cNvSpPr>
            <a:spLocks noGrp="1"/>
          </p:cNvSpPr>
          <p:nvPr>
            <p:ph type="sldNum" sz="quarter" idx="5"/>
          </p:nvPr>
        </p:nvSpPr>
        <p:spPr/>
        <p:txBody>
          <a:bodyPr/>
          <a:lstStyle/>
          <a:p>
            <a:fld id="{6006FCD0-1D65-46BA-BE27-6CE1CE197DC6}" type="slidenum">
              <a:rPr lang="en-US" smtClean="0"/>
              <a:t>18</a:t>
            </a:fld>
            <a:endParaRPr lang="en-US"/>
          </a:p>
        </p:txBody>
      </p:sp>
    </p:spTree>
    <p:extLst>
      <p:ext uri="{BB962C8B-B14F-4D97-AF65-F5344CB8AC3E}">
        <p14:creationId xmlns:p14="http://schemas.microsoft.com/office/powerpoint/2010/main" val="145857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Việc phê duyệt miễn trừ theo từng địa điểm phải được nộp và duy trì trên CERS hoặc cổng thông tin báo cáo điện tử địa phương. Việc miễn trừ theo từng địa điểm hiếm khi xảy ra, và hồ sơ giấy tờ liên quan thường thiếu thông tin. Việc ghi nhận các cơ sở đặc biệt này trong CERS giúp việc lưu trữ và tham khảo hồ sơ trở nên dễ dàng và có tổ chức hơn.</a:t>
            </a:r>
          </a:p>
        </p:txBody>
      </p:sp>
      <p:sp>
        <p:nvSpPr>
          <p:cNvPr id="4" name="Slide Number Placeholder 3"/>
          <p:cNvSpPr>
            <a:spLocks noGrp="1"/>
          </p:cNvSpPr>
          <p:nvPr>
            <p:ph type="sldNum" sz="quarter" idx="5"/>
          </p:nvPr>
        </p:nvSpPr>
        <p:spPr/>
        <p:txBody>
          <a:bodyPr/>
          <a:lstStyle/>
          <a:p>
            <a:fld id="{6006FCD0-1D65-46BA-BE27-6CE1CE197DC6}" type="slidenum">
              <a:rPr lang="en-US" smtClean="0"/>
              <a:t>19</a:t>
            </a:fld>
            <a:endParaRPr lang="en-US"/>
          </a:p>
        </p:txBody>
      </p:sp>
    </p:spTree>
    <p:extLst>
      <p:ext uri="{BB962C8B-B14F-4D97-AF65-F5344CB8AC3E}">
        <p14:creationId xmlns:p14="http://schemas.microsoft.com/office/powerpoint/2010/main" val="49893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Các quy định này đã được trình lên Hội Đồng Nước Tiểu Bang trong cuộc họp hội đồng ngày 3 tháng Chín để được thông qua, và OAL hiện đang xem xét quy trình ban hành quy định.</a:t>
            </a:r>
          </a:p>
          <a:p>
            <a:endParaRPr lang="en-US">
              <a:latin typeface="Arial"/>
              <a:cs typeface="Arial"/>
            </a:endParaRPr>
          </a:p>
          <a:p>
            <a:pPr rtl="0"/>
            <a:r>
              <a:rPr lang="vi" sz="1200" b="0" i="0" u="none" strike="noStrike">
                <a:latin typeface="Arial"/>
                <a:cs typeface="Arial"/>
              </a:rPr>
              <a:t>Các quy định sẽ có hiệu lực vào ngày 1 tháng Một, 2026.</a:t>
            </a:r>
          </a:p>
          <a:p>
            <a:endParaRPr lang="en-US">
              <a:latin typeface="Arial"/>
              <a:cs typeface="Arial"/>
            </a:endParaRPr>
          </a:p>
          <a:p>
            <a:pPr rtl="0"/>
            <a:r>
              <a:rPr lang="vi" sz="1200" b="0" i="0" u="none" strike="noStrike">
                <a:latin typeface="Arial"/>
                <a:cs typeface="Arial"/>
              </a:rPr>
              <a:t>Sẽ có các thư hướng dẫn cập nhật trước khi quy định có hiệu lực. Ngoài ra, sẽ có hướng dẫn về cách điền các biểu mẫu.</a:t>
            </a:r>
          </a:p>
          <a:p>
            <a:endParaRPr lang="en-US">
              <a:latin typeface="Arial"/>
              <a:cs typeface="Arial"/>
            </a:endParaRPr>
          </a:p>
          <a:p>
            <a:pPr rtl="0"/>
            <a:r>
              <a:rPr lang="vi" sz="1200" b="0" i="0" u="none" strike="noStrike">
                <a:latin typeface="Arial"/>
                <a:cs typeface="Arial"/>
              </a:rPr>
              <a:t>Thư viện vi phạm đã được cập nhật và có sẵn để nhân viên CUPA (phát âm là “CU-pa”) tham khảo.</a:t>
            </a:r>
          </a:p>
        </p:txBody>
      </p:sp>
      <p:sp>
        <p:nvSpPr>
          <p:cNvPr id="4" name="Slide Number Placeholder 3"/>
          <p:cNvSpPr>
            <a:spLocks noGrp="1"/>
          </p:cNvSpPr>
          <p:nvPr>
            <p:ph type="sldNum" sz="quarter" idx="5"/>
          </p:nvPr>
        </p:nvSpPr>
        <p:spPr/>
        <p:txBody>
          <a:bodyPr/>
          <a:lstStyle/>
          <a:p>
            <a:fld id="{6006FCD0-1D65-46BA-BE27-6CE1CE197DC6}" type="slidenum">
              <a:rPr lang="en-US" smtClean="0"/>
              <a:t>2</a:t>
            </a:fld>
            <a:endParaRPr lang="en-US"/>
          </a:p>
        </p:txBody>
      </p:sp>
    </p:spTree>
    <p:extLst>
      <p:ext uri="{BB962C8B-B14F-4D97-AF65-F5344CB8AC3E}">
        <p14:creationId xmlns:p14="http://schemas.microsoft.com/office/powerpoint/2010/main" val="324371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2EC7-4404-5397-3244-EDF7A2CA5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C670E-05D9-E42C-17CF-3F52A64AA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5FB73-C4D2-9CF8-0BCC-4843E2559F10}"/>
              </a:ext>
            </a:extLst>
          </p:cNvPr>
          <p:cNvSpPr>
            <a:spLocks noGrp="1"/>
          </p:cNvSpPr>
          <p:nvPr>
            <p:ph type="body" idx="1"/>
          </p:nvPr>
        </p:nvSpPr>
        <p:spPr/>
        <p:txBody>
          <a:bodyPr/>
          <a:lstStyle/>
          <a:p>
            <a:pPr rtl="0"/>
            <a:r>
              <a:rPr lang="vi" sz="1200" b="0" i="0" u="none" strike="noStrike">
                <a:latin typeface="Arial"/>
              </a:rPr>
              <a:t>Chủ sở hữu/người vận hành phải thông báo cho UPA bằng văn bản ít nhất 72 giờ trước khi tiến hành bất kỳ kiểm tra nào, trừ khi yêu cầu này được UPA miễn trừ. Việc này nhằm bảo đảm UPA nhận được thông báo đúng hạn trong trường hợp thông báo được gửi trong thời gian UPA không làm việc. Ngoài ra, UPA có thể miễn áp dụng hoặc điều chỉnh yêu cầu này mà không cần phải có sắc lệnh địa phương, vì yêu cầu này đã nằm trong Điều 1</a:t>
            </a:r>
          </a:p>
        </p:txBody>
      </p:sp>
      <p:sp>
        <p:nvSpPr>
          <p:cNvPr id="4" name="Slide Number Placeholder 3">
            <a:extLst>
              <a:ext uri="{FF2B5EF4-FFF2-40B4-BE49-F238E27FC236}">
                <a16:creationId xmlns:a16="http://schemas.microsoft.com/office/drawing/2014/main" id="{8A7AB3C7-7999-9A57-FF89-17A47E5E4FC4}"/>
              </a:ext>
            </a:extLst>
          </p:cNvPr>
          <p:cNvSpPr>
            <a:spLocks noGrp="1"/>
          </p:cNvSpPr>
          <p:nvPr>
            <p:ph type="sldNum" sz="quarter" idx="5"/>
          </p:nvPr>
        </p:nvSpPr>
        <p:spPr/>
        <p:txBody>
          <a:bodyPr/>
          <a:lstStyle/>
          <a:p>
            <a:fld id="{6006FCD0-1D65-46BA-BE27-6CE1CE197DC6}" type="slidenum">
              <a:rPr lang="en-US" smtClean="0"/>
              <a:t>20</a:t>
            </a:fld>
            <a:endParaRPr lang="en-US"/>
          </a:p>
        </p:txBody>
      </p:sp>
    </p:spTree>
    <p:extLst>
      <p:ext uri="{BB962C8B-B14F-4D97-AF65-F5344CB8AC3E}">
        <p14:creationId xmlns:p14="http://schemas.microsoft.com/office/powerpoint/2010/main" val="1785194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Bây giờ, chúng ta hãy cùng thảo luận về các thay đổi được đề xuất cho Điều 2: miễn trừ theo từng địa điểm và yêu cầu xây dựng thay thế. </a:t>
            </a:r>
          </a:p>
        </p:txBody>
      </p:sp>
      <p:sp>
        <p:nvSpPr>
          <p:cNvPr id="4" name="Slide Number Placeholder 3"/>
          <p:cNvSpPr>
            <a:spLocks noGrp="1"/>
          </p:cNvSpPr>
          <p:nvPr>
            <p:ph type="sldNum" sz="quarter" idx="5"/>
          </p:nvPr>
        </p:nvSpPr>
        <p:spPr/>
        <p:txBody>
          <a:bodyPr/>
          <a:lstStyle/>
          <a:p>
            <a:fld id="{6006FCD0-1D65-46BA-BE27-6CE1CE197DC6}" type="slidenum">
              <a:rPr lang="en-US" smtClean="0"/>
              <a:t>21</a:t>
            </a:fld>
            <a:endParaRPr lang="en-US"/>
          </a:p>
        </p:txBody>
      </p:sp>
    </p:spTree>
    <p:extLst>
      <p:ext uri="{BB962C8B-B14F-4D97-AF65-F5344CB8AC3E}">
        <p14:creationId xmlns:p14="http://schemas.microsoft.com/office/powerpoint/2010/main" val="264489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Chúng tôi sẽ yêu cầu các Hội Đồng Khu Vực tham vấn UPA và Hội Đồng Tiểu Bang trong quá trình xem xét miễn trừ theo từng địa điểm. Phần lớn các khía cạnh của chương trình UST do UPA và Hội Đồng Tiểu Bang giám sát. Việc yêu cầu các Hội Đồng Khu Vực tham vấn các cơ quan này sẽ bảo đảm rằng mọi trường hợp miễn trừ đều phù hợp với các yêu cầu theo luật và quy định hiện hành.</a:t>
            </a:r>
          </a:p>
          <a:p>
            <a:endParaRPr lang="en-US"/>
          </a:p>
          <a:p>
            <a:pPr rtl="0"/>
            <a:r>
              <a:rPr lang="vi" sz="1200" b="0" i="0" u="none" strike="noStrike">
                <a:latin typeface="Arial"/>
                <a:cs typeface="Arial"/>
              </a:rPr>
              <a:t>Việc yêu cầu UPA xác minh việc tuân thủ miễn trừ theo từng địa điểm trước khi cấp hoặc điều chỉnh giấy phép vận hành sẽ giúp bảo đảm miễn trừ theo từng địa điểm được thực hiện đúng cách.</a:t>
            </a:r>
          </a:p>
        </p:txBody>
      </p:sp>
      <p:sp>
        <p:nvSpPr>
          <p:cNvPr id="4" name="Slide Number Placeholder 3"/>
          <p:cNvSpPr>
            <a:spLocks noGrp="1"/>
          </p:cNvSpPr>
          <p:nvPr>
            <p:ph type="sldNum" sz="quarter" idx="5"/>
          </p:nvPr>
        </p:nvSpPr>
        <p:spPr/>
        <p:txBody>
          <a:bodyPr/>
          <a:lstStyle/>
          <a:p>
            <a:fld id="{6006FCD0-1D65-46BA-BE27-6CE1CE197DC6}" type="slidenum">
              <a:rPr lang="en-US" smtClean="0"/>
              <a:t>22</a:t>
            </a:fld>
            <a:endParaRPr lang="en-US"/>
          </a:p>
        </p:txBody>
      </p:sp>
    </p:spTree>
    <p:extLst>
      <p:ext uri="{BB962C8B-B14F-4D97-AF65-F5344CB8AC3E}">
        <p14:creationId xmlns:p14="http://schemas.microsoft.com/office/powerpoint/2010/main" val="4219698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Thay đổi này làm rõ rằng để đề xuất các tiêu chuẩn xây dựng thay thế, UPA phải nộp các tiêu chuẩn này lên Hội Đồng để xem xét. Điều này bao gồm các sắc lệnh địa phương liên quan đến các Điều 4, 5 và 6. Việc này nhằm bảo đảm rằng các sắc lệnh địa phương được xem xét kỹ lưỡng và được thực hiện chính xác. Hội Đồng sẽ tổ chức phiên điều trần công khai và tiến hành điều tra về các tiêu chuẩn được đề xuất trước khi cho phép áp dụng để bảo đảm các tiêu chuẩn này là hợp lý và không mâu thuẫn với các quy định này hoặc Bộ Luật Y Tế và An Toàn. Các tiêu chuẩn phải bảo vệ đất và nguồn nước ngầm của tiểu bang với mức độ hiệu quả tương đương các Quy Định về UST.</a:t>
            </a:r>
          </a:p>
          <a:p>
            <a:endParaRPr lang="en-US">
              <a:latin typeface="Arial"/>
              <a:cs typeface="Arial"/>
            </a:endParaRPr>
          </a:p>
          <a:p>
            <a:pPr rtl="0"/>
            <a:r>
              <a:rPr lang="vi" sz="1200" b="0" i="0" u="none" strike="noStrike">
                <a:latin typeface="Arial"/>
                <a:cs typeface="Arial"/>
              </a:rPr>
              <a:t>Hội Đồng có thể điều chỉnh hoặc thu hồi các tiêu chuẩn thay thế nếu có bằng chứng mới cho thấy các tiêu chuẩn này không còn cần thiết. Hội Đồng là cơ quan có thẩm quyền cao nhất đối với việc xây dựng, giám sát và kiểm tra UST.</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23</a:t>
            </a:fld>
            <a:endParaRPr lang="en-US"/>
          </a:p>
        </p:txBody>
      </p:sp>
    </p:spTree>
    <p:extLst>
      <p:ext uri="{BB962C8B-B14F-4D97-AF65-F5344CB8AC3E}">
        <p14:creationId xmlns:p14="http://schemas.microsoft.com/office/powerpoint/2010/main" val="3229622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Điều 3 sẽ là điều khoản mới quy định về chứng nhận, cấp phép và đào tạo dành cho nhân sự liên quan đến UST.</a:t>
            </a:r>
          </a:p>
        </p:txBody>
      </p:sp>
      <p:sp>
        <p:nvSpPr>
          <p:cNvPr id="4" name="Slide Number Placeholder 3"/>
          <p:cNvSpPr>
            <a:spLocks noGrp="1"/>
          </p:cNvSpPr>
          <p:nvPr>
            <p:ph type="sldNum" sz="quarter" idx="5"/>
          </p:nvPr>
        </p:nvSpPr>
        <p:spPr/>
        <p:txBody>
          <a:bodyPr/>
          <a:lstStyle/>
          <a:p>
            <a:fld id="{6006FCD0-1D65-46BA-BE27-6CE1CE197DC6}" type="slidenum">
              <a:rPr lang="en-US" smtClean="0"/>
              <a:t>24</a:t>
            </a:fld>
            <a:endParaRPr lang="en-US"/>
          </a:p>
        </p:txBody>
      </p:sp>
    </p:spTree>
    <p:extLst>
      <p:ext uri="{BB962C8B-B14F-4D97-AF65-F5344CB8AC3E}">
        <p14:creationId xmlns:p14="http://schemas.microsoft.com/office/powerpoint/2010/main" val="2334816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ea typeface="+mn-lt"/>
                <a:cs typeface="+mn-lt"/>
              </a:rPr>
              <a:t>“Biểu Mẫu Thông Tin Nhận Dạng Người Vận Hành Bồn Chứa Ngầm Được Chỉ Định” (Phụ Lục XI hiện hành) sẽ được bãi bỏ, và</a:t>
            </a:r>
            <a:r>
              <a:rPr lang="vi" sz="1200" b="0" i="0" u="none" strike="noStrike">
                <a:latin typeface="Arial"/>
                <a:cs typeface="Arial"/>
              </a:rPr>
              <a:t> thay vào đó, thông tin nhận dạng Người Vận Hành UST Được Chỉ Định sẽ được nhập dưới dạng các trường dữ liệu trong CERS để có thể xác định chính xác người vận hành được chỉ định. </a:t>
            </a:r>
          </a:p>
          <a:p>
            <a:endParaRPr lang="en-US">
              <a:latin typeface="Arial"/>
              <a:cs typeface="Arial"/>
            </a:endParaRPr>
          </a:p>
          <a:p>
            <a:pPr rtl="0"/>
            <a:r>
              <a:rPr lang="vi" sz="1200" b="0" i="0" u="none" strike="noStrike">
                <a:latin typeface="Arial"/>
                <a:cs typeface="Arial"/>
              </a:rPr>
              <a:t>Thông tin nhận dạng này phải trùng khớp với chứng chỉ Người Vận Hành Hệ Thống UST do Hội Đồng Mã Quốc Tế (ICC) cấp, đặc biệt là tên của người vận hành được chỉ định. Trong quá khứ, đã có nhiều vấn đề xảy ra khi người vận hành được chỉ định sử dụng biệt danh (ví dụ: "Jim" thay vì "James") hoặc thiếu hậu tố phân biệt thế hệ như "junior"/"senior" (cha/con).</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25</a:t>
            </a:fld>
            <a:endParaRPr lang="en-US"/>
          </a:p>
        </p:txBody>
      </p:sp>
    </p:spTree>
    <p:extLst>
      <p:ext uri="{BB962C8B-B14F-4D97-AF65-F5344CB8AC3E}">
        <p14:creationId xmlns:p14="http://schemas.microsoft.com/office/powerpoint/2010/main" val="1866744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Chúng tôi sẽ yêu cầu Người Vận Hành Được Chỉ Định đính kèm</a:t>
            </a:r>
            <a:r>
              <a:rPr lang="vi" sz="1200" b="0" i="0" u="none" strike="noStrike">
                <a:latin typeface="Arial"/>
                <a:ea typeface="+mn-lt"/>
                <a:cs typeface="+mn-lt"/>
              </a:rPr>
              <a:t> </a:t>
            </a:r>
            <a:r>
              <a:rPr lang="vi" sz="1200" b="0" i="0" u="none" strike="noStrike">
                <a:solidFill>
                  <a:srgbClr val="0070C0"/>
                </a:solidFill>
                <a:latin typeface="Arial"/>
                <a:ea typeface="+mn-lt"/>
                <a:cs typeface="+mn-lt"/>
              </a:rPr>
              <a:t>lịch sử báo động phát hiện rò rỉ có đề ngày</a:t>
            </a:r>
            <a:r>
              <a:rPr lang="vi" sz="1200" b="0" i="0" u="none" strike="noStrike">
                <a:latin typeface="Arial"/>
                <a:ea typeface="+mn-lt"/>
                <a:cs typeface="+mn-lt"/>
              </a:rPr>
              <a:t> do hệ thống phát hiện rò rỉ tạo ra kể từ lần kiểm tra trực quan trước đó. </a:t>
            </a:r>
            <a:r>
              <a:rPr lang="vi" sz="1200" b="0" i="0" u="none" strike="noStrike">
                <a:latin typeface="Arial"/>
                <a:cs typeface="Arial"/>
              </a:rPr>
              <a:t>Điều này xác minh rằng nhật ký báo động khớp với ngày tiến hành kiểm tra. Nếu hệ thống phát hiện rò rỉ không thể tạo báo cáo này, hãy đính kèm bản sao nhật ký báo động của cơ sở.</a:t>
            </a:r>
          </a:p>
          <a:p>
            <a:endParaRPr lang="en-US">
              <a:latin typeface="Arial"/>
              <a:cs typeface="Arial"/>
            </a:endParaRPr>
          </a:p>
          <a:p>
            <a:pPr rtl="0"/>
            <a:r>
              <a:rPr lang="vi" sz="1200" b="0" i="0" u="none" strike="noStrike">
                <a:latin typeface="Arial"/>
                <a:cs typeface="Arial"/>
              </a:rPr>
              <a:t>Ngoài ra, chúng tôi sẽ thay đổi biểu mẫu kiểm tra trực quan được chỉ định để ghi ngày đến hạn tiếp theo cho mỗi kiểm tra định kỳ bắt buộc thay vì ghi ngày kiểm tra lần cuối. Việc chỉ sử dụng ngày kiểm tra trước đây đã dẫn đến các trường hợp chu kỳ kiểm tra bị trễ hạn, gây khó khăn trong việc khắc phục. Việc ghi ngày đến hạn tiếp theo sẽ giúp theo dõi thời hạn kiểm tra tốt hơn.</a:t>
            </a:r>
          </a:p>
        </p:txBody>
      </p:sp>
      <p:sp>
        <p:nvSpPr>
          <p:cNvPr id="4" name="Slide Number Placeholder 3"/>
          <p:cNvSpPr>
            <a:spLocks noGrp="1"/>
          </p:cNvSpPr>
          <p:nvPr>
            <p:ph type="sldNum" sz="quarter" idx="5"/>
          </p:nvPr>
        </p:nvSpPr>
        <p:spPr/>
        <p:txBody>
          <a:bodyPr/>
          <a:lstStyle/>
          <a:p>
            <a:fld id="{6006FCD0-1D65-46BA-BE27-6CE1CE197DC6}" type="slidenum">
              <a:rPr lang="en-US" smtClean="0"/>
              <a:t>26</a:t>
            </a:fld>
            <a:endParaRPr lang="en-US"/>
          </a:p>
        </p:txBody>
      </p:sp>
    </p:spTree>
    <p:extLst>
      <p:ext uri="{BB962C8B-B14F-4D97-AF65-F5344CB8AC3E}">
        <p14:creationId xmlns:p14="http://schemas.microsoft.com/office/powerpoint/2010/main" val="2874458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Các yêu cầu đào tạo và chứng nhận đối với kỹ thuật viên dịch vụ và người lắp đặt không thay đổi, tuy nhiên, phạm vi công việc đang được làm rõ để phù hợp với hướng dẫn hiện hành đã được áp dụng trong vài năm qua.</a:t>
            </a:r>
            <a:br>
              <a:rPr lang="vi" sz="1200" b="0" i="0" u="none" strike="noStrike">
                <a:latin typeface="Arial"/>
                <a:cs typeface="Arial"/>
              </a:rPr>
            </a:br>
            <a:br>
              <a:rPr lang="vi" sz="1200" b="0" i="0" u="none" strike="noStrike">
                <a:latin typeface="Arial"/>
                <a:cs typeface="Arial"/>
              </a:rPr>
            </a:br>
            <a:r>
              <a:rPr lang="vi" sz="1200" b="0" i="0" u="none" strike="noStrike">
                <a:latin typeface="Arial"/>
                <a:cs typeface="Arial"/>
              </a:rPr>
              <a:t>Công việc lắp đặt hoặc sửa chữa (không bao gồm thiết bị phát hiện rò rỉ) không cần đào hoặc lấp đất lại có thể do kỹ thuật viên dịch vụ hoặc người lắp đặt UST thực hiện. </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27</a:t>
            </a:fld>
            <a:endParaRPr lang="en-US"/>
          </a:p>
        </p:txBody>
      </p:sp>
    </p:spTree>
    <p:extLst>
      <p:ext uri="{BB962C8B-B14F-4D97-AF65-F5344CB8AC3E}">
        <p14:creationId xmlns:p14="http://schemas.microsoft.com/office/powerpoint/2010/main" val="2014607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Kỹ thuật viên dịch vụ bắt buộc phải có chứng chỉ đào tạo do nhà sản xuất cấp đối với các công việc sửa chữa </a:t>
            </a:r>
            <a:r>
              <a:rPr lang="vi" sz="1200" b="1" i="1" u="sng" strike="noStrike">
                <a:latin typeface="Arial"/>
                <a:cs typeface="Arial"/>
              </a:rPr>
              <a:t>bất kỳ</a:t>
            </a:r>
            <a:r>
              <a:rPr lang="vi" sz="1200" b="0" i="0" u="none" strike="noStrike">
                <a:latin typeface="Arial"/>
                <a:cs typeface="Arial"/>
              </a:rPr>
              <a:t> bộ phận nào, không chỉ giới hạn ở thiết bị phát hiện rò rỉ, thiết bị ngăn quá đầy, kiểm tra lớp bảo vệ thứ cấp và thiết bị chống tràn. Phạm vi này đã được mở rộng vì chúng tôi không thể liệt kê mọi bộ phận trong quy định. </a:t>
            </a:r>
            <a:r>
              <a:rPr lang="vi" sz="1200" b="0" i="1" u="none" strike="noStrike">
                <a:latin typeface="Arial"/>
                <a:ea typeface="+mn-lt"/>
                <a:cs typeface="+mn-lt"/>
              </a:rPr>
              <a:t>(Quy định hiện hành chỉ nêu cụ thể về yêu cầu đào tạo đối với thiết bị phát hiện rò rỉ, thiết bị chống tràn, thiết bị ngăn quá đầy và thiết bị kiểm tra lớp bảo vệ thứ cấp.)</a:t>
            </a:r>
            <a:endParaRPr lang="en-US" b="1" i="1" u="sng"/>
          </a:p>
        </p:txBody>
      </p:sp>
      <p:sp>
        <p:nvSpPr>
          <p:cNvPr id="4" name="Slide Number Placeholder 3"/>
          <p:cNvSpPr>
            <a:spLocks noGrp="1"/>
          </p:cNvSpPr>
          <p:nvPr>
            <p:ph type="sldNum" sz="quarter" idx="5"/>
          </p:nvPr>
        </p:nvSpPr>
        <p:spPr/>
        <p:txBody>
          <a:bodyPr/>
          <a:lstStyle/>
          <a:p>
            <a:fld id="{6006FCD0-1D65-46BA-BE27-6CE1CE197DC6}" type="slidenum">
              <a:rPr lang="en-US" smtClean="0"/>
              <a:t>28</a:t>
            </a:fld>
            <a:endParaRPr lang="en-US"/>
          </a:p>
        </p:txBody>
      </p:sp>
    </p:spTree>
    <p:extLst>
      <p:ext uri="{BB962C8B-B14F-4D97-AF65-F5344CB8AC3E}">
        <p14:creationId xmlns:p14="http://schemas.microsoft.com/office/powerpoint/2010/main" val="1259895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Cá nhân thực hiện công việc lắp đặt hoặc sửa chữa với tư cách là kỹ thuật viên dịch vụ phải cung cấp tất cả giấy phép/chứng chỉ phù hợp đối với các bộ phận mà họ đang lắp đặt/sửa chữa khi có yêu cầu từ UPA, Hội Đồng hoặc thanh tra tuân thủ độc lập.</a:t>
            </a:r>
          </a:p>
        </p:txBody>
      </p:sp>
      <p:sp>
        <p:nvSpPr>
          <p:cNvPr id="4" name="Slide Number Placeholder 3"/>
          <p:cNvSpPr>
            <a:spLocks noGrp="1"/>
          </p:cNvSpPr>
          <p:nvPr>
            <p:ph type="sldNum" sz="quarter" idx="5"/>
          </p:nvPr>
        </p:nvSpPr>
        <p:spPr/>
        <p:txBody>
          <a:bodyPr/>
          <a:lstStyle/>
          <a:p>
            <a:fld id="{6006FCD0-1D65-46BA-BE27-6CE1CE197DC6}" type="slidenum">
              <a:rPr lang="en-US" smtClean="0"/>
              <a:t>29</a:t>
            </a:fld>
            <a:endParaRPr lang="en-US"/>
          </a:p>
        </p:txBody>
      </p:sp>
    </p:spTree>
    <p:extLst>
      <p:ext uri="{BB962C8B-B14F-4D97-AF65-F5344CB8AC3E}">
        <p14:creationId xmlns:p14="http://schemas.microsoft.com/office/powerpoint/2010/main" val="218072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Tất cả các tham chiếu đề cập đến bồn chứa ngầm một lớp đã được xóa bỏ khỏi các quy định được đề xuất vì việc sử dụng các bồn này phải ngừng vĩnh viễn trước ngày 31 tháng Mười Hai, 2025. Dưới đây là ví dụ về cấu trúc đề xuất cho chương mới. </a:t>
            </a:r>
          </a:p>
          <a:p>
            <a:endParaRPr lang="en-US" b="0" i="0" u="none"/>
          </a:p>
          <a:p>
            <a:pPr rtl="0"/>
            <a:r>
              <a:rPr lang="vi" sz="1200" b="0" i="0" u="none" strike="noStrike">
                <a:latin typeface="Arial"/>
              </a:rPr>
              <a:t>Điều 1 bao gồm định nghĩa thuật ngữ, các trường hợp loại trừ và lưu trữ hồ sơ.</a:t>
            </a:r>
          </a:p>
          <a:p>
            <a:pPr rtl="0"/>
            <a:r>
              <a:rPr lang="vi" sz="1200" b="0" i="0" u="none" strike="noStrike">
                <a:latin typeface="Arial"/>
              </a:rPr>
              <a:t>Điều 2 đề cập đến các yêu cầu về miễn trừ theo từng địa điểm và quy trình để đạt được các tiêu chuẩn xây dựng bổ sung.</a:t>
            </a:r>
          </a:p>
          <a:p>
            <a:pPr rtl="0"/>
            <a:r>
              <a:rPr lang="vi" sz="1200" b="0" i="0" u="none" strike="noStrike">
                <a:latin typeface="Arial"/>
              </a:rPr>
              <a:t>Điều 3 đề cập đến các yêu cầu về chứng nhận, cấp phép và đào tạo cho nhân sự liên quan đến UST</a:t>
            </a:r>
          </a:p>
          <a:p>
            <a:pPr rtl="0"/>
            <a:r>
              <a:rPr lang="vi" sz="1200" b="0" i="0" u="none" strike="noStrike">
                <a:latin typeface="Arial"/>
              </a:rPr>
              <a:t>Điều 4 trình bày các tiêu chuẩn thiết kế, xây dựng và vận hành áp dụng cho các UST nằm trong phạm vi của quy định này. </a:t>
            </a:r>
          </a:p>
          <a:p>
            <a:pPr rtl="0"/>
            <a:r>
              <a:rPr lang="vi" sz="1200" b="0" i="0" u="none" strike="noStrike">
                <a:latin typeface="Arial"/>
              </a:rPr>
              <a:t>Điều 5 đề cập đến các yêu cầu giám sát.</a:t>
            </a:r>
          </a:p>
          <a:p>
            <a:pPr rtl="0"/>
            <a:r>
              <a:rPr lang="vi" sz="1200" b="0" i="0" u="none" strike="noStrike">
                <a:latin typeface="Arial"/>
              </a:rPr>
              <a:t>Và Điều 6 đề cập đến các yêu cầu kiểm tra.</a:t>
            </a:r>
          </a:p>
        </p:txBody>
      </p:sp>
      <p:sp>
        <p:nvSpPr>
          <p:cNvPr id="4" name="Slide Number Placeholder 3"/>
          <p:cNvSpPr>
            <a:spLocks noGrp="1"/>
          </p:cNvSpPr>
          <p:nvPr>
            <p:ph type="sldNum" sz="quarter" idx="5"/>
          </p:nvPr>
        </p:nvSpPr>
        <p:spPr/>
        <p:txBody>
          <a:bodyPr/>
          <a:lstStyle/>
          <a:p>
            <a:fld id="{6006FCD0-1D65-46BA-BE27-6CE1CE197DC6}" type="slidenum">
              <a:rPr lang="en-US" smtClean="0"/>
              <a:t>3</a:t>
            </a:fld>
            <a:endParaRPr lang="en-US"/>
          </a:p>
        </p:txBody>
      </p:sp>
    </p:spTree>
    <p:extLst>
      <p:ext uri="{BB962C8B-B14F-4D97-AF65-F5344CB8AC3E}">
        <p14:creationId xmlns:p14="http://schemas.microsoft.com/office/powerpoint/2010/main" val="912376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Thanh tra của UPA phải có được chứng nhận Thanh Tra UST do ICC cấp trong vòng 180 ngày kể từ khi bắt đầu thực hiện nhiệm vụ của một thanh tra UST của UPA. Đây là một thay đổi lớn so với quy định hiện tại vốn yêu cầu chứng nhận trong vòng 180 ngày kể từ ngày tuyển dụng. Điều này là vì nhân viên của UPA có thể thực hiện những công việc khác không phải là thanh tra UST, những công việc vốn không yêu cầu có chứng nhận này. Tuy nhiên, một khi họ bắt đầu làm việc với vai trò thanh tra UST, họ sẽ có 180 ngày để lấy chứng nhận ICC này. </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30</a:t>
            </a:fld>
            <a:endParaRPr lang="en-US"/>
          </a:p>
        </p:txBody>
      </p:sp>
    </p:spTree>
    <p:extLst>
      <p:ext uri="{BB962C8B-B14F-4D97-AF65-F5344CB8AC3E}">
        <p14:creationId xmlns:p14="http://schemas.microsoft.com/office/powerpoint/2010/main" val="382773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Như đã đề cập trước đó, thanh tra tuân thủ độc lập là một loại thanh tra mới thực hiện công việc thanh tra UST thay mặt cho UPA hoặc Hội Đồng Nước. Những cá nhân này phải có chứng chỉ thanh tra UST hiện hành do ICC cấp và phải gia hạn chứng chỉ 24 tháng một lần bằng cách vượt qua kiểm tra của ICC. Nếu đang làm việc cho một UPA với tư cách là thanh tra UPA, họ có thể đáp ứng các tiêu chí tương đương được Quản Lý Chương Trình UST của DWQ chấp thuận.</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31</a:t>
            </a:fld>
            <a:endParaRPr lang="en-US"/>
          </a:p>
        </p:txBody>
      </p:sp>
    </p:spTree>
    <p:extLst>
      <p:ext uri="{BB962C8B-B14F-4D97-AF65-F5344CB8AC3E}">
        <p14:creationId xmlns:p14="http://schemas.microsoft.com/office/powerpoint/2010/main" val="2254281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Điều 4 đề cập đến các yêu cầu về xây dựng và vận hành được đề xuất.</a:t>
            </a:r>
          </a:p>
        </p:txBody>
      </p:sp>
      <p:sp>
        <p:nvSpPr>
          <p:cNvPr id="4" name="Slide Number Placeholder 3"/>
          <p:cNvSpPr>
            <a:spLocks noGrp="1"/>
          </p:cNvSpPr>
          <p:nvPr>
            <p:ph type="sldNum" sz="quarter" idx="5"/>
          </p:nvPr>
        </p:nvSpPr>
        <p:spPr/>
        <p:txBody>
          <a:bodyPr/>
          <a:lstStyle/>
          <a:p>
            <a:fld id="{6006FCD0-1D65-46BA-BE27-6CE1CE197DC6}" type="slidenum">
              <a:rPr lang="en-US" smtClean="0"/>
              <a:t>32</a:t>
            </a:fld>
            <a:endParaRPr lang="en-US"/>
          </a:p>
        </p:txBody>
      </p:sp>
    </p:spTree>
    <p:extLst>
      <p:ext uri="{BB962C8B-B14F-4D97-AF65-F5344CB8AC3E}">
        <p14:creationId xmlns:p14="http://schemas.microsoft.com/office/powerpoint/2010/main" val="1622522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Thay đổi được đề xuất ở đây là việc tiếp cận bên trong bồn chứa luôn phải thực hiện thông qua cửa thăm bồn. </a:t>
            </a:r>
          </a:p>
          <a:p>
            <a:endParaRPr lang="en-US"/>
          </a:p>
          <a:p>
            <a:pPr rtl="0"/>
            <a:r>
              <a:rPr lang="vi" sz="1200" b="0" i="0" u="none" strike="noStrike">
                <a:latin typeface="Arial"/>
              </a:rPr>
              <a:t>Cửa thăm bồn sẽ cần được lắp đặt theo hướng dẫn của nhà sản xuất, quy chuẩn ngành hoặc tiêu chuẩn kỹ thuật để bảo đảm cửa thăm bồn được cắt đúng kỹ thuật và duy trì tính toàn vẹn của bồn chứa. Yêu cầu này đã được bổ sung cho mục đích làm rõ. Việc cắt cửa thăm bồn phải được thực hiện theo hướng dẫn của nhà sản xuất, quy chuẩn ngành hoặc tiêu chuẩn kỹ thuật để bảo đảm tính liên tục ở khoảng không giữa hai lớp bồn, qua đó cho phép giám sát đầy đủ.</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33</a:t>
            </a:fld>
            <a:endParaRPr lang="en-US"/>
          </a:p>
        </p:txBody>
      </p:sp>
    </p:spTree>
    <p:extLst>
      <p:ext uri="{BB962C8B-B14F-4D97-AF65-F5344CB8AC3E}">
        <p14:creationId xmlns:p14="http://schemas.microsoft.com/office/powerpoint/2010/main" val="655308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Đối với các bồn chứa lắp đặt vào hoặc sau ngày 1 tháng Bảy, 2026 (sáu tháng sau khi quy định có hiệu lực), một dấu hiệu, dấu mã hoặc nhãn phải được đặt trong phạm vi vành hố thu và bao gồm các thông tin sau. </a:t>
            </a:r>
          </a:p>
          <a:p>
            <a:endParaRPr lang="en-US"/>
          </a:p>
          <a:p>
            <a:pPr marL="800100" lvl="1" indent="-342900" rtl="0">
              <a:lnSpc>
                <a:spcPct val="90000"/>
              </a:lnSpc>
              <a:buClr>
                <a:schemeClr val="tx1"/>
              </a:buClr>
              <a:buFont typeface="Arial" panose="020B0604020202020204" pitchFamily="34" charset="0"/>
              <a:buChar char="•"/>
            </a:pPr>
            <a:r>
              <a:rPr lang="vi" sz="2800" b="0" i="0" u="none" strike="noStrike">
                <a:latin typeface="Arial"/>
                <a:cs typeface="Arial"/>
              </a:rPr>
              <a:t>Thông tin nhận dạng của nhà sản xuất;</a:t>
            </a:r>
          </a:p>
          <a:p>
            <a:pPr marL="800100" lvl="1" indent="-342900" rtl="0">
              <a:lnSpc>
                <a:spcPct val="90000"/>
              </a:lnSpc>
              <a:buClr>
                <a:schemeClr val="tx1"/>
              </a:buClr>
              <a:buFont typeface="Arial" panose="020B0604020202020204" pitchFamily="34" charset="0"/>
              <a:buChar char="•"/>
            </a:pPr>
            <a:r>
              <a:rPr lang="vi" sz="2800" b="0" i="0" u="none" strike="noStrike">
                <a:latin typeface="Arial"/>
                <a:cs typeface="Arial"/>
              </a:rPr>
              <a:t>Địa điểm sản xuất;</a:t>
            </a:r>
          </a:p>
          <a:p>
            <a:pPr marL="800100" lvl="1" indent="-342900" rtl="0">
              <a:lnSpc>
                <a:spcPct val="90000"/>
              </a:lnSpc>
              <a:buClr>
                <a:schemeClr val="tx1"/>
              </a:buClr>
              <a:buFont typeface="Arial" panose="020B0604020202020204" pitchFamily="34" charset="0"/>
              <a:buChar char="•"/>
            </a:pPr>
            <a:r>
              <a:rPr lang="vi" sz="2800" b="0" i="0" u="none" strike="noStrike">
                <a:latin typeface="Arial"/>
                <a:cs typeface="Arial"/>
              </a:rPr>
              <a:t>Ngày sản xuất;</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vi" sz="2800" b="0" i="0" u="none" strike="noStrike">
                <a:latin typeface="Arial"/>
                <a:cs typeface="Arial"/>
              </a:rPr>
              <a:t>Độ sâu chôn tối đa;</a:t>
            </a:r>
          </a:p>
          <a:p>
            <a:pPr marL="800100" lvl="1" indent="-342900" rtl="0">
              <a:lnSpc>
                <a:spcPct val="90000"/>
              </a:lnSpc>
              <a:buClr>
                <a:schemeClr val="tx1"/>
              </a:buClr>
              <a:buFont typeface="Arial" panose="020B0604020202020204" pitchFamily="34" charset="0"/>
              <a:buChar char="•"/>
            </a:pPr>
            <a:r>
              <a:rPr lang="vi" sz="2800" b="0" i="0" u="none" strike="noStrike">
                <a:latin typeface="Arial"/>
                <a:cs typeface="Arial"/>
              </a:rPr>
              <a:t>Áp suất kiểm tra tối đa; và</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vi" sz="2800" b="0" i="0" u="none" strike="noStrike">
                <a:latin typeface="Arial"/>
                <a:cs typeface="Arial"/>
              </a:rPr>
              <a:t>Các vị trí mở không được trang bị tấm chống va đập (nếu có)</a:t>
            </a:r>
            <a:endParaRPr lang="en-US" sz="2800">
              <a:solidFill>
                <a:srgbClr val="FF0000"/>
              </a:solidFill>
              <a:latin typeface="Arial" panose="020B0604020202020204" pitchFamily="34" charset="0"/>
              <a:cs typeface="Arial" panose="020B0604020202020204" pitchFamily="34" charset="0"/>
            </a:endParaRPr>
          </a:p>
          <a:p>
            <a:endParaRPr lang="en-US"/>
          </a:p>
          <a:p>
            <a:endParaRPr lang="en-US"/>
          </a:p>
          <a:p>
            <a:pPr rtl="0"/>
            <a:r>
              <a:rPr lang="vi" sz="1200" b="0" i="0" u="none" strike="noStrike">
                <a:latin typeface="Arial"/>
              </a:rPr>
              <a:t>Việc bổ sung thông tin này bên trong vành hố thu là rất hữu ích. Thông thường, thông tin này được dán ở phần đầu bồn chứa, nơi không thể tiếp cận được sau khi bồn đã được lắp đặt. Tất cả những thông tin này đều quan trọng để tham khảo sau khi bồn chứa đã được lắp đặt.</a:t>
            </a:r>
          </a:p>
          <a:p>
            <a:endParaRPr lang="en-US"/>
          </a:p>
          <a:p>
            <a:pPr rtl="0"/>
            <a:r>
              <a:rPr lang="vi" sz="1200" b="0" i="0" u="none" strike="noStrike">
                <a:latin typeface="Arial"/>
              </a:rPr>
              <a:t>Tấm chống va đập là bắt buộc tại tất cả các vị trí mở có thể tiếp cận. Việc biết được những vị trí mở không có tấm chống va đập là rất quan trọng để bảo đảm người thả que đo bồn hoặc thả các thiết bị khác xuống vị trí mở không làm hỏng đáy bồn chứa. </a:t>
            </a:r>
          </a:p>
          <a:p>
            <a:endParaRPr lang="en-US"/>
          </a:p>
          <a:p>
            <a:pPr rtl="0"/>
            <a:r>
              <a:rPr lang="vi" sz="1200" b="0" i="0" u="none" strike="noStrike">
                <a:latin typeface="Arial"/>
              </a:rPr>
              <a:t>2641(a)</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34</a:t>
            </a:fld>
            <a:endParaRPr lang="en-US"/>
          </a:p>
        </p:txBody>
      </p:sp>
    </p:spTree>
    <p:extLst>
      <p:ext uri="{BB962C8B-B14F-4D97-AF65-F5344CB8AC3E}">
        <p14:creationId xmlns:p14="http://schemas.microsoft.com/office/powerpoint/2010/main" val="2053828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Trước khi bồn chứa được lắp đặt, nhà sản xuất sẽ cần cung cấp tài liệu chứng minh rằng khoảng không giữa hai lớp bồn có tính liên tục. Tính liên tục đóng vai trò thiết yếu trong việc giám sát khoảng không giữa hai lớp bồn. Việc nhà sản xuất cung cấp tài liệu chứng minh rằng bồn chứa đã được chế tạo đúng cách. </a:t>
            </a:r>
          </a:p>
          <a:p>
            <a:endParaRPr lang="en-US">
              <a:cs typeface="Arial"/>
            </a:endParaRP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35</a:t>
            </a:fld>
            <a:endParaRPr lang="en-US"/>
          </a:p>
        </p:txBody>
      </p:sp>
    </p:spTree>
    <p:extLst>
      <p:ext uri="{BB962C8B-B14F-4D97-AF65-F5344CB8AC3E}">
        <p14:creationId xmlns:p14="http://schemas.microsoft.com/office/powerpoint/2010/main" val="2471965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4A29-B53F-A784-D1CD-A4D854196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A61F5-E9CF-3D95-E1BB-13CA9443B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812B6-4EE6-F482-16F2-E6F8759C9113}"/>
              </a:ext>
            </a:extLst>
          </p:cNvPr>
          <p:cNvSpPr>
            <a:spLocks noGrp="1"/>
          </p:cNvSpPr>
          <p:nvPr>
            <p:ph type="body" idx="1"/>
          </p:nvPr>
        </p:nvSpPr>
        <p:spPr/>
        <p:txBody>
          <a:bodyPr/>
          <a:lstStyle/>
          <a:p>
            <a:pPr rtl="0"/>
            <a:r>
              <a:rPr lang="vi" sz="1200" b="0" i="0" u="none" strike="noStrike">
                <a:latin typeface="Arial"/>
              </a:rPr>
              <a:t>Đây có khả năng đã là tiêu chuẩn trong ngành, tuy nhiên, chúng tôi muốn bổ sung các yêu cầu tối thiểu về lớp bảo vệ đối với đường ống thép. </a:t>
            </a:r>
          </a:p>
          <a:p>
            <a:endParaRPr lang="en-US">
              <a:cs typeface="Arial"/>
            </a:endParaRPr>
          </a:p>
          <a:p>
            <a:pPr marL="342900" indent="-342900" rtl="0">
              <a:spcBef>
                <a:spcPts val="600"/>
              </a:spcBef>
              <a:buFont typeface="Arial" panose="020B0604020202020204" pitchFamily="34" charset="0"/>
              <a:buChar char="•"/>
            </a:pPr>
            <a:r>
              <a:rPr lang="vi" sz="2800" b="0" i="0" u="none" strike="noStrike">
                <a:solidFill>
                  <a:srgbClr val="0070C0"/>
                </a:solidFill>
                <a:latin typeface="Arial"/>
                <a:cs typeface="Arial"/>
              </a:rPr>
              <a:t>Đường ống thép được lắp đặt vào hoặc sau ngày 1 tháng Một, 2026 </a:t>
            </a:r>
            <a:r>
              <a:rPr lang="vi" sz="2800" b="0" i="0" u="none" strike="noStrike">
                <a:latin typeface="Arial"/>
                <a:cs typeface="Arial"/>
              </a:rPr>
              <a:t>phải được chế tạo tối thiểu từ</a:t>
            </a:r>
            <a:r>
              <a:rPr lang="vi" sz="2800" b="0" i="0" u="none" strike="noStrike">
                <a:solidFill>
                  <a:srgbClr val="0070C0"/>
                </a:solidFill>
                <a:latin typeface="Arial"/>
                <a:cs typeface="Arial"/>
              </a:rPr>
              <a:t> thép đen phủ lớp chống ăn mòn tại nhà máy, đạt tiêu chuẩn ASTM A53</a:t>
            </a:r>
            <a:r>
              <a:rPr lang="vi" sz="2800" b="0" i="0" u="none" strike="noStrike">
                <a:latin typeface="Arial"/>
                <a:cs typeface="Arial"/>
              </a:rPr>
              <a:t>, với:</a:t>
            </a:r>
            <a:endParaRPr lang="en-US" sz="2000">
              <a:latin typeface="Arial"/>
              <a:cs typeface="Arial"/>
            </a:endParaRPr>
          </a:p>
          <a:p>
            <a:pPr marL="800100" lvl="1" indent="-342900" rtl="0">
              <a:spcBef>
                <a:spcPts val="600"/>
              </a:spcBef>
              <a:buFont typeface="Arial" panose="020B0604020202020204" pitchFamily="34" charset="0"/>
              <a:buChar char="•"/>
            </a:pPr>
            <a:r>
              <a:rPr lang="vi" sz="2800" b="0" i="0" u="none" strike="noStrike">
                <a:solidFill>
                  <a:srgbClr val="0070C0"/>
                </a:solidFill>
                <a:latin typeface="Arial"/>
                <a:cs typeface="Arial"/>
              </a:rPr>
              <a:t>Độ dày </a:t>
            </a:r>
            <a:r>
              <a:rPr lang="vi" sz="2800" b="0" i="0" u="none" strike="noStrike">
                <a:latin typeface="Arial"/>
                <a:cs typeface="Arial"/>
              </a:rPr>
              <a:t>tối thiểu</a:t>
            </a:r>
            <a:r>
              <a:rPr lang="vi" sz="2800" b="0" i="0" u="none" strike="noStrike">
                <a:solidFill>
                  <a:srgbClr val="0070C0"/>
                </a:solidFill>
                <a:latin typeface="Arial"/>
                <a:cs typeface="Arial"/>
              </a:rPr>
              <a:t> cấp 40 đối với lớp bảo vệ chính</a:t>
            </a:r>
            <a:r>
              <a:rPr lang="vi" sz="2800" b="0" i="0" u="none" strike="noStrike">
                <a:solidFill>
                  <a:srgbClr val="000000"/>
                </a:solidFill>
                <a:latin typeface="Arial"/>
                <a:cs typeface="Arial"/>
              </a:rPr>
              <a:t>; và</a:t>
            </a:r>
            <a:endParaRPr lang="en-US" sz="2000">
              <a:latin typeface="Arial"/>
              <a:cs typeface="Arial"/>
            </a:endParaRPr>
          </a:p>
          <a:p>
            <a:pPr marL="800100" lvl="1" indent="-342900" rtl="0">
              <a:spcBef>
                <a:spcPts val="600"/>
              </a:spcBef>
              <a:buFont typeface="Arial" panose="020B0604020202020204" pitchFamily="34" charset="0"/>
              <a:buChar char="•"/>
            </a:pPr>
            <a:r>
              <a:rPr lang="vi" sz="2800" b="0" i="0" u="none" strike="noStrike">
                <a:solidFill>
                  <a:srgbClr val="0070C0"/>
                </a:solidFill>
                <a:latin typeface="Arial"/>
                <a:cs typeface="Arial"/>
              </a:rPr>
              <a:t>Độ dày </a:t>
            </a:r>
            <a:r>
              <a:rPr lang="vi" sz="2800" b="0" i="0" u="none" strike="noStrike">
                <a:latin typeface="Arial"/>
                <a:cs typeface="Arial"/>
              </a:rPr>
              <a:t>tối thiểu</a:t>
            </a:r>
            <a:r>
              <a:rPr lang="vi" sz="2800" b="0" i="0" u="none" strike="noStrike">
                <a:solidFill>
                  <a:srgbClr val="0070C0"/>
                </a:solidFill>
                <a:latin typeface="Arial"/>
                <a:cs typeface="Arial"/>
              </a:rPr>
              <a:t> cấp 10 đối với lớp bảo vệ thứ cấp</a:t>
            </a:r>
            <a:r>
              <a:rPr lang="vi" sz="2800" b="0" i="0" u="none" strike="noStrike">
                <a:latin typeface="Arial"/>
                <a:cs typeface="Arial"/>
              </a:rPr>
              <a:t>.</a:t>
            </a:r>
            <a:endParaRPr lang="en-US" sz="2000">
              <a:latin typeface="Arial"/>
              <a:cs typeface="Arial"/>
            </a:endParaRPr>
          </a:p>
          <a:p>
            <a:endParaRPr lang="en-US">
              <a:cs typeface="Arial"/>
            </a:endParaRPr>
          </a:p>
        </p:txBody>
      </p:sp>
      <p:sp>
        <p:nvSpPr>
          <p:cNvPr id="4" name="Slide Number Placeholder 3">
            <a:extLst>
              <a:ext uri="{FF2B5EF4-FFF2-40B4-BE49-F238E27FC236}">
                <a16:creationId xmlns:a16="http://schemas.microsoft.com/office/drawing/2014/main" id="{69FEA93F-2DA5-EF50-2D20-40F6FC6AD8B2}"/>
              </a:ext>
            </a:extLst>
          </p:cNvPr>
          <p:cNvSpPr>
            <a:spLocks noGrp="1"/>
          </p:cNvSpPr>
          <p:nvPr>
            <p:ph type="sldNum" sz="quarter" idx="5"/>
          </p:nvPr>
        </p:nvSpPr>
        <p:spPr/>
        <p:txBody>
          <a:bodyPr/>
          <a:lstStyle/>
          <a:p>
            <a:fld id="{6006FCD0-1D65-46BA-BE27-6CE1CE197DC6}" type="slidenum">
              <a:rPr lang="en-US" smtClean="0"/>
              <a:t>36</a:t>
            </a:fld>
            <a:endParaRPr lang="en-US"/>
          </a:p>
        </p:txBody>
      </p:sp>
    </p:spTree>
    <p:extLst>
      <p:ext uri="{BB962C8B-B14F-4D97-AF65-F5344CB8AC3E}">
        <p14:creationId xmlns:p14="http://schemas.microsoft.com/office/powerpoint/2010/main" val="2271799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2CC81-4D35-51A3-29AB-4E66CDD75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9DD07-1B65-0D91-3978-8A7D2BBB2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C44D0-D841-AE4A-15D9-74941D029FB8}"/>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cs typeface="Arial"/>
              </a:rPr>
              <a:t>Đây là một thay đổi nữa: </a:t>
            </a:r>
            <a:r>
              <a:rPr lang="vi" sz="1200" b="0" i="0" u="none" strike="noStrike">
                <a:solidFill>
                  <a:srgbClr val="0070C0"/>
                </a:solidFill>
                <a:latin typeface="Arial"/>
                <a:cs typeface="Arial"/>
              </a:rPr>
              <a:t>Tất cả các bồn chứa được lắp đặt vào hoặc sau ngày 1 tháng Một, 2027 phải được neo để chống nổi </a:t>
            </a:r>
            <a:r>
              <a:rPr lang="vi" sz="1200" b="0" i="0" u="none" strike="noStrike">
                <a:latin typeface="Arial"/>
                <a:cs typeface="Arial"/>
              </a:rPr>
              <a:t>bằng cách sử dụng các phương pháp được chỉ định bởi nhà sản xuất, quy chuẩn ngành hoặc tiêu chuẩn kỹ thuật, hoặc theo thông số kỹ thuật được một kỹ sư chuyên nghiệp đã đăng ký tại California chấp thuận. Neo có nghĩa là được gắn cố định vào lòng đất. Đây là một thay đổi so với quy định hiện hành vốn chỉ yêu cầu neo bồn chứa tại các khu vực có mực nước ngầm cao.</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latin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solidFill>
                  <a:srgbClr val="0070C0"/>
                </a:solidFill>
                <a:latin typeface="Arial"/>
                <a:cs typeface="Arial"/>
              </a:rPr>
              <a:t>Nước được sử dụng để dằn </a:t>
            </a:r>
            <a:r>
              <a:rPr lang="vi" sz="1200" b="0" i="0" u="none" strike="noStrike">
                <a:latin typeface="Arial"/>
                <a:cs typeface="Arial"/>
              </a:rPr>
              <a:t>UST trong quá trình thi công phải được</a:t>
            </a:r>
            <a:r>
              <a:rPr lang="vi" sz="1200" b="0" i="0" u="none" strike="noStrike">
                <a:solidFill>
                  <a:srgbClr val="0070C0"/>
                </a:solidFill>
                <a:latin typeface="Arial"/>
                <a:cs typeface="Arial"/>
              </a:rPr>
              <a:t> rút bỏ hoàn toàn và xử lý đúng cách, đáp ứng yêu cầu của Cơ Quan Chương Trình Thống Nhất</a:t>
            </a:r>
            <a:r>
              <a:rPr lang="vi" sz="1200" b="0" i="0" u="none" strike="noStrike">
                <a:latin typeface="Arial"/>
                <a:cs typeface="Arial"/>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latin typeface="Arial"/>
              <a:cs typeface="Arial"/>
            </a:endParaRPr>
          </a:p>
          <a:p>
            <a:r>
              <a:rPr lang="en-US">
                <a:cs typeface="Arial"/>
              </a:rPr>
              <a:t> </a:t>
            </a:r>
          </a:p>
        </p:txBody>
      </p:sp>
      <p:sp>
        <p:nvSpPr>
          <p:cNvPr id="4" name="Slide Number Placeholder 3">
            <a:extLst>
              <a:ext uri="{FF2B5EF4-FFF2-40B4-BE49-F238E27FC236}">
                <a16:creationId xmlns:a16="http://schemas.microsoft.com/office/drawing/2014/main" id="{2F1A9EAB-2DD6-8846-605F-38072D102053}"/>
              </a:ext>
            </a:extLst>
          </p:cNvPr>
          <p:cNvSpPr>
            <a:spLocks noGrp="1"/>
          </p:cNvSpPr>
          <p:nvPr>
            <p:ph type="sldNum" sz="quarter" idx="5"/>
          </p:nvPr>
        </p:nvSpPr>
        <p:spPr/>
        <p:txBody>
          <a:bodyPr/>
          <a:lstStyle/>
          <a:p>
            <a:fld id="{6006FCD0-1D65-46BA-BE27-6CE1CE197DC6}" type="slidenum">
              <a:rPr lang="en-US" smtClean="0"/>
              <a:t>37</a:t>
            </a:fld>
            <a:endParaRPr lang="en-US"/>
          </a:p>
        </p:txBody>
      </p:sp>
    </p:spTree>
    <p:extLst>
      <p:ext uri="{BB962C8B-B14F-4D97-AF65-F5344CB8AC3E}">
        <p14:creationId xmlns:p14="http://schemas.microsoft.com/office/powerpoint/2010/main" val="117366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E0D6B-490A-DAE9-C12F-66F90B76A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65F21-CCA0-1F81-F02A-E41499208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4922E-EE84-31FA-99E6-E883CDD3109A}"/>
              </a:ext>
            </a:extLst>
          </p:cNvPr>
          <p:cNvSpPr>
            <a:spLocks noGrp="1"/>
          </p:cNvSpPr>
          <p:nvPr>
            <p:ph type="body" idx="1"/>
          </p:nvPr>
        </p:nvSpPr>
        <p:spPr/>
        <p:txBody>
          <a:bodyPr/>
          <a:lstStyle/>
          <a:p>
            <a:pPr rtl="0"/>
            <a:r>
              <a:rPr lang="vi" sz="1200" b="0" i="0" u="none" strike="noStrike">
                <a:latin typeface="Arial"/>
                <a:cs typeface="Arial"/>
              </a:rPr>
              <a:t>Hệ thống UST chỉ được phép sửa chữa sau khi có sự chấp thuận từ UPA có thẩm quyền.</a:t>
            </a:r>
          </a:p>
          <a:p>
            <a:endParaRPr lang="en-US">
              <a:cs typeface="Arial"/>
            </a:endParaRPr>
          </a:p>
          <a:p>
            <a:pPr rtl="0"/>
            <a:r>
              <a:rPr lang="vi" sz="1200" b="0" i="0" u="none" strike="noStrike">
                <a:latin typeface="Arial"/>
                <a:cs typeface="Arial"/>
              </a:rPr>
              <a:t>Khi cần thay thế, các thùng chống tràn một lớp được chôn trực tiếp phải được thay thế bằng thiết bị chống tràn có lớp bảo vệ thứ cấp. Đây có thể là một thùng chống tràn hai lớp hoặc một thùng chống tràn đặt bên trong một hố thu.</a:t>
            </a:r>
          </a:p>
        </p:txBody>
      </p:sp>
      <p:sp>
        <p:nvSpPr>
          <p:cNvPr id="4" name="Slide Number Placeholder 3">
            <a:extLst>
              <a:ext uri="{FF2B5EF4-FFF2-40B4-BE49-F238E27FC236}">
                <a16:creationId xmlns:a16="http://schemas.microsoft.com/office/drawing/2014/main" id="{F9D0D698-BB37-9828-2849-32658A57ACB4}"/>
              </a:ext>
            </a:extLst>
          </p:cNvPr>
          <p:cNvSpPr>
            <a:spLocks noGrp="1"/>
          </p:cNvSpPr>
          <p:nvPr>
            <p:ph type="sldNum" sz="quarter" idx="5"/>
          </p:nvPr>
        </p:nvSpPr>
        <p:spPr/>
        <p:txBody>
          <a:bodyPr/>
          <a:lstStyle/>
          <a:p>
            <a:fld id="{6006FCD0-1D65-46BA-BE27-6CE1CE197DC6}" type="slidenum">
              <a:rPr lang="en-US" smtClean="0"/>
              <a:t>38</a:t>
            </a:fld>
            <a:endParaRPr lang="en-US"/>
          </a:p>
        </p:txBody>
      </p:sp>
    </p:spTree>
    <p:extLst>
      <p:ext uri="{BB962C8B-B14F-4D97-AF65-F5344CB8AC3E}">
        <p14:creationId xmlns:p14="http://schemas.microsoft.com/office/powerpoint/2010/main" val="1270526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8DB98-6DF8-22E1-FC01-56DF17B3B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EA2E1-AA8E-30C8-72E8-A8108118C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2BA71-044E-C628-063D-B604A057F8E2}"/>
              </a:ext>
            </a:extLst>
          </p:cNvPr>
          <p:cNvSpPr>
            <a:spLocks noGrp="1"/>
          </p:cNvSpPr>
          <p:nvPr>
            <p:ph type="body" idx="1"/>
          </p:nvPr>
        </p:nvSpPr>
        <p:spPr/>
        <p:txBody>
          <a:bodyPr/>
          <a:lstStyle/>
          <a:p>
            <a:pPr marL="0" marR="0" lvl="0" indent="0" rtl="0">
              <a:spcBef>
                <a:spcPct val="0"/>
              </a:spcBef>
              <a:spcAft>
                <a:spcPct val="0"/>
              </a:spcAft>
              <a:buFont typeface="+mj-lt"/>
              <a:buNone/>
            </a:pPr>
            <a:r>
              <a:rPr lang="vi" sz="1800" b="0" i="0" u="none" strike="noStrike">
                <a:latin typeface="Arial"/>
                <a:ea typeface="+mn-lt"/>
                <a:cs typeface="+mn-lt"/>
              </a:rPr>
              <a:t>Đối với các bộ phận của </a:t>
            </a:r>
            <a:r>
              <a:rPr lang="vi" sz="1800" b="0" i="0" u="none" strike="noStrike">
                <a:solidFill>
                  <a:srgbClr val="0070C0"/>
                </a:solidFill>
                <a:latin typeface="Arial"/>
                <a:ea typeface="+mn-lt"/>
                <a:cs typeface="+mn-lt"/>
              </a:rPr>
              <a:t>lớp bảo vệ thứ cấp không tích hợp</a:t>
            </a:r>
            <a:r>
              <a:rPr lang="vi" sz="1800" b="0" i="0" u="none" strike="noStrike">
                <a:latin typeface="Arial"/>
                <a:ea typeface="+mn-lt"/>
                <a:cs typeface="+mn-lt"/>
              </a:rPr>
              <a:t> </a:t>
            </a:r>
            <a:r>
              <a:rPr lang="vi" sz="1800" b="0" i="0" u="none" strike="noStrike">
                <a:solidFill>
                  <a:srgbClr val="0070C0"/>
                </a:solidFill>
                <a:latin typeface="Arial"/>
                <a:ea typeface="+mn-lt"/>
                <a:cs typeface="+mn-lt"/>
              </a:rPr>
              <a:t>sử dụng lớp cách ly</a:t>
            </a:r>
            <a:r>
              <a:rPr lang="vi" sz="1800" b="0" i="0" u="none" strike="noStrike">
                <a:latin typeface="Arial"/>
                <a:ea typeface="+mn-lt"/>
                <a:cs typeface="+mn-lt"/>
              </a:rPr>
              <a:t> để chống ăn mòn, phải xác nhận việc cách ly khỏi vật liệu lấp đất trong quá trình sửa chữa nếu bất kỳ phần nào của bộ phận cách ly bị hỏng hoặc bị hư hại. Điều này có thể đòi hỏi phải đào thêm để xác nhận bề mặt bên ngoài được cách ly khỏi vật liệu lấp đất.</a:t>
            </a:r>
            <a:endParaRPr lang="en-US" sz="1800">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888D9C0-4613-5ACA-E9B1-AA90CA78F2F6}"/>
              </a:ext>
            </a:extLst>
          </p:cNvPr>
          <p:cNvSpPr>
            <a:spLocks noGrp="1"/>
          </p:cNvSpPr>
          <p:nvPr>
            <p:ph type="sldNum" sz="quarter" idx="5"/>
          </p:nvPr>
        </p:nvSpPr>
        <p:spPr/>
        <p:txBody>
          <a:bodyPr/>
          <a:lstStyle/>
          <a:p>
            <a:fld id="{6006FCD0-1D65-46BA-BE27-6CE1CE197DC6}" type="slidenum">
              <a:rPr lang="en-US" smtClean="0"/>
              <a:t>39</a:t>
            </a:fld>
            <a:endParaRPr lang="en-US"/>
          </a:p>
        </p:txBody>
      </p:sp>
    </p:spTree>
    <p:extLst>
      <p:ext uri="{BB962C8B-B14F-4D97-AF65-F5344CB8AC3E}">
        <p14:creationId xmlns:p14="http://schemas.microsoft.com/office/powerpoint/2010/main" val="258607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Điều 7 đề cập đến các yêu cầu báo cáo sự cố rò rỉ trái phép và biện pháp ứng phó ban đầu.</a:t>
            </a:r>
          </a:p>
          <a:p>
            <a:pPr rtl="0"/>
            <a:r>
              <a:rPr lang="vi" sz="1200" b="0" i="0" u="none" strike="noStrike">
                <a:latin typeface="Arial"/>
                <a:cs typeface="Arial"/>
              </a:rPr>
              <a:t>Điều 8 đề cập đến các yêu cầu đối với việc ngừng sử dụng</a:t>
            </a:r>
          </a:p>
          <a:p>
            <a:pPr rtl="0"/>
            <a:r>
              <a:rPr lang="vi" sz="1200" b="0" i="0" u="none" strike="noStrike">
                <a:latin typeface="Arial"/>
                <a:cs typeface="Arial"/>
              </a:rPr>
              <a:t>Điều 9 đề cập đến đơn xin giấy phép, yêu cầu đối với UPA, bí mật thương mại và các yêu cầu liên quan đến thẻ đỏ.</a:t>
            </a:r>
          </a:p>
          <a:p>
            <a:pPr rtl="0"/>
            <a:r>
              <a:rPr lang="vi" sz="1200" b="0" i="0" u="none" strike="noStrike">
                <a:latin typeface="Arial"/>
                <a:cs typeface="Arial"/>
              </a:rPr>
              <a:t>Điều 10 đề cập đến các yêu cầu về hành động khắc phục và giảm thiểu sau khi ngừng sử dụng.</a:t>
            </a:r>
          </a:p>
          <a:p>
            <a:pPr rtl="0"/>
            <a:r>
              <a:rPr lang="vi" sz="1200" b="0" i="0" u="none" strike="noStrike">
                <a:latin typeface="Arial"/>
                <a:cs typeface="Arial"/>
              </a:rPr>
              <a:t>Và các biểu mẫu của chúng tôi là một phần của quy định và có thể được xem trong các phụ lục.</a:t>
            </a:r>
          </a:p>
        </p:txBody>
      </p:sp>
      <p:sp>
        <p:nvSpPr>
          <p:cNvPr id="4" name="Slide Number Placeholder 3"/>
          <p:cNvSpPr>
            <a:spLocks noGrp="1"/>
          </p:cNvSpPr>
          <p:nvPr>
            <p:ph type="sldNum" sz="quarter" idx="5"/>
          </p:nvPr>
        </p:nvSpPr>
        <p:spPr/>
        <p:txBody>
          <a:bodyPr/>
          <a:lstStyle/>
          <a:p>
            <a:fld id="{6006FCD0-1D65-46BA-BE27-6CE1CE197DC6}" type="slidenum">
              <a:rPr lang="en-US" smtClean="0"/>
              <a:t>4</a:t>
            </a:fld>
            <a:endParaRPr lang="en-US"/>
          </a:p>
        </p:txBody>
      </p:sp>
    </p:spTree>
    <p:extLst>
      <p:ext uri="{BB962C8B-B14F-4D97-AF65-F5344CB8AC3E}">
        <p14:creationId xmlns:p14="http://schemas.microsoft.com/office/powerpoint/2010/main" val="933385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Điều 5 đề cập đến các yêu cầu giám sát được đề xuất.</a:t>
            </a:r>
          </a:p>
        </p:txBody>
      </p:sp>
      <p:sp>
        <p:nvSpPr>
          <p:cNvPr id="4" name="Slide Number Placeholder 3"/>
          <p:cNvSpPr>
            <a:spLocks noGrp="1"/>
          </p:cNvSpPr>
          <p:nvPr>
            <p:ph type="sldNum" sz="quarter" idx="5"/>
          </p:nvPr>
        </p:nvSpPr>
        <p:spPr/>
        <p:txBody>
          <a:bodyPr/>
          <a:lstStyle/>
          <a:p>
            <a:fld id="{6006FCD0-1D65-46BA-BE27-6CE1CE197DC6}" type="slidenum">
              <a:rPr lang="en-US" smtClean="0"/>
              <a:t>40</a:t>
            </a:fld>
            <a:endParaRPr lang="en-US"/>
          </a:p>
        </p:txBody>
      </p:sp>
    </p:spTree>
    <p:extLst>
      <p:ext uri="{BB962C8B-B14F-4D97-AF65-F5344CB8AC3E}">
        <p14:creationId xmlns:p14="http://schemas.microsoft.com/office/powerpoint/2010/main" val="1943910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1" rtl="0">
              <a:lnSpc>
                <a:spcPct val="90000"/>
              </a:lnSpc>
              <a:spcAft>
                <a:spcPts val="600"/>
              </a:spcAft>
            </a:pPr>
            <a:r>
              <a:rPr lang="vi" sz="2800" b="0" i="0" u="none" strike="noStrike" dirty="0">
                <a:latin typeface="Arial"/>
                <a:cs typeface="Arial"/>
              </a:rPr>
              <a:t>Sơ Đồ Giám Sát Cơ Sở đang được cập nhật. Sơ đồ này phải là một bản vẽ theo tỷ lệ thể hiện bố cục của các bồn chứa và đường ống trong phạm vi biết được, cũng như các hố thu gom. Tất nhiên, nếu có các bố cục đường ống cũ hoặc phức tạp, thông tin có thể chỉ cần được cung cấp trong phạm vi UPA xác định là có thể biết được. Ngoài ra, sơ đồ cũng phải thể hiện vị trí của thiết bị phát hiện rò rỉ và tất cả các vùng được giám sát bằng chân không, áp suất hoặc thủy tĩnh (nếu áp dụng). Yêu cầu về bản vẽ theo tỷ lệ này kết hợp các yêu cầu của bản đồ cơ sở và sơ đồ giám sát cơ sở. </a:t>
            </a:r>
          </a:p>
          <a:p>
            <a:pPr marL="514350" lvl="1">
              <a:lnSpc>
                <a:spcPct val="90000"/>
              </a:lnSpc>
              <a:spcAft>
                <a:spcPts val="600"/>
              </a:spcAft>
            </a:pPr>
            <a:endParaRPr lang="en-US" sz="2800" dirty="0">
              <a:cs typeface="Arial"/>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41</a:t>
            </a:fld>
            <a:endParaRPr lang="en-US"/>
          </a:p>
        </p:txBody>
      </p:sp>
    </p:spTree>
    <p:extLst>
      <p:ext uri="{BB962C8B-B14F-4D97-AF65-F5344CB8AC3E}">
        <p14:creationId xmlns:p14="http://schemas.microsoft.com/office/powerpoint/2010/main" val="1895653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vi" sz="1200" b="0" i="0" u="none" strike="noStrike">
                <a:latin typeface="Arial"/>
                <a:cs typeface="Arial"/>
              </a:rPr>
              <a:t>Kế hoạch ứng phó cũng đang được điều chỉnh. </a:t>
            </a:r>
          </a:p>
          <a:p>
            <a:pPr rtl="0">
              <a:defRPr/>
            </a:pPr>
            <a:r>
              <a:rPr lang="vi" sz="1200" b="0" i="0" u="none" strike="noStrike">
                <a:latin typeface="Arial"/>
                <a:cs typeface="Arial"/>
              </a:rPr>
              <a:t>Ngoài các yêu cầu hiện hành về việc loại bỏ trong thời gian phù hợp với khả năng chứa chất nguy hại của lớp bảo vệ thứ cấp, chúng tôi đang sửa đổi quy định này thành “trong thời gian sớm nhất có thể”. Không có lý do gì để chất nguy hại tồn tại trong khoảng không giữa hai lớp bồn quá vài ngày. </a:t>
            </a:r>
          </a:p>
          <a:p>
            <a:pPr>
              <a:defRPr/>
            </a:pPr>
            <a:endParaRPr lang="en-US">
              <a:cs typeface="Arial"/>
            </a:endParaRPr>
          </a:p>
          <a:p>
            <a:pPr rtl="0">
              <a:defRPr/>
            </a:pPr>
            <a:r>
              <a:rPr lang="vi" sz="1200" b="0" i="0" u="none" strike="noStrike">
                <a:latin typeface="Arial"/>
                <a:cs typeface="Arial"/>
              </a:rPr>
              <a:t>Bổ sung yêu cầu về thông tin liên hệ khẩn cấp, số ID và số điện thoại hoạt động 24 giờ đối với những cơ sở được giám sát từ xa. Số điện thoại này phải liên hệ trực tiếp đến trung tâm điều hành khẩn cấp có nhân sự trực liên tục, được ủy quyền điều phối việc ứng phó.</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42</a:t>
            </a:fld>
            <a:endParaRPr lang="en-US"/>
          </a:p>
        </p:txBody>
      </p:sp>
    </p:spTree>
    <p:extLst>
      <p:ext uri="{BB962C8B-B14F-4D97-AF65-F5344CB8AC3E}">
        <p14:creationId xmlns:p14="http://schemas.microsoft.com/office/powerpoint/2010/main" val="3614295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Yêu cầu đề xuất này đã được thay đổi sau khi nhận được phản hồi trong giai đoạn lấy ý kiến. Quy định này đã thay đổi từ việc yêu cầu phải có sự chấp thuận để vô hiệu hóa thiết bị phát hiện rò rỉ sang việc chỉ cần thông báo vì việc xin phê duyệt của UPA là không cần thiết đối với các trường hợp sửa chữa nhanh. Ngoài ra, quy định này cũng làm rõ rằng chỉ kỹ thuật viên dịch vụ mới được phép thực hiện công việc này, do họ phải được đào tạo chuyên biệt từ nhà sản xuất để sửa chữa thiết bị phát hiện rò rỉ. </a:t>
            </a:r>
          </a:p>
        </p:txBody>
      </p:sp>
      <p:sp>
        <p:nvSpPr>
          <p:cNvPr id="4" name="Slide Number Placeholder 3"/>
          <p:cNvSpPr>
            <a:spLocks noGrp="1"/>
          </p:cNvSpPr>
          <p:nvPr>
            <p:ph type="sldNum" sz="quarter" idx="5"/>
          </p:nvPr>
        </p:nvSpPr>
        <p:spPr/>
        <p:txBody>
          <a:bodyPr/>
          <a:lstStyle/>
          <a:p>
            <a:fld id="{6006FCD0-1D65-46BA-BE27-6CE1CE197DC6}" type="slidenum">
              <a:rPr lang="en-US" smtClean="0"/>
              <a:t>43</a:t>
            </a:fld>
            <a:endParaRPr lang="en-US"/>
          </a:p>
        </p:txBody>
      </p:sp>
    </p:spTree>
    <p:extLst>
      <p:ext uri="{BB962C8B-B14F-4D97-AF65-F5344CB8AC3E}">
        <p14:creationId xmlns:p14="http://schemas.microsoft.com/office/powerpoint/2010/main" val="269747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vi" sz="1200" b="0" i="0" u="none" strike="noStrike" dirty="0">
                <a:latin typeface="Arial"/>
                <a:cs typeface="Arial"/>
              </a:rPr>
              <a:t>Đây là một yêu cầu mới, theo đó Cơ Quan Chương Trình Thống Nhất phải yêu cầu chủ sở hữu hoặc người vận hành triển khai một chương trình giám sát thay thế khi việc sửa chữa hoặc thay thế thiết bị phát hiện rò rỉ kéo dài quá 24 giờ. Chương trình giám sát thay thế này phải bao gồm việc giám sát trực tiếp lớp bảo vệ thứ cấp nhằm phát hiện sự rò rỉ chất nguy hại từ lớp bảo vệ chính ít nhất một lần mỗi 24 giờ. </a:t>
            </a:r>
            <a:endParaRPr lang="en-US" dirty="0">
              <a:cs typeface="Arial"/>
            </a:endParaRPr>
          </a:p>
          <a:p>
            <a:pPr marL="0" marR="0" lvl="0" indent="0" algn="l" defTabSz="914400">
              <a:lnSpc>
                <a:spcPct val="100000"/>
              </a:lnSpc>
              <a:spcBef>
                <a:spcPct val="0"/>
              </a:spcBef>
              <a:spcAft>
                <a:spcPct val="0"/>
              </a:spcAft>
              <a:buClrTx/>
              <a:buSzTx/>
              <a:buFontTx/>
              <a:buNone/>
              <a:defRPr/>
            </a:pPr>
            <a:endParaRPr lang="en-US" sz="1200" dirty="0">
              <a:ea typeface="+mn-lt"/>
              <a:cs typeface="Arial"/>
            </a:endParaRP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44</a:t>
            </a:fld>
            <a:endParaRPr lang="en-US"/>
          </a:p>
        </p:txBody>
      </p:sp>
    </p:spTree>
    <p:extLst>
      <p:ext uri="{BB962C8B-B14F-4D97-AF65-F5344CB8AC3E}">
        <p14:creationId xmlns:p14="http://schemas.microsoft.com/office/powerpoint/2010/main" val="3867088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vi" sz="1200" b="0" i="0" u="none" strike="noStrike">
                <a:latin typeface="Arial"/>
                <a:cs typeface="Arial"/>
              </a:rPr>
              <a:t>Nếu hệ thống phát hiện rò rỉ hiện đang hoặc dự kiến sẽ bị vô hiệu hóa trong hơn 30 ngày, chủ sở hữu hoặc người vận hành phải tuân thủ các yêu cầu về ngừng sử dụng tạm thời theo quy định tại Điều 8. Yêu cầu này không chỉ áp dụng khi một cảm biến hoặc thiết bị phát hiện rò rỉ đường ống bị hỏng mà còn áp dụng khi toàn bộ bảng điều khiển giám sát ngừng hoạt động. </a:t>
            </a:r>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45</a:t>
            </a:fld>
            <a:endParaRPr lang="en-US"/>
          </a:p>
        </p:txBody>
      </p:sp>
    </p:spTree>
    <p:extLst>
      <p:ext uri="{BB962C8B-B14F-4D97-AF65-F5344CB8AC3E}">
        <p14:creationId xmlns:p14="http://schemas.microsoft.com/office/powerpoint/2010/main" val="2364735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Thiết bị phát hiện rò rỉ chỉ có thể được tái sản xuất hoặc tân trang bởi nhà sản xuất ban đầu của bộ phận và sẽ phải đáp ứng các yêu cầu kiểm tra của bên thứ ba giống như tất cả các thiết bị mới. Điều này sẽ bảo đảm rằng thiết bị vẫn đáp ứng được tiêu chuẩn ban đầu.</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46</a:t>
            </a:fld>
            <a:endParaRPr lang="en-US"/>
          </a:p>
        </p:txBody>
      </p:sp>
    </p:spTree>
    <p:extLst>
      <p:ext uri="{BB962C8B-B14F-4D97-AF65-F5344CB8AC3E}">
        <p14:creationId xmlns:p14="http://schemas.microsoft.com/office/powerpoint/2010/main" val="191346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ea typeface="+mn-lt"/>
                <a:cs typeface="Arial"/>
              </a:rPr>
              <a:t>Thay đổi lớn: thiết bị phát hiện rò rỉ cơ học được sử dụng để giám sát liên tục khu vực chứa dưới thiết bị phân phối, nếu bị hỏng tại bất kỳ thời điểm nào sau ngày 1 tháng Một, 2026, phải được thay thế bằng thiết bị phát hiện rò rỉ điện tử hoạt động liên tục đã được phê duyệt. Chúng tôi thường ghi nhận các trường hợp cảm biến phao cơ bị hỏng trong quá trình kiểm tra, sau đó được sửa chữa ngay lập tức, nhưng lại tiếp tục hỏng khi kiểm tra lại. Điều này cho thấy các phương pháp cơ học này không giám sát hệ thống hiệu quả. Khi bị hỏng, các thiết bị này phải được thay thế bằng thiết bị phát hiện rò rỉ điện tử hoạt động liên tục trước khi tiếp tục phân phối nhiên liệu. </a:t>
            </a:r>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47</a:t>
            </a:fld>
            <a:endParaRPr lang="en-US"/>
          </a:p>
        </p:txBody>
      </p:sp>
    </p:spTree>
    <p:extLst>
      <p:ext uri="{BB962C8B-B14F-4D97-AF65-F5344CB8AC3E}">
        <p14:creationId xmlns:p14="http://schemas.microsoft.com/office/powerpoint/2010/main" val="1140556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vi" sz="1200" b="0" i="0" u="none" strike="noStrike">
                <a:latin typeface="Arial"/>
                <a:cs typeface="Arial"/>
              </a:rPr>
              <a:t>Vào hoặc sau ngày 1 tháng Bảy, 2026, tại các cơ sở không có nhân viên trực thường xuyên, các hệ thống bồn chứa ngầm có đường ống áp lực mà không phải là hệ thống bồn chứa khẩn cấp phải có hệ thống phát hiện rò rỉ trong khoảng không giữa hai lớp hoạt động liên tục, có khả năng ngừng dòng chảy chất nguy hại qua đường ống khi phát hiện rò rỉ từ đường ống hoặc hệ thống phát hiện rò rỉ gặp sự cố. Điều này là cần thiết vì nếu xảy ra rò rỉ tại một cơ sở được giám sát từ xa, rò rỉ do áp lực sẽ dễ dàng vượt quá khả năng chứa của lớp bảo vệ thứ cấp. </a:t>
            </a:r>
            <a:endParaRPr lang="en-US"/>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48</a:t>
            </a:fld>
            <a:endParaRPr lang="en-US"/>
          </a:p>
        </p:txBody>
      </p:sp>
    </p:spTree>
    <p:extLst>
      <p:ext uri="{BB962C8B-B14F-4D97-AF65-F5344CB8AC3E}">
        <p14:creationId xmlns:p14="http://schemas.microsoft.com/office/powerpoint/2010/main" val="2115156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ea typeface="+mn-lt"/>
                <a:cs typeface="Arial"/>
              </a:rPr>
              <a:t>Thiết bị phát hiện rò rỉ đường ống được yêu cầu lắp đặt trên đường ống áp lực được chôn ngầm. Đây là một thay đổi so với yêu cầu hiện tại về “đường ống áp lực dưới lòng đất”. Điều này có thể khiến một số hệ thống cần phải được trang bị thêm thiết bị phát hiện rò rỉ đường ống.</a:t>
            </a:r>
          </a:p>
          <a:p>
            <a:pPr rtl="0"/>
            <a:r>
              <a:rPr lang="vi" sz="1200" b="0" i="0" u="none" strike="noStrike">
                <a:latin typeface="Arial"/>
                <a:cs typeface="Arial"/>
              </a:rPr>
              <a:t>2652(a)(2)</a:t>
            </a:r>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49</a:t>
            </a:fld>
            <a:endParaRPr lang="en-US"/>
          </a:p>
        </p:txBody>
      </p:sp>
    </p:spTree>
    <p:extLst>
      <p:ext uri="{BB962C8B-B14F-4D97-AF65-F5344CB8AC3E}">
        <p14:creationId xmlns:p14="http://schemas.microsoft.com/office/powerpoint/2010/main" val="101485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Chúng ta hãy thảo luận về Điều 1.</a:t>
            </a:r>
          </a:p>
        </p:txBody>
      </p:sp>
      <p:sp>
        <p:nvSpPr>
          <p:cNvPr id="4" name="Slide Number Placeholder 3"/>
          <p:cNvSpPr>
            <a:spLocks noGrp="1"/>
          </p:cNvSpPr>
          <p:nvPr>
            <p:ph type="sldNum" sz="quarter" idx="5"/>
          </p:nvPr>
        </p:nvSpPr>
        <p:spPr/>
        <p:txBody>
          <a:bodyPr/>
          <a:lstStyle/>
          <a:p>
            <a:fld id="{6006FCD0-1D65-46BA-BE27-6CE1CE197DC6}" type="slidenum">
              <a:rPr lang="en-US" smtClean="0"/>
              <a:t>5</a:t>
            </a:fld>
            <a:endParaRPr lang="en-US"/>
          </a:p>
        </p:txBody>
      </p:sp>
    </p:spTree>
    <p:extLst>
      <p:ext uri="{BB962C8B-B14F-4D97-AF65-F5344CB8AC3E}">
        <p14:creationId xmlns:p14="http://schemas.microsoft.com/office/powerpoint/2010/main" val="3424729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Bổ sung mới: Đường ống áp lực chôn ngầm được giám sát bằng phương pháp chân không, áp suất hoặc thủy tĩnh, có khả năng ngắt dòng chảy của chất nguy hại khi phát hiện rò rỉ hoặc khi hệ thống phát hiện rò rỉ gặp sự cố, thì được xem là đáp ứng yêu cầu về thiết bị phát hiện rò rỉ đường ống. Các hệ thống được giám sát bằng phương pháp chân không, áp suất hoặc thủy tĩnh có độ chính xác rất cao và khiến cho thiết bị phát hiện rò rỉ đường ống trở nên dư thừa. </a:t>
            </a:r>
            <a:endParaRPr lang="en-US">
              <a:cs typeface="Arial" panose="020B0604020202020204" pitchFamily="34" charset="0"/>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50</a:t>
            </a:fld>
            <a:endParaRPr lang="en-US"/>
          </a:p>
        </p:txBody>
      </p:sp>
    </p:spTree>
    <p:extLst>
      <p:ext uri="{BB962C8B-B14F-4D97-AF65-F5344CB8AC3E}">
        <p14:creationId xmlns:p14="http://schemas.microsoft.com/office/powerpoint/2010/main" val="1895178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Việc kiểm tra định kỳ là bắt buộc để bảo đảm các hệ thống này đang giám sát đường ống đúng cách chứ không chỉ một phần của đường ống. Tính liên tục phải được xác nhận cho từng vùng theo phê duyệt của UPA trong quá trình kiểm tra thiết bị phát hiện rò rỉ hàng năm. Có thể hiểu được rằng, đối với các hệ thống có đường ống cũ, bố trí phức tạp, v.v., việc kiểm tra tính liên tục có thể là gánh nặng tài chính đáng kể.</a:t>
            </a:r>
          </a:p>
        </p:txBody>
      </p:sp>
      <p:sp>
        <p:nvSpPr>
          <p:cNvPr id="4" name="Slide Number Placeholder 3"/>
          <p:cNvSpPr>
            <a:spLocks noGrp="1"/>
          </p:cNvSpPr>
          <p:nvPr>
            <p:ph type="sldNum" sz="quarter" idx="5"/>
          </p:nvPr>
        </p:nvSpPr>
        <p:spPr/>
        <p:txBody>
          <a:bodyPr/>
          <a:lstStyle/>
          <a:p>
            <a:fld id="{6006FCD0-1D65-46BA-BE27-6CE1CE197DC6}" type="slidenum">
              <a:rPr lang="en-US" smtClean="0"/>
              <a:t>51</a:t>
            </a:fld>
            <a:endParaRPr lang="en-US"/>
          </a:p>
        </p:txBody>
      </p:sp>
    </p:spTree>
    <p:extLst>
      <p:ext uri="{BB962C8B-B14F-4D97-AF65-F5344CB8AC3E}">
        <p14:creationId xmlns:p14="http://schemas.microsoft.com/office/powerpoint/2010/main" val="4067643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rtl="0">
              <a:lnSpc>
                <a:spcPct val="90000"/>
              </a:lnSpc>
              <a:spcAft>
                <a:spcPts val="600"/>
              </a:spcAft>
            </a:pPr>
            <a:r>
              <a:rPr lang="vi" sz="1200" b="0" i="0" u="none" strike="noStrike">
                <a:solidFill>
                  <a:srgbClr val="0070C0"/>
                </a:solidFill>
                <a:latin typeface="Arial"/>
                <a:cs typeface="Arial"/>
              </a:rPr>
              <a:t>Giám sát từ xa</a:t>
            </a:r>
            <a:r>
              <a:rPr lang="vi" sz="1200" b="0" i="0" u="none" strike="noStrike">
                <a:latin typeface="Arial"/>
                <a:cs typeface="Arial"/>
              </a:rPr>
              <a:t> có nghĩa là việc giám sát từ một địa điểm tách biệt với cơ sở UST.</a:t>
            </a:r>
          </a:p>
          <a:p>
            <a:pPr marL="400050">
              <a:lnSpc>
                <a:spcPct val="90000"/>
              </a:lnSpc>
              <a:spcAft>
                <a:spcPts val="600"/>
              </a:spcAft>
            </a:pPr>
            <a:endParaRPr lang="en-US" sz="2800">
              <a:latin typeface="Arial"/>
              <a:cs typeface="Arial"/>
            </a:endParaRPr>
          </a:p>
          <a:p>
            <a:pPr marL="400050" rtl="0">
              <a:lnSpc>
                <a:spcPct val="90000"/>
              </a:lnSpc>
              <a:spcAft>
                <a:spcPts val="600"/>
              </a:spcAft>
            </a:pPr>
            <a:r>
              <a:rPr lang="vi" sz="2800" b="0" i="0" u="none" strike="noStrike">
                <a:latin typeface="Arial"/>
                <a:cs typeface="Arial"/>
              </a:rPr>
              <a:t>Chúng tôi đã bổ sung định nghĩa về giám sát từ xa vào quy định vì mọi người hiện đang sử dụng phương pháp này, và chúng tôi muốn bảo đảm rằng các hệ thống này đang được theo dõi đầy đủ. Vì vậy, phải gửi thông báo ngay lập tức đến nhân viên của cơ sở hoặc kỹ thuật viên dịch vụ khi hệ thống có báo động, và chủ sở hữu phải ghi chép vào hồ sơ giám sát thời điểm nhận được báo động và thời điểm thực hiện hành động ứng phó. </a:t>
            </a:r>
          </a:p>
          <a:p>
            <a:pPr marL="400050">
              <a:lnSpc>
                <a:spcPct val="90000"/>
              </a:lnSpc>
              <a:spcAft>
                <a:spcPts val="600"/>
              </a:spcAft>
            </a:pPr>
            <a:endParaRPr lang="en-US" sz="2800">
              <a:cs typeface="Arial"/>
            </a:endParaRPr>
          </a:p>
          <a:p>
            <a:pPr marL="400050">
              <a:lnSpc>
                <a:spcPct val="90000"/>
              </a:lnSpc>
              <a:spcAft>
                <a:spcPts val="600"/>
              </a:spcAft>
            </a:pPr>
            <a:endParaRPr lang="en-US" sz="2800">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52</a:t>
            </a:fld>
            <a:endParaRPr lang="en-US"/>
          </a:p>
        </p:txBody>
      </p:sp>
    </p:spTree>
    <p:extLst>
      <p:ext uri="{BB962C8B-B14F-4D97-AF65-F5344CB8AC3E}">
        <p14:creationId xmlns:p14="http://schemas.microsoft.com/office/powerpoint/2010/main" val="3383810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Điều 6 đề cập đến các yêu cầu kiểm tra được đề xuất. </a:t>
            </a:r>
          </a:p>
        </p:txBody>
      </p:sp>
      <p:sp>
        <p:nvSpPr>
          <p:cNvPr id="4" name="Slide Number Placeholder 3"/>
          <p:cNvSpPr>
            <a:spLocks noGrp="1"/>
          </p:cNvSpPr>
          <p:nvPr>
            <p:ph type="sldNum" sz="quarter" idx="5"/>
          </p:nvPr>
        </p:nvSpPr>
        <p:spPr/>
        <p:txBody>
          <a:bodyPr/>
          <a:lstStyle/>
          <a:p>
            <a:fld id="{6006FCD0-1D65-46BA-BE27-6CE1CE197DC6}" type="slidenum">
              <a:rPr lang="en-US" smtClean="0"/>
              <a:t>53</a:t>
            </a:fld>
            <a:endParaRPr lang="en-US"/>
          </a:p>
        </p:txBody>
      </p:sp>
    </p:spTree>
    <p:extLst>
      <p:ext uri="{BB962C8B-B14F-4D97-AF65-F5344CB8AC3E}">
        <p14:creationId xmlns:p14="http://schemas.microsoft.com/office/powerpoint/2010/main" val="33670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rtl="0"/>
            <a:r>
              <a:rPr lang="vi" sz="1200" b="0" i="0" u="none" strike="noStrike">
                <a:latin typeface="Arial"/>
              </a:rPr>
              <a:t>Kết quả kiểm tra phát hiện rò rỉ nâng cao phải được nộp trong vòng 30 ngày (trước đây là 60 ngày). Điều này phù hợp với thời hạn nộp các báo cáo kiểm tra khác. Không có lý do gì để thời hạn báo cáo kết quả lại dài như vậy, vì thông tin này có thể được xử lý trong thời gian ngắn hơn 30 ngày. </a:t>
            </a:r>
          </a:p>
          <a:p>
            <a:endParaRPr lang="en-US"/>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54</a:t>
            </a:fld>
            <a:endParaRPr lang="en-US"/>
          </a:p>
        </p:txBody>
      </p:sp>
    </p:spTree>
    <p:extLst>
      <p:ext uri="{BB962C8B-B14F-4D97-AF65-F5344CB8AC3E}">
        <p14:creationId xmlns:p14="http://schemas.microsoft.com/office/powerpoint/2010/main" val="1001051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Thứ tự ưu tiên của các quy trình kiểm tra (hướng dẫn của nhà sản xuất, quy chuẩn hoặc phương pháp của kỹ sư chuyên nghiệp) đã bị loại bỏ. Bất kỳ phương pháp nào trong số này đều sẽ được phép sử dụng, bất kể có hướng dẫn đã được thiết lập của nhà sản xuất hay không. Thay đổi này được đưa ra nhằm mang lại sự linh hoạt cho các công nghệ mới cũng như các hệ thống có kết cấu phức tạp hoặc không còn có hướng dẫn từ nhà sản xuất/quy chuẩn ngành. </a:t>
            </a:r>
          </a:p>
          <a:p>
            <a:endParaRPr lang="en-US">
              <a:latin typeface="Arial"/>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55</a:t>
            </a:fld>
            <a:endParaRPr lang="en-US"/>
          </a:p>
        </p:txBody>
      </p:sp>
    </p:spTree>
    <p:extLst>
      <p:ext uri="{BB962C8B-B14F-4D97-AF65-F5344CB8AC3E}">
        <p14:creationId xmlns:p14="http://schemas.microsoft.com/office/powerpoint/2010/main" val="35805501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D3B50-866B-D9E9-5F7A-FBEA638D4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E84F4-B8AF-F6F6-2C92-9ADD364FF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BEAA3-13BE-51F9-2AED-00843879875C}"/>
              </a:ext>
            </a:extLst>
          </p:cNvPr>
          <p:cNvSpPr>
            <a:spLocks noGrp="1"/>
          </p:cNvSpPr>
          <p:nvPr>
            <p:ph type="body" idx="1"/>
          </p:nvPr>
        </p:nvSpPr>
        <p:spPr/>
        <p:txBody>
          <a:bodyPr/>
          <a:lstStyle/>
          <a:p>
            <a:pPr rtl="0"/>
            <a:r>
              <a:rPr lang="vi" sz="1200" b="0" i="0" u="none" strike="noStrike" dirty="0">
                <a:latin typeface="Arial"/>
                <a:cs typeface="Arial"/>
              </a:rPr>
              <a:t>Thiết bị kiểm tra phải được hiệu chuẩn và bảo trì theo hướng dẫn của nhà sản xuất thiết bị để bảo đảm kiểm tra thiết bị phát hiện rò rỉ một cách chính xác. </a:t>
            </a:r>
          </a:p>
          <a:p>
            <a:endParaRPr lang="en-US" dirty="0">
              <a:latin typeface="Arial"/>
              <a:cs typeface="Arial"/>
            </a:endParaRPr>
          </a:p>
          <a:p>
            <a:pPr rtl="0"/>
            <a:r>
              <a:rPr lang="vi" sz="1200" b="0" i="0" u="none" strike="noStrike" dirty="0">
                <a:latin typeface="Arial"/>
                <a:cs typeface="Arial"/>
              </a:rPr>
              <a:t>Nếu không có tài liệu đào tạo từ nhà sản xuất, thiết bị kiểm tra phải được hiệu chuẩn theo quy định của Viện Tiêu Chuẩn và Công Nghệ Quốc Gia (NIST). Đây là một yêu cầu mới nhằm bảo đảm thiết bị kiểm tra có thể kiểm tra thiết bị phát hiện rò rỉ một cách chính xác. Tài liệu chứng minh thiết bị kiểm tra đang ở tình trạng hoạt động tốt phải được cung cấp khi UPA yêu cầu. </a:t>
            </a:r>
          </a:p>
          <a:p>
            <a:pPr rtl="0"/>
            <a:br>
              <a:rPr lang="vi" sz="1200" b="0" i="0" u="none" strike="noStrike" dirty="0">
                <a:latin typeface="Arial"/>
                <a:cs typeface="Arial"/>
              </a:rPr>
            </a:br>
            <a:r>
              <a:rPr lang="vi" sz="1200" b="0" i="0" u="none" strike="noStrike" dirty="0">
                <a:latin typeface="Arial"/>
                <a:cs typeface="Arial"/>
              </a:rPr>
              <a:t>Hiện tại, khi kỹ thuật viên kiểm tra phát hiện thiết bị lỗi, họ thay thế nó bằng thiết bị hoàn toàn mới. </a:t>
            </a:r>
          </a:p>
          <a:p>
            <a:endParaRPr lang="en-US" dirty="0"/>
          </a:p>
          <a:p>
            <a:endParaRPr lang="en-US" dirty="0">
              <a:cs typeface="Arial"/>
            </a:endParaRPr>
          </a:p>
        </p:txBody>
      </p:sp>
      <p:sp>
        <p:nvSpPr>
          <p:cNvPr id="4" name="Slide Number Placeholder 3">
            <a:extLst>
              <a:ext uri="{FF2B5EF4-FFF2-40B4-BE49-F238E27FC236}">
                <a16:creationId xmlns:a16="http://schemas.microsoft.com/office/drawing/2014/main" id="{3F64B712-AC90-33AB-0483-343EF06D4B6A}"/>
              </a:ext>
            </a:extLst>
          </p:cNvPr>
          <p:cNvSpPr>
            <a:spLocks noGrp="1"/>
          </p:cNvSpPr>
          <p:nvPr>
            <p:ph type="sldNum" sz="quarter" idx="5"/>
          </p:nvPr>
        </p:nvSpPr>
        <p:spPr/>
        <p:txBody>
          <a:bodyPr/>
          <a:lstStyle/>
          <a:p>
            <a:fld id="{6006FCD0-1D65-46BA-BE27-6CE1CE197DC6}" type="slidenum">
              <a:rPr lang="en-US" smtClean="0"/>
              <a:t>56</a:t>
            </a:fld>
            <a:endParaRPr lang="en-US"/>
          </a:p>
        </p:txBody>
      </p:sp>
    </p:spTree>
    <p:extLst>
      <p:ext uri="{BB962C8B-B14F-4D97-AF65-F5344CB8AC3E}">
        <p14:creationId xmlns:p14="http://schemas.microsoft.com/office/powerpoint/2010/main" val="2666960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Việc xác minh tính liên tục trong các khoảng không giữa hai lớp trong quá trình chứng nhận giám sát hàng năm giúp phát hiện các vết nứt, chỗ sụt lún, v.v... trong khoảng không giữa hai lớp, những yếu tố sẽ ngăn thiết bị giám sát bằng phương pháp chân không, áp suất hoặc thủy tĩnh phát hiện sự rò rỉ một cách sớm nhất. UPA có toàn quyền quyết định mức độ khả thi đối với các khoảng không giữa hai lớp của đường ống hiện hữu trong trường hợp bố trí đường ống chưa được hiểu rõ hoàn toàn hoặc chưa được định vị.</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57</a:t>
            </a:fld>
            <a:endParaRPr lang="en-US"/>
          </a:p>
        </p:txBody>
      </p:sp>
    </p:spTree>
    <p:extLst>
      <p:ext uri="{BB962C8B-B14F-4D97-AF65-F5344CB8AC3E}">
        <p14:creationId xmlns:p14="http://schemas.microsoft.com/office/powerpoint/2010/main" val="3359609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8D77-63EB-E118-5906-0E078B31F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522C1-E006-589C-28C3-3A2581791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AA544-951B-9B1B-55F4-365F0D4C4383}"/>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cs typeface="Arial"/>
              </a:rPr>
              <a:t>LLD được sử dụng để kiểm tra độ kín phải mô phỏng sự rò rỉ ở mức 0.1 gph tại 150% áp suất vận hành. Yêu cầu này đưa các thiết bị phát hiện rò rỉ đường ống lên cùng tiêu chuẩn với yêu cầu giám sát VPH.</a:t>
            </a:r>
            <a:endParaRPr lang="en-US">
              <a:cs typeface="Arial" panose="020B0604020202020204" pitchFamily="34" charset="0"/>
            </a:endParaRPr>
          </a:p>
          <a:p>
            <a:endParaRPr lang="en-US">
              <a:latin typeface="Arial"/>
              <a:cs typeface="Arial"/>
            </a:endParaRPr>
          </a:p>
          <a:p>
            <a:pPr rtl="0"/>
            <a:r>
              <a:rPr lang="vi" sz="1200" b="0" i="0" u="none" strike="noStrike">
                <a:latin typeface="Arial"/>
                <a:cs typeface="Arial"/>
              </a:rPr>
              <a:t>Điều này chỉ áp dụng cho một số ít bồn chứa sử dụng thiết bị phát hiện rò rỉ đường ống để kiểm tra độ kín đường ống. Không áp dụng cho các UST Loại 3, đường ống được kiểm tra bởi người kiểm tra bồn chứa được cấp phép, hoặc đường ống sử dụng hệ thống giám sát khoảng không giữa hai lớp có cơ chế an toàn khi xảy ra sự cố.</a:t>
            </a:r>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FBC38383-B292-7C88-F077-931398E8E9DD}"/>
              </a:ext>
            </a:extLst>
          </p:cNvPr>
          <p:cNvSpPr>
            <a:spLocks noGrp="1"/>
          </p:cNvSpPr>
          <p:nvPr>
            <p:ph type="sldNum" sz="quarter" idx="5"/>
          </p:nvPr>
        </p:nvSpPr>
        <p:spPr/>
        <p:txBody>
          <a:bodyPr/>
          <a:lstStyle/>
          <a:p>
            <a:fld id="{6006FCD0-1D65-46BA-BE27-6CE1CE197DC6}" type="slidenum">
              <a:rPr lang="en-US" smtClean="0"/>
              <a:t>58</a:t>
            </a:fld>
            <a:endParaRPr lang="en-US"/>
          </a:p>
        </p:txBody>
      </p:sp>
    </p:spTree>
    <p:extLst>
      <p:ext uri="{BB962C8B-B14F-4D97-AF65-F5344CB8AC3E}">
        <p14:creationId xmlns:p14="http://schemas.microsoft.com/office/powerpoint/2010/main" val="2853184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Điều 7 là điều khoản mới của chúng tôi về báo cáo sự cố rò rỉ và biện pháp ứng phó ban đầu. </a:t>
            </a:r>
          </a:p>
        </p:txBody>
      </p:sp>
      <p:sp>
        <p:nvSpPr>
          <p:cNvPr id="4" name="Slide Number Placeholder 3"/>
          <p:cNvSpPr>
            <a:spLocks noGrp="1"/>
          </p:cNvSpPr>
          <p:nvPr>
            <p:ph type="sldNum" sz="quarter" idx="5"/>
          </p:nvPr>
        </p:nvSpPr>
        <p:spPr/>
        <p:txBody>
          <a:bodyPr/>
          <a:lstStyle/>
          <a:p>
            <a:fld id="{6006FCD0-1D65-46BA-BE27-6CE1CE197DC6}" type="slidenum">
              <a:rPr lang="en-US" smtClean="0"/>
              <a:t>59</a:t>
            </a:fld>
            <a:endParaRPr lang="en-US"/>
          </a:p>
        </p:txBody>
      </p:sp>
    </p:spTree>
    <p:extLst>
      <p:ext uri="{BB962C8B-B14F-4D97-AF65-F5344CB8AC3E}">
        <p14:creationId xmlns:p14="http://schemas.microsoft.com/office/powerpoint/2010/main" val="428747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dirty="0">
                <a:latin typeface="Arial"/>
              </a:rPr>
              <a:t>Đây là định nghĩa được đề xuất bổ sung vào quy định.</a:t>
            </a:r>
          </a:p>
          <a:p>
            <a:endParaRPr lang="en-US" dirty="0"/>
          </a:p>
          <a:p>
            <a:pPr rtl="0"/>
            <a:r>
              <a:rPr lang="vi" sz="1200" b="0" i="0" u="none" strike="noStrike" dirty="0">
                <a:latin typeface="Arial"/>
              </a:rPr>
              <a:t>Bồn chứa bị bỏ hoang là những bồn chứa không có hệ thống phát hiện rò rỉ đang hoạt động trong hơn 365 ngày, không có giấy phép vận hành còn hiệu lực, chưa được ngừng sử dụng theo Điều 8 của các quy định này, và không phải là bồn chứa đã ngừng sử dụng.</a:t>
            </a:r>
          </a:p>
          <a:p>
            <a:endParaRPr lang="en-US" dirty="0"/>
          </a:p>
          <a:p>
            <a:pPr rtl="0"/>
            <a:r>
              <a:rPr lang="vi" sz="1200" b="0" i="0" u="none" strike="noStrike" dirty="0">
                <a:latin typeface="Arial"/>
              </a:rPr>
              <a:t>Chúng tôi bổ sung định nghĩa này vì tất cả các bồn chứa bị bỏ hoang, bồn chứa tạm thời ngừng sử dụng và bồn chứa đã ngừng sử dụng đều có yêu cầu pháp lý khác nhau, mặc dù đều là bồn chứa nằm trong lòng đất và không còn phân phối sản phẩm. </a:t>
            </a:r>
          </a:p>
          <a:p>
            <a:endParaRPr lang="en-US" dirty="0"/>
          </a:p>
          <a:p>
            <a:pPr rtl="0"/>
            <a:r>
              <a:rPr lang="vi" sz="1200" b="0" i="0" u="none" strike="noStrike" dirty="0">
                <a:latin typeface="Arial"/>
              </a:rPr>
              <a:t>Theo quy định mới, bồn chứa bị bỏ hoang vẫn phải được thanh tra hàng năm, giống như hiện tại.</a:t>
            </a:r>
          </a:p>
          <a:p>
            <a:endParaRPr lang="en-US" dirty="0"/>
          </a:p>
          <a:p>
            <a:pPr rtl="0"/>
            <a:r>
              <a:rPr lang="vi" sz="1200" b="0" i="0" u="none" strike="noStrike" dirty="0">
                <a:latin typeface="Arial"/>
              </a:rPr>
              <a:t>Trước khi ngừng sử dụng vĩnh viễn, các bồn chứa bị bỏ hoang phải được UPA thanh tra hàng năm. Nếu chủ sở hữu muốn đưa bồn chứa bị bỏ hoang trở lại hoạt động, bồn chứa đó phải được nâng cấp lên loại 3 và vượt qua kiểm tra phát hiện rò rỉ nâng cao trước khi đưa vào sử dụng lại.</a:t>
            </a:r>
          </a:p>
          <a:p>
            <a:endParaRPr lang="en-US" dirty="0"/>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6</a:t>
            </a:fld>
            <a:endParaRPr lang="en-US"/>
          </a:p>
        </p:txBody>
      </p:sp>
    </p:spTree>
    <p:extLst>
      <p:ext uri="{BB962C8B-B14F-4D97-AF65-F5344CB8AC3E}">
        <p14:creationId xmlns:p14="http://schemas.microsoft.com/office/powerpoint/2010/main" val="2945587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B107E-2C20-2B94-F6DE-D30DACD8C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12412-B7EE-E242-454D-12ABA27DF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B6C01-ED67-F606-AA22-2E1EFF202629}"/>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cs typeface="Arial"/>
              </a:rPr>
              <a:t>Thay đổi ở đây là đổi tên báo cáo ban đầu thành báo cáo sơ bộ mà chủ sở hữu gửi cho UPA khi có sự cố rò rỉ cần báo cáo để làm rõ hơn quy trình báo cáo. </a:t>
            </a:r>
          </a:p>
          <a:p>
            <a:pPr marL="0" marR="0" lvl="0" indent="0" algn="l" defTabSz="914400" rtl="0" eaLnBrk="1" fontAlgn="auto" latinLnBrk="0" hangingPunct="1">
              <a:lnSpc>
                <a:spcPct val="100000"/>
              </a:lnSpc>
              <a:spcBef>
                <a:spcPct val="0"/>
              </a:spcBef>
              <a:spcAft>
                <a:spcPct val="0"/>
              </a:spcAft>
              <a:buClrTx/>
              <a:buSzTx/>
              <a:buFontTx/>
              <a:buNone/>
              <a:defRPr/>
            </a:pPr>
            <a:endParaRPr lang="en-US" b="0">
              <a:latin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cs typeface="Arial"/>
              </a:rPr>
              <a:t>Báo cáo sơ bộ giờ đây sẽ phải bao gồm số ID Cơ Sở và địa chỉ để giúp theo dõi các sự cố rò rỉ.</a:t>
            </a:r>
          </a:p>
          <a:p>
            <a:pPr marL="0" marR="0" lvl="0" indent="0" algn="l" defTabSz="914400" rtl="0" eaLnBrk="1" fontAlgn="auto" latinLnBrk="0" hangingPunct="1">
              <a:lnSpc>
                <a:spcPct val="100000"/>
              </a:lnSpc>
              <a:spcBef>
                <a:spcPct val="0"/>
              </a:spcBef>
              <a:spcAft>
                <a:spcPct val="0"/>
              </a:spcAft>
              <a:buClrTx/>
              <a:buSzTx/>
              <a:buFontTx/>
              <a:buNone/>
              <a:defRPr/>
            </a:pPr>
            <a:endParaRPr lang="en-US" b="0">
              <a:cs typeface="Arial"/>
            </a:endParaRPr>
          </a:p>
          <a:p>
            <a:endParaRPr lang="en-US" b="1"/>
          </a:p>
          <a:p>
            <a:endParaRPr lang="en-US" b="1"/>
          </a:p>
        </p:txBody>
      </p:sp>
      <p:sp>
        <p:nvSpPr>
          <p:cNvPr id="4" name="Slide Number Placeholder 3">
            <a:extLst>
              <a:ext uri="{FF2B5EF4-FFF2-40B4-BE49-F238E27FC236}">
                <a16:creationId xmlns:a16="http://schemas.microsoft.com/office/drawing/2014/main" id="{6ED0DD1A-8345-96CF-7EE7-C48E7FABCABE}"/>
              </a:ext>
            </a:extLst>
          </p:cNvPr>
          <p:cNvSpPr>
            <a:spLocks noGrp="1"/>
          </p:cNvSpPr>
          <p:nvPr>
            <p:ph type="sldNum" sz="quarter" idx="5"/>
          </p:nvPr>
        </p:nvSpPr>
        <p:spPr/>
        <p:txBody>
          <a:bodyPr/>
          <a:lstStyle/>
          <a:p>
            <a:fld id="{6006FCD0-1D65-46BA-BE27-6CE1CE197DC6}" type="slidenum">
              <a:rPr lang="en-US" smtClean="0"/>
              <a:t>60</a:t>
            </a:fld>
            <a:endParaRPr lang="en-US"/>
          </a:p>
        </p:txBody>
      </p:sp>
    </p:spTree>
    <p:extLst>
      <p:ext uri="{BB962C8B-B14F-4D97-AF65-F5344CB8AC3E}">
        <p14:creationId xmlns:p14="http://schemas.microsoft.com/office/powerpoint/2010/main" val="1929875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A9DC2-EF56-EF94-462F-90EFBC728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9D6C3-CC16-F9D8-720D-FE9610436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1B6BE-1735-88E8-DA6E-DDFD8C7EFD0D}"/>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cs typeface="Arial"/>
              </a:rPr>
              <a:t>Nếu UPA hoặc COA cho là cần thiết, họ có thể yêu cầu chủ sở hữu hoặc người vận hành rút bỏ toàn bộ phần chất lưu trữ còn lại ra khỏi UST nhằm ngăn chặn việc rò rỉ thêm hoặc tạo điều kiện thực hiện hành động khắc phục. </a:t>
            </a:r>
          </a:p>
          <a:p>
            <a:endParaRPr lang="en-US" b="1"/>
          </a:p>
          <a:p>
            <a:endParaRPr lang="en-US" b="1"/>
          </a:p>
        </p:txBody>
      </p:sp>
      <p:sp>
        <p:nvSpPr>
          <p:cNvPr id="4" name="Slide Number Placeholder 3">
            <a:extLst>
              <a:ext uri="{FF2B5EF4-FFF2-40B4-BE49-F238E27FC236}">
                <a16:creationId xmlns:a16="http://schemas.microsoft.com/office/drawing/2014/main" id="{7CCB7401-B159-3B06-5C84-45F5AAFAA07F}"/>
              </a:ext>
            </a:extLst>
          </p:cNvPr>
          <p:cNvSpPr>
            <a:spLocks noGrp="1"/>
          </p:cNvSpPr>
          <p:nvPr>
            <p:ph type="sldNum" sz="quarter" idx="5"/>
          </p:nvPr>
        </p:nvSpPr>
        <p:spPr/>
        <p:txBody>
          <a:bodyPr/>
          <a:lstStyle/>
          <a:p>
            <a:fld id="{6006FCD0-1D65-46BA-BE27-6CE1CE197DC6}" type="slidenum">
              <a:rPr lang="en-US" smtClean="0"/>
              <a:t>61</a:t>
            </a:fld>
            <a:endParaRPr lang="en-US"/>
          </a:p>
        </p:txBody>
      </p:sp>
    </p:spTree>
    <p:extLst>
      <p:ext uri="{BB962C8B-B14F-4D97-AF65-F5344CB8AC3E}">
        <p14:creationId xmlns:p14="http://schemas.microsoft.com/office/powerpoint/2010/main" val="1741883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vi" sz="1200" b="0" i="0" u="none" strike="noStrike">
                <a:solidFill>
                  <a:srgbClr val="000000"/>
                </a:solidFill>
                <a:latin typeface="Arial"/>
              </a:rPr>
              <a:t>UPA sẽ cần chuyển tất cả thông tin từ báo cáo sơ bộ bằng văn bản và dữ liệu liên quan do chủ sở hữu hoặc người vận hành cung cấp đến Cơ Quan Giám Sát Xử Lý Ô Nhiễm trong vòng 60 ngày kể từ ngày nhận được thông tin đó từ chủ sở hữu hoặc người vận hành. Sau đó, COA sẽ cần xem xét toàn bộ tài liệu trong vòng 30 ngày kể từ ngày nhận được nhằm xác định phạm vi của các quy trình xử lý ô nhiễm. </a:t>
            </a:r>
          </a:p>
          <a:p>
            <a:pPr marL="171450" indent="-171450">
              <a:buFont typeface="Arial" panose="020B0604020202020204" pitchFamily="34" charset="0"/>
              <a:buChar char="•"/>
            </a:pPr>
            <a:endParaRPr lang="en-US" b="0" i="0">
              <a:solidFill>
                <a:srgbClr val="000000"/>
              </a:solidFill>
              <a:effectLst/>
              <a:latin typeface="Arial" panose="020B0604020202020204" pitchFamily="34" charset="0"/>
            </a:endParaRPr>
          </a:p>
          <a:p>
            <a:pPr marL="171450" indent="-171450" rtl="0">
              <a:buFont typeface="Arial" panose="020B0604020202020204" pitchFamily="34" charset="0"/>
              <a:buChar char="•"/>
            </a:pPr>
            <a:r>
              <a:rPr lang="vi" sz="1200" b="0" i="0" u="none" strike="noStrike">
                <a:solidFill>
                  <a:srgbClr val="000000"/>
                </a:solidFill>
                <a:latin typeface="Arial"/>
              </a:rPr>
              <a:t>Với các tính năng báo cáo được tinh giản trong GeoTracker, điều này sẽ giúp rút ngắn thời gian xem xét của Cơ Quan Giám Sát Xử Lý Ô Nhiễm.</a:t>
            </a:r>
          </a:p>
          <a:p>
            <a:pPr marL="0" indent="0">
              <a:buFont typeface="Arial" panose="020B0604020202020204" pitchFamily="34" charset="0"/>
              <a:buNone/>
            </a:pPr>
            <a:endParaRPr lang="en-US" b="0" i="0">
              <a:solidFill>
                <a:srgbClr val="000000"/>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62</a:t>
            </a:fld>
            <a:endParaRPr lang="en-US"/>
          </a:p>
        </p:txBody>
      </p:sp>
    </p:spTree>
    <p:extLst>
      <p:ext uri="{BB962C8B-B14F-4D97-AF65-F5344CB8AC3E}">
        <p14:creationId xmlns:p14="http://schemas.microsoft.com/office/powerpoint/2010/main" val="1011495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Điều 8 đề cập đến các yêu cầu được đề xuất đối với việc ngừng sử dụng bồn chứa ngầm.</a:t>
            </a:r>
          </a:p>
        </p:txBody>
      </p:sp>
      <p:sp>
        <p:nvSpPr>
          <p:cNvPr id="4" name="Slide Number Placeholder 3"/>
          <p:cNvSpPr>
            <a:spLocks noGrp="1"/>
          </p:cNvSpPr>
          <p:nvPr>
            <p:ph type="sldNum" sz="quarter" idx="5"/>
          </p:nvPr>
        </p:nvSpPr>
        <p:spPr/>
        <p:txBody>
          <a:bodyPr/>
          <a:lstStyle/>
          <a:p>
            <a:fld id="{6006FCD0-1D65-46BA-BE27-6CE1CE197DC6}" type="slidenum">
              <a:rPr lang="en-US" smtClean="0"/>
              <a:t>63</a:t>
            </a:fld>
            <a:endParaRPr lang="en-US"/>
          </a:p>
        </p:txBody>
      </p:sp>
    </p:spTree>
    <p:extLst>
      <p:ext uri="{BB962C8B-B14F-4D97-AF65-F5344CB8AC3E}">
        <p14:creationId xmlns:p14="http://schemas.microsoft.com/office/powerpoint/2010/main" val="714279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5D9F-3DD1-8A66-E283-E526268E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8786A-7EB3-ECE7-EC70-061AA7CAF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30B15-A116-C638-E108-85DCB20D38BF}"/>
              </a:ext>
            </a:extLst>
          </p:cNvPr>
          <p:cNvSpPr>
            <a:spLocks noGrp="1"/>
          </p:cNvSpPr>
          <p:nvPr>
            <p:ph type="body" idx="1"/>
          </p:nvPr>
        </p:nvSpPr>
        <p:spPr/>
        <p:txBody>
          <a:bodyPr/>
          <a:lstStyle/>
          <a:p>
            <a:pPr rtl="0"/>
            <a:r>
              <a:rPr lang="vi" sz="1200" b="0" i="0" u="none" strike="noStrike">
                <a:latin typeface="Arial"/>
                <a:cs typeface="Arial"/>
              </a:rPr>
              <a:t>Đây là giao diện của cổng thông tin GeoTracker mới. Người dùng nhập số CERS ID của bồn chứa, và các trường thông tin này sẽ được tự động điền. Sau khi hoàn tất, chọn “Submit” (Nộp) sẽ gửi thông tin này đến đúng người phụ trách.</a:t>
            </a:r>
          </a:p>
          <a:p>
            <a:endParaRPr lang="en-US">
              <a:cs typeface="Arial"/>
            </a:endParaRPr>
          </a:p>
        </p:txBody>
      </p:sp>
      <p:sp>
        <p:nvSpPr>
          <p:cNvPr id="4" name="Slide Number Placeholder 3">
            <a:extLst>
              <a:ext uri="{FF2B5EF4-FFF2-40B4-BE49-F238E27FC236}">
                <a16:creationId xmlns:a16="http://schemas.microsoft.com/office/drawing/2014/main" id="{3B6C5EFD-6938-850A-72F9-EC628C2BA44B}"/>
              </a:ext>
            </a:extLst>
          </p:cNvPr>
          <p:cNvSpPr>
            <a:spLocks noGrp="1"/>
          </p:cNvSpPr>
          <p:nvPr>
            <p:ph type="sldNum" sz="quarter" idx="5"/>
          </p:nvPr>
        </p:nvSpPr>
        <p:spPr/>
        <p:txBody>
          <a:bodyPr/>
          <a:lstStyle/>
          <a:p>
            <a:fld id="{6006FCD0-1D65-46BA-BE27-6CE1CE197DC6}" type="slidenum">
              <a:rPr lang="en-US" smtClean="0"/>
              <a:t>64</a:t>
            </a:fld>
            <a:endParaRPr lang="en-US"/>
          </a:p>
        </p:txBody>
      </p:sp>
    </p:spTree>
    <p:extLst>
      <p:ext uri="{BB962C8B-B14F-4D97-AF65-F5344CB8AC3E}">
        <p14:creationId xmlns:p14="http://schemas.microsoft.com/office/powerpoint/2010/main" val="315887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D6E84-FB29-A211-893A-9D7418D6B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99787-4032-6FD3-1BDA-283D059BF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7369E-B68C-DE0E-F0F3-8B240032315E}"/>
              </a:ext>
            </a:extLst>
          </p:cNvPr>
          <p:cNvSpPr>
            <a:spLocks noGrp="1"/>
          </p:cNvSpPr>
          <p:nvPr>
            <p:ph type="body" idx="1"/>
          </p:nvPr>
        </p:nvSpPr>
        <p:spPr/>
        <p:txBody>
          <a:bodyPr/>
          <a:lstStyle/>
          <a:p>
            <a:pPr rtl="0"/>
            <a:r>
              <a:rPr lang="vi" sz="1200" b="0" i="0" u="none" strike="noStrike">
                <a:latin typeface="Arial"/>
                <a:cs typeface="Arial"/>
              </a:rPr>
              <a:t>Theo các quy định được đề xuất, chủ sở hữu hoặc người vận hành UST phải nhận được sự chấp thuận của UPA cho việc ngừng sử dụng tạm thời trước khi tiến hành các thủ tục ngừng sử dụng tạm thời. </a:t>
            </a:r>
          </a:p>
          <a:p>
            <a:endParaRPr lang="en-US">
              <a:latin typeface="Arial"/>
              <a:cs typeface="Arial"/>
            </a:endParaRPr>
          </a:p>
        </p:txBody>
      </p:sp>
      <p:sp>
        <p:nvSpPr>
          <p:cNvPr id="4" name="Slide Number Placeholder 3">
            <a:extLst>
              <a:ext uri="{FF2B5EF4-FFF2-40B4-BE49-F238E27FC236}">
                <a16:creationId xmlns:a16="http://schemas.microsoft.com/office/drawing/2014/main" id="{E1D446E6-6C5A-13F3-49EF-B67CEE2A717B}"/>
              </a:ext>
            </a:extLst>
          </p:cNvPr>
          <p:cNvSpPr>
            <a:spLocks noGrp="1"/>
          </p:cNvSpPr>
          <p:nvPr>
            <p:ph type="sldNum" sz="quarter" idx="5"/>
          </p:nvPr>
        </p:nvSpPr>
        <p:spPr/>
        <p:txBody>
          <a:bodyPr/>
          <a:lstStyle/>
          <a:p>
            <a:fld id="{6006FCD0-1D65-46BA-BE27-6CE1CE197DC6}" type="slidenum">
              <a:rPr lang="en-US" smtClean="0"/>
              <a:t>65</a:t>
            </a:fld>
            <a:endParaRPr lang="en-US"/>
          </a:p>
        </p:txBody>
      </p:sp>
    </p:spTree>
    <p:extLst>
      <p:ext uri="{BB962C8B-B14F-4D97-AF65-F5344CB8AC3E}">
        <p14:creationId xmlns:p14="http://schemas.microsoft.com/office/powerpoint/2010/main" val="22336865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0C93-28B5-0093-7F59-2BE31C6EF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38941-5B8C-15F3-4094-17958F73C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F89B8-3380-48E9-8995-40ECA5A02339}"/>
              </a:ext>
            </a:extLst>
          </p:cNvPr>
          <p:cNvSpPr>
            <a:spLocks noGrp="1"/>
          </p:cNvSpPr>
          <p:nvPr>
            <p:ph type="body" idx="1"/>
          </p:nvPr>
        </p:nvSpPr>
        <p:spPr/>
        <p:txBody>
          <a:bodyPr/>
          <a:lstStyle/>
          <a:p>
            <a:pPr rtl="0"/>
            <a:r>
              <a:rPr lang="vi" sz="1200" b="0" i="0" u="none" strike="noStrike">
                <a:latin typeface="Arial"/>
                <a:cs typeface="Arial"/>
              </a:rPr>
              <a:t>Sau khi được chấp thuận ngừng sử dụng tạm thời, hệ thống sẽ phải được chủ sở hữu/người vận hành kiểm tra định kỳ mỗi 90 ngày. Đây là các yêu cầu bổ sung theo quy định mới:</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cs typeface="Arial"/>
              </a:rPr>
              <a:t>Xác minh rằng bồn chứa đã được làm trơ</a:t>
            </a:r>
            <a:r>
              <a:rPr lang="vi" sz="2800" b="0" i="0" u="none" strike="noStrike">
                <a:latin typeface="Arial"/>
                <a:cs typeface="Arial"/>
              </a:rPr>
              <a:t>, nếu áp dụng;</a:t>
            </a:r>
            <a:endParaRPr lang="en-US">
              <a:cs typeface="Arial"/>
            </a:endParaRP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cs typeface="Arial"/>
              </a:rPr>
              <a:t>Lập văn bản về kết quả kiểm tra</a:t>
            </a:r>
            <a:r>
              <a:rPr lang="vi" sz="2800" b="0" i="0" u="none" strike="noStrike">
                <a:latin typeface="Arial"/>
                <a:cs typeface="Arial"/>
              </a:rPr>
              <a:t>; và</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cs typeface="Arial"/>
              </a:rPr>
              <a:t>Cung cấp tài liệu kiểm tra</a:t>
            </a:r>
            <a:r>
              <a:rPr lang="vi" sz="2800" b="0" i="0" u="none" strike="noStrike">
                <a:latin typeface="Arial"/>
                <a:cs typeface="Arial"/>
              </a:rPr>
              <a:t> </a:t>
            </a:r>
            <a:r>
              <a:rPr lang="vi" sz="2800" b="0" i="0" u="none" strike="noStrike">
                <a:solidFill>
                  <a:srgbClr val="0070C0"/>
                </a:solidFill>
                <a:latin typeface="Arial"/>
                <a:cs typeface="Arial"/>
              </a:rPr>
              <a:t>trong vòng 36 giờ </a:t>
            </a:r>
            <a:r>
              <a:rPr lang="vi" sz="2800" b="0" i="0" u="none" strike="noStrike">
                <a:latin typeface="Arial"/>
                <a:cs typeface="Arial"/>
              </a:rPr>
              <a:t>khi có yêu cầu từ Cơ Quan Chương Trình Thống Nhất.</a:t>
            </a:r>
          </a:p>
          <a:p>
            <a:endParaRPr lang="en-US">
              <a:cs typeface="Arial"/>
            </a:endParaRPr>
          </a:p>
        </p:txBody>
      </p:sp>
      <p:sp>
        <p:nvSpPr>
          <p:cNvPr id="4" name="Slide Number Placeholder 3">
            <a:extLst>
              <a:ext uri="{FF2B5EF4-FFF2-40B4-BE49-F238E27FC236}">
                <a16:creationId xmlns:a16="http://schemas.microsoft.com/office/drawing/2014/main" id="{28644AD4-B910-687E-E732-6E49A8D6AD6F}"/>
              </a:ext>
            </a:extLst>
          </p:cNvPr>
          <p:cNvSpPr>
            <a:spLocks noGrp="1"/>
          </p:cNvSpPr>
          <p:nvPr>
            <p:ph type="sldNum" sz="quarter" idx="5"/>
          </p:nvPr>
        </p:nvSpPr>
        <p:spPr/>
        <p:txBody>
          <a:bodyPr/>
          <a:lstStyle/>
          <a:p>
            <a:fld id="{6006FCD0-1D65-46BA-BE27-6CE1CE197DC6}" type="slidenum">
              <a:rPr lang="en-US" smtClean="0"/>
              <a:t>66</a:t>
            </a:fld>
            <a:endParaRPr lang="en-US"/>
          </a:p>
        </p:txBody>
      </p:sp>
    </p:spTree>
    <p:extLst>
      <p:ext uri="{BB962C8B-B14F-4D97-AF65-F5344CB8AC3E}">
        <p14:creationId xmlns:p14="http://schemas.microsoft.com/office/powerpoint/2010/main" val="40297249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716F-3672-3948-A645-70F729FE8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B635B-26B7-478F-8488-B648B964A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EEF64-54A3-DE88-1334-70B72C0A5B70}"/>
              </a:ext>
            </a:extLst>
          </p:cNvPr>
          <p:cNvSpPr>
            <a:spLocks noGrp="1"/>
          </p:cNvSpPr>
          <p:nvPr>
            <p:ph type="body" idx="1"/>
          </p:nvPr>
        </p:nvSpPr>
        <p:spPr/>
        <p:txBody>
          <a:bodyPr/>
          <a:lstStyle/>
          <a:p>
            <a:pPr rtl="0"/>
            <a:r>
              <a:rPr lang="vi" sz="1200" b="0" i="0" u="none" strike="noStrike">
                <a:latin typeface="Arial"/>
                <a:cs typeface="Arial"/>
              </a:rPr>
              <a:t>Đối với việc ngừng sử dụng vĩnh viễn, chúng tôi sẽ yêu cầu hoàn tất các thủ tục ngừng sử dụng vĩnh viễn trong vòng 365 ngày kể từ khi ngừng lưu trữ chất nguy hại. Quy trình ngừng sử dụng kéo dài quá 365 ngày là điều không hợp lý. Do đó, khung thời gian 365 ngày đã được quy định thành luật nhằm bảo đảm các hệ thống này cuối cùng sẽ được ngừng sử dụng và không bị kéo dài vô thời hạn. </a:t>
            </a:r>
          </a:p>
        </p:txBody>
      </p:sp>
      <p:sp>
        <p:nvSpPr>
          <p:cNvPr id="4" name="Slide Number Placeholder 3">
            <a:extLst>
              <a:ext uri="{FF2B5EF4-FFF2-40B4-BE49-F238E27FC236}">
                <a16:creationId xmlns:a16="http://schemas.microsoft.com/office/drawing/2014/main" id="{9BFAF92A-0337-D5F7-3B86-FAB7C0618DF9}"/>
              </a:ext>
            </a:extLst>
          </p:cNvPr>
          <p:cNvSpPr>
            <a:spLocks noGrp="1"/>
          </p:cNvSpPr>
          <p:nvPr>
            <p:ph type="sldNum" sz="quarter" idx="5"/>
          </p:nvPr>
        </p:nvSpPr>
        <p:spPr/>
        <p:txBody>
          <a:bodyPr/>
          <a:lstStyle/>
          <a:p>
            <a:fld id="{6006FCD0-1D65-46BA-BE27-6CE1CE197DC6}" type="slidenum">
              <a:rPr lang="en-US" smtClean="0"/>
              <a:t>67</a:t>
            </a:fld>
            <a:endParaRPr lang="en-US"/>
          </a:p>
        </p:txBody>
      </p:sp>
    </p:spTree>
    <p:extLst>
      <p:ext uri="{BB962C8B-B14F-4D97-AF65-F5344CB8AC3E}">
        <p14:creationId xmlns:p14="http://schemas.microsoft.com/office/powerpoint/2010/main" val="42112953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19D3F-F7E7-0610-D9FC-1D81ACF27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05831-B6AC-7B82-118B-BC04FE4EE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9341B-D032-9EFC-BFE3-BDF00110C3C5}"/>
              </a:ext>
            </a:extLst>
          </p:cNvPr>
          <p:cNvSpPr>
            <a:spLocks noGrp="1"/>
          </p:cNvSpPr>
          <p:nvPr>
            <p:ph type="body" idx="1"/>
          </p:nvPr>
        </p:nvSpPr>
        <p:spPr/>
        <p:txBody>
          <a:bodyPr/>
          <a:lstStyle/>
          <a:p>
            <a:pPr rtl="0"/>
            <a:r>
              <a:rPr lang="vi" sz="1200" b="0" i="0" u="none" strike="noStrike">
                <a:latin typeface="Arial"/>
                <a:cs typeface="Arial"/>
              </a:rPr>
              <a:t>Chúng tôi cũng đang cập nhật các yêu cầu lấy mẫu khi ngừng sử dụng. </a:t>
            </a:r>
          </a:p>
          <a:p>
            <a:pPr marL="342900" indent="-285750" rtl="0">
              <a:spcAft>
                <a:spcPts val="600"/>
              </a:spcAft>
              <a:buFont typeface="Arial" panose="020B0604020202020204" pitchFamily="34" charset="0"/>
              <a:buChar char="•"/>
            </a:pPr>
            <a:r>
              <a:rPr lang="vi" sz="1200" b="0" i="0" u="none" strike="noStrike">
                <a:solidFill>
                  <a:srgbClr val="0070C0"/>
                </a:solidFill>
                <a:latin typeface="Arial"/>
                <a:ea typeface="+mn-lt"/>
                <a:cs typeface="+mn-lt"/>
              </a:rPr>
              <a:t>Việc lấy mẫu đất</a:t>
            </a:r>
            <a:r>
              <a:rPr lang="vi" sz="1200" b="0" i="0" u="none" strike="noStrike">
                <a:latin typeface="Arial"/>
                <a:ea typeface="+mn-lt"/>
                <a:cs typeface="+mn-lt"/>
              </a:rPr>
              <a:t> phải được thực hiện </a:t>
            </a:r>
            <a:r>
              <a:rPr lang="vi" sz="1200" b="0" i="0" u="none" strike="noStrike">
                <a:solidFill>
                  <a:srgbClr val="0070C0"/>
                </a:solidFill>
                <a:latin typeface="Arial"/>
                <a:ea typeface="+mn-lt"/>
                <a:cs typeface="+mn-lt"/>
              </a:rPr>
              <a:t>ngay sau khi</a:t>
            </a:r>
            <a:r>
              <a:rPr lang="vi" sz="1200" b="0" i="0" u="none" strike="noStrike">
                <a:latin typeface="Arial"/>
                <a:ea typeface="+mn-lt"/>
                <a:cs typeface="+mn-lt"/>
              </a:rPr>
              <a:t> bồn chứa hoặc đường ống chất nguy hại được lấy ra khỏi hố đào. </a:t>
            </a:r>
          </a:p>
          <a:p>
            <a:pPr marL="342900" indent="-285750" rtl="0">
              <a:spcAft>
                <a:spcPts val="600"/>
              </a:spcAft>
              <a:buFont typeface="Arial" panose="020B0604020202020204" pitchFamily="34" charset="0"/>
              <a:buChar char="•"/>
            </a:pPr>
            <a:r>
              <a:rPr lang="vi" sz="1200" b="0" i="0" u="none" strike="noStrike">
                <a:solidFill>
                  <a:srgbClr val="0070C0"/>
                </a:solidFill>
                <a:latin typeface="Arial"/>
                <a:ea typeface="+mn-lt"/>
                <a:cs typeface="+mn-lt"/>
              </a:rPr>
              <a:t>Việc lấy mẫu nước ngầm</a:t>
            </a:r>
            <a:r>
              <a:rPr lang="vi" sz="1200" b="0" i="0" u="none" strike="noStrike">
                <a:latin typeface="Arial"/>
                <a:ea typeface="+mn-lt"/>
                <a:cs typeface="+mn-lt"/>
              </a:rPr>
              <a:t> phải được thực hiện </a:t>
            </a:r>
            <a:r>
              <a:rPr lang="vi" sz="1200" b="0" i="0" u="none" strike="noStrike">
                <a:solidFill>
                  <a:srgbClr val="0070C0"/>
                </a:solidFill>
                <a:latin typeface="Arial"/>
                <a:ea typeface="+mn-lt"/>
                <a:cs typeface="+mn-lt"/>
              </a:rPr>
              <a:t>ngay sau khi</a:t>
            </a:r>
            <a:r>
              <a:rPr lang="vi" sz="1200" b="0" i="0" u="none" strike="noStrike">
                <a:latin typeface="Arial"/>
                <a:ea typeface="+mn-lt"/>
                <a:cs typeface="+mn-lt"/>
              </a:rPr>
              <a:t> nước xuất hiện trong hố đào hoặc được phát hiện theo cách khác.</a:t>
            </a:r>
            <a:endParaRPr lang="en-US" sz="1100" u="sng">
              <a:cs typeface="Arial"/>
            </a:endParaRPr>
          </a:p>
          <a:p>
            <a:endParaRPr lang="en-US">
              <a:cs typeface="Arial"/>
            </a:endParaRPr>
          </a:p>
        </p:txBody>
      </p:sp>
      <p:sp>
        <p:nvSpPr>
          <p:cNvPr id="4" name="Slide Number Placeholder 3">
            <a:extLst>
              <a:ext uri="{FF2B5EF4-FFF2-40B4-BE49-F238E27FC236}">
                <a16:creationId xmlns:a16="http://schemas.microsoft.com/office/drawing/2014/main" id="{61EFB11A-1361-8F63-F840-F678F77814FF}"/>
              </a:ext>
            </a:extLst>
          </p:cNvPr>
          <p:cNvSpPr>
            <a:spLocks noGrp="1"/>
          </p:cNvSpPr>
          <p:nvPr>
            <p:ph type="sldNum" sz="quarter" idx="5"/>
          </p:nvPr>
        </p:nvSpPr>
        <p:spPr/>
        <p:txBody>
          <a:bodyPr/>
          <a:lstStyle/>
          <a:p>
            <a:fld id="{6006FCD0-1D65-46BA-BE27-6CE1CE197DC6}" type="slidenum">
              <a:rPr lang="en-US" smtClean="0"/>
              <a:t>68</a:t>
            </a:fld>
            <a:endParaRPr lang="en-US"/>
          </a:p>
        </p:txBody>
      </p:sp>
    </p:spTree>
    <p:extLst>
      <p:ext uri="{BB962C8B-B14F-4D97-AF65-F5344CB8AC3E}">
        <p14:creationId xmlns:p14="http://schemas.microsoft.com/office/powerpoint/2010/main" val="19799049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5E3FF-458B-6D31-C18D-07511B2ED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D3982-D4C4-FB9D-20A9-1EB6C706A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DFD31-E116-4950-9832-2BFC4C22556D}"/>
              </a:ext>
            </a:extLst>
          </p:cNvPr>
          <p:cNvSpPr>
            <a:spLocks noGrp="1"/>
          </p:cNvSpPr>
          <p:nvPr>
            <p:ph type="body" idx="1"/>
          </p:nvPr>
        </p:nvSpPr>
        <p:spPr/>
        <p:txBody>
          <a:bodyPr/>
          <a:lstStyle/>
          <a:p>
            <a:pPr rtl="0"/>
            <a:r>
              <a:rPr lang="vi" sz="1200" b="0" i="0" u="none" strike="noStrike">
                <a:latin typeface="Arial"/>
                <a:cs typeface="Arial"/>
              </a:rPr>
              <a:t>Ngoài ra: </a:t>
            </a:r>
          </a:p>
          <a:p>
            <a:pPr marL="342900" indent="-285750" rtl="0">
              <a:spcAft>
                <a:spcPts val="600"/>
              </a:spcAft>
              <a:buFont typeface="Arial" panose="020B0604020202020204" pitchFamily="34" charset="0"/>
              <a:buChar char="•"/>
            </a:pPr>
            <a:r>
              <a:rPr lang="vi" sz="1200" b="0" i="0" u="none" strike="noStrike">
                <a:latin typeface="Arial"/>
                <a:ea typeface="+mn-lt"/>
                <a:cs typeface="+mn-lt"/>
              </a:rPr>
              <a:t>Các mẫu đất phải được lấy ở độ sâu tối thiểu </a:t>
            </a:r>
            <a:r>
              <a:rPr lang="vi" sz="1200" b="0" i="0" u="none" strike="noStrike">
                <a:solidFill>
                  <a:srgbClr val="0070C0"/>
                </a:solidFill>
                <a:latin typeface="Arial"/>
                <a:ea typeface="+mn-lt"/>
                <a:cs typeface="+mn-lt"/>
              </a:rPr>
              <a:t>hai feet trong lớp đất tự nhiên</a:t>
            </a:r>
            <a:r>
              <a:rPr lang="vi" sz="1200" b="0" i="0" u="none" strike="noStrike">
                <a:latin typeface="Arial"/>
                <a:ea typeface="+mn-lt"/>
                <a:cs typeface="+mn-lt"/>
              </a:rPr>
              <a:t>;</a:t>
            </a:r>
          </a:p>
          <a:p>
            <a:pPr marL="342900" indent="-285750" rtl="0">
              <a:spcAft>
                <a:spcPts val="600"/>
              </a:spcAft>
              <a:buFont typeface="Arial" panose="020B0604020202020204" pitchFamily="34" charset="0"/>
              <a:buChar char="•"/>
            </a:pPr>
            <a:r>
              <a:rPr lang="vi" sz="1200" b="0" i="0" u="none" strike="noStrike">
                <a:latin typeface="Arial"/>
              </a:rPr>
              <a:t>Đối với các </a:t>
            </a:r>
            <a:r>
              <a:rPr lang="vi" sz="1200" b="0" i="0" u="none" strike="noStrike">
                <a:solidFill>
                  <a:srgbClr val="0070C0"/>
                </a:solidFill>
                <a:latin typeface="Arial"/>
              </a:rPr>
              <a:t>bồn chứa có dung tích trên 12,000 gallon</a:t>
            </a:r>
            <a:r>
              <a:rPr lang="vi" sz="1200" b="0" i="0" u="none" strike="noStrike">
                <a:latin typeface="Arial"/>
              </a:rPr>
              <a:t>, ngoài các mẫu ở mỗi đầu, phải lấy thêm một mẫu ở điểm giữa của bồn chứa;</a:t>
            </a:r>
            <a:endParaRPr lang="en-US" sz="1200">
              <a:cs typeface="Arial"/>
            </a:endParaRPr>
          </a:p>
          <a:p>
            <a:pPr marL="342900" indent="-285750" rtl="0">
              <a:spcAft>
                <a:spcPts val="600"/>
              </a:spcAft>
              <a:buFont typeface="Arial" panose="020B0604020202020204" pitchFamily="34" charset="0"/>
              <a:buChar char="•"/>
            </a:pPr>
            <a:r>
              <a:rPr lang="vi" sz="1200" b="0" i="0" u="none" strike="noStrike">
                <a:latin typeface="Arial"/>
              </a:rPr>
              <a:t>Đối với các </a:t>
            </a:r>
            <a:r>
              <a:rPr lang="vi" sz="1200" b="0" i="0" u="none" strike="noStrike">
                <a:solidFill>
                  <a:srgbClr val="0070C0"/>
                </a:solidFill>
                <a:latin typeface="Arial"/>
              </a:rPr>
              <a:t>bồn chứa có ngăn</a:t>
            </a:r>
            <a:r>
              <a:rPr lang="vi" sz="1200" b="0" i="0" u="none" strike="noStrike">
                <a:latin typeface="Arial"/>
              </a:rPr>
              <a:t>, phải lấy mẫu tại mỗi vách ngăn bên trong.</a:t>
            </a:r>
            <a:endParaRPr lang="en-US" sz="1200">
              <a:cs typeface="Arial"/>
            </a:endParaRPr>
          </a:p>
          <a:p>
            <a:endParaRPr lang="en-US">
              <a:cs typeface="Arial"/>
            </a:endParaRPr>
          </a:p>
        </p:txBody>
      </p:sp>
      <p:sp>
        <p:nvSpPr>
          <p:cNvPr id="4" name="Slide Number Placeholder 3">
            <a:extLst>
              <a:ext uri="{FF2B5EF4-FFF2-40B4-BE49-F238E27FC236}">
                <a16:creationId xmlns:a16="http://schemas.microsoft.com/office/drawing/2014/main" id="{0A24B82F-2060-6536-208E-A3A66D3209E8}"/>
              </a:ext>
            </a:extLst>
          </p:cNvPr>
          <p:cNvSpPr>
            <a:spLocks noGrp="1"/>
          </p:cNvSpPr>
          <p:nvPr>
            <p:ph type="sldNum" sz="quarter" idx="5"/>
          </p:nvPr>
        </p:nvSpPr>
        <p:spPr/>
        <p:txBody>
          <a:bodyPr/>
          <a:lstStyle/>
          <a:p>
            <a:fld id="{6006FCD0-1D65-46BA-BE27-6CE1CE197DC6}" type="slidenum">
              <a:rPr lang="en-US" smtClean="0"/>
              <a:t>69</a:t>
            </a:fld>
            <a:endParaRPr lang="en-US"/>
          </a:p>
        </p:txBody>
      </p:sp>
    </p:spTree>
    <p:extLst>
      <p:ext uri="{BB962C8B-B14F-4D97-AF65-F5344CB8AC3E}">
        <p14:creationId xmlns:p14="http://schemas.microsoft.com/office/powerpoint/2010/main" val="240222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Đây là một nội dung khác được đề xuất bổ sung vào quy định. </a:t>
            </a:r>
          </a:p>
          <a:p>
            <a:pPr rtl="0"/>
            <a:r>
              <a:rPr lang="vi" sz="1200" b="0" i="0" u="none" strike="noStrike">
                <a:latin typeface="Arial"/>
              </a:rPr>
              <a:t>Theo nguyên văn, các quy định hiện hành sử dụng nhiều thuật ngữ như "dưới mặt đất", "ngầm", v.v., để chỉ vị trí của một bộ phận so với mặt đất. Việc sử dụng nhất quán hai thuật ngữ “chôn ngầm” và “không chôn ngầm” trong dự thảo quy định sẽ giúp làm rõ điểm còn gây nhầm lẫn này.</a:t>
            </a:r>
          </a:p>
          <a:p>
            <a:endParaRPr lang="en-US" sz="1200"/>
          </a:p>
          <a:p>
            <a:pPr rtl="0"/>
            <a:r>
              <a:rPr lang="vi" sz="1200" b="0" i="0" u="none" strike="noStrike">
                <a:latin typeface="Arial"/>
              </a:rPr>
              <a:t>Chôn Ngầm nghĩa là được bao phủ bằng vật liệu đất hoặc được che khuất không thể quan sát bằng mắt thường. Sau giai đoạn nhận góp ý, chúng tôi đã thêm phần loại trừ này dành cho các đường ống của hệ thống bồn chứa khẩn cấp được đặt trong ống dẫn xuyên qua tường hoặc trần của tòa nhà nếu cả hai đầu đều có thể quan sát được bằng mắt thường. </a:t>
            </a:r>
          </a:p>
          <a:p>
            <a:endParaRPr lang="en-US" sz="1200"/>
          </a:p>
          <a:p>
            <a:pPr rtl="0"/>
            <a:r>
              <a:rPr lang="vi" sz="1200" b="0" i="0" u="none" strike="noStrike">
                <a:latin typeface="Arial"/>
              </a:rPr>
              <a:t>Không Chôn Ngầm đơn giản chỉ có nghĩa là có thể quan sát được bằng mắt thường.</a:t>
            </a:r>
          </a:p>
        </p:txBody>
      </p:sp>
      <p:sp>
        <p:nvSpPr>
          <p:cNvPr id="4" name="Slide Number Placeholder 3"/>
          <p:cNvSpPr>
            <a:spLocks noGrp="1"/>
          </p:cNvSpPr>
          <p:nvPr>
            <p:ph type="sldNum" sz="quarter" idx="5"/>
          </p:nvPr>
        </p:nvSpPr>
        <p:spPr/>
        <p:txBody>
          <a:bodyPr/>
          <a:lstStyle/>
          <a:p>
            <a:fld id="{6006FCD0-1D65-46BA-BE27-6CE1CE197DC6}" type="slidenum">
              <a:rPr lang="en-US" smtClean="0"/>
              <a:t>7</a:t>
            </a:fld>
            <a:endParaRPr lang="en-US"/>
          </a:p>
        </p:txBody>
      </p:sp>
    </p:spTree>
    <p:extLst>
      <p:ext uri="{BB962C8B-B14F-4D97-AF65-F5344CB8AC3E}">
        <p14:creationId xmlns:p14="http://schemas.microsoft.com/office/powerpoint/2010/main" val="21656359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D8E3-F738-1BF4-F3B5-032D94157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D7794-C66A-8C58-BFBC-C8FFA7C25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9B25-403A-1196-185C-C2DABF58CA34}"/>
              </a:ext>
            </a:extLst>
          </p:cNvPr>
          <p:cNvSpPr>
            <a:spLocks noGrp="1"/>
          </p:cNvSpPr>
          <p:nvPr>
            <p:ph type="body" idx="1"/>
          </p:nvPr>
        </p:nvSpPr>
        <p:spPr/>
        <p:txBody>
          <a:bodyPr/>
          <a:lstStyle/>
          <a:p>
            <a:pPr rtl="0"/>
            <a:r>
              <a:rPr lang="vi" sz="1200" b="0" i="0" u="none" strike="noStrike">
                <a:latin typeface="Arial"/>
                <a:cs typeface="Arial"/>
              </a:rPr>
              <a:t>Cuối cùng, đối với đường ống chứa chất nguy hại, phải lấy mẫu đất mỗi 20 feet theo chiều dài đường ống, tại mỗi điểm thay đổi hướng đối với đường ống cứng, và bên dưới mỗi thiết bị phân phối. </a:t>
            </a:r>
          </a:p>
        </p:txBody>
      </p:sp>
      <p:sp>
        <p:nvSpPr>
          <p:cNvPr id="4" name="Slide Number Placeholder 3">
            <a:extLst>
              <a:ext uri="{FF2B5EF4-FFF2-40B4-BE49-F238E27FC236}">
                <a16:creationId xmlns:a16="http://schemas.microsoft.com/office/drawing/2014/main" id="{287F69EA-0093-4EBC-664E-F6BAEAD8A903}"/>
              </a:ext>
            </a:extLst>
          </p:cNvPr>
          <p:cNvSpPr>
            <a:spLocks noGrp="1"/>
          </p:cNvSpPr>
          <p:nvPr>
            <p:ph type="sldNum" sz="quarter" idx="5"/>
          </p:nvPr>
        </p:nvSpPr>
        <p:spPr/>
        <p:txBody>
          <a:bodyPr/>
          <a:lstStyle/>
          <a:p>
            <a:fld id="{6006FCD0-1D65-46BA-BE27-6CE1CE197DC6}" type="slidenum">
              <a:rPr lang="en-US" smtClean="0"/>
              <a:t>70</a:t>
            </a:fld>
            <a:endParaRPr lang="en-US"/>
          </a:p>
        </p:txBody>
      </p:sp>
    </p:spTree>
    <p:extLst>
      <p:ext uri="{BB962C8B-B14F-4D97-AF65-F5344CB8AC3E}">
        <p14:creationId xmlns:p14="http://schemas.microsoft.com/office/powerpoint/2010/main" val="697823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532B3-9029-33B3-BD18-CF918DCD1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C42D0-5B80-F980-058B-D5F887E44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5CB8C-1D7B-FA28-9D75-852C5ADED466}"/>
              </a:ext>
            </a:extLst>
          </p:cNvPr>
          <p:cNvSpPr>
            <a:spLocks noGrp="1"/>
          </p:cNvSpPr>
          <p:nvPr>
            <p:ph type="body" idx="1"/>
          </p:nvPr>
        </p:nvSpPr>
        <p:spPr/>
        <p:txBody>
          <a:bodyPr/>
          <a:lstStyle/>
          <a:p>
            <a:pPr rtl="0"/>
            <a:r>
              <a:rPr lang="vi" sz="1200" b="0" i="0" u="none" strike="noStrike">
                <a:latin typeface="Arial"/>
                <a:cs typeface="Arial"/>
              </a:rPr>
              <a:t>Trong vòng 30 ngày kể từ khi tháo dỡ bồn chứa hoặc đường ống, chủ sở hữu cần cung cấp báo cáo ngừng sử dụng cho UPA kèm theo các thông tin sau:</a:t>
            </a:r>
          </a:p>
          <a:p>
            <a:endParaRPr lang="en-US">
              <a:latin typeface="Arial"/>
              <a:cs typeface="Arial"/>
            </a:endParaRP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Bản đồ cơ sở hoặc bản vẽ xác định vị trí tại cơ sở, độ sâu dưới mặt đất và ngày lấy mẫu đối với từng mẫu đã lấy</a:t>
            </a:r>
            <a:r>
              <a:rPr lang="vi" sz="2800" b="0" i="0" u="none" strike="noStrike">
                <a:solidFill>
                  <a:srgbClr val="000000"/>
                </a:solidFill>
                <a:latin typeface="Arial"/>
                <a:ea typeface="+mn-lt"/>
                <a:cs typeface="+mn-lt"/>
              </a:rPr>
              <a:t>;</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Nhật ký khoan </a:t>
            </a:r>
            <a:r>
              <a:rPr lang="vi" sz="2800" b="0" i="0" u="none" strike="noStrike">
                <a:latin typeface="Arial"/>
                <a:ea typeface="+mn-lt"/>
                <a:cs typeface="+mn-lt"/>
              </a:rPr>
              <a:t>(nếu áp dụng); và</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cs typeface="Arial"/>
              </a:rPr>
              <a:t>Tài liệu chứng minh việc xử lý đúng quy định</a:t>
            </a:r>
            <a:r>
              <a:rPr lang="vi" sz="2800" b="0" i="0" u="none" strike="noStrike">
                <a:latin typeface="Arial"/>
                <a:cs typeface="Arial"/>
              </a:rPr>
              <a:t> đối với bồn chứa, đường ống chứa chất nguy hại và mọi chất thải nguy hại. </a:t>
            </a:r>
          </a:p>
        </p:txBody>
      </p:sp>
      <p:sp>
        <p:nvSpPr>
          <p:cNvPr id="4" name="Slide Number Placeholder 3">
            <a:extLst>
              <a:ext uri="{FF2B5EF4-FFF2-40B4-BE49-F238E27FC236}">
                <a16:creationId xmlns:a16="http://schemas.microsoft.com/office/drawing/2014/main" id="{3D986BC7-5FCE-7B39-72CA-B5DD3ADE615B}"/>
              </a:ext>
            </a:extLst>
          </p:cNvPr>
          <p:cNvSpPr>
            <a:spLocks noGrp="1"/>
          </p:cNvSpPr>
          <p:nvPr>
            <p:ph type="sldNum" sz="quarter" idx="5"/>
          </p:nvPr>
        </p:nvSpPr>
        <p:spPr/>
        <p:txBody>
          <a:bodyPr/>
          <a:lstStyle/>
          <a:p>
            <a:fld id="{6006FCD0-1D65-46BA-BE27-6CE1CE197DC6}" type="slidenum">
              <a:rPr lang="en-US" smtClean="0"/>
              <a:t>71</a:t>
            </a:fld>
            <a:endParaRPr lang="en-US"/>
          </a:p>
        </p:txBody>
      </p:sp>
    </p:spTree>
    <p:extLst>
      <p:ext uri="{BB962C8B-B14F-4D97-AF65-F5344CB8AC3E}">
        <p14:creationId xmlns:p14="http://schemas.microsoft.com/office/powerpoint/2010/main" val="3606900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Thông tin trên slide này phải được cung cấp cho Cơ Quan Giám Sát Xử Lý Ô Nhiễm trong vòng 30 ngày kể từ khi nhận được các hạng mục trong báo cáo ngừng sử dụng từ UPA:</a:t>
            </a:r>
          </a:p>
          <a:p>
            <a:pPr marL="800100" indent="-285750" rtl="0">
              <a:spcAft>
                <a:spcPts val="600"/>
              </a:spcAft>
              <a:buFont typeface="Arial" panose="020B0604020202020204" pitchFamily="34" charset="0"/>
              <a:buChar char="•"/>
            </a:pPr>
            <a:r>
              <a:rPr lang="vi" sz="1200" b="0" i="0" u="none" strike="noStrike">
                <a:latin typeface="Arial"/>
              </a:rPr>
              <a:t>Tên và thông tin liên hệ của Cơ Quan Chương Trình Thống Nhất</a:t>
            </a:r>
            <a:endParaRPr lang="en-US">
              <a:cs typeface="Arial"/>
            </a:endParaRPr>
          </a:p>
          <a:p>
            <a:pPr marL="800100" lvl="1" indent="-285750" rtl="0">
              <a:spcAft>
                <a:spcPts val="600"/>
              </a:spcAft>
              <a:buFont typeface="Arial" panose="020B0604020202020204" pitchFamily="34" charset="0"/>
              <a:buChar char="•"/>
            </a:pPr>
            <a:r>
              <a:rPr lang="vi" sz="1200" b="0" i="0" u="none" strike="noStrike">
                <a:latin typeface="Arial"/>
              </a:rPr>
              <a:t>Số CERS ID của cơ sở</a:t>
            </a:r>
          </a:p>
          <a:p>
            <a:pPr marL="800100" lvl="1" indent="-285750" rtl="0">
              <a:spcAft>
                <a:spcPts val="600"/>
              </a:spcAft>
              <a:buFont typeface="Arial" panose="020B0604020202020204" pitchFamily="34" charset="0"/>
              <a:buChar char="•"/>
            </a:pPr>
            <a:r>
              <a:rPr lang="vi" sz="1200" b="0" i="0" u="none" strike="noStrike">
                <a:latin typeface="Arial"/>
                <a:cs typeface="Arial"/>
              </a:rPr>
              <a:t>Tên và địa chỉ cơ sở</a:t>
            </a:r>
          </a:p>
          <a:p>
            <a:pPr marL="800100" lvl="1" indent="-285750" rtl="0">
              <a:spcAft>
                <a:spcPts val="600"/>
              </a:spcAft>
              <a:buFont typeface="Arial" panose="020B0604020202020204" pitchFamily="34" charset="0"/>
              <a:buChar char="•"/>
            </a:pPr>
            <a:r>
              <a:rPr lang="vi" sz="1200" b="0" i="0" u="none" strike="noStrike">
                <a:latin typeface="Arial"/>
              </a:rPr>
              <a:t>Tên chủ sở hữu</a:t>
            </a:r>
            <a:endParaRPr lang="en-US">
              <a:cs typeface="Arial"/>
            </a:endParaRPr>
          </a:p>
          <a:p>
            <a:pPr marL="800100" lvl="1" indent="-285750" rtl="0">
              <a:spcAft>
                <a:spcPts val="600"/>
              </a:spcAft>
              <a:buFont typeface="Arial" panose="020B0604020202020204" pitchFamily="34" charset="0"/>
              <a:buChar char="•"/>
            </a:pPr>
            <a:r>
              <a:rPr lang="vi" sz="1200" b="0" i="0" u="none" strike="noStrike">
                <a:latin typeface="Arial"/>
              </a:rPr>
              <a:t>Tên người vận hành</a:t>
            </a:r>
          </a:p>
          <a:p>
            <a:pPr marL="800100" lvl="1" indent="-285750" rtl="0">
              <a:spcAft>
                <a:spcPts val="600"/>
              </a:spcAft>
              <a:buFont typeface="Arial" panose="020B0604020202020204" pitchFamily="34" charset="0"/>
              <a:buChar char="•"/>
            </a:pPr>
            <a:r>
              <a:rPr lang="vi" sz="1200" b="0" i="0" u="none" strike="noStrike">
                <a:latin typeface="Arial"/>
              </a:rPr>
              <a:t>Số CERS ID Bồn Chứa của từng bồn đã ngừng sử dụng</a:t>
            </a:r>
          </a:p>
          <a:p>
            <a:pPr marL="800100" lvl="1" indent="-285750" rtl="0">
              <a:spcAft>
                <a:spcPts val="600"/>
              </a:spcAft>
              <a:buFont typeface="Arial" panose="020B0604020202020204" pitchFamily="34" charset="0"/>
              <a:buChar char="•"/>
            </a:pPr>
            <a:r>
              <a:rPr lang="vi" sz="1200" b="0" i="0" u="none" strike="noStrike">
                <a:latin typeface="Arial"/>
              </a:rPr>
              <a:t>Ngày UST ngừng sử dụng</a:t>
            </a:r>
          </a:p>
          <a:p>
            <a:pPr marL="800100" lvl="1" indent="-285750" rtl="0">
              <a:spcAft>
                <a:spcPts val="600"/>
              </a:spcAft>
              <a:buFont typeface="Arial" panose="020B0604020202020204" pitchFamily="34" charset="0"/>
              <a:buChar char="•"/>
            </a:pPr>
            <a:r>
              <a:rPr lang="vi" sz="1200" b="0" i="0" u="none" strike="noStrike">
                <a:latin typeface="Arial"/>
              </a:rPr>
              <a:t>Dung tích của từng bồn chứa đã ngừng sử dụng</a:t>
            </a:r>
            <a:endParaRPr lang="en-US">
              <a:cs typeface="Arial"/>
            </a:endParaRPr>
          </a:p>
          <a:p>
            <a:pPr marL="800100" lvl="1" indent="-285750" rtl="0">
              <a:spcAft>
                <a:spcPts val="600"/>
              </a:spcAft>
              <a:buFont typeface="Arial" panose="020B0604020202020204" pitchFamily="34" charset="0"/>
              <a:buChar char="•"/>
            </a:pPr>
            <a:r>
              <a:rPr lang="vi" sz="1200" b="0" i="0" u="none" strike="noStrike">
                <a:latin typeface="Arial"/>
              </a:rPr>
              <a:t>Các chất được lưu trữ trước đó</a:t>
            </a:r>
            <a:endParaRPr lang="en-US">
              <a:cs typeface="Arial"/>
            </a:endParaRPr>
          </a:p>
          <a:p>
            <a:pPr marL="800100" lvl="1" indent="-285750" rtl="0">
              <a:spcAft>
                <a:spcPts val="600"/>
              </a:spcAft>
              <a:buFont typeface="Arial" panose="020B0604020202020204" pitchFamily="34" charset="0"/>
              <a:buChar char="•"/>
            </a:pPr>
            <a:r>
              <a:rPr lang="vi" sz="1200" b="0" i="0" u="none" strike="noStrike">
                <a:latin typeface="Arial"/>
              </a:rPr>
              <a:t>Ngày, vị trí tại cơ sở và độ sâu của các mẫu đã thu thập</a:t>
            </a:r>
            <a:endParaRPr lang="en-US">
              <a:cs typeface="Arial"/>
            </a:endParaRPr>
          </a:p>
          <a:p>
            <a:pPr marL="800100" lvl="1" indent="-285750" rtl="0">
              <a:spcAft>
                <a:spcPts val="600"/>
              </a:spcAft>
              <a:buFont typeface="Arial" panose="020B0604020202020204" pitchFamily="34" charset="0"/>
              <a:buChar char="•"/>
            </a:pPr>
            <a:r>
              <a:rPr lang="vi" sz="1200" b="0" i="0" u="none" strike="noStrike">
                <a:latin typeface="Arial"/>
              </a:rPr>
              <a:t>Các báo cáo kiểm tra việc ngừng sử dụng</a:t>
            </a:r>
          </a:p>
          <a:p>
            <a:pPr marL="800100" lvl="1" indent="-285750" rtl="0">
              <a:spcAft>
                <a:spcPts val="600"/>
              </a:spcAft>
              <a:buFont typeface="Arial" panose="020B0604020202020204" pitchFamily="34" charset="0"/>
              <a:buChar char="•"/>
            </a:pPr>
            <a:r>
              <a:rPr lang="vi" sz="1200" b="0" i="0" u="none" strike="noStrike">
                <a:latin typeface="Arial"/>
                <a:cs typeface="Arial"/>
              </a:rPr>
              <a:t>Các báo cáo phân tích của phòng thí nghiệm; </a:t>
            </a:r>
            <a:endParaRPr lang="en-US"/>
          </a:p>
          <a:p>
            <a:endParaRPr lang="en-US">
              <a:latin typeface="Arial"/>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72</a:t>
            </a:fld>
            <a:endParaRPr lang="en-US"/>
          </a:p>
        </p:txBody>
      </p:sp>
    </p:spTree>
    <p:extLst>
      <p:ext uri="{BB962C8B-B14F-4D97-AF65-F5344CB8AC3E}">
        <p14:creationId xmlns:p14="http://schemas.microsoft.com/office/powerpoint/2010/main" val="20725767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B5D7-E0AE-1901-6837-93D070401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8CD7D-DD87-EDB0-3D57-E7F55EE2D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224EF-98B8-123D-EC05-474FA3AEBCD0}"/>
              </a:ext>
            </a:extLst>
          </p:cNvPr>
          <p:cNvSpPr>
            <a:spLocks noGrp="1"/>
          </p:cNvSpPr>
          <p:nvPr>
            <p:ph type="body" idx="1"/>
          </p:nvPr>
        </p:nvSpPr>
        <p:spPr/>
        <p:txBody>
          <a:bodyPr/>
          <a:lstStyle/>
          <a:p>
            <a:pPr rtl="0"/>
            <a:r>
              <a:rPr lang="vi" sz="1200" b="0" i="0" u="none" strike="noStrike">
                <a:latin typeface="Arial"/>
                <a:cs typeface="Arial"/>
              </a:rPr>
              <a:t>Quy định này sẽ bảo đảm rằng chủ sở hữu biết khi nào họ đã hoàn thành tất cả các nhiệm vụ cần thiết để ngừng sử dụng bồn chứa. Trong vòng 60 ngày kể từ khi nhận được tài liệu yêu cầu chứng minh rằng bồn chứa đã được ngừng sử dụng đúng quy định, UPA phải cấp thư xác nhận Ngừng Sử Dụng Bồn Chứa Ngầm cho chủ sở hữu để xác nhận việc ngừng sử dụng vĩnh viễn đã được thực hiện đúng quy định. </a:t>
            </a:r>
          </a:p>
        </p:txBody>
      </p:sp>
      <p:sp>
        <p:nvSpPr>
          <p:cNvPr id="4" name="Slide Number Placeholder 3">
            <a:extLst>
              <a:ext uri="{FF2B5EF4-FFF2-40B4-BE49-F238E27FC236}">
                <a16:creationId xmlns:a16="http://schemas.microsoft.com/office/drawing/2014/main" id="{D6EBD418-07A1-50F4-92C3-0262CE4C99D9}"/>
              </a:ext>
            </a:extLst>
          </p:cNvPr>
          <p:cNvSpPr>
            <a:spLocks noGrp="1"/>
          </p:cNvSpPr>
          <p:nvPr>
            <p:ph type="sldNum" sz="quarter" idx="5"/>
          </p:nvPr>
        </p:nvSpPr>
        <p:spPr/>
        <p:txBody>
          <a:bodyPr/>
          <a:lstStyle/>
          <a:p>
            <a:fld id="{6006FCD0-1D65-46BA-BE27-6CE1CE197DC6}" type="slidenum">
              <a:rPr lang="en-US" smtClean="0"/>
              <a:t>73</a:t>
            </a:fld>
            <a:endParaRPr lang="en-US"/>
          </a:p>
        </p:txBody>
      </p:sp>
    </p:spTree>
    <p:extLst>
      <p:ext uri="{BB962C8B-B14F-4D97-AF65-F5344CB8AC3E}">
        <p14:creationId xmlns:p14="http://schemas.microsoft.com/office/powerpoint/2010/main" val="1972342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4816A-5CAA-08F4-451E-CFD446728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1C9B6-48FB-4721-7211-322BC546D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F0BB3-D6AF-668C-C213-75E16B4CB7CF}"/>
              </a:ext>
            </a:extLst>
          </p:cNvPr>
          <p:cNvSpPr>
            <a:spLocks noGrp="1"/>
          </p:cNvSpPr>
          <p:nvPr>
            <p:ph type="body" idx="1"/>
          </p:nvPr>
        </p:nvSpPr>
        <p:spPr/>
        <p:txBody>
          <a:bodyPr/>
          <a:lstStyle/>
          <a:p>
            <a:pPr rtl="0"/>
            <a:r>
              <a:rPr lang="vi" sz="1200" b="0" i="0" u="none" strike="noStrike">
                <a:latin typeface="Arial"/>
                <a:cs typeface="Arial"/>
              </a:rPr>
              <a:t>Thư Xác Nhận Ngừng Sử Dụng đề cập ở slide trước phải bao gồm các thông tin sau:</a:t>
            </a:r>
          </a:p>
          <a:p>
            <a:pPr marL="800100" lvl="1" indent="-285750" rtl="0">
              <a:spcAft>
                <a:spcPts val="600"/>
              </a:spcAft>
              <a:buFont typeface="Arial" panose="020B0604020202020204" pitchFamily="34" charset="0"/>
              <a:buChar char="•"/>
            </a:pPr>
            <a:r>
              <a:rPr lang="vi" sz="1200" b="0" i="0" u="none" strike="noStrike">
                <a:latin typeface="Arial"/>
              </a:rPr>
              <a:t>Số CERS ID của cơ sở (nếu áp dụng)</a:t>
            </a:r>
          </a:p>
          <a:p>
            <a:pPr marL="800100" lvl="1" indent="-285750" rtl="0">
              <a:spcAft>
                <a:spcPts val="600"/>
              </a:spcAft>
              <a:buFont typeface="Arial" panose="020B0604020202020204" pitchFamily="34" charset="0"/>
              <a:buChar char="•"/>
            </a:pPr>
            <a:r>
              <a:rPr lang="vi" sz="1200" b="0" i="0" u="none" strike="noStrike">
                <a:latin typeface="Arial"/>
                <a:cs typeface="Arial"/>
              </a:rPr>
              <a:t>Tên và địa chỉ cơ sở</a:t>
            </a:r>
          </a:p>
          <a:p>
            <a:pPr marL="800100" lvl="1" indent="-285750" rtl="0">
              <a:spcAft>
                <a:spcPts val="600"/>
              </a:spcAft>
              <a:buFont typeface="Arial" panose="020B0604020202020204" pitchFamily="34" charset="0"/>
              <a:buChar char="•"/>
            </a:pPr>
            <a:r>
              <a:rPr lang="vi" sz="1200" b="0" i="0" u="none" strike="noStrike">
                <a:latin typeface="Arial"/>
              </a:rPr>
              <a:t>Tên chủ sở hữu</a:t>
            </a:r>
            <a:endParaRPr lang="en-US">
              <a:cs typeface="Arial"/>
            </a:endParaRPr>
          </a:p>
          <a:p>
            <a:pPr marL="800100" lvl="1" indent="-285750" rtl="0">
              <a:spcAft>
                <a:spcPts val="600"/>
              </a:spcAft>
              <a:buFont typeface="Arial" panose="020B0604020202020204" pitchFamily="34" charset="0"/>
              <a:buChar char="•"/>
            </a:pPr>
            <a:r>
              <a:rPr lang="vi" sz="1200" b="0" i="0" u="none" strike="noStrike">
                <a:latin typeface="Arial"/>
              </a:rPr>
              <a:t>Tên người vận hành</a:t>
            </a:r>
          </a:p>
          <a:p>
            <a:pPr marL="800100" lvl="1" indent="-285750" rtl="0">
              <a:spcAft>
                <a:spcPts val="600"/>
              </a:spcAft>
              <a:buFont typeface="Arial" panose="020B0604020202020204" pitchFamily="34" charset="0"/>
              <a:buChar char="•"/>
            </a:pPr>
            <a:r>
              <a:rPr lang="vi" sz="1200" b="0" i="0" u="none" strike="noStrike">
                <a:latin typeface="Arial"/>
              </a:rPr>
              <a:t>Số CERS ID Bồn Chứa của từng bồn đã ngừng sử dụng (nếu áp dụng)</a:t>
            </a:r>
          </a:p>
          <a:p>
            <a:pPr marL="800100" lvl="1" indent="-285750" rtl="0">
              <a:spcAft>
                <a:spcPts val="600"/>
              </a:spcAft>
              <a:buFont typeface="Arial" panose="020B0604020202020204" pitchFamily="34" charset="0"/>
              <a:buChar char="•"/>
            </a:pPr>
            <a:r>
              <a:rPr lang="vi" sz="1200" b="0" i="0" u="none" strike="noStrike">
                <a:latin typeface="Arial"/>
              </a:rPr>
              <a:t>Ngày UST ngừng sử dụng</a:t>
            </a:r>
          </a:p>
          <a:p>
            <a:pPr marL="800100" lvl="1" indent="-285750" rtl="0">
              <a:spcAft>
                <a:spcPts val="600"/>
              </a:spcAft>
              <a:buFont typeface="Arial" panose="020B0604020202020204" pitchFamily="34" charset="0"/>
              <a:buChar char="•"/>
            </a:pPr>
            <a:r>
              <a:rPr lang="vi" sz="1200" b="0" i="0" u="none" strike="noStrike">
                <a:latin typeface="Arial"/>
              </a:rPr>
              <a:t>Loại hình ngừng sử dụng (di dời hoặc ngừng sử dụng tại chỗ);</a:t>
            </a:r>
          </a:p>
          <a:p>
            <a:pPr marL="800100" lvl="1" indent="-285750" rtl="0">
              <a:spcAft>
                <a:spcPts val="600"/>
              </a:spcAft>
              <a:buFont typeface="Arial" panose="020B0604020202020204" pitchFamily="34" charset="0"/>
              <a:buChar char="•"/>
            </a:pPr>
            <a:r>
              <a:rPr lang="vi" sz="1200" b="0" i="0" u="none" strike="noStrike">
                <a:latin typeface="Arial"/>
              </a:rPr>
              <a:t>Số CERS ID Bồn Chứa của từng bồn chứa ngầm đã ngừng sử dụng, nếu áp dụng; và</a:t>
            </a:r>
          </a:p>
          <a:p>
            <a:pPr marL="800100" lvl="1" indent="-285750" rtl="0">
              <a:spcAft>
                <a:spcPts val="600"/>
              </a:spcAft>
              <a:buFont typeface="Arial" panose="020B0604020202020204" pitchFamily="34" charset="0"/>
              <a:buChar char="•"/>
            </a:pPr>
            <a:r>
              <a:rPr lang="vi" sz="1200" b="0" i="0" u="none" strike="noStrike">
                <a:latin typeface="Arial"/>
              </a:rPr>
              <a:t>Tên Cơ Quan Giám Sát Xử Lý Ô Nhiễm có thẩm quyền.</a:t>
            </a:r>
            <a:endParaRPr lang="en-US" sz="1600" u="sng">
              <a:solidFill>
                <a:srgbClr val="0070C0"/>
              </a:solidFill>
              <a:cs typeface="Arial"/>
            </a:endParaRPr>
          </a:p>
          <a:p>
            <a:pPr marL="800100" lvl="1" indent="-285750">
              <a:spcAft>
                <a:spcPts val="600"/>
              </a:spcAft>
              <a:buFont typeface="Arial" panose="020B0604020202020204" pitchFamily="34" charset="0"/>
              <a:buChar char="•"/>
            </a:pPr>
            <a:endParaRPr lang="en-US"/>
          </a:p>
          <a:p>
            <a:endParaRPr lang="en-US">
              <a:latin typeface="Arial"/>
              <a:cs typeface="Arial"/>
            </a:endParaRPr>
          </a:p>
          <a:p>
            <a:endParaRPr lang="en-US">
              <a:cs typeface="Arial"/>
            </a:endParaRPr>
          </a:p>
        </p:txBody>
      </p:sp>
      <p:sp>
        <p:nvSpPr>
          <p:cNvPr id="4" name="Slide Number Placeholder 3">
            <a:extLst>
              <a:ext uri="{FF2B5EF4-FFF2-40B4-BE49-F238E27FC236}">
                <a16:creationId xmlns:a16="http://schemas.microsoft.com/office/drawing/2014/main" id="{FD928712-4692-84AE-821C-FA7CBB147365}"/>
              </a:ext>
            </a:extLst>
          </p:cNvPr>
          <p:cNvSpPr>
            <a:spLocks noGrp="1"/>
          </p:cNvSpPr>
          <p:nvPr>
            <p:ph type="sldNum" sz="quarter" idx="5"/>
          </p:nvPr>
        </p:nvSpPr>
        <p:spPr/>
        <p:txBody>
          <a:bodyPr/>
          <a:lstStyle/>
          <a:p>
            <a:fld id="{6006FCD0-1D65-46BA-BE27-6CE1CE197DC6}" type="slidenum">
              <a:rPr lang="en-US" smtClean="0"/>
              <a:t>74</a:t>
            </a:fld>
            <a:endParaRPr lang="en-US"/>
          </a:p>
        </p:txBody>
      </p:sp>
    </p:spTree>
    <p:extLst>
      <p:ext uri="{BB962C8B-B14F-4D97-AF65-F5344CB8AC3E}">
        <p14:creationId xmlns:p14="http://schemas.microsoft.com/office/powerpoint/2010/main" val="19566515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cs typeface="Arial"/>
              </a:rPr>
              <a:t>Việc tái sử dụng bồn chứa là một thiếu sót trong quy định hiện hành mà chúng tôi đang khắc phục trong bản soạn lại này. Một UST dự định được </a:t>
            </a:r>
            <a:r>
              <a:rPr lang="vi" sz="1200" b="0" i="0" u="none" strike="noStrike">
                <a:solidFill>
                  <a:srgbClr val="0070C0"/>
                </a:solidFill>
                <a:latin typeface="Arial"/>
              </a:rPr>
              <a:t>tái sử dụng để chứa chất không nguy hại</a:t>
            </a:r>
            <a:r>
              <a:rPr lang="vi" sz="1200" b="0" i="0" u="none" strike="noStrike">
                <a:latin typeface="Arial"/>
                <a:cs typeface="Arial"/>
              </a:rPr>
              <a:t>, hoặc </a:t>
            </a:r>
            <a:r>
              <a:rPr lang="vi" sz="1200" b="0" i="0" u="none" strike="noStrike">
                <a:solidFill>
                  <a:srgbClr val="0070C0"/>
                </a:solidFill>
                <a:latin typeface="Arial"/>
              </a:rPr>
              <a:t>được di dời khỏi vị trí hiện tại để tái sử dụng cho bất kỳ mục đích nào</a:t>
            </a:r>
            <a:r>
              <a:rPr lang="vi" sz="1200" b="0" i="0" u="none" strike="noStrike">
                <a:latin typeface="Arial"/>
                <a:cs typeface="Arial"/>
              </a:rPr>
              <a:t>, phải được </a:t>
            </a:r>
            <a:r>
              <a:rPr lang="vi" sz="1200" b="0" i="0" u="none" strike="noStrike">
                <a:solidFill>
                  <a:srgbClr val="0070C0"/>
                </a:solidFill>
                <a:latin typeface="Arial"/>
              </a:rPr>
              <a:t>ngừng sử dụng vĩnh viễn</a:t>
            </a:r>
            <a:r>
              <a:rPr lang="vi" sz="1200" b="0" i="0" u="none" strike="noStrike">
                <a:latin typeface="Arial"/>
                <a:cs typeface="Arial"/>
              </a:rPr>
              <a:t> trước khi di dời hoặc tái sử dụng, </a:t>
            </a:r>
            <a:r>
              <a:rPr lang="vi" sz="1200" b="0" i="0" u="none" strike="noStrike">
                <a:solidFill>
                  <a:srgbClr val="0070C0"/>
                </a:solidFill>
                <a:latin typeface="Arial"/>
              </a:rPr>
              <a:t>nếu được</a:t>
            </a:r>
            <a:r>
              <a:rPr lang="vi" sz="1200" b="0" i="0" u="none" strike="noStrike">
                <a:latin typeface="Arial"/>
                <a:cs typeface="Arial"/>
              </a:rPr>
              <a:t> Cơ Quan Chương Trình Thống Nhất chấp thuận.</a:t>
            </a:r>
            <a:endParaRPr lang="en-US" sz="1100" u="sng">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75</a:t>
            </a:fld>
            <a:endParaRPr lang="en-US"/>
          </a:p>
        </p:txBody>
      </p:sp>
    </p:spTree>
    <p:extLst>
      <p:ext uri="{BB962C8B-B14F-4D97-AF65-F5344CB8AC3E}">
        <p14:creationId xmlns:p14="http://schemas.microsoft.com/office/powerpoint/2010/main" val="624905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32971-18E4-71F8-A026-AEB9855CA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C7DB4-5083-ECEE-778C-E8272B944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42A81-1CA7-678A-0A48-0506764AADD4}"/>
              </a:ext>
            </a:extLst>
          </p:cNvPr>
          <p:cNvSpPr>
            <a:spLocks noGrp="1"/>
          </p:cNvSpPr>
          <p:nvPr>
            <p:ph type="body" idx="1"/>
          </p:nvPr>
        </p:nvSpPr>
        <p:spPr/>
        <p:txBody>
          <a:bodyPr/>
          <a:lstStyle/>
          <a:p>
            <a:pPr rtl="0"/>
            <a:r>
              <a:rPr lang="vi" sz="1200" b="0" i="0" u="none" strike="noStrike">
                <a:latin typeface="Arial"/>
                <a:cs typeface="Arial"/>
              </a:rPr>
              <a:t>Chủ sở hữu phải cung cấp tên của chủ sở hữu mới hoặc người vận hành mới, nếu áp dụng, địa điểm dự kiến sử dụng và bản chất của việc sử dụng dự kiến, cùng với chấp thuận từ UPA có thẩm quyền đối với cơ sở có UST được tái sử dụng. Thông tin này phải được cung cấp trước khi tái sử dụng. </a:t>
            </a:r>
          </a:p>
        </p:txBody>
      </p:sp>
      <p:sp>
        <p:nvSpPr>
          <p:cNvPr id="4" name="Slide Number Placeholder 3">
            <a:extLst>
              <a:ext uri="{FF2B5EF4-FFF2-40B4-BE49-F238E27FC236}">
                <a16:creationId xmlns:a16="http://schemas.microsoft.com/office/drawing/2014/main" id="{DC8F0C76-DC72-32AA-A475-7031C31EB43C}"/>
              </a:ext>
            </a:extLst>
          </p:cNvPr>
          <p:cNvSpPr>
            <a:spLocks noGrp="1"/>
          </p:cNvSpPr>
          <p:nvPr>
            <p:ph type="sldNum" sz="quarter" idx="5"/>
          </p:nvPr>
        </p:nvSpPr>
        <p:spPr/>
        <p:txBody>
          <a:bodyPr/>
          <a:lstStyle/>
          <a:p>
            <a:fld id="{6006FCD0-1D65-46BA-BE27-6CE1CE197DC6}" type="slidenum">
              <a:rPr lang="en-US" smtClean="0"/>
              <a:t>76</a:t>
            </a:fld>
            <a:endParaRPr lang="en-US"/>
          </a:p>
        </p:txBody>
      </p:sp>
    </p:spTree>
    <p:extLst>
      <p:ext uri="{BB962C8B-B14F-4D97-AF65-F5344CB8AC3E}">
        <p14:creationId xmlns:p14="http://schemas.microsoft.com/office/powerpoint/2010/main" val="9999549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6FA0-1AE8-A4D6-784B-A0376C39E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8DD14-A92D-8521-D79E-E3B6F87AE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6DD7C-35CF-DB6E-A515-2A0B7AD56D02}"/>
              </a:ext>
            </a:extLst>
          </p:cNvPr>
          <p:cNvSpPr>
            <a:spLocks noGrp="1"/>
          </p:cNvSpPr>
          <p:nvPr>
            <p:ph type="body" idx="1"/>
          </p:nvPr>
        </p:nvSpPr>
        <p:spPr/>
        <p:txBody>
          <a:bodyPr/>
          <a:lstStyle/>
          <a:p>
            <a:pPr rtl="0"/>
            <a:r>
              <a:rPr lang="vi" sz="1200" b="0" i="0" u="none" strike="noStrike">
                <a:latin typeface="Arial"/>
                <a:cs typeface="Arial"/>
              </a:rPr>
              <a:t>Các bồn chứa được di dời để tái sử dụng nhằm lưu trữ chất nguy hại phải được kiểm tra bổ sung. Các bồn chứa này phải được kiểm tra, thanh tra và tái chứng nhận bởi nhà sản xuất và một tổ chức kiểm định độc lập (chẳng hạn như Underwriters Laboratory) trong vòng không quá 30 ngày trước khi lắp đặt lại. </a:t>
            </a:r>
          </a:p>
          <a:p>
            <a:endParaRPr lang="en-US">
              <a:latin typeface="Arial"/>
              <a:cs typeface="Arial"/>
            </a:endParaRPr>
          </a:p>
          <a:p>
            <a:pPr rtl="0"/>
            <a:r>
              <a:rPr lang="vi" sz="1200" b="0" i="0" u="none" strike="noStrike">
                <a:latin typeface="Arial"/>
                <a:cs typeface="Arial"/>
              </a:rPr>
              <a:t>Nhãn của tổ chức kiểm định độc lập sẽ cần được cập nhật để bao gồm cả ngày sản xuất ban đầu và ngày tái chứng nhận. </a:t>
            </a:r>
          </a:p>
          <a:p>
            <a:endParaRPr lang="en-US">
              <a:latin typeface="Arial"/>
              <a:cs typeface="Arial"/>
            </a:endParaRPr>
          </a:p>
          <a:p>
            <a:pPr rtl="0"/>
            <a:r>
              <a:rPr lang="vi" sz="1200" b="0" i="0" u="none" strike="noStrike">
                <a:latin typeface="Arial"/>
                <a:cs typeface="Arial"/>
              </a:rPr>
              <a:t>Các bồn chứa này cũng phải đáp ứng các yêu cầu của hệ thống UST Loại 3 theo Mục 25290.1 của Bộ Luật Y Tế và An Toàn cũng như các quy định được đề xuất. </a:t>
            </a:r>
          </a:p>
        </p:txBody>
      </p:sp>
      <p:sp>
        <p:nvSpPr>
          <p:cNvPr id="4" name="Slide Number Placeholder 3">
            <a:extLst>
              <a:ext uri="{FF2B5EF4-FFF2-40B4-BE49-F238E27FC236}">
                <a16:creationId xmlns:a16="http://schemas.microsoft.com/office/drawing/2014/main" id="{91B209DE-55B1-AFD1-98A6-3BD07704785C}"/>
              </a:ext>
            </a:extLst>
          </p:cNvPr>
          <p:cNvSpPr>
            <a:spLocks noGrp="1"/>
          </p:cNvSpPr>
          <p:nvPr>
            <p:ph type="sldNum" sz="quarter" idx="5"/>
          </p:nvPr>
        </p:nvSpPr>
        <p:spPr/>
        <p:txBody>
          <a:bodyPr/>
          <a:lstStyle/>
          <a:p>
            <a:fld id="{6006FCD0-1D65-46BA-BE27-6CE1CE197DC6}" type="slidenum">
              <a:rPr lang="en-US" smtClean="0"/>
              <a:t>77</a:t>
            </a:fld>
            <a:endParaRPr lang="en-US"/>
          </a:p>
        </p:txBody>
      </p:sp>
    </p:spTree>
    <p:extLst>
      <p:ext uri="{BB962C8B-B14F-4D97-AF65-F5344CB8AC3E}">
        <p14:creationId xmlns:p14="http://schemas.microsoft.com/office/powerpoint/2010/main" val="8705650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cs typeface="Arial"/>
              </a:rPr>
              <a:t>Các bồn chứa bị bỏ hoang có những yêu cầu khác biệt. Các bồn chứa này không được phép ngừng sử dụng tạm thời mà phải được ngừng sử dụng vĩnh viễn theo quy định tại chương được đề xuất. </a:t>
            </a:r>
          </a:p>
          <a:p>
            <a:endParaRPr lang="en-US">
              <a:latin typeface="Arial"/>
              <a:cs typeface="Arial"/>
            </a:endParaRPr>
          </a:p>
          <a:p>
            <a:pPr rtl="0"/>
            <a:r>
              <a:rPr lang="vi" sz="1200" b="0" i="0" u="none" strike="noStrike">
                <a:latin typeface="Arial"/>
                <a:cs typeface="Arial"/>
              </a:rPr>
              <a:t>Nếu chủ sở hữu bồn chứa bị bỏ hoang muốn vận hành trở lại, bồn chứa đó phải được trang bị hệ thống giám sát bằng chân không, áp suất hoặc thủy tĩnh và phải vượt qua kiểm tra phát hiện rò rỉ nâng cao.</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78</a:t>
            </a:fld>
            <a:endParaRPr lang="en-US"/>
          </a:p>
        </p:txBody>
      </p:sp>
    </p:spTree>
    <p:extLst>
      <p:ext uri="{BB962C8B-B14F-4D97-AF65-F5344CB8AC3E}">
        <p14:creationId xmlns:p14="http://schemas.microsoft.com/office/powerpoint/2010/main" val="33669894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Điều 9 đề cập đến đơn xin giấy phép, yêu cầu đối với UPA, bí mật thương mại và các yêu cầu liên quan đến thẻ đỏ.</a:t>
            </a:r>
          </a:p>
        </p:txBody>
      </p:sp>
      <p:sp>
        <p:nvSpPr>
          <p:cNvPr id="4" name="Slide Number Placeholder 3"/>
          <p:cNvSpPr>
            <a:spLocks noGrp="1"/>
          </p:cNvSpPr>
          <p:nvPr>
            <p:ph type="sldNum" sz="quarter" idx="5"/>
          </p:nvPr>
        </p:nvSpPr>
        <p:spPr/>
        <p:txBody>
          <a:bodyPr/>
          <a:lstStyle/>
          <a:p>
            <a:fld id="{6006FCD0-1D65-46BA-BE27-6CE1CE197DC6}" type="slidenum">
              <a:rPr lang="en-US" smtClean="0"/>
              <a:t>79</a:t>
            </a:fld>
            <a:endParaRPr lang="en-US"/>
          </a:p>
        </p:txBody>
      </p:sp>
    </p:spTree>
    <p:extLst>
      <p:ext uri="{BB962C8B-B14F-4D97-AF65-F5344CB8AC3E}">
        <p14:creationId xmlns:p14="http://schemas.microsoft.com/office/powerpoint/2010/main" val="395378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vi" sz="1200" b="0" i="0" u="none" strike="noStrike" kern="100">
                <a:latin typeface="Arial"/>
                <a:ea typeface="Calibri"/>
                <a:cs typeface="Arial"/>
              </a:rPr>
              <a:t>Đây là hai định nghĩa được đề xuất bổ sung.</a:t>
            </a:r>
          </a:p>
          <a:p>
            <a:pPr rtl="0">
              <a:defRPr/>
            </a:pPr>
            <a:r>
              <a:rPr lang="vi" sz="1200" b="0" i="0" u="none" strike="noStrike" kern="100">
                <a:latin typeface="Arial"/>
                <a:ea typeface="Calibri"/>
                <a:cs typeface="Arial"/>
              </a:rPr>
              <a:t>Tính Liên Tục là một định nghĩa then chốt trong dự thảo quy định này vì tất cả hệ thống sẽ có lớp bảo vệ thứ cấp, và phần không gian này sẽ cần được chứng minh định kỳ là vẫn thông suốt, có thể kiểm tra được và cho phép chất nguy hại chảy qua mà không bị cản trở. </a:t>
            </a:r>
          </a:p>
          <a:p>
            <a:pPr>
              <a:defRPr/>
            </a:pPr>
            <a:endParaRPr lang="en-US" sz="1200" kern="100">
              <a:effectLst/>
              <a:latin typeface="Arial"/>
              <a:ea typeface="Calibri" panose="020F0502020204030204"/>
              <a:cs typeface="Arial"/>
            </a:endParaRPr>
          </a:p>
          <a:p>
            <a:pPr rtl="0">
              <a:defRPr/>
            </a:pPr>
            <a:r>
              <a:rPr lang="vi" sz="1200" b="0" i="0" u="none" strike="noStrike" kern="100">
                <a:latin typeface="Arial"/>
                <a:ea typeface="Calibri"/>
                <a:cs typeface="Arial"/>
              </a:rPr>
              <a:t>Vùng được thêm vào để bổ trợ cho định nghĩa về tính liên tục. Đây là khoảng không giữa hai lớp của một bộ phận UST, được giám sát bằng một cảm biến. Điều này là cần thiết để chứng minh tính liên tục trong một vùng trong quá trình kiểm tra và xác minh tính liên tục.</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8</a:t>
            </a:fld>
            <a:endParaRPr lang="en-US"/>
          </a:p>
        </p:txBody>
      </p:sp>
    </p:spTree>
    <p:extLst>
      <p:ext uri="{BB962C8B-B14F-4D97-AF65-F5344CB8AC3E}">
        <p14:creationId xmlns:p14="http://schemas.microsoft.com/office/powerpoint/2010/main" val="24857137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DD36-76F7-34E1-1E8D-DCF51DACC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FDD58-96C6-E704-8750-CB260A0E2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3E64D-73D5-9E25-5151-18C17E01F68B}"/>
              </a:ext>
            </a:extLst>
          </p:cNvPr>
          <p:cNvSpPr>
            <a:spLocks noGrp="1"/>
          </p:cNvSpPr>
          <p:nvPr>
            <p:ph type="body" idx="1"/>
          </p:nvPr>
        </p:nvSpPr>
        <p:spPr/>
        <p:txBody>
          <a:bodyPr/>
          <a:lstStyle/>
          <a:p>
            <a:pPr rtl="0"/>
            <a:r>
              <a:rPr lang="vi" sz="1200" b="0" i="0" u="none" strike="noStrike">
                <a:latin typeface="Arial"/>
                <a:cs typeface="Arial"/>
              </a:rPr>
              <a:t>Nội dung mới bổ sung cho quy định được đề xuất yêu cầu người giữ giấy phép phải nộp đơn xin gia hạn giấy phép ít nhất 30 ngày trước ngày hết hạn. Quy định này sẽ ngăn gián đoạn hiệu lực của giấy phép bằng cách cho UPA đủ thời gian để xem xét trước khi cấp giấy phép mới. Mặc dù chưa có trong các quy định hiện hành của chúng tôi, nhưng yêu cầu này lại phù hợp với thực tiễn hiện hành.</a:t>
            </a:r>
          </a:p>
        </p:txBody>
      </p:sp>
      <p:sp>
        <p:nvSpPr>
          <p:cNvPr id="4" name="Slide Number Placeholder 3">
            <a:extLst>
              <a:ext uri="{FF2B5EF4-FFF2-40B4-BE49-F238E27FC236}">
                <a16:creationId xmlns:a16="http://schemas.microsoft.com/office/drawing/2014/main" id="{B7BEB796-4FCF-581F-9181-5699A24C6544}"/>
              </a:ext>
            </a:extLst>
          </p:cNvPr>
          <p:cNvSpPr>
            <a:spLocks noGrp="1"/>
          </p:cNvSpPr>
          <p:nvPr>
            <p:ph type="sldNum" sz="quarter" idx="5"/>
          </p:nvPr>
        </p:nvSpPr>
        <p:spPr/>
        <p:txBody>
          <a:bodyPr/>
          <a:lstStyle/>
          <a:p>
            <a:fld id="{6006FCD0-1D65-46BA-BE27-6CE1CE197DC6}" type="slidenum">
              <a:rPr lang="en-US" smtClean="0"/>
              <a:t>80</a:t>
            </a:fld>
            <a:endParaRPr lang="en-US"/>
          </a:p>
        </p:txBody>
      </p:sp>
    </p:spTree>
    <p:extLst>
      <p:ext uri="{BB962C8B-B14F-4D97-AF65-F5344CB8AC3E}">
        <p14:creationId xmlns:p14="http://schemas.microsoft.com/office/powerpoint/2010/main" val="4191745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662A-A60E-30FE-EA18-A84FDA1F4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43E4B-B230-E273-544F-944319CA9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1D04C-0947-E1F8-D8C1-077D806100C2}"/>
              </a:ext>
            </a:extLst>
          </p:cNvPr>
          <p:cNvSpPr>
            <a:spLocks noGrp="1"/>
          </p:cNvSpPr>
          <p:nvPr>
            <p:ph type="body" idx="1"/>
          </p:nvPr>
        </p:nvSpPr>
        <p:spPr/>
        <p:txBody>
          <a:bodyPr/>
          <a:lstStyle/>
          <a:p>
            <a:pPr rtl="0"/>
            <a:r>
              <a:rPr lang="vi" sz="1200" b="0" i="0" u="none" strike="noStrike">
                <a:latin typeface="Arial"/>
                <a:cs typeface="Arial"/>
              </a:rPr>
              <a:t>Thông tin sau đây sẽ được bổ sung vào giấy phép vận hành do UPA cấp </a:t>
            </a:r>
          </a:p>
          <a:p>
            <a:pPr rtl="0"/>
            <a:r>
              <a:rPr lang="vi" sz="1200" b="0" i="0" u="none" strike="noStrike">
                <a:latin typeface="Arial"/>
                <a:cs typeface="Arial"/>
              </a:rPr>
              <a:t>để hỗ trợ việc lưu trữ hồ sơ và bảo đảm việc theo dõi, thực thi đúng các yêu cầu trong giấy phép. </a:t>
            </a:r>
          </a:p>
          <a:p>
            <a:endParaRPr lang="en-US">
              <a:cs typeface="Arial"/>
            </a:endParaRPr>
          </a:p>
          <a:p>
            <a:pPr rtl="0"/>
            <a:r>
              <a:rPr lang="vi" sz="1200" b="0" i="0" u="none" strike="noStrike">
                <a:latin typeface="Arial"/>
                <a:cs typeface="Arial"/>
              </a:rPr>
              <a:t>Thông tin này sẽ bao gồm: </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Thông tin nhận dạng của Cơ Quan Chương Trình Thống Nhất</a:t>
            </a:r>
            <a:r>
              <a:rPr lang="vi" sz="2800" b="0" i="0" u="none" strike="noStrike">
                <a:latin typeface="Arial"/>
                <a:ea typeface="+mn-lt"/>
                <a:cs typeface="+mn-lt"/>
              </a:rPr>
              <a:t> cấp giấy phép;</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Tên và địa chỉ cơ sở</a:t>
            </a:r>
            <a:r>
              <a:rPr lang="vi" sz="2800" b="0" i="0" u="none" strike="noStrike">
                <a:latin typeface="Arial"/>
                <a:ea typeface="+mn-lt"/>
                <a:cs typeface="+mn-lt"/>
              </a:rPr>
              <a:t>;</a:t>
            </a:r>
          </a:p>
          <a:p>
            <a:pPr marL="800100" lvl="1" indent="-285750" rtl="0">
              <a:spcAft>
                <a:spcPts val="600"/>
              </a:spcAft>
              <a:buFont typeface="Arial" panose="020B0604020202020204" pitchFamily="34" charset="0"/>
              <a:buChar char="•"/>
            </a:pPr>
            <a:r>
              <a:rPr lang="vi" sz="2800" b="0" i="0" u="none" strike="noStrike">
                <a:latin typeface="Arial"/>
                <a:ea typeface="+mn-lt"/>
                <a:cs typeface="+mn-lt"/>
              </a:rPr>
              <a:t>Tên </a:t>
            </a:r>
            <a:r>
              <a:rPr lang="vi" sz="2800" b="0" i="0" u="none" strike="noStrike">
                <a:solidFill>
                  <a:srgbClr val="0070C0"/>
                </a:solidFill>
                <a:latin typeface="Arial"/>
                <a:ea typeface="+mn-lt"/>
                <a:cs typeface="+mn-lt"/>
              </a:rPr>
              <a:t>Chủ Sở Hữu UST và Người Vận Hành UST</a:t>
            </a:r>
            <a:r>
              <a:rPr lang="vi" sz="2800" b="0" i="0" u="none" strike="noStrike">
                <a:latin typeface="Arial"/>
                <a:ea typeface="+mn-lt"/>
                <a:cs typeface="+mn-lt"/>
              </a:rPr>
              <a:t>; và</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Ngày cấp giấy phép</a:t>
            </a:r>
            <a:r>
              <a:rPr lang="vi" sz="2800" b="0" i="0" u="none" strike="noStrike">
                <a:latin typeface="Arial"/>
                <a:ea typeface="+mn-lt"/>
                <a:cs typeface="+mn-lt"/>
              </a:rPr>
              <a:t>.</a:t>
            </a:r>
            <a:endParaRPr lang="en-US" sz="2800">
              <a:cs typeface="Arial"/>
            </a:endParaRPr>
          </a:p>
          <a:p>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1B9F827D-9E1A-314F-0939-341593A2358A}"/>
              </a:ext>
            </a:extLst>
          </p:cNvPr>
          <p:cNvSpPr>
            <a:spLocks noGrp="1"/>
          </p:cNvSpPr>
          <p:nvPr>
            <p:ph type="sldNum" sz="quarter" idx="5"/>
          </p:nvPr>
        </p:nvSpPr>
        <p:spPr/>
        <p:txBody>
          <a:bodyPr/>
          <a:lstStyle/>
          <a:p>
            <a:fld id="{6006FCD0-1D65-46BA-BE27-6CE1CE197DC6}" type="slidenum">
              <a:rPr lang="en-US" smtClean="0"/>
              <a:t>81</a:t>
            </a:fld>
            <a:endParaRPr lang="en-US"/>
          </a:p>
        </p:txBody>
      </p:sp>
    </p:spTree>
    <p:extLst>
      <p:ext uri="{BB962C8B-B14F-4D97-AF65-F5344CB8AC3E}">
        <p14:creationId xmlns:p14="http://schemas.microsoft.com/office/powerpoint/2010/main" val="40673075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67CCF-B13A-CE2E-F6B1-6436438D8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3A2B5-5799-F2FE-6212-ED063CDFC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3CB88-AE14-24CA-8F69-9B1843A6D5DE}"/>
              </a:ext>
            </a:extLst>
          </p:cNvPr>
          <p:cNvSpPr>
            <a:spLocks noGrp="1"/>
          </p:cNvSpPr>
          <p:nvPr>
            <p:ph type="body" idx="1"/>
          </p:nvPr>
        </p:nvSpPr>
        <p:spPr/>
        <p:txBody>
          <a:bodyPr/>
          <a:lstStyle/>
          <a:p>
            <a:pPr rtl="0"/>
            <a:r>
              <a:rPr lang="vi" sz="1200" b="0" i="0" u="none" strike="noStrike">
                <a:latin typeface="Arial"/>
                <a:cs typeface="Arial"/>
              </a:rPr>
              <a:t>Các slide tiếp theo sẽ trình bày các yêu cầu đối với Kế Hoạch Thanh Tra và Cưỡng Chế của UPA. UPA sẽ phải xây dựng một kế hoạch Thanh Tra và Cưỡng Chế theo tiêu đề 27 Bộ Luật Quy Định California và phù hợp với mục này. Điều này sẽ thúc đẩy việc phát hiện, giảm thiểu và ngăn ngừa vi phạm một cách hiệu quả, cung cấp một cơ chế theo dõi rõ ràng và được cải thiện đối với các hành động và việc giao tiếp với chủ sở hữu và người vận hành để giảm thiểu tình trạng không tuân thủ.</a:t>
            </a:r>
          </a:p>
          <a:p>
            <a:endParaRPr lang="en-US">
              <a:latin typeface="Arial"/>
              <a:cs typeface="Arial"/>
            </a:endParaRPr>
          </a:p>
          <a:p>
            <a:pPr rtl="0"/>
            <a:r>
              <a:rPr lang="vi" sz="1200" b="0" i="0" u="none" strike="noStrike">
                <a:latin typeface="Arial"/>
                <a:cs typeface="Arial"/>
              </a:rPr>
              <a:t>Kế hoạch I&amp;E cũng đưa ra một lộ trình rõ ràng để giải quyết các vấn đề về tuân thủ cho chủ sở hữu/người vận hành và UPA.</a:t>
            </a:r>
          </a:p>
          <a:p>
            <a:pPr rtl="0"/>
            <a:r>
              <a:rPr lang="vi" sz="1200" b="0" i="0" u="none" strike="noStrike">
                <a:latin typeface="Arial"/>
                <a:cs typeface="Arial"/>
              </a:rPr>
              <a:t>2694(a)</a:t>
            </a:r>
          </a:p>
          <a:p>
            <a:endParaRPr lang="en-US">
              <a:cs typeface="Arial"/>
            </a:endParaRPr>
          </a:p>
        </p:txBody>
      </p:sp>
      <p:sp>
        <p:nvSpPr>
          <p:cNvPr id="4" name="Slide Number Placeholder 3">
            <a:extLst>
              <a:ext uri="{FF2B5EF4-FFF2-40B4-BE49-F238E27FC236}">
                <a16:creationId xmlns:a16="http://schemas.microsoft.com/office/drawing/2014/main" id="{9D0BF15E-2BFD-4D37-8173-8E94F6565640}"/>
              </a:ext>
            </a:extLst>
          </p:cNvPr>
          <p:cNvSpPr>
            <a:spLocks noGrp="1"/>
          </p:cNvSpPr>
          <p:nvPr>
            <p:ph type="sldNum" sz="quarter" idx="5"/>
          </p:nvPr>
        </p:nvSpPr>
        <p:spPr/>
        <p:txBody>
          <a:bodyPr/>
          <a:lstStyle/>
          <a:p>
            <a:fld id="{6006FCD0-1D65-46BA-BE27-6CE1CE197DC6}" type="slidenum">
              <a:rPr lang="en-US" smtClean="0"/>
              <a:t>82</a:t>
            </a:fld>
            <a:endParaRPr lang="en-US"/>
          </a:p>
        </p:txBody>
      </p:sp>
    </p:spTree>
    <p:extLst>
      <p:ext uri="{BB962C8B-B14F-4D97-AF65-F5344CB8AC3E}">
        <p14:creationId xmlns:p14="http://schemas.microsoft.com/office/powerpoint/2010/main" val="2716922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795B-74E5-0E2D-F44F-FF8635455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D7128-3058-C1FB-6357-C299EB11B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F300D-B907-4C20-0600-7D4505D73260}"/>
              </a:ext>
            </a:extLst>
          </p:cNvPr>
          <p:cNvSpPr>
            <a:spLocks noGrp="1"/>
          </p:cNvSpPr>
          <p:nvPr>
            <p:ph type="body" idx="1"/>
          </p:nvPr>
        </p:nvSpPr>
        <p:spPr/>
        <p:txBody>
          <a:bodyPr/>
          <a:lstStyle/>
          <a:p>
            <a:pPr rtl="0"/>
            <a:r>
              <a:rPr lang="vi" sz="1200" b="0" i="0" u="none" strike="noStrike">
                <a:latin typeface="Arial"/>
                <a:cs typeface="Arial"/>
              </a:rPr>
              <a:t>Các kế hoạch Thanh Tra và Cưỡng Chế phải phù hợp với tiêu đề 27 và bao gồm các quy trình về việc thanh tra tuân thủ cũng như xác minh và ghi nhận việc quay trở lại trạng thái tuân thủ. Điều này sẽ thúc đẩy việc phát hiện, giảm thiểu và ngăn ngừa vi phạm một cách hiệu quả. Cải thiện việc theo dõi và giao tiếp hiệu quả giữa chủ sở hữu, người vận hành và UPA. Nhìn chung, điều này giúp giảm thiểu tình trạng không tuân thủ. </a:t>
            </a:r>
          </a:p>
          <a:p>
            <a:endParaRPr lang="en-US">
              <a:cs typeface="Arial"/>
            </a:endParaRPr>
          </a:p>
        </p:txBody>
      </p:sp>
      <p:sp>
        <p:nvSpPr>
          <p:cNvPr id="4" name="Slide Number Placeholder 3">
            <a:extLst>
              <a:ext uri="{FF2B5EF4-FFF2-40B4-BE49-F238E27FC236}">
                <a16:creationId xmlns:a16="http://schemas.microsoft.com/office/drawing/2014/main" id="{2F3764EB-8B07-317D-46C1-BA21405727AF}"/>
              </a:ext>
            </a:extLst>
          </p:cNvPr>
          <p:cNvSpPr>
            <a:spLocks noGrp="1"/>
          </p:cNvSpPr>
          <p:nvPr>
            <p:ph type="sldNum" sz="quarter" idx="5"/>
          </p:nvPr>
        </p:nvSpPr>
        <p:spPr/>
        <p:txBody>
          <a:bodyPr/>
          <a:lstStyle/>
          <a:p>
            <a:fld id="{6006FCD0-1D65-46BA-BE27-6CE1CE197DC6}" type="slidenum">
              <a:rPr lang="en-US" smtClean="0"/>
              <a:t>83</a:t>
            </a:fld>
            <a:endParaRPr lang="en-US"/>
          </a:p>
        </p:txBody>
      </p:sp>
    </p:spTree>
    <p:extLst>
      <p:ext uri="{BB962C8B-B14F-4D97-AF65-F5344CB8AC3E}">
        <p14:creationId xmlns:p14="http://schemas.microsoft.com/office/powerpoint/2010/main" val="29232739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128B-FFBB-2600-4906-F8A786B41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1CA9-C8B8-AE0C-9E0B-52FA390BC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70FF4-4E11-7CFA-FA90-A48CE63B6629}"/>
              </a:ext>
            </a:extLst>
          </p:cNvPr>
          <p:cNvSpPr>
            <a:spLocks noGrp="1"/>
          </p:cNvSpPr>
          <p:nvPr>
            <p:ph type="body" idx="1"/>
          </p:nvPr>
        </p:nvSpPr>
        <p:spPr/>
        <p:txBody>
          <a:bodyPr/>
          <a:lstStyle/>
          <a:p>
            <a:pPr rtl="0"/>
            <a:r>
              <a:rPr lang="vi" sz="1200" b="0" i="0" u="none" strike="noStrike">
                <a:latin typeface="Arial"/>
                <a:cs typeface="Arial"/>
              </a:rPr>
              <a:t>Kế hoạch thanh tra và cưỡng chế phải bao gồm các quy trình cưỡng chế theo cấp độ, giúp bảo đảm việc thực thi pháp luật một cách nhất quán giữa các cơ sở khác nhau. </a:t>
            </a:r>
          </a:p>
        </p:txBody>
      </p:sp>
      <p:sp>
        <p:nvSpPr>
          <p:cNvPr id="4" name="Slide Number Placeholder 3">
            <a:extLst>
              <a:ext uri="{FF2B5EF4-FFF2-40B4-BE49-F238E27FC236}">
                <a16:creationId xmlns:a16="http://schemas.microsoft.com/office/drawing/2014/main" id="{1BDF169B-1A8A-9923-2777-B3A62B97E50A}"/>
              </a:ext>
            </a:extLst>
          </p:cNvPr>
          <p:cNvSpPr>
            <a:spLocks noGrp="1"/>
          </p:cNvSpPr>
          <p:nvPr>
            <p:ph type="sldNum" sz="quarter" idx="5"/>
          </p:nvPr>
        </p:nvSpPr>
        <p:spPr/>
        <p:txBody>
          <a:bodyPr/>
          <a:lstStyle/>
          <a:p>
            <a:fld id="{6006FCD0-1D65-46BA-BE27-6CE1CE197DC6}" type="slidenum">
              <a:rPr lang="en-US" smtClean="0"/>
              <a:t>84</a:t>
            </a:fld>
            <a:endParaRPr lang="en-US"/>
          </a:p>
        </p:txBody>
      </p:sp>
    </p:spTree>
    <p:extLst>
      <p:ext uri="{BB962C8B-B14F-4D97-AF65-F5344CB8AC3E}">
        <p14:creationId xmlns:p14="http://schemas.microsoft.com/office/powerpoint/2010/main" val="17791557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62A6-933B-A0AF-96EE-628D96A37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5A2E4-AF86-70F7-B755-830C862B0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1A979-6D59-56BC-5394-0F0E7BA72D2E}"/>
              </a:ext>
            </a:extLst>
          </p:cNvPr>
          <p:cNvSpPr>
            <a:spLocks noGrp="1"/>
          </p:cNvSpPr>
          <p:nvPr>
            <p:ph type="body" idx="1"/>
          </p:nvPr>
        </p:nvSpPr>
        <p:spPr/>
        <p:txBody>
          <a:bodyPr/>
          <a:lstStyle/>
          <a:p>
            <a:pPr rtl="0"/>
            <a:r>
              <a:rPr lang="vi" sz="1200" b="0" i="0" u="none" strike="noStrike">
                <a:latin typeface="Arial"/>
                <a:cs typeface="Arial"/>
              </a:rPr>
              <a:t>UPA và Hội Đồng phải áp dụng các phân loại vi phạm được xác định trong các quy định được đề xuất này. Điều này cũng vạch ra lộ trình thực hiện biện pháp cưỡng chế theo cấp độ và bảo đảm tính nhất quán trong công tác cưỡng chế trên toàn tiểu bang</a:t>
            </a:r>
          </a:p>
        </p:txBody>
      </p:sp>
      <p:sp>
        <p:nvSpPr>
          <p:cNvPr id="4" name="Slide Number Placeholder 3">
            <a:extLst>
              <a:ext uri="{FF2B5EF4-FFF2-40B4-BE49-F238E27FC236}">
                <a16:creationId xmlns:a16="http://schemas.microsoft.com/office/drawing/2014/main" id="{B6555AF1-B766-C46C-6FE5-F499DC3942BB}"/>
              </a:ext>
            </a:extLst>
          </p:cNvPr>
          <p:cNvSpPr>
            <a:spLocks noGrp="1"/>
          </p:cNvSpPr>
          <p:nvPr>
            <p:ph type="sldNum" sz="quarter" idx="5"/>
          </p:nvPr>
        </p:nvSpPr>
        <p:spPr/>
        <p:txBody>
          <a:bodyPr/>
          <a:lstStyle/>
          <a:p>
            <a:fld id="{6006FCD0-1D65-46BA-BE27-6CE1CE197DC6}" type="slidenum">
              <a:rPr lang="en-US" smtClean="0"/>
              <a:t>85</a:t>
            </a:fld>
            <a:endParaRPr lang="en-US"/>
          </a:p>
        </p:txBody>
      </p:sp>
    </p:spTree>
    <p:extLst>
      <p:ext uri="{BB962C8B-B14F-4D97-AF65-F5344CB8AC3E}">
        <p14:creationId xmlns:p14="http://schemas.microsoft.com/office/powerpoint/2010/main" val="10064989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065B-A87C-9583-90D3-0151BC7B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D1A39-DAF6-76CC-BB16-EF3347044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D2E2C-D70F-F611-BF4C-4CFFEA92EB4D}"/>
              </a:ext>
            </a:extLst>
          </p:cNvPr>
          <p:cNvSpPr>
            <a:spLocks noGrp="1"/>
          </p:cNvSpPr>
          <p:nvPr>
            <p:ph type="body" idx="1"/>
          </p:nvPr>
        </p:nvSpPr>
        <p:spPr/>
        <p:txBody>
          <a:bodyPr/>
          <a:lstStyle/>
          <a:p>
            <a:pPr rtl="0"/>
            <a:r>
              <a:rPr lang="vi" sz="1200" b="0" i="0" u="none" strike="noStrike">
                <a:latin typeface="Arial"/>
                <a:cs typeface="Arial"/>
              </a:rPr>
              <a:t>Yêu cầu này làm rõ về đối tượng có thẩm quyền gắn thẻ đỏ, cũng như quy trình phối hợp, trao đổi thông tin và phân công trách nhiệm trong quy trình gắn thẻ đỏ.</a:t>
            </a:r>
          </a:p>
        </p:txBody>
      </p:sp>
      <p:sp>
        <p:nvSpPr>
          <p:cNvPr id="4" name="Slide Number Placeholder 3">
            <a:extLst>
              <a:ext uri="{FF2B5EF4-FFF2-40B4-BE49-F238E27FC236}">
                <a16:creationId xmlns:a16="http://schemas.microsoft.com/office/drawing/2014/main" id="{CE5A25CB-C28F-21ED-95BE-25F073861D8F}"/>
              </a:ext>
            </a:extLst>
          </p:cNvPr>
          <p:cNvSpPr>
            <a:spLocks noGrp="1"/>
          </p:cNvSpPr>
          <p:nvPr>
            <p:ph type="sldNum" sz="quarter" idx="5"/>
          </p:nvPr>
        </p:nvSpPr>
        <p:spPr/>
        <p:txBody>
          <a:bodyPr/>
          <a:lstStyle/>
          <a:p>
            <a:fld id="{6006FCD0-1D65-46BA-BE27-6CE1CE197DC6}" type="slidenum">
              <a:rPr lang="en-US" smtClean="0"/>
              <a:t>86</a:t>
            </a:fld>
            <a:endParaRPr lang="en-US"/>
          </a:p>
        </p:txBody>
      </p:sp>
    </p:spTree>
    <p:extLst>
      <p:ext uri="{BB962C8B-B14F-4D97-AF65-F5344CB8AC3E}">
        <p14:creationId xmlns:p14="http://schemas.microsoft.com/office/powerpoint/2010/main" val="2659351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1F3A4-2016-622F-1006-F8A195FE0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F797D-6DD6-D237-797E-3CB495098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68627-B0C6-9BF6-FCA6-B73E4C4E83C7}"/>
              </a:ext>
            </a:extLst>
          </p:cNvPr>
          <p:cNvSpPr>
            <a:spLocks noGrp="1"/>
          </p:cNvSpPr>
          <p:nvPr>
            <p:ph type="body" idx="1"/>
          </p:nvPr>
        </p:nvSpPr>
        <p:spPr/>
        <p:txBody>
          <a:bodyPr/>
          <a:lstStyle/>
          <a:p>
            <a:pPr rtl="0"/>
            <a:r>
              <a:rPr lang="vi" sz="1200" b="0" i="0" u="none" strike="noStrike" dirty="0">
                <a:latin typeface="Arial"/>
                <a:cs typeface="Arial"/>
              </a:rPr>
              <a:t>Theo các yêu cầu được đề xuất về việc gắn thẻ đỏ, cả Hội Đồng và UPA đều có thẩm quyền gắn thẻ đỏ đối với cơ sở không tuân thủ. Nếu Hội Đồng thực hiện hành động gắn thẻ đỏ, Hội Đồng phải trao đổi và tham vấn với UPA có thẩm quyền. Quy định này bảo đảm việc trao đổi thông tin hiệu quả giữa hai cơ quan, giúp theo dõi hành động cưỡng chế đúng quy định và ngăn ngừa tình trạng bỏ sót các hệ thống vi phạm.</a:t>
            </a:r>
          </a:p>
        </p:txBody>
      </p:sp>
      <p:sp>
        <p:nvSpPr>
          <p:cNvPr id="4" name="Slide Number Placeholder 3">
            <a:extLst>
              <a:ext uri="{FF2B5EF4-FFF2-40B4-BE49-F238E27FC236}">
                <a16:creationId xmlns:a16="http://schemas.microsoft.com/office/drawing/2014/main" id="{6ADD33AC-1003-A0F7-4060-9E007C8CB504}"/>
              </a:ext>
            </a:extLst>
          </p:cNvPr>
          <p:cNvSpPr>
            <a:spLocks noGrp="1"/>
          </p:cNvSpPr>
          <p:nvPr>
            <p:ph type="sldNum" sz="quarter" idx="5"/>
          </p:nvPr>
        </p:nvSpPr>
        <p:spPr/>
        <p:txBody>
          <a:bodyPr/>
          <a:lstStyle/>
          <a:p>
            <a:fld id="{6006FCD0-1D65-46BA-BE27-6CE1CE197DC6}" type="slidenum">
              <a:rPr lang="en-US" smtClean="0"/>
              <a:t>87</a:t>
            </a:fld>
            <a:endParaRPr lang="en-US"/>
          </a:p>
        </p:txBody>
      </p:sp>
    </p:spTree>
    <p:extLst>
      <p:ext uri="{BB962C8B-B14F-4D97-AF65-F5344CB8AC3E}">
        <p14:creationId xmlns:p14="http://schemas.microsoft.com/office/powerpoint/2010/main" val="32558317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42B6-5CEF-DA57-B59F-F89E2D8D5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49AAF-6EC9-DF15-0BAB-5F21B0C00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E39AF-0180-684D-5A08-587BCAFDE26E}"/>
              </a:ext>
            </a:extLst>
          </p:cNvPr>
          <p:cNvSpPr>
            <a:spLocks noGrp="1"/>
          </p:cNvSpPr>
          <p:nvPr>
            <p:ph type="body" idx="1"/>
          </p:nvPr>
        </p:nvSpPr>
        <p:spPr/>
        <p:txBody>
          <a:bodyPr/>
          <a:lstStyle/>
          <a:p>
            <a:pPr rtl="0"/>
            <a:r>
              <a:rPr lang="vi" sz="1200" b="0" i="0" u="none" strike="noStrike">
                <a:latin typeface="Arial"/>
                <a:cs typeface="Arial"/>
              </a:rPr>
              <a:t>Nếu Hội Đồng tiến hành việc gắn thẻ đỏ, Hội Đồng có thể ủy quyền cho UPA tương ứng thực hiện mọi nhiệm vụ cần thiết để đẩy nhanh quá trình đưa hệ thống trở lại vận hành.</a:t>
            </a:r>
          </a:p>
        </p:txBody>
      </p:sp>
      <p:sp>
        <p:nvSpPr>
          <p:cNvPr id="4" name="Slide Number Placeholder 3">
            <a:extLst>
              <a:ext uri="{FF2B5EF4-FFF2-40B4-BE49-F238E27FC236}">
                <a16:creationId xmlns:a16="http://schemas.microsoft.com/office/drawing/2014/main" id="{26D87CD7-0978-3AD2-FB7C-9DED17BBBE51}"/>
              </a:ext>
            </a:extLst>
          </p:cNvPr>
          <p:cNvSpPr>
            <a:spLocks noGrp="1"/>
          </p:cNvSpPr>
          <p:nvPr>
            <p:ph type="sldNum" sz="quarter" idx="5"/>
          </p:nvPr>
        </p:nvSpPr>
        <p:spPr/>
        <p:txBody>
          <a:bodyPr/>
          <a:lstStyle/>
          <a:p>
            <a:fld id="{6006FCD0-1D65-46BA-BE27-6CE1CE197DC6}" type="slidenum">
              <a:rPr lang="en-US" smtClean="0"/>
              <a:t>88</a:t>
            </a:fld>
            <a:endParaRPr lang="en-US"/>
          </a:p>
        </p:txBody>
      </p:sp>
    </p:spTree>
    <p:extLst>
      <p:ext uri="{BB962C8B-B14F-4D97-AF65-F5344CB8AC3E}">
        <p14:creationId xmlns:p14="http://schemas.microsoft.com/office/powerpoint/2010/main" val="14694336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44C53-09DD-ECE0-EDC1-1B20954E7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2DC48-9136-C567-B881-6BB0E0CEB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38FDE-2230-0E06-BBA3-DA5BC8EF0287}"/>
              </a:ext>
            </a:extLst>
          </p:cNvPr>
          <p:cNvSpPr>
            <a:spLocks noGrp="1"/>
          </p:cNvSpPr>
          <p:nvPr>
            <p:ph type="body" idx="1"/>
          </p:nvPr>
        </p:nvSpPr>
        <p:spPr/>
        <p:txBody>
          <a:bodyPr/>
          <a:lstStyle/>
          <a:p>
            <a:pPr rtl="0"/>
            <a:r>
              <a:rPr lang="vi" sz="1200" b="0" i="0" u="none" strike="noStrike">
                <a:latin typeface="Arial"/>
                <a:cs typeface="Arial"/>
              </a:rPr>
              <a:t>Bổ sung quy định cụ thể rằng Hội Đồng cũng có thẩm quyền chỉ đạo chủ sở hữu rút hết chất lưu trữ trong bồn chứa bị gắn thẻ đỏ, phù hợp với Bộ Luật Y Tế và An Toàn. </a:t>
            </a:r>
          </a:p>
          <a:p>
            <a:endParaRPr lang="en-US">
              <a:cs typeface="Arial"/>
            </a:endParaRPr>
          </a:p>
          <a:p>
            <a:pPr rtl="0"/>
            <a:r>
              <a:rPr lang="vi" sz="1200" b="0" i="0" u="none" strike="noStrike">
                <a:latin typeface="Arial"/>
                <a:cs typeface="Arial"/>
              </a:rPr>
              <a:t>Chúng tôi bổ sung nội dung cụ thể về việc không được phép xả chất lưu trữ trong bồn chứa bị gắn thẻ đỏ thông qua thiết bị phân phối nhằm ngăn ngừa tình trạng các chủ sở hữu cơ sở không tuân thủ quy định trục lợi tài chính trong thời gian vi phạm.</a:t>
            </a:r>
          </a:p>
        </p:txBody>
      </p:sp>
      <p:sp>
        <p:nvSpPr>
          <p:cNvPr id="4" name="Slide Number Placeholder 3">
            <a:extLst>
              <a:ext uri="{FF2B5EF4-FFF2-40B4-BE49-F238E27FC236}">
                <a16:creationId xmlns:a16="http://schemas.microsoft.com/office/drawing/2014/main" id="{E84E23D1-B33F-F863-C46E-1AD5019B00BE}"/>
              </a:ext>
            </a:extLst>
          </p:cNvPr>
          <p:cNvSpPr>
            <a:spLocks noGrp="1"/>
          </p:cNvSpPr>
          <p:nvPr>
            <p:ph type="sldNum" sz="quarter" idx="5"/>
          </p:nvPr>
        </p:nvSpPr>
        <p:spPr/>
        <p:txBody>
          <a:bodyPr/>
          <a:lstStyle/>
          <a:p>
            <a:fld id="{6006FCD0-1D65-46BA-BE27-6CE1CE197DC6}" type="slidenum">
              <a:rPr lang="en-US" smtClean="0"/>
              <a:t>89</a:t>
            </a:fld>
            <a:endParaRPr lang="en-US"/>
          </a:p>
        </p:txBody>
      </p:sp>
    </p:spTree>
    <p:extLst>
      <p:ext uri="{BB962C8B-B14F-4D97-AF65-F5344CB8AC3E}">
        <p14:creationId xmlns:p14="http://schemas.microsoft.com/office/powerpoint/2010/main" val="147870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ct val="0"/>
              </a:spcBef>
              <a:spcAft>
                <a:spcPct val="0"/>
              </a:spcAft>
              <a:buFont typeface="Symbol" panose="05050102010706020507" pitchFamily="18" charset="2"/>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ts val="800"/>
              </a:spcAft>
              <a:buFont typeface="Symbol" panose="05050102010706020507" pitchFamily="18" charset="2"/>
              <a:buNone/>
            </a:pPr>
            <a:r>
              <a:rPr lang="vi" sz="1200" b="0" i="0" u="none" strike="noStrike" kern="100">
                <a:latin typeface="Arial"/>
                <a:ea typeface="Calibri"/>
                <a:cs typeface="Times New Roman"/>
              </a:rPr>
              <a:t>Chúng tôi bổ sung một loại thanh tra tuân thủ mới để tạo sự linh hoạt cho các Cơ Quan Chương Trình Thống Nhất khi cần có thêm thanh tra để đáp ứng các yêu cầu thanh tra tuân thủ. Những cá nhân này có thể hành động thay mặt cho Hội Đồng Nước Tiểu Bang hoặc Cơ Quan Chương Trình Thống Nhất có thẩm quyền đối với cơ sở cần được thanh tra. Thanh Tra Tuân Thủ Độc Lập phải độc lập với cả cơ sở đó và với Cơ Quan Chương Trình Thống Nhất có thẩm quyền đối với cơ sở đó. Các yêu cầu đào tạo dành riêng cho Thanh Tra Tuân Thủ Độc Lập sẽ được đề cập trong Điều 3 sau đây. </a:t>
            </a:r>
          </a:p>
        </p:txBody>
      </p:sp>
      <p:sp>
        <p:nvSpPr>
          <p:cNvPr id="4" name="Slide Number Placeholder 3"/>
          <p:cNvSpPr>
            <a:spLocks noGrp="1"/>
          </p:cNvSpPr>
          <p:nvPr>
            <p:ph type="sldNum" sz="quarter" idx="5"/>
          </p:nvPr>
        </p:nvSpPr>
        <p:spPr/>
        <p:txBody>
          <a:bodyPr/>
          <a:lstStyle/>
          <a:p>
            <a:fld id="{6006FCD0-1D65-46BA-BE27-6CE1CE197DC6}" type="slidenum">
              <a:rPr lang="en-US" smtClean="0"/>
              <a:t>9</a:t>
            </a:fld>
            <a:endParaRPr lang="en-US"/>
          </a:p>
        </p:txBody>
      </p:sp>
    </p:spTree>
    <p:extLst>
      <p:ext uri="{BB962C8B-B14F-4D97-AF65-F5344CB8AC3E}">
        <p14:creationId xmlns:p14="http://schemas.microsoft.com/office/powerpoint/2010/main" val="138943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9E80-0A84-518F-1EB1-A40669977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29070-0299-27B7-461F-A668EAEED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1A29A-4B51-9452-4E0D-47367DB37B2A}"/>
              </a:ext>
            </a:extLst>
          </p:cNvPr>
          <p:cNvSpPr>
            <a:spLocks noGrp="1"/>
          </p:cNvSpPr>
          <p:nvPr>
            <p:ph type="body" idx="1"/>
          </p:nvPr>
        </p:nvSpPr>
        <p:spPr/>
        <p:txBody>
          <a:bodyPr/>
          <a:lstStyle/>
          <a:p>
            <a:pPr rtl="0"/>
            <a:r>
              <a:rPr lang="vi" sz="1200" b="0" i="0" u="none" strike="noStrike">
                <a:latin typeface="Arial"/>
                <a:cs typeface="Arial"/>
              </a:rPr>
              <a:t>Nếu chủ sở hữu tháo thẻ đỏ dựa trên văn bản cho phép từ Hội Đồng hoặc UPA, họ phải:</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Ghi lại mức chất nguy hại được lưu trữ</a:t>
            </a:r>
            <a:r>
              <a:rPr lang="vi" sz="2800" b="0" i="0" u="none" strike="noStrike">
                <a:latin typeface="Arial"/>
                <a:ea typeface="+mn-lt"/>
                <a:cs typeface="+mn-lt"/>
              </a:rPr>
              <a:t> trong bồn chứa ngay sau khi tháo thẻ đỏ; và</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Nộp lại thẻ đỏ và cung cấp tài liệu ghi nhận mức chất nguy hại được lưu trữ </a:t>
            </a:r>
            <a:r>
              <a:rPr lang="vi" sz="2800" b="0" i="0" u="none" strike="noStrike">
                <a:latin typeface="Arial"/>
                <a:ea typeface="+mn-lt"/>
                <a:cs typeface="+mn-lt"/>
              </a:rPr>
              <a:t>cho cơ quan đã gắn thẻ đỏ</a:t>
            </a:r>
            <a:r>
              <a:rPr lang="vi" sz="2800" b="0" i="0" u="none" strike="noStrike">
                <a:solidFill>
                  <a:srgbClr val="0070C0"/>
                </a:solidFill>
                <a:latin typeface="Arial"/>
                <a:ea typeface="+mn-lt"/>
                <a:cs typeface="+mn-lt"/>
              </a:rPr>
              <a:t> trong vòng năm ngày</a:t>
            </a:r>
            <a:r>
              <a:rPr lang="vi" sz="2800" b="0" i="0" u="none" strike="noStrike">
                <a:latin typeface="Arial"/>
                <a:ea typeface="+mn-lt"/>
                <a:cs typeface="+mn-lt"/>
              </a:rPr>
              <a:t>.</a:t>
            </a:r>
          </a:p>
          <a:p>
            <a:endParaRPr lang="en-US">
              <a:latin typeface="Arial"/>
              <a:cs typeface="Arial"/>
            </a:endParaRPr>
          </a:p>
        </p:txBody>
      </p:sp>
      <p:sp>
        <p:nvSpPr>
          <p:cNvPr id="4" name="Slide Number Placeholder 3">
            <a:extLst>
              <a:ext uri="{FF2B5EF4-FFF2-40B4-BE49-F238E27FC236}">
                <a16:creationId xmlns:a16="http://schemas.microsoft.com/office/drawing/2014/main" id="{AF443E47-33F0-4DB1-D191-0822CCC51B4E}"/>
              </a:ext>
            </a:extLst>
          </p:cNvPr>
          <p:cNvSpPr>
            <a:spLocks noGrp="1"/>
          </p:cNvSpPr>
          <p:nvPr>
            <p:ph type="sldNum" sz="quarter" idx="5"/>
          </p:nvPr>
        </p:nvSpPr>
        <p:spPr/>
        <p:txBody>
          <a:bodyPr/>
          <a:lstStyle/>
          <a:p>
            <a:fld id="{6006FCD0-1D65-46BA-BE27-6CE1CE197DC6}" type="slidenum">
              <a:rPr lang="en-US" smtClean="0"/>
              <a:t>90</a:t>
            </a:fld>
            <a:endParaRPr lang="en-US"/>
          </a:p>
        </p:txBody>
      </p:sp>
    </p:spTree>
    <p:extLst>
      <p:ext uri="{BB962C8B-B14F-4D97-AF65-F5344CB8AC3E}">
        <p14:creationId xmlns:p14="http://schemas.microsoft.com/office/powerpoint/2010/main" val="29777938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Điều 10 đề cập đến các yêu cầu về hành động khắc phục.</a:t>
            </a:r>
          </a:p>
          <a:p>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91</a:t>
            </a:fld>
            <a:endParaRPr lang="en-US"/>
          </a:p>
        </p:txBody>
      </p:sp>
    </p:spTree>
    <p:extLst>
      <p:ext uri="{BB962C8B-B14F-4D97-AF65-F5344CB8AC3E}">
        <p14:creationId xmlns:p14="http://schemas.microsoft.com/office/powerpoint/2010/main" val="1663539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Thay đổi ở đây làm rõ rằng chỉ Cơ Quan Giám Sát Xử Lý Ô Nhiễm mới có thẩm quyền giám sát việc giảm thiểu sự cố rò rỉ trái phép. Cơ Quan Chương Trình Thống Nhất không có thẩm quyền này, và việc giám sát phải do một Cơ Quan Giám Sát Xử Lý Ô Nhiễm (Chương Trình Giám Sát Địa Phương hoặc Hội Đồng Khu Vực) thực hiện.</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92</a:t>
            </a:fld>
            <a:endParaRPr lang="en-US"/>
          </a:p>
        </p:txBody>
      </p:sp>
    </p:spTree>
    <p:extLst>
      <p:ext uri="{BB962C8B-B14F-4D97-AF65-F5344CB8AC3E}">
        <p14:creationId xmlns:p14="http://schemas.microsoft.com/office/powerpoint/2010/main" val="27676067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vi" sz="1200" b="0" i="0" u="none" strike="noStrike">
                <a:latin typeface="Arial"/>
              </a:rPr>
              <a:t>Chủ sở hữu và người vận hành có thể thực hiện các hành động khắc phục tạm thời trong Giai Đoạn Đánh Giá Sơ Bộ Hiện Trường nếu có mối đe dọa cấp bách đối với sức khỏe con người hoặc môi trường. Họ phải thông báo cho COA nếu thực hiện các hành động này.</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vi" sz="1200" b="0" i="0" u="none" strike="noStrike">
                <a:latin typeface="Arial"/>
              </a:rPr>
              <a:t>Sản phẩm tự do phải được loại bỏ ở mức tối đa có thể, theo xác định của </a:t>
            </a:r>
            <a:r>
              <a:rPr lang="vi" sz="1200" b="0" i="0" u="none" strike="noStrike">
                <a:solidFill>
                  <a:srgbClr val="0070C0"/>
                </a:solidFill>
                <a:latin typeface="Arial"/>
              </a:rPr>
              <a:t>Cơ Quan Giám Sát Xử Lý Ô Nhiễm.</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vi" sz="1200" b="0" i="0" u="none" strike="noStrike">
                <a:solidFill>
                  <a:srgbClr val="000000"/>
                </a:solidFill>
                <a:latin typeface="Arial"/>
              </a:rPr>
              <a:t>Báo cáo loại bỏ sản phẩm tự do phải được nộp trong vòng 45 ngày kể từ khi xác nhận sự cố rò rỉ để làm rõ thời điểm bên chịu trách nhiệm phải nộp báo cáo đó cho Cơ Quan Giám Sát Xử Lý Ô Nhiễm. </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93</a:t>
            </a:fld>
            <a:endParaRPr lang="en-US"/>
          </a:p>
        </p:txBody>
      </p:sp>
    </p:spTree>
    <p:extLst>
      <p:ext uri="{BB962C8B-B14F-4D97-AF65-F5344CB8AC3E}">
        <p14:creationId xmlns:p14="http://schemas.microsoft.com/office/powerpoint/2010/main" val="447161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E2ACC-B681-3772-8972-CF1042E6F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B8CA9-D2EA-088F-6A8D-54EF88755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2F4D9-F080-7B16-9C77-A18D5381E368}"/>
              </a:ext>
            </a:extLst>
          </p:cNvPr>
          <p:cNvSpPr>
            <a:spLocks noGrp="1"/>
          </p:cNvSpPr>
          <p:nvPr>
            <p:ph type="body" idx="1"/>
          </p:nvPr>
        </p:nvSpPr>
        <p:spPr/>
        <p:txBody>
          <a:bodyPr/>
          <a:lstStyle/>
          <a:p>
            <a:pPr marL="0" indent="0" rtl="0">
              <a:buNone/>
            </a:pPr>
            <a:r>
              <a:rPr lang="vi" sz="1200" b="0" i="0" u="none" strike="noStrike">
                <a:latin typeface="Arial"/>
              </a:rPr>
              <a:t>Khi bên chịu trách nhiệm nộp Kế Hoạch Hành Động Khắc Phục thông qua GeoTracker, Cơ Quan Giám Sát Xử Lý Ô Nhiễm sẽ có 60 ngày để xem xét và chấp thuận hoặc yêu cầu điều chỉnh Kế Hoạch Hành Động Khắc Phục. Các bên chịu trách nhiệm phải điều chỉnh Kế Hoạch Hành Động Khắc Phục nếu được COA yêu cầu.</a:t>
            </a:r>
          </a:p>
          <a:p>
            <a:pPr marL="0" indent="0">
              <a:buNone/>
            </a:pPr>
            <a:endParaRPr lang="en-US"/>
          </a:p>
          <a:p>
            <a:pPr marL="0" indent="0" rtl="0">
              <a:buNone/>
            </a:pPr>
            <a:r>
              <a:rPr lang="vi" sz="1200" b="0" i="0" u="none" strike="noStrike">
                <a:latin typeface="Arial"/>
              </a:rPr>
              <a:t>COA phải tuân thủ thời hạn này để bảo đảm các địa điểm được xử lý ô nhiễm đúng cách và kịp thời. </a:t>
            </a:r>
          </a:p>
          <a:p>
            <a:pPr marL="0" indent="0">
              <a:buNone/>
            </a:pPr>
            <a:endParaRPr lang="en-US"/>
          </a:p>
          <a:p>
            <a:pPr marL="0" indent="0" rtl="0">
              <a:buNone/>
            </a:pPr>
            <a:r>
              <a:rPr lang="vi" sz="1200" b="0" i="0" u="none" strike="noStrike">
                <a:latin typeface="Arial"/>
              </a:rPr>
              <a:t>Các bên chịu trách nhiệm phải theo dõi tình trạng của kế hoạch hành động khắc phục và thực hiện các sửa đổi nếu được COA yêu cầu.</a:t>
            </a:r>
          </a:p>
          <a:p>
            <a:endParaRPr lang="en-US"/>
          </a:p>
        </p:txBody>
      </p:sp>
      <p:sp>
        <p:nvSpPr>
          <p:cNvPr id="4" name="Slide Number Placeholder 3">
            <a:extLst>
              <a:ext uri="{FF2B5EF4-FFF2-40B4-BE49-F238E27FC236}">
                <a16:creationId xmlns:a16="http://schemas.microsoft.com/office/drawing/2014/main" id="{3AF0DE86-6D20-AEEB-6EDF-02A39C863D31}"/>
              </a:ext>
            </a:extLst>
          </p:cNvPr>
          <p:cNvSpPr>
            <a:spLocks noGrp="1"/>
          </p:cNvSpPr>
          <p:nvPr>
            <p:ph type="sldNum" sz="quarter" idx="5"/>
          </p:nvPr>
        </p:nvSpPr>
        <p:spPr/>
        <p:txBody>
          <a:bodyPr/>
          <a:lstStyle/>
          <a:p>
            <a:fld id="{6006FCD0-1D65-46BA-BE27-6CE1CE197DC6}" type="slidenum">
              <a:rPr lang="en-US" smtClean="0"/>
              <a:t>94</a:t>
            </a:fld>
            <a:endParaRPr lang="en-US"/>
          </a:p>
        </p:txBody>
      </p:sp>
    </p:spTree>
    <p:extLst>
      <p:ext uri="{BB962C8B-B14F-4D97-AF65-F5344CB8AC3E}">
        <p14:creationId xmlns:p14="http://schemas.microsoft.com/office/powerpoint/2010/main" val="33199888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rPr>
              <a:t>Cần thực hiện một nghiên cứu khả thi để đánh giá các phương án thay thế nhằm khắc phục hoặc giảm thiểu tác động bất lợi thực tế hoặc tiềm ẩn của sự cố rò rỉ trái phép. Nghiên cứu này phải:</a:t>
            </a:r>
          </a:p>
          <a:p>
            <a:pPr lvl="1" rtl="0"/>
            <a:r>
              <a:rPr lang="vi" sz="2800" b="0" i="0" u="none" strike="noStrike">
                <a:latin typeface="Arial"/>
              </a:rPr>
              <a:t>Đánh giá hiệu quả về chi phí và </a:t>
            </a:r>
            <a:r>
              <a:rPr lang="vi" sz="2800" b="0" i="0" u="none" strike="noStrike">
                <a:solidFill>
                  <a:srgbClr val="0070C0"/>
                </a:solidFill>
                <a:latin typeface="Arial"/>
              </a:rPr>
              <a:t>mức độ tác động tương đối đến môi trường của phương án;</a:t>
            </a:r>
          </a:p>
          <a:p>
            <a:pPr lvl="1" rtl="0"/>
            <a:r>
              <a:rPr lang="vi" sz="2800" b="0" i="0" u="none" strike="noStrike">
                <a:solidFill>
                  <a:srgbClr val="0070C0"/>
                </a:solidFill>
                <a:latin typeface="Arial"/>
              </a:rPr>
              <a:t>Được thiết kế để giảm thiểu các điều kiện gây phiền toái cũng như nguy cơ cháy hoặc nổ.</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vi" sz="1200" b="0" i="0" u="none" strike="noStrike">
                <a:latin typeface="Arial"/>
              </a:rPr>
              <a:t>Bên chịu trách nhiệm phải đề xuất thực hiện hành động khắc phục hiệu quả nhất về chi phí</a:t>
            </a:r>
            <a:r>
              <a:rPr lang="vi" sz="1200" b="0" i="0" u="none" strike="noStrike">
                <a:solidFill>
                  <a:srgbClr val="0070C0"/>
                </a:solidFill>
                <a:latin typeface="Arial"/>
              </a:rPr>
              <a:t>, có tác động nhỏ nhất đến môi trường trong phạm vi khả thi và vẫn đạt được các mục tiêu khắc phục. </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95</a:t>
            </a:fld>
            <a:endParaRPr lang="en-US"/>
          </a:p>
        </p:txBody>
      </p:sp>
    </p:spTree>
    <p:extLst>
      <p:ext uri="{BB962C8B-B14F-4D97-AF65-F5344CB8AC3E}">
        <p14:creationId xmlns:p14="http://schemas.microsoft.com/office/powerpoint/2010/main" val="7338284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a:latin typeface="Arial"/>
              </a:rPr>
              <a:t>Thay đổi ở đây là bổ sung "hơi trong đất" vào các hoạt động làm sạch mà bên chịu trách nhiệm có thể bắt đầu thực hiện sau 60 ngày kể từ khi nộp Kế Hoạch Hành Động Khắc Phục cho COA. Tuy nhiên, COA có thể đưa ra chỉ đạo khác.</a:t>
            </a:r>
          </a:p>
          <a:p>
            <a:endParaRPr lang="en-US"/>
          </a:p>
          <a:p>
            <a:pPr rtl="0"/>
            <a:r>
              <a:rPr lang="vi" sz="1200" b="0" i="0" u="none" strike="noStrike">
                <a:latin typeface="Arial"/>
              </a:rPr>
              <a:t>Nếu CAP không còn hiệu quả về chi phí, bên chịu trách nhiệm phải thông báo cho COA và đề xuất điều chỉnh hoặc tạm ngừng các hoạt động làm sạch.</a:t>
            </a:r>
          </a:p>
        </p:txBody>
      </p:sp>
      <p:sp>
        <p:nvSpPr>
          <p:cNvPr id="4" name="Slide Number Placeholder 3"/>
          <p:cNvSpPr>
            <a:spLocks noGrp="1"/>
          </p:cNvSpPr>
          <p:nvPr>
            <p:ph type="sldNum" sz="quarter" idx="5"/>
          </p:nvPr>
        </p:nvSpPr>
        <p:spPr/>
        <p:txBody>
          <a:bodyPr/>
          <a:lstStyle/>
          <a:p>
            <a:fld id="{6006FCD0-1D65-46BA-BE27-6CE1CE197DC6}" type="slidenum">
              <a:rPr lang="en-US" smtClean="0"/>
              <a:t>96</a:t>
            </a:fld>
            <a:endParaRPr lang="en-US"/>
          </a:p>
        </p:txBody>
      </p:sp>
    </p:spTree>
    <p:extLst>
      <p:ext uri="{BB962C8B-B14F-4D97-AF65-F5344CB8AC3E}">
        <p14:creationId xmlns:p14="http://schemas.microsoft.com/office/powerpoint/2010/main" val="4134998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800" b="0" i="0" u="none" strike="noStrike">
                <a:solidFill>
                  <a:srgbClr val="000000"/>
                </a:solidFill>
                <a:latin typeface="Arial"/>
                <a:ea typeface="Arial"/>
              </a:rPr>
              <a:t>Mục mới được bổ sung để chỉ rõ những gì cần có trong giai đoạn chuẩn bị ngừng sử dụng, đồng thời giúp thực hiện mục 25296.10 của Bộ Luật Y Tế và An Toàn một cách nhất quán. Quy trình kiến nghị và xem xét từ chối ngừng sử dụng được áp dụng cho tất cả các trường hợp rò rỉ UST (bao gồm cả dầu mỏ và chất không phải dầu mỏ). </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97</a:t>
            </a:fld>
            <a:endParaRPr lang="en-US"/>
          </a:p>
        </p:txBody>
      </p:sp>
    </p:spTree>
    <p:extLst>
      <p:ext uri="{BB962C8B-B14F-4D97-AF65-F5344CB8AC3E}">
        <p14:creationId xmlns:p14="http://schemas.microsoft.com/office/powerpoint/2010/main" val="19913232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800" b="0" i="0" u="none" strike="noStrike">
                <a:solidFill>
                  <a:srgbClr val="000000"/>
                </a:solidFill>
                <a:latin typeface="Arial"/>
                <a:ea typeface="Arial"/>
              </a:rPr>
              <a:t>Một mục mới được bổ sung để quy định rằng Cơ Quan Giám Sát Xử Lý Ô Nhiễm phải cấp quyết định ngừng sử dụng phù hợp với tất cả các chính sách hiện hành của tiểu bang về kiểm soát chất lượng nước được ban hành theo điều 3, chương 3, phần 7 của Bộ Luật Nước, bắt đầu từ mục 13140. Điều này phù hợp với chính sách ngừng sử dụng UST nguy cơ thấp</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98</a:t>
            </a:fld>
            <a:endParaRPr lang="en-US"/>
          </a:p>
        </p:txBody>
      </p:sp>
    </p:spTree>
    <p:extLst>
      <p:ext uri="{BB962C8B-B14F-4D97-AF65-F5344CB8AC3E}">
        <p14:creationId xmlns:p14="http://schemas.microsoft.com/office/powerpoint/2010/main" val="1982555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 sz="1200" b="0" i="0" u="none" strike="noStrike" dirty="0">
                <a:latin typeface="Arial"/>
              </a:rPr>
              <a:t>Thay đổi tiếp theo này cho phép COA ghi nhận các hạn chế sử dụng đất nếu cơ quan này cho rằng điều đó là cần thiết đối với các sự cố rò rỉ chất nguy hại không phải là dầu mỏ. Đây là một thiếu sót trong bộ luật, các quy định và chính sách liên quan đến các vụ rò rỉ UST chứa chất không phải dầu mỏ và nội dung này đã được bổ sung cho mục đích làm rõ để bảo đảm tính nhất quán với thực tiễn hiện hành.</a:t>
            </a:r>
          </a:p>
        </p:txBody>
      </p:sp>
      <p:sp>
        <p:nvSpPr>
          <p:cNvPr id="4" name="Slide Number Placeholder 3"/>
          <p:cNvSpPr>
            <a:spLocks noGrp="1"/>
          </p:cNvSpPr>
          <p:nvPr>
            <p:ph type="sldNum" sz="quarter" idx="5"/>
          </p:nvPr>
        </p:nvSpPr>
        <p:spPr/>
        <p:txBody>
          <a:bodyPr/>
          <a:lstStyle/>
          <a:p>
            <a:fld id="{6006FCD0-1D65-46BA-BE27-6CE1CE197DC6}" type="slidenum">
              <a:rPr lang="en-US" smtClean="0"/>
              <a:t>99</a:t>
            </a:fld>
            <a:endParaRPr lang="en-US"/>
          </a:p>
        </p:txBody>
      </p:sp>
    </p:spTree>
    <p:extLst>
      <p:ext uri="{BB962C8B-B14F-4D97-AF65-F5344CB8AC3E}">
        <p14:creationId xmlns:p14="http://schemas.microsoft.com/office/powerpoint/2010/main" val="3383887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66B0E-E483-4FEE-8D84-A0ADE38B6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A83DE-6F33-46FC-ABF4-806425B3EEA5}"/>
              </a:ext>
            </a:extLst>
          </p:cNvPr>
          <p:cNvSpPr>
            <a:spLocks noGrp="1"/>
          </p:cNvSpPr>
          <p:nvPr>
            <p:ph type="ctrTitle"/>
          </p:nvPr>
        </p:nvSpPr>
        <p:spPr>
          <a:xfrm>
            <a:off x="1523999" y="136525"/>
            <a:ext cx="10483121" cy="2276891"/>
          </a:xfrm>
        </p:spPr>
        <p:txBody>
          <a:bodyPr anchor="t">
            <a:normAutofit/>
          </a:bodyPr>
          <a:lstStyle>
            <a:lvl1pPr algn="r">
              <a:defRPr sz="6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D7D661-7BB0-4687-9A64-1828D636818A}"/>
              </a:ext>
            </a:extLst>
          </p:cNvPr>
          <p:cNvSpPr>
            <a:spLocks noGrp="1"/>
          </p:cNvSpPr>
          <p:nvPr>
            <p:ph type="subTitle" idx="1"/>
          </p:nvPr>
        </p:nvSpPr>
        <p:spPr>
          <a:xfrm>
            <a:off x="2863120" y="2549941"/>
            <a:ext cx="9144000" cy="1152629"/>
          </a:xfrm>
        </p:spPr>
        <p:txBody>
          <a:bodyPr>
            <a:normAutofit/>
          </a:bodyPr>
          <a:lstStyle>
            <a:lvl1pPr marL="0" indent="0" algn="r">
              <a:buNone/>
              <a:defRPr sz="4000">
                <a:solidFill>
                  <a:schemeClr val="accent5">
                    <a:lumMod val="20000"/>
                    <a:lumOff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AC4E27-E980-4F71-8F86-5CC9BE840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167" y="4684924"/>
            <a:ext cx="2225046" cy="1345285"/>
          </a:xfrm>
          <a:prstGeom prst="rect">
            <a:avLst/>
          </a:prstGeom>
        </p:spPr>
      </p:pic>
      <p:sp>
        <p:nvSpPr>
          <p:cNvPr id="19" name="Text Placeholder 18">
            <a:extLst>
              <a:ext uri="{FF2B5EF4-FFF2-40B4-BE49-F238E27FC236}">
                <a16:creationId xmlns:a16="http://schemas.microsoft.com/office/drawing/2014/main" id="{2D9558C0-FB6A-4F5E-9A90-0D6B3C7233EB}"/>
              </a:ext>
            </a:extLst>
          </p:cNvPr>
          <p:cNvSpPr>
            <a:spLocks noGrp="1"/>
          </p:cNvSpPr>
          <p:nvPr>
            <p:ph type="body" sz="quarter" idx="10" hasCustomPrompt="1"/>
          </p:nvPr>
        </p:nvSpPr>
        <p:spPr>
          <a:xfrm>
            <a:off x="1" y="6184757"/>
            <a:ext cx="12192000" cy="670258"/>
          </a:xfrm>
          <a:solidFill>
            <a:srgbClr val="004E7D"/>
          </a:solidFill>
        </p:spPr>
        <p:txBody>
          <a:bodyPr anchor="ctr">
            <a:normAutofit/>
          </a:bodyPr>
          <a:lstStyle>
            <a:lvl1pPr marL="0" indent="0" algn="r">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unit name, date</a:t>
            </a:r>
          </a:p>
        </p:txBody>
      </p:sp>
    </p:spTree>
    <p:extLst>
      <p:ext uri="{BB962C8B-B14F-4D97-AF65-F5344CB8AC3E}">
        <p14:creationId xmlns:p14="http://schemas.microsoft.com/office/powerpoint/2010/main" val="107291303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F9436-0583-499C-B146-2B4BB5904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9E09D-205C-4848-82ED-372648D1A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6BB5D-0788-4A57-BADB-6D7F1061C8CC}"/>
              </a:ext>
            </a:extLst>
          </p:cNvPr>
          <p:cNvSpPr>
            <a:spLocks noGrp="1"/>
          </p:cNvSpPr>
          <p:nvPr>
            <p:ph type="dt" sz="half" idx="10"/>
          </p:nvPr>
        </p:nvSpPr>
        <p:spPr/>
        <p:txBody>
          <a:bodyPr/>
          <a:lstStyle>
            <a:lvl1pPr>
              <a:defRPr>
                <a:latin typeface="Arial" panose="020B0604020202020204" pitchFamily="34" charset="0"/>
              </a:defRPr>
            </a:lvl1pPr>
          </a:lstStyle>
          <a:p>
            <a:fld id="{3A538CC0-9956-434A-9E0C-A9982C88DA42}" type="datetime1">
              <a:rPr lang="en-US" smtClean="0"/>
              <a:t>11/6/25</a:t>
            </a:fld>
            <a:endParaRPr lang="en-US"/>
          </a:p>
        </p:txBody>
      </p:sp>
      <p:sp>
        <p:nvSpPr>
          <p:cNvPr id="5" name="Footer Placeholder 4">
            <a:extLst>
              <a:ext uri="{FF2B5EF4-FFF2-40B4-BE49-F238E27FC236}">
                <a16:creationId xmlns:a16="http://schemas.microsoft.com/office/drawing/2014/main" id="{75C0F00E-FC0E-46BC-90F5-DAE1B2A7037D}"/>
              </a:ext>
            </a:extLst>
          </p:cNvPr>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A484E62B-3522-4AF4-8FBD-8511C8C85F35}"/>
              </a:ext>
            </a:extLst>
          </p:cNvPr>
          <p:cNvSpPr>
            <a:spLocks noGrp="1"/>
          </p:cNvSpPr>
          <p:nvPr>
            <p:ph type="sldNum" sz="quarter" idx="12"/>
          </p:nvPr>
        </p:nvSpPr>
        <p:spPr/>
        <p:txBody>
          <a:bodyPr/>
          <a:lstStyle/>
          <a:p>
            <a:fld id="{04DD82FD-672D-4FBD-A570-619DF1871194}" type="slidenum">
              <a:rPr lang="en-US" smtClean="0"/>
              <a:t>‹#›</a:t>
            </a:fld>
            <a:endParaRPr lang="en-US"/>
          </a:p>
        </p:txBody>
      </p:sp>
    </p:spTree>
    <p:extLst>
      <p:ext uri="{BB962C8B-B14F-4D97-AF65-F5344CB8AC3E}">
        <p14:creationId xmlns:p14="http://schemas.microsoft.com/office/powerpoint/2010/main" val="30151316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828800"/>
            <a:ext cx="10515600" cy="455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13126943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DF6-9BB8-488B-9824-01BD900C653B}"/>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53490F0-8170-4391-A0D8-5BCDC25C7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23559519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BBAD-B645-468D-A0A0-824BD868B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DD4BC-239F-4B09-82B8-E12498217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1B32B-1CA6-4C7E-9C3F-B8224781A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02A0BC9-CFE2-4DC0-AD67-FA502169F706}"/>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38153389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C4E0-EBAC-4E7C-BE28-BC0FFD07F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5D8B0-934B-4C02-BD23-78E9CD5A5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C38B-656C-42A7-A45B-4523264C9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3314E-D827-488E-99B8-DF6687915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7AB4-C19B-4A84-AFAC-629878771F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33140AC-0AF7-4644-B94F-AA172F30B9C4}"/>
              </a:ext>
            </a:extLst>
          </p:cNvPr>
          <p:cNvSpPr>
            <a:spLocks noGrp="1"/>
          </p:cNvSpPr>
          <p:nvPr>
            <p:ph type="sldNum" sz="quarter" idx="10"/>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7217326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F8CD-4C6C-4B3F-B751-4FFF43BC5051}"/>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C350CB95-F3D1-49A5-BC14-8EB7A27CD120}"/>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172382799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F6AD44F-B14C-49C0-AED4-3E198278EE0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29497847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1753-75BC-4FDC-AE08-599116BA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8BBF5-709A-4722-B5F8-25FBC94C1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8513D-2361-49C3-91F2-91FE1F67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4B372F2-DFE7-4D16-9E72-0BF710D2FB9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42145872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EC3-AA2A-4057-A61B-9067410D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941CC7-C447-4EDF-914C-1D195793E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1F3ECE-0A62-4491-90EA-14E9675F7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46D3DB-A94B-4828-AFE7-6B168D6EFBDB}"/>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9663985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E744356-6CB2-4833-9D39-4BFF8467543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17DB3DC-FA1C-495C-A457-8142B6084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EEADB-4591-4818-A152-E71E2043C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16F29E-CD5C-4B44-9B8E-833F2FB9BC3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15CFC30-E45D-4431-B46B-489B270F7815}" type="slidenum">
              <a:rPr lang="en-US" smtClean="0"/>
              <a:t>‹#›</a:t>
            </a:fld>
            <a:endParaRPr lang="en-US"/>
          </a:p>
        </p:txBody>
      </p:sp>
      <p:sp>
        <p:nvSpPr>
          <p:cNvPr id="4" name="TextBox 3">
            <a:extLst>
              <a:ext uri="{FF2B5EF4-FFF2-40B4-BE49-F238E27FC236}">
                <a16:creationId xmlns:a16="http://schemas.microsoft.com/office/drawing/2014/main" id="{0488AE23-902A-43B4-80BC-34B0AD3F115B}"/>
              </a:ext>
            </a:extLst>
          </p:cNvPr>
          <p:cNvSpPr txBox="1"/>
          <p:nvPr userDrawn="1"/>
        </p:nvSpPr>
        <p:spPr>
          <a:xfrm>
            <a:off x="0" y="6396335"/>
            <a:ext cx="12192000" cy="461665"/>
          </a:xfrm>
          <a:prstGeom prst="rect">
            <a:avLst/>
          </a:prstGeom>
          <a:solidFill>
            <a:srgbClr val="004E7D"/>
          </a:solidFill>
        </p:spPr>
        <p:txBody>
          <a:bodyPr wrap="square" rtlCol="0" anchor="ctr">
            <a:spAutoFit/>
          </a:bodyPr>
          <a:lstStyle/>
          <a:p>
            <a:pPr algn="r"/>
            <a:r>
              <a:rPr lang="en-US" sz="2400">
                <a:solidFill>
                  <a:schemeClr val="bg1"/>
                </a:solidFill>
                <a:latin typeface="Arial" panose="020B0604020202020204" pitchFamily="34" charset="0"/>
              </a:rPr>
              <a:t>California Water Boards</a:t>
            </a:r>
          </a:p>
        </p:txBody>
      </p:sp>
    </p:spTree>
    <p:extLst>
      <p:ext uri="{BB962C8B-B14F-4D97-AF65-F5344CB8AC3E}">
        <p14:creationId xmlns:p14="http://schemas.microsoft.com/office/powerpoint/2010/main" val="356349825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2" r:id="rId4"/>
    <p:sldLayoutId id="2147483653" r:id="rId5"/>
    <p:sldLayoutId id="2147483654" r:id="rId6"/>
    <p:sldLayoutId id="2147483655" r:id="rId7"/>
    <p:sldLayoutId id="2147483656" r:id="rId8"/>
    <p:sldLayoutId id="2147483657" r:id="rId9"/>
    <p:sldLayoutId id="2147483661" r:id="rId10"/>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hyperlink" Target="mailto:Austin.Lemire-Baeten@waterboards.ca.gov"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waterboards.ca.gov/resources/email_subscriptions/ust_subscrib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C373B9-551E-4F0A-B6FF-AAB47461DDF1}"/>
              </a:ext>
              <a:ext uri="{C183D7F6-B498-43B3-948B-1728B52AA6E4}">
                <adec:decorative xmlns:adec="http://schemas.microsoft.com/office/drawing/2017/decorative" val="1"/>
              </a:ext>
            </a:extLst>
          </p:cNvPr>
          <p:cNvSpPr>
            <a:spLocks noGrp="1"/>
          </p:cNvSpPr>
          <p:nvPr>
            <p:ph type="body" sz="quarter" idx="10"/>
          </p:nvPr>
        </p:nvSpPr>
        <p:spPr/>
        <p:txBody>
          <a:bodyPr>
            <a:noAutofit/>
          </a:bodyPr>
          <a:lstStyle/>
          <a:p>
            <a:pPr rtl="0"/>
            <a:r>
              <a:rPr lang="vi" sz="3200" b="0" i="0" u="none" strike="noStrike">
                <a:latin typeface="Arial"/>
              </a:rPr>
              <a:t>Các Hội Đồng Nước California</a:t>
            </a:r>
          </a:p>
        </p:txBody>
      </p:sp>
      <p:sp>
        <p:nvSpPr>
          <p:cNvPr id="2" name="Title 1">
            <a:extLst>
              <a:ext uri="{FF2B5EF4-FFF2-40B4-BE49-F238E27FC236}">
                <a16:creationId xmlns:a16="http://schemas.microsoft.com/office/drawing/2014/main" id="{42DECFF9-7B4A-4F58-8204-051DF9D8BCA2}"/>
              </a:ext>
            </a:extLst>
          </p:cNvPr>
          <p:cNvSpPr>
            <a:spLocks noGrp="1"/>
          </p:cNvSpPr>
          <p:nvPr>
            <p:ph type="ctrTitle"/>
          </p:nvPr>
        </p:nvSpPr>
        <p:spPr>
          <a:xfrm>
            <a:off x="0" y="182066"/>
            <a:ext cx="12192000" cy="2477262"/>
          </a:xfrm>
        </p:spPr>
        <p:txBody>
          <a:bodyPr>
            <a:noAutofit/>
          </a:bodyPr>
          <a:lstStyle/>
          <a:p>
            <a:pPr algn="ctr" rtl="0">
              <a:lnSpc>
                <a:spcPct val="100000"/>
              </a:lnSpc>
            </a:pPr>
            <a:br>
              <a:rPr lang="vi" sz="3200" b="1" i="0" u="none" strike="noStrike">
                <a:latin typeface="Arial"/>
              </a:rPr>
            </a:br>
            <a:r>
              <a:rPr lang="vi" sz="3200" b="1" i="0" u="none" strike="noStrike">
                <a:latin typeface="Arial"/>
              </a:rPr>
              <a:t>Biên Soạn Lại Chương 16, Phần 3, Tiêu Đề 23</a:t>
            </a:r>
            <a:br>
              <a:rPr lang="vi" sz="3200" b="1" i="0" u="none" strike="noStrike">
                <a:latin typeface="Arial"/>
              </a:rPr>
            </a:br>
            <a:r>
              <a:rPr lang="vi" sz="3200" b="1" i="0" u="none" strike="noStrike">
                <a:latin typeface="Arial"/>
              </a:rPr>
              <a:t> của Bộ Luật Quy Định California</a:t>
            </a:r>
          </a:p>
        </p:txBody>
      </p:sp>
      <p:sp>
        <p:nvSpPr>
          <p:cNvPr id="3" name="Subtitle 2">
            <a:extLst>
              <a:ext uri="{FF2B5EF4-FFF2-40B4-BE49-F238E27FC236}">
                <a16:creationId xmlns:a16="http://schemas.microsoft.com/office/drawing/2014/main" id="{8462484C-1499-4EBF-AE7D-A9BC2C925AF0}"/>
              </a:ext>
            </a:extLst>
          </p:cNvPr>
          <p:cNvSpPr>
            <a:spLocks noGrp="1"/>
          </p:cNvSpPr>
          <p:nvPr>
            <p:ph type="subTitle" idx="1"/>
          </p:nvPr>
        </p:nvSpPr>
        <p:spPr>
          <a:xfrm>
            <a:off x="7856825" y="3296654"/>
            <a:ext cx="4335174" cy="1672389"/>
          </a:xfrm>
        </p:spPr>
        <p:txBody>
          <a:bodyPr vert="horz" lIns="91440" tIns="45720" rIns="91440" bIns="45720" rtlCol="0" anchor="t">
            <a:noAutofit/>
          </a:bodyPr>
          <a:lstStyle/>
          <a:p>
            <a:pPr algn="l" rtl="0"/>
            <a:r>
              <a:rPr lang="vi" sz="2000" b="0" i="0" u="none" strike="noStrike">
                <a:solidFill>
                  <a:srgbClr val="FFFFFF"/>
                </a:solidFill>
                <a:latin typeface="Arial"/>
                <a:cs typeface="Arial"/>
              </a:rPr>
              <a:t>Phòng Chất Lượng Nước</a:t>
            </a:r>
            <a:endParaRPr lang="en-US" sz="2000">
              <a:solidFill>
                <a:srgbClr val="000000"/>
              </a:solidFill>
              <a:latin typeface="Arial"/>
              <a:cs typeface="Arial"/>
            </a:endParaRPr>
          </a:p>
          <a:p>
            <a:endParaRPr lang="en-US" sz="2000">
              <a:solidFill>
                <a:srgbClr val="DEECEF"/>
              </a:solidFill>
            </a:endParaRPr>
          </a:p>
        </p:txBody>
      </p:sp>
      <p:sp>
        <p:nvSpPr>
          <p:cNvPr id="5" name="Text Placeholder 3">
            <a:extLst>
              <a:ext uri="{FF2B5EF4-FFF2-40B4-BE49-F238E27FC236}">
                <a16:creationId xmlns:a16="http://schemas.microsoft.com/office/drawing/2014/main" id="{70650DB1-76CD-A2D5-F3AF-9E06663E6433}"/>
              </a:ext>
            </a:extLst>
          </p:cNvPr>
          <p:cNvSpPr txBox="1"/>
          <p:nvPr/>
        </p:nvSpPr>
        <p:spPr>
          <a:xfrm>
            <a:off x="-1" y="6184757"/>
            <a:ext cx="12192000" cy="670258"/>
          </a:xfrm>
          <a:prstGeom prst="rect">
            <a:avLst/>
          </a:prstGeom>
          <a:noFill/>
        </p:spPr>
        <p:txBody>
          <a:bodyPr vert="horz" lIns="91440" tIns="45720" rIns="91440" bIns="4572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vi" sz="3200" b="0" i="0" u="none" strike="noStrike">
                <a:latin typeface="Arial"/>
              </a:rPr>
              <a:t>Mùa Thu năm 2025</a:t>
            </a:r>
          </a:p>
        </p:txBody>
      </p:sp>
    </p:spTree>
    <p:extLst>
      <p:ext uri="{BB962C8B-B14F-4D97-AF65-F5344CB8AC3E}">
        <p14:creationId xmlns:p14="http://schemas.microsoft.com/office/powerpoint/2010/main" val="37199481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37C377F-916F-0B26-FFB9-D7AC05E186D2}"/>
              </a:ext>
            </a:extLst>
          </p:cNvPr>
          <p:cNvSpPr txBox="1">
            <a:spLocks noGrp="1"/>
          </p:cNvSpPr>
          <p:nvPr>
            <p:ph type="title" idx="4294967295"/>
          </p:nvPr>
        </p:nvSpPr>
        <p:spPr>
          <a:xfrm>
            <a:off x="641684" y="667657"/>
            <a:ext cx="10723921" cy="2409031"/>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629783"/>
            <a:ext cx="10902462" cy="4247317"/>
          </a:xfrm>
          <a:prstGeom prst="rect">
            <a:avLst/>
          </a:prstGeom>
        </p:spPr>
        <p:txBody>
          <a:bodyPr wrap="square" lIns="91440" tIns="45720" rIns="91440" bIns="45720" anchor="t">
            <a:noAutofit/>
          </a:bodyPr>
          <a:lstStyle/>
          <a:p>
            <a:pPr rtl="0">
              <a:lnSpc>
                <a:spcPct val="90000"/>
              </a:lnSpc>
            </a:pPr>
            <a:r>
              <a:rPr lang="vi" sz="2400" b="1" i="0" u="none" strike="noStrike" dirty="0">
                <a:solidFill>
                  <a:srgbClr val="0070C0"/>
                </a:solidFill>
                <a:latin typeface="Arial"/>
                <a:cs typeface="Arial"/>
              </a:rPr>
              <a:t>Thay Đổi Đề Xuất:</a:t>
            </a:r>
          </a:p>
          <a:p>
            <a:pPr marL="342900" indent="-342900" rtl="0">
              <a:lnSpc>
                <a:spcPct val="90000"/>
              </a:lnSpc>
              <a:buFont typeface="Arial" panose="020B0604020202020204" pitchFamily="34" charset="0"/>
              <a:buChar char="•"/>
            </a:pPr>
            <a:r>
              <a:rPr lang="vi" sz="2400" b="1" i="0" u="none" strike="noStrike" dirty="0">
                <a:solidFill>
                  <a:srgbClr val="0070C0"/>
                </a:solidFill>
                <a:latin typeface="Arial"/>
                <a:cs typeface="Arial"/>
              </a:rPr>
              <a:t>"Nộp" </a:t>
            </a:r>
            <a:r>
              <a:rPr lang="vi" sz="2400" b="0" i="0" u="none" strike="noStrike" dirty="0">
                <a:latin typeface="Arial"/>
                <a:cs typeface="Arial"/>
              </a:rPr>
              <a:t>có nghĩa là gửi tài liệu hoặc thông tin được yêu cầu bằng hình thức điện tử như sau:</a:t>
            </a:r>
          </a:p>
          <a:p>
            <a:pPr marL="914400" lvl="1" indent="-457200" rtl="0">
              <a:lnSpc>
                <a:spcPct val="90000"/>
              </a:lnSpc>
              <a:buFont typeface="Arial" panose="020B0604020202020204" pitchFamily="34" charset="0"/>
              <a:buChar char="•"/>
            </a:pPr>
            <a:r>
              <a:rPr lang="vi" sz="2400" b="0" i="0" u="none" strike="noStrike" dirty="0">
                <a:latin typeface="Arial"/>
                <a:cs typeface="Arial"/>
              </a:rPr>
              <a:t>Thông tin mà chủ sở hữu hoặc người vận hành cần </a:t>
            </a:r>
            <a:r>
              <a:rPr lang="vi" sz="2400" b="0" i="0" u="none" strike="noStrike" dirty="0">
                <a:solidFill>
                  <a:srgbClr val="0070C0"/>
                </a:solidFill>
                <a:latin typeface="Arial"/>
                <a:cs typeface="Arial"/>
              </a:rPr>
              <a:t>“nộp” cho Cơ Quan Chương Trình Thống Nhất</a:t>
            </a:r>
            <a:r>
              <a:rPr lang="vi" sz="2400" b="0" i="0" u="none" strike="noStrike" dirty="0">
                <a:latin typeface="Arial"/>
                <a:cs typeface="Arial"/>
              </a:rPr>
              <a:t> phải được nộp bằng phương thức điện tử thông qua </a:t>
            </a:r>
            <a:r>
              <a:rPr lang="vi" sz="2400" b="0" i="0" u="none" strike="noStrike" dirty="0">
                <a:solidFill>
                  <a:srgbClr val="0070C0"/>
                </a:solidFill>
                <a:latin typeface="Arial"/>
                <a:cs typeface="Arial"/>
              </a:rPr>
              <a:t>Hệ Thống Báo Cáo Môi Trường California (CERS)</a:t>
            </a:r>
            <a:r>
              <a:rPr lang="vi" sz="2400" b="0" i="0" u="none" strike="noStrike" dirty="0">
                <a:latin typeface="Arial"/>
                <a:cs typeface="Arial"/>
              </a:rPr>
              <a:t> hoặc cổng thông tin báo cáo địa phương;</a:t>
            </a:r>
          </a:p>
          <a:p>
            <a:pPr marL="914400" lvl="1" indent="-457200" rtl="0">
              <a:lnSpc>
                <a:spcPct val="90000"/>
              </a:lnSpc>
              <a:buFont typeface="Arial" panose="020B0604020202020204" pitchFamily="34" charset="0"/>
              <a:buChar char="•"/>
            </a:pPr>
            <a:r>
              <a:rPr lang="vi" sz="2400" b="0" i="0" u="none" strike="noStrike" dirty="0">
                <a:latin typeface="Arial"/>
                <a:cs typeface="Arial"/>
              </a:rPr>
              <a:t>Tất cả </a:t>
            </a:r>
            <a:r>
              <a:rPr lang="vi" sz="2400" b="0" i="0" u="none" strike="noStrike" dirty="0">
                <a:solidFill>
                  <a:srgbClr val="0070C0"/>
                </a:solidFill>
                <a:latin typeface="Arial"/>
                <a:cs typeface="Arial"/>
              </a:rPr>
              <a:t>tài liệu nộp cho Cơ Quan Giám Sát Xử Lý Ô Nhiễm </a:t>
            </a:r>
            <a:r>
              <a:rPr lang="vi" sz="2400" b="0" i="0" u="none" strike="noStrike" dirty="0">
                <a:solidFill>
                  <a:srgbClr val="000000"/>
                </a:solidFill>
                <a:latin typeface="Arial"/>
                <a:cs typeface="Arial"/>
              </a:rPr>
              <a:t>(COA)</a:t>
            </a:r>
            <a:r>
              <a:rPr lang="vi" sz="2400" b="0" i="0" u="none" strike="noStrike" dirty="0">
                <a:latin typeface="Arial"/>
                <a:cs typeface="Arial"/>
              </a:rPr>
              <a:t> phải được nộp bằng phương thức điện tử thông qua </a:t>
            </a:r>
            <a:r>
              <a:rPr lang="vi" sz="2400" b="0" i="0" u="none" strike="noStrike" dirty="0">
                <a:solidFill>
                  <a:srgbClr val="0070C0"/>
                </a:solidFill>
                <a:latin typeface="Arial"/>
                <a:cs typeface="Arial"/>
              </a:rPr>
              <a:t>GeoTracker</a:t>
            </a:r>
            <a:r>
              <a:rPr lang="vi" sz="2400" b="0" i="0" u="none" strike="noStrike" dirty="0">
                <a:latin typeface="Arial"/>
                <a:cs typeface="Arial"/>
              </a:rPr>
              <a:t>;</a:t>
            </a:r>
          </a:p>
          <a:p>
            <a:pPr marL="4445" lvl="1">
              <a:lnSpc>
                <a:spcPct val="90000"/>
              </a:lnSpc>
            </a:pPr>
            <a:endParaRPr lang="en-US" sz="2000" dirty="0">
              <a:latin typeface="Arial" panose="020B0604020202020204" pitchFamily="34" charset="0"/>
              <a:cs typeface="Arial" panose="020B0604020202020204" pitchFamily="34" charset="0"/>
            </a:endParaRPr>
          </a:p>
          <a:p>
            <a:pPr marL="4445" lvl="1">
              <a:lnSpc>
                <a:spcPct val="90000"/>
              </a:lnSpc>
            </a:pPr>
            <a:r>
              <a:rPr lang="en-US" sz="2000" dirty="0">
                <a:latin typeface="Arial" panose="020B0604020202020204" pitchFamily="34" charset="0"/>
                <a:cs typeface="Arial" panose="020B0604020202020204" pitchFamily="34" charset="0"/>
              </a:rPr>
              <a:t>	</a:t>
            </a:r>
          </a:p>
        </p:txBody>
      </p:sp>
      <p:sp>
        <p:nvSpPr>
          <p:cNvPr id="5" name="Slide Number Placeholder 2">
            <a:extLst>
              <a:ext uri="{FF2B5EF4-FFF2-40B4-BE49-F238E27FC236}">
                <a16:creationId xmlns:a16="http://schemas.microsoft.com/office/drawing/2014/main" id="{471F268E-3F36-E8F7-6085-C7D0076462D3}"/>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10</a:t>
            </a:r>
            <a:endParaRPr lang="en-US" sz="1800">
              <a:solidFill>
                <a:schemeClr val="tx1"/>
              </a:solidFill>
            </a:endParaRPr>
          </a:p>
        </p:txBody>
      </p:sp>
    </p:spTree>
    <p:extLst>
      <p:ext uri="{BB962C8B-B14F-4D97-AF65-F5344CB8AC3E}">
        <p14:creationId xmlns:p14="http://schemas.microsoft.com/office/powerpoint/2010/main" val="368177007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vi" sz="4000" b="1" i="0" u="none" strike="noStrike">
                <a:latin typeface="Arial"/>
                <a:ea typeface="+mn-lt"/>
                <a:cs typeface="+mn-lt"/>
              </a:rPr>
              <a:t>Các Phụ Lục Đề Xuất: Các Biểu Mẫu</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Chiếc bút được đặt trên dòng chữ ký">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64" y="2073853"/>
            <a:ext cx="5457464" cy="3637640"/>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100</a:t>
            </a:r>
            <a:endParaRPr lang="en-US" sz="1800">
              <a:solidFill>
                <a:schemeClr val="tx1"/>
              </a:solidFill>
            </a:endParaRPr>
          </a:p>
        </p:txBody>
      </p:sp>
    </p:spTree>
    <p:extLst>
      <p:ext uri="{BB962C8B-B14F-4D97-AF65-F5344CB8AC3E}">
        <p14:creationId xmlns:p14="http://schemas.microsoft.com/office/powerpoint/2010/main" val="48036596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A7CAD-AE3A-35D1-4D62-E52F4F5C0FF8}"/>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63A61E99-0879-41A9-73EF-076B157E2F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4E1FE134-FC27-74A5-265C-EBDC325B51E6}"/>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Phụ Lục 3 Đề Xuất">
            <a:extLst>
              <a:ext uri="{FF2B5EF4-FFF2-40B4-BE49-F238E27FC236}">
                <a16:creationId xmlns:a16="http://schemas.microsoft.com/office/drawing/2014/main" id="{E5D95E8F-60EF-F09F-D224-7AF85E08A26B}"/>
              </a:ext>
            </a:extLst>
          </p:cNvPr>
          <p:cNvPicPr>
            <a:picLocks noChangeAspect="1"/>
          </p:cNvPicPr>
          <p:nvPr/>
        </p:nvPicPr>
        <p:blipFill>
          <a:blip r:embed="rId4"/>
          <a:srcRect b="8455"/>
          <a:stretch>
            <a:fillRect/>
          </a:stretch>
        </p:blipFill>
        <p:spPr>
          <a:xfrm>
            <a:off x="3153597" y="0"/>
            <a:ext cx="6063226" cy="6278137"/>
          </a:xfrm>
          <a:prstGeom prst="rect">
            <a:avLst/>
          </a:prstGeom>
        </p:spPr>
      </p:pic>
      <p:sp>
        <p:nvSpPr>
          <p:cNvPr id="8" name="Rectangle 7">
            <a:extLst>
              <a:ext uri="{FF2B5EF4-FFF2-40B4-BE49-F238E27FC236}">
                <a16:creationId xmlns:a16="http://schemas.microsoft.com/office/drawing/2014/main" id="{7113D833-4BCC-EE34-0CFD-2EE946B56B19}"/>
              </a:ext>
              <a:ext uri="{C183D7F6-B498-43B3-948B-1728B52AA6E4}">
                <adec:decorative xmlns:adec="http://schemas.microsoft.com/office/drawing/2017/decorative" val="1"/>
              </a:ext>
            </a:extLst>
          </p:cNvPr>
          <p:cNvSpPr/>
          <p:nvPr/>
        </p:nvSpPr>
        <p:spPr>
          <a:xfrm>
            <a:off x="6617154" y="4103649"/>
            <a:ext cx="2515694" cy="208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8EFE5110-9698-8DF3-3D9E-52FF4C79C26E}"/>
              </a:ext>
              <a:ext uri="{C183D7F6-B498-43B3-948B-1728B52AA6E4}">
                <adec:decorative xmlns:adec="http://schemas.microsoft.com/office/drawing/2017/decorative" val="1"/>
              </a:ext>
            </a:extLst>
          </p:cNvPr>
          <p:cNvSpPr/>
          <p:nvPr/>
        </p:nvSpPr>
        <p:spPr>
          <a:xfrm>
            <a:off x="5319131" y="4103649"/>
            <a:ext cx="1293541" cy="208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E77FC989-9459-C434-EE33-8B7CAA35D90B}"/>
              </a:ext>
              <a:ext uri="{C183D7F6-B498-43B3-948B-1728B52AA6E4}">
                <adec:decorative xmlns:adec="http://schemas.microsoft.com/office/drawing/2017/decorative" val="1"/>
              </a:ext>
            </a:extLst>
          </p:cNvPr>
          <p:cNvSpPr/>
          <p:nvPr/>
        </p:nvSpPr>
        <p:spPr>
          <a:xfrm>
            <a:off x="3153597" y="1470211"/>
            <a:ext cx="3592892" cy="414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A5E9FCCB-62BE-498A-F8AF-D6EAC03B7570}"/>
              </a:ext>
              <a:ext uri="{C183D7F6-B498-43B3-948B-1728B52AA6E4}">
                <adec:decorative xmlns:adec="http://schemas.microsoft.com/office/drawing/2017/decorative" val="1"/>
              </a:ext>
            </a:extLst>
          </p:cNvPr>
          <p:cNvSpPr/>
          <p:nvPr/>
        </p:nvSpPr>
        <p:spPr>
          <a:xfrm>
            <a:off x="4749089" y="1055866"/>
            <a:ext cx="4383759" cy="414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34544773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65B11-B3FE-0647-F6AB-733027A7DF33}"/>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B762BCBC-115D-8410-938F-1A3C3C2F96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C65A0619-1FAA-9C5C-F619-614E7CA2D91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Phụ Lục 3.1 Đề Xuất">
            <a:extLst>
              <a:ext uri="{FF2B5EF4-FFF2-40B4-BE49-F238E27FC236}">
                <a16:creationId xmlns:a16="http://schemas.microsoft.com/office/drawing/2014/main" id="{ABC58232-1726-7191-213C-140BBD1FDBF7}"/>
              </a:ext>
            </a:extLst>
          </p:cNvPr>
          <p:cNvPicPr>
            <a:picLocks noChangeAspect="1"/>
          </p:cNvPicPr>
          <p:nvPr/>
        </p:nvPicPr>
        <p:blipFill>
          <a:blip r:embed="rId4"/>
          <a:srcRect b="6619"/>
          <a:stretch>
            <a:fillRect/>
          </a:stretch>
        </p:blipFill>
        <p:spPr>
          <a:xfrm>
            <a:off x="2850039" y="1"/>
            <a:ext cx="7049484" cy="6289288"/>
          </a:xfrm>
          <a:prstGeom prst="rect">
            <a:avLst/>
          </a:prstGeom>
        </p:spPr>
      </p:pic>
    </p:spTree>
    <p:extLst>
      <p:ext uri="{BB962C8B-B14F-4D97-AF65-F5344CB8AC3E}">
        <p14:creationId xmlns:p14="http://schemas.microsoft.com/office/powerpoint/2010/main" val="13304716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DE21-7C40-805A-E68D-56EEDEAC5591}"/>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FF91D26C-FE75-97A9-7492-38B69D7530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74D3314-3901-870F-56AD-4C492C2EDB6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Phụ Lục 4 Đề Xuất">
            <a:extLst>
              <a:ext uri="{FF2B5EF4-FFF2-40B4-BE49-F238E27FC236}">
                <a16:creationId xmlns:a16="http://schemas.microsoft.com/office/drawing/2014/main" id="{B3775643-F098-ACD3-B943-83146E910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992" y="892044"/>
            <a:ext cx="7106015" cy="5073911"/>
          </a:xfrm>
          <a:prstGeom prst="rect">
            <a:avLst/>
          </a:prstGeom>
        </p:spPr>
      </p:pic>
      <p:sp>
        <p:nvSpPr>
          <p:cNvPr id="9" name="Rectangle 8">
            <a:extLst>
              <a:ext uri="{FF2B5EF4-FFF2-40B4-BE49-F238E27FC236}">
                <a16:creationId xmlns:a16="http://schemas.microsoft.com/office/drawing/2014/main" id="{46D114CC-2E06-8DC5-B84A-797047134DF8}"/>
              </a:ext>
              <a:ext uri="{C183D7F6-B498-43B3-948B-1728B52AA6E4}">
                <adec:decorative xmlns:adec="http://schemas.microsoft.com/office/drawing/2017/decorative" val="1"/>
              </a:ext>
            </a:extLst>
          </p:cNvPr>
          <p:cNvSpPr/>
          <p:nvPr/>
        </p:nvSpPr>
        <p:spPr>
          <a:xfrm>
            <a:off x="6177260" y="3289610"/>
            <a:ext cx="3379335" cy="3186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8686951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91EB-6B3A-DF0B-75D2-1EF4C650B8BF}"/>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67ECFC41-8147-C821-9D8B-EFA5922A79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B8224B4-A4D8-7BF1-5099-FF8371D12B1E}"/>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Phụ Lục 4 Đề Xuất">
            <a:extLst>
              <a:ext uri="{FF2B5EF4-FFF2-40B4-BE49-F238E27FC236}">
                <a16:creationId xmlns:a16="http://schemas.microsoft.com/office/drawing/2014/main" id="{406E5DC9-760F-294F-30EE-E3C4AF639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984" y="1304693"/>
            <a:ext cx="8962745" cy="4553740"/>
          </a:xfrm>
          <a:prstGeom prst="rect">
            <a:avLst/>
          </a:prstGeom>
        </p:spPr>
      </p:pic>
      <p:sp>
        <p:nvSpPr>
          <p:cNvPr id="7" name="Rectangle 6">
            <a:extLst>
              <a:ext uri="{FF2B5EF4-FFF2-40B4-BE49-F238E27FC236}">
                <a16:creationId xmlns:a16="http://schemas.microsoft.com/office/drawing/2014/main" id="{D22C2BB2-F22A-E541-8BF3-50B35B7D74D3}"/>
              </a:ext>
              <a:ext uri="{C183D7F6-B498-43B3-948B-1728B52AA6E4}">
                <adec:decorative xmlns:adec="http://schemas.microsoft.com/office/drawing/2017/decorative" val="1"/>
              </a:ext>
            </a:extLst>
          </p:cNvPr>
          <p:cNvSpPr/>
          <p:nvPr/>
        </p:nvSpPr>
        <p:spPr>
          <a:xfrm>
            <a:off x="1828800" y="2642838"/>
            <a:ext cx="8668216" cy="27878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3B66B8F9-1C56-06AA-17FA-EABCAC19C543}"/>
              </a:ext>
              <a:ext uri="{C183D7F6-B498-43B3-948B-1728B52AA6E4}">
                <adec:decorative xmlns:adec="http://schemas.microsoft.com/office/drawing/2017/decorative" val="1"/>
              </a:ext>
            </a:extLst>
          </p:cNvPr>
          <p:cNvSpPr/>
          <p:nvPr/>
        </p:nvSpPr>
        <p:spPr>
          <a:xfrm>
            <a:off x="1828800" y="4120373"/>
            <a:ext cx="8668215" cy="3735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421306499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C642-D07D-A831-7D48-85ADA19A4C22}"/>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DBA578D0-0EA2-C6D8-1869-00D838473B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19D352DC-AE6A-D2A5-D258-2A5B74D2FB1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Phụ Lục 4.1 Đề Xuất">
            <a:extLst>
              <a:ext uri="{FF2B5EF4-FFF2-40B4-BE49-F238E27FC236}">
                <a16:creationId xmlns:a16="http://schemas.microsoft.com/office/drawing/2014/main" id="{400AB801-C341-43A8-E035-871824878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589" y="717604"/>
            <a:ext cx="9417034" cy="4410706"/>
          </a:xfrm>
          <a:prstGeom prst="rect">
            <a:avLst/>
          </a:prstGeom>
        </p:spPr>
      </p:pic>
    </p:spTree>
    <p:extLst>
      <p:ext uri="{BB962C8B-B14F-4D97-AF65-F5344CB8AC3E}">
        <p14:creationId xmlns:p14="http://schemas.microsoft.com/office/powerpoint/2010/main" val="160923951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755C8-6B1F-03D5-81EE-B096FD41D7B0}"/>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2F9540C7-85FE-221A-DAF0-DFE6703FE5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F95F1E0-79DC-AA84-1C4C-126F0D0AF44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106</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9" name="Picture 8" descr="Phụ Lục 4.2 Đề Xuất">
            <a:extLst>
              <a:ext uri="{FF2B5EF4-FFF2-40B4-BE49-F238E27FC236}">
                <a16:creationId xmlns:a16="http://schemas.microsoft.com/office/drawing/2014/main" id="{9A197DA1-EC5E-D058-86B2-E94E306288BD}"/>
              </a:ext>
            </a:extLst>
          </p:cNvPr>
          <p:cNvPicPr>
            <a:picLocks noChangeAspect="1"/>
          </p:cNvPicPr>
          <p:nvPr/>
        </p:nvPicPr>
        <p:blipFill>
          <a:blip r:embed="rId4">
            <a:extLst>
              <a:ext uri="{28A0092B-C50C-407E-A947-70E740481C1C}">
                <a14:useLocalDpi xmlns:a14="http://schemas.microsoft.com/office/drawing/2010/main" val="0"/>
              </a:ext>
            </a:extLst>
          </a:blip>
          <a:srcRect t="1768"/>
          <a:stretch>
            <a:fillRect/>
          </a:stretch>
        </p:blipFill>
        <p:spPr>
          <a:xfrm>
            <a:off x="1914750" y="1271239"/>
            <a:ext cx="9089209" cy="3718934"/>
          </a:xfrm>
          <a:prstGeom prst="rect">
            <a:avLst/>
          </a:prstGeom>
        </p:spPr>
      </p:pic>
    </p:spTree>
    <p:extLst>
      <p:ext uri="{BB962C8B-B14F-4D97-AF65-F5344CB8AC3E}">
        <p14:creationId xmlns:p14="http://schemas.microsoft.com/office/powerpoint/2010/main" val="350775735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FA8D0-D8BF-6134-3CC5-974EA799D7E6}"/>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03EFD574-1908-DD48-4454-47C4C92505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97CD4DF-09BB-961D-3628-877A4CCF1D9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107</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1" name="Picture 10" descr="Phụ Lục 4.3 Đề Xuất">
            <a:extLst>
              <a:ext uri="{FF2B5EF4-FFF2-40B4-BE49-F238E27FC236}">
                <a16:creationId xmlns:a16="http://schemas.microsoft.com/office/drawing/2014/main" id="{5D02546E-CD3E-FD10-B670-A710AA76E282}"/>
              </a:ext>
            </a:extLst>
          </p:cNvPr>
          <p:cNvPicPr>
            <a:picLocks noChangeAspect="1"/>
          </p:cNvPicPr>
          <p:nvPr/>
        </p:nvPicPr>
        <p:blipFill>
          <a:blip r:embed="rId4">
            <a:extLst>
              <a:ext uri="{28A0092B-C50C-407E-A947-70E740481C1C}">
                <a14:useLocalDpi xmlns:a14="http://schemas.microsoft.com/office/drawing/2010/main" val="0"/>
              </a:ext>
            </a:extLst>
          </a:blip>
          <a:srcRect t="1617"/>
          <a:stretch>
            <a:fillRect/>
          </a:stretch>
        </p:blipFill>
        <p:spPr>
          <a:xfrm>
            <a:off x="1905900" y="1159727"/>
            <a:ext cx="8948504" cy="4074669"/>
          </a:xfrm>
          <a:prstGeom prst="rect">
            <a:avLst/>
          </a:prstGeom>
        </p:spPr>
      </p:pic>
    </p:spTree>
    <p:extLst>
      <p:ext uri="{BB962C8B-B14F-4D97-AF65-F5344CB8AC3E}">
        <p14:creationId xmlns:p14="http://schemas.microsoft.com/office/powerpoint/2010/main" val="251566342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81D9-1AAE-F9FE-0C27-41805DD69384}"/>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770E1C50-166F-61C4-25C5-868A864270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34EFB10-F467-C39A-6298-A7B928CF858C}"/>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108</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Phụ Lục 4 Đề Xuất">
            <a:extLst>
              <a:ext uri="{FF2B5EF4-FFF2-40B4-BE49-F238E27FC236}">
                <a16:creationId xmlns:a16="http://schemas.microsoft.com/office/drawing/2014/main" id="{7CB4960E-1066-6896-EEE3-13F965429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890" y="1146057"/>
            <a:ext cx="7182219" cy="4565885"/>
          </a:xfrm>
          <a:prstGeom prst="rect">
            <a:avLst/>
          </a:prstGeom>
        </p:spPr>
      </p:pic>
      <p:sp>
        <p:nvSpPr>
          <p:cNvPr id="3" name="Rectangle 2">
            <a:extLst>
              <a:ext uri="{FF2B5EF4-FFF2-40B4-BE49-F238E27FC236}">
                <a16:creationId xmlns:a16="http://schemas.microsoft.com/office/drawing/2014/main" id="{152B97C6-AF85-2F5A-D9B2-EC2CD616C144}"/>
              </a:ext>
              <a:ext uri="{C183D7F6-B498-43B3-948B-1728B52AA6E4}">
                <adec:decorative xmlns:adec="http://schemas.microsoft.com/office/drawing/2017/decorative" val="1"/>
              </a:ext>
            </a:extLst>
          </p:cNvPr>
          <p:cNvSpPr/>
          <p:nvPr/>
        </p:nvSpPr>
        <p:spPr>
          <a:xfrm>
            <a:off x="8757860" y="2241395"/>
            <a:ext cx="788895" cy="27320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63272392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54C6-84B3-A7BE-2053-73CD89975D84}"/>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C222C54-B483-E538-0810-34C37F6472E0}"/>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109</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Phụ Lục 5 Đề Xuất">
            <a:extLst>
              <a:ext uri="{FF2B5EF4-FFF2-40B4-BE49-F238E27FC236}">
                <a16:creationId xmlns:a16="http://schemas.microsoft.com/office/drawing/2014/main" id="{7B309AA3-F489-9953-3C76-C2C456456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470" y="581452"/>
            <a:ext cx="7729059" cy="5695096"/>
          </a:xfrm>
          <a:prstGeom prst="rect">
            <a:avLst/>
          </a:prstGeom>
        </p:spPr>
      </p:pic>
      <p:pic>
        <p:nvPicPr>
          <p:cNvPr id="5" name="Picture 4" descr="Logo Hội Đồng Nước Tiểu Bang">
            <a:extLst>
              <a:ext uri="{FF2B5EF4-FFF2-40B4-BE49-F238E27FC236}">
                <a16:creationId xmlns:a16="http://schemas.microsoft.com/office/drawing/2014/main" id="{49903853-394C-149B-24B4-D19BEC07C9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2077135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8115AA6E-3ABB-55E3-CA47-6E89D0C76D52}"/>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A85E8525-512A-F071-2A64-34D3EB26A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a:extLst>
              <a:ext uri="{FF2B5EF4-FFF2-40B4-BE49-F238E27FC236}">
                <a16:creationId xmlns:a16="http://schemas.microsoft.com/office/drawing/2014/main" id="{ADA8773A-B515-1263-59C3-BD28859453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EC84713-27C7-4953-BA14-45B881E24A5A}"/>
              </a:ext>
            </a:extLst>
          </p:cNvPr>
          <p:cNvSpPr txBox="1">
            <a:spLocks noGrp="1"/>
          </p:cNvSpPr>
          <p:nvPr>
            <p:ph type="title" idx="4294967295"/>
          </p:nvPr>
        </p:nvSpPr>
        <p:spPr>
          <a:xfrm>
            <a:off x="641684" y="667657"/>
            <a:ext cx="10723921" cy="2409031"/>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C650E4CC-B7E4-33F4-1F16-87716B4DEB82}"/>
              </a:ext>
            </a:extLst>
          </p:cNvPr>
          <p:cNvSpPr/>
          <p:nvPr/>
        </p:nvSpPr>
        <p:spPr>
          <a:xfrm>
            <a:off x="641684" y="1629783"/>
            <a:ext cx="10902462" cy="2308324"/>
          </a:xfrm>
          <a:prstGeom prst="rect">
            <a:avLst/>
          </a:prstGeom>
        </p:spPr>
        <p:txBody>
          <a:bodyPr wrap="square">
            <a:noAutofit/>
          </a:bodyPr>
          <a:lstStyle/>
          <a:p>
            <a:pPr rtl="0">
              <a:lnSpc>
                <a:spcPct val="90000"/>
              </a:lnSpc>
            </a:pPr>
            <a:r>
              <a:rPr lang="vi" sz="2800" b="1" i="0" u="none" strike="noStrike">
                <a:solidFill>
                  <a:srgbClr val="0070C0"/>
                </a:solidFill>
                <a:latin typeface="Arial"/>
                <a:cs typeface="Arial"/>
              </a:rPr>
              <a:t>Thay Đổi Đề Xuất:</a:t>
            </a:r>
          </a:p>
          <a:p>
            <a:pPr marL="914400" lvl="1" indent="-457200" rtl="0">
              <a:lnSpc>
                <a:spcPct val="90000"/>
              </a:lnSpc>
              <a:buFont typeface="Arial" panose="020B0604020202020204" pitchFamily="34" charset="0"/>
              <a:buChar char="•"/>
            </a:pPr>
            <a:r>
              <a:rPr lang="vi" sz="2800" b="0" i="0" u="none" strike="noStrike">
                <a:latin typeface="Arial"/>
                <a:cs typeface="Arial"/>
              </a:rPr>
              <a:t>Thông tin được yêu cầu </a:t>
            </a:r>
            <a:r>
              <a:rPr lang="vi" sz="2800" b="1" i="0" u="none" strike="noStrike">
                <a:solidFill>
                  <a:srgbClr val="0070C0"/>
                </a:solidFill>
                <a:latin typeface="Arial"/>
                <a:cs typeface="Arial"/>
              </a:rPr>
              <a:t>cung cấp</a:t>
            </a:r>
            <a:r>
              <a:rPr lang="vi" sz="2800" b="0" i="0" u="none" strike="noStrike">
                <a:solidFill>
                  <a:srgbClr val="0070C0"/>
                </a:solidFill>
                <a:latin typeface="Arial"/>
                <a:cs typeface="Arial"/>
              </a:rPr>
              <a:t> </a:t>
            </a:r>
            <a:r>
              <a:rPr lang="vi" sz="2800" b="0" i="0" u="none" strike="noStrike">
                <a:latin typeface="Arial"/>
                <a:cs typeface="Arial"/>
              </a:rPr>
              <a:t>thay vì nộp có thể được chuyển bằng cách giao nhận trực tiếp, gửi qua Bưu Điện Hoa Kỳ, thư điện tử hoặc fax.</a:t>
            </a:r>
          </a:p>
          <a:p>
            <a:pPr marL="4572" lvl="1">
              <a:lnSpc>
                <a:spcPct val="90000"/>
              </a:lnSpc>
            </a:pPr>
            <a:endParaRPr lang="en-US" sz="2400">
              <a:latin typeface="Arial" panose="020B0604020202020204" pitchFamily="34" charset="0"/>
              <a:cs typeface="Arial" panose="020B0604020202020204" pitchFamily="34" charset="0"/>
            </a:endParaRPr>
          </a:p>
          <a:p>
            <a:pPr marL="4572" lvl="1">
              <a:lnSpc>
                <a:spcPct val="90000"/>
              </a:lnSpc>
            </a:pPr>
            <a:r>
              <a:rPr lang="en-US" sz="2400">
                <a:latin typeface="Arial" panose="020B0604020202020204" pitchFamily="34" charset="0"/>
                <a:cs typeface="Arial" panose="020B0604020202020204" pitchFamily="34" charset="0"/>
              </a:rPr>
              <a:t>	</a:t>
            </a:r>
          </a:p>
        </p:txBody>
      </p:sp>
      <p:sp>
        <p:nvSpPr>
          <p:cNvPr id="5" name="Slide Number Placeholder 2">
            <a:extLst>
              <a:ext uri="{FF2B5EF4-FFF2-40B4-BE49-F238E27FC236}">
                <a16:creationId xmlns:a16="http://schemas.microsoft.com/office/drawing/2014/main" id="{ABECC510-0FDD-6C21-0286-F7679B3B676F}"/>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11</a:t>
            </a:r>
            <a:endParaRPr lang="en-US" sz="1800">
              <a:solidFill>
                <a:schemeClr val="tx1"/>
              </a:solidFill>
            </a:endParaRPr>
          </a:p>
        </p:txBody>
      </p:sp>
    </p:spTree>
    <p:extLst>
      <p:ext uri="{BB962C8B-B14F-4D97-AF65-F5344CB8AC3E}">
        <p14:creationId xmlns:p14="http://schemas.microsoft.com/office/powerpoint/2010/main" val="41978682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27B5D-9D40-5C14-5050-38ABD1200127}"/>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2F11629-FD02-AB19-5153-5D0080F7862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110</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Phụ Lục 5 Đề Xuất">
            <a:extLst>
              <a:ext uri="{FF2B5EF4-FFF2-40B4-BE49-F238E27FC236}">
                <a16:creationId xmlns:a16="http://schemas.microsoft.com/office/drawing/2014/main" id="{60559D06-C937-21B1-5F66-D8DD2F308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919" y="1479450"/>
            <a:ext cx="7036162" cy="3899100"/>
          </a:xfrm>
          <a:prstGeom prst="rect">
            <a:avLst/>
          </a:prstGeom>
        </p:spPr>
      </p:pic>
      <p:pic>
        <p:nvPicPr>
          <p:cNvPr id="5" name="Picture 4" descr="Logo Hội Đồng Nước Tiểu Bang">
            <a:extLst>
              <a:ext uri="{FF2B5EF4-FFF2-40B4-BE49-F238E27FC236}">
                <a16:creationId xmlns:a16="http://schemas.microsoft.com/office/drawing/2014/main" id="{FE0F2D46-4EEE-B344-3F89-B10A479A54C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268193C4-1B8C-EF3C-38F2-AA5541289817}"/>
              </a:ext>
              <a:ext uri="{C183D7F6-B498-43B3-948B-1728B52AA6E4}">
                <adec:decorative xmlns:adec="http://schemas.microsoft.com/office/drawing/2017/decorative" val="1"/>
              </a:ext>
            </a:extLst>
          </p:cNvPr>
          <p:cNvSpPr/>
          <p:nvPr/>
        </p:nvSpPr>
        <p:spPr>
          <a:xfrm>
            <a:off x="2665141" y="4683512"/>
            <a:ext cx="6869152" cy="6021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83798257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B00C-1364-3A43-C56F-442BB49C40D3}"/>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3A14FABF-230A-6FEF-FEAD-BE8929BD11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FDB49C4-5C5E-27CD-8A39-3B118DB85FD9}"/>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Phụ Lục 5 Đề Xuất">
            <a:extLst>
              <a:ext uri="{FF2B5EF4-FFF2-40B4-BE49-F238E27FC236}">
                <a16:creationId xmlns:a16="http://schemas.microsoft.com/office/drawing/2014/main" id="{D8507FDA-FCBA-25D6-1959-2FA356258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855" y="1032100"/>
            <a:ext cx="8538999" cy="4690436"/>
          </a:xfrm>
          <a:prstGeom prst="rect">
            <a:avLst/>
          </a:prstGeom>
        </p:spPr>
      </p:pic>
      <p:sp>
        <p:nvSpPr>
          <p:cNvPr id="9" name="Rectangle 8">
            <a:extLst>
              <a:ext uri="{FF2B5EF4-FFF2-40B4-BE49-F238E27FC236}">
                <a16:creationId xmlns:a16="http://schemas.microsoft.com/office/drawing/2014/main" id="{A46A4F3A-DEFD-319B-7BD8-E955B4B6BB01}"/>
              </a:ext>
              <a:ext uri="{C183D7F6-B498-43B3-948B-1728B52AA6E4}">
                <adec:decorative xmlns:adec="http://schemas.microsoft.com/office/drawing/2017/decorative" val="1"/>
              </a:ext>
            </a:extLst>
          </p:cNvPr>
          <p:cNvSpPr/>
          <p:nvPr/>
        </p:nvSpPr>
        <p:spPr>
          <a:xfrm>
            <a:off x="1763861" y="2009676"/>
            <a:ext cx="5729759" cy="3097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87FCDD53-330E-E67B-D288-3F0A98440620}"/>
              </a:ext>
              <a:ext uri="{C183D7F6-B498-43B3-948B-1728B52AA6E4}">
                <adec:decorative xmlns:adec="http://schemas.microsoft.com/office/drawing/2017/decorative" val="1"/>
              </a:ext>
            </a:extLst>
          </p:cNvPr>
          <p:cNvSpPr/>
          <p:nvPr/>
        </p:nvSpPr>
        <p:spPr>
          <a:xfrm>
            <a:off x="8129847" y="3062200"/>
            <a:ext cx="1827111" cy="27636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558989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F6E5B-1FF6-8220-3B4D-E44177798B87}"/>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8200964A-805D-4B70-0D1D-D2C14031F0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1B7237D0-9013-E973-E071-57E9435AA03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9" name="Picture 8" descr="Phụ Lục 5.1 Đề Xuất">
            <a:extLst>
              <a:ext uri="{FF2B5EF4-FFF2-40B4-BE49-F238E27FC236}">
                <a16:creationId xmlns:a16="http://schemas.microsoft.com/office/drawing/2014/main" id="{A1A9A515-4FEF-1062-06F4-C1B63C49C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7919" y="898395"/>
            <a:ext cx="7036162" cy="5061210"/>
          </a:xfrm>
          <a:prstGeom prst="rect">
            <a:avLst/>
          </a:prstGeom>
        </p:spPr>
      </p:pic>
    </p:spTree>
    <p:extLst>
      <p:ext uri="{BB962C8B-B14F-4D97-AF65-F5344CB8AC3E}">
        <p14:creationId xmlns:p14="http://schemas.microsoft.com/office/powerpoint/2010/main" val="94836232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83A37-30AD-5490-3B0B-7BA5816F781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D2DF16E-35B0-6513-8171-7778F8BFAA0A}"/>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Phụ Lục Đề Xuất ">
            <a:extLst>
              <a:ext uri="{FF2B5EF4-FFF2-40B4-BE49-F238E27FC236}">
                <a16:creationId xmlns:a16="http://schemas.microsoft.com/office/drawing/2014/main" id="{EAC21DC7-34E8-8224-B08E-62D1831C6A99}"/>
              </a:ext>
            </a:extLst>
          </p:cNvPr>
          <p:cNvPicPr>
            <a:picLocks noChangeAspect="1"/>
          </p:cNvPicPr>
          <p:nvPr/>
        </p:nvPicPr>
        <p:blipFill>
          <a:blip r:embed="rId3"/>
          <a:stretch>
            <a:fillRect/>
          </a:stretch>
        </p:blipFill>
        <p:spPr>
          <a:xfrm>
            <a:off x="3056208" y="133815"/>
            <a:ext cx="6734501" cy="6190649"/>
          </a:xfrm>
          <a:prstGeom prst="rect">
            <a:avLst/>
          </a:prstGeom>
        </p:spPr>
      </p:pic>
      <p:pic>
        <p:nvPicPr>
          <p:cNvPr id="5" name="Picture 4" descr="Logo Hội Đồng Nước Tiểu Bang">
            <a:extLst>
              <a:ext uri="{FF2B5EF4-FFF2-40B4-BE49-F238E27FC236}">
                <a16:creationId xmlns:a16="http://schemas.microsoft.com/office/drawing/2014/main" id="{5F0A693B-9DC2-2196-6122-E29DD6E853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9" name="Rectangle 8">
            <a:extLst>
              <a:ext uri="{FF2B5EF4-FFF2-40B4-BE49-F238E27FC236}">
                <a16:creationId xmlns:a16="http://schemas.microsoft.com/office/drawing/2014/main" id="{8FFED85E-4F16-0FF3-C78E-8BEE027CD6AF}"/>
              </a:ext>
              <a:ext uri="{C183D7F6-B498-43B3-948B-1728B52AA6E4}">
                <adec:decorative xmlns:adec="http://schemas.microsoft.com/office/drawing/2017/decorative" val="1"/>
              </a:ext>
            </a:extLst>
          </p:cNvPr>
          <p:cNvSpPr/>
          <p:nvPr/>
        </p:nvSpPr>
        <p:spPr>
          <a:xfrm>
            <a:off x="3135461" y="1166794"/>
            <a:ext cx="6499193" cy="2494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64286207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8C027-7027-D042-585E-9292C99A06C3}"/>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F6F12771-AB46-52AA-CF3F-735D3DE422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FB1D5632-2079-504B-4824-C8B37BE9E199}"/>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Phụ Lục 5.2 Đề Xuất">
            <a:extLst>
              <a:ext uri="{FF2B5EF4-FFF2-40B4-BE49-F238E27FC236}">
                <a16:creationId xmlns:a16="http://schemas.microsoft.com/office/drawing/2014/main" id="{3E888DF7-3A06-91E4-0E8E-EFEDB33E6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518" y="952372"/>
            <a:ext cx="7086964" cy="4953255"/>
          </a:xfrm>
          <a:prstGeom prst="rect">
            <a:avLst/>
          </a:prstGeom>
        </p:spPr>
      </p:pic>
    </p:spTree>
    <p:extLst>
      <p:ext uri="{BB962C8B-B14F-4D97-AF65-F5344CB8AC3E}">
        <p14:creationId xmlns:p14="http://schemas.microsoft.com/office/powerpoint/2010/main" val="146921909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2BFA-4339-9B49-5FD2-9FC21319E656}"/>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D615D893-69A0-69ED-FEF9-8DF45E41DC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132961A-241A-37FF-F957-6BB76D3803E2}"/>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Phụ Lục Đề Xuất ">
            <a:extLst>
              <a:ext uri="{FF2B5EF4-FFF2-40B4-BE49-F238E27FC236}">
                <a16:creationId xmlns:a16="http://schemas.microsoft.com/office/drawing/2014/main" id="{FDF57603-AFCE-15E7-5AD1-58710DAF9872}"/>
              </a:ext>
            </a:extLst>
          </p:cNvPr>
          <p:cNvPicPr>
            <a:picLocks noChangeAspect="1"/>
          </p:cNvPicPr>
          <p:nvPr/>
        </p:nvPicPr>
        <p:blipFill>
          <a:blip r:embed="rId4"/>
          <a:srcRect t="4260"/>
          <a:stretch>
            <a:fillRect/>
          </a:stretch>
        </p:blipFill>
        <p:spPr>
          <a:xfrm>
            <a:off x="1846566" y="874059"/>
            <a:ext cx="8816951" cy="4921624"/>
          </a:xfrm>
          <a:prstGeom prst="rect">
            <a:avLst/>
          </a:prstGeom>
        </p:spPr>
      </p:pic>
      <p:cxnSp>
        <p:nvCxnSpPr>
          <p:cNvPr id="7" name="Straight Connector 6">
            <a:extLst>
              <a:ext uri="{FF2B5EF4-FFF2-40B4-BE49-F238E27FC236}">
                <a16:creationId xmlns:a16="http://schemas.microsoft.com/office/drawing/2014/main" id="{8C6C98BB-4BD4-D3AB-F3A2-CDA48B4F4BF2}"/>
              </a:ext>
              <a:ext uri="{C183D7F6-B498-43B3-948B-1728B52AA6E4}">
                <adec:decorative xmlns:adec="http://schemas.microsoft.com/office/drawing/2017/decorative" val="1"/>
              </a:ext>
            </a:extLst>
          </p:cNvPr>
          <p:cNvCxnSpPr/>
          <p:nvPr/>
        </p:nvCxnSpPr>
        <p:spPr>
          <a:xfrm flipH="1">
            <a:off x="3365500" y="448235"/>
            <a:ext cx="5795682" cy="5588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5221EC-9686-C5FB-512F-014620343243}"/>
              </a:ext>
              <a:ext uri="{C183D7F6-B498-43B3-948B-1728B52AA6E4}">
                <adec:decorative xmlns:adec="http://schemas.microsoft.com/office/drawing/2017/decorative" val="1"/>
              </a:ext>
            </a:extLst>
          </p:cNvPr>
          <p:cNvCxnSpPr/>
          <p:nvPr/>
        </p:nvCxnSpPr>
        <p:spPr>
          <a:xfrm rot="5400000" flipH="1">
            <a:off x="3403339" y="416149"/>
            <a:ext cx="5577840" cy="5577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45949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89AC-4CD5-E8AE-56D4-D2A65C0AD10C}"/>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9E9EADCB-08D7-F3A2-E82E-B74AB03CF1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ACF2F3E-81FE-59CE-3CAA-7ED2EB7AE89F}"/>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116</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Phụ Lục 6 Đề Xuất">
            <a:extLst>
              <a:ext uri="{FF2B5EF4-FFF2-40B4-BE49-F238E27FC236}">
                <a16:creationId xmlns:a16="http://schemas.microsoft.com/office/drawing/2014/main" id="{051D467D-B9BA-2B4B-3884-5228BA51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942" y="223024"/>
            <a:ext cx="8302116" cy="5785867"/>
          </a:xfrm>
          <a:prstGeom prst="rect">
            <a:avLst/>
          </a:prstGeom>
        </p:spPr>
      </p:pic>
    </p:spTree>
    <p:extLst>
      <p:ext uri="{BB962C8B-B14F-4D97-AF65-F5344CB8AC3E}">
        <p14:creationId xmlns:p14="http://schemas.microsoft.com/office/powerpoint/2010/main" val="247855534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4851C-4FA9-2885-823E-B83CF38E37B1}"/>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91CB17E0-EAB7-D65B-343A-9847C47F6C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0B06FEE-F1C6-4EC4-4C12-960D8714304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117</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8" name="Picture 7" descr="Phụ Lục 6 Đề Xuất">
            <a:extLst>
              <a:ext uri="{FF2B5EF4-FFF2-40B4-BE49-F238E27FC236}">
                <a16:creationId xmlns:a16="http://schemas.microsoft.com/office/drawing/2014/main" id="{B04DCDAE-7581-30ED-D824-94B42BF4A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462" y="731213"/>
            <a:ext cx="9072131" cy="5395574"/>
          </a:xfrm>
          <a:prstGeom prst="rect">
            <a:avLst/>
          </a:prstGeom>
        </p:spPr>
      </p:pic>
      <p:sp>
        <p:nvSpPr>
          <p:cNvPr id="7" name="Rectangle 6">
            <a:extLst>
              <a:ext uri="{FF2B5EF4-FFF2-40B4-BE49-F238E27FC236}">
                <a16:creationId xmlns:a16="http://schemas.microsoft.com/office/drawing/2014/main" id="{8AF79E7F-28B6-197F-60AE-A66FC000C23C}"/>
              </a:ext>
              <a:ext uri="{C183D7F6-B498-43B3-948B-1728B52AA6E4}">
                <adec:decorative xmlns:adec="http://schemas.microsoft.com/office/drawing/2017/decorative" val="1"/>
              </a:ext>
            </a:extLst>
          </p:cNvPr>
          <p:cNvSpPr/>
          <p:nvPr/>
        </p:nvSpPr>
        <p:spPr>
          <a:xfrm>
            <a:off x="1951461" y="2473363"/>
            <a:ext cx="8954431" cy="3651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0051342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BBE5-7E70-80AC-84B9-29F204E930EC}"/>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5E8A6982-856D-CF5D-2E26-48330E3589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2B01026-9D8B-2B87-1740-F23282BE07E2}"/>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118</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Phụ Lục 8 Đề Xuất">
            <a:extLst>
              <a:ext uri="{FF2B5EF4-FFF2-40B4-BE49-F238E27FC236}">
                <a16:creationId xmlns:a16="http://schemas.microsoft.com/office/drawing/2014/main" id="{BDF05CE3-D31F-8FE5-C6E5-DB792CA6E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693" y="911095"/>
            <a:ext cx="7080614" cy="5035809"/>
          </a:xfrm>
          <a:prstGeom prst="rect">
            <a:avLst/>
          </a:prstGeom>
        </p:spPr>
      </p:pic>
    </p:spTree>
    <p:extLst>
      <p:ext uri="{BB962C8B-B14F-4D97-AF65-F5344CB8AC3E}">
        <p14:creationId xmlns:p14="http://schemas.microsoft.com/office/powerpoint/2010/main" val="300478725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38584-3A71-1623-06A2-BCF2F03E1FD0}"/>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430AAD54-287F-6CAA-330A-DF8D53ECCE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A7CE510-C5D2-AC82-5612-771D2B551EAE}"/>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119</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0" name="Picture 9" descr="Phụ Lục 8 Đề Xuất">
            <a:extLst>
              <a:ext uri="{FF2B5EF4-FFF2-40B4-BE49-F238E27FC236}">
                <a16:creationId xmlns:a16="http://schemas.microsoft.com/office/drawing/2014/main" id="{E7327656-A98D-EFFF-1BE8-722B74006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526" y="182562"/>
            <a:ext cx="6240947" cy="6083043"/>
          </a:xfrm>
          <a:prstGeom prst="rect">
            <a:avLst/>
          </a:prstGeom>
        </p:spPr>
      </p:pic>
      <p:sp>
        <p:nvSpPr>
          <p:cNvPr id="11" name="Rectangle 10">
            <a:extLst>
              <a:ext uri="{FF2B5EF4-FFF2-40B4-BE49-F238E27FC236}">
                <a16:creationId xmlns:a16="http://schemas.microsoft.com/office/drawing/2014/main" id="{0597B431-CF7A-5902-2FF4-71D52756FDA8}"/>
              </a:ext>
              <a:ext uri="{C183D7F6-B498-43B3-948B-1728B52AA6E4}">
                <adec:decorative xmlns:adec="http://schemas.microsoft.com/office/drawing/2017/decorative" val="1"/>
              </a:ext>
            </a:extLst>
          </p:cNvPr>
          <p:cNvSpPr/>
          <p:nvPr/>
        </p:nvSpPr>
        <p:spPr>
          <a:xfrm>
            <a:off x="3064504" y="1604317"/>
            <a:ext cx="6057194" cy="2579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59D674CE-1163-1880-CCEF-890F2B72CC20}"/>
              </a:ext>
              <a:ext uri="{C183D7F6-B498-43B3-948B-1728B52AA6E4}">
                <adec:decorative xmlns:adec="http://schemas.microsoft.com/office/drawing/2017/decorative" val="1"/>
              </a:ext>
            </a:extLst>
          </p:cNvPr>
          <p:cNvSpPr/>
          <p:nvPr/>
        </p:nvSpPr>
        <p:spPr>
          <a:xfrm>
            <a:off x="3064504" y="4455312"/>
            <a:ext cx="6057194" cy="2579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63263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DDF8CE2-8912-C086-4ECB-6B93D50CB86E}"/>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0159" y="1411720"/>
            <a:ext cx="10908632" cy="4191917"/>
          </a:xfrm>
          <a:prstGeom prst="rect">
            <a:avLst/>
          </a:prstGeom>
        </p:spPr>
        <p:txBody>
          <a:bodyPr wrap="square">
            <a:noAutofit/>
          </a:bodyPr>
          <a:lstStyle/>
          <a:p>
            <a:pPr rtl="0">
              <a:lnSpc>
                <a:spcPct val="90000"/>
              </a:lnSpc>
            </a:pPr>
            <a:r>
              <a:rPr lang="vi" sz="2800" b="1" i="0" u="none" strike="noStrike" dirty="0">
                <a:solidFill>
                  <a:srgbClr val="0070C0"/>
                </a:solidFill>
                <a:latin typeface="Arial"/>
                <a:cs typeface="Arial"/>
              </a:rPr>
              <a:t>Nội Dung Mới Đề Xuất:</a:t>
            </a:r>
          </a:p>
          <a:p>
            <a:pPr marL="342900" indent="-342900" rtl="0">
              <a:spcBef>
                <a:spcPts val="600"/>
              </a:spcBef>
              <a:buClr>
                <a:schemeClr val="tx1"/>
              </a:buClr>
              <a:buFont typeface="Arial" panose="020B0604020202020204" pitchFamily="34" charset="0"/>
              <a:buChar char="•"/>
            </a:pPr>
            <a:r>
              <a:rPr lang="vi" sz="2800" b="0" i="0" u="none" strike="noStrike" dirty="0">
                <a:latin typeface="Arial"/>
                <a:cs typeface="Arial"/>
              </a:rPr>
              <a:t>Các Loại Bồn Chứa Ngầm:</a:t>
            </a:r>
          </a:p>
          <a:p>
            <a:pPr marL="800100" lvl="1" indent="-342900" rtl="0">
              <a:spcBef>
                <a:spcPts val="600"/>
              </a:spcBef>
              <a:buClr>
                <a:schemeClr val="tx1"/>
              </a:buClr>
              <a:buFont typeface="Arial" panose="020B0604020202020204" pitchFamily="34" charset="0"/>
              <a:buChar char="•"/>
            </a:pPr>
            <a:r>
              <a:rPr lang="vi" sz="2800" b="1" i="0" u="none" strike="noStrike" dirty="0">
                <a:solidFill>
                  <a:srgbClr val="0070C0"/>
                </a:solidFill>
                <a:latin typeface="Arial"/>
                <a:cs typeface="Arial"/>
              </a:rPr>
              <a:t>Bồn chứa ngầm loại 1</a:t>
            </a:r>
            <a:r>
              <a:rPr lang="vi" sz="2800" b="1" i="0" u="none" strike="noStrike" dirty="0">
                <a:latin typeface="Arial"/>
                <a:cs typeface="Arial"/>
              </a:rPr>
              <a:t> </a:t>
            </a:r>
            <a:r>
              <a:rPr lang="vi" sz="2800" b="0" i="0" u="none" strike="noStrike" dirty="0">
                <a:latin typeface="Arial"/>
                <a:cs typeface="Arial"/>
              </a:rPr>
              <a:t>có nghĩa là hệ thống UST được lắp đặt trước ngày 1 tháng Bảy, 2003.</a:t>
            </a:r>
          </a:p>
          <a:p>
            <a:pPr marL="800100" lvl="1" indent="-342900" rtl="0">
              <a:spcBef>
                <a:spcPts val="600"/>
              </a:spcBef>
              <a:buClr>
                <a:schemeClr val="tx1"/>
              </a:buClr>
              <a:buFont typeface="Arial" panose="020B0604020202020204" pitchFamily="34" charset="0"/>
              <a:buChar char="•"/>
            </a:pPr>
            <a:r>
              <a:rPr lang="vi" sz="2800" b="1" i="0" u="none" strike="noStrike" dirty="0">
                <a:solidFill>
                  <a:srgbClr val="0070C0"/>
                </a:solidFill>
                <a:latin typeface="Arial"/>
                <a:cs typeface="Arial"/>
              </a:rPr>
              <a:t>Bồn chứa ngầm loại 2</a:t>
            </a:r>
            <a:r>
              <a:rPr lang="vi" sz="2800" b="1" i="0" u="none" strike="noStrike" dirty="0">
                <a:latin typeface="Arial"/>
                <a:cs typeface="Arial"/>
              </a:rPr>
              <a:t> </a:t>
            </a:r>
            <a:r>
              <a:rPr lang="vi" sz="2800" b="0" i="0" u="none" strike="noStrike" dirty="0">
                <a:latin typeface="Arial"/>
                <a:cs typeface="Arial"/>
              </a:rPr>
              <a:t>có nghĩa là hệ thống UST được lắp đặt vào hoặc sau ngày 1 tháng Bảy, 2003 đến trước ngày 1 tháng Bảy, 2004.</a:t>
            </a:r>
          </a:p>
          <a:p>
            <a:pPr marL="800100" lvl="1" indent="-342900" rtl="0">
              <a:spcBef>
                <a:spcPts val="600"/>
              </a:spcBef>
              <a:buClr>
                <a:schemeClr val="tx1"/>
              </a:buClr>
              <a:buFont typeface="Arial" panose="020B0604020202020204" pitchFamily="34" charset="0"/>
              <a:buChar char="•"/>
            </a:pPr>
            <a:r>
              <a:rPr lang="vi" sz="2800" b="1" i="0" u="none" strike="noStrike" dirty="0">
                <a:solidFill>
                  <a:srgbClr val="0070C0"/>
                </a:solidFill>
                <a:latin typeface="Arial"/>
                <a:cs typeface="Arial"/>
              </a:rPr>
              <a:t>Bồn chứa ngầm loại 3</a:t>
            </a:r>
            <a:r>
              <a:rPr lang="vi" sz="2800" b="1" i="0" u="none" strike="noStrike" dirty="0">
                <a:latin typeface="Arial"/>
                <a:cs typeface="Arial"/>
              </a:rPr>
              <a:t> </a:t>
            </a:r>
            <a:r>
              <a:rPr lang="vi" sz="2800" b="0" i="0" u="none" strike="noStrike" dirty="0">
                <a:latin typeface="Arial"/>
                <a:cs typeface="Arial"/>
              </a:rPr>
              <a:t>có nghĩa là hệ thống UST được lắp đặt vào hoặc sau ngày 1 tháng Bảy, 2004.</a:t>
            </a:r>
          </a:p>
          <a:p>
            <a:pPr>
              <a:lnSpc>
                <a:spcPct val="90000"/>
              </a:lnSpc>
            </a:pPr>
            <a:endParaRPr lang="en-US" sz="2800" dirty="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7670327D-DEBB-4E71-3A56-CA3F8AFC6880}"/>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12</a:t>
            </a:r>
            <a:endParaRPr lang="en-US" sz="1800">
              <a:solidFill>
                <a:schemeClr val="tx1"/>
              </a:solidFill>
            </a:endParaRPr>
          </a:p>
        </p:txBody>
      </p:sp>
    </p:spTree>
    <p:extLst>
      <p:ext uri="{BB962C8B-B14F-4D97-AF65-F5344CB8AC3E}">
        <p14:creationId xmlns:p14="http://schemas.microsoft.com/office/powerpoint/2010/main" val="254358552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F18FD-EB3E-08EB-F00A-D2EFF5D5C9CC}"/>
            </a:ext>
          </a:extLst>
        </p:cNvPr>
        <p:cNvGrpSpPr/>
        <p:nvPr/>
      </p:nvGrpSpPr>
      <p:grpSpPr>
        <a:xfrm>
          <a:off x="0" y="0"/>
          <a:ext cx="0" cy="0"/>
          <a:chOff x="0" y="0"/>
          <a:chExt cx="0" cy="0"/>
        </a:xfrm>
      </p:grpSpPr>
      <p:pic>
        <p:nvPicPr>
          <p:cNvPr id="8" name="Picture 7" descr="Phụ Lục 8 Đề Xuất">
            <a:extLst>
              <a:ext uri="{FF2B5EF4-FFF2-40B4-BE49-F238E27FC236}">
                <a16:creationId xmlns:a16="http://schemas.microsoft.com/office/drawing/2014/main" id="{A70D52FA-4A60-A886-C2C8-18C8361E2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62" y="243845"/>
            <a:ext cx="7506937" cy="5950620"/>
          </a:xfrm>
          <a:prstGeom prst="rect">
            <a:avLst/>
          </a:prstGeom>
        </p:spPr>
      </p:pic>
      <p:pic>
        <p:nvPicPr>
          <p:cNvPr id="5" name="Picture 4" descr="Logo Hội Đồng Nước Tiểu Bang">
            <a:extLst>
              <a:ext uri="{FF2B5EF4-FFF2-40B4-BE49-F238E27FC236}">
                <a16:creationId xmlns:a16="http://schemas.microsoft.com/office/drawing/2014/main" id="{15CB39BC-6F1B-4D40-2C20-0E14B3C7EB1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7E866BF-E1D0-59FD-8CCA-C4BF73AE08B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120</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D8540D6F-EB54-4EF3-3E51-8F6FBE44DE3B}"/>
              </a:ext>
              <a:ext uri="{C183D7F6-B498-43B3-948B-1728B52AA6E4}">
                <adec:decorative xmlns:adec="http://schemas.microsoft.com/office/drawing/2017/decorative" val="1"/>
              </a:ext>
            </a:extLst>
          </p:cNvPr>
          <p:cNvSpPr/>
          <p:nvPr/>
        </p:nvSpPr>
        <p:spPr>
          <a:xfrm>
            <a:off x="2261617" y="1056485"/>
            <a:ext cx="3503562" cy="2036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8FF1441E-6524-18AF-8BAE-00F74A5BAA2A}"/>
              </a:ext>
              <a:ext uri="{C183D7F6-B498-43B3-948B-1728B52AA6E4}">
                <adec:decorative xmlns:adec="http://schemas.microsoft.com/office/drawing/2017/decorative" val="1"/>
              </a:ext>
            </a:extLst>
          </p:cNvPr>
          <p:cNvSpPr/>
          <p:nvPr/>
        </p:nvSpPr>
        <p:spPr>
          <a:xfrm>
            <a:off x="2261621" y="2421343"/>
            <a:ext cx="1958789" cy="17436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CA4A2E24-9003-1346-E773-7402AF92374D}"/>
              </a:ext>
              <a:ext uri="{C183D7F6-B498-43B3-948B-1728B52AA6E4}">
                <adec:decorative xmlns:adec="http://schemas.microsoft.com/office/drawing/2017/decorative" val="1"/>
              </a:ext>
            </a:extLst>
          </p:cNvPr>
          <p:cNvSpPr/>
          <p:nvPr/>
        </p:nvSpPr>
        <p:spPr>
          <a:xfrm>
            <a:off x="2261617" y="2173029"/>
            <a:ext cx="7328432" cy="2483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51546570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C51-8AAD-42EC-C463-0FB63FCF395D}"/>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B50D994E-F192-8F10-8EA4-D77AB8D4E2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94231B7-CE07-3937-FB7B-A24B4F77C81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121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Phụ Lục 7 Đề Xuất">
            <a:extLst>
              <a:ext uri="{FF2B5EF4-FFF2-40B4-BE49-F238E27FC236}">
                <a16:creationId xmlns:a16="http://schemas.microsoft.com/office/drawing/2014/main" id="{6857E57B-8C26-DC77-2A16-2E0DF4E1B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116" y="996825"/>
            <a:ext cx="7137767" cy="4864350"/>
          </a:xfrm>
          <a:prstGeom prst="rect">
            <a:avLst/>
          </a:prstGeom>
        </p:spPr>
      </p:pic>
    </p:spTree>
    <p:extLst>
      <p:ext uri="{BB962C8B-B14F-4D97-AF65-F5344CB8AC3E}">
        <p14:creationId xmlns:p14="http://schemas.microsoft.com/office/powerpoint/2010/main" val="36704521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D899D-771D-0B85-523C-84881E490D3F}"/>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4A16613-0358-A318-7502-BD07319EDFF5}"/>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122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8" name="Picture 7" descr="Phụ Lục 7.1 Đề Xuất">
            <a:extLst>
              <a:ext uri="{FF2B5EF4-FFF2-40B4-BE49-F238E27FC236}">
                <a16:creationId xmlns:a16="http://schemas.microsoft.com/office/drawing/2014/main" id="{70D2C3A4-1387-00F3-54B7-1009F89DD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15" y="545152"/>
            <a:ext cx="8020617" cy="5196250"/>
          </a:xfrm>
          <a:prstGeom prst="rect">
            <a:avLst/>
          </a:prstGeom>
        </p:spPr>
      </p:pic>
      <p:pic>
        <p:nvPicPr>
          <p:cNvPr id="5" name="Picture 4" descr="Logo Hội Đồng Nước Tiểu Bang">
            <a:extLst>
              <a:ext uri="{FF2B5EF4-FFF2-40B4-BE49-F238E27FC236}">
                <a16:creationId xmlns:a16="http://schemas.microsoft.com/office/drawing/2014/main" id="{366D0BA1-B602-1456-4BB1-8BB191D9522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8814F339-824A-A721-8872-8C55D634A11B}"/>
              </a:ext>
              <a:ext uri="{C183D7F6-B498-43B3-948B-1728B52AA6E4}">
                <adec:decorative xmlns:adec="http://schemas.microsoft.com/office/drawing/2017/decorative" val="1"/>
              </a:ext>
            </a:extLst>
          </p:cNvPr>
          <p:cNvSpPr/>
          <p:nvPr/>
        </p:nvSpPr>
        <p:spPr>
          <a:xfrm>
            <a:off x="2327715" y="2256299"/>
            <a:ext cx="3768285" cy="10687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EB9D7E02-F126-350E-5236-9A101C652706}"/>
              </a:ext>
              <a:ext uri="{C183D7F6-B498-43B3-948B-1728B52AA6E4}">
                <adec:decorative xmlns:adec="http://schemas.microsoft.com/office/drawing/2017/decorative" val="1"/>
              </a:ext>
            </a:extLst>
          </p:cNvPr>
          <p:cNvSpPr/>
          <p:nvPr/>
        </p:nvSpPr>
        <p:spPr>
          <a:xfrm>
            <a:off x="2327715" y="1720385"/>
            <a:ext cx="7931407" cy="5315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9293977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9F27-128D-5CCD-B536-1B6BBD1DD2B9}"/>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2858477A-780C-D3E9-CCCA-D326649079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5793031D-9F23-98C7-BCE8-5540A4AD628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123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Phụ Lục 7.1 Đề Xuất">
            <a:extLst>
              <a:ext uri="{FF2B5EF4-FFF2-40B4-BE49-F238E27FC236}">
                <a16:creationId xmlns:a16="http://schemas.microsoft.com/office/drawing/2014/main" id="{2167A67D-C557-FAB5-76F2-BBC8D449C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035" y="613317"/>
            <a:ext cx="7731068" cy="5244835"/>
          </a:xfrm>
          <a:prstGeom prst="rect">
            <a:avLst/>
          </a:prstGeom>
        </p:spPr>
      </p:pic>
      <p:sp>
        <p:nvSpPr>
          <p:cNvPr id="4" name="Rectangle 3">
            <a:extLst>
              <a:ext uri="{FF2B5EF4-FFF2-40B4-BE49-F238E27FC236}">
                <a16:creationId xmlns:a16="http://schemas.microsoft.com/office/drawing/2014/main" id="{C4B6D30F-22D6-DF99-C7B7-87E2A09C068E}"/>
              </a:ext>
              <a:ext uri="{C183D7F6-B498-43B3-948B-1728B52AA6E4}">
                <adec:decorative xmlns:adec="http://schemas.microsoft.com/office/drawing/2017/decorative" val="1"/>
              </a:ext>
            </a:extLst>
          </p:cNvPr>
          <p:cNvSpPr/>
          <p:nvPr/>
        </p:nvSpPr>
        <p:spPr>
          <a:xfrm>
            <a:off x="2503035" y="2458290"/>
            <a:ext cx="7588819" cy="3097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7068A08F-10CA-FAC5-680F-29CC5C430E4D}"/>
              </a:ext>
              <a:ext uri="{C183D7F6-B498-43B3-948B-1728B52AA6E4}">
                <adec:decorative xmlns:adec="http://schemas.microsoft.com/office/drawing/2017/decorative" val="1"/>
              </a:ext>
            </a:extLst>
          </p:cNvPr>
          <p:cNvSpPr/>
          <p:nvPr/>
        </p:nvSpPr>
        <p:spPr>
          <a:xfrm>
            <a:off x="2503035" y="2768068"/>
            <a:ext cx="3592965" cy="9787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42052304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7C0D7-40C9-8BCE-8FD6-376F0F021D7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F9A16794-3751-F46D-EB41-3D64583D5CED}"/>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124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0" name="Picture 9" descr="Phụ Lục 1 Đề Xuất">
            <a:extLst>
              <a:ext uri="{FF2B5EF4-FFF2-40B4-BE49-F238E27FC236}">
                <a16:creationId xmlns:a16="http://schemas.microsoft.com/office/drawing/2014/main" id="{2ECB3885-8C77-7199-FF1B-F416CE6AE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890" y="475838"/>
            <a:ext cx="6954220" cy="5906324"/>
          </a:xfrm>
          <a:prstGeom prst="rect">
            <a:avLst/>
          </a:prstGeom>
        </p:spPr>
      </p:pic>
      <p:pic>
        <p:nvPicPr>
          <p:cNvPr id="5" name="Picture 4" descr="Logo Hội Đồng Nước Tiểu Bang">
            <a:extLst>
              <a:ext uri="{FF2B5EF4-FFF2-40B4-BE49-F238E27FC236}">
                <a16:creationId xmlns:a16="http://schemas.microsoft.com/office/drawing/2014/main" id="{A0B9B3FC-5D6F-7285-877A-BE67AADC316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D63CCC9D-A3DF-D9E7-4303-51928E3C079F}"/>
              </a:ext>
              <a:ext uri="{C183D7F6-B498-43B3-948B-1728B52AA6E4}">
                <adec:decorative xmlns:adec="http://schemas.microsoft.com/office/drawing/2017/decorative" val="1"/>
              </a:ext>
            </a:extLst>
          </p:cNvPr>
          <p:cNvSpPr/>
          <p:nvPr/>
        </p:nvSpPr>
        <p:spPr>
          <a:xfrm>
            <a:off x="4886857" y="5825855"/>
            <a:ext cx="4561943"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88364D5C-5E56-1680-7014-4DD269C04083}"/>
              </a:ext>
              <a:ext uri="{C183D7F6-B498-43B3-948B-1728B52AA6E4}">
                <adec:decorative xmlns:adec="http://schemas.microsoft.com/office/drawing/2017/decorative" val="1"/>
              </a:ext>
            </a:extLst>
          </p:cNvPr>
          <p:cNvSpPr/>
          <p:nvPr/>
        </p:nvSpPr>
        <p:spPr>
          <a:xfrm>
            <a:off x="4504269" y="3200628"/>
            <a:ext cx="4944531"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6FFA48B0-7F74-68D4-BE7E-B1D8877AFAD5}"/>
              </a:ext>
              <a:ext uri="{C183D7F6-B498-43B3-948B-1728B52AA6E4}">
                <adec:decorative xmlns:adec="http://schemas.microsoft.com/office/drawing/2017/decorative" val="1"/>
              </a:ext>
            </a:extLst>
          </p:cNvPr>
          <p:cNvSpPr/>
          <p:nvPr/>
        </p:nvSpPr>
        <p:spPr>
          <a:xfrm>
            <a:off x="2618890" y="3685592"/>
            <a:ext cx="3770759"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10823310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785E-94B5-97C4-406B-C607618850CF}"/>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96DA1F66-762C-AB0A-AB7B-B1B3708F48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FF4E88E-7FBC-C4DE-AC2D-4843ACF7FA3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 sz="1800" b="0" i="0" u="none" strike="noStrike" kern="1200" cap="none" spc="0" normalizeH="0" baseline="0" noProof="0">
                <a:ln>
                  <a:noFill/>
                </a:ln>
                <a:solidFill>
                  <a:srgbClr val="000000"/>
                </a:solidFill>
                <a:uLnTx/>
                <a:uFillTx/>
                <a:latin typeface="Arial"/>
                <a:ea typeface="+mn-ea"/>
                <a:cs typeface="+mn-cs"/>
              </a:rPr>
              <a:t>125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1" name="Picture 10" descr="Phụ Lục 11 Đề Xuất">
            <a:extLst>
              <a:ext uri="{FF2B5EF4-FFF2-40B4-BE49-F238E27FC236}">
                <a16:creationId xmlns:a16="http://schemas.microsoft.com/office/drawing/2014/main" id="{48EA9ED3-D61B-9AB0-F76E-F6E464EE2F95}"/>
              </a:ext>
            </a:extLst>
          </p:cNvPr>
          <p:cNvPicPr>
            <a:picLocks noChangeAspect="1"/>
          </p:cNvPicPr>
          <p:nvPr/>
        </p:nvPicPr>
        <p:blipFill>
          <a:blip r:embed="rId4"/>
          <a:stretch>
            <a:fillRect/>
          </a:stretch>
        </p:blipFill>
        <p:spPr>
          <a:xfrm>
            <a:off x="2528389" y="995023"/>
            <a:ext cx="7135221" cy="4867954"/>
          </a:xfrm>
          <a:prstGeom prst="rect">
            <a:avLst/>
          </a:prstGeom>
        </p:spPr>
      </p:pic>
      <p:cxnSp>
        <p:nvCxnSpPr>
          <p:cNvPr id="12" name="Straight Connector 11">
            <a:extLst>
              <a:ext uri="{FF2B5EF4-FFF2-40B4-BE49-F238E27FC236}">
                <a16:creationId xmlns:a16="http://schemas.microsoft.com/office/drawing/2014/main" id="{E5CAAF0B-4258-E905-D4BB-4821BC02E5FC}"/>
              </a:ext>
              <a:ext uri="{C183D7F6-B498-43B3-948B-1728B52AA6E4}">
                <adec:decorative xmlns:adec="http://schemas.microsoft.com/office/drawing/2017/decorative" val="1"/>
              </a:ext>
            </a:extLst>
          </p:cNvPr>
          <p:cNvCxnSpPr/>
          <p:nvPr/>
        </p:nvCxnSpPr>
        <p:spPr>
          <a:xfrm flipH="1">
            <a:off x="3365500" y="995023"/>
            <a:ext cx="4663378" cy="50412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D5E7A4-AC89-0FE0-FE91-78BCB66161FE}"/>
              </a:ext>
              <a:ext uri="{C183D7F6-B498-43B3-948B-1728B52AA6E4}">
                <adec:decorative xmlns:adec="http://schemas.microsoft.com/office/drawing/2017/decorative" val="1"/>
              </a:ext>
            </a:extLst>
          </p:cNvPr>
          <p:cNvCxnSpPr/>
          <p:nvPr/>
        </p:nvCxnSpPr>
        <p:spPr>
          <a:xfrm flipH="1" flipV="1">
            <a:off x="3456878" y="995023"/>
            <a:ext cx="5524301" cy="4998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03660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3" name="Rectangle 1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5" name="Slide Number Placeholder 2">
            <a:extLst>
              <a:ext uri="{FF2B5EF4-FFF2-40B4-BE49-F238E27FC236}">
                <a16:creationId xmlns:a16="http://schemas.microsoft.com/office/drawing/2014/main" id="{7683EA2C-62FF-9288-B68D-C8FAD5DE7F99}"/>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126</a:t>
            </a:r>
            <a:endParaRPr lang="en-US" sz="1800">
              <a:solidFill>
                <a:schemeClr val="tx1"/>
              </a:solidFill>
            </a:endParaRPr>
          </a:p>
        </p:txBody>
      </p:sp>
      <p:sp>
        <p:nvSpPr>
          <p:cNvPr id="2" name="Title 1">
            <a:extLst>
              <a:ext uri="{FF2B5EF4-FFF2-40B4-BE49-F238E27FC236}">
                <a16:creationId xmlns:a16="http://schemas.microsoft.com/office/drawing/2014/main" id="{200D0FD5-8B23-4EF0-9223-24E82B641CFC}"/>
              </a:ext>
            </a:extLst>
          </p:cNvPr>
          <p:cNvSpPr>
            <a:spLocks noGrp="1"/>
          </p:cNvSpPr>
          <p:nvPr>
            <p:ph type="title"/>
          </p:nvPr>
        </p:nvSpPr>
        <p:spPr>
          <a:xfrm>
            <a:off x="871442" y="685800"/>
            <a:ext cx="4353116" cy="1474666"/>
          </a:xfrm>
        </p:spPr>
        <p:txBody>
          <a:bodyPr vert="horz" lIns="91440" tIns="45720" rIns="91440" bIns="45720" rtlCol="0" anchor="b">
            <a:noAutofit/>
          </a:bodyPr>
          <a:lstStyle/>
          <a:p>
            <a:pPr algn="ctr" rtl="0"/>
            <a:r>
              <a:rPr lang="vi" sz="3200" b="0" i="0" u="none" strike="noStrike" kern="1200" dirty="0">
                <a:latin typeface="Arial"/>
                <a:ea typeface="+mj-ea"/>
                <a:cs typeface="+mj-cs"/>
              </a:rPr>
              <a:t>Tài Nguyên/Thông Tin Liên Lạc</a:t>
            </a:r>
          </a:p>
        </p:txBody>
      </p:sp>
      <p:sp>
        <p:nvSpPr>
          <p:cNvPr id="3" name="Text Placeholder 2">
            <a:extLst>
              <a:ext uri="{FF2B5EF4-FFF2-40B4-BE49-F238E27FC236}">
                <a16:creationId xmlns:a16="http://schemas.microsoft.com/office/drawing/2014/main" id="{1B8CCC02-B387-40E4-996F-C58B1A1EB55A}"/>
              </a:ext>
            </a:extLst>
          </p:cNvPr>
          <p:cNvSpPr>
            <a:spLocks noGrp="1"/>
          </p:cNvSpPr>
          <p:nvPr>
            <p:ph type="body" sz="quarter" idx="11"/>
          </p:nvPr>
        </p:nvSpPr>
        <p:spPr>
          <a:xfrm>
            <a:off x="190500" y="2269536"/>
            <a:ext cx="5753100" cy="4368769"/>
          </a:xfrm>
        </p:spPr>
        <p:txBody>
          <a:bodyPr vert="horz" lIns="91440" tIns="45720" rIns="91440" bIns="45720" rtlCol="0" anchor="t">
            <a:noAutofit/>
          </a:bodyPr>
          <a:lstStyle/>
          <a:p>
            <a:pPr marL="0" lvl="1" indent="0">
              <a:buNone/>
            </a:pPr>
            <a:endParaRPr lang="en-US" sz="1800" u="sng">
              <a:cs typeface="+mn-cs"/>
            </a:endParaRPr>
          </a:p>
          <a:p>
            <a:pPr marL="0" lvl="1" indent="0" rtl="0">
              <a:buNone/>
            </a:pPr>
            <a:r>
              <a:rPr lang="vi" sz="1800" b="1" i="0" u="none" strike="noStrike">
                <a:latin typeface="Arial"/>
                <a:cs typeface="+mn-cs"/>
              </a:rPr>
              <a:t>Austin Lemire-Baeten</a:t>
            </a:r>
          </a:p>
          <a:p>
            <a:pPr marL="0" lvl="1" indent="0" rtl="0">
              <a:buNone/>
            </a:pPr>
            <a:r>
              <a:rPr lang="vi" sz="1800" b="1" i="0" u="none" strike="noStrike">
                <a:latin typeface="Arial"/>
                <a:cs typeface="+mn-cs"/>
              </a:rPr>
              <a:t>Hội Đồng Kiểm Soát Tài Nguyên Nước Tiểu Bang</a:t>
            </a:r>
          </a:p>
          <a:p>
            <a:pPr marL="0" lvl="1" indent="0" rtl="0">
              <a:buNone/>
            </a:pPr>
            <a:r>
              <a:rPr lang="vi" sz="1800" b="1" i="0" u="none" strike="noStrike">
                <a:solidFill>
                  <a:srgbClr val="0070C0"/>
                </a:solidFill>
                <a:latin typeface="Arial"/>
                <a:cs typeface="+mn-cs"/>
                <a:hlinkClick r:id="rId3">
                  <a:extLst>
                    <a:ext uri="{A12FA001-AC4F-418D-AE19-62706E023703}">
                      <ahyp:hlinkClr xmlns:ahyp="http://schemas.microsoft.com/office/drawing/2018/hyperlinkcolor" val="tx"/>
                    </a:ext>
                  </a:extLst>
                </a:hlinkClick>
              </a:rPr>
              <a:t>Austin.Lemire-Baeten@waterboards.ca.gov</a:t>
            </a:r>
            <a:endParaRPr lang="en-US" sz="1800" b="1">
              <a:solidFill>
                <a:srgbClr val="0070C0"/>
              </a:solidFill>
              <a:cs typeface="+mn-cs"/>
            </a:endParaRPr>
          </a:p>
          <a:p>
            <a:pPr marL="0" lvl="1" indent="0">
              <a:buNone/>
            </a:pPr>
            <a:endParaRPr lang="en-US" sz="1800" b="1">
              <a:cs typeface="+mn-cs"/>
            </a:endParaRPr>
          </a:p>
          <a:p>
            <a:pPr marL="0" lvl="1" indent="0">
              <a:buNone/>
            </a:pPr>
            <a:endParaRPr lang="en-US" sz="1800">
              <a:cs typeface="+mn-cs"/>
            </a:endParaRPr>
          </a:p>
          <a:p>
            <a:pPr marL="0" lvl="1" indent="0" rtl="0">
              <a:buNone/>
            </a:pPr>
            <a:r>
              <a:rPr lang="vi" sz="1800" b="1" i="0" u="none" strike="noStrike">
                <a:latin typeface="Arial"/>
                <a:cs typeface="+mn-cs"/>
              </a:rPr>
              <a:t>Đăng Ký Nhận Email: </a:t>
            </a:r>
            <a:r>
              <a:rPr lang="vi" sz="1800" b="1" i="0" u="none" strike="noStrike">
                <a:solidFill>
                  <a:srgbClr val="0070C0"/>
                </a:solidFill>
                <a:latin typeface="Arial"/>
                <a:cs typeface="+mn-cs"/>
                <a:hlinkClick r:id="rId4">
                  <a:extLst>
                    <a:ext uri="{A12FA001-AC4F-418D-AE19-62706E023703}">
                      <ahyp:hlinkClr xmlns:ahyp="http://schemas.microsoft.com/office/drawing/2018/hyperlinkcolor" val="tx"/>
                    </a:ext>
                  </a:extLst>
                </a:hlinkClick>
              </a:rPr>
              <a:t>https://www.waterboards.ca.gov/resources/email</a:t>
            </a:r>
            <a:br>
              <a:rPr lang="vi" sz="1800" b="1" i="0" u="none" strike="noStrike">
                <a:solidFill>
                  <a:srgbClr val="0070C0"/>
                </a:solidFill>
                <a:latin typeface="Arial"/>
                <a:cs typeface="+mn-cs"/>
                <a:hlinkClick r:id="rId4">
                  <a:extLst>
                    <a:ext uri="{A12FA001-AC4F-418D-AE19-62706E023703}">
                      <ahyp:hlinkClr xmlns:ahyp="http://schemas.microsoft.com/office/drawing/2018/hyperlinkcolor" val="tx"/>
                    </a:ext>
                  </a:extLst>
                </a:hlinkClick>
              </a:rPr>
            </a:br>
            <a:r>
              <a:rPr lang="vi" sz="1800" b="1" i="0" u="none" strike="noStrike">
                <a:solidFill>
                  <a:srgbClr val="0070C0"/>
                </a:solidFill>
                <a:latin typeface="Arial"/>
                <a:cs typeface="+mn-cs"/>
                <a:hlinkClick r:id="rId4">
                  <a:extLst>
                    <a:ext uri="{A12FA001-AC4F-418D-AE19-62706E023703}">
                      <ahyp:hlinkClr xmlns:ahyp="http://schemas.microsoft.com/office/drawing/2018/hyperlinkcolor" val="tx"/>
                    </a:ext>
                  </a:extLst>
                </a:hlinkClick>
              </a:rPr>
              <a:t>_subscriptions/ust_subscribe.html</a:t>
            </a:r>
            <a:endParaRPr lang="en-US" sz="1800" b="1">
              <a:solidFill>
                <a:srgbClr val="0070C0"/>
              </a:solidFill>
              <a:cs typeface="+mn-cs"/>
            </a:endParaRPr>
          </a:p>
          <a:p>
            <a:pPr marL="0" lvl="1"/>
            <a:endParaRPr lang="en-US" sz="1800" u="sng">
              <a:cs typeface="+mn-cs"/>
            </a:endParaRPr>
          </a:p>
          <a:p>
            <a:pPr marL="457200" lvl="1"/>
            <a:endParaRPr lang="en-US" sz="1800">
              <a:cs typeface="+mn-cs"/>
            </a:endParaRPr>
          </a:p>
          <a:p>
            <a:pPr marL="457200" lvl="1"/>
            <a:endParaRPr lang="en-US" sz="1800">
              <a:cs typeface="+mn-cs"/>
            </a:endParaRPr>
          </a:p>
        </p:txBody>
      </p:sp>
      <p:pic>
        <p:nvPicPr>
          <p:cNvPr id="6" name="Picture 5" descr="Logo Hội Đồng Nước Tiểu Bang">
            <a:extLst>
              <a:ext uri="{FF2B5EF4-FFF2-40B4-BE49-F238E27FC236}">
                <a16:creationId xmlns:a16="http://schemas.microsoft.com/office/drawing/2014/main" id="{05A70DBF-5CE4-4FBD-9839-81ECA88A18D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60442" y="5981842"/>
            <a:ext cx="1041057" cy="762574"/>
          </a:xfrm>
          <a:prstGeom prst="rect">
            <a:avLst/>
          </a:prstGeom>
        </p:spPr>
      </p:pic>
      <p:sp>
        <p:nvSpPr>
          <p:cNvPr id="10" name="TextBox 9">
            <a:extLst>
              <a:ext uri="{FF2B5EF4-FFF2-40B4-BE49-F238E27FC236}">
                <a16:creationId xmlns:a16="http://schemas.microsoft.com/office/drawing/2014/main" id="{8F76BB49-1A80-8B5E-CFFC-A26F800DB6CF}"/>
              </a:ext>
            </a:extLst>
          </p:cNvPr>
          <p:cNvSpPr txBox="1"/>
          <p:nvPr/>
        </p:nvSpPr>
        <p:spPr>
          <a:xfrm>
            <a:off x="6840977" y="1685232"/>
            <a:ext cx="4596515" cy="369332"/>
          </a:xfrm>
          <a:prstGeom prst="rect">
            <a:avLst/>
          </a:prstGeom>
          <a:noFill/>
        </p:spPr>
        <p:txBody>
          <a:bodyPr wrap="none" rtlCol="0">
            <a:noAutofit/>
          </a:bodyPr>
          <a:lstStyle/>
          <a:p>
            <a:pPr algn="ctr" rtl="0"/>
            <a:r>
              <a:rPr lang="vi" sz="1800" b="0" i="0" u="none" strike="noStrike" dirty="0">
                <a:latin typeface="Arial"/>
              </a:rPr>
              <a:t>Liên Kết đến Tất Cả Tài Nguyên Chương 16 của Quý Vị!</a:t>
            </a:r>
          </a:p>
        </p:txBody>
      </p:sp>
      <p:pic>
        <p:nvPicPr>
          <p:cNvPr id="12" name="Picture 11" descr="Mã Qr&#10;&#10;.">
            <a:extLst>
              <a:ext uri="{FF2B5EF4-FFF2-40B4-BE49-F238E27FC236}">
                <a16:creationId xmlns:a16="http://schemas.microsoft.com/office/drawing/2014/main" id="{2CB03685-AA46-C09A-426B-D0DB2F563E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8274" y="2652534"/>
            <a:ext cx="3115033" cy="3104854"/>
          </a:xfrm>
          <a:prstGeom prst="rect">
            <a:avLst/>
          </a:prstGeom>
          <a:ln>
            <a:solidFill>
              <a:schemeClr val="tx1"/>
            </a:solidFill>
          </a:ln>
          <a:effectLst>
            <a:glow rad="685800">
              <a:srgbClr val="FFFF00">
                <a:alpha val="40000"/>
              </a:srgbClr>
            </a:glow>
          </a:effectLst>
        </p:spPr>
      </p:pic>
    </p:spTree>
    <p:extLst>
      <p:ext uri="{BB962C8B-B14F-4D97-AF65-F5344CB8AC3E}">
        <p14:creationId xmlns:p14="http://schemas.microsoft.com/office/powerpoint/2010/main" val="30088655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9" name="Title 1">
            <a:extLst>
              <a:ext uri="{FF2B5EF4-FFF2-40B4-BE49-F238E27FC236}">
                <a16:creationId xmlns:a16="http://schemas.microsoft.com/office/drawing/2014/main" id="{DF8D9FB3-7D59-1925-1B1E-3924F7091261}"/>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31650"/>
            <a:ext cx="10940715" cy="3090077"/>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cs typeface="Arial"/>
              </a:rPr>
              <a:t>Nội Dung Mới Đề Xuất:</a:t>
            </a:r>
          </a:p>
          <a:p>
            <a:pPr marL="342900" indent="-342900" rtl="0">
              <a:spcBef>
                <a:spcPts val="600"/>
              </a:spcBef>
              <a:buClr>
                <a:schemeClr val="tx1"/>
              </a:buClr>
              <a:buFont typeface="Arial" panose="020B0604020202020204" pitchFamily="34" charset="0"/>
              <a:buChar char="•"/>
            </a:pPr>
            <a:r>
              <a:rPr lang="vi" sz="2800" b="1" i="0" u="none" strike="noStrike">
                <a:solidFill>
                  <a:srgbClr val="0070C0"/>
                </a:solidFill>
                <a:latin typeface="Arial"/>
                <a:cs typeface="Arial"/>
              </a:rPr>
              <a:t>Phân Loại Vi Phạm</a:t>
            </a:r>
          </a:p>
          <a:p>
            <a:pPr marL="800100" lvl="1" indent="-342900" rtl="0">
              <a:spcBef>
                <a:spcPts val="600"/>
              </a:spcBef>
              <a:buClr>
                <a:schemeClr val="tx1"/>
              </a:buClr>
              <a:buFont typeface="Arial" panose="020B0604020202020204" pitchFamily="34" charset="0"/>
              <a:buChar char="•"/>
            </a:pPr>
            <a:r>
              <a:rPr lang="vi" sz="2800" b="1" i="0" u="none" strike="noStrike">
                <a:solidFill>
                  <a:srgbClr val="0070C0"/>
                </a:solidFill>
                <a:latin typeface="Arial"/>
                <a:cs typeface="Arial"/>
              </a:rPr>
              <a:t>Vi Phạm Loại I </a:t>
            </a:r>
            <a:r>
              <a:rPr lang="vi" sz="2800" b="0" i="0" u="none" strike="noStrike">
                <a:latin typeface="Arial"/>
                <a:cs typeface="Arial"/>
              </a:rPr>
              <a:t>có nghĩa là một vi phạm được xem là "vi phạm nghiêm trọng";</a:t>
            </a:r>
          </a:p>
          <a:p>
            <a:pPr marL="342900" indent="-3429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rtl="0">
              <a:lnSpc>
                <a:spcPct val="90000"/>
              </a:lnSpc>
            </a:pPr>
            <a:r>
              <a:rPr lang="vi" sz="2800" b="0" i="1" u="none" strike="noStrike">
                <a:latin typeface="Arial"/>
                <a:cs typeface="Arial"/>
              </a:rPr>
              <a:t>Lưu ý: Định nghĩa về “vi phạm nghiêm trọng” đã được diễn đạt lại nhưng không thay đổi về mặt nội dung.</a:t>
            </a:r>
          </a:p>
        </p:txBody>
      </p:sp>
      <p:sp>
        <p:nvSpPr>
          <p:cNvPr id="5" name="Slide Number Placeholder 2">
            <a:extLst>
              <a:ext uri="{FF2B5EF4-FFF2-40B4-BE49-F238E27FC236}">
                <a16:creationId xmlns:a16="http://schemas.microsoft.com/office/drawing/2014/main" id="{E55CF6DC-D87F-28F1-6CC2-8FA5F2A01646}"/>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13</a:t>
            </a:r>
            <a:endParaRPr lang="en-US" sz="1800">
              <a:solidFill>
                <a:schemeClr val="tx1"/>
              </a:solidFill>
            </a:endParaRPr>
          </a:p>
        </p:txBody>
      </p:sp>
    </p:spTree>
    <p:extLst>
      <p:ext uri="{BB962C8B-B14F-4D97-AF65-F5344CB8AC3E}">
        <p14:creationId xmlns:p14="http://schemas.microsoft.com/office/powerpoint/2010/main" val="30091453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F71969A-5858-FB98-4DD7-59468EC6DA2E}"/>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26941"/>
            <a:ext cx="10908633" cy="3804118"/>
          </a:xfrm>
          <a:prstGeom prst="rect">
            <a:avLst/>
          </a:prstGeom>
        </p:spPr>
        <p:txBody>
          <a:bodyPr wrap="square">
            <a:noAutofit/>
          </a:bodyPr>
          <a:lstStyle/>
          <a:p>
            <a:pPr rtl="0">
              <a:lnSpc>
                <a:spcPct val="90000"/>
              </a:lnSpc>
            </a:pPr>
            <a:r>
              <a:rPr lang="vi" sz="2800" b="1" i="0" u="none" strike="noStrike" dirty="0">
                <a:solidFill>
                  <a:srgbClr val="0070C0"/>
                </a:solidFill>
                <a:latin typeface="Arial"/>
                <a:cs typeface="Arial"/>
              </a:rPr>
              <a:t>Nội Dung Mới Đề Xuất:</a:t>
            </a:r>
          </a:p>
          <a:p>
            <a:pPr marL="800100" lvl="1" indent="-342900" rtl="0">
              <a:spcBef>
                <a:spcPts val="600"/>
              </a:spcBef>
              <a:buClr>
                <a:schemeClr val="tx1"/>
              </a:buClr>
              <a:buFont typeface="Arial" panose="020B0604020202020204" pitchFamily="34" charset="0"/>
              <a:buChar char="•"/>
            </a:pPr>
            <a:r>
              <a:rPr lang="vi" sz="2800" b="1" i="0" u="none" strike="noStrike" dirty="0">
                <a:solidFill>
                  <a:srgbClr val="0070C0"/>
                </a:solidFill>
                <a:latin typeface="Arial"/>
                <a:cs typeface="Arial"/>
              </a:rPr>
              <a:t>Vi Phạm Loại II </a:t>
            </a:r>
            <a:r>
              <a:rPr lang="vi" sz="2800" b="0" i="0" u="none" strike="noStrike" dirty="0">
                <a:latin typeface="Arial"/>
                <a:cs typeface="Arial"/>
              </a:rPr>
              <a:t>có nghĩa là một vi phạm hoặc tập hợp các vi phạm: </a:t>
            </a:r>
          </a:p>
          <a:p>
            <a:pPr marL="1257300" lvl="2" indent="-342900" rtl="0">
              <a:spcBef>
                <a:spcPts val="600"/>
              </a:spcBef>
              <a:buFont typeface="Arial" panose="020B0604020202020204" pitchFamily="34" charset="0"/>
              <a:buChar char="•"/>
            </a:pPr>
            <a:r>
              <a:rPr lang="vi" sz="2800" b="0" i="0" u="none" strike="noStrike" dirty="0">
                <a:latin typeface="Arial"/>
                <a:cs typeface="Arial"/>
              </a:rPr>
              <a:t>Dẫn đến việc không thực hiện hoặc không vượt qua một bài kiểm tra; </a:t>
            </a:r>
          </a:p>
          <a:p>
            <a:pPr marL="1257300" lvl="2" indent="-342900" rtl="0">
              <a:spcBef>
                <a:spcPts val="600"/>
              </a:spcBef>
              <a:buFont typeface="Arial" panose="020B0604020202020204" pitchFamily="34" charset="0"/>
              <a:buChar char="•"/>
            </a:pPr>
            <a:r>
              <a:rPr lang="vi" sz="2800" b="0" i="0" u="none" strike="noStrike" dirty="0">
                <a:latin typeface="Arial"/>
                <a:cs typeface="Arial"/>
              </a:rPr>
              <a:t>Là vi phạm liên quan đến việc phát hiện rò rỉ mà không phải là vi phạm Loại I; hoặc </a:t>
            </a:r>
          </a:p>
          <a:p>
            <a:pPr marL="1257300" lvl="2" indent="-342900" rtl="0">
              <a:spcBef>
                <a:spcPts val="600"/>
              </a:spcBef>
              <a:buFont typeface="Arial" panose="020B0604020202020204" pitchFamily="34" charset="0"/>
              <a:buChar char="•"/>
            </a:pPr>
            <a:r>
              <a:rPr lang="vi" sz="2800" b="0" i="0" u="none" strike="noStrike" dirty="0">
                <a:latin typeface="Arial"/>
                <a:cs typeface="Arial"/>
              </a:rPr>
              <a:t>Là vi phạm nhỏ nhưng xảy ra nhiều lần hoặc do một người vi phạm cố tình không hợp tác thực hiện. </a:t>
            </a:r>
          </a:p>
        </p:txBody>
      </p:sp>
      <p:sp>
        <p:nvSpPr>
          <p:cNvPr id="5" name="Slide Number Placeholder 2">
            <a:extLst>
              <a:ext uri="{FF2B5EF4-FFF2-40B4-BE49-F238E27FC236}">
                <a16:creationId xmlns:a16="http://schemas.microsoft.com/office/drawing/2014/main" id="{67562E99-0B2D-88EC-33C9-F11436A499BA}"/>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14</a:t>
            </a:r>
            <a:endParaRPr lang="en-US" sz="1800">
              <a:solidFill>
                <a:schemeClr val="tx1"/>
              </a:solidFill>
            </a:endParaRPr>
          </a:p>
        </p:txBody>
      </p:sp>
    </p:spTree>
    <p:extLst>
      <p:ext uri="{BB962C8B-B14F-4D97-AF65-F5344CB8AC3E}">
        <p14:creationId xmlns:p14="http://schemas.microsoft.com/office/powerpoint/2010/main" val="39942005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5686FB1C-0EA2-5F1E-2291-131BC6EE00AD}"/>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04133"/>
            <a:ext cx="10908632" cy="1849737"/>
          </a:xfrm>
          <a:prstGeom prst="rect">
            <a:avLst/>
          </a:prstGeom>
        </p:spPr>
        <p:txBody>
          <a:bodyPr wrap="square">
            <a:noAutofit/>
          </a:bodyPr>
          <a:lstStyle/>
          <a:p>
            <a:pPr rtl="0">
              <a:lnSpc>
                <a:spcPct val="90000"/>
              </a:lnSpc>
            </a:pPr>
            <a:r>
              <a:rPr lang="vi" sz="2800" b="1" i="0" u="none" strike="noStrike">
                <a:solidFill>
                  <a:srgbClr val="0070C0"/>
                </a:solidFill>
                <a:latin typeface="Arial"/>
                <a:cs typeface="Arial"/>
              </a:rPr>
              <a:t>Nội Dung Mới Đề Xuất:</a:t>
            </a:r>
          </a:p>
          <a:p>
            <a:pPr marL="800100" lvl="1" indent="-342900" rtl="0">
              <a:spcBef>
                <a:spcPts val="600"/>
              </a:spcBef>
              <a:buClr>
                <a:schemeClr val="tx1"/>
              </a:buClr>
              <a:buFont typeface="Arial" panose="020B0604020202020204" pitchFamily="34" charset="0"/>
              <a:buChar char="•"/>
            </a:pPr>
            <a:r>
              <a:rPr lang="vi" sz="2800" b="1" i="0" u="none" strike="noStrike">
                <a:solidFill>
                  <a:srgbClr val="0070C0"/>
                </a:solidFill>
                <a:latin typeface="Arial"/>
                <a:cs typeface="Arial"/>
              </a:rPr>
              <a:t>Vi Phạm Nhỏ </a:t>
            </a:r>
            <a:r>
              <a:rPr lang="vi" sz="2800" b="0" i="0" u="none" strike="noStrike">
                <a:latin typeface="Arial"/>
                <a:cs typeface="Arial"/>
              </a:rPr>
              <a:t>có nghĩa là một vi phạm hoặc tập hợp các vi phạm không đáp ứng tiêu chí của vi phạm Loại I hoặc vi phạm Loại II. </a:t>
            </a:r>
          </a:p>
        </p:txBody>
      </p:sp>
      <p:sp>
        <p:nvSpPr>
          <p:cNvPr id="5" name="Slide Number Placeholder 2">
            <a:extLst>
              <a:ext uri="{FF2B5EF4-FFF2-40B4-BE49-F238E27FC236}">
                <a16:creationId xmlns:a16="http://schemas.microsoft.com/office/drawing/2014/main" id="{CC462D8C-28DF-2084-ECEC-0FFB5C236C60}"/>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15</a:t>
            </a:r>
            <a:endParaRPr lang="en-US" sz="1800">
              <a:solidFill>
                <a:schemeClr val="tx1"/>
              </a:solidFill>
            </a:endParaRPr>
          </a:p>
        </p:txBody>
      </p:sp>
    </p:spTree>
    <p:extLst>
      <p:ext uri="{BB962C8B-B14F-4D97-AF65-F5344CB8AC3E}">
        <p14:creationId xmlns:p14="http://schemas.microsoft.com/office/powerpoint/2010/main" val="2913349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44821169-1772-C68B-43D6-5F15C9E1DF09}"/>
              </a:ext>
            </a:extLst>
          </p:cNvPr>
          <p:cNvSpPr txBox="1">
            <a:spLocks noGrp="1"/>
          </p:cNvSpPr>
          <p:nvPr>
            <p:ph type="title" idx="4294967295"/>
          </p:nvPr>
        </p:nvSpPr>
        <p:spPr>
          <a:xfrm>
            <a:off x="641684" y="708433"/>
            <a:ext cx="10723921" cy="236825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Lưu Trữ Hồ Sơ</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88816"/>
            <a:ext cx="10422557" cy="3019288"/>
          </a:xfrm>
          <a:prstGeom prst="rect">
            <a:avLst/>
          </a:prstGeom>
        </p:spPr>
        <p:txBody>
          <a:bodyPr wrap="square" lIns="91440" tIns="45720" rIns="91440" bIns="45720" anchor="t">
            <a:noAutofit/>
          </a:bodyPr>
          <a:lstStyle/>
          <a:p>
            <a:pPr rtl="0">
              <a:lnSpc>
                <a:spcPct val="90000"/>
              </a:lnSpc>
            </a:pPr>
            <a:r>
              <a:rPr lang="vi" sz="2800" b="1" i="0" u="none" strike="noStrike" dirty="0">
                <a:solidFill>
                  <a:srgbClr val="0070C0"/>
                </a:solidFill>
                <a:latin typeface="Arial"/>
                <a:cs typeface="Arial"/>
              </a:rPr>
              <a:t>Nội Dung Mới Đề Xuất:</a:t>
            </a:r>
          </a:p>
          <a:p>
            <a:pPr rtl="0">
              <a:spcBef>
                <a:spcPts val="600"/>
              </a:spcBef>
            </a:pPr>
            <a:r>
              <a:rPr lang="vi" sz="2800" b="0" i="0" u="none" strike="noStrike" dirty="0">
                <a:latin typeface="Arial"/>
                <a:cs typeface="Arial"/>
              </a:rPr>
              <a:t>Duy trì các hồ sơ sau trong suốt </a:t>
            </a:r>
            <a:r>
              <a:rPr lang="vi" sz="2800" b="0" i="0" u="none" strike="noStrike" dirty="0">
                <a:solidFill>
                  <a:srgbClr val="0070C0"/>
                </a:solidFill>
                <a:latin typeface="Arial"/>
                <a:cs typeface="Arial"/>
              </a:rPr>
              <a:t>vòng đời của hệ thống UST</a:t>
            </a:r>
            <a:r>
              <a:rPr lang="vi" sz="2800" b="0" i="0" u="none" strike="noStrike" dirty="0">
                <a:latin typeface="Arial"/>
                <a:cs typeface="Arial"/>
              </a:rPr>
              <a:t>:</a:t>
            </a:r>
          </a:p>
          <a:p>
            <a:pPr marL="342900" indent="-342900" rtl="0">
              <a:spcBef>
                <a:spcPts val="600"/>
              </a:spcBef>
              <a:buFont typeface="Arial" panose="020B0604020202020204" pitchFamily="34" charset="0"/>
              <a:buChar char="•"/>
            </a:pPr>
            <a:r>
              <a:rPr lang="vi" sz="2800" b="0" i="0" u="none" strike="noStrike" dirty="0">
                <a:latin typeface="Arial"/>
                <a:cs typeface="Arial"/>
              </a:rPr>
              <a:t>Hồ sơ lắp đặt bao gồm, nhưng không giới hạn ở: </a:t>
            </a:r>
          </a:p>
          <a:p>
            <a:pPr marL="800100" lvl="1" indent="-342900" rtl="0">
              <a:spcBef>
                <a:spcPts val="600"/>
              </a:spcBef>
              <a:buFont typeface="Arial" panose="020B0604020202020204" pitchFamily="34" charset="0"/>
              <a:buChar char="•"/>
            </a:pPr>
            <a:r>
              <a:rPr lang="vi" sz="2800" b="0" i="0" u="none" strike="noStrike" dirty="0">
                <a:latin typeface="Arial"/>
                <a:cs typeface="Arial"/>
              </a:rPr>
              <a:t>Kết quả kiểm tra việc lắp đặt; </a:t>
            </a:r>
          </a:p>
          <a:p>
            <a:pPr marL="800100" lvl="1" indent="-342900" rtl="0">
              <a:spcBef>
                <a:spcPts val="600"/>
              </a:spcBef>
              <a:buFont typeface="Arial" panose="020B0604020202020204" pitchFamily="34" charset="0"/>
              <a:buChar char="•"/>
            </a:pPr>
            <a:r>
              <a:rPr lang="vi" sz="2800" b="0" i="0" u="none" strike="noStrike" dirty="0">
                <a:latin typeface="Arial"/>
                <a:cs typeface="Arial"/>
              </a:rPr>
              <a:t>Danh sách kiểm tra và hướng dẫn sử dụng của nhà sản xuất; và</a:t>
            </a:r>
          </a:p>
          <a:p>
            <a:pPr marL="800100" lvl="1" indent="-342900" rtl="0">
              <a:spcBef>
                <a:spcPts val="600"/>
              </a:spcBef>
              <a:buFont typeface="Arial" panose="020B0604020202020204" pitchFamily="34" charset="0"/>
              <a:buChar char="•"/>
            </a:pPr>
            <a:r>
              <a:rPr lang="vi" sz="2800" b="0" i="0" u="none" strike="noStrike" dirty="0">
                <a:latin typeface="Arial"/>
                <a:cs typeface="Arial"/>
              </a:rPr>
              <a:t>Bản vẽ hoàn công. </a:t>
            </a:r>
          </a:p>
        </p:txBody>
      </p:sp>
      <p:sp>
        <p:nvSpPr>
          <p:cNvPr id="2" name="Slide Number Placeholder 2">
            <a:extLst>
              <a:ext uri="{FF2B5EF4-FFF2-40B4-BE49-F238E27FC236}">
                <a16:creationId xmlns:a16="http://schemas.microsoft.com/office/drawing/2014/main" id="{5D47FC64-2128-6EB9-7749-84C380828DD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16</a:t>
            </a:r>
            <a:endParaRPr lang="en-US" sz="1800">
              <a:solidFill>
                <a:schemeClr val="tx1"/>
              </a:solidFill>
            </a:endParaRPr>
          </a:p>
        </p:txBody>
      </p:sp>
    </p:spTree>
    <p:extLst>
      <p:ext uri="{BB962C8B-B14F-4D97-AF65-F5344CB8AC3E}">
        <p14:creationId xmlns:p14="http://schemas.microsoft.com/office/powerpoint/2010/main" val="29626569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D1FFBF56-0929-B095-57E5-CA23B9F6FA25}"/>
              </a:ext>
            </a:extLst>
          </p:cNvPr>
          <p:cNvSpPr txBox="1">
            <a:spLocks noGrp="1"/>
          </p:cNvSpPr>
          <p:nvPr>
            <p:ph type="title" idx="4294967295"/>
          </p:nvPr>
        </p:nvSpPr>
        <p:spPr>
          <a:xfrm>
            <a:off x="641684" y="704623"/>
            <a:ext cx="10723921" cy="237206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Lưu Trữ Hồ Sơ</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83618"/>
            <a:ext cx="11309504" cy="3330142"/>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cs typeface="Arial"/>
              </a:rPr>
              <a:t>Nội Dung Mới Đề Xuất:</a:t>
            </a:r>
          </a:p>
          <a:p>
            <a:pPr rtl="0">
              <a:spcBef>
                <a:spcPts val="600"/>
              </a:spcBef>
            </a:pPr>
            <a:r>
              <a:rPr lang="vi" sz="2800" b="0" i="0" u="none" strike="noStrike">
                <a:latin typeface="Arial"/>
                <a:cs typeface="Arial"/>
              </a:rPr>
              <a:t>Duy trì trong suốt </a:t>
            </a:r>
            <a:r>
              <a:rPr lang="vi" sz="2800" b="0" i="0" u="none" strike="noStrike">
                <a:solidFill>
                  <a:srgbClr val="0070C0"/>
                </a:solidFill>
                <a:latin typeface="Arial"/>
                <a:cs typeface="Arial"/>
              </a:rPr>
              <a:t>vòng đời của hệ thống UST</a:t>
            </a:r>
            <a:r>
              <a:rPr lang="vi" sz="2800" b="0" i="0" u="none" strike="noStrike">
                <a:latin typeface="Arial"/>
                <a:cs typeface="Arial"/>
              </a:rPr>
              <a:t>:</a:t>
            </a:r>
            <a:r>
              <a:rPr lang="vi" sz="2800" b="0" i="1" u="none" strike="noStrike">
                <a:latin typeface="Arial"/>
                <a:cs typeface="Arial"/>
              </a:rPr>
              <a:t> (Tiếp theo)</a:t>
            </a:r>
            <a:endParaRPr lang="en-US" sz="2800">
              <a:latin typeface="Arial"/>
              <a:cs typeface="Arial"/>
            </a:endParaRPr>
          </a:p>
          <a:p>
            <a:pPr marL="800100" lvl="1" indent="-342900" rtl="0">
              <a:spcBef>
                <a:spcPts val="600"/>
              </a:spcBef>
              <a:buFont typeface="Arial" panose="020B0604020202020204" pitchFamily="34" charset="0"/>
              <a:buChar char="•"/>
            </a:pPr>
            <a:r>
              <a:rPr lang="vi" sz="2800" b="0" i="0" u="none" strike="noStrike">
                <a:latin typeface="Arial"/>
                <a:cs typeface="Arial"/>
              </a:rPr>
              <a:t>Hồ sơ sửa chữa, bao gồm các báo cáo thanh tra và chứng nhận độ toàn vẹn kết cấu liên quan đến lớp lót bên trong bồn chứa; </a:t>
            </a:r>
          </a:p>
          <a:p>
            <a:pPr marL="800100" lvl="1" indent="-342900" rtl="0">
              <a:spcBef>
                <a:spcPts val="600"/>
              </a:spcBef>
              <a:buFont typeface="Arial" panose="020B0604020202020204" pitchFamily="34" charset="0"/>
              <a:buChar char="•"/>
            </a:pPr>
            <a:r>
              <a:rPr lang="vi" sz="2800" b="0" i="0" u="none" strike="noStrike">
                <a:latin typeface="Arial"/>
                <a:cs typeface="Arial"/>
              </a:rPr>
              <a:t>Biểu đồ hiệu chuẩn bồn chứa; và</a:t>
            </a:r>
          </a:p>
          <a:p>
            <a:pPr marL="800100" lvl="1" indent="-342900" rtl="0">
              <a:spcBef>
                <a:spcPts val="600"/>
              </a:spcBef>
              <a:buFont typeface="Arial" panose="020B0604020202020204" pitchFamily="34" charset="0"/>
              <a:buChar char="•"/>
            </a:pPr>
            <a:r>
              <a:rPr lang="vi" sz="2800" b="0" i="0" u="none" strike="noStrike">
                <a:latin typeface="Arial"/>
                <a:cs typeface="Arial"/>
              </a:rPr>
              <a:t>Báo cáo về sự cố rò rỉ trái phép. </a:t>
            </a:r>
          </a:p>
          <a:p>
            <a:pPr marL="342900" indent="-3429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3605C275-FE2F-D33A-3683-BD675861429B}"/>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17</a:t>
            </a:r>
            <a:endParaRPr lang="en-US" sz="1800">
              <a:solidFill>
                <a:schemeClr val="tx1"/>
              </a:solidFill>
            </a:endParaRPr>
          </a:p>
        </p:txBody>
      </p:sp>
    </p:spTree>
    <p:extLst>
      <p:ext uri="{BB962C8B-B14F-4D97-AF65-F5344CB8AC3E}">
        <p14:creationId xmlns:p14="http://schemas.microsoft.com/office/powerpoint/2010/main" val="21144670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6" name="Title 1">
            <a:extLst>
              <a:ext uri="{FF2B5EF4-FFF2-40B4-BE49-F238E27FC236}">
                <a16:creationId xmlns:a16="http://schemas.microsoft.com/office/drawing/2014/main" id="{73636A80-4DC1-E6BB-BD23-94BB04B88E8E}"/>
              </a:ext>
            </a:extLst>
          </p:cNvPr>
          <p:cNvSpPr txBox="1">
            <a:spLocks noGrp="1"/>
          </p:cNvSpPr>
          <p:nvPr>
            <p:ph type="title" idx="4294967295"/>
          </p:nvPr>
        </p:nvSpPr>
        <p:spPr>
          <a:xfrm>
            <a:off x="641684" y="704623"/>
            <a:ext cx="10723921" cy="237206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Lưu Trữ Hồ Sơ</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587831" y="1578152"/>
            <a:ext cx="11241310" cy="4158061"/>
          </a:xfrm>
          <a:prstGeom prst="rect">
            <a:avLst/>
          </a:prstGeom>
        </p:spPr>
        <p:txBody>
          <a:bodyPr wrap="square">
            <a:noAutofit/>
          </a:bodyPr>
          <a:lstStyle/>
          <a:p>
            <a:pPr rtl="0">
              <a:lnSpc>
                <a:spcPct val="90000"/>
              </a:lnSpc>
            </a:pPr>
            <a:r>
              <a:rPr lang="vi" sz="2400" b="1" i="0" u="none" strike="noStrike" dirty="0">
                <a:solidFill>
                  <a:srgbClr val="0070C0"/>
                </a:solidFill>
                <a:latin typeface="Arial"/>
                <a:cs typeface="Arial"/>
              </a:rPr>
              <a:t>Nội Dung Mới Đề Xuất:</a:t>
            </a:r>
          </a:p>
          <a:p>
            <a:pPr marL="342900" indent="-342900" rtl="0">
              <a:spcBef>
                <a:spcPts val="600"/>
              </a:spcBef>
              <a:buFont typeface="Arial" panose="020B0604020202020204" pitchFamily="34" charset="0"/>
              <a:buChar char="•"/>
            </a:pPr>
            <a:r>
              <a:rPr lang="vi" sz="2400" b="0" i="0" u="none" strike="noStrike" dirty="0">
                <a:latin typeface="Arial"/>
                <a:cs typeface="Arial"/>
              </a:rPr>
              <a:t>Các hồ sơ điện tử có thể truy cập dễ dàng tại cơ sở trong quá trình thanh tra đáp ứng yêu cầu lưu trữ tại cơ sở.</a:t>
            </a:r>
          </a:p>
          <a:p>
            <a:pPr marL="342900" indent="-342900" rtl="0">
              <a:spcBef>
                <a:spcPts val="600"/>
              </a:spcBef>
              <a:buFont typeface="Arial" panose="020B0604020202020204" pitchFamily="34" charset="0"/>
              <a:buChar char="•"/>
            </a:pPr>
            <a:r>
              <a:rPr lang="vi" sz="2400" b="0" i="0" u="none" strike="noStrike" dirty="0">
                <a:solidFill>
                  <a:srgbClr val="0070C0"/>
                </a:solidFill>
                <a:latin typeface="Arial"/>
                <a:cs typeface="Arial"/>
              </a:rPr>
              <a:t>Cơ Quan Chương Trình Thống Nhất phải lập tài liệu ghi nhận việc chấp thuận và mọi điều kiện chấp thuận </a:t>
            </a:r>
            <a:r>
              <a:rPr lang="vi" sz="2400" b="0" i="0" u="none" strike="noStrike" dirty="0">
                <a:latin typeface="Arial"/>
                <a:cs typeface="Arial"/>
              </a:rPr>
              <a:t>đối với việc lưu trữ hồ sơ ngoài cơ sở.</a:t>
            </a:r>
          </a:p>
          <a:p>
            <a:pPr marL="342900" indent="-342900" rtl="0">
              <a:spcBef>
                <a:spcPts val="600"/>
              </a:spcBef>
              <a:buFont typeface="Arial" panose="020B0604020202020204" pitchFamily="34" charset="0"/>
              <a:buChar char="•"/>
            </a:pPr>
            <a:r>
              <a:rPr lang="vi" sz="2400" b="0" i="0" u="none" strike="noStrike" dirty="0">
                <a:latin typeface="Arial"/>
                <a:cs typeface="Arial"/>
              </a:rPr>
              <a:t>Các tài liệu được chấp thuận lưu trữ ngoài cơ sở </a:t>
            </a:r>
            <a:r>
              <a:rPr lang="vi" sz="2400" b="0" i="0" u="none" strike="noStrike" dirty="0">
                <a:solidFill>
                  <a:srgbClr val="0070C0"/>
                </a:solidFill>
                <a:latin typeface="Arial"/>
                <a:cs typeface="Arial"/>
              </a:rPr>
              <a:t>phải được cung cấp trong vòng 36 giờ</a:t>
            </a:r>
            <a:r>
              <a:rPr lang="vi" sz="2400" b="0" i="0" u="none" strike="noStrike" dirty="0">
                <a:latin typeface="Arial"/>
                <a:cs typeface="Arial"/>
              </a:rPr>
              <a:t> kể từ khi có yêu cầu từ Cơ Quan Chương Trình Thống Nhất, Hội Đồng, thanh tra đặc biệt hoặc thanh tra tuân thủ độc lập. </a:t>
            </a:r>
            <a:r>
              <a:rPr lang="vi" sz="2400" b="0" i="1" u="none" strike="noStrike" dirty="0">
                <a:latin typeface="Arial"/>
                <a:cs typeface="Arial"/>
              </a:rPr>
              <a:t>Lưu ý: Thời hạn này không áp dụng đối với các hồ sơ lưu trữ tại cơ sở.</a:t>
            </a:r>
          </a:p>
        </p:txBody>
      </p:sp>
      <p:sp>
        <p:nvSpPr>
          <p:cNvPr id="2" name="Slide Number Placeholder 2">
            <a:extLst>
              <a:ext uri="{FF2B5EF4-FFF2-40B4-BE49-F238E27FC236}">
                <a16:creationId xmlns:a16="http://schemas.microsoft.com/office/drawing/2014/main" id="{763123D4-ADB2-2DFA-70A6-8C90871E1FC8}"/>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18</a:t>
            </a:r>
            <a:endParaRPr lang="en-US" sz="1800">
              <a:solidFill>
                <a:schemeClr val="tx1"/>
              </a:solidFill>
            </a:endParaRPr>
          </a:p>
        </p:txBody>
      </p:sp>
    </p:spTree>
    <p:extLst>
      <p:ext uri="{BB962C8B-B14F-4D97-AF65-F5344CB8AC3E}">
        <p14:creationId xmlns:p14="http://schemas.microsoft.com/office/powerpoint/2010/main" val="31380877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D88E0700-B0A7-CF7D-BCA2-AF58242CBBA5}"/>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Lưu Trữ Hồ Sơ</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622237"/>
            <a:ext cx="10459832" cy="2363724"/>
          </a:xfrm>
          <a:prstGeom prst="rect">
            <a:avLst/>
          </a:prstGeom>
        </p:spPr>
        <p:txBody>
          <a:bodyPr wrap="square">
            <a:noAutofit/>
          </a:bodyPr>
          <a:lstStyle/>
          <a:p>
            <a:pPr rtl="0">
              <a:lnSpc>
                <a:spcPct val="90000"/>
              </a:lnSpc>
            </a:pPr>
            <a:r>
              <a:rPr lang="vi" sz="2800" b="1" i="0" u="none" strike="noStrike">
                <a:solidFill>
                  <a:srgbClr val="0070C0"/>
                </a:solidFill>
                <a:latin typeface="Arial"/>
                <a:cs typeface="Arial"/>
              </a:rPr>
              <a:t>Nội Dung Mới Đề Xuất:</a:t>
            </a:r>
            <a:endParaRPr lang="en-US" sz="2800" b="1">
              <a:latin typeface="Arial" panose="020B0604020202020204" pitchFamily="34" charset="0"/>
              <a:cs typeface="Arial" panose="020B0604020202020204" pitchFamily="34" charset="0"/>
            </a:endParaRPr>
          </a:p>
          <a:p>
            <a:pPr marL="457200" indent="-457200" rtl="0">
              <a:lnSpc>
                <a:spcPct val="90000"/>
              </a:lnSpc>
              <a:buClr>
                <a:schemeClr val="tx1"/>
              </a:buClr>
              <a:buFont typeface="Arial" panose="020B0604020202020204" pitchFamily="34" charset="0"/>
              <a:buChar char="•"/>
            </a:pPr>
            <a:r>
              <a:rPr lang="vi" sz="2800" b="0" i="0" u="none" strike="noStrike">
                <a:solidFill>
                  <a:srgbClr val="0070C0"/>
                </a:solidFill>
                <a:latin typeface="Arial"/>
                <a:cs typeface="Arial"/>
              </a:rPr>
              <a:t>Phê duyệt miễn trừ theo từng địa điểm</a:t>
            </a:r>
            <a:r>
              <a:rPr lang="vi" sz="2800" b="0" i="1" u="none" strike="noStrike">
                <a:latin typeface="Arial"/>
                <a:cs typeface="Arial"/>
              </a:rPr>
              <a:t> </a:t>
            </a:r>
            <a:r>
              <a:rPr lang="vi" sz="2800" b="0" i="0" u="none" strike="noStrike">
                <a:latin typeface="Arial"/>
                <a:cs typeface="Arial"/>
              </a:rPr>
              <a:t>sẽ được bổ sung vào thông tin phải </a:t>
            </a:r>
            <a:r>
              <a:rPr lang="vi" sz="2800" b="0" i="0" u="none" strike="noStrike">
                <a:solidFill>
                  <a:srgbClr val="0070C0"/>
                </a:solidFill>
                <a:latin typeface="Arial"/>
                <a:cs typeface="Arial"/>
              </a:rPr>
              <a:t>nộp qua CERS</a:t>
            </a:r>
            <a:r>
              <a:rPr lang="vi" sz="2800" b="0" i="0" u="none" strike="noStrike">
                <a:latin typeface="Arial"/>
                <a:cs typeface="Arial"/>
              </a:rPr>
              <a:t> hoặc cổng thông tin báo cáo điện tử địa phương.</a:t>
            </a:r>
          </a:p>
          <a:p>
            <a:pPr marL="457200" indent="-4572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800100" lvl="1" indent="-342900">
              <a:lnSpc>
                <a:spcPct val="90000"/>
              </a:lnSpc>
              <a:buFont typeface="Arial" panose="020B0604020202020204" pitchFamily="34" charset="0"/>
              <a:buChar char="•"/>
            </a:pPr>
            <a:endParaRPr lang="en-US" sz="2400" u="sng">
              <a:solidFill>
                <a:srgbClr val="0070C0"/>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12B86423-7B63-E8B8-DA47-81B670D5FCBC}"/>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19</a:t>
            </a:r>
            <a:endParaRPr lang="en-US" sz="1800">
              <a:solidFill>
                <a:schemeClr val="tx1"/>
              </a:solidFill>
            </a:endParaRPr>
          </a:p>
        </p:txBody>
      </p:sp>
    </p:spTree>
    <p:extLst>
      <p:ext uri="{BB962C8B-B14F-4D97-AF65-F5344CB8AC3E}">
        <p14:creationId xmlns:p14="http://schemas.microsoft.com/office/powerpoint/2010/main" val="17753868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F12769-6554-3F3E-2921-328352F42D2C}"/>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vi" sz="4000" b="1" i="0" u="none" strike="noStrike">
                <a:solidFill>
                  <a:srgbClr val="0070C0"/>
                </a:solidFill>
                <a:latin typeface="Arial"/>
                <a:cs typeface="Arial"/>
              </a:rPr>
              <a:t>Thông báo miễn trừ</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11" name="Rectangle 10">
            <a:extLst>
              <a:ext uri="{FF2B5EF4-FFF2-40B4-BE49-F238E27FC236}">
                <a16:creationId xmlns:a16="http://schemas.microsoft.com/office/drawing/2014/main" id="{621A874C-9B49-4B0D-97E5-5B1FED3DBD8E}"/>
              </a:ext>
            </a:extLst>
          </p:cNvPr>
          <p:cNvSpPr/>
          <p:nvPr/>
        </p:nvSpPr>
        <p:spPr>
          <a:xfrm>
            <a:off x="641684" y="1399620"/>
            <a:ext cx="10994055" cy="3531223"/>
          </a:xfrm>
          <a:prstGeom prst="rect">
            <a:avLst/>
          </a:prstGeom>
        </p:spPr>
        <p:txBody>
          <a:bodyPr wrap="square" lIns="91440" tIns="45720" rIns="91440" bIns="45720" anchor="t">
            <a:noAutofit/>
          </a:bodyPr>
          <a:lstStyle/>
          <a:p>
            <a:pPr marL="285750" indent="-285750" rtl="0">
              <a:lnSpc>
                <a:spcPct val="90000"/>
              </a:lnSpc>
              <a:spcBef>
                <a:spcPts val="1000"/>
              </a:spcBef>
              <a:buFont typeface="Arial" panose="020B0604020202020204" pitchFamily="34" charset="0"/>
              <a:buChar char="•"/>
            </a:pPr>
            <a:r>
              <a:rPr lang="vi" sz="2400" b="0" i="0" u="none" strike="noStrike">
                <a:latin typeface="Arial"/>
                <a:cs typeface="Arial"/>
              </a:rPr>
              <a:t>Các quy định này đã được Hội Đồng Nước Tiểu Bang thông qua vào ngày 3 tháng Chín, 2025 và hiện đang được Văn Phòng Luật Hành Chính (OAL) xem xét.</a:t>
            </a:r>
          </a:p>
          <a:p>
            <a:pPr marL="285750" indent="-285750" rtl="0">
              <a:lnSpc>
                <a:spcPct val="90000"/>
              </a:lnSpc>
              <a:spcBef>
                <a:spcPts val="1000"/>
              </a:spcBef>
              <a:buFont typeface="Arial" panose="020B0604020202020204" pitchFamily="34" charset="0"/>
              <a:buChar char="•"/>
            </a:pPr>
            <a:r>
              <a:rPr lang="vi" sz="2400" b="0" i="0" u="none" strike="noStrike">
                <a:latin typeface="Arial"/>
                <a:cs typeface="Arial"/>
              </a:rPr>
              <a:t>Các quy định sẽ có hiệu lực vào </a:t>
            </a:r>
            <a:r>
              <a:rPr lang="vi" sz="2400" b="0" i="0" u="none" strike="noStrike">
                <a:solidFill>
                  <a:srgbClr val="0070C0"/>
                </a:solidFill>
                <a:latin typeface="Arial"/>
                <a:cs typeface="Arial"/>
              </a:rPr>
              <a:t>ngày 1 tháng Một, 2026</a:t>
            </a:r>
            <a:r>
              <a:rPr lang="vi" sz="2400" b="0" i="0" u="none" strike="noStrike">
                <a:latin typeface="Arial"/>
                <a:cs typeface="Arial"/>
              </a:rPr>
              <a:t>.</a:t>
            </a:r>
          </a:p>
          <a:p>
            <a:pPr marL="285750" indent="-285750" rtl="0">
              <a:lnSpc>
                <a:spcPct val="90000"/>
              </a:lnSpc>
              <a:spcBef>
                <a:spcPts val="1000"/>
              </a:spcBef>
              <a:buFont typeface="Arial" panose="020B0604020202020204" pitchFamily="34" charset="0"/>
              <a:buChar char="•"/>
            </a:pPr>
            <a:r>
              <a:rPr lang="vi" sz="2400" b="0" i="0" u="none" strike="noStrike">
                <a:latin typeface="Arial"/>
                <a:cs typeface="Arial"/>
              </a:rPr>
              <a:t>Nhân viên đang chuẩn bị các tài liệu hướng dẫn và chỉ dẫn cách điền các biểu mẫu liên quan đến UST.</a:t>
            </a:r>
            <a:endParaRPr lang="en-US" sz="2400">
              <a:latin typeface="Arial" panose="020B0604020202020204" pitchFamily="34" charset="0"/>
              <a:cs typeface="Arial" panose="020B0604020202020204" pitchFamily="34" charset="0"/>
            </a:endParaRPr>
          </a:p>
          <a:p>
            <a:pPr marL="285750" indent="-285750" rtl="0">
              <a:lnSpc>
                <a:spcPct val="90000"/>
              </a:lnSpc>
              <a:spcBef>
                <a:spcPts val="1000"/>
              </a:spcBef>
              <a:buFont typeface="Arial" panose="020B0604020202020204" pitchFamily="34" charset="0"/>
              <a:buChar char="•"/>
            </a:pPr>
            <a:r>
              <a:rPr lang="vi" sz="2400" b="0" i="0" u="none" strike="noStrike">
                <a:latin typeface="Arial"/>
                <a:cs typeface="Arial"/>
              </a:rPr>
              <a:t>Thư viện vi phạm UST đã được cập nhật và hiện có sẵn cho nhân viên của CUPA.</a:t>
            </a:r>
            <a:endParaRPr lang="en-US" sz="2400">
              <a:latin typeface="Arial" panose="020B0604020202020204" pitchFamily="34" charset="0"/>
              <a:cs typeface="Arial" panose="020B0604020202020204" pitchFamily="34" charset="0"/>
            </a:endParaRPr>
          </a:p>
          <a:p>
            <a:pPr marL="285750" indent="-285750">
              <a:lnSpc>
                <a:spcPct val="90000"/>
              </a:lnSpc>
              <a:spcBef>
                <a:spcPts val="1000"/>
              </a:spcBef>
              <a:buFont typeface="Arial" panose="020B0604020202020204" pitchFamily="34" charset="0"/>
              <a:buChar char="•"/>
            </a:pP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Logo Hội Đồng Nước Tiểu Bang">
            <a:extLst>
              <a:ext uri="{FF2B5EF4-FFF2-40B4-BE49-F238E27FC236}">
                <a16:creationId xmlns:a16="http://schemas.microsoft.com/office/drawing/2014/main" id="{0E6290A1-9F92-8F7C-5BB1-406C3241E9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29403E97-19A4-A917-DA35-D4E4D09A01FF}"/>
              </a:ext>
            </a:extLst>
          </p:cNvPr>
          <p:cNvSpPr txBox="1"/>
          <p:nvPr/>
        </p:nvSpPr>
        <p:spPr>
          <a:xfrm>
            <a:off x="0" y="0"/>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latin typeface="Arial"/>
              </a:rPr>
              <a:t>2</a:t>
            </a:r>
            <a:endParaRPr lang="en-US"/>
          </a:p>
        </p:txBody>
      </p:sp>
    </p:spTree>
    <p:extLst>
      <p:ext uri="{BB962C8B-B14F-4D97-AF65-F5344CB8AC3E}">
        <p14:creationId xmlns:p14="http://schemas.microsoft.com/office/powerpoint/2010/main" val="11796325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4FD6A586-FC03-8A25-19CC-949805BF8151}"/>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C9A0A3B7-F0C6-00AB-A826-725362D3B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0C299B76-51B1-E3F2-D3FD-9C537A5A92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205F0323-00DE-3984-DDFF-9E2A2744CE0B}"/>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Thông Báo Kiểm Tra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1031FB6-6D56-BAE8-60DA-B9E5D8D20E9A}"/>
              </a:ext>
            </a:extLst>
          </p:cNvPr>
          <p:cNvSpPr/>
          <p:nvPr/>
        </p:nvSpPr>
        <p:spPr>
          <a:xfrm>
            <a:off x="641683" y="1622237"/>
            <a:ext cx="10459832" cy="1975926"/>
          </a:xfrm>
          <a:prstGeom prst="rect">
            <a:avLst/>
          </a:prstGeom>
        </p:spPr>
        <p:txBody>
          <a:bodyPr wrap="square">
            <a:noAutofit/>
          </a:bodyPr>
          <a:lstStyle/>
          <a:p>
            <a:pPr rtl="0">
              <a:lnSpc>
                <a:spcPct val="90000"/>
              </a:lnSpc>
            </a:pPr>
            <a:r>
              <a:rPr lang="vi" sz="2800" b="1" i="0" u="none" strike="noStrike">
                <a:solidFill>
                  <a:srgbClr val="0070C0"/>
                </a:solidFill>
                <a:latin typeface="Arial"/>
                <a:cs typeface="Arial"/>
              </a:rPr>
              <a:t>Nội Dung Mới Đề Xuất:</a:t>
            </a:r>
            <a:endParaRPr lang="en-US" sz="2800" b="1">
              <a:latin typeface="Arial" panose="020B0604020202020204" pitchFamily="34" charset="0"/>
              <a:cs typeface="Arial" panose="020B0604020202020204" pitchFamily="34" charset="0"/>
            </a:endParaRPr>
          </a:p>
          <a:p>
            <a:pPr marL="457200" indent="-457200" rtl="0">
              <a:lnSpc>
                <a:spcPct val="90000"/>
              </a:lnSpc>
              <a:buClr>
                <a:schemeClr val="tx1"/>
              </a:buClr>
              <a:buFont typeface="Arial" panose="020B0604020202020204" pitchFamily="34" charset="0"/>
              <a:buChar char="•"/>
            </a:pPr>
            <a:r>
              <a:rPr lang="vi" sz="2800" b="0" i="0" u="none" strike="noStrike">
                <a:solidFill>
                  <a:srgbClr val="0070C0"/>
                </a:solidFill>
                <a:latin typeface="Arial"/>
                <a:cs typeface="Arial"/>
              </a:rPr>
              <a:t>Chủ sở hữu/người vận hành phải thông báo cho UPA bằng văn bản ít nhất 72 giờ trước khi tiến hành bất kỳ kiểm tra nào, trừ khi được UPA miễn áp dụng yêu cầu này.</a:t>
            </a:r>
            <a:endParaRPr lang="en-US" sz="2800">
              <a:latin typeface="Arial" panose="020B0604020202020204" pitchFamily="34" charset="0"/>
              <a:cs typeface="Arial" panose="020B0604020202020204" pitchFamily="34" charset="0"/>
            </a:endParaRPr>
          </a:p>
          <a:p>
            <a:pPr marL="457200" indent="-4572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800100" lvl="1" indent="-342900">
              <a:lnSpc>
                <a:spcPct val="90000"/>
              </a:lnSpc>
              <a:buFont typeface="Arial" panose="020B0604020202020204" pitchFamily="34" charset="0"/>
              <a:buChar char="•"/>
            </a:pPr>
            <a:endParaRPr lang="en-US" sz="2400" u="sng">
              <a:solidFill>
                <a:srgbClr val="0070C0"/>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DCF5B93B-CC04-60C1-6CF4-9AC13DF0F36C}"/>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20</a:t>
            </a:r>
            <a:endParaRPr lang="en-US" sz="1800">
              <a:solidFill>
                <a:schemeClr val="tx1"/>
              </a:solidFill>
            </a:endParaRPr>
          </a:p>
        </p:txBody>
      </p:sp>
    </p:spTree>
    <p:extLst>
      <p:ext uri="{BB962C8B-B14F-4D97-AF65-F5344CB8AC3E}">
        <p14:creationId xmlns:p14="http://schemas.microsoft.com/office/powerpoint/2010/main" val="15161515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2767" y="695239"/>
            <a:ext cx="10961077" cy="1263648"/>
          </a:xfrm>
          <a:noFill/>
        </p:spPr>
        <p:txBody>
          <a:bodyPr vert="horz" lIns="91440" tIns="45720" rIns="91440" bIns="45720" rtlCol="0" anchor="t" anchorCtr="0">
            <a:noAutofit/>
          </a:bodyPr>
          <a:lstStyle/>
          <a:p>
            <a:pPr rtl="0"/>
            <a:r>
              <a:rPr lang="vi" sz="4000" b="1" i="0" u="none" strike="noStrike">
                <a:latin typeface="Arial"/>
                <a:cs typeface="+mj-cs"/>
              </a:rPr>
              <a:t>Điều 2 Đề Xuất: Miễn Trừ Theo Từng Địa Điểm / Yêu Cầu Xây Dựng Thay Thế</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Một bóng đèn sáng giữa các hàng bóng đèn không sáng">
            <a:extLst>
              <a:ext uri="{FF2B5EF4-FFF2-40B4-BE49-F238E27FC236}">
                <a16:creationId xmlns:a16="http://schemas.microsoft.com/office/drawing/2014/main" id="{BD1928EA-5BFD-1826-3BEC-1527F4C547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173" y="1958887"/>
            <a:ext cx="5732253" cy="4299190"/>
          </a:xfrm>
          <a:prstGeom prst="rect">
            <a:avLst/>
          </a:prstGeom>
        </p:spPr>
      </p:pic>
      <p:sp>
        <p:nvSpPr>
          <p:cNvPr id="4" name="Slide Number Placeholder 2">
            <a:extLst>
              <a:ext uri="{FF2B5EF4-FFF2-40B4-BE49-F238E27FC236}">
                <a16:creationId xmlns:a16="http://schemas.microsoft.com/office/drawing/2014/main" id="{E0EE97CF-4CA9-7976-4964-156D3DA9BAF7}"/>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21</a:t>
            </a:r>
            <a:endParaRPr lang="en-US" sz="1800">
              <a:solidFill>
                <a:schemeClr val="tx1"/>
              </a:solidFill>
            </a:endParaRPr>
          </a:p>
        </p:txBody>
      </p:sp>
    </p:spTree>
    <p:extLst>
      <p:ext uri="{BB962C8B-B14F-4D97-AF65-F5344CB8AC3E}">
        <p14:creationId xmlns:p14="http://schemas.microsoft.com/office/powerpoint/2010/main" val="21579844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Miễn Trừ Theo Từng Địa Điểm</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0"/>
            <a:ext cx="11045394" cy="3835829"/>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Thay Đổi Đề Xuất:</a:t>
            </a:r>
          </a:p>
          <a:p>
            <a:pPr marL="514350" indent="-457200" rtl="0">
              <a:lnSpc>
                <a:spcPct val="90000"/>
              </a:lnSpc>
              <a:spcAft>
                <a:spcPts val="600"/>
              </a:spcAft>
              <a:buFont typeface="Arial" panose="020B0604020202020204" pitchFamily="34" charset="0"/>
              <a:buChar char="•"/>
            </a:pPr>
            <a:r>
              <a:rPr lang="vi" sz="2800" b="0" i="0" u="none" strike="noStrike">
                <a:latin typeface="Arial"/>
                <a:ea typeface="+mn-lt"/>
                <a:cs typeface="+mn-lt"/>
              </a:rPr>
              <a:t>Các Hội Đồng Khu Vực </a:t>
            </a:r>
            <a:r>
              <a:rPr lang="vi" sz="2800" b="0" i="0" u="none" strike="noStrike">
                <a:solidFill>
                  <a:srgbClr val="0070C0"/>
                </a:solidFill>
                <a:latin typeface="Arial"/>
                <a:ea typeface="+mn-lt"/>
                <a:cs typeface="+mn-lt"/>
              </a:rPr>
              <a:t>phải tham vấn</a:t>
            </a:r>
            <a:r>
              <a:rPr lang="vi" sz="2800" b="0" i="0" u="none" strike="noStrike">
                <a:latin typeface="Arial"/>
                <a:ea typeface="+mn-lt"/>
                <a:cs typeface="+mn-lt"/>
              </a:rPr>
              <a:t> Cơ Quan Chương Trình Thống Nhất và </a:t>
            </a:r>
            <a:r>
              <a:rPr lang="vi" sz="2800" b="0" i="0" u="none" strike="noStrike">
                <a:solidFill>
                  <a:srgbClr val="0070C0"/>
                </a:solidFill>
                <a:latin typeface="Arial"/>
                <a:ea typeface="+mn-lt"/>
                <a:cs typeface="+mn-lt"/>
              </a:rPr>
              <a:t>Hội Đồng Nước Tiểu Bang</a:t>
            </a:r>
            <a:r>
              <a:rPr lang="vi" sz="2800" b="0" i="0" u="none" strike="noStrike">
                <a:latin typeface="Arial"/>
                <a:ea typeface="+mn-lt"/>
                <a:cs typeface="+mn-lt"/>
              </a:rPr>
              <a:t> trong quá trình xem xét miễn trừ.</a:t>
            </a:r>
          </a:p>
          <a:p>
            <a:pPr marL="514350" indent="-457200" rtl="0">
              <a:lnSpc>
                <a:spcPct val="90000"/>
              </a:lnSpc>
              <a:spcAft>
                <a:spcPts val="600"/>
              </a:spcAft>
              <a:buFont typeface="Arial" panose="020B0604020202020204" pitchFamily="34" charset="0"/>
              <a:buChar char="•"/>
            </a:pPr>
            <a:r>
              <a:rPr lang="vi" sz="2800" b="0" i="0" u="none" strike="noStrike">
                <a:solidFill>
                  <a:srgbClr val="0070C0"/>
                </a:solidFill>
                <a:latin typeface="Arial"/>
                <a:ea typeface="+mn-lt"/>
                <a:cs typeface="+mn-lt"/>
              </a:rPr>
              <a:t>Các </a:t>
            </a:r>
            <a:r>
              <a:rPr lang="vi" sz="2800" b="0" i="0" u="none" strike="noStrike">
                <a:latin typeface="Arial"/>
                <a:ea typeface="+mn-lt"/>
                <a:cs typeface="+mn-lt"/>
              </a:rPr>
              <a:t>Cơ Quan Chương Trình Thống Nhất</a:t>
            </a:r>
            <a:r>
              <a:rPr lang="vi" sz="2800" b="0" i="0" u="none" strike="noStrike">
                <a:solidFill>
                  <a:srgbClr val="0070C0"/>
                </a:solidFill>
                <a:latin typeface="Arial"/>
                <a:ea typeface="+mn-lt"/>
                <a:cs typeface="+mn-lt"/>
              </a:rPr>
              <a:t> phải xác minh việc tuân thủ quyết định miễn trừ trước khi cấp mới hoặc điều chỉnh giấy phép vận hành.</a:t>
            </a:r>
          </a:p>
        </p:txBody>
      </p:sp>
      <p:pic>
        <p:nvPicPr>
          <p:cNvPr id="5" name="Picture 4" descr="Logo Hội Đồng Nước Tiểu Bang">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22</a:t>
            </a:r>
            <a:endParaRPr lang="en-US" sz="1800">
              <a:solidFill>
                <a:schemeClr val="tx1"/>
              </a:solidFill>
            </a:endParaRPr>
          </a:p>
        </p:txBody>
      </p:sp>
    </p:spTree>
    <p:extLst>
      <p:ext uri="{BB962C8B-B14F-4D97-AF65-F5344CB8AC3E}">
        <p14:creationId xmlns:p14="http://schemas.microsoft.com/office/powerpoint/2010/main" val="35886219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Tiêu Chuẩn Xây Dựng Bổ Sung</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0"/>
            <a:ext cx="11045394" cy="3835829"/>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a:t>
            </a:r>
          </a:p>
          <a:p>
            <a:pPr marL="514350" indent="-457200" rtl="0">
              <a:lnSpc>
                <a:spcPct val="90000"/>
              </a:lnSpc>
              <a:spcAft>
                <a:spcPts val="600"/>
              </a:spcAft>
              <a:buFont typeface="Arial" panose="020B0604020202020204" pitchFamily="34" charset="0"/>
              <a:buChar char="•"/>
            </a:pPr>
            <a:r>
              <a:rPr lang="vi" sz="2800" b="0" i="0" u="none" strike="noStrike">
                <a:latin typeface="Arial"/>
                <a:ea typeface="+mn-lt"/>
                <a:cs typeface="+mn-lt"/>
              </a:rPr>
              <a:t>Hội Đồng Nước Tiểu Bang phải điều tra và tổ chức các phiên điều trần công khai đối với các sắc lệnh địa phương được đề xuất. </a:t>
            </a:r>
          </a:p>
          <a:p>
            <a:pPr marL="514350" indent="-457200" rtl="0">
              <a:lnSpc>
                <a:spcPct val="90000"/>
              </a:lnSpc>
              <a:spcAft>
                <a:spcPts val="600"/>
              </a:spcAft>
              <a:buFont typeface="Arial" panose="020B0604020202020204" pitchFamily="34" charset="0"/>
              <a:buChar char="•"/>
            </a:pPr>
            <a:r>
              <a:rPr lang="vi" sz="2800" b="0" i="0" u="none" strike="noStrike">
                <a:latin typeface="Arial"/>
                <a:ea typeface="+mn-lt"/>
                <a:cs typeface="+mn-lt"/>
              </a:rPr>
              <a:t>Hội Đồng có thể điều chỉnh hoặc thu hồi các phê duyệt đã cấp.</a:t>
            </a:r>
          </a:p>
          <a:p>
            <a:pPr marL="514350" indent="-457200" rtl="0">
              <a:lnSpc>
                <a:spcPct val="90000"/>
              </a:lnSpc>
              <a:spcAft>
                <a:spcPts val="600"/>
              </a:spcAft>
              <a:buFont typeface="Arial" panose="020B0604020202020204" pitchFamily="34" charset="0"/>
              <a:buChar char="•"/>
            </a:pPr>
            <a:r>
              <a:rPr lang="vi" sz="2800" b="0" i="0" u="none" strike="noStrike">
                <a:solidFill>
                  <a:srgbClr val="0070C0"/>
                </a:solidFill>
                <a:latin typeface="Arial"/>
                <a:ea typeface="+mn-lt"/>
                <a:cs typeface="+mn-lt"/>
              </a:rPr>
              <a:t>Các sắc lệnh địa phương hiện có và trong tương lai</a:t>
            </a:r>
            <a:r>
              <a:rPr lang="vi" sz="2800" b="0" i="0" u="none" strike="noStrike">
                <a:latin typeface="Arial"/>
                <a:ea typeface="+mn-lt"/>
                <a:cs typeface="+mn-lt"/>
              </a:rPr>
              <a:t> sẽ được Hội Đồng xem xét kỹ lưỡng và </a:t>
            </a:r>
            <a:r>
              <a:rPr lang="vi" sz="2800" b="0" i="0" u="none" strike="noStrike">
                <a:solidFill>
                  <a:srgbClr val="0070C0"/>
                </a:solidFill>
                <a:latin typeface="Arial"/>
                <a:ea typeface="+mn-lt"/>
                <a:cs typeface="+mn-lt"/>
              </a:rPr>
              <a:t>phải được chấp thuận trước khi được triển khai</a:t>
            </a:r>
            <a:r>
              <a:rPr lang="vi" sz="2800" b="0" i="0" u="none" strike="noStrike">
                <a:latin typeface="Arial"/>
                <a:ea typeface="+mn-lt"/>
                <a:cs typeface="+mn-lt"/>
              </a:rPr>
              <a:t> bởi Cơ Quan Chương Trình Thống Nhất để bảo đảm tuân thủ H&amp;SC và các quy định này.</a:t>
            </a:r>
            <a:endParaRPr lang="en-US" sz="2800">
              <a:solidFill>
                <a:schemeClr val="tx1">
                  <a:lumMod val="95000"/>
                  <a:lumOff val="5000"/>
                </a:schemeClr>
              </a:solidFill>
              <a:ea typeface="+mn-lt"/>
              <a:cs typeface="+mn-lt"/>
            </a:endParaRPr>
          </a:p>
        </p:txBody>
      </p:sp>
      <p:pic>
        <p:nvPicPr>
          <p:cNvPr id="5" name="Picture 4" descr="Logo Hội Đồng Nước Tiểu Bang">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23</a:t>
            </a:r>
            <a:endParaRPr lang="en-US" sz="1800">
              <a:solidFill>
                <a:schemeClr val="tx1"/>
              </a:solidFill>
            </a:endParaRPr>
          </a:p>
        </p:txBody>
      </p:sp>
    </p:spTree>
    <p:extLst>
      <p:ext uri="{BB962C8B-B14F-4D97-AF65-F5344CB8AC3E}">
        <p14:creationId xmlns:p14="http://schemas.microsoft.com/office/powerpoint/2010/main" val="40403489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2767" y="695239"/>
            <a:ext cx="10961077" cy="1263648"/>
          </a:xfrm>
          <a:noFill/>
        </p:spPr>
        <p:txBody>
          <a:bodyPr vert="horz" lIns="91440" tIns="45720" rIns="91440" bIns="45720" rtlCol="0" anchor="t" anchorCtr="0">
            <a:noAutofit/>
          </a:bodyPr>
          <a:lstStyle/>
          <a:p>
            <a:pPr rtl="0"/>
            <a:r>
              <a:rPr lang="vi" sz="4000" b="1" i="0" u="none" strike="noStrike">
                <a:latin typeface="Arial"/>
                <a:cs typeface="+mj-cs"/>
              </a:rPr>
              <a:t>Điều 3 Đề Xuất: Yêu Cầu về Chứng Nhận, Cấp Phép và Đào Tạo</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Hình ảnh minh họa về viết vào sổ tay.">
            <a:extLst>
              <a:ext uri="{FF2B5EF4-FFF2-40B4-BE49-F238E27FC236}">
                <a16:creationId xmlns:a16="http://schemas.microsoft.com/office/drawing/2014/main" id="{BD1928EA-5BFD-1826-3BEC-1527F4C547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922" y="1817077"/>
            <a:ext cx="6440756" cy="4299190"/>
          </a:xfrm>
          <a:prstGeom prst="rect">
            <a:avLst/>
          </a:prstGeom>
        </p:spPr>
      </p:pic>
      <p:sp>
        <p:nvSpPr>
          <p:cNvPr id="4" name="Slide Number Placeholder 2">
            <a:extLst>
              <a:ext uri="{FF2B5EF4-FFF2-40B4-BE49-F238E27FC236}">
                <a16:creationId xmlns:a16="http://schemas.microsoft.com/office/drawing/2014/main" id="{E0EE97CF-4CA9-7976-4964-156D3DA9BAF7}"/>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24</a:t>
            </a:r>
            <a:endParaRPr lang="en-US" sz="1800">
              <a:solidFill>
                <a:schemeClr val="tx1"/>
              </a:solidFill>
            </a:endParaRPr>
          </a:p>
        </p:txBody>
      </p:sp>
    </p:spTree>
    <p:extLst>
      <p:ext uri="{BB962C8B-B14F-4D97-AF65-F5344CB8AC3E}">
        <p14:creationId xmlns:p14="http://schemas.microsoft.com/office/powerpoint/2010/main" val="27072464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Chứng Nhận, Cấp Phép và Đào Tạo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1"/>
            <a:ext cx="11045394" cy="3382416"/>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a:t>
            </a:r>
          </a:p>
          <a:p>
            <a:pPr marL="342900" indent="-285750" rtl="0">
              <a:spcBef>
                <a:spcPts val="600"/>
              </a:spcBef>
              <a:buFont typeface="Arial" panose="020B0604020202020204" pitchFamily="34" charset="0"/>
              <a:buChar char="•"/>
            </a:pPr>
            <a:r>
              <a:rPr lang="vi" sz="2800" b="0" i="0" u="none" strike="noStrike">
                <a:latin typeface="Arial"/>
                <a:ea typeface="+mn-lt"/>
                <a:cs typeface="+mn-lt"/>
              </a:rPr>
              <a:t>Chủ sở hữu hoặc người vận hành phải </a:t>
            </a:r>
            <a:r>
              <a:rPr lang="vi" sz="2800" b="0" i="0" u="none" strike="noStrike">
                <a:solidFill>
                  <a:srgbClr val="0070C0"/>
                </a:solidFill>
                <a:latin typeface="Arial"/>
                <a:ea typeface="+mn-lt"/>
                <a:cs typeface="+mn-lt"/>
              </a:rPr>
              <a:t>nộp thông tin nhận dạng của Người Vận Hành UST Được Chỉ Định cho cơ sở </a:t>
            </a:r>
            <a:r>
              <a:rPr lang="vi" sz="2800" b="0" i="0" u="none" strike="noStrike">
                <a:latin typeface="Arial"/>
                <a:ea typeface="+mn-lt"/>
                <a:cs typeface="+mn-lt"/>
              </a:rPr>
              <a:t>thông qua CERS hoặc cổng thông tin báo cáo địa phương.</a:t>
            </a:r>
          </a:p>
          <a:p>
            <a:pPr marL="342900" indent="-285750" rtl="0">
              <a:spcBef>
                <a:spcPts val="600"/>
              </a:spcBef>
              <a:buFont typeface="Arial" panose="020B0604020202020204" pitchFamily="34" charset="0"/>
              <a:buChar char="•"/>
            </a:pPr>
            <a:r>
              <a:rPr lang="vi" sz="2800" b="0" i="0" u="none" strike="noStrike">
                <a:latin typeface="Arial"/>
                <a:ea typeface="+mn-lt"/>
                <a:cs typeface="+mn-lt"/>
              </a:rPr>
              <a:t>Tên</a:t>
            </a:r>
            <a:r>
              <a:rPr lang="vi" sz="2800" b="0" i="0" u="none" strike="noStrike">
                <a:solidFill>
                  <a:srgbClr val="0070C0"/>
                </a:solidFill>
                <a:latin typeface="Arial"/>
                <a:ea typeface="+mn-lt"/>
                <a:cs typeface="+mn-lt"/>
              </a:rPr>
              <a:t> của từng Người Vận Hành UST Được Chỉ Định </a:t>
            </a:r>
            <a:r>
              <a:rPr lang="vi" sz="2800" b="0" i="0" u="none" strike="noStrike">
                <a:latin typeface="Arial"/>
                <a:ea typeface="+mn-lt"/>
                <a:cs typeface="+mn-lt"/>
              </a:rPr>
              <a:t>được liệt kê trong CERS phải</a:t>
            </a:r>
            <a:r>
              <a:rPr lang="vi" sz="2800" b="0" i="0" u="none" strike="noStrike">
                <a:solidFill>
                  <a:srgbClr val="0070C0"/>
                </a:solidFill>
                <a:latin typeface="Arial"/>
                <a:ea typeface="+mn-lt"/>
                <a:cs typeface="+mn-lt"/>
              </a:rPr>
              <a:t> trùng khớp hoàn toàn với tên của người được ghi trên chứng chỉ Người Vận Hành Hệ Thống UST do Hội Đồng Mã Quốc Tế (ICC) cấp</a:t>
            </a:r>
            <a:r>
              <a:rPr lang="vi" sz="2800" b="0" i="0" u="none" strike="noStrike">
                <a:latin typeface="Arial"/>
                <a:ea typeface="+mn-lt"/>
                <a:cs typeface="+mn-lt"/>
              </a:rPr>
              <a:t>.</a:t>
            </a:r>
            <a:endParaRPr lang="en-US"/>
          </a:p>
        </p:txBody>
      </p:sp>
      <p:pic>
        <p:nvPicPr>
          <p:cNvPr id="5" name="Picture 4" descr="Logo Hội Đồng Nước Tiểu Bang">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25</a:t>
            </a:r>
            <a:endParaRPr lang="en-US" sz="1800">
              <a:solidFill>
                <a:schemeClr val="tx1"/>
              </a:solidFill>
            </a:endParaRPr>
          </a:p>
        </p:txBody>
      </p:sp>
    </p:spTree>
    <p:extLst>
      <p:ext uri="{BB962C8B-B14F-4D97-AF65-F5344CB8AC3E}">
        <p14:creationId xmlns:p14="http://schemas.microsoft.com/office/powerpoint/2010/main" val="1148055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A63A29-408D-B5CE-F25D-904A65CB1DB4}"/>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Chứng Nhận, Cấp Phép và Đào Tạo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32728"/>
            <a:ext cx="10856478" cy="3563259"/>
          </a:xfrm>
          <a:prstGeom prst="rect">
            <a:avLst/>
          </a:prstGeom>
        </p:spPr>
        <p:txBody>
          <a:bodyPr vert="horz" lIns="91440" tIns="45720" rIns="91440" bIns="45720" rtlCol="0" anchor="t" anchorCtr="0">
            <a:noAutofit/>
          </a:bodyPr>
          <a:lstStyle/>
          <a:p>
            <a:pPr marL="57150" rtl="0">
              <a:lnSpc>
                <a:spcPct val="90000"/>
              </a:lnSpc>
              <a:spcAft>
                <a:spcPts val="600"/>
              </a:spcAft>
            </a:pPr>
            <a:r>
              <a:rPr lang="vi" sz="2400" b="1" i="0" u="none" strike="noStrike" dirty="0">
                <a:solidFill>
                  <a:srgbClr val="0070C0"/>
                </a:solidFill>
                <a:latin typeface="Arial"/>
                <a:ea typeface="+mn-lt"/>
                <a:cs typeface="+mn-lt"/>
              </a:rPr>
              <a:t>Thay Đổi Đề Xuất:</a:t>
            </a:r>
          </a:p>
          <a:p>
            <a:pPr marL="342900" indent="-285750" rtl="0">
              <a:spcBef>
                <a:spcPts val="600"/>
              </a:spcBef>
              <a:buFont typeface="Arial" panose="020B0604020202020204" pitchFamily="34" charset="0"/>
              <a:buChar char="•"/>
            </a:pPr>
            <a:r>
              <a:rPr lang="vi" sz="2400" b="0" i="0" u="none" strike="noStrike" dirty="0">
                <a:latin typeface="Arial"/>
                <a:ea typeface="+mn-lt"/>
                <a:cs typeface="+mn-lt"/>
              </a:rPr>
              <a:t>Biểu Mẫu Báo Cáo Kiểm Tra Trực Quan của Người Vận Hành UST Được Chỉ Định:</a:t>
            </a:r>
          </a:p>
          <a:p>
            <a:pPr marL="800100" lvl="1" indent="-285750" rtl="0">
              <a:spcBef>
                <a:spcPts val="600"/>
              </a:spcBef>
              <a:buFont typeface="Arial" panose="020B0604020202020204" pitchFamily="34" charset="0"/>
              <a:buChar char="•"/>
            </a:pPr>
            <a:r>
              <a:rPr lang="vi" sz="2400" b="0" i="0" u="none" strike="noStrike" dirty="0">
                <a:latin typeface="Arial"/>
                <a:ea typeface="+mn-lt"/>
                <a:cs typeface="+mn-lt"/>
              </a:rPr>
              <a:t>Người Vận Hành Được Chỉ Định (DO) phải đính kèm </a:t>
            </a:r>
            <a:r>
              <a:rPr lang="vi" sz="2400" b="0" i="0" u="none" strike="noStrike" dirty="0">
                <a:solidFill>
                  <a:srgbClr val="0070C0"/>
                </a:solidFill>
                <a:latin typeface="Arial"/>
                <a:ea typeface="+mn-lt"/>
                <a:cs typeface="+mn-lt"/>
              </a:rPr>
              <a:t>lịch sử báo động phát hiện rò rỉ có ghi ngày</a:t>
            </a:r>
            <a:r>
              <a:rPr lang="vi" sz="2400" b="0" i="0" u="none" strike="noStrike" dirty="0">
                <a:latin typeface="Arial"/>
                <a:ea typeface="+mn-lt"/>
                <a:cs typeface="+mn-lt"/>
              </a:rPr>
              <a:t>, được tạo bởi hệ thống phát hiện rò rỉ kể từ lần kiểm tra trực quan trước đó;</a:t>
            </a:r>
          </a:p>
          <a:p>
            <a:pPr marL="800100" lvl="1" indent="-285750" rtl="0">
              <a:spcBef>
                <a:spcPts val="600"/>
              </a:spcBef>
              <a:buFont typeface="Arial" panose="020B0604020202020204" pitchFamily="34" charset="0"/>
              <a:buChar char="•"/>
            </a:pPr>
            <a:r>
              <a:rPr lang="vi" sz="2400" b="0" i="0" u="none" strike="noStrike" dirty="0">
                <a:latin typeface="Arial"/>
                <a:ea typeface="+mn-lt"/>
                <a:cs typeface="+mn-lt"/>
              </a:rPr>
              <a:t>Việc ghi chép ngày kiểm tra sẽ thay đổi từ việc ghi ngày kiểm tra lần cuối sang việc xác định </a:t>
            </a:r>
            <a:r>
              <a:rPr lang="vi" sz="2400" b="0" i="0" u="none" strike="noStrike" dirty="0">
                <a:solidFill>
                  <a:srgbClr val="0070C0"/>
                </a:solidFill>
                <a:latin typeface="Arial"/>
                <a:ea typeface="+mn-lt"/>
                <a:cs typeface="+mn-lt"/>
              </a:rPr>
              <a:t>ngày đến hạn tiếp theo</a:t>
            </a:r>
            <a:r>
              <a:rPr lang="vi" sz="2400" b="0" i="0" u="none" strike="noStrike" dirty="0">
                <a:latin typeface="Arial"/>
                <a:ea typeface="+mn-lt"/>
                <a:cs typeface="+mn-lt"/>
              </a:rPr>
              <a:t> cho mỗi kiểm tra định kỳ bắt buộc.</a:t>
            </a:r>
            <a:endParaRPr lang="en-US" sz="2400" dirty="0">
              <a:cs typeface="Arial"/>
            </a:endParaRPr>
          </a:p>
        </p:txBody>
      </p:sp>
      <p:pic>
        <p:nvPicPr>
          <p:cNvPr id="5" name="Picture 4" descr="Logo Hội Đồng Nước Tiểu Bang">
            <a:extLst>
              <a:ext uri="{FF2B5EF4-FFF2-40B4-BE49-F238E27FC236}">
                <a16:creationId xmlns:a16="http://schemas.microsoft.com/office/drawing/2014/main" id="{F1D3C057-CA19-17B4-BCE8-3F8198B7E2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D163063-98E5-CC4B-E2C8-D4E05AF0A4E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26</a:t>
            </a:r>
            <a:endParaRPr lang="en-US" sz="1800">
              <a:solidFill>
                <a:schemeClr val="tx1"/>
              </a:solidFill>
            </a:endParaRPr>
          </a:p>
        </p:txBody>
      </p:sp>
    </p:spTree>
    <p:extLst>
      <p:ext uri="{BB962C8B-B14F-4D97-AF65-F5344CB8AC3E}">
        <p14:creationId xmlns:p14="http://schemas.microsoft.com/office/powerpoint/2010/main" val="28962237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250168-9932-6E53-FBAD-B71BFB66BDF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Chứng Nhận, Cấp Phép và Đào Tạo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2" y="1629508"/>
            <a:ext cx="10856477" cy="3645877"/>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dirty="0">
                <a:solidFill>
                  <a:srgbClr val="0070C0"/>
                </a:solidFill>
                <a:latin typeface="Arial"/>
                <a:ea typeface="+mn-lt"/>
                <a:cs typeface="+mn-lt"/>
              </a:rPr>
              <a:t>Nội Dung Mới Đề Xuất:</a:t>
            </a:r>
          </a:p>
          <a:p>
            <a:pPr marL="342900" indent="-285750" rtl="0">
              <a:spcBef>
                <a:spcPts val="600"/>
              </a:spcBef>
              <a:buFont typeface="Arial" panose="020B0604020202020204" pitchFamily="34" charset="0"/>
              <a:buChar char="•"/>
            </a:pPr>
            <a:r>
              <a:rPr lang="vi" sz="2800" b="0" i="0" u="none" strike="noStrike" dirty="0">
                <a:solidFill>
                  <a:srgbClr val="0070C0"/>
                </a:solidFill>
                <a:latin typeface="Arial"/>
                <a:ea typeface="+mn-lt"/>
                <a:cs typeface="+mn-lt"/>
              </a:rPr>
              <a:t>Công việc lắp đặt hoặc sửa chữa</a:t>
            </a:r>
            <a:r>
              <a:rPr lang="vi" sz="2800" b="0" i="0" u="none" strike="noStrike" dirty="0">
                <a:solidFill>
                  <a:srgbClr val="000000"/>
                </a:solidFill>
                <a:latin typeface="Arial"/>
                <a:ea typeface="+mn-lt"/>
                <a:cs typeface="+mn-lt"/>
              </a:rPr>
              <a:t>, ngoại trừ </a:t>
            </a:r>
            <a:r>
              <a:rPr lang="vi" sz="2800" b="0" i="0" u="none" strike="noStrike" dirty="0">
                <a:latin typeface="Arial"/>
                <a:ea typeface="+mn-lt"/>
                <a:cs typeface="+mn-lt"/>
              </a:rPr>
              <a:t>thiết bị phát hiện rò rỉ, </a:t>
            </a:r>
            <a:r>
              <a:rPr lang="vi" sz="2800" b="0" i="0" u="none" strike="noStrike" dirty="0">
                <a:solidFill>
                  <a:srgbClr val="0070C0"/>
                </a:solidFill>
                <a:latin typeface="Arial"/>
                <a:ea typeface="+mn-lt"/>
                <a:cs typeface="+mn-lt"/>
              </a:rPr>
              <a:t>không yêu cầu đào hoặc lấp đất lại</a:t>
            </a:r>
            <a:r>
              <a:rPr lang="vi" sz="2800" b="0" i="0" u="none" strike="noStrike" dirty="0">
                <a:latin typeface="Arial"/>
                <a:ea typeface="+mn-lt"/>
                <a:cs typeface="+mn-lt"/>
              </a:rPr>
              <a:t>, có thể được thực hiện bởi một trong hai đối tượng sau:</a:t>
            </a:r>
            <a:endParaRPr lang="en-US" dirty="0">
              <a:ea typeface="+mn-lt"/>
              <a:cs typeface="+mn-lt"/>
            </a:endParaRPr>
          </a:p>
          <a:p>
            <a:pPr marL="800100" lvl="1" indent="-285750" rtl="0">
              <a:spcBef>
                <a:spcPts val="600"/>
              </a:spcBef>
              <a:buFont typeface="Arial" panose="020B0604020202020204" pitchFamily="34" charset="0"/>
              <a:buChar char="•"/>
            </a:pPr>
            <a:r>
              <a:rPr lang="vi" sz="2800" b="0" i="0" u="none" strike="noStrike" dirty="0">
                <a:solidFill>
                  <a:srgbClr val="0070C0"/>
                </a:solidFill>
                <a:latin typeface="Arial"/>
                <a:ea typeface="+mn-lt"/>
                <a:cs typeface="+mn-lt"/>
              </a:rPr>
              <a:t>Kỹ thuật viên dịch vụ </a:t>
            </a:r>
            <a:r>
              <a:rPr lang="vi" sz="2800" b="0" i="0" u="none" strike="noStrike" dirty="0">
                <a:latin typeface="Arial"/>
                <a:ea typeface="+mn-lt"/>
                <a:cs typeface="+mn-lt"/>
              </a:rPr>
              <a:t>đủ điều kiện; hoặc</a:t>
            </a:r>
            <a:endParaRPr lang="en-US" dirty="0">
              <a:ea typeface="+mn-lt"/>
              <a:cs typeface="+mn-lt"/>
            </a:endParaRPr>
          </a:p>
          <a:p>
            <a:pPr marL="800100" lvl="1" indent="-285750" rtl="0">
              <a:spcBef>
                <a:spcPts val="600"/>
              </a:spcBef>
              <a:buFont typeface="Arial" panose="020B0604020202020204" pitchFamily="34" charset="0"/>
              <a:buChar char="•"/>
            </a:pPr>
            <a:r>
              <a:rPr lang="vi" sz="2800" b="0" i="0" u="none" strike="noStrike" dirty="0">
                <a:solidFill>
                  <a:srgbClr val="0070C0"/>
                </a:solidFill>
                <a:latin typeface="Arial"/>
                <a:ea typeface="+mn-lt"/>
                <a:cs typeface="+mn-lt"/>
              </a:rPr>
              <a:t>Bất kỳ cá nhân nào đáp ứng</a:t>
            </a:r>
            <a:r>
              <a:rPr lang="vi" sz="2800" b="0" i="0" u="none" strike="noStrike" dirty="0">
                <a:solidFill>
                  <a:srgbClr val="000000"/>
                </a:solidFill>
                <a:latin typeface="Arial"/>
                <a:ea typeface="+mn-lt"/>
                <a:cs typeface="+mn-lt"/>
              </a:rPr>
              <a:t> đầy đủ</a:t>
            </a:r>
            <a:r>
              <a:rPr lang="vi" sz="2800" b="0" i="0" u="none" strike="noStrike" dirty="0">
                <a:solidFill>
                  <a:srgbClr val="0070C0"/>
                </a:solidFill>
                <a:latin typeface="Arial"/>
                <a:ea typeface="+mn-lt"/>
                <a:cs typeface="+mn-lt"/>
              </a:rPr>
              <a:t> các yêu cầu về </a:t>
            </a:r>
            <a:r>
              <a:rPr lang="vi" sz="2800" b="0" i="0" u="none" strike="noStrike" dirty="0">
                <a:latin typeface="Arial"/>
                <a:ea typeface="+mn-lt"/>
                <a:cs typeface="+mn-lt"/>
              </a:rPr>
              <a:t>cấp phép, chứng nhận và đào tạo</a:t>
            </a:r>
            <a:r>
              <a:rPr lang="vi" sz="2800" b="0" i="0" u="none" strike="noStrike" dirty="0">
                <a:solidFill>
                  <a:srgbClr val="0070C0"/>
                </a:solidFill>
                <a:latin typeface="Arial"/>
                <a:ea typeface="+mn-lt"/>
                <a:cs typeface="+mn-lt"/>
              </a:rPr>
              <a:t> đối với việc lắp đặt</a:t>
            </a:r>
            <a:r>
              <a:rPr lang="vi" sz="2800" b="0" i="0" u="none" strike="noStrike" dirty="0">
                <a:latin typeface="Arial"/>
                <a:ea typeface="+mn-lt"/>
                <a:cs typeface="+mn-lt"/>
              </a:rPr>
              <a:t>.</a:t>
            </a:r>
            <a:r>
              <a:rPr lang="vi" sz="1800" b="0" i="0" u="none" strike="noStrike" dirty="0">
                <a:latin typeface="Arial"/>
                <a:ea typeface="+mn-lt"/>
                <a:cs typeface="+mn-lt"/>
              </a:rPr>
              <a:t>  </a:t>
            </a:r>
            <a:endParaRPr lang="en-US" dirty="0">
              <a:cs typeface="Arial"/>
            </a:endParaRPr>
          </a:p>
        </p:txBody>
      </p:sp>
      <p:pic>
        <p:nvPicPr>
          <p:cNvPr id="5" name="Picture 4" descr="Logo Hội Đồng Nước Tiểu Bang">
            <a:extLst>
              <a:ext uri="{FF2B5EF4-FFF2-40B4-BE49-F238E27FC236}">
                <a16:creationId xmlns:a16="http://schemas.microsoft.com/office/drawing/2014/main" id="{F9E564F8-CE7F-39B8-76F8-B13DE11AAA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7D13C929-E88F-F1B6-C088-E01594BE56D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27</a:t>
            </a:r>
            <a:endParaRPr lang="en-US" sz="1800">
              <a:solidFill>
                <a:schemeClr val="tx1"/>
              </a:solidFill>
            </a:endParaRPr>
          </a:p>
        </p:txBody>
      </p:sp>
    </p:spTree>
    <p:extLst>
      <p:ext uri="{BB962C8B-B14F-4D97-AF65-F5344CB8AC3E}">
        <p14:creationId xmlns:p14="http://schemas.microsoft.com/office/powerpoint/2010/main" val="4981026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30CD9F-AE41-DD9D-D505-6C7E03375E2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Chứng Nhận, Cấp Phép và Đào Tạo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28627"/>
            <a:ext cx="10856477" cy="3635035"/>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Thay Đổi Đề Xuất:</a:t>
            </a:r>
          </a:p>
          <a:p>
            <a:pPr marL="342900" indent="-285750" rtl="0">
              <a:spcBef>
                <a:spcPts val="600"/>
              </a:spcBef>
              <a:buFont typeface="Arial" panose="020B0604020202020204" pitchFamily="34" charset="0"/>
              <a:buChar char="•"/>
            </a:pPr>
            <a:r>
              <a:rPr lang="vi" sz="2800" b="0" i="0" u="none" strike="noStrike">
                <a:solidFill>
                  <a:srgbClr val="0070C0"/>
                </a:solidFill>
                <a:latin typeface="Arial"/>
                <a:ea typeface="+mn-lt"/>
                <a:cs typeface="+mn-lt"/>
              </a:rPr>
              <a:t>Trước khi lắp đặt hoặc sửa chữa </a:t>
            </a:r>
            <a:r>
              <a:rPr lang="vi" sz="2800" b="0" i="1" u="none" strike="noStrike">
                <a:solidFill>
                  <a:srgbClr val="0070C0"/>
                </a:solidFill>
                <a:latin typeface="Arial"/>
                <a:ea typeface="+mn-lt"/>
                <a:cs typeface="+mn-lt"/>
              </a:rPr>
              <a:t>bất kỳ</a:t>
            </a:r>
            <a:r>
              <a:rPr lang="vi" sz="2800" b="0" i="0" u="none" strike="noStrike">
                <a:solidFill>
                  <a:srgbClr val="0070C0"/>
                </a:solidFill>
                <a:latin typeface="Arial"/>
                <a:ea typeface="+mn-lt"/>
                <a:cs typeface="+mn-lt"/>
              </a:rPr>
              <a:t> bộ phận nào của hệ thống UST</a:t>
            </a:r>
            <a:r>
              <a:rPr lang="vi" sz="2800" b="0" i="0" u="none" strike="noStrike">
                <a:latin typeface="Arial"/>
                <a:ea typeface="+mn-lt"/>
                <a:cs typeface="+mn-lt"/>
              </a:rPr>
              <a:t>, Kỹ Thuật Viên Dịch Vụ phải có chứng chỉ đào tạo do nhà sản xuất cấp. </a:t>
            </a:r>
            <a:endParaRPr lang="en-US" i="1">
              <a:cs typeface="Arial"/>
            </a:endParaRPr>
          </a:p>
        </p:txBody>
      </p:sp>
      <p:pic>
        <p:nvPicPr>
          <p:cNvPr id="5" name="Picture 4" descr="Logo Hội Đồng Nước Tiểu Bang">
            <a:extLst>
              <a:ext uri="{FF2B5EF4-FFF2-40B4-BE49-F238E27FC236}">
                <a16:creationId xmlns:a16="http://schemas.microsoft.com/office/drawing/2014/main" id="{0DEE9DAE-5FAB-B719-8AC8-3D90207C07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3B60315-3B3C-E9BB-97F5-30D45614EFE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28</a:t>
            </a:r>
            <a:endParaRPr lang="en-US" sz="1800">
              <a:solidFill>
                <a:schemeClr val="tx1"/>
              </a:solidFill>
            </a:endParaRPr>
          </a:p>
        </p:txBody>
      </p:sp>
    </p:spTree>
    <p:extLst>
      <p:ext uri="{BB962C8B-B14F-4D97-AF65-F5344CB8AC3E}">
        <p14:creationId xmlns:p14="http://schemas.microsoft.com/office/powerpoint/2010/main" val="19204985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30CD9F-AE41-DD9D-D505-6C7E03375E2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Chứng Nhận, Cấp Phép và Đào Tạo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28627"/>
            <a:ext cx="10856477" cy="3635035"/>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a:t>
            </a:r>
          </a:p>
          <a:p>
            <a:pPr marL="342900" indent="-285750" rtl="0">
              <a:spcBef>
                <a:spcPts val="600"/>
              </a:spcBef>
              <a:buFont typeface="Arial" panose="020B0604020202020204" pitchFamily="34" charset="0"/>
              <a:buChar char="•"/>
            </a:pPr>
            <a:r>
              <a:rPr lang="vi" sz="2800" b="0" i="0" u="none" strike="noStrike">
                <a:latin typeface="Arial"/>
                <a:ea typeface="+mn-lt"/>
                <a:cs typeface="+mn-lt"/>
              </a:rPr>
              <a:t>Bất kỳ cá nhân nào thực hiện</a:t>
            </a:r>
            <a:r>
              <a:rPr lang="vi" sz="2800" b="0" i="0" u="none" strike="noStrike">
                <a:solidFill>
                  <a:srgbClr val="0070C0"/>
                </a:solidFill>
                <a:latin typeface="Arial"/>
                <a:ea typeface="+mn-lt"/>
                <a:cs typeface="+mn-lt"/>
              </a:rPr>
              <a:t> công việc lắp đặt hoặc sửa chữa </a:t>
            </a:r>
            <a:r>
              <a:rPr lang="vi" sz="2800" b="0" i="0" u="none" strike="noStrike">
                <a:latin typeface="Arial"/>
                <a:ea typeface="+mn-lt"/>
                <a:cs typeface="+mn-lt"/>
              </a:rPr>
              <a:t>hoặc làm việc với vai trò </a:t>
            </a:r>
            <a:r>
              <a:rPr lang="vi" sz="2800" b="0" i="0" u="none" strike="noStrike">
                <a:solidFill>
                  <a:srgbClr val="0070C0"/>
                </a:solidFill>
                <a:latin typeface="Arial"/>
                <a:ea typeface="+mn-lt"/>
                <a:cs typeface="+mn-lt"/>
              </a:rPr>
              <a:t>Kỹ Thuật Viên Dịch Vụ đều phải cung cấp đầy đủ các loại giấy phép và chứng chỉ đào tạo bắt buộc áp dụng cho công việc đang thực hiện</a:t>
            </a:r>
            <a:r>
              <a:rPr lang="vi" sz="2800" b="0" i="0" u="none" strike="noStrike">
                <a:latin typeface="Arial"/>
                <a:ea typeface="+mn-lt"/>
                <a:cs typeface="+mn-lt"/>
              </a:rPr>
              <a:t> khi có yêu cầu từ Cơ Quan Chương Trình Thống Nhất, Hội Đồng hoặc thanh tra tuân thủ độc lập.</a:t>
            </a:r>
            <a:endParaRPr lang="en-US">
              <a:cs typeface="Arial"/>
            </a:endParaRPr>
          </a:p>
        </p:txBody>
      </p:sp>
      <p:pic>
        <p:nvPicPr>
          <p:cNvPr id="5" name="Picture 4" descr="Logo Hội Đồng Nước Tiểu Bang">
            <a:extLst>
              <a:ext uri="{FF2B5EF4-FFF2-40B4-BE49-F238E27FC236}">
                <a16:creationId xmlns:a16="http://schemas.microsoft.com/office/drawing/2014/main" id="{0DEE9DAE-5FAB-B719-8AC8-3D90207C07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3B60315-3B3C-E9BB-97F5-30D45614EFE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29</a:t>
            </a:r>
            <a:endParaRPr lang="en-US" sz="1800">
              <a:solidFill>
                <a:schemeClr val="tx1"/>
              </a:solidFill>
            </a:endParaRPr>
          </a:p>
        </p:txBody>
      </p:sp>
    </p:spTree>
    <p:extLst>
      <p:ext uri="{BB962C8B-B14F-4D97-AF65-F5344CB8AC3E}">
        <p14:creationId xmlns:p14="http://schemas.microsoft.com/office/powerpoint/2010/main" val="1027569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943-9EF4-4741-AB63-3F5F0489B53E}"/>
              </a:ext>
            </a:extLst>
          </p:cNvPr>
          <p:cNvSpPr>
            <a:spLocks noGrp="1"/>
          </p:cNvSpPr>
          <p:nvPr>
            <p:ph type="title"/>
          </p:nvPr>
        </p:nvSpPr>
        <p:spPr>
          <a:xfrm>
            <a:off x="626186" y="696685"/>
            <a:ext cx="10723921" cy="2380003"/>
          </a:xfrm>
        </p:spPr>
        <p:txBody>
          <a:bodyPr vert="horz" lIns="91440" tIns="45720" rIns="91440" bIns="45720" rtlCol="0" anchor="t" anchorCtr="0">
            <a:noAutofit/>
          </a:bodyPr>
          <a:lstStyle/>
          <a:p>
            <a:pPr rtl="0"/>
            <a:r>
              <a:rPr lang="vi" sz="4000" b="1" i="0" u="none" strike="noStrike" kern="1200">
                <a:solidFill>
                  <a:srgbClr val="0070C0"/>
                </a:solidFill>
                <a:latin typeface="Arial"/>
              </a:rPr>
              <a:t>Cấu Trúc Đề Xuất</a:t>
            </a:r>
          </a:p>
        </p:txBody>
      </p:sp>
      <p:sp>
        <p:nvSpPr>
          <p:cNvPr id="11" name="Rectangle 10">
            <a:extLst>
              <a:ext uri="{FF2B5EF4-FFF2-40B4-BE49-F238E27FC236}">
                <a16:creationId xmlns:a16="http://schemas.microsoft.com/office/drawing/2014/main" id="{621A874C-9B49-4B0D-97E5-5B1FED3DBD8E}"/>
              </a:ext>
            </a:extLst>
          </p:cNvPr>
          <p:cNvSpPr/>
          <p:nvPr/>
        </p:nvSpPr>
        <p:spPr>
          <a:xfrm>
            <a:off x="628769" y="1484028"/>
            <a:ext cx="11037783" cy="4390946"/>
          </a:xfrm>
          <a:prstGeom prst="rect">
            <a:avLst/>
          </a:prstGeom>
        </p:spPr>
        <p:txBody>
          <a:bodyPr wrap="square">
            <a:noAutofit/>
          </a:bodyPr>
          <a:lstStyle/>
          <a:p>
            <a:pPr marL="285750" indent="-285750" rtl="0">
              <a:buFont typeface="Arial" panose="020B0604020202020204" pitchFamily="34" charset="0"/>
              <a:buChar char="•"/>
            </a:pPr>
            <a:r>
              <a:rPr lang="vi" sz="2400" b="0" i="0" u="none" strike="noStrike">
                <a:latin typeface="Arial"/>
              </a:rPr>
              <a:t>Điều 1: Định Nghĩa Thuật Ngữ, Các Trường Hợp Loại Trừ và Lưu Trữ Hồ Sơ </a:t>
            </a:r>
          </a:p>
          <a:p>
            <a:pPr marL="285750" indent="-285750" rtl="0">
              <a:spcBef>
                <a:spcPts val="600"/>
              </a:spcBef>
              <a:buFont typeface="Arial" panose="020B0604020202020204" pitchFamily="34" charset="0"/>
              <a:buChar char="•"/>
            </a:pPr>
            <a:r>
              <a:rPr lang="vi" sz="2400" b="0" i="0" u="none" strike="noStrike">
                <a:latin typeface="Arial"/>
              </a:rPr>
              <a:t>Điều 2: Quy Trình Miễn Trừ Theo Từng Địa Điểm và Tiêu Chuẩn Xây Dựng Bổ Sung</a:t>
            </a:r>
          </a:p>
          <a:p>
            <a:pPr marL="285750" indent="-285750" rtl="0">
              <a:spcBef>
                <a:spcPts val="600"/>
              </a:spcBef>
              <a:buFont typeface="Arial" panose="020B0604020202020204" pitchFamily="34" charset="0"/>
              <a:buChar char="•"/>
            </a:pPr>
            <a:r>
              <a:rPr lang="vi" sz="2400" b="0" i="0" u="none" strike="noStrike">
                <a:latin typeface="Arial"/>
              </a:rPr>
              <a:t>Điều 3: Yêu Cầu về Chứng Nhận, Cấp Phép và Đào Tạo</a:t>
            </a:r>
          </a:p>
          <a:p>
            <a:pPr marL="285750" indent="-285750" rtl="0">
              <a:spcBef>
                <a:spcPts val="600"/>
              </a:spcBef>
              <a:buFont typeface="Arial" panose="020B0604020202020204" pitchFamily="34" charset="0"/>
              <a:buChar char="•"/>
            </a:pPr>
            <a:r>
              <a:rPr lang="vi" sz="2400" b="0" i="0" u="none" strike="noStrike">
                <a:latin typeface="Arial"/>
              </a:rPr>
              <a:t>Điều 4: Yêu Cầu về Thiết Kế, Xây Dựng và Vận Hành</a:t>
            </a:r>
          </a:p>
          <a:p>
            <a:pPr marL="285750" indent="-285750" rtl="0">
              <a:spcBef>
                <a:spcPts val="600"/>
              </a:spcBef>
              <a:buFont typeface="Arial" panose="020B0604020202020204" pitchFamily="34" charset="0"/>
              <a:buChar char="•"/>
            </a:pPr>
            <a:r>
              <a:rPr lang="vi" sz="2400" b="0" i="0" u="none" strike="noStrike">
                <a:latin typeface="Arial"/>
              </a:rPr>
              <a:t>Điều 5: Yêu Cầu Giám Sát</a:t>
            </a:r>
          </a:p>
          <a:p>
            <a:pPr marL="285750" indent="-285750" rtl="0">
              <a:spcBef>
                <a:spcPts val="600"/>
              </a:spcBef>
              <a:buFont typeface="Arial" panose="020B0604020202020204" pitchFamily="34" charset="0"/>
              <a:buChar char="•"/>
            </a:pPr>
            <a:r>
              <a:rPr lang="vi" sz="2400" b="0" i="0" u="none" strike="noStrike">
                <a:latin typeface="Arial"/>
              </a:rPr>
              <a:t>Điều 6: Yêu Cầu Kiểm Tra</a:t>
            </a:r>
            <a:br>
              <a:rPr lang="vi" sz="2400" b="0" i="0" u="none" strike="noStrike">
                <a:latin typeface="Arial"/>
              </a:rPr>
            </a:br>
            <a:br>
              <a:rPr lang="vi" sz="2400" b="0" i="0" u="none" strike="noStrike">
                <a:latin typeface="Arial"/>
              </a:rPr>
            </a:b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Logo Hội Đồng Nước Tiểu Bang">
            <a:extLst>
              <a:ext uri="{FF2B5EF4-FFF2-40B4-BE49-F238E27FC236}">
                <a16:creationId xmlns:a16="http://schemas.microsoft.com/office/drawing/2014/main" id="{5C64F594-0E45-98C8-5DA3-B6E4912992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215BD7DA-2939-6560-1DE0-559DA878EB9C}"/>
              </a:ext>
            </a:extLst>
          </p:cNvPr>
          <p:cNvSpPr txBox="1"/>
          <p:nvPr/>
        </p:nvSpPr>
        <p:spPr>
          <a:xfrm>
            <a:off x="0" y="0"/>
            <a:ext cx="2743200" cy="365125"/>
          </a:xfrm>
          <a:prstGeom prst="rect">
            <a:avLst/>
          </a:prstGeom>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latin typeface="Arial"/>
              </a:rPr>
              <a:t>3</a:t>
            </a:r>
            <a:endParaRPr lang="en-US"/>
          </a:p>
        </p:txBody>
      </p:sp>
    </p:spTree>
    <p:extLst>
      <p:ext uri="{BB962C8B-B14F-4D97-AF65-F5344CB8AC3E}">
        <p14:creationId xmlns:p14="http://schemas.microsoft.com/office/powerpoint/2010/main" val="657120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D1900-C93C-3DB1-0D10-BB225934344A}"/>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Chứng Nhận, Cấp Phép và Đào Tạo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5552" y="1644962"/>
            <a:ext cx="10879470" cy="3692770"/>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Thay Đổi Đề Xuất:</a:t>
            </a:r>
          </a:p>
          <a:p>
            <a:pPr marL="342900" indent="-285750" rtl="0">
              <a:spcBef>
                <a:spcPts val="600"/>
              </a:spcBef>
              <a:buFont typeface="Arial" panose="020B0604020202020204" pitchFamily="34" charset="0"/>
              <a:buChar char="•"/>
            </a:pPr>
            <a:r>
              <a:rPr lang="vi" sz="2800" b="0" i="0" u="none" strike="noStrike">
                <a:solidFill>
                  <a:srgbClr val="0070C0"/>
                </a:solidFill>
                <a:latin typeface="Arial"/>
                <a:ea typeface="+mn-lt"/>
                <a:cs typeface="+mn-lt"/>
              </a:rPr>
              <a:t>Thanh tra của Cơ Quan Chương Trình Thống Nhất </a:t>
            </a:r>
            <a:r>
              <a:rPr lang="vi" sz="2800" b="0" i="0" u="none" strike="noStrike">
                <a:latin typeface="Arial"/>
                <a:ea typeface="+mn-lt"/>
                <a:cs typeface="+mn-lt"/>
              </a:rPr>
              <a:t>phải có được chứng nhận Thanh Tra UST California do Hội Đồng Mã Quốc Tế (ICC) cấp </a:t>
            </a:r>
            <a:r>
              <a:rPr lang="vi" sz="2800" b="0" i="0" u="none" strike="noStrike">
                <a:solidFill>
                  <a:srgbClr val="0070C0"/>
                </a:solidFill>
                <a:latin typeface="Arial"/>
                <a:ea typeface="+mn-lt"/>
                <a:cs typeface="+mn-lt"/>
              </a:rPr>
              <a:t>trong vòng 180 ngày kể từ khi</a:t>
            </a:r>
            <a:r>
              <a:rPr lang="vi" sz="2800" b="0" i="0" u="none" strike="noStrike">
                <a:latin typeface="Arial"/>
                <a:ea typeface="+mn-lt"/>
                <a:cs typeface="+mn-lt"/>
              </a:rPr>
              <a:t> </a:t>
            </a:r>
            <a:r>
              <a:rPr lang="vi" sz="2800" b="0" i="1" u="none" strike="noStrike">
                <a:solidFill>
                  <a:srgbClr val="0070C0"/>
                </a:solidFill>
                <a:latin typeface="Arial"/>
                <a:ea typeface="+mn-lt"/>
                <a:cs typeface="+mn-lt"/>
              </a:rPr>
              <a:t>bắt đầu thực hiện bất kỳ nhiệm vụ nào</a:t>
            </a:r>
            <a:r>
              <a:rPr lang="vi" sz="2800" b="0" i="0" u="none" strike="noStrike">
                <a:solidFill>
                  <a:srgbClr val="0070C0"/>
                </a:solidFill>
                <a:latin typeface="Arial"/>
                <a:ea typeface="+mn-lt"/>
                <a:cs typeface="+mn-lt"/>
              </a:rPr>
              <a:t> </a:t>
            </a:r>
            <a:r>
              <a:rPr lang="vi" sz="2800" b="0" i="0" u="none" strike="noStrike">
                <a:latin typeface="Arial"/>
                <a:ea typeface="+mn-lt"/>
                <a:cs typeface="+mn-lt"/>
              </a:rPr>
              <a:t>của một thanh tra UST của Cơ Quan Chương Trình Thống Nhất. </a:t>
            </a:r>
            <a:r>
              <a:rPr lang="vi" sz="2800" b="0" i="1" u="none" strike="noStrike">
                <a:latin typeface="Arial"/>
                <a:ea typeface="+mn-lt"/>
                <a:cs typeface="+mn-lt"/>
              </a:rPr>
              <a:t>(Yêu cầu hiện hành là trong vòng 180 ngày kể từ ngày được tuyển dụng.)</a:t>
            </a:r>
            <a:endParaRPr lang="en-US" sz="2800" i="1">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153FCDB-1345-5CFE-F141-0CFC746789D1}"/>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30</a:t>
            </a:r>
            <a:endParaRPr lang="en-US" sz="1800">
              <a:solidFill>
                <a:schemeClr val="tx1"/>
              </a:solidFill>
            </a:endParaRPr>
          </a:p>
        </p:txBody>
      </p:sp>
    </p:spTree>
    <p:extLst>
      <p:ext uri="{BB962C8B-B14F-4D97-AF65-F5344CB8AC3E}">
        <p14:creationId xmlns:p14="http://schemas.microsoft.com/office/powerpoint/2010/main" val="21393870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690C3A-CF80-1B36-C2EF-2F062B32D618}"/>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vi" sz="4000" b="1" i="0" u="none" strike="noStrike">
                <a:solidFill>
                  <a:srgbClr val="0070C0"/>
                </a:solidFill>
                <a:latin typeface="Arial"/>
                <a:cs typeface="+mj-cs"/>
              </a:rPr>
              <a:t>Chứng Nhận, Cấp Phép và Đào Tạo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88543" y="1689190"/>
            <a:ext cx="10973253" cy="4030840"/>
          </a:xfrm>
          <a:prstGeom prst="rect">
            <a:avLst/>
          </a:prstGeom>
        </p:spPr>
        <p:txBody>
          <a:bodyPr vert="horz" lIns="91440" tIns="45720" rIns="91440" bIns="45720" rtlCol="0" anchor="t" anchorCtr="0">
            <a:noAutofit/>
          </a:bodyPr>
          <a:lstStyle/>
          <a:p>
            <a:pPr marL="57150" rtl="0">
              <a:lnSpc>
                <a:spcPct val="90000"/>
              </a:lnSpc>
              <a:spcAft>
                <a:spcPts val="600"/>
              </a:spcAft>
            </a:pPr>
            <a:r>
              <a:rPr lang="vi" sz="2400" b="1" i="0" u="none" strike="noStrike" dirty="0">
                <a:solidFill>
                  <a:srgbClr val="0070C0"/>
                </a:solidFill>
                <a:latin typeface="Arial"/>
                <a:ea typeface="+mn-lt"/>
                <a:cs typeface="+mn-lt"/>
              </a:rPr>
              <a:t>Nội Dung Mới Đề Xuất:</a:t>
            </a:r>
          </a:p>
          <a:p>
            <a:pPr marL="342900" indent="-285750" rtl="0">
              <a:lnSpc>
                <a:spcPct val="110000"/>
              </a:lnSpc>
              <a:spcBef>
                <a:spcPts val="600"/>
              </a:spcBef>
              <a:buFont typeface="Arial" panose="020B0604020202020204" pitchFamily="34" charset="0"/>
              <a:buChar char="•"/>
            </a:pPr>
            <a:r>
              <a:rPr lang="vi" sz="2400" b="0" i="0" u="none" strike="noStrike" dirty="0">
                <a:latin typeface="Arial"/>
                <a:ea typeface="+mn-lt"/>
                <a:cs typeface="+mn-lt"/>
              </a:rPr>
              <a:t>Các yêu cầu đào tạo được bổ sung đối với </a:t>
            </a:r>
            <a:r>
              <a:rPr lang="vi" sz="2400" b="0" i="0" u="none" strike="noStrike" dirty="0">
                <a:solidFill>
                  <a:srgbClr val="0070C0"/>
                </a:solidFill>
                <a:latin typeface="Arial"/>
                <a:ea typeface="+mn-lt"/>
                <a:cs typeface="+mn-lt"/>
              </a:rPr>
              <a:t>thanh tra tuân thủ độc lập</a:t>
            </a:r>
            <a:r>
              <a:rPr lang="vi" sz="2400" b="0" i="0" u="none" strike="noStrike" dirty="0">
                <a:latin typeface="Arial"/>
                <a:ea typeface="+mn-lt"/>
                <a:cs typeface="+mn-lt"/>
              </a:rPr>
              <a:t>, người này phải:</a:t>
            </a:r>
          </a:p>
          <a:p>
            <a:pPr marL="971550" lvl="1" indent="-457200" rtl="0">
              <a:lnSpc>
                <a:spcPct val="110000"/>
              </a:lnSpc>
              <a:spcBef>
                <a:spcPts val="600"/>
              </a:spcBef>
              <a:buFont typeface="Arial"/>
              <a:buChar char="•"/>
            </a:pPr>
            <a:r>
              <a:rPr lang="vi" sz="2400" b="0" i="0" u="none" strike="noStrike" dirty="0">
                <a:latin typeface="Arial"/>
                <a:ea typeface="+mn-lt"/>
                <a:cs typeface="+mn-lt"/>
              </a:rPr>
              <a:t>Có chứng chỉ thanh tra UST California hiện hành do ICC cấp; và</a:t>
            </a:r>
          </a:p>
          <a:p>
            <a:pPr marL="971550" lvl="1" indent="-457200" rtl="0">
              <a:lnSpc>
                <a:spcPct val="110000"/>
              </a:lnSpc>
              <a:spcBef>
                <a:spcPts val="600"/>
              </a:spcBef>
              <a:buFont typeface="Arial"/>
              <a:buChar char="•"/>
            </a:pPr>
            <a:r>
              <a:rPr lang="vi" sz="2400" b="0" i="0" u="none" strike="noStrike" dirty="0">
                <a:latin typeface="Arial"/>
                <a:ea typeface="+mn-lt"/>
                <a:cs typeface="+mn-lt"/>
              </a:rPr>
              <a:t>Gia hạn chứng chỉ 24 tháng một lần bằng cách vượt qua kỳ thi Thanh Tra UST California của ICC (trừ khi họ hiện đang được tuyển dụng làm Thanh Tra của Cơ Quan Chương Trình Thống Nhất và đã đáp ứng các tiêu chí tương đương được Quản Lý Chương Trình UST của Phòng Chất Lượng Nước (DWQ) chấp thuận).</a:t>
            </a:r>
            <a:endParaRPr lang="en-US" sz="2400" dirty="0">
              <a:cs typeface="Arial"/>
            </a:endParaRPr>
          </a:p>
        </p:txBody>
      </p:sp>
      <p:pic>
        <p:nvPicPr>
          <p:cNvPr id="5" name="Picture 4" descr="Logo Hội Đồng Nước Tiểu Bang">
            <a:extLst>
              <a:ext uri="{FF2B5EF4-FFF2-40B4-BE49-F238E27FC236}">
                <a16:creationId xmlns:a16="http://schemas.microsoft.com/office/drawing/2014/main" id="{7DF810C9-9010-BA3F-DAE0-7180E87770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E3D0835-4E15-1D8E-86BF-CC421DEC8FF9}"/>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31</a:t>
            </a:r>
            <a:endParaRPr lang="en-US" sz="1800">
              <a:solidFill>
                <a:schemeClr val="tx1"/>
              </a:solidFill>
            </a:endParaRPr>
          </a:p>
        </p:txBody>
      </p:sp>
    </p:spTree>
    <p:extLst>
      <p:ext uri="{BB962C8B-B14F-4D97-AF65-F5344CB8AC3E}">
        <p14:creationId xmlns:p14="http://schemas.microsoft.com/office/powerpoint/2010/main" val="9494496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21670" y="702588"/>
            <a:ext cx="10976606" cy="1178007"/>
          </a:xfrm>
          <a:noFill/>
        </p:spPr>
        <p:txBody>
          <a:bodyPr vert="horz" lIns="91440" tIns="45720" rIns="91440" bIns="45720" rtlCol="0" anchor="t" anchorCtr="0">
            <a:noAutofit/>
          </a:bodyPr>
          <a:lstStyle/>
          <a:p>
            <a:pPr rtl="0"/>
            <a:r>
              <a:rPr lang="vi" sz="4000" b="1" i="0" u="none" strike="noStrike">
                <a:latin typeface="Arial"/>
                <a:ea typeface="+mn-lt"/>
                <a:cs typeface="+mn-lt"/>
              </a:rPr>
              <a:t>Điều 4 Đề Xuất: Yêu Cầu về Xây Dựng và Vận Hành</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0" y="1787607"/>
            <a:ext cx="6162392" cy="4210133"/>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32</a:t>
            </a:r>
            <a:endParaRPr lang="en-US" sz="1800">
              <a:solidFill>
                <a:schemeClr val="tx1"/>
              </a:solidFill>
            </a:endParaRPr>
          </a:p>
        </p:txBody>
      </p:sp>
    </p:spTree>
    <p:extLst>
      <p:ext uri="{BB962C8B-B14F-4D97-AF65-F5344CB8AC3E}">
        <p14:creationId xmlns:p14="http://schemas.microsoft.com/office/powerpoint/2010/main" val="122887377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0D76E50-0C4D-4F79-353A-66E784041E0D}"/>
              </a:ext>
            </a:extLst>
          </p:cNvPr>
          <p:cNvSpPr txBox="1">
            <a:spLocks noGrp="1"/>
          </p:cNvSpPr>
          <p:nvPr>
            <p:ph type="title" idx="4294967295"/>
          </p:nvPr>
        </p:nvSpPr>
        <p:spPr>
          <a:xfrm>
            <a:off x="667761" y="655592"/>
            <a:ext cx="10856477" cy="95047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3600" b="1" i="0" u="none" strike="noStrike" kern="1200" cap="none" spc="0" normalizeH="0" baseline="0" noProof="0">
                <a:ln>
                  <a:noFill/>
                </a:ln>
                <a:solidFill>
                  <a:srgbClr val="0070C0"/>
                </a:solidFill>
                <a:uLnTx/>
                <a:uFillTx/>
                <a:latin typeface="Arial"/>
                <a:ea typeface="+mj-ea"/>
                <a:cs typeface="+mj-cs"/>
              </a:rPr>
              <a:t>Yêu Cầu về Xây Dựng và Vận Hành</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67761" y="1638288"/>
            <a:ext cx="10849424" cy="2357568"/>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ea typeface="+mn-lt"/>
                <a:cs typeface="+mn-lt"/>
              </a:rPr>
              <a:t>Nội Dung Mới Đề Xuất:</a:t>
            </a:r>
          </a:p>
          <a:p>
            <a:pPr marL="342900" indent="-342900" rtl="0">
              <a:spcBef>
                <a:spcPts val="600"/>
              </a:spcBef>
              <a:buFont typeface="Arial" panose="020B0604020202020204" pitchFamily="34" charset="0"/>
              <a:buChar char="•"/>
            </a:pPr>
            <a:r>
              <a:rPr lang="vi" sz="2800" b="0" i="0" u="none" strike="noStrike">
                <a:latin typeface="Arial"/>
                <a:cs typeface="Arial"/>
              </a:rPr>
              <a:t>Việc đi tiếp cận bên trong bồn chứa luôn phải được thực hiện thông qua </a:t>
            </a:r>
            <a:r>
              <a:rPr lang="vi" sz="2800" b="0" i="0" u="none" strike="noStrike">
                <a:solidFill>
                  <a:srgbClr val="0070C0"/>
                </a:solidFill>
                <a:latin typeface="Arial"/>
                <a:cs typeface="Arial"/>
              </a:rPr>
              <a:t>cửa thăm bồn</a:t>
            </a:r>
            <a:r>
              <a:rPr lang="vi" sz="2800" b="0" i="0" u="none" strike="noStrike">
                <a:latin typeface="Arial"/>
                <a:cs typeface="Arial"/>
              </a:rPr>
              <a:t> (manway).</a:t>
            </a:r>
          </a:p>
          <a:p>
            <a:pPr marL="342900" indent="-342900" rtl="0">
              <a:spcBef>
                <a:spcPts val="600"/>
              </a:spcBef>
              <a:buFont typeface="Arial" panose="020B0604020202020204" pitchFamily="34" charset="0"/>
              <a:buChar char="•"/>
            </a:pPr>
            <a:r>
              <a:rPr lang="vi" sz="2800" b="0" i="0" u="none" strike="noStrike">
                <a:latin typeface="Arial"/>
                <a:cs typeface="Arial"/>
              </a:rPr>
              <a:t>Nếu cần lắp đặt </a:t>
            </a:r>
            <a:r>
              <a:rPr lang="vi" sz="2800" b="0" i="0" u="none" strike="noStrike">
                <a:solidFill>
                  <a:srgbClr val="0070C0"/>
                </a:solidFill>
                <a:latin typeface="Arial"/>
                <a:cs typeface="Arial"/>
              </a:rPr>
              <a:t>cửa thăm bồn</a:t>
            </a:r>
            <a:r>
              <a:rPr lang="vi" sz="2800" b="0" i="0" u="none" strike="noStrike">
                <a:latin typeface="Arial"/>
                <a:cs typeface="Arial"/>
              </a:rPr>
              <a:t>, cửa thăm bồn phải được lắp đặt theo hướng dẫn bằng văn bản của nhà sản xuất bồn chứa, quy chuẩn ngành hoặc tiêu chuẩn kỹ thuật.</a:t>
            </a:r>
          </a:p>
        </p:txBody>
      </p:sp>
      <p:sp>
        <p:nvSpPr>
          <p:cNvPr id="2" name="Slide Number Placeholder 2">
            <a:extLst>
              <a:ext uri="{FF2B5EF4-FFF2-40B4-BE49-F238E27FC236}">
                <a16:creationId xmlns:a16="http://schemas.microsoft.com/office/drawing/2014/main" id="{A5EABE98-13F4-EE81-D5C4-BC768BDD0F17}"/>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33</a:t>
            </a:r>
            <a:endParaRPr lang="en-US" sz="1800">
              <a:solidFill>
                <a:schemeClr val="tx1"/>
              </a:solidFill>
            </a:endParaRPr>
          </a:p>
        </p:txBody>
      </p:sp>
    </p:spTree>
    <p:extLst>
      <p:ext uri="{BB962C8B-B14F-4D97-AF65-F5344CB8AC3E}">
        <p14:creationId xmlns:p14="http://schemas.microsoft.com/office/powerpoint/2010/main" val="10848691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8" name="Title 1">
            <a:extLst>
              <a:ext uri="{FF2B5EF4-FFF2-40B4-BE49-F238E27FC236}">
                <a16:creationId xmlns:a16="http://schemas.microsoft.com/office/drawing/2014/main" id="{DD0571F3-9E05-C6C0-8A7F-FCD14B231CE5}"/>
              </a:ext>
            </a:extLst>
          </p:cNvPr>
          <p:cNvSpPr>
            <a:spLocks noGrp="1"/>
          </p:cNvSpPr>
          <p:nvPr>
            <p:ph type="title"/>
          </p:nvPr>
        </p:nvSpPr>
        <p:spPr>
          <a:xfrm>
            <a:off x="667761" y="655592"/>
            <a:ext cx="10856477" cy="950470"/>
          </a:xfrm>
        </p:spPr>
        <p:txBody>
          <a:bodyPr vert="horz" lIns="91440" tIns="45720" rIns="91440" bIns="45720" rtlCol="0" anchor="ctr">
            <a:noAutofit/>
          </a:bodyPr>
          <a:lstStyle/>
          <a:p>
            <a:pPr rtl="0"/>
            <a:r>
              <a:rPr lang="vi" sz="3600" b="1" i="0" u="none" strike="noStrike" dirty="0">
                <a:solidFill>
                  <a:srgbClr val="0070C0"/>
                </a:solidFill>
                <a:latin typeface="Arial"/>
                <a:cs typeface="+mj-cs"/>
              </a:rPr>
              <a:t>Yêu Cầu về Xây Dựng và Vận Hành</a:t>
            </a:r>
            <a:endParaRPr lang="en-US" sz="3600" b="1" dirty="0">
              <a:solidFill>
                <a:srgbClr val="0070C0"/>
              </a:solidFill>
              <a:cs typeface="+mj-cs"/>
            </a:endParaRPr>
          </a:p>
        </p:txBody>
      </p:sp>
      <p:sp>
        <p:nvSpPr>
          <p:cNvPr id="2" name="Slide Number Placeholder 2">
            <a:extLst>
              <a:ext uri="{FF2B5EF4-FFF2-40B4-BE49-F238E27FC236}">
                <a16:creationId xmlns:a16="http://schemas.microsoft.com/office/drawing/2014/main" id="{EEDA52D4-CF51-6E84-F465-C22076016E79}"/>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34</a:t>
            </a:r>
            <a:endParaRPr lang="en-US" sz="1800">
              <a:solidFill>
                <a:schemeClr val="tx1"/>
              </a:solidFill>
            </a:endParaRPr>
          </a:p>
        </p:txBody>
      </p:sp>
      <p:sp>
        <p:nvSpPr>
          <p:cNvPr id="3" name="Rectangle 2">
            <a:extLst>
              <a:ext uri="{FF2B5EF4-FFF2-40B4-BE49-F238E27FC236}">
                <a16:creationId xmlns:a16="http://schemas.microsoft.com/office/drawing/2014/main" id="{70262882-A59B-46CD-9BC2-1E5415670DD3}"/>
              </a:ext>
            </a:extLst>
          </p:cNvPr>
          <p:cNvSpPr/>
          <p:nvPr/>
        </p:nvSpPr>
        <p:spPr>
          <a:xfrm>
            <a:off x="745252" y="1544213"/>
            <a:ext cx="10972714" cy="4453527"/>
          </a:xfrm>
          <a:prstGeom prst="rect">
            <a:avLst/>
          </a:prstGeom>
        </p:spPr>
        <p:txBody>
          <a:bodyPr wrap="square" lIns="91440" tIns="45720" rIns="91440" bIns="45720" anchor="t">
            <a:noAutofit/>
          </a:bodyPr>
          <a:lstStyle/>
          <a:p>
            <a:pPr rtl="0">
              <a:lnSpc>
                <a:spcPct val="90000"/>
              </a:lnSpc>
            </a:pPr>
            <a:r>
              <a:rPr lang="vi" sz="2800" b="1" i="0" u="none" strike="noStrike" dirty="0">
                <a:solidFill>
                  <a:srgbClr val="0070C0"/>
                </a:solidFill>
                <a:latin typeface="Arial"/>
                <a:ea typeface="+mn-lt"/>
                <a:cs typeface="+mn-lt"/>
              </a:rPr>
              <a:t>Thay Đổi Đề Xuất:</a:t>
            </a:r>
          </a:p>
          <a:p>
            <a:pPr marL="342900" indent="-342900" rtl="0">
              <a:spcBef>
                <a:spcPts val="600"/>
              </a:spcBef>
              <a:buClr>
                <a:schemeClr val="tx1"/>
              </a:buClr>
              <a:buFont typeface="Arial" panose="020B0604020202020204" pitchFamily="34" charset="0"/>
              <a:buChar char="•"/>
            </a:pPr>
            <a:r>
              <a:rPr lang="vi" sz="2800" b="0" i="0" u="none" strike="noStrike" dirty="0">
                <a:latin typeface="Arial"/>
                <a:cs typeface="Arial"/>
              </a:rPr>
              <a:t>Các UST lắp đặt vào hoặc sau ngày 1 tháng Bảy, 2026 phải có một dấu hiệu, dấu mã hoặc nhãn </a:t>
            </a:r>
            <a:r>
              <a:rPr lang="vi" sz="2800" b="0" i="0" u="none" strike="noStrike" dirty="0">
                <a:solidFill>
                  <a:srgbClr val="0070C0"/>
                </a:solidFill>
                <a:latin typeface="Arial"/>
                <a:cs typeface="Arial"/>
              </a:rPr>
              <a:t>được đặt trong phạm vi của vành hố thu</a:t>
            </a:r>
            <a:r>
              <a:rPr lang="vi" sz="2800" b="0" i="0" u="none" strike="noStrike" dirty="0">
                <a:latin typeface="Arial"/>
                <a:cs typeface="Arial"/>
              </a:rPr>
              <a:t>, bao gồm các thông tin sau:</a:t>
            </a:r>
            <a:endParaRPr lang="en-US" sz="2800" u="sng" strike="sngStrike" dirty="0">
              <a:solidFill>
                <a:srgbClr val="FF0000"/>
              </a:solidFill>
              <a:latin typeface="Arial"/>
              <a:cs typeface="Arial"/>
            </a:endParaRPr>
          </a:p>
          <a:p>
            <a:pPr marL="800100" lvl="1" indent="-342900" rtl="0">
              <a:lnSpc>
                <a:spcPct val="90000"/>
              </a:lnSpc>
              <a:buClr>
                <a:schemeClr val="tx1"/>
              </a:buClr>
              <a:buFont typeface="Arial" panose="020B0604020202020204" pitchFamily="34" charset="0"/>
              <a:buChar char="•"/>
            </a:pPr>
            <a:r>
              <a:rPr lang="vi" sz="2800" b="0" i="0" u="none" strike="noStrike" dirty="0">
                <a:latin typeface="Arial"/>
                <a:cs typeface="Arial"/>
              </a:rPr>
              <a:t>Thông tin nhận dạng của nhà sản xuất;</a:t>
            </a:r>
          </a:p>
          <a:p>
            <a:pPr marL="800100" lvl="1" indent="-342900" rtl="0">
              <a:lnSpc>
                <a:spcPct val="90000"/>
              </a:lnSpc>
              <a:buClr>
                <a:schemeClr val="tx1"/>
              </a:buClr>
              <a:buFont typeface="Arial" panose="020B0604020202020204" pitchFamily="34" charset="0"/>
              <a:buChar char="•"/>
            </a:pPr>
            <a:r>
              <a:rPr lang="vi" sz="2800" b="0" i="0" u="none" strike="noStrike" dirty="0">
                <a:latin typeface="Arial"/>
                <a:cs typeface="Arial"/>
              </a:rPr>
              <a:t>Địa điểm sản xuất;</a:t>
            </a:r>
          </a:p>
          <a:p>
            <a:pPr marL="800100" lvl="1" indent="-342900" rtl="0">
              <a:lnSpc>
                <a:spcPct val="90000"/>
              </a:lnSpc>
              <a:buClr>
                <a:schemeClr val="tx1"/>
              </a:buClr>
              <a:buFont typeface="Arial" panose="020B0604020202020204" pitchFamily="34" charset="0"/>
              <a:buChar char="•"/>
            </a:pPr>
            <a:r>
              <a:rPr lang="vi" sz="2800" b="0" i="0" u="none" strike="noStrike" dirty="0">
                <a:latin typeface="Arial"/>
                <a:cs typeface="Arial"/>
              </a:rPr>
              <a:t>Ngày sản xuất;</a:t>
            </a:r>
            <a:endParaRPr lang="en-US" sz="2800" strike="sngStrike" dirty="0">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vi" sz="2800" b="0" i="0" u="none" strike="noStrike" dirty="0">
                <a:latin typeface="Arial"/>
                <a:cs typeface="Arial"/>
              </a:rPr>
              <a:t>Độ sâu chôn tối đa;</a:t>
            </a:r>
          </a:p>
          <a:p>
            <a:pPr marL="800100" lvl="1" indent="-342900" rtl="0">
              <a:lnSpc>
                <a:spcPct val="90000"/>
              </a:lnSpc>
              <a:buClr>
                <a:schemeClr val="tx1"/>
              </a:buClr>
              <a:buFont typeface="Arial" panose="020B0604020202020204" pitchFamily="34" charset="0"/>
              <a:buChar char="•"/>
            </a:pPr>
            <a:r>
              <a:rPr lang="vi" sz="2800" b="0" i="0" u="none" strike="noStrike" dirty="0">
                <a:latin typeface="Arial"/>
                <a:cs typeface="Arial"/>
              </a:rPr>
              <a:t>Áp suất kiểm tra tối đa; và</a:t>
            </a:r>
            <a:endParaRPr lang="en-US" sz="2800" strike="sngStrike" dirty="0">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vi" sz="2800" b="0" i="0" u="none" strike="noStrike" dirty="0">
                <a:latin typeface="Arial"/>
                <a:cs typeface="Arial"/>
              </a:rPr>
              <a:t>Các vị trí mở không được trang bị tấm chống va đập (nếu có)</a:t>
            </a:r>
            <a:endParaRPr lang="en-US" sz="2800" dirty="0">
              <a:solidFill>
                <a:srgbClr val="FF0000"/>
              </a:solidFill>
              <a:latin typeface="Arial" panose="020B0604020202020204" pitchFamily="34" charset="0"/>
              <a:cs typeface="Arial" panose="020B0604020202020204" pitchFamily="34" charset="0"/>
            </a:endParaRPr>
          </a:p>
          <a:p>
            <a:pPr>
              <a:lnSpc>
                <a:spcPct val="90000"/>
              </a:lnSpc>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3581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DFBFF3C-7284-F60A-A280-91DBA09A54A8}"/>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vi" sz="3600" b="1" i="0" u="none" strike="noStrike">
                <a:solidFill>
                  <a:srgbClr val="0070C0"/>
                </a:solidFill>
                <a:latin typeface="Arial"/>
                <a:cs typeface="+mj-cs"/>
              </a:rPr>
              <a:t>Yêu Cầu về Xây Dựng và Vận Hành</a:t>
            </a:r>
            <a:endParaRPr lang="en-US" sz="3600" b="1">
              <a:solidFill>
                <a:srgbClr val="0070C0"/>
              </a:solidFill>
              <a:cs typeface="+mj-cs"/>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67760" y="1591307"/>
            <a:ext cx="10856476" cy="2557623"/>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ea typeface="+mn-lt"/>
                <a:cs typeface="+mn-lt"/>
              </a:rPr>
              <a:t>Nội Dung Mới Đề Xuất:</a:t>
            </a:r>
          </a:p>
          <a:p>
            <a:pPr marL="342900" indent="-342900" rtl="0">
              <a:spcBef>
                <a:spcPts val="600"/>
              </a:spcBef>
              <a:buFont typeface="Arial" panose="020B0604020202020204" pitchFamily="34" charset="0"/>
              <a:buChar char="•"/>
            </a:pPr>
            <a:r>
              <a:rPr lang="vi" sz="2800" b="0" i="0" u="none" strike="noStrike">
                <a:latin typeface="Arial"/>
                <a:cs typeface="Arial"/>
              </a:rPr>
              <a:t>Đối với tất cả các bồn chứa được sản xuất vào hoặc sau ngày 1 tháng Bảy, 2026, nhà sản xuất phải cung cấp </a:t>
            </a:r>
            <a:r>
              <a:rPr lang="vi" sz="2800" b="0" i="0" u="none" strike="noStrike">
                <a:solidFill>
                  <a:srgbClr val="0070C0"/>
                </a:solidFill>
                <a:latin typeface="Arial"/>
                <a:cs typeface="Arial"/>
              </a:rPr>
              <a:t>tài liệu</a:t>
            </a:r>
            <a:r>
              <a:rPr lang="vi" sz="2800" b="0" i="0" u="none" strike="noStrike">
                <a:latin typeface="Arial"/>
                <a:cs typeface="Arial"/>
              </a:rPr>
              <a:t> cho chủ sở hữu để xác nhận rằng nhà sản xuất đã xác minh tính liên tục trong khoảng không giữa hai lớp bồn.</a:t>
            </a:r>
            <a:endParaRPr lang="en-US" sz="2000" u="sng">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5AA5E64-E7DE-1678-985F-871FBD79F0A7}"/>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35</a:t>
            </a:r>
            <a:endParaRPr lang="en-US" sz="1800">
              <a:solidFill>
                <a:schemeClr val="tx1"/>
              </a:solidFill>
            </a:endParaRPr>
          </a:p>
        </p:txBody>
      </p:sp>
    </p:spTree>
    <p:extLst>
      <p:ext uri="{BB962C8B-B14F-4D97-AF65-F5344CB8AC3E}">
        <p14:creationId xmlns:p14="http://schemas.microsoft.com/office/powerpoint/2010/main" val="23736038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C0CE9253-8635-D063-8280-3E2B47A1F719}"/>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6CFBFFA6-6E04-08D0-3D06-56A3B8016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0DC6F778-FA8E-0AFA-FBDE-78A60A72C9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9E0389D-55AA-73CA-106C-3A78D5EE76C9}"/>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vi" sz="3600" b="1" i="0" u="none" strike="noStrike">
                <a:solidFill>
                  <a:srgbClr val="0070C0"/>
                </a:solidFill>
                <a:latin typeface="Arial"/>
                <a:cs typeface="+mj-cs"/>
              </a:rPr>
              <a:t>Yêu Cầu về Xây Dựng và Vận Hành</a:t>
            </a:r>
            <a:endParaRPr lang="en-US" sz="3600" b="1">
              <a:solidFill>
                <a:srgbClr val="0070C0"/>
              </a:solidFill>
              <a:cs typeface="+mj-cs"/>
            </a:endParaRPr>
          </a:p>
        </p:txBody>
      </p:sp>
      <p:sp>
        <p:nvSpPr>
          <p:cNvPr id="4" name="Rectangle 3">
            <a:extLst>
              <a:ext uri="{FF2B5EF4-FFF2-40B4-BE49-F238E27FC236}">
                <a16:creationId xmlns:a16="http://schemas.microsoft.com/office/drawing/2014/main" id="{0C3A4258-1D6B-45CD-8E06-0C9C22E1DD04}"/>
              </a:ext>
            </a:extLst>
          </p:cNvPr>
          <p:cNvSpPr/>
          <p:nvPr/>
        </p:nvSpPr>
        <p:spPr>
          <a:xfrm>
            <a:off x="667760" y="1591307"/>
            <a:ext cx="10856476" cy="2865400"/>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ea typeface="+mn-lt"/>
                <a:cs typeface="+mn-lt"/>
              </a:rPr>
              <a:t>Nội Dung Mới Đề Xuất:</a:t>
            </a:r>
          </a:p>
          <a:p>
            <a:pPr marL="342900" indent="-342900" rtl="0">
              <a:spcBef>
                <a:spcPts val="600"/>
              </a:spcBef>
              <a:buFont typeface="Arial" panose="020B0604020202020204" pitchFamily="34" charset="0"/>
              <a:buChar char="•"/>
            </a:pPr>
            <a:r>
              <a:rPr lang="vi" sz="2800" b="0" i="0" u="none" strike="noStrike">
                <a:solidFill>
                  <a:srgbClr val="0070C0"/>
                </a:solidFill>
                <a:latin typeface="Arial"/>
                <a:cs typeface="Arial"/>
              </a:rPr>
              <a:t>Đường ống thép được lắp đặt vào hoặc sau ngày 1 tháng Một, 2026 </a:t>
            </a:r>
            <a:r>
              <a:rPr lang="vi" sz="2800" b="0" i="0" u="none" strike="noStrike">
                <a:latin typeface="Arial"/>
                <a:cs typeface="Arial"/>
              </a:rPr>
              <a:t>phải được chế tạo tối thiểu từ</a:t>
            </a:r>
            <a:r>
              <a:rPr lang="vi" sz="2800" b="0" i="0" u="none" strike="noStrike">
                <a:solidFill>
                  <a:srgbClr val="0070C0"/>
                </a:solidFill>
                <a:latin typeface="Arial"/>
                <a:cs typeface="Arial"/>
              </a:rPr>
              <a:t> thép đen phủ lớp chống ăn mòn tại nhà máy, đạt tiêu chuẩn ASTM A53</a:t>
            </a:r>
            <a:r>
              <a:rPr lang="vi" sz="2800" b="0" i="0" u="none" strike="noStrike">
                <a:latin typeface="Arial"/>
                <a:cs typeface="Arial"/>
              </a:rPr>
              <a:t>, với:</a:t>
            </a:r>
            <a:endParaRPr lang="en-US" sz="2000">
              <a:latin typeface="Arial"/>
              <a:cs typeface="Arial"/>
            </a:endParaRPr>
          </a:p>
          <a:p>
            <a:pPr marL="800100" lvl="1" indent="-342900" rtl="0">
              <a:spcBef>
                <a:spcPts val="600"/>
              </a:spcBef>
              <a:buFont typeface="Arial" panose="020B0604020202020204" pitchFamily="34" charset="0"/>
              <a:buChar char="•"/>
            </a:pPr>
            <a:r>
              <a:rPr lang="vi" sz="2800" b="0" i="0" u="none" strike="noStrike">
                <a:solidFill>
                  <a:srgbClr val="0070C0"/>
                </a:solidFill>
                <a:latin typeface="Arial"/>
                <a:cs typeface="Arial"/>
              </a:rPr>
              <a:t>Độ dày </a:t>
            </a:r>
            <a:r>
              <a:rPr lang="vi" sz="2800" b="0" i="0" u="none" strike="noStrike">
                <a:latin typeface="Arial"/>
                <a:cs typeface="Arial"/>
              </a:rPr>
              <a:t>tối thiểu</a:t>
            </a:r>
            <a:r>
              <a:rPr lang="vi" sz="2800" b="0" i="0" u="none" strike="noStrike">
                <a:solidFill>
                  <a:srgbClr val="0070C0"/>
                </a:solidFill>
                <a:latin typeface="Arial"/>
                <a:cs typeface="Arial"/>
              </a:rPr>
              <a:t> cấp 40 đối với lớp bảo vệ chính</a:t>
            </a:r>
            <a:r>
              <a:rPr lang="vi" sz="2800" b="0" i="0" u="none" strike="noStrike">
                <a:solidFill>
                  <a:srgbClr val="000000"/>
                </a:solidFill>
                <a:latin typeface="Arial"/>
                <a:cs typeface="Arial"/>
              </a:rPr>
              <a:t>; và</a:t>
            </a:r>
            <a:endParaRPr lang="en-US" sz="2000">
              <a:latin typeface="Arial"/>
              <a:cs typeface="Arial"/>
            </a:endParaRPr>
          </a:p>
          <a:p>
            <a:pPr marL="800100" lvl="1" indent="-342900" rtl="0">
              <a:spcBef>
                <a:spcPts val="600"/>
              </a:spcBef>
              <a:buFont typeface="Arial" panose="020B0604020202020204" pitchFamily="34" charset="0"/>
              <a:buChar char="•"/>
            </a:pPr>
            <a:r>
              <a:rPr lang="vi" sz="2800" b="0" i="0" u="none" strike="noStrike">
                <a:solidFill>
                  <a:srgbClr val="0070C0"/>
                </a:solidFill>
                <a:latin typeface="Arial"/>
                <a:cs typeface="Arial"/>
              </a:rPr>
              <a:t>Độ dày </a:t>
            </a:r>
            <a:r>
              <a:rPr lang="vi" sz="2800" b="0" i="0" u="none" strike="noStrike">
                <a:latin typeface="Arial"/>
                <a:cs typeface="Arial"/>
              </a:rPr>
              <a:t>tối thiểu</a:t>
            </a:r>
            <a:r>
              <a:rPr lang="vi" sz="2800" b="0" i="0" u="none" strike="noStrike">
                <a:solidFill>
                  <a:srgbClr val="0070C0"/>
                </a:solidFill>
                <a:latin typeface="Arial"/>
                <a:cs typeface="Arial"/>
              </a:rPr>
              <a:t> cấp 10 đối với lớp bảo vệ thứ cấp</a:t>
            </a:r>
            <a:r>
              <a:rPr lang="vi" sz="2800" b="0" i="0" u="none" strike="noStrike">
                <a:latin typeface="Arial"/>
                <a:cs typeface="Arial"/>
              </a:rPr>
              <a:t>.</a:t>
            </a:r>
            <a:endParaRPr lang="en-US" sz="2000">
              <a:latin typeface="Arial"/>
              <a:cs typeface="Arial"/>
            </a:endParaRPr>
          </a:p>
        </p:txBody>
      </p:sp>
      <p:sp>
        <p:nvSpPr>
          <p:cNvPr id="2" name="Slide Number Placeholder 2">
            <a:extLst>
              <a:ext uri="{FF2B5EF4-FFF2-40B4-BE49-F238E27FC236}">
                <a16:creationId xmlns:a16="http://schemas.microsoft.com/office/drawing/2014/main" id="{FBD038D9-A6D2-B86C-2C78-D08CB3F9552D}"/>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36</a:t>
            </a:r>
            <a:endParaRPr lang="en-US" sz="1800">
              <a:solidFill>
                <a:schemeClr val="tx1"/>
              </a:solidFill>
            </a:endParaRPr>
          </a:p>
        </p:txBody>
      </p:sp>
    </p:spTree>
    <p:extLst>
      <p:ext uri="{BB962C8B-B14F-4D97-AF65-F5344CB8AC3E}">
        <p14:creationId xmlns:p14="http://schemas.microsoft.com/office/powerpoint/2010/main" val="33310701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BC03AFCA-A2BF-4BB6-F026-0003B92A47B5}"/>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75693DAE-6D4D-3D9D-5223-39695635D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BD13FC8E-3B24-DBA9-F945-0F255D7833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F44E8BD9-4187-6FEB-1912-1948A6BD4F38}"/>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vi" sz="3600" b="1" i="0" u="none" strike="noStrike">
                <a:solidFill>
                  <a:srgbClr val="0070C0"/>
                </a:solidFill>
                <a:latin typeface="Arial"/>
                <a:cs typeface="+mj-cs"/>
              </a:rPr>
              <a:t>Yêu Cầu về Xây Dựng và Vận Hành</a:t>
            </a:r>
            <a:endParaRPr lang="en-US" sz="3600" b="1">
              <a:solidFill>
                <a:srgbClr val="0070C0"/>
              </a:solidFill>
              <a:cs typeface="+mj-cs"/>
            </a:endParaRPr>
          </a:p>
        </p:txBody>
      </p:sp>
      <p:sp>
        <p:nvSpPr>
          <p:cNvPr id="4" name="Rectangle 3">
            <a:extLst>
              <a:ext uri="{FF2B5EF4-FFF2-40B4-BE49-F238E27FC236}">
                <a16:creationId xmlns:a16="http://schemas.microsoft.com/office/drawing/2014/main" id="{97C094EE-C310-6D3F-F095-D6D4573ACF85}"/>
              </a:ext>
            </a:extLst>
          </p:cNvPr>
          <p:cNvSpPr/>
          <p:nvPr/>
        </p:nvSpPr>
        <p:spPr>
          <a:xfrm>
            <a:off x="667760" y="1591307"/>
            <a:ext cx="10856476" cy="4635115"/>
          </a:xfrm>
          <a:prstGeom prst="rect">
            <a:avLst/>
          </a:prstGeom>
        </p:spPr>
        <p:txBody>
          <a:bodyPr wrap="square" lIns="91440" tIns="45720" rIns="91440" bIns="45720" anchor="t">
            <a:noAutofit/>
          </a:bodyPr>
          <a:lstStyle/>
          <a:p>
            <a:pPr rtl="0">
              <a:lnSpc>
                <a:spcPct val="90000"/>
              </a:lnSpc>
            </a:pPr>
            <a:r>
              <a:rPr lang="vi" sz="2400" b="1" i="0" u="none" strike="noStrike" dirty="0">
                <a:solidFill>
                  <a:srgbClr val="0070C0"/>
                </a:solidFill>
                <a:latin typeface="Arial"/>
                <a:ea typeface="+mn-lt"/>
                <a:cs typeface="+mn-lt"/>
              </a:rPr>
              <a:t>Nội Dung Mới Đề Xuất:</a:t>
            </a:r>
          </a:p>
          <a:p>
            <a:pPr marL="342900" indent="-342900" rtl="0">
              <a:spcBef>
                <a:spcPts val="600"/>
              </a:spcBef>
              <a:buFont typeface="Arial" panose="020B0604020202020204" pitchFamily="34" charset="0"/>
              <a:buChar char="•"/>
            </a:pPr>
            <a:r>
              <a:rPr lang="vi" sz="2400" b="0" i="0" u="none" strike="noStrike" dirty="0">
                <a:solidFill>
                  <a:srgbClr val="0070C0"/>
                </a:solidFill>
                <a:latin typeface="Arial"/>
                <a:cs typeface="Arial"/>
              </a:rPr>
              <a:t>Tất cả các bồn chứa được lắp đặt vào hoặc sau ngày 1 tháng Một, 2027 phải được neo cố định để chống nổi </a:t>
            </a:r>
            <a:r>
              <a:rPr lang="vi" sz="2400" b="0" i="0" u="none" strike="noStrike" dirty="0">
                <a:latin typeface="Arial"/>
                <a:cs typeface="Arial"/>
              </a:rPr>
              <a:t>bằng cách sử dụng các phương pháp được chỉ định bởi nhà sản xuất, quy chuẩn ngành hoặc tiêu chuẩn kỹ thuật, hoặc theo thông số kỹ thuật được một kỹ sư chuyên nghiệp đã đăng ký tại California chấp thuận.</a:t>
            </a:r>
          </a:p>
          <a:p>
            <a:pPr marL="342900" indent="-342900" rtl="0">
              <a:spcBef>
                <a:spcPts val="600"/>
              </a:spcBef>
              <a:buFont typeface="Arial" panose="020B0604020202020204" pitchFamily="34" charset="0"/>
              <a:buChar char="•"/>
            </a:pPr>
            <a:r>
              <a:rPr lang="vi" sz="2400" b="0" i="0" u="none" strike="noStrike" dirty="0">
                <a:solidFill>
                  <a:srgbClr val="0070C0"/>
                </a:solidFill>
                <a:latin typeface="Arial"/>
                <a:cs typeface="Arial"/>
              </a:rPr>
              <a:t>Nước được sử dụng để dằn </a:t>
            </a:r>
            <a:r>
              <a:rPr lang="vi" sz="2400" b="0" i="0" u="none" strike="noStrike" dirty="0">
                <a:latin typeface="Arial"/>
                <a:cs typeface="Arial"/>
              </a:rPr>
              <a:t>UST trong quá trình thi công phải được</a:t>
            </a:r>
            <a:r>
              <a:rPr lang="vi" sz="2400" b="0" i="0" u="none" strike="noStrike" dirty="0">
                <a:solidFill>
                  <a:srgbClr val="0070C0"/>
                </a:solidFill>
                <a:latin typeface="Arial"/>
                <a:cs typeface="Arial"/>
              </a:rPr>
              <a:t> rút bỏ hoàn toàn và xử lý đúng cách, đáp ứng yêu cầu của Cơ Quan Chương Trình Thống Nhất</a:t>
            </a:r>
            <a:r>
              <a:rPr lang="vi" sz="2400" b="0" i="0" u="none" strike="noStrike" dirty="0">
                <a:latin typeface="Arial"/>
                <a:cs typeface="Arial"/>
              </a:rPr>
              <a:t>.</a:t>
            </a:r>
          </a:p>
          <a:p>
            <a:pPr marL="342900" indent="-342900">
              <a:lnSpc>
                <a:spcPct val="90000"/>
              </a:lnSpc>
              <a:buFont typeface="Arial" panose="020B0604020202020204" pitchFamily="34" charset="0"/>
              <a:buChar char="•"/>
            </a:pPr>
            <a:endParaRPr lang="en-US" u="sng"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4D03BB1-1F34-1DAC-2895-FA024C1F8755}"/>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37</a:t>
            </a:r>
            <a:endParaRPr lang="en-US" sz="1800">
              <a:solidFill>
                <a:schemeClr val="tx1"/>
              </a:solidFill>
            </a:endParaRPr>
          </a:p>
        </p:txBody>
      </p:sp>
    </p:spTree>
    <p:extLst>
      <p:ext uri="{BB962C8B-B14F-4D97-AF65-F5344CB8AC3E}">
        <p14:creationId xmlns:p14="http://schemas.microsoft.com/office/powerpoint/2010/main" val="9623808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B643EF1E-28A8-944A-FA59-0F11FE35346F}"/>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2742854D-C57E-C41B-AAB8-CD9487ECB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3D4E7406-AE4C-4C95-1DBF-E941F978BC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19ACD6E-F4EE-BEB6-6229-F37A8248F4F1}"/>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vi" sz="3600" b="1" i="0" u="none" strike="noStrike">
                <a:solidFill>
                  <a:srgbClr val="0070C0"/>
                </a:solidFill>
                <a:latin typeface="Arial"/>
                <a:cs typeface="+mj-cs"/>
              </a:rPr>
              <a:t>Yêu Cầu về Xây Dựng và Vận Hành</a:t>
            </a:r>
            <a:endParaRPr lang="en-US" sz="3600" b="1">
              <a:solidFill>
                <a:srgbClr val="0070C0"/>
              </a:solidFill>
              <a:cs typeface="+mj-cs"/>
            </a:endParaRPr>
          </a:p>
        </p:txBody>
      </p:sp>
      <p:sp>
        <p:nvSpPr>
          <p:cNvPr id="4" name="Rectangle 3">
            <a:extLst>
              <a:ext uri="{FF2B5EF4-FFF2-40B4-BE49-F238E27FC236}">
                <a16:creationId xmlns:a16="http://schemas.microsoft.com/office/drawing/2014/main" id="{C8BAA991-C67B-092D-B5EB-D2371C41E231}"/>
              </a:ext>
            </a:extLst>
          </p:cNvPr>
          <p:cNvSpPr/>
          <p:nvPr/>
        </p:nvSpPr>
        <p:spPr>
          <a:xfrm>
            <a:off x="745251" y="1578392"/>
            <a:ext cx="10778985" cy="3450175"/>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ea typeface="+mn-lt"/>
                <a:cs typeface="+mn-lt"/>
              </a:rPr>
              <a:t>Nội Dung Mới Đề Xuất:</a:t>
            </a:r>
          </a:p>
          <a:p>
            <a:pPr marL="342900" indent="-342900" rtl="0">
              <a:spcBef>
                <a:spcPts val="600"/>
              </a:spcBef>
              <a:buFont typeface="Arial" panose="020B0604020202020204" pitchFamily="34" charset="0"/>
              <a:buChar char="•"/>
            </a:pPr>
            <a:r>
              <a:rPr lang="vi" sz="2800" b="0" i="0" u="none" strike="noStrike">
                <a:latin typeface="Arial"/>
                <a:cs typeface="Arial"/>
              </a:rPr>
              <a:t>Hệ thống UST chỉ được phép </a:t>
            </a:r>
            <a:r>
              <a:rPr lang="vi" sz="2800" b="0" i="0" u="none" strike="noStrike">
                <a:solidFill>
                  <a:srgbClr val="0070C0"/>
                </a:solidFill>
                <a:latin typeface="Arial"/>
                <a:cs typeface="Arial"/>
              </a:rPr>
              <a:t>sửa chữa sau khi có sự chấp thuận</a:t>
            </a:r>
            <a:r>
              <a:rPr lang="vi" sz="2800" b="0" i="0" u="none" strike="noStrike">
                <a:latin typeface="Arial"/>
                <a:cs typeface="Arial"/>
              </a:rPr>
              <a:t> của Cơ Quan Chương Trình Thống Nhất.</a:t>
            </a:r>
          </a:p>
          <a:p>
            <a:pPr marL="342900" indent="-342900" rtl="0">
              <a:spcBef>
                <a:spcPts val="600"/>
              </a:spcBef>
              <a:buFont typeface="Arial" panose="020B0604020202020204" pitchFamily="34" charset="0"/>
              <a:buChar char="•"/>
            </a:pPr>
            <a:r>
              <a:rPr lang="vi" sz="2800" b="0" i="0" u="none" strike="noStrike">
                <a:latin typeface="Arial"/>
                <a:cs typeface="Arial"/>
              </a:rPr>
              <a:t>Khi cần thay thế, các kết cấu chống tràn một lớp </a:t>
            </a:r>
            <a:r>
              <a:rPr lang="vi" sz="2800" b="0" i="0" u="none" strike="noStrike">
                <a:solidFill>
                  <a:srgbClr val="0070C0"/>
                </a:solidFill>
                <a:latin typeface="Arial"/>
                <a:cs typeface="Arial"/>
              </a:rPr>
              <a:t>tiếp xúc trực tiếp với vật liệu lấp đất</a:t>
            </a:r>
            <a:r>
              <a:rPr lang="vi" sz="2800" b="0" i="0" u="none" strike="noStrike">
                <a:latin typeface="Arial"/>
                <a:cs typeface="Arial"/>
              </a:rPr>
              <a:t> phải được thay bằng thiết bị chống tràn có lớp bảo vệ thứ cấp.</a:t>
            </a:r>
          </a:p>
          <a:p>
            <a:pPr marL="342900" indent="-342900">
              <a:spcBef>
                <a:spcPts val="600"/>
              </a:spcBef>
              <a:buFont typeface="Arial" panose="020B0604020202020204" pitchFamily="34" charset="0"/>
              <a:buChar char="•"/>
            </a:pPr>
            <a:endParaRPr lang="en-US" sz="2000" u="sng">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5E31BDCF-B6A3-1193-1284-EE9411894898}"/>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38</a:t>
            </a:r>
            <a:endParaRPr lang="en-US" sz="1800">
              <a:solidFill>
                <a:schemeClr val="tx1"/>
              </a:solidFill>
            </a:endParaRPr>
          </a:p>
        </p:txBody>
      </p:sp>
    </p:spTree>
    <p:extLst>
      <p:ext uri="{BB962C8B-B14F-4D97-AF65-F5344CB8AC3E}">
        <p14:creationId xmlns:p14="http://schemas.microsoft.com/office/powerpoint/2010/main" val="37280000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80F19EC7-FAE2-48E9-6DB6-0A51595B28AF}"/>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BB37C1C1-25DD-DE90-0B6C-A358FD274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C2F599AD-BC84-9C75-DDD8-2304B214AA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EB0693D-B87E-EC98-7F22-F51537BF602A}"/>
              </a:ext>
            </a:extLst>
          </p:cNvPr>
          <p:cNvSpPr txBox="1">
            <a:spLocks noGrp="1"/>
          </p:cNvSpPr>
          <p:nvPr>
            <p:ph type="title" idx="4294967295"/>
          </p:nvPr>
        </p:nvSpPr>
        <p:spPr>
          <a:xfrm>
            <a:off x="667761" y="655592"/>
            <a:ext cx="10856477" cy="95047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3600" b="1" i="0" u="none" strike="noStrike" kern="1200" cap="none" spc="0" normalizeH="0" baseline="0" noProof="0">
                <a:ln>
                  <a:noFill/>
                </a:ln>
                <a:solidFill>
                  <a:srgbClr val="0070C0"/>
                </a:solidFill>
                <a:uLnTx/>
                <a:uFillTx/>
                <a:latin typeface="Arial"/>
                <a:ea typeface="+mj-ea"/>
                <a:cs typeface="+mj-cs"/>
              </a:rPr>
              <a:t>Yêu Cầu về Xây Dựng và Vận Hành</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4" name="Rectangle 3">
            <a:extLst>
              <a:ext uri="{FF2B5EF4-FFF2-40B4-BE49-F238E27FC236}">
                <a16:creationId xmlns:a16="http://schemas.microsoft.com/office/drawing/2014/main" id="{3F07E6C5-0937-8C27-5701-F7643FB71F24}"/>
              </a:ext>
            </a:extLst>
          </p:cNvPr>
          <p:cNvSpPr/>
          <p:nvPr/>
        </p:nvSpPr>
        <p:spPr>
          <a:xfrm>
            <a:off x="745252" y="1599543"/>
            <a:ext cx="10771933" cy="2280624"/>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ea typeface="+mn-lt"/>
                <a:cs typeface="+mn-lt"/>
              </a:rPr>
              <a:t>Nội Dung Mới Đề Xuất:</a:t>
            </a:r>
          </a:p>
          <a:p>
            <a:pPr marL="342900" indent="-342900" rtl="0">
              <a:spcBef>
                <a:spcPts val="600"/>
              </a:spcBef>
              <a:buFont typeface="Arial" panose="020B0604020202020204" pitchFamily="34" charset="0"/>
              <a:buChar char="•"/>
            </a:pPr>
            <a:r>
              <a:rPr lang="vi" sz="2800" b="0" i="0" u="none" strike="noStrike">
                <a:latin typeface="Arial"/>
                <a:cs typeface="Arial"/>
              </a:rPr>
              <a:t>Đối với các bộ phận của </a:t>
            </a:r>
            <a:r>
              <a:rPr lang="vi" sz="2800" b="0" i="0" u="none" strike="noStrike">
                <a:solidFill>
                  <a:srgbClr val="0070C0"/>
                </a:solidFill>
                <a:latin typeface="Arial"/>
                <a:ea typeface="+mn-lt"/>
                <a:cs typeface="+mn-lt"/>
              </a:rPr>
              <a:t>lớp bảo vệ thứ cấp không tích hợp</a:t>
            </a:r>
            <a:r>
              <a:rPr lang="vi" sz="2800" b="0" i="0" u="none" strike="noStrike">
                <a:latin typeface="Arial"/>
                <a:cs typeface="Arial"/>
              </a:rPr>
              <a:t> </a:t>
            </a:r>
            <a:r>
              <a:rPr lang="vi" sz="2800" b="0" i="0" u="none" strike="noStrike">
                <a:solidFill>
                  <a:srgbClr val="0070C0"/>
                </a:solidFill>
                <a:latin typeface="Arial"/>
                <a:ea typeface="+mn-lt"/>
                <a:cs typeface="+mn-lt"/>
              </a:rPr>
              <a:t>sử dụng lớp cách ly</a:t>
            </a:r>
            <a:r>
              <a:rPr lang="vi" sz="2800" b="0" i="0" u="none" strike="noStrike">
                <a:latin typeface="Arial"/>
                <a:cs typeface="Arial"/>
              </a:rPr>
              <a:t> để chống ăn mòn, nếu bất kỳ phần nào của bộ phận cách ly bị hỏng hoặc bị hư hại, thì việc sửa chữa phải bao gồm bước xác nhận việc cách ly khỏi vật liệu lấp đất.</a:t>
            </a:r>
          </a:p>
        </p:txBody>
      </p:sp>
      <p:sp>
        <p:nvSpPr>
          <p:cNvPr id="2" name="Slide Number Placeholder 2">
            <a:extLst>
              <a:ext uri="{FF2B5EF4-FFF2-40B4-BE49-F238E27FC236}">
                <a16:creationId xmlns:a16="http://schemas.microsoft.com/office/drawing/2014/main" id="{9DF1067E-6DF3-4D20-24F9-F5ADAC0D7F55}"/>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39</a:t>
            </a:r>
            <a:endParaRPr lang="en-US" sz="1800">
              <a:solidFill>
                <a:schemeClr val="tx1"/>
              </a:solidFill>
            </a:endParaRPr>
          </a:p>
        </p:txBody>
      </p:sp>
    </p:spTree>
    <p:extLst>
      <p:ext uri="{BB962C8B-B14F-4D97-AF65-F5344CB8AC3E}">
        <p14:creationId xmlns:p14="http://schemas.microsoft.com/office/powerpoint/2010/main" val="23977356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943-9EF4-4741-AB63-3F5F0489B53E}"/>
              </a:ext>
            </a:extLst>
          </p:cNvPr>
          <p:cNvSpPr>
            <a:spLocks noGrp="1"/>
          </p:cNvSpPr>
          <p:nvPr>
            <p:ph type="title"/>
          </p:nvPr>
        </p:nvSpPr>
        <p:spPr>
          <a:xfrm>
            <a:off x="626186" y="698653"/>
            <a:ext cx="10723921" cy="2409032"/>
          </a:xfrm>
        </p:spPr>
        <p:txBody>
          <a:bodyPr vert="horz" lIns="91440" tIns="45720" rIns="91440" bIns="45720" rtlCol="0" anchor="t" anchorCtr="0">
            <a:noAutofit/>
          </a:bodyPr>
          <a:lstStyle/>
          <a:p>
            <a:pPr rtl="0"/>
            <a:r>
              <a:rPr lang="vi" sz="4000" b="1" i="0" u="none" strike="noStrike" kern="1200">
                <a:solidFill>
                  <a:srgbClr val="0070C0"/>
                </a:solidFill>
                <a:latin typeface="Arial"/>
              </a:rPr>
              <a:t>Cấu Trúc Đề Xuất</a:t>
            </a:r>
          </a:p>
        </p:txBody>
      </p:sp>
      <p:sp>
        <p:nvSpPr>
          <p:cNvPr id="11" name="Rectangle 10">
            <a:extLst>
              <a:ext uri="{FF2B5EF4-FFF2-40B4-BE49-F238E27FC236}">
                <a16:creationId xmlns:a16="http://schemas.microsoft.com/office/drawing/2014/main" id="{621A874C-9B49-4B0D-97E5-5B1FED3DBD8E}"/>
              </a:ext>
            </a:extLst>
          </p:cNvPr>
          <p:cNvSpPr/>
          <p:nvPr/>
        </p:nvSpPr>
        <p:spPr>
          <a:xfrm>
            <a:off x="628769" y="1484028"/>
            <a:ext cx="11089444" cy="4122154"/>
          </a:xfrm>
          <a:prstGeom prst="rect">
            <a:avLst/>
          </a:prstGeom>
        </p:spPr>
        <p:txBody>
          <a:bodyPr wrap="square">
            <a:noAutofit/>
          </a:bodyPr>
          <a:lstStyle/>
          <a:p>
            <a:pPr marL="285750" indent="-285750" rtl="0">
              <a:spcBef>
                <a:spcPts val="600"/>
              </a:spcBef>
              <a:buFont typeface="Arial" panose="020B0604020202020204" pitchFamily="34" charset="0"/>
              <a:buChar char="•"/>
            </a:pPr>
            <a:r>
              <a:rPr lang="vi" sz="2400" b="0" i="0" u="none" strike="noStrike">
                <a:latin typeface="Arial"/>
              </a:rPr>
              <a:t>Điều 7: Yêu Cầu Báo Cáo Sự Cố Rò Rỉ Trái Phép và Biện Pháp Ứng Phó Ban Đầu</a:t>
            </a:r>
          </a:p>
          <a:p>
            <a:pPr marL="285750" indent="-285750" rtl="0">
              <a:spcBef>
                <a:spcPts val="600"/>
              </a:spcBef>
              <a:buFont typeface="Arial" panose="020B0604020202020204" pitchFamily="34" charset="0"/>
              <a:buChar char="•"/>
            </a:pPr>
            <a:r>
              <a:rPr lang="vi" sz="2400" b="0" i="0" u="none" strike="noStrike">
                <a:latin typeface="Arial"/>
              </a:rPr>
              <a:t>Điều 8: Yêu Cầu về Ngừng Sử Dụng </a:t>
            </a:r>
          </a:p>
          <a:p>
            <a:pPr marL="285750" indent="-285750" rtl="0">
              <a:spcBef>
                <a:spcPts val="600"/>
              </a:spcBef>
              <a:buFont typeface="Arial" panose="020B0604020202020204" pitchFamily="34" charset="0"/>
              <a:buChar char="•"/>
            </a:pPr>
            <a:r>
              <a:rPr lang="vi" sz="2400" b="0" i="0" u="none" strike="noStrike">
                <a:latin typeface="Arial"/>
              </a:rPr>
              <a:t>Điều 9: Đơn Xin Giấy Phép, Yêu Cầu của Cơ Quan Chương Trình Thống Nhất, Bí Mật Thương Mại và Yêu Cầu Gắn Thẻ Đỏ</a:t>
            </a:r>
          </a:p>
          <a:p>
            <a:pPr marL="285750" indent="-285750" rtl="0">
              <a:spcBef>
                <a:spcPts val="600"/>
              </a:spcBef>
              <a:buFont typeface="Arial" panose="020B0604020202020204" pitchFamily="34" charset="0"/>
              <a:buChar char="•"/>
            </a:pPr>
            <a:r>
              <a:rPr lang="vi" sz="2400" b="0" i="0" u="none" strike="noStrike">
                <a:latin typeface="Arial"/>
              </a:rPr>
              <a:t>Điều 10: Yêu Cầu về Hành Động Khắc Phục và Giảm Thiểu Sau Khi Ngừng Sử Dụng</a:t>
            </a:r>
          </a:p>
          <a:p>
            <a:pPr marL="285750" indent="-285750" rtl="0">
              <a:spcBef>
                <a:spcPts val="600"/>
              </a:spcBef>
              <a:buFont typeface="Arial" panose="020B0604020202020204" pitchFamily="34" charset="0"/>
              <a:buChar char="•"/>
            </a:pPr>
            <a:r>
              <a:rPr lang="vi" sz="2400" b="0" i="0" u="none" strike="noStrike">
                <a:latin typeface="Arial"/>
              </a:rPr>
              <a:t>Các Phụ Lục: Các Biểu Mẫu Liên Quan Đến UST</a:t>
            </a:r>
          </a:p>
          <a:p>
            <a:pPr marL="285750" indent="-285750">
              <a:spcBef>
                <a:spcPts val="600"/>
              </a:spcBef>
              <a:buFont typeface="Arial" panose="020B0604020202020204" pitchFamily="34" charset="0"/>
              <a:buChar char="•"/>
            </a:pPr>
            <a:endParaRPr lang="en-US" sz="2400" i="1"/>
          </a:p>
          <a:p>
            <a:pPr marL="285750" indent="-285750">
              <a:lnSpc>
                <a:spcPct val="90000"/>
              </a:lnSpc>
              <a:spcBef>
                <a:spcPts val="1000"/>
              </a:spcBef>
              <a:buFont typeface="Arial" panose="020B0604020202020204" pitchFamily="34" charset="0"/>
              <a:buChar char="•"/>
            </a:pP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Logo Hội Đồng Nước Tiểu Bang">
            <a:extLst>
              <a:ext uri="{FF2B5EF4-FFF2-40B4-BE49-F238E27FC236}">
                <a16:creationId xmlns:a16="http://schemas.microsoft.com/office/drawing/2014/main" id="{BB405193-B6FF-90CB-D0BF-F01F14BFAB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5" name="Slide Number Placeholder 2">
            <a:extLst>
              <a:ext uri="{FF2B5EF4-FFF2-40B4-BE49-F238E27FC236}">
                <a16:creationId xmlns:a16="http://schemas.microsoft.com/office/drawing/2014/main" id="{14721BAC-2198-EFC2-F765-9D7416AC358F}"/>
              </a:ext>
            </a:extLst>
          </p:cNvPr>
          <p:cNvSpPr txBox="1"/>
          <p:nvPr/>
        </p:nvSpPr>
        <p:spPr>
          <a:xfrm>
            <a:off x="0" y="7002"/>
            <a:ext cx="2743200" cy="365125"/>
          </a:xfrm>
          <a:prstGeom prst="rect">
            <a:avLst/>
          </a:prstGeom>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latin typeface="Arial"/>
              </a:rPr>
              <a:t>4</a:t>
            </a:r>
            <a:endParaRPr lang="en-US"/>
          </a:p>
        </p:txBody>
      </p:sp>
    </p:spTree>
    <p:extLst>
      <p:ext uri="{BB962C8B-B14F-4D97-AF65-F5344CB8AC3E}">
        <p14:creationId xmlns:p14="http://schemas.microsoft.com/office/powerpoint/2010/main" val="37595273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23195" y="691712"/>
            <a:ext cx="10976606" cy="1033903"/>
          </a:xfrm>
          <a:noFill/>
        </p:spPr>
        <p:txBody>
          <a:bodyPr vert="horz" lIns="91440" tIns="45720" rIns="91440" bIns="45720" rtlCol="0" anchor="t" anchorCtr="0">
            <a:noAutofit/>
          </a:bodyPr>
          <a:lstStyle/>
          <a:p>
            <a:pPr rtl="0"/>
            <a:r>
              <a:rPr lang="vi" sz="4000" b="1" i="0" u="none" strike="noStrike">
                <a:latin typeface="Arial"/>
                <a:ea typeface="+mn-lt"/>
                <a:cs typeface="+mn-lt"/>
              </a:rPr>
              <a:t>Điều 5 Đề Xuất: Yêu Cầu Giám Sát</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441" y="1787607"/>
            <a:ext cx="5613510" cy="4210133"/>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40</a:t>
            </a:r>
            <a:endParaRPr lang="en-US" sz="1800">
              <a:solidFill>
                <a:schemeClr val="tx1"/>
              </a:solidFill>
            </a:endParaRPr>
          </a:p>
        </p:txBody>
      </p:sp>
    </p:spTree>
    <p:extLst>
      <p:ext uri="{BB962C8B-B14F-4D97-AF65-F5344CB8AC3E}">
        <p14:creationId xmlns:p14="http://schemas.microsoft.com/office/powerpoint/2010/main" val="81484558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D609B4B0-637A-F021-6B7C-03FC682159F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41</a:t>
            </a:r>
            <a:endParaRPr lang="en-US" sz="1800">
              <a:solidFill>
                <a:schemeClr val="tx1"/>
              </a:solidFill>
            </a:endParaRPr>
          </a:p>
        </p:txBody>
      </p:sp>
      <p:sp>
        <p:nvSpPr>
          <p:cNvPr id="2" name="Title 1">
            <a:extLst>
              <a:ext uri="{FF2B5EF4-FFF2-40B4-BE49-F238E27FC236}">
                <a16:creationId xmlns:a16="http://schemas.microsoft.com/office/drawing/2014/main" id="{E679EA22-50E5-BC90-4293-CEA8E0E7AE25}"/>
              </a:ext>
            </a:extLst>
          </p:cNvPr>
          <p:cNvSpPr>
            <a:spLocks noGrp="1"/>
          </p:cNvSpPr>
          <p:nvPr>
            <p:ph type="title"/>
          </p:nvPr>
        </p:nvSpPr>
        <p:spPr>
          <a:xfrm>
            <a:off x="595085" y="655591"/>
            <a:ext cx="11016343" cy="95549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611086"/>
            <a:ext cx="11014744" cy="3883300"/>
          </a:xfrm>
          <a:prstGeom prst="rect">
            <a:avLst/>
          </a:prstGeom>
        </p:spPr>
        <p:txBody>
          <a:bodyPr vert="horz" lIns="91440" tIns="45720" rIns="91440" bIns="45720" rtlCol="0" anchor="t" anchorCtr="0">
            <a:noAutofit/>
          </a:bodyPr>
          <a:lstStyle/>
          <a:p>
            <a:pPr marL="57150" rtl="0">
              <a:lnSpc>
                <a:spcPct val="90000"/>
              </a:lnSpc>
              <a:spcAft>
                <a:spcPts val="600"/>
              </a:spcAft>
            </a:pPr>
            <a:r>
              <a:rPr lang="vi" sz="2400" b="1" i="0" u="none" strike="noStrike" dirty="0">
                <a:solidFill>
                  <a:srgbClr val="0070C0"/>
                </a:solidFill>
                <a:latin typeface="Arial"/>
                <a:ea typeface="+mn-lt"/>
                <a:cs typeface="+mn-lt"/>
              </a:rPr>
              <a:t>Thay Đổi Đề Xuất: </a:t>
            </a:r>
          </a:p>
          <a:p>
            <a:pPr marL="342900" indent="-285750" rtl="0">
              <a:lnSpc>
                <a:spcPct val="110000"/>
              </a:lnSpc>
              <a:spcBef>
                <a:spcPts val="600"/>
              </a:spcBef>
              <a:spcAft>
                <a:spcPts val="600"/>
              </a:spcAft>
              <a:buFont typeface="Arial" panose="020B0604020202020204" pitchFamily="34" charset="0"/>
              <a:buChar char="•"/>
            </a:pPr>
            <a:r>
              <a:rPr lang="vi" sz="2400" b="0" i="0" u="none" strike="noStrike" dirty="0">
                <a:latin typeface="Arial"/>
                <a:ea typeface="+mn-lt"/>
                <a:cs typeface="+mn-lt"/>
              </a:rPr>
              <a:t>Nội dung tối thiểu của </a:t>
            </a:r>
            <a:r>
              <a:rPr lang="vi" sz="2400" b="0" i="0" u="none" strike="noStrike" dirty="0">
                <a:solidFill>
                  <a:srgbClr val="0070C0"/>
                </a:solidFill>
                <a:latin typeface="Arial"/>
                <a:ea typeface="+mn-lt"/>
                <a:cs typeface="+mn-lt"/>
              </a:rPr>
              <a:t>Sơ Đồ Giám Sát Cơ Sở</a:t>
            </a:r>
            <a:r>
              <a:rPr lang="vi" sz="2400" b="0" i="0" u="none" strike="noStrike" dirty="0">
                <a:latin typeface="Arial"/>
                <a:ea typeface="+mn-lt"/>
                <a:cs typeface="+mn-lt"/>
              </a:rPr>
              <a:t>: </a:t>
            </a:r>
          </a:p>
          <a:p>
            <a:pPr marL="800100" lvl="1" indent="-285750" rtl="0">
              <a:lnSpc>
                <a:spcPct val="110000"/>
              </a:lnSpc>
              <a:spcBef>
                <a:spcPts val="600"/>
              </a:spcBef>
              <a:spcAft>
                <a:spcPts val="600"/>
              </a:spcAft>
              <a:buFont typeface="Arial" panose="020B0604020202020204" pitchFamily="34" charset="0"/>
              <a:buChar char="•"/>
            </a:pPr>
            <a:r>
              <a:rPr lang="vi" sz="2400" b="0" i="0" u="none" strike="noStrike" dirty="0">
                <a:latin typeface="Arial"/>
                <a:ea typeface="+mn-lt"/>
                <a:cs typeface="+mn-lt"/>
              </a:rPr>
              <a:t>Một </a:t>
            </a:r>
            <a:r>
              <a:rPr lang="vi" sz="2400" b="0" i="0" u="none" strike="noStrike" dirty="0">
                <a:solidFill>
                  <a:srgbClr val="0070C0"/>
                </a:solidFill>
                <a:latin typeface="Arial"/>
                <a:ea typeface="+mn-lt"/>
                <a:cs typeface="+mn-lt"/>
              </a:rPr>
              <a:t>bản vẽ theo tỷ lệ</a:t>
            </a:r>
            <a:r>
              <a:rPr lang="vi" sz="2400" b="0" i="0" u="none" strike="noStrike" dirty="0">
                <a:latin typeface="Arial"/>
                <a:ea typeface="+mn-lt"/>
                <a:cs typeface="+mn-lt"/>
              </a:rPr>
              <a:t> thể hiện bố cục của (các) bồn chứa và đường ống </a:t>
            </a:r>
            <a:r>
              <a:rPr lang="vi" sz="2400" b="0" i="0" u="none" strike="noStrike" dirty="0">
                <a:solidFill>
                  <a:srgbClr val="0070C0"/>
                </a:solidFill>
                <a:latin typeface="Arial"/>
                <a:ea typeface="+mn-lt"/>
                <a:cs typeface="+mn-lt"/>
              </a:rPr>
              <a:t>trong phạm vi biết được</a:t>
            </a:r>
            <a:r>
              <a:rPr lang="vi" sz="2400" b="0" i="0" u="none" strike="noStrike" dirty="0">
                <a:latin typeface="Arial"/>
                <a:ea typeface="+mn-lt"/>
                <a:cs typeface="+mn-lt"/>
              </a:rPr>
              <a:t>, bao gồm cả các hố thu gom;</a:t>
            </a:r>
          </a:p>
          <a:p>
            <a:pPr marL="800100" lvl="1" indent="-285750" rtl="0">
              <a:lnSpc>
                <a:spcPct val="110000"/>
              </a:lnSpc>
              <a:spcBef>
                <a:spcPts val="600"/>
              </a:spcBef>
              <a:spcAft>
                <a:spcPts val="600"/>
              </a:spcAft>
              <a:buFont typeface="Arial" panose="020B0604020202020204" pitchFamily="34" charset="0"/>
              <a:buChar char="•"/>
            </a:pPr>
            <a:r>
              <a:rPr lang="vi" sz="2400" b="0" i="0" u="none" strike="noStrike" dirty="0">
                <a:latin typeface="Arial"/>
                <a:ea typeface="+mn-lt"/>
                <a:cs typeface="+mn-lt"/>
              </a:rPr>
              <a:t>Vị trí của tất cả thiết bị phát hiện rò rỉ; và</a:t>
            </a:r>
          </a:p>
          <a:p>
            <a:pPr marL="800100" lvl="1" indent="-285750" rtl="0">
              <a:lnSpc>
                <a:spcPct val="110000"/>
              </a:lnSpc>
              <a:spcBef>
                <a:spcPts val="600"/>
              </a:spcBef>
              <a:spcAft>
                <a:spcPts val="600"/>
              </a:spcAft>
              <a:buFont typeface="Arial" panose="020B0604020202020204" pitchFamily="34" charset="0"/>
              <a:buChar char="•"/>
            </a:pPr>
            <a:r>
              <a:rPr lang="vi" sz="2400" b="0" i="0" u="none" strike="noStrike" dirty="0">
                <a:latin typeface="Arial"/>
                <a:ea typeface="+mn-lt"/>
                <a:cs typeface="+mn-lt"/>
              </a:rPr>
              <a:t>Nếu áp dụng, từng vùng giám sát khoảng không giữa hai lớp bằng phương pháp chân không, áp suất hoặc thủy tĩnh (VPH).</a:t>
            </a:r>
            <a:endParaRPr lang="en-US" sz="2400" dirty="0">
              <a:cs typeface="Arial"/>
            </a:endParaRPr>
          </a:p>
        </p:txBody>
      </p:sp>
      <p:pic>
        <p:nvPicPr>
          <p:cNvPr id="5" name="Picture 4">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289819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4B37C3-B488-9B57-528C-B1D0049B87AC}"/>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82057"/>
            <a:ext cx="11001829" cy="4325257"/>
          </a:xfrm>
          <a:prstGeom prst="rect">
            <a:avLst/>
          </a:prstGeom>
        </p:spPr>
        <p:txBody>
          <a:bodyPr vert="horz" lIns="91440" tIns="45720" rIns="91440" bIns="45720" rtlCol="0" anchor="t" anchorCtr="0">
            <a:noAutofit/>
          </a:bodyPr>
          <a:lstStyle/>
          <a:p>
            <a:pPr marL="57150" rtl="0">
              <a:lnSpc>
                <a:spcPct val="90000"/>
              </a:lnSpc>
              <a:spcAft>
                <a:spcPts val="600"/>
              </a:spcAft>
            </a:pPr>
            <a:r>
              <a:rPr lang="vi" sz="2400" b="1" i="0" u="none" strike="noStrike" dirty="0">
                <a:solidFill>
                  <a:srgbClr val="0070C0"/>
                </a:solidFill>
                <a:latin typeface="Arial"/>
                <a:ea typeface="+mn-lt"/>
                <a:cs typeface="+mn-lt"/>
              </a:rPr>
              <a:t>Thay Đổi Đề Xuất:</a:t>
            </a:r>
          </a:p>
          <a:p>
            <a:pPr marL="342900" indent="-285750" rtl="0">
              <a:spcBef>
                <a:spcPts val="600"/>
              </a:spcBef>
              <a:buFont typeface="Arial" panose="020B0604020202020204" pitchFamily="34" charset="0"/>
              <a:buChar char="•"/>
            </a:pPr>
            <a:r>
              <a:rPr lang="vi" sz="2400" b="0" i="0" u="none" strike="noStrike" dirty="0">
                <a:latin typeface="Arial"/>
                <a:ea typeface="+mn-lt"/>
                <a:cs typeface="+mn-lt"/>
              </a:rPr>
              <a:t>Nội dung của </a:t>
            </a:r>
            <a:r>
              <a:rPr lang="vi" sz="2400" b="0" i="0" u="none" strike="noStrike" dirty="0">
                <a:solidFill>
                  <a:srgbClr val="0070C0"/>
                </a:solidFill>
                <a:latin typeface="Arial"/>
                <a:ea typeface="+mn-lt"/>
                <a:cs typeface="+mn-lt"/>
              </a:rPr>
              <a:t>Kế Hoạch Ứng Phó</a:t>
            </a:r>
            <a:r>
              <a:rPr lang="vi" sz="2400" b="0" i="0" u="none" strike="noStrike" dirty="0">
                <a:latin typeface="Arial"/>
                <a:ea typeface="+mn-lt"/>
                <a:cs typeface="+mn-lt"/>
              </a:rPr>
              <a:t> được điều chỉnh như sau:</a:t>
            </a:r>
          </a:p>
          <a:p>
            <a:pPr marL="800100" lvl="1" indent="-285750" rtl="0">
              <a:spcBef>
                <a:spcPts val="600"/>
              </a:spcBef>
              <a:buFont typeface="Arial" panose="020B0604020202020204" pitchFamily="34" charset="0"/>
              <a:buChar char="•"/>
            </a:pPr>
            <a:r>
              <a:rPr lang="vi" sz="2400" b="0" i="0" u="none" strike="noStrike" dirty="0">
                <a:latin typeface="Arial"/>
                <a:ea typeface="+mn-lt"/>
                <a:cs typeface="+mn-lt"/>
              </a:rPr>
              <a:t>Chứng minh rằng mọi sự cố rò rỉ trái phép sẽ được loại bỏ khỏi lớp bảo vệ thứ cấp </a:t>
            </a:r>
            <a:r>
              <a:rPr lang="vi" sz="2400" b="0" i="0" u="none" strike="noStrike" dirty="0">
                <a:solidFill>
                  <a:srgbClr val="0070C0"/>
                </a:solidFill>
                <a:latin typeface="Arial"/>
                <a:ea typeface="+mn-lt"/>
                <a:cs typeface="+mn-lt"/>
              </a:rPr>
              <a:t>trong thời gian sớm nhất có thể</a:t>
            </a:r>
            <a:r>
              <a:rPr lang="vi" sz="2400" b="0" i="0" u="none" strike="noStrike" dirty="0">
                <a:latin typeface="Arial"/>
                <a:ea typeface="+mn-lt"/>
                <a:cs typeface="+mn-lt"/>
              </a:rPr>
              <a:t>; và</a:t>
            </a:r>
          </a:p>
          <a:p>
            <a:pPr marL="800100" lvl="1" indent="-285750" rtl="0">
              <a:spcBef>
                <a:spcPts val="600"/>
              </a:spcBef>
              <a:buFont typeface="Arial" panose="020B0604020202020204" pitchFamily="34" charset="0"/>
              <a:buChar char="•"/>
            </a:pPr>
            <a:r>
              <a:rPr lang="vi" sz="2400" b="0" i="0" u="none" strike="noStrike" dirty="0">
                <a:latin typeface="Arial"/>
                <a:ea typeface="+mn-lt"/>
                <a:cs typeface="+mn-lt"/>
              </a:rPr>
              <a:t>Bổ sung </a:t>
            </a:r>
            <a:r>
              <a:rPr lang="vi" sz="2400" b="0" i="0" u="none" strike="noStrike" dirty="0">
                <a:solidFill>
                  <a:srgbClr val="0070C0"/>
                </a:solidFill>
                <a:latin typeface="Arial"/>
                <a:ea typeface="+mn-lt"/>
                <a:cs typeface="+mn-lt"/>
              </a:rPr>
              <a:t>thông tin liên hệ khẩn cấp</a:t>
            </a:r>
            <a:r>
              <a:rPr lang="vi" sz="2400" b="0" i="0" u="none" strike="noStrike" dirty="0">
                <a:latin typeface="Arial"/>
                <a:ea typeface="+mn-lt"/>
                <a:cs typeface="+mn-lt"/>
              </a:rPr>
              <a:t> của người có trách nhiệm phê duyệt các công việc cần thực hiện theo kế hoạch; hoặc </a:t>
            </a:r>
            <a:r>
              <a:rPr lang="vi" sz="2400" b="0" i="0" u="none" strike="noStrike" dirty="0">
                <a:solidFill>
                  <a:srgbClr val="0070C0"/>
                </a:solidFill>
                <a:latin typeface="Arial"/>
                <a:ea typeface="+mn-lt"/>
                <a:cs typeface="+mn-lt"/>
              </a:rPr>
              <a:t>thông tin nhận dạng và số điện thoại hoạt động 24 giờ của trung tâm điều hành khẩn cấp có nhân sự trực liên tục</a:t>
            </a:r>
            <a:r>
              <a:rPr lang="vi" sz="2400" b="0" i="0" u="none" strike="noStrike" dirty="0">
                <a:latin typeface="Arial"/>
                <a:ea typeface="+mn-lt"/>
                <a:cs typeface="+mn-lt"/>
              </a:rPr>
              <a:t>, được ủy quyền điều phối việc ứng phó.</a:t>
            </a:r>
            <a:endParaRPr lang="en-US" sz="2400" dirty="0">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5C10741-8FD5-0C53-1492-76BCA4C9D0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42</a:t>
            </a:r>
            <a:endParaRPr lang="en-US" sz="1800">
              <a:solidFill>
                <a:schemeClr val="tx1"/>
              </a:solidFill>
            </a:endParaRPr>
          </a:p>
        </p:txBody>
      </p:sp>
    </p:spTree>
    <p:extLst>
      <p:ext uri="{BB962C8B-B14F-4D97-AF65-F5344CB8AC3E}">
        <p14:creationId xmlns:p14="http://schemas.microsoft.com/office/powerpoint/2010/main" val="21736986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348BD-29B8-775C-50E7-D53891F9A5A2}"/>
              </a:ext>
            </a:extLst>
          </p:cNvPr>
          <p:cNvSpPr>
            <a:spLocks noGrp="1"/>
          </p:cNvSpPr>
          <p:nvPr>
            <p:ph type="title"/>
          </p:nvPr>
        </p:nvSpPr>
        <p:spPr>
          <a:xfrm>
            <a:off x="595085" y="655591"/>
            <a:ext cx="11016343" cy="8974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53030"/>
            <a:ext cx="11014744" cy="3922991"/>
          </a:xfrm>
          <a:prstGeom prst="rect">
            <a:avLst/>
          </a:prstGeom>
        </p:spPr>
        <p:txBody>
          <a:bodyPr vert="horz" lIns="91440" tIns="45720" rIns="91440" bIns="45720" rtlCol="0" anchor="t" anchorCtr="0">
            <a:noAutofit/>
          </a:bodyPr>
          <a:lstStyle/>
          <a:p>
            <a:pPr marL="57150" rtl="0"/>
            <a:r>
              <a:rPr lang="vi" sz="2800" b="1" i="0" u="none" strike="noStrike">
                <a:solidFill>
                  <a:srgbClr val="0070C0"/>
                </a:solidFill>
                <a:latin typeface="Arial"/>
                <a:ea typeface="+mn-lt"/>
                <a:cs typeface="+mn-lt"/>
              </a:rPr>
              <a:t>Nội Dung Mới Đề Xuất:</a:t>
            </a:r>
          </a:p>
          <a:p>
            <a:pPr marL="342900" indent="-285750" rtl="0">
              <a:spcBef>
                <a:spcPts val="600"/>
              </a:spcBef>
              <a:buFont typeface="Arial" panose="020B0604020202020204" pitchFamily="34" charset="0"/>
              <a:buChar char="•"/>
            </a:pPr>
            <a:r>
              <a:rPr lang="vi" sz="2800" b="0" i="0" u="none" strike="noStrike">
                <a:latin typeface="Arial"/>
                <a:ea typeface="+mn-lt"/>
                <a:cs typeface="+mn-lt"/>
              </a:rPr>
              <a:t>Thiết bị </a:t>
            </a:r>
            <a:r>
              <a:rPr lang="vi" sz="2800" b="0" i="0" u="none" strike="noStrike">
                <a:solidFill>
                  <a:srgbClr val="0070C0"/>
                </a:solidFill>
                <a:latin typeface="Arial"/>
                <a:ea typeface="+mn-lt"/>
                <a:cs typeface="+mn-lt"/>
              </a:rPr>
              <a:t>phát hiện rò rỉ</a:t>
            </a:r>
            <a:r>
              <a:rPr lang="vi" sz="2800" b="0" i="0" u="none" strike="noStrike">
                <a:latin typeface="Arial"/>
                <a:ea typeface="+mn-lt"/>
                <a:cs typeface="+mn-lt"/>
              </a:rPr>
              <a:t> </a:t>
            </a:r>
            <a:r>
              <a:rPr lang="vi" sz="2800" b="0" i="0" u="none" strike="noStrike">
                <a:solidFill>
                  <a:srgbClr val="0070C0"/>
                </a:solidFill>
                <a:latin typeface="Arial"/>
                <a:ea typeface="+mn-lt"/>
                <a:cs typeface="+mn-lt"/>
              </a:rPr>
              <a:t>chỉ được phép vô hiệu hóa</a:t>
            </a:r>
            <a:r>
              <a:rPr lang="vi" sz="2800" b="0" i="0" u="none" strike="noStrike">
                <a:latin typeface="Arial"/>
                <a:ea typeface="+mn-lt"/>
                <a:cs typeface="+mn-lt"/>
              </a:rPr>
              <a:t> trong quá trình kiểm tra, thay thế hoặc sửa chữa </a:t>
            </a:r>
            <a:r>
              <a:rPr lang="vi" sz="2800" b="0" i="0" u="none" strike="noStrike">
                <a:solidFill>
                  <a:srgbClr val="0070C0"/>
                </a:solidFill>
                <a:latin typeface="Arial"/>
              </a:rPr>
              <a:t>bởi một Kỹ Thuật Viên Dịch Vụ,</a:t>
            </a:r>
            <a:r>
              <a:rPr lang="vi" sz="2800" b="0" i="0" u="none" strike="noStrike">
                <a:latin typeface="Arial"/>
                <a:ea typeface="+mn-lt"/>
                <a:cs typeface="+mn-lt"/>
              </a:rPr>
              <a:t> </a:t>
            </a:r>
            <a:r>
              <a:rPr lang="vi" sz="2800" b="0" i="0" u="none" strike="noStrike">
                <a:solidFill>
                  <a:srgbClr val="0070C0"/>
                </a:solidFill>
                <a:latin typeface="Arial"/>
              </a:rPr>
              <a:t>và</a:t>
            </a:r>
            <a:r>
              <a:rPr lang="vi" sz="2800" b="0" i="0" u="none" strike="noStrike">
                <a:latin typeface="Arial"/>
                <a:ea typeface="+mn-lt"/>
                <a:cs typeface="+mn-lt"/>
              </a:rPr>
              <a:t> việc này phải được </a:t>
            </a:r>
            <a:r>
              <a:rPr lang="vi" sz="2800" b="0" i="0" u="none" strike="noStrike">
                <a:solidFill>
                  <a:srgbClr val="0070C0"/>
                </a:solidFill>
                <a:latin typeface="Arial"/>
              </a:rPr>
              <a:t>thông báo</a:t>
            </a:r>
            <a:r>
              <a:rPr lang="vi" sz="2800" b="0" i="0" u="none" strike="noStrike">
                <a:latin typeface="Arial"/>
                <a:ea typeface="+mn-lt"/>
                <a:cs typeface="+mn-lt"/>
              </a:rPr>
              <a:t> cho Cơ Quan Chương Trình Thống Nhất.</a:t>
            </a: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E5F1E6D9-78D9-CFD8-AC7E-B419B2602B24}"/>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43</a:t>
            </a:r>
            <a:endParaRPr lang="en-US" sz="1800">
              <a:solidFill>
                <a:schemeClr val="tx1"/>
              </a:solidFill>
            </a:endParaRPr>
          </a:p>
        </p:txBody>
      </p:sp>
    </p:spTree>
    <p:extLst>
      <p:ext uri="{BB962C8B-B14F-4D97-AF65-F5344CB8AC3E}">
        <p14:creationId xmlns:p14="http://schemas.microsoft.com/office/powerpoint/2010/main" val="388066606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7F7683-9062-DF31-26BF-C31C89B017FB}"/>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611086"/>
            <a:ext cx="10929154" cy="4007001"/>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a:t>
            </a:r>
          </a:p>
          <a:p>
            <a:pPr marL="342900" indent="-285750" rtl="0">
              <a:lnSpc>
                <a:spcPct val="90000"/>
              </a:lnSpc>
              <a:spcAft>
                <a:spcPts val="600"/>
              </a:spcAft>
              <a:buClr>
                <a:schemeClr val="tx1"/>
              </a:buClr>
              <a:buFont typeface="Arial" panose="020B0604020202020204" pitchFamily="34" charset="0"/>
              <a:buChar char="•"/>
            </a:pPr>
            <a:r>
              <a:rPr lang="vi" sz="2800" b="0" i="0" u="none" strike="noStrike">
                <a:solidFill>
                  <a:srgbClr val="0070C0"/>
                </a:solidFill>
                <a:latin typeface="Arial"/>
              </a:rPr>
              <a:t>Chương trình giám sát thay thế</a:t>
            </a:r>
            <a:r>
              <a:rPr lang="vi" sz="2800" b="0" i="0" u="none" strike="noStrike">
                <a:latin typeface="Arial"/>
              </a:rPr>
              <a:t> phải được triển khai nếu </a:t>
            </a:r>
            <a:r>
              <a:rPr lang="vi" sz="2800" b="0" i="1" u="none" strike="noStrike">
                <a:solidFill>
                  <a:srgbClr val="0070C0"/>
                </a:solidFill>
                <a:latin typeface="Arial"/>
              </a:rPr>
              <a:t>thiết bị phát hiện rò rỉ bằng phương pháp giám sát khoảng không giữa hai lớp</a:t>
            </a:r>
            <a:r>
              <a:rPr lang="vi" sz="2800" b="0" i="0" u="none" strike="noStrike">
                <a:latin typeface="Arial"/>
              </a:rPr>
              <a:t> hiện đang hoặc dự kiến sẽ </a:t>
            </a:r>
            <a:r>
              <a:rPr lang="vi" sz="2800" b="0" i="0" u="none" strike="noStrike">
                <a:solidFill>
                  <a:srgbClr val="0070C0"/>
                </a:solidFill>
                <a:latin typeface="Arial"/>
              </a:rPr>
              <a:t>không hoạt động</a:t>
            </a:r>
            <a:r>
              <a:rPr lang="vi" sz="2800" b="0" i="0" u="none" strike="noStrike">
                <a:latin typeface="Arial"/>
              </a:rPr>
              <a:t> trong hơn </a:t>
            </a:r>
            <a:r>
              <a:rPr lang="vi" sz="2800" b="0" i="0" u="none" strike="noStrike">
                <a:solidFill>
                  <a:srgbClr val="0070C0"/>
                </a:solidFill>
                <a:latin typeface="Arial"/>
              </a:rPr>
              <a:t>24 giờ</a:t>
            </a:r>
            <a:r>
              <a:rPr lang="vi" sz="2800" b="0" i="0" u="none" strike="noStrike">
                <a:latin typeface="Arial"/>
              </a:rPr>
              <a:t>.</a:t>
            </a:r>
          </a:p>
          <a:p>
            <a:pPr marL="800100" lvl="1" indent="-285750" rtl="0">
              <a:lnSpc>
                <a:spcPct val="90000"/>
              </a:lnSpc>
              <a:spcAft>
                <a:spcPts val="600"/>
              </a:spcAft>
              <a:buClr>
                <a:schemeClr val="tx1"/>
              </a:buClr>
              <a:buFont typeface="Arial" panose="020B0604020202020204" pitchFamily="34" charset="0"/>
              <a:buChar char="•"/>
            </a:pPr>
            <a:r>
              <a:rPr lang="vi" sz="2800" b="0" i="0" u="none" strike="noStrike">
                <a:solidFill>
                  <a:srgbClr val="0070C0"/>
                </a:solidFill>
                <a:latin typeface="Arial"/>
                <a:ea typeface="+mn-lt"/>
                <a:cs typeface="+mn-lt"/>
              </a:rPr>
              <a:t>Giám sát trực tiếp</a:t>
            </a:r>
            <a:r>
              <a:rPr lang="vi" sz="2800" b="0" i="0" u="none" strike="noStrike">
                <a:latin typeface="Arial"/>
                <a:ea typeface="+mn-lt"/>
                <a:cs typeface="+mn-lt"/>
              </a:rPr>
              <a:t> lớp bảo vệ thứ cấp theo tần suất do Cơ Quan Chương Trình Thống Nhất xác định, nhưng không được ít hơn một lần mỗi </a:t>
            </a:r>
            <a:r>
              <a:rPr lang="vi" sz="2800" b="0" i="0" u="none" strike="noStrike">
                <a:solidFill>
                  <a:srgbClr val="0070C0"/>
                </a:solidFill>
                <a:latin typeface="Arial"/>
                <a:ea typeface="+mn-lt"/>
                <a:cs typeface="+mn-lt"/>
              </a:rPr>
              <a:t>24 giờ</a:t>
            </a:r>
            <a:r>
              <a:rPr lang="vi" sz="2800" b="0" i="0" u="none" strike="noStrike">
                <a:latin typeface="Arial"/>
                <a:ea typeface="+mn-lt"/>
                <a:cs typeface="+mn-lt"/>
              </a:rPr>
              <a:t>;</a:t>
            </a:r>
          </a:p>
          <a:p>
            <a:pPr marL="800100" lvl="1" indent="-285750" rtl="0">
              <a:lnSpc>
                <a:spcPct val="90000"/>
              </a:lnSpc>
              <a:spcAft>
                <a:spcPts val="600"/>
              </a:spcAft>
              <a:buClr>
                <a:schemeClr val="tx1"/>
              </a:buClr>
              <a:buFont typeface="Arial" panose="020B0604020202020204" pitchFamily="34" charset="0"/>
              <a:buChar char="•"/>
            </a:pPr>
            <a:r>
              <a:rPr lang="vi" sz="2800" b="0" i="0" u="none" strike="noStrike">
                <a:latin typeface="Arial"/>
                <a:ea typeface="+mn-lt"/>
                <a:cs typeface="+mn-lt"/>
              </a:rPr>
              <a:t>Kết quả phải được</a:t>
            </a:r>
            <a:r>
              <a:rPr lang="vi" sz="2800" b="0" i="0" u="none" strike="noStrike">
                <a:solidFill>
                  <a:srgbClr val="0070C0"/>
                </a:solidFill>
                <a:latin typeface="Arial"/>
                <a:ea typeface="+mn-lt"/>
                <a:cs typeface="+mn-lt"/>
              </a:rPr>
              <a:t> ghi chép vào hồ sơ giám sát của cơ sở</a:t>
            </a:r>
            <a:r>
              <a:rPr lang="vi" sz="2800" b="0" i="0" u="none" strike="noStrike">
                <a:latin typeface="Arial"/>
                <a:ea typeface="+mn-lt"/>
                <a:cs typeface="+mn-lt"/>
              </a:rPr>
              <a:t>.</a:t>
            </a: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54AC3152-4372-A6F4-7C89-6F347585125D}"/>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44</a:t>
            </a:r>
            <a:endParaRPr lang="en-US" sz="1800">
              <a:solidFill>
                <a:schemeClr val="tx1"/>
              </a:solidFill>
            </a:endParaRPr>
          </a:p>
        </p:txBody>
      </p:sp>
    </p:spTree>
    <p:extLst>
      <p:ext uri="{BB962C8B-B14F-4D97-AF65-F5344CB8AC3E}">
        <p14:creationId xmlns:p14="http://schemas.microsoft.com/office/powerpoint/2010/main" val="91543316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B00129-64CF-DB0C-FFC7-6464A2E616A7}"/>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582058"/>
            <a:ext cx="10929154" cy="3893963"/>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a:t>
            </a:r>
          </a:p>
          <a:p>
            <a:pPr marL="342900" indent="-285750" rtl="0">
              <a:spcBef>
                <a:spcPts val="600"/>
              </a:spcBef>
              <a:buClr>
                <a:schemeClr val="tx1"/>
              </a:buClr>
              <a:buFont typeface="Arial" panose="020B0604020202020204" pitchFamily="34" charset="0"/>
              <a:buChar char="•"/>
            </a:pPr>
            <a:r>
              <a:rPr lang="vi" sz="2800" b="0" i="0" u="none" strike="noStrike">
                <a:latin typeface="Arial"/>
              </a:rPr>
              <a:t>Yêu cầu </a:t>
            </a:r>
            <a:r>
              <a:rPr lang="vi" sz="2800" b="0" i="0" u="none" strike="noStrike">
                <a:solidFill>
                  <a:srgbClr val="0070C0"/>
                </a:solidFill>
                <a:latin typeface="Arial"/>
              </a:rPr>
              <a:t>ngừng sử dụng tạm thời</a:t>
            </a:r>
            <a:r>
              <a:rPr lang="vi" sz="2800" b="0" i="0" u="none" strike="noStrike">
                <a:latin typeface="Arial"/>
              </a:rPr>
              <a:t> nếu </a:t>
            </a:r>
            <a:r>
              <a:rPr lang="vi" sz="2800" b="0" i="1" u="none" strike="noStrike">
                <a:solidFill>
                  <a:srgbClr val="0070C0"/>
                </a:solidFill>
                <a:latin typeface="Arial"/>
              </a:rPr>
              <a:t>hệ thống phát hiện rò rỉ</a:t>
            </a:r>
            <a:r>
              <a:rPr lang="vi" sz="2800" b="0" i="0" u="none" strike="noStrike">
                <a:latin typeface="Arial"/>
              </a:rPr>
              <a:t> hiện đang hoặc dự kiến sẽ </a:t>
            </a:r>
            <a:r>
              <a:rPr lang="vi" sz="2800" b="0" i="0" u="none" strike="noStrike">
                <a:solidFill>
                  <a:srgbClr val="0070C0"/>
                </a:solidFill>
                <a:latin typeface="Arial"/>
              </a:rPr>
              <a:t>không hoạt động</a:t>
            </a:r>
            <a:r>
              <a:rPr lang="vi" sz="2800" b="0" i="0" u="none" strike="noStrike">
                <a:latin typeface="Arial"/>
              </a:rPr>
              <a:t> trong hơn </a:t>
            </a:r>
            <a:r>
              <a:rPr lang="vi" sz="2800" b="0" i="0" u="none" strike="noStrike">
                <a:solidFill>
                  <a:srgbClr val="0070C0"/>
                </a:solidFill>
                <a:latin typeface="Arial"/>
              </a:rPr>
              <a:t>30 ngày</a:t>
            </a:r>
            <a:r>
              <a:rPr lang="vi" sz="2800" b="0" i="0" u="none" strike="noStrike">
                <a:latin typeface="Arial"/>
              </a:rPr>
              <a:t>.</a:t>
            </a:r>
          </a:p>
          <a:p>
            <a:pPr marL="57150">
              <a:lnSpc>
                <a:spcPct val="90000"/>
              </a:lnSpc>
              <a:spcAft>
                <a:spcPts val="600"/>
              </a:spcAft>
            </a:pPr>
            <a:endParaRPr lang="en-US" sz="2800" b="1">
              <a:solidFill>
                <a:srgbClr val="0070C0"/>
              </a:solidFill>
              <a:ea typeface="+mn-lt"/>
              <a:cs typeface="+mn-lt"/>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3DD62E0-8492-9DB2-2EA5-1EDE0A58C309}"/>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45</a:t>
            </a:r>
            <a:endParaRPr lang="en-US" sz="1800">
              <a:solidFill>
                <a:schemeClr val="tx1"/>
              </a:solidFill>
            </a:endParaRPr>
          </a:p>
        </p:txBody>
      </p:sp>
    </p:spTree>
    <p:extLst>
      <p:ext uri="{BB962C8B-B14F-4D97-AF65-F5344CB8AC3E}">
        <p14:creationId xmlns:p14="http://schemas.microsoft.com/office/powerpoint/2010/main" val="39372863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31A828-CB58-A92B-D768-C3225D5F30BF}"/>
              </a:ext>
            </a:extLst>
          </p:cNvPr>
          <p:cNvSpPr>
            <a:spLocks noGrp="1"/>
          </p:cNvSpPr>
          <p:nvPr>
            <p:ph type="title"/>
          </p:nvPr>
        </p:nvSpPr>
        <p:spPr>
          <a:xfrm>
            <a:off x="595085" y="655591"/>
            <a:ext cx="11016343" cy="97000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625600"/>
            <a:ext cx="11014744" cy="3848253"/>
          </a:xfrm>
          <a:prstGeom prst="rect">
            <a:avLst/>
          </a:prstGeom>
        </p:spPr>
        <p:txBody>
          <a:bodyPr vert="horz" lIns="91440" tIns="45720" rIns="91440" bIns="45720" rtlCol="0" anchor="t" anchorCtr="0">
            <a:noAutofit/>
          </a:bodyPr>
          <a:lstStyle/>
          <a:p>
            <a:pPr marL="57150" rtl="0"/>
            <a:r>
              <a:rPr lang="vi" sz="2800" b="1" i="0" u="none" strike="noStrike" dirty="0">
                <a:solidFill>
                  <a:srgbClr val="0070C0"/>
                </a:solidFill>
                <a:latin typeface="Arial"/>
                <a:ea typeface="+mn-lt"/>
                <a:cs typeface="+mn-lt"/>
              </a:rPr>
              <a:t>Nội Dung Mới Đề Xuất:</a:t>
            </a:r>
          </a:p>
          <a:p>
            <a:pPr marL="342900" indent="-285750" rtl="0">
              <a:spcBef>
                <a:spcPts val="600"/>
              </a:spcBef>
              <a:buFont typeface="Arial" panose="020B0604020202020204" pitchFamily="34" charset="0"/>
              <a:buChar char="•"/>
            </a:pPr>
            <a:r>
              <a:rPr lang="vi" sz="2800" b="0" i="0" u="none" strike="noStrike" dirty="0">
                <a:solidFill>
                  <a:srgbClr val="0070C0"/>
                </a:solidFill>
                <a:latin typeface="Arial"/>
                <a:ea typeface="+mn-lt"/>
                <a:cs typeface="+mn-lt"/>
              </a:rPr>
              <a:t>Thiết bị phát hiện rò rỉ được tái sản xuất</a:t>
            </a:r>
            <a:r>
              <a:rPr lang="vi" sz="2800" b="0" i="0" u="none" strike="noStrike" dirty="0">
                <a:latin typeface="Arial"/>
                <a:ea typeface="+mn-lt"/>
                <a:cs typeface="+mn-lt"/>
              </a:rPr>
              <a:t>:</a:t>
            </a:r>
            <a:endParaRPr lang="en-US" dirty="0">
              <a:ea typeface="+mn-lt"/>
              <a:cs typeface="+mn-lt"/>
            </a:endParaRPr>
          </a:p>
          <a:p>
            <a:pPr marL="800100" lvl="1" indent="-285750" rtl="0">
              <a:spcBef>
                <a:spcPts val="600"/>
              </a:spcBef>
              <a:buFont typeface="Arial" panose="020B0604020202020204" pitchFamily="34" charset="0"/>
              <a:buChar char="•"/>
            </a:pPr>
            <a:r>
              <a:rPr lang="vi" sz="2800" b="0" i="0" u="none" strike="noStrike" dirty="0">
                <a:latin typeface="Arial"/>
                <a:ea typeface="+mn-lt"/>
                <a:cs typeface="+mn-lt"/>
              </a:rPr>
              <a:t> Chỉ được phép tái sản xuất hoặc tân trang bởi </a:t>
            </a:r>
            <a:r>
              <a:rPr lang="vi" sz="2800" b="0" i="0" u="none" strike="noStrike" dirty="0">
                <a:solidFill>
                  <a:srgbClr val="0070C0"/>
                </a:solidFill>
                <a:latin typeface="Arial"/>
                <a:ea typeface="+mn-lt"/>
                <a:cs typeface="+mn-lt"/>
              </a:rPr>
              <a:t>nhà sản xuất ban đầu</a:t>
            </a:r>
            <a:r>
              <a:rPr lang="vi" sz="2800" b="0" i="0" u="none" strike="noStrike" dirty="0">
                <a:latin typeface="Arial"/>
                <a:ea typeface="+mn-lt"/>
                <a:cs typeface="+mn-lt"/>
              </a:rPr>
              <a:t>. </a:t>
            </a:r>
            <a:endParaRPr lang="en-US" dirty="0">
              <a:ea typeface="+mn-lt"/>
              <a:cs typeface="+mn-lt"/>
            </a:endParaRPr>
          </a:p>
          <a:p>
            <a:pPr marL="800100" lvl="1" indent="-285750" rtl="0">
              <a:spcBef>
                <a:spcPts val="600"/>
              </a:spcBef>
              <a:buFont typeface="Arial" panose="020B0604020202020204" pitchFamily="34" charset="0"/>
              <a:buChar char="•"/>
            </a:pPr>
            <a:r>
              <a:rPr lang="vi" sz="2800" b="0" i="0" u="none" strike="noStrike" dirty="0">
                <a:latin typeface="Arial"/>
                <a:ea typeface="+mn-lt"/>
                <a:cs typeface="+mn-lt"/>
              </a:rPr>
              <a:t>Phải tuân thủ các </a:t>
            </a:r>
            <a:r>
              <a:rPr lang="vi" sz="2800" b="0" i="0" u="none" strike="noStrike" dirty="0">
                <a:solidFill>
                  <a:srgbClr val="0070C0"/>
                </a:solidFill>
                <a:latin typeface="Arial"/>
                <a:ea typeface="+mn-lt"/>
                <a:cs typeface="+mn-lt"/>
              </a:rPr>
              <a:t>yêu cầu kiểm tra của bên thứ ba</a:t>
            </a:r>
            <a:r>
              <a:rPr lang="vi" sz="2800" b="0" i="0" u="none" strike="noStrike" dirty="0">
                <a:latin typeface="Arial"/>
                <a:ea typeface="+mn-lt"/>
                <a:cs typeface="+mn-lt"/>
              </a:rPr>
              <a:t> giống như đối với thiết bị mới.   </a:t>
            </a:r>
            <a:endParaRPr lang="en-US" dirty="0">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A5AFE998-EC68-6774-2E32-4597CDDBAD9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46</a:t>
            </a:r>
            <a:endParaRPr lang="en-US" sz="1800">
              <a:solidFill>
                <a:schemeClr val="tx1"/>
              </a:solidFill>
            </a:endParaRPr>
          </a:p>
        </p:txBody>
      </p:sp>
    </p:spTree>
    <p:extLst>
      <p:ext uri="{BB962C8B-B14F-4D97-AF65-F5344CB8AC3E}">
        <p14:creationId xmlns:p14="http://schemas.microsoft.com/office/powerpoint/2010/main" val="24846344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9C4EA3-0571-C6D4-91E6-A99FFAC2F727}"/>
              </a:ext>
            </a:extLst>
          </p:cNvPr>
          <p:cNvSpPr>
            <a:spLocks noGrp="1"/>
          </p:cNvSpPr>
          <p:nvPr>
            <p:ph type="title"/>
          </p:nvPr>
        </p:nvSpPr>
        <p:spPr>
          <a:xfrm>
            <a:off x="595085" y="655592"/>
            <a:ext cx="11016343" cy="737780"/>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589975"/>
            <a:ext cx="10929154" cy="3879915"/>
          </a:xfrm>
          <a:prstGeom prst="rect">
            <a:avLst/>
          </a:prstGeom>
        </p:spPr>
        <p:txBody>
          <a:bodyPr vert="horz" lIns="91440" tIns="45720" rIns="91440" bIns="45720" rtlCol="0" anchor="t" anchorCtr="0">
            <a:noAutofit/>
          </a:bodyPr>
          <a:lstStyle/>
          <a:p>
            <a:pPr marL="57150" rtl="0"/>
            <a:r>
              <a:rPr lang="vi" sz="2800" b="1" i="0" u="none" strike="noStrike">
                <a:solidFill>
                  <a:srgbClr val="0070C0"/>
                </a:solidFill>
                <a:latin typeface="Arial"/>
                <a:ea typeface="+mn-lt"/>
                <a:cs typeface="+mn-lt"/>
              </a:rPr>
              <a:t>Nội Dung Mới Đề Xuất: </a:t>
            </a:r>
          </a:p>
          <a:p>
            <a:pPr marL="514350" indent="-457200" rtl="0">
              <a:spcBef>
                <a:spcPts val="600"/>
              </a:spcBef>
              <a:buFont typeface="Arial" panose="020B0604020202020204" pitchFamily="34" charset="0"/>
              <a:buChar char="•"/>
            </a:pPr>
            <a:r>
              <a:rPr lang="vi" sz="2800" b="0" i="0" u="none" strike="noStrike">
                <a:solidFill>
                  <a:srgbClr val="0070C0"/>
                </a:solidFill>
                <a:latin typeface="Arial"/>
                <a:ea typeface="+mn-lt"/>
                <a:cs typeface="+mn-lt"/>
              </a:rPr>
              <a:t>Thiết bị phát hiện rò rỉ cơ học</a:t>
            </a:r>
            <a:r>
              <a:rPr lang="vi" sz="2800" b="0" i="0" u="none" strike="noStrike">
                <a:latin typeface="Arial"/>
                <a:ea typeface="+mn-lt"/>
                <a:cs typeface="+mn-lt"/>
              </a:rPr>
              <a:t> được sử dụng để giám sát liên tục khu vực chứa dưới thiết bị phân phối, bao gồm cả van cắt do va chạm, nếu không hoạt động đúng cách tại bất kỳ thời điểm nào vào hoặc sau ngày 1 tháng Một, 2026, </a:t>
            </a:r>
            <a:r>
              <a:rPr lang="vi" sz="2800" b="0" i="0" u="none" strike="noStrike">
                <a:solidFill>
                  <a:srgbClr val="0070C0"/>
                </a:solidFill>
                <a:latin typeface="Arial"/>
                <a:ea typeface="+mn-lt"/>
                <a:cs typeface="+mn-lt"/>
              </a:rPr>
              <a:t>sẽ không được phép sửa chữa</a:t>
            </a:r>
            <a:r>
              <a:rPr lang="vi" sz="2800" b="0" i="0" u="none" strike="noStrike">
                <a:latin typeface="Arial"/>
                <a:ea typeface="+mn-lt"/>
                <a:cs typeface="+mn-lt"/>
              </a:rPr>
              <a:t> và </a:t>
            </a:r>
            <a:r>
              <a:rPr lang="vi" sz="2800" b="0" i="0" u="none" strike="noStrike">
                <a:solidFill>
                  <a:srgbClr val="0070C0"/>
                </a:solidFill>
                <a:latin typeface="Arial"/>
                <a:ea typeface="+mn-lt"/>
                <a:cs typeface="+mn-lt"/>
              </a:rPr>
              <a:t>phải được thay thế bằng thiết bị phát hiện rò rỉ điện tử hoạt động liên tục đã được phê duyệt trước khi tiếp tục phân phối</a:t>
            </a:r>
            <a:r>
              <a:rPr lang="vi" sz="2800" b="0" i="0" u="none" strike="noStrike">
                <a:latin typeface="Arial"/>
                <a:ea typeface="+mn-lt"/>
                <a:cs typeface="+mn-lt"/>
              </a:rPr>
              <a:t>.</a:t>
            </a:r>
            <a:endParaRPr lang="en-US">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EF86B43-9696-AEDD-FF53-7851BB79C89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47</a:t>
            </a:r>
            <a:endParaRPr lang="en-US" sz="1800">
              <a:solidFill>
                <a:schemeClr val="tx1"/>
              </a:solidFill>
            </a:endParaRPr>
          </a:p>
        </p:txBody>
      </p:sp>
    </p:spTree>
    <p:extLst>
      <p:ext uri="{BB962C8B-B14F-4D97-AF65-F5344CB8AC3E}">
        <p14:creationId xmlns:p14="http://schemas.microsoft.com/office/powerpoint/2010/main" val="16427683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C70C92-DE15-6A78-E861-CF826BC738F1}"/>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1022" y="1592614"/>
            <a:ext cx="11024441" cy="3878317"/>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a:t>
            </a:r>
            <a:r>
              <a:rPr lang="vi" sz="2800" b="1" i="0" u="none" strike="noStrike">
                <a:latin typeface="Arial"/>
                <a:ea typeface="+mn-lt"/>
                <a:cs typeface="+mn-lt"/>
              </a:rPr>
              <a:t> </a:t>
            </a:r>
          </a:p>
          <a:p>
            <a:pPr marL="514350" indent="-457200" rtl="0">
              <a:spcBef>
                <a:spcPts val="600"/>
              </a:spcBef>
              <a:buFont typeface="Arial" panose="020B0604020202020204" pitchFamily="34" charset="0"/>
              <a:buChar char="•"/>
            </a:pPr>
            <a:r>
              <a:rPr lang="vi" sz="2800" b="0" i="0" u="none" strike="noStrike">
                <a:latin typeface="Arial"/>
                <a:ea typeface="+mn-lt"/>
                <a:cs typeface="+mn-lt"/>
              </a:rPr>
              <a:t>Ngoại trừ các hệ thống bồn chứa khẩn cấp, </a:t>
            </a:r>
            <a:r>
              <a:rPr lang="vi" sz="2800" b="0" i="0" u="none" strike="noStrike">
                <a:solidFill>
                  <a:srgbClr val="0070C0"/>
                </a:solidFill>
                <a:latin typeface="Arial"/>
                <a:ea typeface="+mn-lt"/>
                <a:cs typeface="+mn-lt"/>
              </a:rPr>
              <a:t>vào hoặc sau ngày 1 tháng Bảy, 2026</a:t>
            </a:r>
            <a:r>
              <a:rPr lang="vi" sz="2800" b="0" i="0" u="none" strike="noStrike">
                <a:latin typeface="Arial"/>
                <a:ea typeface="+mn-lt"/>
                <a:cs typeface="+mn-lt"/>
              </a:rPr>
              <a:t>, các cơ sở có </a:t>
            </a:r>
            <a:r>
              <a:rPr lang="vi" sz="2800" b="0" i="0" u="none" strike="noStrike">
                <a:solidFill>
                  <a:srgbClr val="0070C0"/>
                </a:solidFill>
                <a:latin typeface="Arial"/>
                <a:ea typeface="+mn-lt"/>
                <a:cs typeface="+mn-lt"/>
              </a:rPr>
              <a:t>đường ống áp lực</a:t>
            </a:r>
            <a:r>
              <a:rPr lang="vi" sz="2800" b="0" i="0" u="none" strike="noStrike">
                <a:latin typeface="Arial"/>
                <a:ea typeface="+mn-lt"/>
                <a:cs typeface="+mn-lt"/>
              </a:rPr>
              <a:t> mà </a:t>
            </a:r>
            <a:r>
              <a:rPr lang="vi" sz="2800" b="0" i="0" u="none" strike="noStrike">
                <a:solidFill>
                  <a:srgbClr val="0070C0"/>
                </a:solidFill>
                <a:latin typeface="Arial"/>
                <a:ea typeface="+mn-lt"/>
                <a:cs typeface="+mn-lt"/>
              </a:rPr>
              <a:t>không có nhân viên trực thường xuyên</a:t>
            </a:r>
            <a:r>
              <a:rPr lang="vi" sz="2800" b="0" i="0" u="none" strike="noStrike">
                <a:latin typeface="Arial"/>
                <a:ea typeface="+mn-lt"/>
                <a:cs typeface="+mn-lt"/>
              </a:rPr>
              <a:t> phải có </a:t>
            </a:r>
            <a:r>
              <a:rPr lang="vi" sz="2800" b="0" i="0" u="none" strike="noStrike">
                <a:solidFill>
                  <a:srgbClr val="0070C0"/>
                </a:solidFill>
                <a:latin typeface="Arial"/>
                <a:ea typeface="+mn-lt"/>
                <a:cs typeface="+mn-lt"/>
              </a:rPr>
              <a:t>hệ thống phát hiện rò rỉ trong khoảng không giữa hai lớp hoạt động liên tục, có khả năng ngừng dòng chảy chất nguy hại</a:t>
            </a:r>
            <a:r>
              <a:rPr lang="vi" sz="2800" b="0" i="0" u="none" strike="noStrike">
                <a:latin typeface="Arial"/>
                <a:ea typeface="+mn-lt"/>
                <a:cs typeface="+mn-lt"/>
              </a:rPr>
              <a:t> khi phát hiện rò rỉ từ đường ống hoặc hệ thống phát hiện rò rỉ gặp sự cố.</a:t>
            </a:r>
            <a:endParaRPr lang="en-US" sz="2800">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CB38A5A-5344-9D48-8714-E668BA28908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48</a:t>
            </a:r>
            <a:endParaRPr lang="en-US" sz="1800">
              <a:solidFill>
                <a:schemeClr val="tx1"/>
              </a:solidFill>
            </a:endParaRPr>
          </a:p>
        </p:txBody>
      </p:sp>
    </p:spTree>
    <p:extLst>
      <p:ext uri="{BB962C8B-B14F-4D97-AF65-F5344CB8AC3E}">
        <p14:creationId xmlns:p14="http://schemas.microsoft.com/office/powerpoint/2010/main" val="16739629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1DD66B-4DBB-6649-72EC-3DF1C4A0FD39}"/>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96571"/>
            <a:ext cx="11018444" cy="3897143"/>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a:t>
            </a:r>
          </a:p>
          <a:p>
            <a:pPr marL="514350" indent="-457200" rtl="0">
              <a:spcBef>
                <a:spcPts val="600"/>
              </a:spcBef>
              <a:buFont typeface="Arial" panose="020B0604020202020204" pitchFamily="34" charset="0"/>
              <a:buChar char="•"/>
            </a:pPr>
            <a:r>
              <a:rPr lang="vi" sz="2800" b="0" i="0" u="none" strike="noStrike">
                <a:latin typeface="Arial"/>
                <a:ea typeface="+mn-lt"/>
                <a:cs typeface="+mn-lt"/>
              </a:rPr>
              <a:t>Yêu cầu lắp đặt </a:t>
            </a:r>
            <a:r>
              <a:rPr lang="vi" sz="2800" b="0" i="0" u="none" strike="noStrike">
                <a:solidFill>
                  <a:srgbClr val="0070C0"/>
                </a:solidFill>
                <a:latin typeface="Arial"/>
                <a:ea typeface="+mn-lt"/>
                <a:cs typeface="+mn-lt"/>
              </a:rPr>
              <a:t>thiết bị phát hiện rò rỉ đường ống</a:t>
            </a:r>
            <a:r>
              <a:rPr lang="vi" sz="2800" b="0" i="0" u="none" strike="noStrike">
                <a:latin typeface="Arial"/>
                <a:ea typeface="+mn-lt"/>
                <a:cs typeface="+mn-lt"/>
              </a:rPr>
              <a:t> (LLD) trên các </a:t>
            </a:r>
            <a:r>
              <a:rPr lang="vi" sz="2800" b="1" i="1" u="none" strike="noStrike">
                <a:solidFill>
                  <a:srgbClr val="0070C0"/>
                </a:solidFill>
                <a:latin typeface="Arial"/>
                <a:ea typeface="+mn-lt"/>
                <a:cs typeface="+mn-lt"/>
              </a:rPr>
              <a:t>đường ống áp lực</a:t>
            </a:r>
            <a:r>
              <a:rPr lang="vi" sz="2800" b="0" i="0" u="none" strike="noStrike">
                <a:latin typeface="Arial"/>
                <a:ea typeface="+mn-lt"/>
                <a:cs typeface="+mn-lt"/>
              </a:rPr>
              <a:t> </a:t>
            </a:r>
            <a:r>
              <a:rPr lang="vi" sz="2800" b="0" i="0" u="none" strike="noStrike">
                <a:solidFill>
                  <a:srgbClr val="0070C0"/>
                </a:solidFill>
                <a:latin typeface="Arial"/>
                <a:ea typeface="+mn-lt"/>
                <a:cs typeface="+mn-lt"/>
              </a:rPr>
              <a:t>được chôn ngầm</a:t>
            </a:r>
            <a:r>
              <a:rPr lang="vi" sz="2800" b="0" i="0" u="none" strike="noStrike">
                <a:latin typeface="Arial"/>
                <a:ea typeface="+mn-lt"/>
                <a:cs typeface="+mn-lt"/>
              </a:rPr>
              <a:t>, thay vì theo quy định hiện hành là trên </a:t>
            </a:r>
            <a:r>
              <a:rPr lang="vi" sz="2800" b="1" i="1" u="none" strike="noStrike">
                <a:solidFill>
                  <a:srgbClr val="0070C0"/>
                </a:solidFill>
                <a:latin typeface="Arial"/>
                <a:ea typeface="+mn-lt"/>
                <a:cs typeface="+mn-lt"/>
              </a:rPr>
              <a:t>đường ống áp lực</a:t>
            </a:r>
            <a:r>
              <a:rPr lang="vi" sz="2800" b="0" i="0" u="none" strike="noStrike">
                <a:solidFill>
                  <a:srgbClr val="0070C0"/>
                </a:solidFill>
                <a:latin typeface="Arial"/>
                <a:ea typeface="+mn-lt"/>
                <a:cs typeface="+mn-lt"/>
              </a:rPr>
              <a:t> dưới lòng đất</a:t>
            </a:r>
            <a:r>
              <a:rPr lang="vi" sz="2800" b="0" i="0" u="none" strike="noStrike">
                <a:latin typeface="Arial"/>
                <a:ea typeface="+mn-lt"/>
                <a:cs typeface="+mn-lt"/>
              </a:rPr>
              <a:t>. </a:t>
            </a:r>
          </a:p>
          <a:p>
            <a:pPr marL="57150">
              <a:spcBef>
                <a:spcPts val="600"/>
              </a:spcBef>
            </a:pPr>
            <a:endParaRPr lang="en-US" sz="2800">
              <a:ea typeface="+mn-lt"/>
              <a:cs typeface="+mn-lt"/>
            </a:endParaRPr>
          </a:p>
          <a:p>
            <a:pPr marL="57150" rtl="0">
              <a:spcBef>
                <a:spcPts val="600"/>
              </a:spcBef>
            </a:pPr>
            <a:r>
              <a:rPr lang="vi" sz="2800" b="0" i="0" u="none" strike="noStrike">
                <a:solidFill>
                  <a:srgbClr val="0070C0"/>
                </a:solidFill>
                <a:latin typeface="Arial"/>
                <a:ea typeface="+mn-lt"/>
                <a:cs typeface="+mn-lt"/>
              </a:rPr>
              <a:t>Điều này có thể khiến một số hệ thống cần phải được trang bị thêm LLD.</a:t>
            </a:r>
            <a:endParaRPr lang="en-US" sz="2800">
              <a:solidFill>
                <a:srgbClr val="0070C0"/>
              </a:solidFill>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CE382091-08DB-F252-7AAD-DED05C5820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49</a:t>
            </a:r>
            <a:endParaRPr lang="en-US" sz="1800">
              <a:solidFill>
                <a:schemeClr val="tx1"/>
              </a:solidFill>
            </a:endParaRPr>
          </a:p>
        </p:txBody>
      </p:sp>
    </p:spTree>
    <p:extLst>
      <p:ext uri="{BB962C8B-B14F-4D97-AF65-F5344CB8AC3E}">
        <p14:creationId xmlns:p14="http://schemas.microsoft.com/office/powerpoint/2010/main" val="17410643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107" y="695081"/>
            <a:ext cx="11197768" cy="687078"/>
          </a:xfrm>
          <a:noFill/>
        </p:spPr>
        <p:txBody>
          <a:bodyPr vert="horz" lIns="91440" tIns="45720" rIns="91440" bIns="45720" rtlCol="0" anchor="t" anchorCtr="0">
            <a:noAutofit/>
          </a:bodyPr>
          <a:lstStyle/>
          <a:p>
            <a:pPr rtl="0"/>
            <a:r>
              <a:rPr lang="vi" sz="4000" b="1" i="0" u="none" strike="noStrike">
                <a:latin typeface="Arial"/>
                <a:cs typeface="+mj-cs"/>
              </a:rPr>
              <a:t>Điều 1 Đề Xuất: Định Nghĩa Thuật Ngữ, Các Trường Hợp Loại Trừ</a:t>
            </a:r>
            <a:r>
              <a:rPr lang="vi" sz="4000" b="1" i="0" u="none" strike="noStrike">
                <a:solidFill>
                  <a:srgbClr val="FF0000"/>
                </a:solidFill>
                <a:latin typeface="Arial"/>
                <a:cs typeface="+mj-cs"/>
              </a:rPr>
              <a:t> </a:t>
            </a:r>
            <a:r>
              <a:rPr lang="vi" sz="4000" b="1" i="0" u="none" strike="noStrike">
                <a:latin typeface="Arial"/>
                <a:cs typeface="+mj-cs"/>
              </a:rPr>
              <a:t>và</a:t>
            </a:r>
            <a:r>
              <a:rPr lang="vi" sz="4000" b="1" i="0" u="none" strike="noStrike">
                <a:solidFill>
                  <a:srgbClr val="FF0000"/>
                </a:solidFill>
                <a:latin typeface="Arial"/>
                <a:cs typeface="+mj-cs"/>
              </a:rPr>
              <a:t> </a:t>
            </a:r>
            <a:r>
              <a:rPr lang="vi" sz="4000" b="1" i="0" u="none" strike="noStrike">
                <a:latin typeface="Arial"/>
                <a:cs typeface="+mj-cs"/>
              </a:rPr>
              <a:t>Lưu Trữ Hồ Sơ</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6" name="Picture 5" descr="Hình ảnh minh họa về những cuốn sách">
            <a:extLst>
              <a:ext uri="{FF2B5EF4-FFF2-40B4-BE49-F238E27FC236}">
                <a16:creationId xmlns:a16="http://schemas.microsoft.com/office/drawing/2014/main" id="{839D2F3C-DE79-1636-1A1E-5E47DFE95C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925" y="2002270"/>
            <a:ext cx="6223219" cy="4149388"/>
          </a:xfrm>
          <a:prstGeom prst="rect">
            <a:avLst/>
          </a:prstGeom>
        </p:spPr>
      </p:pic>
      <p:sp>
        <p:nvSpPr>
          <p:cNvPr id="3" name="Slide Number Placeholder 2">
            <a:extLst>
              <a:ext uri="{FF2B5EF4-FFF2-40B4-BE49-F238E27FC236}">
                <a16:creationId xmlns:a16="http://schemas.microsoft.com/office/drawing/2014/main" id="{A41FD253-7E97-F419-A6D6-E0EE8679E4F0}"/>
              </a:ext>
            </a:extLst>
          </p:cNvPr>
          <p:cNvSpPr>
            <a:spLocks noGrp="1"/>
          </p:cNvSpPr>
          <p:nvPr>
            <p:ph type="sldNum" sz="quarter" idx="4"/>
          </p:nvPr>
        </p:nvSpPr>
        <p:spPr/>
        <p:txBody>
          <a:bodyPr>
            <a:noAutofit/>
          </a:bodyPr>
          <a:lstStyle/>
          <a:p>
            <a:pPr rtl="0"/>
            <a:r>
              <a:rPr lang="vi" sz="1800" b="0" i="0" u="none" strike="noStrike">
                <a:solidFill>
                  <a:srgbClr val="000000"/>
                </a:solidFill>
                <a:latin typeface="Arial"/>
              </a:rPr>
              <a:t>5</a:t>
            </a:r>
            <a:endParaRPr lang="en-US" sz="1800">
              <a:solidFill>
                <a:schemeClr val="tx1"/>
              </a:solidFill>
            </a:endParaRPr>
          </a:p>
        </p:txBody>
      </p:sp>
    </p:spTree>
    <p:extLst>
      <p:ext uri="{BB962C8B-B14F-4D97-AF65-F5344CB8AC3E}">
        <p14:creationId xmlns:p14="http://schemas.microsoft.com/office/powerpoint/2010/main" val="27541213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E5217D-E788-64CF-6DCA-2799567BF53F}"/>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027" y="1596571"/>
            <a:ext cx="11016342" cy="3897143"/>
          </a:xfrm>
          <a:prstGeom prst="rect">
            <a:avLst/>
          </a:prstGeom>
        </p:spPr>
        <p:txBody>
          <a:bodyPr vert="horz" lIns="91440" tIns="45720" rIns="91440" bIns="45720" rtlCol="0" anchor="t" anchorCtr="0">
            <a:noAutofit/>
          </a:bodyPr>
          <a:lstStyle/>
          <a:p>
            <a:pPr marL="57150" rtl="0">
              <a:lnSpc>
                <a:spcPct val="90000"/>
              </a:lnSpc>
              <a:spcAft>
                <a:spcPts val="600"/>
              </a:spcAft>
            </a:pPr>
            <a:r>
              <a:rPr lang="vi" sz="2800" b="1" i="0" u="none" strike="noStrike">
                <a:solidFill>
                  <a:srgbClr val="0070C0"/>
                </a:solidFill>
                <a:latin typeface="Arial"/>
                <a:ea typeface="+mn-lt"/>
                <a:cs typeface="+mn-lt"/>
              </a:rPr>
              <a:t>Nội Dung Mới Đề Xuất: </a:t>
            </a:r>
          </a:p>
          <a:p>
            <a:pPr marL="514350" indent="-457200" rtl="0">
              <a:spcBef>
                <a:spcPts val="600"/>
              </a:spcBef>
              <a:buFont typeface="Arial" panose="020B0604020202020204" pitchFamily="34" charset="0"/>
              <a:buChar char="•"/>
            </a:pPr>
            <a:r>
              <a:rPr lang="vi" sz="2800" b="0" i="0" u="none" strike="noStrike">
                <a:latin typeface="Arial"/>
                <a:ea typeface="+mn-lt"/>
                <a:cs typeface="+mn-lt"/>
              </a:rPr>
              <a:t>Đường ống áp lực chôn ngầm được giám sát bởi </a:t>
            </a:r>
            <a:r>
              <a:rPr lang="vi" sz="2800" b="0" i="0" u="none" strike="noStrike">
                <a:solidFill>
                  <a:srgbClr val="0070C0"/>
                </a:solidFill>
                <a:latin typeface="Arial"/>
                <a:ea typeface="+mn-lt"/>
                <a:cs typeface="+mn-lt"/>
              </a:rPr>
              <a:t>hệ thống phát hiện rò rỉ trong khoảng không giữa hai lớp bằng phương pháp chân không, áp suất hoặc thủy tĩnh hoạt động liên tục, </a:t>
            </a:r>
            <a:r>
              <a:rPr lang="vi" sz="2800" b="0" i="0" u="none" strike="noStrike">
                <a:latin typeface="Arial"/>
                <a:ea typeface="+mn-lt"/>
                <a:cs typeface="+mn-lt"/>
              </a:rPr>
              <a:t>có khả năng </a:t>
            </a:r>
            <a:r>
              <a:rPr lang="vi" sz="2800" b="0" i="0" u="none" strike="noStrike">
                <a:solidFill>
                  <a:srgbClr val="0070C0"/>
                </a:solidFill>
                <a:latin typeface="Arial"/>
                <a:ea typeface="+mn-lt"/>
                <a:cs typeface="+mn-lt"/>
              </a:rPr>
              <a:t>ngắt dòng chảy </a:t>
            </a:r>
            <a:r>
              <a:rPr lang="vi" sz="2800" b="0" i="0" u="none" strike="noStrike">
                <a:latin typeface="Arial"/>
                <a:ea typeface="+mn-lt"/>
                <a:cs typeface="+mn-lt"/>
              </a:rPr>
              <a:t>của chất nguy hại qua đường ống</a:t>
            </a:r>
            <a:r>
              <a:rPr lang="vi" sz="2800" b="0" i="0" u="none" strike="noStrike">
                <a:solidFill>
                  <a:srgbClr val="0070C0"/>
                </a:solidFill>
                <a:latin typeface="Arial"/>
                <a:ea typeface="+mn-lt"/>
                <a:cs typeface="+mn-lt"/>
              </a:rPr>
              <a:t> khi phát hiện rò rỉ hoặc khi hệ thống phát hiện rò rỉ gặp sự cố, thì được xem là </a:t>
            </a:r>
            <a:r>
              <a:rPr lang="vi" sz="2800" b="0" i="0" u="none" strike="noStrike">
                <a:latin typeface="Arial"/>
                <a:ea typeface="+mn-lt"/>
                <a:cs typeface="+mn-lt"/>
              </a:rPr>
              <a:t>đáp ứng yêu cầu về thiết bị phát hiện rò rỉ đường ống.</a:t>
            </a:r>
            <a:endParaRPr lang="en-US" sz="2800">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EA9A6464-79A1-1F14-679C-B8CFF112763D}"/>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50</a:t>
            </a:r>
            <a:endParaRPr lang="en-US" sz="1800">
              <a:solidFill>
                <a:schemeClr val="tx1"/>
              </a:solidFill>
            </a:endParaRPr>
          </a:p>
        </p:txBody>
      </p:sp>
    </p:spTree>
    <p:extLst>
      <p:ext uri="{BB962C8B-B14F-4D97-AF65-F5344CB8AC3E}">
        <p14:creationId xmlns:p14="http://schemas.microsoft.com/office/powerpoint/2010/main" val="155048959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472756-C98B-CF5A-92F6-B6C44AADB356}"/>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653" y="1569072"/>
            <a:ext cx="11016342" cy="3908477"/>
          </a:xfrm>
          <a:prstGeom prst="rect">
            <a:avLst/>
          </a:prstGeom>
        </p:spPr>
        <p:txBody>
          <a:bodyPr vert="horz" lIns="91440" tIns="45720" rIns="91440" bIns="45720" rtlCol="0" anchor="t" anchorCtr="0">
            <a:noAutofit/>
          </a:bodyPr>
          <a:lstStyle/>
          <a:p>
            <a:pPr rtl="0"/>
            <a:r>
              <a:rPr lang="vi" sz="2400" b="1" i="0" u="none" strike="noStrike" dirty="0">
                <a:solidFill>
                  <a:srgbClr val="0070C0"/>
                </a:solidFill>
                <a:latin typeface="Arial"/>
                <a:ea typeface="+mn-lt"/>
                <a:cs typeface="+mn-lt"/>
              </a:rPr>
              <a:t>Nội Dung Mới Đề Xuất:</a:t>
            </a:r>
          </a:p>
          <a:p>
            <a:pPr rtl="0">
              <a:lnSpc>
                <a:spcPct val="120000"/>
              </a:lnSpc>
              <a:spcBef>
                <a:spcPts val="600"/>
              </a:spcBef>
            </a:pPr>
            <a:r>
              <a:rPr lang="vi" sz="2400" b="0" i="0" u="none" strike="noStrike" dirty="0">
                <a:latin typeface="Arial"/>
                <a:ea typeface="+mn-lt"/>
                <a:cs typeface="+mn-lt"/>
              </a:rPr>
              <a:t>Đường ống được giám sát liên tục bằng phương pháp chân không, áp suất hoặc thủy tĩnh trong khoảng không giữa hai lớp phải được cấu hình:</a:t>
            </a:r>
            <a:endParaRPr lang="en-US" sz="1600" dirty="0"/>
          </a:p>
          <a:p>
            <a:pPr marL="457200" indent="-457200" rtl="0">
              <a:lnSpc>
                <a:spcPct val="120000"/>
              </a:lnSpc>
              <a:spcBef>
                <a:spcPts val="600"/>
              </a:spcBef>
              <a:buFont typeface="Arial" panose="020B0604020202020204" pitchFamily="34" charset="0"/>
              <a:buChar char="•"/>
            </a:pPr>
            <a:r>
              <a:rPr lang="vi" sz="2400" b="0" i="0" u="none" strike="noStrike" dirty="0">
                <a:latin typeface="Arial"/>
                <a:ea typeface="+mn-lt"/>
                <a:cs typeface="+mn-lt"/>
              </a:rPr>
              <a:t>Để</a:t>
            </a:r>
            <a:r>
              <a:rPr lang="vi" sz="2400" b="0" i="0" u="none" strike="noStrike" dirty="0">
                <a:solidFill>
                  <a:srgbClr val="0070C0"/>
                </a:solidFill>
                <a:latin typeface="Arial"/>
                <a:ea typeface="+mn-lt"/>
                <a:cs typeface="+mn-lt"/>
              </a:rPr>
              <a:t> thuận tiện cho việc kiểm tra định kỳ theo yêu cầu</a:t>
            </a:r>
            <a:r>
              <a:rPr lang="vi" sz="2400" b="0" i="0" u="none" strike="noStrike" dirty="0">
                <a:latin typeface="Arial"/>
                <a:ea typeface="+mn-lt"/>
                <a:cs typeface="+mn-lt"/>
              </a:rPr>
              <a:t>;</a:t>
            </a:r>
            <a:endParaRPr lang="en-US" sz="2400" dirty="0">
              <a:solidFill>
                <a:srgbClr val="0070C0"/>
              </a:solidFill>
              <a:ea typeface="+mn-lt"/>
              <a:cs typeface="+mn-lt"/>
            </a:endParaRPr>
          </a:p>
          <a:p>
            <a:pPr marL="457200" indent="-457200" rtl="0">
              <a:lnSpc>
                <a:spcPct val="120000"/>
              </a:lnSpc>
              <a:spcBef>
                <a:spcPts val="600"/>
              </a:spcBef>
              <a:buFont typeface="Arial" panose="020B0604020202020204" pitchFamily="34" charset="0"/>
              <a:buChar char="•"/>
            </a:pPr>
            <a:r>
              <a:rPr lang="vi" sz="2400" b="0" i="0" u="none" strike="noStrike" dirty="0">
                <a:latin typeface="Arial"/>
                <a:ea typeface="+mn-lt"/>
                <a:cs typeface="+mn-lt"/>
              </a:rPr>
              <a:t>Để </a:t>
            </a:r>
            <a:r>
              <a:rPr lang="vi" sz="2400" b="0" i="0" u="none" strike="noStrike" dirty="0">
                <a:solidFill>
                  <a:srgbClr val="0070C0"/>
                </a:solidFill>
                <a:latin typeface="Arial"/>
                <a:ea typeface="+mn-lt"/>
                <a:cs typeface="+mn-lt"/>
              </a:rPr>
              <a:t>có thể xác nhận tính liên tục </a:t>
            </a:r>
            <a:r>
              <a:rPr lang="vi" sz="2400" b="0" i="0" u="none" strike="noStrike" dirty="0">
                <a:solidFill>
                  <a:srgbClr val="000000"/>
                </a:solidFill>
                <a:latin typeface="Arial"/>
                <a:ea typeface="+mn-lt"/>
                <a:cs typeface="+mn-lt"/>
              </a:rPr>
              <a:t>của từng vùng trong phạm vi khả thi</a:t>
            </a:r>
            <a:r>
              <a:rPr lang="vi" sz="2400" b="0" i="0" u="none" strike="noStrike" dirty="0">
                <a:solidFill>
                  <a:srgbClr val="0070C0"/>
                </a:solidFill>
                <a:latin typeface="Arial"/>
                <a:ea typeface="+mn-lt"/>
                <a:cs typeface="+mn-lt"/>
              </a:rPr>
              <a:t>, </a:t>
            </a:r>
            <a:r>
              <a:rPr lang="vi" sz="2400" b="0" i="1" u="none" strike="noStrike" dirty="0">
                <a:solidFill>
                  <a:srgbClr val="000000"/>
                </a:solidFill>
                <a:latin typeface="Arial"/>
                <a:ea typeface="+mn-lt"/>
                <a:cs typeface="+mn-lt"/>
              </a:rPr>
              <a:t>được Cơ Quan Chương Trình Thống Nhất phê duyệt</a:t>
            </a:r>
            <a:r>
              <a:rPr lang="vi" sz="2400" b="0" i="0" u="none" strike="noStrike" dirty="0">
                <a:solidFill>
                  <a:srgbClr val="000000"/>
                </a:solidFill>
                <a:latin typeface="Arial"/>
                <a:ea typeface="+mn-lt"/>
                <a:cs typeface="+mn-lt"/>
              </a:rPr>
              <a:t> </a:t>
            </a:r>
            <a:r>
              <a:rPr lang="vi" sz="2400" b="0" i="0" u="none" strike="noStrike" dirty="0">
                <a:solidFill>
                  <a:srgbClr val="0070C0"/>
                </a:solidFill>
                <a:latin typeface="Arial"/>
                <a:ea typeface="+mn-lt"/>
                <a:cs typeface="+mn-lt"/>
              </a:rPr>
              <a:t>trong quá trình kiểm tra</a:t>
            </a:r>
            <a:r>
              <a:rPr lang="vi" sz="2400" b="0" i="0" u="none" strike="noStrike" dirty="0">
                <a:solidFill>
                  <a:srgbClr val="000000"/>
                </a:solidFill>
                <a:latin typeface="Arial"/>
                <a:ea typeface="+mn-lt"/>
                <a:cs typeface="+mn-lt"/>
              </a:rPr>
              <a:t> </a:t>
            </a:r>
            <a:r>
              <a:rPr lang="vi" sz="2400" b="0" i="0" u="none" strike="noStrike" dirty="0">
                <a:solidFill>
                  <a:srgbClr val="0070C0"/>
                </a:solidFill>
                <a:latin typeface="Arial"/>
                <a:ea typeface="+mn-lt"/>
                <a:cs typeface="+mn-lt"/>
              </a:rPr>
              <a:t>thiết bị phát hiện rò rỉ</a:t>
            </a:r>
            <a:r>
              <a:rPr lang="vi" sz="2400" b="0" i="0" u="none" strike="noStrike" dirty="0">
                <a:solidFill>
                  <a:srgbClr val="000000"/>
                </a:solidFill>
                <a:latin typeface="Arial"/>
                <a:ea typeface="+mn-lt"/>
                <a:cs typeface="+mn-lt"/>
              </a:rPr>
              <a:t>.</a:t>
            </a: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FE0E894-2B5D-1DF9-6F82-2ED9D64290A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51</a:t>
            </a:r>
            <a:endParaRPr lang="en-US" sz="1800">
              <a:solidFill>
                <a:schemeClr val="tx1"/>
              </a:solidFill>
            </a:endParaRPr>
          </a:p>
        </p:txBody>
      </p:sp>
    </p:spTree>
    <p:extLst>
      <p:ext uri="{BB962C8B-B14F-4D97-AF65-F5344CB8AC3E}">
        <p14:creationId xmlns:p14="http://schemas.microsoft.com/office/powerpoint/2010/main" val="27153579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6A889-A96A-E189-7807-42BE2A0BBA2B}"/>
              </a:ext>
            </a:extLst>
          </p:cNvPr>
          <p:cNvSpPr txBox="1"/>
          <p:nvPr/>
        </p:nvSpPr>
        <p:spPr>
          <a:xfrm>
            <a:off x="595085" y="1611086"/>
            <a:ext cx="11014744" cy="4025368"/>
          </a:xfrm>
          <a:prstGeom prst="rect">
            <a:avLst/>
          </a:prstGeom>
        </p:spPr>
        <p:txBody>
          <a:bodyPr vert="horz" lIns="91440" tIns="45720" rIns="91440" bIns="45720" rtlCol="0" anchor="t" anchorCtr="0">
            <a:noAutofit/>
          </a:bodyPr>
          <a:lstStyle/>
          <a:p>
            <a:pPr marL="57150" rtl="0">
              <a:lnSpc>
                <a:spcPct val="90000"/>
              </a:lnSpc>
              <a:spcAft>
                <a:spcPts val="600"/>
              </a:spcAft>
            </a:pPr>
            <a:r>
              <a:rPr lang="vi" sz="2400" b="1" i="0" u="none" strike="noStrike">
                <a:solidFill>
                  <a:srgbClr val="0070C0"/>
                </a:solidFill>
                <a:latin typeface="Arial"/>
                <a:ea typeface="+mn-lt"/>
                <a:cs typeface="+mn-lt"/>
              </a:rPr>
              <a:t>Nội Dung Mới </a:t>
            </a:r>
            <a:r>
              <a:rPr lang="vi" sz="2600" b="1" i="0" u="none" strike="noStrike">
                <a:solidFill>
                  <a:srgbClr val="0070C0"/>
                </a:solidFill>
                <a:latin typeface="Arial"/>
                <a:ea typeface="+mn-lt"/>
                <a:cs typeface="+mn-lt"/>
              </a:rPr>
              <a:t>Đề Xuất:</a:t>
            </a:r>
          </a:p>
          <a:p>
            <a:pPr marL="342900" indent="-285750" rtl="0">
              <a:lnSpc>
                <a:spcPct val="110000"/>
              </a:lnSpc>
              <a:spcBef>
                <a:spcPts val="600"/>
              </a:spcBef>
              <a:spcAft>
                <a:spcPts val="600"/>
              </a:spcAft>
              <a:buFont typeface="Arial" panose="020B0604020202020204" pitchFamily="34" charset="0"/>
              <a:buChar char="•"/>
            </a:pPr>
            <a:r>
              <a:rPr lang="vi" sz="2600" b="0" i="0" u="none" strike="noStrike">
                <a:latin typeface="Arial"/>
                <a:ea typeface="+mn-lt"/>
                <a:cs typeface="+mn-lt"/>
              </a:rPr>
              <a:t>Yêu cầu đối với </a:t>
            </a:r>
            <a:r>
              <a:rPr lang="vi" sz="2600" b="0" i="0" u="none" strike="noStrike">
                <a:solidFill>
                  <a:srgbClr val="0070C0"/>
                </a:solidFill>
                <a:latin typeface="Arial"/>
                <a:ea typeface="+mn-lt"/>
                <a:cs typeface="+mn-lt"/>
              </a:rPr>
              <a:t>giám sát từ xa</a:t>
            </a:r>
            <a:r>
              <a:rPr lang="vi" sz="2600" b="0" i="0" u="none" strike="noStrike">
                <a:latin typeface="Arial"/>
                <a:ea typeface="+mn-lt"/>
                <a:cs typeface="+mn-lt"/>
              </a:rPr>
              <a:t>:</a:t>
            </a:r>
          </a:p>
          <a:p>
            <a:pPr marL="800100" lvl="1" indent="-285750" rtl="0">
              <a:lnSpc>
                <a:spcPct val="110000"/>
              </a:lnSpc>
              <a:spcBef>
                <a:spcPts val="600"/>
              </a:spcBef>
              <a:spcAft>
                <a:spcPts val="600"/>
              </a:spcAft>
              <a:buFont typeface="Arial" panose="020B0604020202020204" pitchFamily="34" charset="0"/>
              <a:buChar char="•"/>
            </a:pPr>
            <a:r>
              <a:rPr lang="vi" sz="2600" b="0" i="0" u="none" strike="noStrike">
                <a:latin typeface="Arial"/>
                <a:ea typeface="+mn-lt"/>
                <a:cs typeface="+mn-lt"/>
              </a:rPr>
              <a:t>Hệ thống giám sát từ xa phải cho phép</a:t>
            </a:r>
            <a:r>
              <a:rPr lang="vi" sz="2600" b="0" i="0" u="none" strike="noStrike">
                <a:solidFill>
                  <a:srgbClr val="0070C0"/>
                </a:solidFill>
                <a:latin typeface="Arial"/>
                <a:ea typeface="+mn-lt"/>
                <a:cs typeface="+mn-lt"/>
              </a:rPr>
              <a:t> gửi thông báo ngay lập tức đến nhân viên của cơ sở hoặc kỹ thuật viên dịch vụ</a:t>
            </a:r>
            <a:r>
              <a:rPr lang="vi" sz="2600" b="0" i="0" u="none" strike="noStrike">
                <a:latin typeface="Arial"/>
                <a:ea typeface="+mn-lt"/>
                <a:cs typeface="+mn-lt"/>
              </a:rPr>
              <a:t>.</a:t>
            </a:r>
          </a:p>
          <a:p>
            <a:pPr marL="800100" lvl="1" indent="-285750" rtl="0">
              <a:lnSpc>
                <a:spcPct val="110000"/>
              </a:lnSpc>
              <a:spcBef>
                <a:spcPts val="600"/>
              </a:spcBef>
              <a:spcAft>
                <a:spcPts val="600"/>
              </a:spcAft>
              <a:buFont typeface="Arial" panose="020B0604020202020204" pitchFamily="34" charset="0"/>
              <a:buChar char="•"/>
            </a:pPr>
            <a:r>
              <a:rPr lang="vi" sz="2600" b="0" i="0" u="none" strike="noStrike">
                <a:latin typeface="Arial"/>
                <a:ea typeface="+mn-lt"/>
                <a:cs typeface="+mn-lt"/>
              </a:rPr>
              <a:t>Chủ sở hữu hoặc người vận hành phải ghi chép trong hồ sơ giám sát của cơ sở thời điểm nhận được báo động và thời điểm thực hiện hành động ứng phó.</a:t>
            </a:r>
            <a:endParaRPr lang="en-US"/>
          </a:p>
          <a:p>
            <a:pPr marL="800100" lvl="1" indent="-285750">
              <a:lnSpc>
                <a:spcPct val="110000"/>
              </a:lnSpc>
              <a:spcBef>
                <a:spcPts val="600"/>
              </a:spcBef>
              <a:spcAft>
                <a:spcPts val="600"/>
              </a:spcAft>
              <a:buFont typeface="Arial" panose="020B0604020202020204" pitchFamily="34" charset="0"/>
              <a:buChar char="•"/>
            </a:pPr>
            <a:endParaRPr lang="en-US" sz="2600">
              <a:cs typeface="Arial"/>
            </a:endParaRPr>
          </a:p>
        </p:txBody>
      </p:sp>
      <p:pic>
        <p:nvPicPr>
          <p:cNvPr id="5" name="Picture 4" descr="Logo Hội Đồng Nước Tiểu Bang">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Title 1">
            <a:extLst>
              <a:ext uri="{FF2B5EF4-FFF2-40B4-BE49-F238E27FC236}">
                <a16:creationId xmlns:a16="http://schemas.microsoft.com/office/drawing/2014/main" id="{E679EA22-50E5-BC90-4293-CEA8E0E7AE25}"/>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Giám Sát</a:t>
            </a:r>
            <a:endParaRPr lang="en-US" sz="4000" b="1">
              <a:solidFill>
                <a:srgbClr val="0070C0"/>
              </a:solidFill>
              <a:cs typeface="+mj-cs"/>
            </a:endParaRPr>
          </a:p>
        </p:txBody>
      </p:sp>
      <p:sp>
        <p:nvSpPr>
          <p:cNvPr id="7" name="Slide Number Placeholder 2">
            <a:extLst>
              <a:ext uri="{FF2B5EF4-FFF2-40B4-BE49-F238E27FC236}">
                <a16:creationId xmlns:a16="http://schemas.microsoft.com/office/drawing/2014/main" id="{D609B4B0-637A-F021-6B7C-03FC682159F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52</a:t>
            </a:r>
            <a:endParaRPr lang="en-US" sz="1800">
              <a:solidFill>
                <a:schemeClr val="tx1"/>
              </a:solidFill>
            </a:endParaRPr>
          </a:p>
        </p:txBody>
      </p:sp>
    </p:spTree>
    <p:extLst>
      <p:ext uri="{BB962C8B-B14F-4D97-AF65-F5344CB8AC3E}">
        <p14:creationId xmlns:p14="http://schemas.microsoft.com/office/powerpoint/2010/main" val="14265101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vi" sz="4000" b="1" i="0" u="none" strike="noStrike">
                <a:latin typeface="Arial"/>
                <a:ea typeface="+mn-lt"/>
                <a:cs typeface="+mn-lt"/>
              </a:rPr>
              <a:t>Điều 6 Đề Xuất: Yêu Cầu Kiểm Tra</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Hình ảnh minh họa về kiểm tra được chuẩn hóa.">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441" y="2071298"/>
            <a:ext cx="5613510" cy="3642751"/>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53</a:t>
            </a:r>
            <a:endParaRPr lang="en-US" sz="1800">
              <a:solidFill>
                <a:schemeClr val="tx1"/>
              </a:solidFill>
            </a:endParaRPr>
          </a:p>
        </p:txBody>
      </p:sp>
    </p:spTree>
    <p:extLst>
      <p:ext uri="{BB962C8B-B14F-4D97-AF65-F5344CB8AC3E}">
        <p14:creationId xmlns:p14="http://schemas.microsoft.com/office/powerpoint/2010/main" val="17533759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5F14EE-6BE8-EE0A-C465-77248D7D02A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Kiểm Tra</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67543"/>
            <a:ext cx="11001830" cy="2755075"/>
          </a:xfrm>
          <a:prstGeom prst="rect">
            <a:avLst/>
          </a:prstGeom>
        </p:spPr>
        <p:txBody>
          <a:bodyPr vert="horz" lIns="91440" tIns="45720" rIns="91440" bIns="45720" rtlCol="0" anchor="t" anchorCtr="0">
            <a:noAutofit/>
          </a:bodyPr>
          <a:lstStyle/>
          <a:p>
            <a:pPr marL="57150" rtl="0">
              <a:spcAft>
                <a:spcPts val="600"/>
              </a:spcAft>
            </a:pPr>
            <a:r>
              <a:rPr lang="vi" sz="2800" b="1" i="0" u="none" strike="noStrike">
                <a:solidFill>
                  <a:srgbClr val="0070C0"/>
                </a:solidFill>
                <a:latin typeface="Arial"/>
                <a:ea typeface="+mn-lt"/>
                <a:cs typeface="+mn-lt"/>
              </a:rPr>
              <a:t>Thay Đổi Đề Xuất:</a:t>
            </a:r>
          </a:p>
          <a:p>
            <a:pPr marL="342900" indent="-285750" rtl="0">
              <a:spcBef>
                <a:spcPts val="600"/>
              </a:spcBef>
              <a:buClr>
                <a:schemeClr val="tx1"/>
              </a:buClr>
              <a:buFont typeface="Arial" panose="020B0604020202020204" pitchFamily="34" charset="0"/>
              <a:buChar char="•"/>
            </a:pPr>
            <a:r>
              <a:rPr lang="vi" sz="2800" b="0" i="0" u="none" strike="noStrike">
                <a:latin typeface="Arial"/>
              </a:rPr>
              <a:t>Thời hạn nộp </a:t>
            </a:r>
            <a:r>
              <a:rPr lang="vi" sz="2800" b="0" i="0" u="none" strike="noStrike">
                <a:solidFill>
                  <a:srgbClr val="0070C0"/>
                </a:solidFill>
                <a:latin typeface="Arial"/>
              </a:rPr>
              <a:t>kết quả kiểm tra phát hiện rò rỉ nâng cao</a:t>
            </a:r>
            <a:r>
              <a:rPr lang="vi" sz="2800" b="0" i="0" u="none" strike="noStrike">
                <a:latin typeface="Arial"/>
              </a:rPr>
              <a:t> đã thay đổi từ 60 ngày thành </a:t>
            </a:r>
            <a:r>
              <a:rPr lang="vi" sz="2800" b="0" i="0" u="none" strike="noStrike">
                <a:solidFill>
                  <a:srgbClr val="0070C0"/>
                </a:solidFill>
                <a:latin typeface="Arial"/>
              </a:rPr>
              <a:t>30 ngày.</a:t>
            </a:r>
          </a:p>
        </p:txBody>
      </p:sp>
      <p:pic>
        <p:nvPicPr>
          <p:cNvPr id="5" name="Picture 4" descr="Logo Hội Đồng Nước Tiểu Bang">
            <a:extLst>
              <a:ext uri="{FF2B5EF4-FFF2-40B4-BE49-F238E27FC236}">
                <a16:creationId xmlns:a16="http://schemas.microsoft.com/office/drawing/2014/main" id="{627A9BE6-9970-2A90-DC34-52D536F2D8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661D71D-762D-24DF-B2A6-81ABE79B34A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54</a:t>
            </a:r>
            <a:endParaRPr lang="en-US" sz="1800">
              <a:solidFill>
                <a:schemeClr val="tx1"/>
              </a:solidFill>
            </a:endParaRPr>
          </a:p>
        </p:txBody>
      </p:sp>
    </p:spTree>
    <p:extLst>
      <p:ext uri="{BB962C8B-B14F-4D97-AF65-F5344CB8AC3E}">
        <p14:creationId xmlns:p14="http://schemas.microsoft.com/office/powerpoint/2010/main" val="179548076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29A28A-BBBD-F37A-F693-356DF0B9EEC6}"/>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Kiểm Tra</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487" y="1514474"/>
            <a:ext cx="11016343" cy="4838658"/>
          </a:xfrm>
          <a:prstGeom prst="rect">
            <a:avLst/>
          </a:prstGeom>
        </p:spPr>
        <p:txBody>
          <a:bodyPr vert="horz" lIns="91440" tIns="45720" rIns="91440" bIns="45720" rtlCol="0" anchor="t" anchorCtr="0">
            <a:noAutofit/>
          </a:bodyPr>
          <a:lstStyle/>
          <a:p>
            <a:pPr marL="57150" rtl="0">
              <a:spcBef>
                <a:spcPts val="600"/>
              </a:spcBef>
            </a:pPr>
            <a:r>
              <a:rPr lang="vi" sz="2400" b="1" i="0" u="none" strike="noStrike" dirty="0">
                <a:solidFill>
                  <a:srgbClr val="0070C0"/>
                </a:solidFill>
                <a:latin typeface="Arial"/>
                <a:ea typeface="+mn-lt"/>
                <a:cs typeface="+mn-lt"/>
              </a:rPr>
              <a:t>Thay Đổi Đề Xuất:</a:t>
            </a:r>
            <a:endParaRPr lang="en-US" sz="2400" b="1" dirty="0">
              <a:solidFill>
                <a:srgbClr val="0070C0"/>
              </a:solidFill>
              <a:cs typeface="Arial"/>
            </a:endParaRPr>
          </a:p>
          <a:p>
            <a:pPr marL="342900" indent="-285750" rtl="0">
              <a:spcBef>
                <a:spcPts val="600"/>
              </a:spcBef>
              <a:buClr>
                <a:schemeClr val="tx1"/>
              </a:buClr>
              <a:buFont typeface="Arial" panose="020B0604020202020204" pitchFamily="34" charset="0"/>
              <a:buChar char="•"/>
            </a:pPr>
            <a:r>
              <a:rPr lang="vi" sz="2400" b="0" i="0" u="none" strike="noStrike" dirty="0">
                <a:solidFill>
                  <a:srgbClr val="0070C0"/>
                </a:solidFill>
                <a:latin typeface="Arial"/>
              </a:rPr>
              <a:t>Thứ tự ưu tiên đối với các quy trình kiểm tra</a:t>
            </a:r>
            <a:r>
              <a:rPr lang="vi" sz="2400" b="0" i="0" u="none" strike="noStrike" dirty="0">
                <a:latin typeface="Arial"/>
              </a:rPr>
              <a:t> thiết bị chống tràn, thiết bị ngăn quá đầy và lớp bảo vệ thứ cấp đã được </a:t>
            </a:r>
            <a:r>
              <a:rPr lang="vi" sz="2400" b="0" i="0" u="none" strike="noStrike" dirty="0">
                <a:solidFill>
                  <a:srgbClr val="0070C0"/>
                </a:solidFill>
                <a:latin typeface="Arial"/>
              </a:rPr>
              <a:t>loại bỏ</a:t>
            </a:r>
            <a:r>
              <a:rPr lang="vi" sz="2400" b="0" i="0" u="none" strike="noStrike" dirty="0">
                <a:latin typeface="Arial"/>
              </a:rPr>
              <a:t>.</a:t>
            </a:r>
            <a:endParaRPr lang="en-US" sz="2400" dirty="0">
              <a:solidFill>
                <a:srgbClr val="0070C0"/>
              </a:solidFill>
            </a:endParaRPr>
          </a:p>
          <a:p>
            <a:pPr marL="342900" indent="-285750" rtl="0">
              <a:spcBef>
                <a:spcPts val="600"/>
              </a:spcBef>
              <a:buClr>
                <a:schemeClr val="tx1"/>
              </a:buClr>
              <a:buFont typeface="Arial" panose="020B0604020202020204" pitchFamily="34" charset="0"/>
              <a:buChar char="•"/>
            </a:pPr>
            <a:r>
              <a:rPr lang="vi" sz="2400" b="0" i="0" u="none" strike="noStrike" dirty="0">
                <a:latin typeface="Arial"/>
              </a:rPr>
              <a:t>Các bộ phận này sẽ có thể được kiểm tra theo hướng dẫn của nhà sản xuất, quy chuẩn ngành,</a:t>
            </a:r>
            <a:r>
              <a:rPr lang="vi" sz="2400" b="0" i="0" u="none" strike="noStrike" dirty="0">
                <a:solidFill>
                  <a:srgbClr val="0070C0"/>
                </a:solidFill>
                <a:latin typeface="Arial"/>
              </a:rPr>
              <a:t> hoặc (nếu được Cơ Quan Chương Trình Thống Nhất phê duyệt), bằng một phương pháp kiểm tra do kỹ sư chuyên nghiệp đã đăng ký tại California xây dựng.</a:t>
            </a:r>
            <a:endParaRPr lang="en-US" sz="2400" dirty="0">
              <a:solidFill>
                <a:srgbClr val="0070C0"/>
              </a:solidFill>
              <a:cs typeface="Arial"/>
            </a:endParaRPr>
          </a:p>
          <a:p>
            <a:pPr marL="971550" lvl="2" rtl="0">
              <a:spcBef>
                <a:spcPts val="600"/>
              </a:spcBef>
            </a:pPr>
            <a:r>
              <a:rPr lang="vi" sz="2400" b="0" i="1" u="none" strike="noStrike" dirty="0">
                <a:latin typeface="Arial"/>
                <a:ea typeface="+mn-lt"/>
                <a:cs typeface="+mn-lt"/>
              </a:rPr>
              <a:t>Việc kiểm tra lớp bảo vệ thứ cấp vẫn phải được thực hiện bằng cách sử dụng một quy trình kiểm tra chứng minh rằng hệ thống hoạt động tốt ít nhất là như khi nó được lắp đặt.</a:t>
            </a:r>
            <a:endParaRPr lang="en-US" sz="1600" i="1" dirty="0">
              <a:cs typeface="Arial"/>
            </a:endParaRPr>
          </a:p>
        </p:txBody>
      </p:sp>
      <p:pic>
        <p:nvPicPr>
          <p:cNvPr id="5" name="Picture 4" descr="Logo Hội Đồng Nước Tiểu Bang">
            <a:extLst>
              <a:ext uri="{FF2B5EF4-FFF2-40B4-BE49-F238E27FC236}">
                <a16:creationId xmlns:a16="http://schemas.microsoft.com/office/drawing/2014/main" id="{5B7505EF-8AC9-4810-C94B-B625A3576B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0F43622-DB82-DCD7-B017-CF1F404D2C60}"/>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55</a:t>
            </a:r>
            <a:endParaRPr lang="en-US" sz="1800">
              <a:solidFill>
                <a:schemeClr val="tx1"/>
              </a:solidFill>
            </a:endParaRPr>
          </a:p>
        </p:txBody>
      </p:sp>
    </p:spTree>
    <p:extLst>
      <p:ext uri="{BB962C8B-B14F-4D97-AF65-F5344CB8AC3E}">
        <p14:creationId xmlns:p14="http://schemas.microsoft.com/office/powerpoint/2010/main" val="31531128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92B7A-65B0-CEB6-8F41-02D188409E2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33F3445-5C8E-D5A7-28E4-DA2510D8C57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Kiểm Tra</a:t>
            </a:r>
            <a:endParaRPr lang="en-US" sz="4000" b="1">
              <a:solidFill>
                <a:srgbClr val="0070C0"/>
              </a:solidFill>
              <a:cs typeface="+mj-cs"/>
            </a:endParaRPr>
          </a:p>
        </p:txBody>
      </p:sp>
      <p:sp>
        <p:nvSpPr>
          <p:cNvPr id="3" name="TextBox 2">
            <a:extLst>
              <a:ext uri="{FF2B5EF4-FFF2-40B4-BE49-F238E27FC236}">
                <a16:creationId xmlns:a16="http://schemas.microsoft.com/office/drawing/2014/main" id="{0A10BDDC-F1CC-EB89-4C02-26C420A0569F}"/>
              </a:ext>
            </a:extLst>
          </p:cNvPr>
          <p:cNvSpPr txBox="1"/>
          <p:nvPr/>
        </p:nvSpPr>
        <p:spPr>
          <a:xfrm>
            <a:off x="580572" y="1566135"/>
            <a:ext cx="11016343" cy="4141235"/>
          </a:xfrm>
          <a:prstGeom prst="rect">
            <a:avLst/>
          </a:prstGeom>
        </p:spPr>
        <p:txBody>
          <a:bodyPr vert="horz" lIns="91440" tIns="45720" rIns="91440" bIns="45720" rtlCol="0" anchor="t" anchorCtr="0">
            <a:noAutofit/>
          </a:bodyPr>
          <a:lstStyle/>
          <a:p>
            <a:pPr marL="57150" rtl="0">
              <a:spcBef>
                <a:spcPts val="600"/>
              </a:spcBef>
            </a:pPr>
            <a:r>
              <a:rPr lang="vi" sz="2400" b="1" i="0" u="none" strike="noStrike" dirty="0">
                <a:solidFill>
                  <a:srgbClr val="0070C0"/>
                </a:solidFill>
                <a:latin typeface="Arial"/>
                <a:ea typeface="+mn-lt"/>
                <a:cs typeface="+mn-lt"/>
              </a:rPr>
              <a:t>Thay Đổi Đề Xuất:</a:t>
            </a:r>
          </a:p>
          <a:p>
            <a:pPr marL="342900" indent="-285750" rtl="0">
              <a:spcBef>
                <a:spcPts val="600"/>
              </a:spcBef>
              <a:buClr>
                <a:schemeClr val="tx1"/>
              </a:buClr>
              <a:buFont typeface="Arial" panose="020B0604020202020204" pitchFamily="34" charset="0"/>
              <a:buChar char="•"/>
            </a:pPr>
            <a:r>
              <a:rPr lang="vi" sz="2400" b="0" i="0" u="none" strike="noStrike" dirty="0">
                <a:solidFill>
                  <a:srgbClr val="0070C0"/>
                </a:solidFill>
                <a:latin typeface="Arial"/>
              </a:rPr>
              <a:t>Thiết bị kiểm tra phải được hiệu chuẩn và bảo trì</a:t>
            </a:r>
            <a:r>
              <a:rPr lang="vi" sz="2400" b="0" i="0" u="none" strike="noStrike" dirty="0">
                <a:latin typeface="Arial"/>
              </a:rPr>
              <a:t> theo hướng dẫn của nhà sản xuất thiết bị kiểm tra.</a:t>
            </a:r>
            <a:endParaRPr lang="en-US" sz="2400" dirty="0">
              <a:cs typeface="Arial"/>
            </a:endParaRPr>
          </a:p>
          <a:p>
            <a:pPr marL="342900" indent="-285750" rtl="0">
              <a:spcBef>
                <a:spcPts val="600"/>
              </a:spcBef>
              <a:buClr>
                <a:schemeClr val="tx1"/>
              </a:buClr>
              <a:buFont typeface="Arial" panose="020B0604020202020204" pitchFamily="34" charset="0"/>
              <a:buChar char="•"/>
            </a:pPr>
            <a:r>
              <a:rPr lang="vi" sz="2400" b="0" i="0" u="none" strike="noStrike" dirty="0">
                <a:latin typeface="Arial"/>
              </a:rPr>
              <a:t>Nếu không có tài liệu từ nhà sản xuất, thiết bị phải được hiệu chuẩn theo tiêu chuẩn của Viện Tiêu Chuẩn và Công Nghệ Quốc Gia Hoa Kỳ hoặc được thay thế.</a:t>
            </a:r>
          </a:p>
          <a:p>
            <a:pPr marL="342900" indent="-285750" rtl="0">
              <a:spcBef>
                <a:spcPts val="600"/>
              </a:spcBef>
              <a:buClr>
                <a:schemeClr val="tx1"/>
              </a:buClr>
              <a:buFont typeface="Arial" panose="020B0604020202020204" pitchFamily="34" charset="0"/>
              <a:buChar char="•"/>
            </a:pPr>
            <a:r>
              <a:rPr lang="vi" sz="2400" b="0" i="0" u="none" strike="noStrike" dirty="0">
                <a:latin typeface="Arial"/>
              </a:rPr>
              <a:t>Tài liệu chứng minh thiết bị kiểm tra đang ở tình trạng hoạt động tốt phải được cung cấp khi Cơ Quan Chương Trình Thống Nhất yêu cầu.</a:t>
            </a:r>
          </a:p>
        </p:txBody>
      </p:sp>
      <p:pic>
        <p:nvPicPr>
          <p:cNvPr id="5" name="Picture 4" descr="Logo Hội Đồng Nước Tiểu Bang">
            <a:extLst>
              <a:ext uri="{FF2B5EF4-FFF2-40B4-BE49-F238E27FC236}">
                <a16:creationId xmlns:a16="http://schemas.microsoft.com/office/drawing/2014/main" id="{FEC7CC54-C99C-69F2-12A6-9F004C0570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D6AAB83-69D4-D6FD-1CC2-EDDA74777C6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56</a:t>
            </a:r>
            <a:endParaRPr lang="en-US" sz="1800">
              <a:solidFill>
                <a:schemeClr val="tx1"/>
              </a:solidFill>
            </a:endParaRPr>
          </a:p>
        </p:txBody>
      </p:sp>
    </p:spTree>
    <p:extLst>
      <p:ext uri="{BB962C8B-B14F-4D97-AF65-F5344CB8AC3E}">
        <p14:creationId xmlns:p14="http://schemas.microsoft.com/office/powerpoint/2010/main" val="223815928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307D338-A06F-25AA-5D09-7904EDAFB3D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Kiểm Tra</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606092" y="1640114"/>
            <a:ext cx="11016343" cy="2323713"/>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Đề Xuất: </a:t>
            </a:r>
          </a:p>
          <a:p>
            <a:pPr marL="342900" indent="-285750" rtl="0">
              <a:spcAft>
                <a:spcPts val="600"/>
              </a:spcAft>
              <a:buFont typeface="Arial" panose="020B0604020202020204" pitchFamily="34" charset="0"/>
              <a:buChar char="•"/>
            </a:pPr>
            <a:r>
              <a:rPr lang="vi" sz="2800" b="0" i="0" u="none" strike="noStrike">
                <a:latin typeface="Arial"/>
              </a:rPr>
              <a:t>Việc kiểm tra lớp bảo vệ thứ cấp và thiết bị phát hiện rò rỉ đối với đường ống được giám sát bằng phương pháp VPH </a:t>
            </a:r>
            <a:r>
              <a:rPr lang="vi" sz="2800" b="0" i="0" u="none" strike="noStrike">
                <a:solidFill>
                  <a:srgbClr val="0070C0"/>
                </a:solidFill>
                <a:latin typeface="Arial"/>
              </a:rPr>
              <a:t>phải xác minh tính liên tục</a:t>
            </a:r>
            <a:r>
              <a:rPr lang="vi" sz="2800" b="0" i="0" u="none" strike="noStrike">
                <a:latin typeface="Arial"/>
              </a:rPr>
              <a:t> giữa các cảm biến và các điểm xa nhất trong vùng trong phạm vi khả thi theo phê duyệt của Cơ Quan Chương Trình Thống Nhất. </a:t>
            </a:r>
            <a:endParaRPr lang="en-US" sz="2800">
              <a:cs typeface="Arial"/>
            </a:endParaRPr>
          </a:p>
        </p:txBody>
      </p:sp>
      <p:sp>
        <p:nvSpPr>
          <p:cNvPr id="2" name="Slide Number Placeholder 2">
            <a:extLst>
              <a:ext uri="{FF2B5EF4-FFF2-40B4-BE49-F238E27FC236}">
                <a16:creationId xmlns:a16="http://schemas.microsoft.com/office/drawing/2014/main" id="{8576B6A7-84F9-AE11-52DF-7EC40FAD173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57</a:t>
            </a:r>
            <a:endParaRPr lang="en-US" sz="1800">
              <a:solidFill>
                <a:schemeClr val="tx1"/>
              </a:solidFill>
            </a:endParaRPr>
          </a:p>
        </p:txBody>
      </p:sp>
    </p:spTree>
    <p:extLst>
      <p:ext uri="{BB962C8B-B14F-4D97-AF65-F5344CB8AC3E}">
        <p14:creationId xmlns:p14="http://schemas.microsoft.com/office/powerpoint/2010/main" val="38124009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B22C-61D2-8E93-70EA-6C4971FBDB98}"/>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0CED2E53-5FB3-624E-D65E-4558F060B1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BC59E08-A3A4-486A-13A2-F3756A7630D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Kiểm Tra</a:t>
            </a:r>
            <a:endParaRPr lang="en-US" sz="4000" b="1">
              <a:solidFill>
                <a:srgbClr val="0070C0"/>
              </a:solidFill>
              <a:cs typeface="+mj-cs"/>
            </a:endParaRPr>
          </a:p>
        </p:txBody>
      </p:sp>
      <p:sp>
        <p:nvSpPr>
          <p:cNvPr id="6" name="TextBox 5">
            <a:extLst>
              <a:ext uri="{FF2B5EF4-FFF2-40B4-BE49-F238E27FC236}">
                <a16:creationId xmlns:a16="http://schemas.microsoft.com/office/drawing/2014/main" id="{2BE8A804-AC58-7087-BFD7-85645AC5CE59}"/>
              </a:ext>
            </a:extLst>
          </p:cNvPr>
          <p:cNvSpPr txBox="1"/>
          <p:nvPr/>
        </p:nvSpPr>
        <p:spPr>
          <a:xfrm>
            <a:off x="606092" y="1640114"/>
            <a:ext cx="11016343" cy="3262432"/>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dirty="0">
                <a:solidFill>
                  <a:srgbClr val="0070C0"/>
                </a:solidFill>
                <a:latin typeface="Arial"/>
                <a:ea typeface="+mn-lt"/>
                <a:cs typeface="+mn-lt"/>
              </a:rPr>
              <a:t>Nội Dung Mới Đề Xuất: </a:t>
            </a:r>
          </a:p>
          <a:p>
            <a:pPr marL="342900" indent="-285750" rtl="0">
              <a:spcAft>
                <a:spcPts val="600"/>
              </a:spcAft>
              <a:buFont typeface="Arial" panose="020B0604020202020204" pitchFamily="34" charset="0"/>
              <a:buChar char="•"/>
            </a:pPr>
            <a:r>
              <a:rPr lang="vi" sz="2400" b="0" i="0" u="none" strike="noStrike" dirty="0">
                <a:latin typeface="Arial"/>
              </a:rPr>
              <a:t>Các thiết bị phát hiện rò rỉ đường ống được sử dụng để thực hiện kiểm tra độ kín đường ống hàng năm phải được kiểm tra bằng cách </a:t>
            </a:r>
            <a:r>
              <a:rPr lang="vi" sz="2400" b="0" i="0" u="none" strike="noStrike" dirty="0">
                <a:solidFill>
                  <a:srgbClr val="0070C0"/>
                </a:solidFill>
                <a:latin typeface="Arial"/>
              </a:rPr>
              <a:t>mô phỏng sự rò rỉ ở mức 0.1 gallon mỗi giờ (gph) tại 150% áp suất vận hành bình thường</a:t>
            </a:r>
            <a:r>
              <a:rPr lang="vi" sz="2400" b="0" i="0" u="none" strike="noStrike" dirty="0">
                <a:latin typeface="Arial"/>
              </a:rPr>
              <a:t>. </a:t>
            </a:r>
          </a:p>
          <a:p>
            <a:pPr marL="57150" rtl="0">
              <a:spcAft>
                <a:spcPts val="600"/>
              </a:spcAft>
            </a:pPr>
            <a:r>
              <a:rPr lang="vi" sz="2400" b="0" i="1" u="none" strike="noStrike" dirty="0">
                <a:latin typeface="Arial"/>
                <a:cs typeface="Arial"/>
              </a:rPr>
              <a:t>Việc kiểm tra ở mức 0.1 gph không áp dụng với UST Loại 3, các đường ống được kiểm tra bởi người kiểm tra bồn chứa được cấp phép, hoặc đường ống được trang bị hệ thống giám sát khoảng không giữa hai lớp có cơ chế an toàn khi xảy ra sự cố (fail-safe).</a:t>
            </a:r>
            <a:endParaRPr lang="en-US" sz="2400" dirty="0">
              <a:cs typeface="Arial"/>
            </a:endParaRPr>
          </a:p>
        </p:txBody>
      </p:sp>
      <p:sp>
        <p:nvSpPr>
          <p:cNvPr id="2" name="Slide Number Placeholder 2">
            <a:extLst>
              <a:ext uri="{FF2B5EF4-FFF2-40B4-BE49-F238E27FC236}">
                <a16:creationId xmlns:a16="http://schemas.microsoft.com/office/drawing/2014/main" id="{6C1B5C42-2F95-CF5D-CE60-D2691C600A8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58</a:t>
            </a:r>
            <a:endParaRPr lang="en-US" sz="1800">
              <a:solidFill>
                <a:schemeClr val="tx1"/>
              </a:solidFill>
            </a:endParaRPr>
          </a:p>
        </p:txBody>
      </p:sp>
    </p:spTree>
    <p:extLst>
      <p:ext uri="{BB962C8B-B14F-4D97-AF65-F5344CB8AC3E}">
        <p14:creationId xmlns:p14="http://schemas.microsoft.com/office/powerpoint/2010/main" val="234680156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vi" sz="4000" b="1" i="0" u="none" strike="noStrike">
                <a:latin typeface="Arial"/>
                <a:ea typeface="+mn-lt"/>
                <a:cs typeface="+mn-lt"/>
              </a:rPr>
              <a:t>Điều 7 Đề Xuất: Yêu Cầu Báo Cáo Sự Cố Rò Rỉ và Biện Pháp Ứng Phó Ban Đầu</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124" y="2073963"/>
            <a:ext cx="4856144" cy="3637421"/>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59</a:t>
            </a:r>
            <a:endParaRPr lang="en-US" sz="1800">
              <a:solidFill>
                <a:schemeClr val="tx1"/>
              </a:solidFill>
            </a:endParaRPr>
          </a:p>
        </p:txBody>
      </p:sp>
    </p:spTree>
    <p:extLst>
      <p:ext uri="{BB962C8B-B14F-4D97-AF65-F5344CB8AC3E}">
        <p14:creationId xmlns:p14="http://schemas.microsoft.com/office/powerpoint/2010/main" val="18944936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AC94D2FD-B17D-3338-E69D-445716133E1B}"/>
              </a:ext>
            </a:extLst>
          </p:cNvPr>
          <p:cNvSpPr txBox="1">
            <a:spLocks noGrp="1"/>
          </p:cNvSpPr>
          <p:nvPr>
            <p:ph type="title" idx="4294967295"/>
          </p:nvPr>
        </p:nvSpPr>
        <p:spPr>
          <a:xfrm>
            <a:off x="641684" y="653143"/>
            <a:ext cx="10723921" cy="2423546"/>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51995"/>
            <a:ext cx="10908632" cy="3142399"/>
          </a:xfrm>
          <a:prstGeom prst="rect">
            <a:avLst/>
          </a:prstGeom>
        </p:spPr>
        <p:txBody>
          <a:bodyPr wrap="square">
            <a:noAutofit/>
          </a:bodyPr>
          <a:lstStyle/>
          <a:p>
            <a:pPr rtl="0">
              <a:lnSpc>
                <a:spcPct val="90000"/>
              </a:lnSpc>
            </a:pPr>
            <a:r>
              <a:rPr lang="vi" sz="2800" b="1" i="0" u="none" strike="noStrike">
                <a:solidFill>
                  <a:srgbClr val="0070C0"/>
                </a:solidFill>
                <a:latin typeface="Arial"/>
                <a:cs typeface="Arial"/>
              </a:rPr>
              <a:t>Nội Dung Mới Đề Xuất:</a:t>
            </a:r>
          </a:p>
          <a:p>
            <a:pPr rtl="0">
              <a:spcBef>
                <a:spcPts val="600"/>
              </a:spcBef>
            </a:pPr>
            <a:r>
              <a:rPr lang="vi" sz="2800" b="1" i="0" u="none" strike="noStrike">
                <a:solidFill>
                  <a:srgbClr val="0070C0"/>
                </a:solidFill>
                <a:latin typeface="Arial"/>
                <a:cs typeface="Arial"/>
              </a:rPr>
              <a:t>Bồn Chứa Ngầm Bị Bỏ Hoang </a:t>
            </a:r>
            <a:r>
              <a:rPr lang="vi" sz="2800" b="0" i="0" u="none" strike="noStrike">
                <a:latin typeface="Arial"/>
                <a:cs typeface="Arial"/>
              </a:rPr>
              <a:t>có nghĩa là một UST</a:t>
            </a:r>
            <a:r>
              <a:rPr lang="vi" sz="2800" b="1" i="0" u="none" strike="noStrike">
                <a:solidFill>
                  <a:srgbClr val="0070C0"/>
                </a:solidFill>
                <a:latin typeface="Arial"/>
                <a:cs typeface="Arial"/>
              </a:rPr>
              <a:t>:</a:t>
            </a:r>
          </a:p>
          <a:p>
            <a:pPr marL="342900" indent="-342900" rtl="0">
              <a:buFont typeface="Arial" panose="020B0604020202020204" pitchFamily="34" charset="0"/>
              <a:buChar char="•"/>
            </a:pPr>
            <a:r>
              <a:rPr lang="vi" sz="2800" b="0" i="0" u="none" strike="noStrike">
                <a:latin typeface="Arial"/>
                <a:cs typeface="Arial"/>
              </a:rPr>
              <a:t>Không có hệ thống phát hiện rò rỉ đang hoạt động trong hơn 365 ngày;</a:t>
            </a:r>
            <a:endParaRPr lang="en-US" sz="2800" strike="sngStrike">
              <a:solidFill>
                <a:srgbClr val="FF0000"/>
              </a:solidFill>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vi" sz="2800" b="0" i="0" u="none" strike="noStrike">
                <a:latin typeface="Arial"/>
                <a:cs typeface="Arial"/>
              </a:rPr>
              <a:t>Không có giấy phép vận hành còn hiệu lực;</a:t>
            </a:r>
          </a:p>
          <a:p>
            <a:pPr marL="342900" indent="-342900" rtl="0">
              <a:buFont typeface="Arial" panose="020B0604020202020204" pitchFamily="34" charset="0"/>
              <a:buChar char="•"/>
            </a:pPr>
            <a:r>
              <a:rPr lang="vi" sz="2800" b="0" i="0" u="none" strike="noStrike">
                <a:latin typeface="Arial"/>
                <a:cs typeface="Arial"/>
              </a:rPr>
              <a:t>Chưa được ngừng sử dụng vĩnh viễn hoặc tạm thời theo quy định tại Điều 8; và</a:t>
            </a:r>
            <a:endParaRPr lang="en-US" sz="2800" strike="sngStrike">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vi" sz="2800" b="0" i="0" u="none" strike="noStrike">
                <a:latin typeface="Arial"/>
                <a:cs typeface="Arial"/>
              </a:rPr>
              <a:t>Không phải là “bồn chứa đã ngừng sử dụng”.</a:t>
            </a:r>
          </a:p>
        </p:txBody>
      </p:sp>
      <p:sp>
        <p:nvSpPr>
          <p:cNvPr id="6" name="Slide Number Placeholder 2">
            <a:extLst>
              <a:ext uri="{FF2B5EF4-FFF2-40B4-BE49-F238E27FC236}">
                <a16:creationId xmlns:a16="http://schemas.microsoft.com/office/drawing/2014/main" id="{CBCC1AA5-B3D7-F38C-A61F-C27F5B2C345F}"/>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6</a:t>
            </a:r>
            <a:endParaRPr lang="en-US" sz="1800">
              <a:solidFill>
                <a:schemeClr val="tx1"/>
              </a:solidFill>
            </a:endParaRPr>
          </a:p>
        </p:txBody>
      </p:sp>
    </p:spTree>
    <p:extLst>
      <p:ext uri="{BB962C8B-B14F-4D97-AF65-F5344CB8AC3E}">
        <p14:creationId xmlns:p14="http://schemas.microsoft.com/office/powerpoint/2010/main" val="6077763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93C6-41FF-120F-31C8-BBFB13095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19A2B-FDFD-D093-6938-11E363A6C746}"/>
              </a:ext>
            </a:extLst>
          </p:cNvPr>
          <p:cNvSpPr>
            <a:spLocks noGrp="1"/>
          </p:cNvSpPr>
          <p:nvPr>
            <p:ph type="title"/>
          </p:nvPr>
        </p:nvSpPr>
        <p:spPr>
          <a:xfrm>
            <a:off x="838200" y="365125"/>
            <a:ext cx="10515600" cy="1497542"/>
          </a:xfrm>
        </p:spPr>
        <p:txBody>
          <a:bodyPr>
            <a:noAutofit/>
          </a:bodyPr>
          <a:lstStyle/>
          <a:p>
            <a:pPr rtl="0"/>
            <a:r>
              <a:rPr lang="vi" sz="4000" b="1" i="0" u="none" strike="noStrike">
                <a:solidFill>
                  <a:srgbClr val="0070C0"/>
                </a:solidFill>
                <a:latin typeface="Arial"/>
              </a:rPr>
              <a:t>Báo Cáo Sự Cố Rò Rỉ và Biện Pháp Ứng Phó Ban Đầu</a:t>
            </a:r>
            <a:endParaRPr lang="en-US" b="1">
              <a:solidFill>
                <a:srgbClr val="0070C0"/>
              </a:solidFill>
              <a:latin typeface="+mj-lt"/>
            </a:endParaRPr>
          </a:p>
        </p:txBody>
      </p:sp>
      <p:sp>
        <p:nvSpPr>
          <p:cNvPr id="3" name="Text Placeholder 2">
            <a:extLst>
              <a:ext uri="{FF2B5EF4-FFF2-40B4-BE49-F238E27FC236}">
                <a16:creationId xmlns:a16="http://schemas.microsoft.com/office/drawing/2014/main" id="{61B678C9-CF39-4DDB-0839-EB4A12876D05}"/>
              </a:ext>
            </a:extLst>
          </p:cNvPr>
          <p:cNvSpPr>
            <a:spLocks noGrp="1"/>
          </p:cNvSpPr>
          <p:nvPr>
            <p:ph type="body" sz="quarter" idx="11"/>
          </p:nvPr>
        </p:nvSpPr>
        <p:spPr>
          <a:xfrm>
            <a:off x="838200" y="1666588"/>
            <a:ext cx="10515600" cy="4243210"/>
          </a:xfrm>
        </p:spPr>
        <p:txBody>
          <a:bodyPr vert="horz" lIns="91440" tIns="45720" rIns="91440" bIns="45720" rtlCol="0" anchor="t">
            <a:noAutofit/>
          </a:bodyPr>
          <a:lstStyle/>
          <a:p>
            <a:pPr marL="0" indent="0" rtl="0">
              <a:buNone/>
            </a:pPr>
            <a:r>
              <a:rPr lang="vi" sz="2800" b="1" i="0" u="none" strike="noStrike">
                <a:solidFill>
                  <a:srgbClr val="0070C0"/>
                </a:solidFill>
                <a:latin typeface="Arial"/>
                <a:ea typeface="+mn-lt"/>
                <a:cs typeface="+mn-lt"/>
              </a:rPr>
              <a:t>Thay Đổi Đề Xuất:</a:t>
            </a:r>
          </a:p>
          <a:p>
            <a:pPr rtl="0"/>
            <a:r>
              <a:rPr lang="vi" sz="2800" b="0" i="0" u="none" strike="noStrike">
                <a:latin typeface="Arial"/>
                <a:cs typeface="Arial"/>
              </a:rPr>
              <a:t>Tiêu đề của báo cáo ban đầu của chủ sở hữu hoặc người vận hành gửi đến Cơ Quan Chương Trình Thống Nhất đã được thay đổi thành </a:t>
            </a:r>
            <a:r>
              <a:rPr lang="vi" sz="2800" b="0" i="0" u="none" strike="noStrike">
                <a:solidFill>
                  <a:srgbClr val="0070C0"/>
                </a:solidFill>
                <a:latin typeface="Arial"/>
                <a:cs typeface="Arial"/>
              </a:rPr>
              <a:t>báo cáo sơ bộ bằng văn bản.</a:t>
            </a:r>
            <a:endParaRPr lang="en-US" sz="2800">
              <a:latin typeface="Arial"/>
              <a:cs typeface="Arial"/>
            </a:endParaRPr>
          </a:p>
          <a:p>
            <a:pPr rtl="0"/>
            <a:r>
              <a:rPr lang="vi" sz="2800" b="0" i="0" u="none" strike="noStrike">
                <a:latin typeface="Arial"/>
              </a:rPr>
              <a:t>Báo cáo sơ bộ bằng văn bản phải bao gồm </a:t>
            </a:r>
            <a:r>
              <a:rPr lang="vi" sz="2800" b="0" i="0" u="none" strike="noStrike">
                <a:solidFill>
                  <a:srgbClr val="0070C0"/>
                </a:solidFill>
                <a:latin typeface="Arial"/>
              </a:rPr>
              <a:t>địa chỉ cơ sở</a:t>
            </a:r>
            <a:r>
              <a:rPr lang="vi" sz="2800" b="0" i="0" u="none" strike="noStrike">
                <a:latin typeface="Arial"/>
              </a:rPr>
              <a:t> và </a:t>
            </a:r>
            <a:r>
              <a:rPr lang="vi" sz="2800" b="0" i="0" u="none" strike="noStrike">
                <a:solidFill>
                  <a:srgbClr val="0070C0"/>
                </a:solidFill>
                <a:latin typeface="Arial"/>
              </a:rPr>
              <a:t>Số ID Cơ Sở</a:t>
            </a:r>
            <a:r>
              <a:rPr lang="vi" sz="2800" b="0" i="0" u="none" strike="noStrike">
                <a:latin typeface="Arial"/>
              </a:rPr>
              <a:t>.</a:t>
            </a:r>
          </a:p>
        </p:txBody>
      </p:sp>
      <p:sp>
        <p:nvSpPr>
          <p:cNvPr id="4" name="Slide Number Placeholder 3">
            <a:extLst>
              <a:ext uri="{FF2B5EF4-FFF2-40B4-BE49-F238E27FC236}">
                <a16:creationId xmlns:a16="http://schemas.microsoft.com/office/drawing/2014/main" id="{C9D9FC6F-D6C1-7D15-48A9-E2EABB33404B}"/>
              </a:ext>
            </a:extLst>
          </p:cNvPr>
          <p:cNvSpPr>
            <a:spLocks noGrp="1"/>
          </p:cNvSpPr>
          <p:nvPr>
            <p:ph type="sldNum" sz="quarter" idx="4"/>
          </p:nvPr>
        </p:nvSpPr>
        <p:spPr/>
        <p:txBody>
          <a:bodyPr>
            <a:noAutofit/>
          </a:bodyPr>
          <a:lstStyle/>
          <a:p>
            <a:pPr rtl="0"/>
            <a:r>
              <a:rPr lang="vi" sz="1200" b="0" i="0" u="none" strike="noStrike">
                <a:latin typeface="Arial"/>
              </a:rPr>
              <a:t>60</a:t>
            </a:r>
            <a:endParaRPr lang="en-US"/>
          </a:p>
        </p:txBody>
      </p:sp>
      <p:pic>
        <p:nvPicPr>
          <p:cNvPr id="7" name="Picture 6" descr="Logo Hội Đồng Nước Tiểu Bang">
            <a:extLst>
              <a:ext uri="{FF2B5EF4-FFF2-40B4-BE49-F238E27FC236}">
                <a16:creationId xmlns:a16="http://schemas.microsoft.com/office/drawing/2014/main" id="{A2C1F062-F823-CAF2-A898-E6D6E6F8CB9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49424889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BB833-18DC-95FE-60F8-CE88631E04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EAEC6-0DBB-1584-7B95-D51EFEAC69F9}"/>
              </a:ext>
            </a:extLst>
          </p:cNvPr>
          <p:cNvSpPr>
            <a:spLocks noGrp="1"/>
          </p:cNvSpPr>
          <p:nvPr>
            <p:ph type="title"/>
          </p:nvPr>
        </p:nvSpPr>
        <p:spPr>
          <a:xfrm>
            <a:off x="838200" y="365125"/>
            <a:ext cx="10515600" cy="1497542"/>
          </a:xfrm>
        </p:spPr>
        <p:txBody>
          <a:bodyPr>
            <a:noAutofit/>
          </a:bodyPr>
          <a:lstStyle/>
          <a:p>
            <a:pPr rtl="0"/>
            <a:r>
              <a:rPr lang="vi" sz="4000" b="1" i="0" u="none" strike="noStrike">
                <a:solidFill>
                  <a:srgbClr val="0070C0"/>
                </a:solidFill>
                <a:latin typeface="Arial"/>
              </a:rPr>
              <a:t>Báo Cáo Sự Cố Rò Rỉ và Biện Pháp Ứng Phó Ban Đầu</a:t>
            </a:r>
            <a:endParaRPr lang="en-US" b="1">
              <a:solidFill>
                <a:srgbClr val="0070C0"/>
              </a:solidFill>
              <a:latin typeface="+mj-lt"/>
            </a:endParaRPr>
          </a:p>
        </p:txBody>
      </p:sp>
      <p:sp>
        <p:nvSpPr>
          <p:cNvPr id="3" name="Text Placeholder 2">
            <a:extLst>
              <a:ext uri="{FF2B5EF4-FFF2-40B4-BE49-F238E27FC236}">
                <a16:creationId xmlns:a16="http://schemas.microsoft.com/office/drawing/2014/main" id="{33BDA32B-C0F5-9E21-B137-AAF8C8021BFF}"/>
              </a:ext>
            </a:extLst>
          </p:cNvPr>
          <p:cNvSpPr>
            <a:spLocks noGrp="1"/>
          </p:cNvSpPr>
          <p:nvPr>
            <p:ph type="body" sz="quarter" idx="11"/>
          </p:nvPr>
        </p:nvSpPr>
        <p:spPr>
          <a:xfrm>
            <a:off x="838200" y="1666588"/>
            <a:ext cx="10515600" cy="4243210"/>
          </a:xfrm>
        </p:spPr>
        <p:txBody>
          <a:bodyPr>
            <a:noAutofit/>
          </a:bodyPr>
          <a:lstStyle/>
          <a:p>
            <a:pPr marL="0" indent="0" rtl="0">
              <a:buNone/>
            </a:pPr>
            <a:r>
              <a:rPr lang="vi" sz="2800" b="1" i="0" u="none" strike="noStrike">
                <a:solidFill>
                  <a:srgbClr val="0070C0"/>
                </a:solidFill>
                <a:latin typeface="Arial"/>
                <a:ea typeface="+mn-lt"/>
                <a:cs typeface="+mn-lt"/>
              </a:rPr>
              <a:t>Nội Dung Mới Đề Xuất:</a:t>
            </a:r>
          </a:p>
          <a:p>
            <a:pPr rtl="0"/>
            <a:r>
              <a:rPr lang="vi" sz="2800" b="0" i="0" u="none" strike="noStrike">
                <a:latin typeface="Arial"/>
              </a:rPr>
              <a:t>Nếu cần thiết, hoặc nếu được Cơ Quan Chương Trình Thống Nhất hoặc Cơ Quan Giám Sát Xử Lý Ô Nhiễm yêu cầu, chủ sở hữu hoặc người vận hành phải rút bỏ phần chất lưu trữ còn lại ra khỏi UST nhằm ngăn chặn việc rò rỉ thêm ra môi trường hoặc để tạo điều kiện thực hiện hành động khắc phục.</a:t>
            </a:r>
            <a:endParaRPr lang="en-US" sz="2800">
              <a:solidFill>
                <a:srgbClr val="0070C0"/>
              </a:solidFill>
            </a:endParaRPr>
          </a:p>
        </p:txBody>
      </p:sp>
      <p:sp>
        <p:nvSpPr>
          <p:cNvPr id="4" name="Slide Number Placeholder 3">
            <a:extLst>
              <a:ext uri="{FF2B5EF4-FFF2-40B4-BE49-F238E27FC236}">
                <a16:creationId xmlns:a16="http://schemas.microsoft.com/office/drawing/2014/main" id="{D53B15CD-4BCA-0D84-FC53-C3633D4B070E}"/>
              </a:ext>
            </a:extLst>
          </p:cNvPr>
          <p:cNvSpPr>
            <a:spLocks noGrp="1"/>
          </p:cNvSpPr>
          <p:nvPr>
            <p:ph type="sldNum" sz="quarter" idx="4"/>
          </p:nvPr>
        </p:nvSpPr>
        <p:spPr/>
        <p:txBody>
          <a:bodyPr>
            <a:noAutofit/>
          </a:bodyPr>
          <a:lstStyle/>
          <a:p>
            <a:pPr rtl="0"/>
            <a:r>
              <a:rPr lang="vi" sz="1200" b="0" i="0" u="none" strike="noStrike">
                <a:latin typeface="Arial"/>
              </a:rPr>
              <a:t>61</a:t>
            </a:r>
            <a:endParaRPr lang="en-US"/>
          </a:p>
        </p:txBody>
      </p:sp>
      <p:pic>
        <p:nvPicPr>
          <p:cNvPr id="7" name="Picture 6" descr="Logo Hội Đồng Nước Tiểu Bang">
            <a:extLst>
              <a:ext uri="{FF2B5EF4-FFF2-40B4-BE49-F238E27FC236}">
                <a16:creationId xmlns:a16="http://schemas.microsoft.com/office/drawing/2014/main" id="{51C5A1EC-BD69-D7A5-CE13-9CD31B8845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19281899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05DE-EF53-FA2B-1684-542D1BE96889}"/>
              </a:ext>
            </a:extLst>
          </p:cNvPr>
          <p:cNvSpPr>
            <a:spLocks noGrp="1"/>
          </p:cNvSpPr>
          <p:nvPr>
            <p:ph type="title"/>
          </p:nvPr>
        </p:nvSpPr>
        <p:spPr/>
        <p:txBody>
          <a:bodyPr>
            <a:noAutofit/>
          </a:bodyPr>
          <a:lstStyle/>
          <a:p>
            <a:pPr rtl="0"/>
            <a:r>
              <a:rPr lang="vi" sz="4000" b="1" i="0" u="none" strike="noStrike">
                <a:solidFill>
                  <a:srgbClr val="0070C0"/>
                </a:solidFill>
                <a:latin typeface="Arial"/>
              </a:rPr>
              <a:t>Báo Cáo Sự Cố Rò Rỉ và Biện Pháp Ứng Phó Ban Đầu</a:t>
            </a:r>
          </a:p>
        </p:txBody>
      </p:sp>
      <p:sp>
        <p:nvSpPr>
          <p:cNvPr id="3" name="Text Placeholder 2">
            <a:extLst>
              <a:ext uri="{FF2B5EF4-FFF2-40B4-BE49-F238E27FC236}">
                <a16:creationId xmlns:a16="http://schemas.microsoft.com/office/drawing/2014/main" id="{164E7FB5-D9ED-9809-3F65-A8F6B8F89340}"/>
              </a:ext>
            </a:extLst>
          </p:cNvPr>
          <p:cNvSpPr>
            <a:spLocks noGrp="1"/>
          </p:cNvSpPr>
          <p:nvPr>
            <p:ph type="body" sz="quarter" idx="11"/>
          </p:nvPr>
        </p:nvSpPr>
        <p:spPr>
          <a:xfrm>
            <a:off x="838200" y="1690688"/>
            <a:ext cx="10515600" cy="4332287"/>
          </a:xfrm>
        </p:spPr>
        <p:txBody>
          <a:bodyPr vert="horz" lIns="91440" tIns="45720" rIns="91440" bIns="45720" rtlCol="0" anchor="t">
            <a:noAutofit/>
          </a:bodyPr>
          <a:lstStyle/>
          <a:p>
            <a:pPr marL="0" indent="0" rtl="0">
              <a:buNone/>
            </a:pPr>
            <a:r>
              <a:rPr lang="vi" sz="2800" b="1" i="0" u="none" strike="noStrike">
                <a:solidFill>
                  <a:srgbClr val="0070C0"/>
                </a:solidFill>
                <a:latin typeface="Arial"/>
                <a:ea typeface="+mn-lt"/>
                <a:cs typeface="+mn-lt"/>
              </a:rPr>
              <a:t>Thay Đổi Đề Xuất:</a:t>
            </a:r>
          </a:p>
          <a:p>
            <a:pPr rtl="0"/>
            <a:r>
              <a:rPr lang="vi" sz="2800" b="0" i="0" u="none" strike="noStrike">
                <a:latin typeface="Arial"/>
                <a:cs typeface="Arial"/>
              </a:rPr>
              <a:t>Cơ Quan Chương Trình Thống Nhất phải nộp tất cả các báo cáo sơ bộ bằng văn bản, cùng với bất kỳ phân tích mẫu hoặc dữ liệu nào khác nhận được sau đó, cho Cơ Quan Giám Sát Xử Lý Ô Nhiễm trong vòng </a:t>
            </a:r>
            <a:r>
              <a:rPr lang="vi" sz="2800" b="0" i="0" u="none" strike="noStrike">
                <a:solidFill>
                  <a:srgbClr val="0070C0"/>
                </a:solidFill>
                <a:latin typeface="Arial"/>
                <a:cs typeface="Arial"/>
              </a:rPr>
              <a:t>60 ngày</a:t>
            </a:r>
            <a:r>
              <a:rPr lang="vi" sz="2800" b="0" i="0" u="none" strike="noStrike">
                <a:latin typeface="Arial"/>
                <a:cs typeface="Arial"/>
              </a:rPr>
              <a:t> kể từ ngày nhận được.</a:t>
            </a:r>
          </a:p>
          <a:p>
            <a:pPr rtl="0"/>
            <a:r>
              <a:rPr lang="vi" sz="2800" b="0" i="0" u="none" strike="noStrike">
                <a:latin typeface="Arial"/>
                <a:cs typeface="Arial"/>
              </a:rPr>
              <a:t>Cơ Quan Giám Sát Xử Lý Ô Nhiễm phải xem xét tất cả tài liệu do Cơ Quan Chương Trình Thống Nhất nộp trong vòng </a:t>
            </a:r>
            <a:r>
              <a:rPr lang="vi" sz="2800" b="0" i="0" u="none" strike="noStrike">
                <a:solidFill>
                  <a:srgbClr val="0070C0"/>
                </a:solidFill>
                <a:latin typeface="Arial"/>
                <a:cs typeface="Arial"/>
              </a:rPr>
              <a:t>30 ngày</a:t>
            </a:r>
            <a:r>
              <a:rPr lang="vi" sz="2800" b="0" i="0" u="none" strike="noStrike">
                <a:latin typeface="Arial"/>
                <a:cs typeface="Arial"/>
              </a:rPr>
              <a:t> kể từ ngày nhận được.</a:t>
            </a:r>
          </a:p>
        </p:txBody>
      </p:sp>
      <p:sp>
        <p:nvSpPr>
          <p:cNvPr id="4" name="Slide Number Placeholder 3">
            <a:extLst>
              <a:ext uri="{FF2B5EF4-FFF2-40B4-BE49-F238E27FC236}">
                <a16:creationId xmlns:a16="http://schemas.microsoft.com/office/drawing/2014/main" id="{E04DD2C2-6A06-5386-5E7A-165A4E0E46AF}"/>
              </a:ext>
            </a:extLst>
          </p:cNvPr>
          <p:cNvSpPr>
            <a:spLocks noGrp="1"/>
          </p:cNvSpPr>
          <p:nvPr>
            <p:ph type="sldNum" sz="quarter" idx="4"/>
          </p:nvPr>
        </p:nvSpPr>
        <p:spPr/>
        <p:txBody>
          <a:bodyPr>
            <a:noAutofit/>
          </a:bodyPr>
          <a:lstStyle/>
          <a:p>
            <a:pPr rtl="0"/>
            <a:r>
              <a:rPr lang="vi" sz="1200" b="0" i="0" u="none" strike="noStrike">
                <a:latin typeface="Arial"/>
              </a:rPr>
              <a:t>62</a:t>
            </a:r>
            <a:endParaRPr lang="en-US"/>
          </a:p>
        </p:txBody>
      </p:sp>
      <p:pic>
        <p:nvPicPr>
          <p:cNvPr id="7" name="Picture 6" descr="Logo Hội Đồng Nước Tiểu Bang">
            <a:extLst>
              <a:ext uri="{FF2B5EF4-FFF2-40B4-BE49-F238E27FC236}">
                <a16:creationId xmlns:a16="http://schemas.microsoft.com/office/drawing/2014/main" id="{81345AF4-F11C-90CA-0293-0A7C99A413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37081617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vi" sz="4000" b="1" i="0" u="none" strike="noStrike">
                <a:latin typeface="Arial"/>
                <a:ea typeface="+mn-lt"/>
                <a:cs typeface="+mn-lt"/>
              </a:rPr>
              <a:t>Điều 8 Đề Xuất: Yêu Cầu về Ngừng Sử Dụng</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63</a:t>
            </a:r>
            <a:endParaRPr lang="en-US" sz="1800">
              <a:solidFill>
                <a:schemeClr val="tx1"/>
              </a:solidFill>
            </a:endParaRPr>
          </a:p>
        </p:txBody>
      </p:sp>
      <p:pic>
        <p:nvPicPr>
          <p:cNvPr id="3" name="Picture 2" descr="Bồn chứa ngầm được đặt trên xe tải. ">
            <a:extLst>
              <a:ext uri="{FF2B5EF4-FFF2-40B4-BE49-F238E27FC236}">
                <a16:creationId xmlns:a16="http://schemas.microsoft.com/office/drawing/2014/main" id="{7C91D114-15A6-F2D0-F35B-EE1D2B11A301}"/>
              </a:ext>
            </a:extLst>
          </p:cNvPr>
          <p:cNvPicPr>
            <a:picLocks noChangeAspect="1"/>
          </p:cNvPicPr>
          <p:nvPr/>
        </p:nvPicPr>
        <p:blipFill>
          <a:blip r:embed="rId4"/>
          <a:stretch>
            <a:fillRect/>
          </a:stretch>
        </p:blipFill>
        <p:spPr>
          <a:xfrm>
            <a:off x="5880339" y="1779723"/>
            <a:ext cx="5324901" cy="4013578"/>
          </a:xfrm>
          <a:prstGeom prst="rect">
            <a:avLst/>
          </a:prstGeom>
        </p:spPr>
      </p:pic>
    </p:spTree>
    <p:extLst>
      <p:ext uri="{BB962C8B-B14F-4D97-AF65-F5344CB8AC3E}">
        <p14:creationId xmlns:p14="http://schemas.microsoft.com/office/powerpoint/2010/main" val="23461882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C4E02-A17A-199B-385B-4F20E1A12527}"/>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0192E5F2-CD2E-7FC3-D1E8-F33017E287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93CB366-4D7D-E24A-2F8C-273811E454F7}"/>
              </a:ext>
            </a:extLst>
          </p:cNvPr>
          <p:cNvSpPr>
            <a:spLocks noGrp="1"/>
          </p:cNvSpPr>
          <p:nvPr>
            <p:ph type="title"/>
          </p:nvPr>
        </p:nvSpPr>
        <p:spPr>
          <a:xfrm>
            <a:off x="584504" y="113836"/>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Cổng Thông Tin GeoTracker</a:t>
            </a:r>
            <a:endParaRPr lang="en-US" sz="4000" b="1">
              <a:solidFill>
                <a:srgbClr val="0070C0"/>
              </a:solidFill>
              <a:cs typeface="+mj-cs"/>
            </a:endParaRPr>
          </a:p>
        </p:txBody>
      </p:sp>
      <p:sp>
        <p:nvSpPr>
          <p:cNvPr id="2" name="Slide Number Placeholder 2">
            <a:extLst>
              <a:ext uri="{FF2B5EF4-FFF2-40B4-BE49-F238E27FC236}">
                <a16:creationId xmlns:a16="http://schemas.microsoft.com/office/drawing/2014/main" id="{40DD23D9-E3F5-36F9-FD0E-2DFC99F5E9D7}"/>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64</a:t>
            </a:r>
            <a:endParaRPr lang="en-US" sz="1800">
              <a:solidFill>
                <a:schemeClr val="tx1"/>
              </a:solidFill>
            </a:endParaRPr>
          </a:p>
        </p:txBody>
      </p:sp>
      <p:pic>
        <p:nvPicPr>
          <p:cNvPr id="8" name="Picture 7" descr="Cổng Thông Tin GeoTracker mới được phát triển cho việc ngừng sử dụng bồn chứa và xử lý ô nhiễm. ">
            <a:extLst>
              <a:ext uri="{FF2B5EF4-FFF2-40B4-BE49-F238E27FC236}">
                <a16:creationId xmlns:a16="http://schemas.microsoft.com/office/drawing/2014/main" id="{697CED05-3F76-C72F-437E-B379D6352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785" y="739813"/>
            <a:ext cx="7351520" cy="5586876"/>
          </a:xfrm>
          <a:prstGeom prst="rect">
            <a:avLst/>
          </a:prstGeom>
        </p:spPr>
      </p:pic>
    </p:spTree>
    <p:extLst>
      <p:ext uri="{BB962C8B-B14F-4D97-AF65-F5344CB8AC3E}">
        <p14:creationId xmlns:p14="http://schemas.microsoft.com/office/powerpoint/2010/main" val="5153100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9E6A4-E0DD-535F-3F2B-D373557E48B9}"/>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B0C70D0D-CEE2-C4E8-DD44-0A66EB71BC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61FEBAD-A0C3-42FF-5D03-19AFC4EA07C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6ADB9FDB-29B6-A52C-0969-1DF81BCC728C}"/>
              </a:ext>
            </a:extLst>
          </p:cNvPr>
          <p:cNvSpPr txBox="1"/>
          <p:nvPr/>
        </p:nvSpPr>
        <p:spPr>
          <a:xfrm>
            <a:off x="595085" y="1625600"/>
            <a:ext cx="11016343" cy="2810000"/>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a:t>
            </a:r>
            <a:r>
              <a:rPr lang="vi" sz="2800" b="1" i="0" u="none" strike="noStrike">
                <a:solidFill>
                  <a:srgbClr val="0070C0"/>
                </a:solidFill>
                <a:latin typeface="Arial"/>
              </a:rPr>
              <a:t>Đề Xuất: </a:t>
            </a:r>
            <a:r>
              <a:rPr lang="vi" sz="2800" b="0" i="0" u="none" strike="noStrike">
                <a:latin typeface="Arial"/>
              </a:rPr>
              <a:t>Yêu cầu đối với việc </a:t>
            </a:r>
            <a:r>
              <a:rPr lang="vi" sz="2800" b="0" i="0" u="none" strike="noStrike">
                <a:solidFill>
                  <a:srgbClr val="0070C0"/>
                </a:solidFill>
                <a:latin typeface="Arial"/>
              </a:rPr>
              <a:t>ngừng sử dụng tạm thời</a:t>
            </a:r>
            <a:r>
              <a:rPr lang="vi"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latin typeface="Arial"/>
                <a:ea typeface="+mn-lt"/>
                <a:cs typeface="+mn-lt"/>
              </a:rPr>
              <a:t>Chủ sở hữu hoặc người vận hành UST </a:t>
            </a:r>
            <a:r>
              <a:rPr lang="vi" sz="2800" b="0" i="0" u="none" strike="noStrike">
                <a:solidFill>
                  <a:srgbClr val="0070C0"/>
                </a:solidFill>
                <a:latin typeface="Arial"/>
                <a:ea typeface="+mn-lt"/>
                <a:cs typeface="+mn-lt"/>
              </a:rPr>
              <a:t>phải được Cơ Quan Chương Trình Thống Nhất chấp thuận trước khi tiến hành ngừng sử dụng tạm thời</a:t>
            </a:r>
            <a:r>
              <a:rPr lang="vi" sz="2800" b="0" i="0" u="none" strike="noStrike">
                <a:latin typeface="Arial"/>
                <a:ea typeface="+mn-lt"/>
                <a:cs typeface="+mn-lt"/>
              </a:rPr>
              <a:t>.</a:t>
            </a: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7ECA043A-3A54-607E-3D3B-A4F7C5F2065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65</a:t>
            </a:r>
            <a:endParaRPr lang="en-US" sz="1800">
              <a:solidFill>
                <a:schemeClr val="tx1"/>
              </a:solidFill>
            </a:endParaRPr>
          </a:p>
        </p:txBody>
      </p:sp>
    </p:spTree>
    <p:extLst>
      <p:ext uri="{BB962C8B-B14F-4D97-AF65-F5344CB8AC3E}">
        <p14:creationId xmlns:p14="http://schemas.microsoft.com/office/powerpoint/2010/main" val="4346757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21B21-7B72-E0AC-63F9-6F4C87A99E20}"/>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9C098552-8CBA-19B6-4F0A-817F95A96E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B3E424C-FF4A-C527-2D41-6A40C3E33E7D}"/>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49404DB5-F99D-8F17-BE5A-A198BE0DC5B2}"/>
              </a:ext>
            </a:extLst>
          </p:cNvPr>
          <p:cNvSpPr txBox="1"/>
          <p:nvPr/>
        </p:nvSpPr>
        <p:spPr>
          <a:xfrm>
            <a:off x="595085" y="1625600"/>
            <a:ext cx="11016343" cy="4333494"/>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dirty="0">
                <a:solidFill>
                  <a:srgbClr val="0070C0"/>
                </a:solidFill>
                <a:latin typeface="Arial"/>
                <a:ea typeface="+mn-lt"/>
                <a:cs typeface="+mn-lt"/>
              </a:rPr>
              <a:t>Nội Dung Mới </a:t>
            </a:r>
            <a:r>
              <a:rPr lang="vi" sz="2400" b="1" i="0" u="none" strike="noStrike" dirty="0">
                <a:solidFill>
                  <a:srgbClr val="0070C0"/>
                </a:solidFill>
                <a:latin typeface="Arial"/>
              </a:rPr>
              <a:t>Đề Xuất: </a:t>
            </a:r>
            <a:r>
              <a:rPr lang="vi" sz="2400" b="0" i="0" u="none" strike="noStrike" dirty="0">
                <a:latin typeface="Arial"/>
              </a:rPr>
              <a:t>Yêu cầu đối với việc </a:t>
            </a:r>
            <a:r>
              <a:rPr lang="vi" sz="2400" b="0" i="0" u="none" strike="noStrike" dirty="0">
                <a:solidFill>
                  <a:srgbClr val="0070C0"/>
                </a:solidFill>
                <a:latin typeface="Arial"/>
              </a:rPr>
              <a:t>ngừng sử dụng tạm thời</a:t>
            </a:r>
            <a:r>
              <a:rPr lang="vi" sz="2400" b="0" i="0" u="none" strike="noStrike" dirty="0">
                <a:latin typeface="Arial"/>
              </a:rPr>
              <a:t>.</a:t>
            </a:r>
            <a:endParaRPr lang="en-US" sz="2400" b="1" dirty="0">
              <a:solidFill>
                <a:srgbClr val="0070C0"/>
              </a:solidFill>
              <a:cs typeface="Arial"/>
            </a:endParaRPr>
          </a:p>
          <a:p>
            <a:pPr marL="342900" indent="-285750" rtl="0">
              <a:spcAft>
                <a:spcPts val="600"/>
              </a:spcAft>
              <a:buFont typeface="Arial" panose="020B0604020202020204" pitchFamily="34" charset="0"/>
              <a:buChar char="•"/>
            </a:pPr>
            <a:r>
              <a:rPr lang="vi" sz="2400" b="0" i="0" u="none" strike="noStrike" dirty="0">
                <a:latin typeface="Arial"/>
                <a:ea typeface="+mn-lt"/>
                <a:cs typeface="+mn-lt"/>
              </a:rPr>
              <a:t>Nội dung dưới đây được </a:t>
            </a:r>
            <a:r>
              <a:rPr lang="vi" sz="2400" b="0" i="0" u="none" strike="noStrike" dirty="0">
                <a:solidFill>
                  <a:srgbClr val="0070C0"/>
                </a:solidFill>
                <a:latin typeface="Arial"/>
                <a:ea typeface="+mn-lt"/>
                <a:cs typeface="+mn-lt"/>
              </a:rPr>
              <a:t>bổ sung vào các yêu cầu hiện hành đối với việc kiểm tra các bồn chứa đang được ngừng sử dụng tạm thời </a:t>
            </a:r>
            <a:r>
              <a:rPr lang="vi" sz="2400" b="0" i="0" u="none" strike="noStrike" dirty="0">
                <a:latin typeface="Arial"/>
                <a:ea typeface="+mn-lt"/>
                <a:cs typeface="+mn-lt"/>
              </a:rPr>
              <a:t>bởi chủ sở hữu hoặc người vận hành:</a:t>
            </a:r>
            <a:endParaRPr lang="en-US" sz="2400" dirty="0">
              <a:cs typeface="Arial"/>
            </a:endParaRPr>
          </a:p>
          <a:p>
            <a:pPr marL="800100" lvl="1" indent="-285750" rtl="0">
              <a:spcAft>
                <a:spcPts val="600"/>
              </a:spcAft>
              <a:buFont typeface="Arial" panose="020B0604020202020204" pitchFamily="34" charset="0"/>
              <a:buChar char="•"/>
            </a:pPr>
            <a:r>
              <a:rPr lang="vi" sz="2400" b="0" i="0" u="none" strike="noStrike" dirty="0">
                <a:solidFill>
                  <a:srgbClr val="0070C0"/>
                </a:solidFill>
                <a:latin typeface="Arial"/>
                <a:cs typeface="Arial"/>
              </a:rPr>
              <a:t>Xác minh rằng bồn chứa đã được làm trơ</a:t>
            </a:r>
            <a:r>
              <a:rPr lang="vi" sz="2400" b="0" i="0" u="none" strike="noStrike" dirty="0">
                <a:latin typeface="Arial"/>
                <a:cs typeface="Arial"/>
              </a:rPr>
              <a:t>, nếu áp dụng;</a:t>
            </a:r>
            <a:endParaRPr lang="en-US" sz="1600" dirty="0">
              <a:cs typeface="Arial"/>
            </a:endParaRPr>
          </a:p>
          <a:p>
            <a:pPr marL="800100" lvl="1" indent="-285750" rtl="0">
              <a:spcAft>
                <a:spcPts val="600"/>
              </a:spcAft>
              <a:buFont typeface="Arial" panose="020B0604020202020204" pitchFamily="34" charset="0"/>
              <a:buChar char="•"/>
            </a:pPr>
            <a:r>
              <a:rPr lang="vi" sz="2400" b="0" i="0" u="none" strike="noStrike" dirty="0">
                <a:solidFill>
                  <a:srgbClr val="0070C0"/>
                </a:solidFill>
                <a:latin typeface="Arial"/>
                <a:cs typeface="Arial"/>
              </a:rPr>
              <a:t>Lập văn bản về kết quả kiểm tra</a:t>
            </a:r>
            <a:r>
              <a:rPr lang="vi" sz="2400" b="0" i="0" u="none" strike="noStrike" dirty="0">
                <a:latin typeface="Arial"/>
                <a:cs typeface="Arial"/>
              </a:rPr>
              <a:t>; và</a:t>
            </a:r>
          </a:p>
          <a:p>
            <a:pPr marL="800100" lvl="1" indent="-285750" rtl="0">
              <a:spcAft>
                <a:spcPts val="600"/>
              </a:spcAft>
              <a:buFont typeface="Arial" panose="020B0604020202020204" pitchFamily="34" charset="0"/>
              <a:buChar char="•"/>
            </a:pPr>
            <a:r>
              <a:rPr lang="vi" sz="2400" b="0" i="0" u="none" strike="noStrike" dirty="0">
                <a:solidFill>
                  <a:srgbClr val="0070C0"/>
                </a:solidFill>
                <a:latin typeface="Arial"/>
                <a:cs typeface="Arial"/>
              </a:rPr>
              <a:t>Cung cấp tài liệu kiểm tra</a:t>
            </a:r>
            <a:r>
              <a:rPr lang="vi" sz="2400" b="0" i="0" u="none" strike="noStrike" dirty="0">
                <a:latin typeface="Arial"/>
                <a:cs typeface="Arial"/>
              </a:rPr>
              <a:t> </a:t>
            </a:r>
            <a:r>
              <a:rPr lang="vi" sz="2400" b="0" i="0" u="none" strike="noStrike" dirty="0">
                <a:solidFill>
                  <a:srgbClr val="0070C0"/>
                </a:solidFill>
                <a:latin typeface="Arial"/>
                <a:cs typeface="Arial"/>
              </a:rPr>
              <a:t>trong vòng 36 giờ </a:t>
            </a:r>
            <a:r>
              <a:rPr lang="vi" sz="2400" b="0" i="0" u="none" strike="noStrike" dirty="0">
                <a:latin typeface="Arial"/>
                <a:cs typeface="Arial"/>
              </a:rPr>
              <a:t>khi có yêu cầu từ Cơ Quan Chương Trình Thống Nhất.</a:t>
            </a:r>
          </a:p>
          <a:p>
            <a:pPr marL="342900" indent="-285750">
              <a:spcAft>
                <a:spcPts val="600"/>
              </a:spcAft>
              <a:buFont typeface="Arial" panose="020B0604020202020204" pitchFamily="34" charset="0"/>
              <a:buChar char="•"/>
            </a:pPr>
            <a:endParaRPr lang="en-US" sz="2400" dirty="0">
              <a:solidFill>
                <a:srgbClr val="0070C0"/>
              </a:solidFill>
              <a:cs typeface="Arial"/>
            </a:endParaRPr>
          </a:p>
          <a:p>
            <a:pPr marL="57150">
              <a:lnSpc>
                <a:spcPct val="90000"/>
              </a:lnSpc>
              <a:spcAft>
                <a:spcPts val="600"/>
              </a:spcAft>
            </a:pPr>
            <a:endParaRPr lang="en-US" sz="2000" u="sng" dirty="0">
              <a:solidFill>
                <a:srgbClr val="0070C0"/>
              </a:solidFill>
              <a:cs typeface="Arial"/>
            </a:endParaRPr>
          </a:p>
        </p:txBody>
      </p:sp>
      <p:sp>
        <p:nvSpPr>
          <p:cNvPr id="2" name="Slide Number Placeholder 2">
            <a:extLst>
              <a:ext uri="{FF2B5EF4-FFF2-40B4-BE49-F238E27FC236}">
                <a16:creationId xmlns:a16="http://schemas.microsoft.com/office/drawing/2014/main" id="{71E9FE28-B633-FE06-1CEA-CE61AC8D1F0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66</a:t>
            </a:r>
            <a:endParaRPr lang="en-US" sz="1800">
              <a:solidFill>
                <a:schemeClr val="tx1"/>
              </a:solidFill>
            </a:endParaRPr>
          </a:p>
        </p:txBody>
      </p:sp>
    </p:spTree>
    <p:extLst>
      <p:ext uri="{BB962C8B-B14F-4D97-AF65-F5344CB8AC3E}">
        <p14:creationId xmlns:p14="http://schemas.microsoft.com/office/powerpoint/2010/main" val="173747290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5CF6-BDAF-0450-3B56-690CCECAFB28}"/>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C6283567-5A5B-5504-3410-28476DBDA1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D193949-CDE3-6807-CD55-C08044C5E0F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3F74702C-ACEA-429C-80F7-7F75D2EAC8AC}"/>
              </a:ext>
            </a:extLst>
          </p:cNvPr>
          <p:cNvSpPr txBox="1"/>
          <p:nvPr/>
        </p:nvSpPr>
        <p:spPr>
          <a:xfrm>
            <a:off x="595085" y="1625600"/>
            <a:ext cx="10560595" cy="3594830"/>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dirty="0">
                <a:solidFill>
                  <a:srgbClr val="0070C0"/>
                </a:solidFill>
                <a:latin typeface="Arial"/>
                <a:ea typeface="+mn-lt"/>
                <a:cs typeface="+mn-lt"/>
              </a:rPr>
              <a:t>Nội Dung Mới </a:t>
            </a:r>
            <a:r>
              <a:rPr lang="vi" sz="2800" b="1" i="0" u="none" strike="noStrike" dirty="0">
                <a:solidFill>
                  <a:srgbClr val="0070C0"/>
                </a:solidFill>
                <a:latin typeface="Arial"/>
              </a:rPr>
              <a:t>Đề Xuất: </a:t>
            </a:r>
            <a:r>
              <a:rPr lang="vi" sz="2800" b="0" i="0" u="none" strike="noStrike" dirty="0">
                <a:latin typeface="Arial"/>
              </a:rPr>
              <a:t>Yêu cầu đối với việc </a:t>
            </a:r>
            <a:r>
              <a:rPr lang="vi" sz="2800" b="0" i="0" u="none" strike="noStrike" dirty="0">
                <a:solidFill>
                  <a:srgbClr val="0070C0"/>
                </a:solidFill>
                <a:latin typeface="Arial"/>
              </a:rPr>
              <a:t>ngừng sử dụng vĩnh viễn</a:t>
            </a:r>
            <a:r>
              <a:rPr lang="vi" sz="2800" b="0" i="0" u="none" strike="noStrike" dirty="0">
                <a:latin typeface="Arial"/>
              </a:rPr>
              <a:t>.</a:t>
            </a:r>
            <a:endParaRPr lang="en-US" sz="2800" b="1" dirty="0">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dirty="0">
                <a:latin typeface="Arial"/>
                <a:ea typeface="+mn-lt"/>
                <a:cs typeface="+mn-lt"/>
              </a:rPr>
              <a:t>Ngoài yêu cầu hiện hành rằng việc ngừng sử dụng phải “được hoàn tất</a:t>
            </a:r>
            <a:r>
              <a:rPr lang="vi" sz="2800" b="0" i="0" u="none" strike="noStrike" dirty="0">
                <a:solidFill>
                  <a:srgbClr val="0070C0"/>
                </a:solidFill>
                <a:latin typeface="Arial"/>
                <a:ea typeface="+mn-lt"/>
                <a:cs typeface="+mn-lt"/>
              </a:rPr>
              <a:t> trong khoảng thời gian hợp lý </a:t>
            </a:r>
            <a:r>
              <a:rPr lang="vi" sz="2800" b="0" i="0" u="none" strike="noStrike" dirty="0">
                <a:latin typeface="Arial"/>
                <a:ea typeface="+mn-lt"/>
                <a:cs typeface="+mn-lt"/>
              </a:rPr>
              <a:t>theo quyết định của” Cơ Quan Chương Trình Thống Nhất,</a:t>
            </a:r>
            <a:r>
              <a:rPr lang="vi" sz="2800" b="0" i="0" u="none" strike="noStrike" dirty="0">
                <a:solidFill>
                  <a:srgbClr val="0070C0"/>
                </a:solidFill>
                <a:latin typeface="Arial"/>
                <a:ea typeface="+mn-lt"/>
                <a:cs typeface="+mn-lt"/>
              </a:rPr>
              <a:t> thời gian từ khi ngừng lưu trữ chất nguy hại đến khi hoàn tất việc ngừng sử dụng vĩnh viễn không được vượt quá 365 ngày kể từ ngày được </a:t>
            </a:r>
            <a:r>
              <a:rPr lang="vi" sz="2800" b="0" i="0" u="none" strike="noStrike" dirty="0">
                <a:latin typeface="Arial"/>
                <a:ea typeface="+mn-lt"/>
                <a:cs typeface="+mn-lt"/>
              </a:rPr>
              <a:t>Cơ Quan Chương Trình Thống Nhất</a:t>
            </a:r>
            <a:r>
              <a:rPr lang="vi" sz="2800" b="0" i="0" u="none" strike="noStrike" dirty="0">
                <a:solidFill>
                  <a:srgbClr val="0070C0"/>
                </a:solidFill>
                <a:latin typeface="Arial"/>
                <a:ea typeface="+mn-lt"/>
                <a:cs typeface="+mn-lt"/>
              </a:rPr>
              <a:t> phê duyệt.</a:t>
            </a:r>
            <a:endParaRPr lang="en-US" sz="2800" dirty="0">
              <a:cs typeface="Arial"/>
            </a:endParaRPr>
          </a:p>
          <a:p>
            <a:pPr marL="57150">
              <a:lnSpc>
                <a:spcPct val="90000"/>
              </a:lnSpc>
              <a:spcAft>
                <a:spcPts val="600"/>
              </a:spcAft>
            </a:pPr>
            <a:endParaRPr lang="en-US" sz="2400" u="sng" dirty="0">
              <a:solidFill>
                <a:srgbClr val="0070C0"/>
              </a:solidFill>
              <a:cs typeface="Arial"/>
            </a:endParaRPr>
          </a:p>
        </p:txBody>
      </p:sp>
      <p:sp>
        <p:nvSpPr>
          <p:cNvPr id="2" name="Slide Number Placeholder 2">
            <a:extLst>
              <a:ext uri="{FF2B5EF4-FFF2-40B4-BE49-F238E27FC236}">
                <a16:creationId xmlns:a16="http://schemas.microsoft.com/office/drawing/2014/main" id="{94D4554E-2960-BFAD-5C99-9F2D3771FD71}"/>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67</a:t>
            </a:r>
            <a:endParaRPr lang="en-US" sz="1800">
              <a:solidFill>
                <a:schemeClr val="tx1"/>
              </a:solidFill>
            </a:endParaRPr>
          </a:p>
        </p:txBody>
      </p:sp>
    </p:spTree>
    <p:extLst>
      <p:ext uri="{BB962C8B-B14F-4D97-AF65-F5344CB8AC3E}">
        <p14:creationId xmlns:p14="http://schemas.microsoft.com/office/powerpoint/2010/main" val="10175868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7BE7-401A-A5D5-1898-ED2AB8E4C4F7}"/>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53899BE1-A71C-1D90-DEEE-92378595EB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FFBC84C-9555-35FF-86EE-DCC7B999E90C}"/>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026F3542-B9FA-8C03-78C2-1F6992037ACE}"/>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Thay Đổi </a:t>
            </a:r>
            <a:r>
              <a:rPr lang="vi" sz="2800" b="1" i="0" u="none" strike="noStrike">
                <a:solidFill>
                  <a:srgbClr val="0070C0"/>
                </a:solidFill>
                <a:latin typeface="Arial"/>
              </a:rPr>
              <a:t>Đề Xuất: </a:t>
            </a:r>
            <a:r>
              <a:rPr lang="vi" sz="2800" b="0" i="0" u="none" strike="noStrike">
                <a:latin typeface="Arial"/>
              </a:rPr>
              <a:t>Yêu cầu đối với việc </a:t>
            </a:r>
            <a:r>
              <a:rPr lang="vi" sz="2800" b="0" i="0" u="none" strike="noStrike">
                <a:solidFill>
                  <a:srgbClr val="0070C0"/>
                </a:solidFill>
                <a:latin typeface="Arial"/>
              </a:rPr>
              <a:t>ngừng sử dụng vĩnh viễn</a:t>
            </a:r>
            <a:r>
              <a:rPr lang="vi"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Việc lấy mẫu đất</a:t>
            </a:r>
            <a:r>
              <a:rPr lang="vi" sz="2800" b="0" i="0" u="none" strike="noStrike">
                <a:latin typeface="Arial"/>
                <a:ea typeface="+mn-lt"/>
                <a:cs typeface="+mn-lt"/>
              </a:rPr>
              <a:t> phải được thực hiện </a:t>
            </a:r>
            <a:r>
              <a:rPr lang="vi" sz="2800" b="0" i="0" u="none" strike="noStrike">
                <a:solidFill>
                  <a:srgbClr val="0070C0"/>
                </a:solidFill>
                <a:latin typeface="Arial"/>
                <a:ea typeface="+mn-lt"/>
                <a:cs typeface="+mn-lt"/>
              </a:rPr>
              <a:t>ngay sau khi</a:t>
            </a:r>
            <a:r>
              <a:rPr lang="vi" sz="2800" b="0" i="0" u="none" strike="noStrike">
                <a:latin typeface="Arial"/>
                <a:ea typeface="+mn-lt"/>
                <a:cs typeface="+mn-lt"/>
              </a:rPr>
              <a:t> bồn chứa hoặc đường ống chất nguy hại được lấy ra khỏi hố đào. </a:t>
            </a:r>
          </a:p>
          <a:p>
            <a:pPr marL="342900"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Việc lấy mẫu nước ngầm</a:t>
            </a:r>
            <a:r>
              <a:rPr lang="vi" sz="2800" b="0" i="0" u="none" strike="noStrike">
                <a:latin typeface="Arial"/>
                <a:ea typeface="+mn-lt"/>
                <a:cs typeface="+mn-lt"/>
              </a:rPr>
              <a:t> phải được thực hiện </a:t>
            </a:r>
            <a:r>
              <a:rPr lang="vi" sz="2800" b="0" i="0" u="none" strike="noStrike">
                <a:solidFill>
                  <a:srgbClr val="0070C0"/>
                </a:solidFill>
                <a:latin typeface="Arial"/>
                <a:ea typeface="+mn-lt"/>
                <a:cs typeface="+mn-lt"/>
              </a:rPr>
              <a:t>ngay sau khi</a:t>
            </a:r>
            <a:r>
              <a:rPr lang="vi" sz="2800" b="0" i="0" u="none" strike="noStrike">
                <a:latin typeface="Arial"/>
                <a:ea typeface="+mn-lt"/>
                <a:cs typeface="+mn-lt"/>
              </a:rPr>
              <a:t> nước xuất hiện trong hố đào hoặc được phát hiện theo cách khác.</a:t>
            </a:r>
            <a:endParaRPr lang="en-US" sz="2400" u="sng">
              <a:cs typeface="Arial"/>
            </a:endParaRPr>
          </a:p>
        </p:txBody>
      </p:sp>
      <p:sp>
        <p:nvSpPr>
          <p:cNvPr id="2" name="Slide Number Placeholder 2">
            <a:extLst>
              <a:ext uri="{FF2B5EF4-FFF2-40B4-BE49-F238E27FC236}">
                <a16:creationId xmlns:a16="http://schemas.microsoft.com/office/drawing/2014/main" id="{E7EEE4B1-3F0C-0242-1FC3-0A9FD63ECE5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68</a:t>
            </a:r>
            <a:endParaRPr lang="en-US" sz="1800">
              <a:solidFill>
                <a:schemeClr val="tx1"/>
              </a:solidFill>
            </a:endParaRPr>
          </a:p>
        </p:txBody>
      </p:sp>
    </p:spTree>
    <p:extLst>
      <p:ext uri="{BB962C8B-B14F-4D97-AF65-F5344CB8AC3E}">
        <p14:creationId xmlns:p14="http://schemas.microsoft.com/office/powerpoint/2010/main" val="272731460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1C95E-7F17-D6D8-7956-AD64AB7F5E83}"/>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F7A2C27B-E497-14E4-2B6F-9AED2BB16B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DB77A914-7E82-69FF-4A45-7641A2BDE52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13F4C8AC-F85B-549C-2826-8CF4B2C9E856}"/>
              </a:ext>
            </a:extLst>
          </p:cNvPr>
          <p:cNvSpPr txBox="1"/>
          <p:nvPr/>
        </p:nvSpPr>
        <p:spPr>
          <a:xfrm>
            <a:off x="595085" y="1625600"/>
            <a:ext cx="11016343" cy="3825663"/>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Thay Đổi </a:t>
            </a:r>
            <a:r>
              <a:rPr lang="vi" sz="2800" b="1" i="0" u="none" strike="noStrike">
                <a:solidFill>
                  <a:srgbClr val="0070C0"/>
                </a:solidFill>
                <a:latin typeface="Arial"/>
              </a:rPr>
              <a:t>Đề Xuất: </a:t>
            </a:r>
            <a:r>
              <a:rPr lang="vi" sz="2800" b="0" i="0" u="none" strike="noStrike">
                <a:latin typeface="Arial"/>
              </a:rPr>
              <a:t>Yêu cầu đối với việc </a:t>
            </a:r>
            <a:r>
              <a:rPr lang="vi" sz="2800" b="0" i="0" u="none" strike="noStrike">
                <a:solidFill>
                  <a:srgbClr val="0070C0"/>
                </a:solidFill>
                <a:latin typeface="Arial"/>
              </a:rPr>
              <a:t>ngừng sử dụng vĩnh viễn</a:t>
            </a:r>
            <a:r>
              <a:rPr lang="vi" sz="2800" b="0" i="0" u="none" strike="noStrike">
                <a:latin typeface="Arial"/>
              </a:rPr>
              <a:t>.</a:t>
            </a:r>
            <a:endParaRPr lang="en-US" sz="2800" b="1">
              <a:solidFill>
                <a:srgbClr val="0070C0"/>
              </a:solidFill>
            </a:endParaRPr>
          </a:p>
          <a:p>
            <a:pPr marL="342900" indent="-285750" rtl="0">
              <a:spcAft>
                <a:spcPts val="600"/>
              </a:spcAft>
              <a:buFont typeface="Arial" panose="020B0604020202020204" pitchFamily="34" charset="0"/>
              <a:buChar char="•"/>
            </a:pPr>
            <a:r>
              <a:rPr lang="vi" sz="2800" b="0" i="0" u="none" strike="noStrike">
                <a:latin typeface="Arial"/>
                <a:ea typeface="+mn-lt"/>
                <a:cs typeface="+mn-lt"/>
              </a:rPr>
              <a:t>Các mẫu đất phải được lấy ở độ sâu tối thiểu </a:t>
            </a:r>
            <a:r>
              <a:rPr lang="vi" sz="2800" b="0" i="0" u="none" strike="noStrike">
                <a:solidFill>
                  <a:srgbClr val="0070C0"/>
                </a:solidFill>
                <a:latin typeface="Arial"/>
                <a:ea typeface="+mn-lt"/>
                <a:cs typeface="+mn-lt"/>
              </a:rPr>
              <a:t>hai feet trong lớp đất tự nhiên</a:t>
            </a:r>
            <a:r>
              <a:rPr lang="vi" sz="2800" b="0" i="0" u="none" strike="noStrike">
                <a:latin typeface="Arial"/>
                <a:ea typeface="+mn-lt"/>
                <a:cs typeface="+mn-lt"/>
              </a:rPr>
              <a:t>;</a:t>
            </a:r>
          </a:p>
          <a:p>
            <a:pPr marL="342900" indent="-285750" rtl="0">
              <a:spcAft>
                <a:spcPts val="600"/>
              </a:spcAft>
              <a:buFont typeface="Arial" panose="020B0604020202020204" pitchFamily="34" charset="0"/>
              <a:buChar char="•"/>
            </a:pPr>
            <a:r>
              <a:rPr lang="vi" sz="2800" b="0" i="0" u="none" strike="noStrike">
                <a:latin typeface="Arial"/>
              </a:rPr>
              <a:t>Đối với các </a:t>
            </a:r>
            <a:r>
              <a:rPr lang="vi" sz="2800" b="0" i="0" u="none" strike="noStrike">
                <a:solidFill>
                  <a:srgbClr val="0070C0"/>
                </a:solidFill>
                <a:latin typeface="Arial"/>
              </a:rPr>
              <a:t>bồn chứa có dung tích trên 12,000 gallon</a:t>
            </a:r>
            <a:r>
              <a:rPr lang="vi" sz="2800" b="0" i="0" u="none" strike="noStrike">
                <a:latin typeface="Arial"/>
              </a:rPr>
              <a:t>, ngoài các mẫu ở mỗi đầu, phải lấy thêm một mẫu ở điểm giữa của bồn chứa;</a:t>
            </a:r>
            <a:endParaRPr lang="en-US" sz="2800">
              <a:cs typeface="Arial"/>
            </a:endParaRPr>
          </a:p>
          <a:p>
            <a:pPr marL="342900" indent="-285750" rtl="0">
              <a:spcAft>
                <a:spcPts val="600"/>
              </a:spcAft>
              <a:buFont typeface="Arial" panose="020B0604020202020204" pitchFamily="34" charset="0"/>
              <a:buChar char="•"/>
            </a:pPr>
            <a:r>
              <a:rPr lang="vi" sz="2800" b="0" i="0" u="none" strike="noStrike">
                <a:latin typeface="Arial"/>
              </a:rPr>
              <a:t>Đối với các </a:t>
            </a:r>
            <a:r>
              <a:rPr lang="vi" sz="2800" b="0" i="0" u="none" strike="noStrike">
                <a:solidFill>
                  <a:srgbClr val="0070C0"/>
                </a:solidFill>
                <a:latin typeface="Arial"/>
              </a:rPr>
              <a:t>bồn chứa có ngăn</a:t>
            </a:r>
            <a:r>
              <a:rPr lang="vi" sz="2800" b="0" i="0" u="none" strike="noStrike">
                <a:latin typeface="Arial"/>
              </a:rPr>
              <a:t>, phải lấy mẫu tại mỗi vách ngăn bên trong.</a:t>
            </a:r>
            <a:endParaRPr lang="en-US" sz="2800">
              <a:cs typeface="Arial"/>
            </a:endParaRP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A40BEFEE-38AA-2644-57B4-8ABDC701158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69</a:t>
            </a:r>
            <a:endParaRPr lang="en-US" sz="1800">
              <a:solidFill>
                <a:schemeClr val="tx1"/>
              </a:solidFill>
            </a:endParaRPr>
          </a:p>
        </p:txBody>
      </p:sp>
    </p:spTree>
    <p:extLst>
      <p:ext uri="{BB962C8B-B14F-4D97-AF65-F5344CB8AC3E}">
        <p14:creationId xmlns:p14="http://schemas.microsoft.com/office/powerpoint/2010/main" val="7421909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FF2645A-EE79-2E4C-6357-ECBF78A79017}"/>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0158" y="1586233"/>
            <a:ext cx="10908633" cy="3065455"/>
          </a:xfrm>
          <a:prstGeom prst="rect">
            <a:avLst/>
          </a:prstGeom>
        </p:spPr>
        <p:txBody>
          <a:bodyPr wrap="square" lIns="91440" tIns="45720" rIns="91440" bIns="45720" anchor="t">
            <a:noAutofit/>
          </a:bodyPr>
          <a:lstStyle/>
          <a:p>
            <a:pPr rtl="0">
              <a:lnSpc>
                <a:spcPct val="90000"/>
              </a:lnSpc>
            </a:pPr>
            <a:r>
              <a:rPr lang="vi" sz="2800" b="1" i="0" u="none" strike="noStrike">
                <a:solidFill>
                  <a:srgbClr val="0070C0"/>
                </a:solidFill>
                <a:latin typeface="Arial"/>
                <a:cs typeface="Arial"/>
              </a:rPr>
              <a:t>Nội Dung Mới Đề Xuất:</a:t>
            </a:r>
            <a:endParaRPr lang="en-US" sz="2800" b="1">
              <a:solidFill>
                <a:srgbClr val="FF0000"/>
              </a:solidFill>
              <a:latin typeface="Arial" panose="020B0604020202020204" pitchFamily="34" charset="0"/>
              <a:cs typeface="Arial" panose="020B0604020202020204" pitchFamily="34" charset="0"/>
            </a:endParaRPr>
          </a:p>
          <a:p>
            <a:pPr marL="342900" indent="-342900" rtl="0">
              <a:spcBef>
                <a:spcPts val="600"/>
              </a:spcBef>
              <a:buClr>
                <a:schemeClr val="tx1"/>
              </a:buClr>
              <a:buFont typeface="Arial" panose="020B0604020202020204" pitchFamily="34" charset="0"/>
              <a:buChar char="•"/>
            </a:pPr>
            <a:r>
              <a:rPr lang="vi" sz="2800" b="1" i="0" u="none" strike="noStrike">
                <a:solidFill>
                  <a:srgbClr val="0070C0"/>
                </a:solidFill>
                <a:latin typeface="Arial"/>
                <a:cs typeface="Arial"/>
              </a:rPr>
              <a:t>Chôn Ngầm</a:t>
            </a:r>
            <a:r>
              <a:rPr lang="vi" sz="2800" b="0" i="0" u="none" strike="noStrike">
                <a:solidFill>
                  <a:srgbClr val="FF0000"/>
                </a:solidFill>
                <a:latin typeface="Arial"/>
                <a:cs typeface="Arial"/>
              </a:rPr>
              <a:t> </a:t>
            </a:r>
            <a:r>
              <a:rPr lang="vi" sz="2800" b="0" i="0" u="none" strike="noStrike">
                <a:latin typeface="Arial"/>
                <a:cs typeface="Arial"/>
              </a:rPr>
              <a:t>có nghĩa là được bao phủ bằng vật liệu đất hoặc được che khuất không thể quan sát bằng mắt thường. </a:t>
            </a:r>
            <a:r>
              <a:rPr lang="vi" sz="2800" b="0" i="0" u="none" strike="noStrike">
                <a:solidFill>
                  <a:srgbClr val="0070C0"/>
                </a:solidFill>
                <a:latin typeface="Arial"/>
                <a:cs typeface="Arial"/>
              </a:rPr>
              <a:t>Loại trừ các đường ống dẫn của hệ thống bồn chứa khẩn cấp nằm trong ống dẫn đi xuyên qua tường hoặc trần của tòa nhà khi cả hai đầu đường ống đều có thể quan sát được bằng mắt thường.</a:t>
            </a:r>
          </a:p>
          <a:p>
            <a:pPr marL="342900" indent="-342900" rtl="0">
              <a:spcBef>
                <a:spcPts val="600"/>
              </a:spcBef>
              <a:buClr>
                <a:schemeClr val="tx1"/>
              </a:buClr>
              <a:buFont typeface="Arial" panose="020B0604020202020204" pitchFamily="34" charset="0"/>
              <a:buChar char="•"/>
            </a:pPr>
            <a:r>
              <a:rPr lang="vi" sz="2800" b="1" i="0" u="none" strike="noStrike">
                <a:solidFill>
                  <a:srgbClr val="0070C0"/>
                </a:solidFill>
                <a:latin typeface="Arial"/>
                <a:cs typeface="Arial"/>
              </a:rPr>
              <a:t>Không Chôn Ngầm: </a:t>
            </a:r>
            <a:r>
              <a:rPr lang="vi" sz="2800" b="0" i="0" u="none" strike="noStrike">
                <a:latin typeface="Arial"/>
                <a:cs typeface="Arial"/>
              </a:rPr>
              <a:t>có nghĩa là có thể quan sát được bằng mắt thường.</a:t>
            </a:r>
            <a:endParaRPr lang="en-US" sz="2800" strike="sngStrike">
              <a:solidFill>
                <a:srgbClr val="FF0000"/>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599009A0-54C3-3613-7AF3-F33C2698B31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7</a:t>
            </a:r>
            <a:endParaRPr lang="en-US" sz="1800">
              <a:solidFill>
                <a:schemeClr val="tx1"/>
              </a:solidFill>
            </a:endParaRPr>
          </a:p>
        </p:txBody>
      </p:sp>
    </p:spTree>
    <p:extLst>
      <p:ext uri="{BB962C8B-B14F-4D97-AF65-F5344CB8AC3E}">
        <p14:creationId xmlns:p14="http://schemas.microsoft.com/office/powerpoint/2010/main" val="116121702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048BE-1CD8-D947-10DA-243DA3C0F8FE}"/>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DE94967B-936F-47A4-711A-9CCD074500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21A4F5D-AF24-2A66-D4D2-30E9BC924A3D}"/>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B3F43D0F-20CE-C72D-07F5-1E3F2BC1FE28}"/>
              </a:ext>
            </a:extLst>
          </p:cNvPr>
          <p:cNvSpPr txBox="1"/>
          <p:nvPr/>
        </p:nvSpPr>
        <p:spPr>
          <a:xfrm>
            <a:off x="595085" y="1625600"/>
            <a:ext cx="11016343" cy="3394775"/>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Thay Đổi </a:t>
            </a:r>
            <a:r>
              <a:rPr lang="vi" sz="2800" b="1" i="0" u="none" strike="noStrike">
                <a:solidFill>
                  <a:srgbClr val="0070C0"/>
                </a:solidFill>
                <a:latin typeface="Arial"/>
              </a:rPr>
              <a:t>Đề Xuất: </a:t>
            </a:r>
            <a:r>
              <a:rPr lang="vi" sz="2800" b="0" i="0" u="none" strike="noStrike">
                <a:latin typeface="Arial"/>
              </a:rPr>
              <a:t>Yêu cầu đối với việc </a:t>
            </a:r>
            <a:r>
              <a:rPr lang="vi" sz="2800" b="0" i="0" u="none" strike="noStrike">
                <a:solidFill>
                  <a:srgbClr val="0070C0"/>
                </a:solidFill>
                <a:latin typeface="Arial"/>
              </a:rPr>
              <a:t>ngừng sử dụng vĩnh viễn</a:t>
            </a:r>
            <a:r>
              <a:rPr lang="vi"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latin typeface="Arial"/>
                <a:ea typeface="+mn-lt"/>
                <a:cs typeface="+mn-lt"/>
              </a:rPr>
              <a:t>Đối với </a:t>
            </a:r>
            <a:r>
              <a:rPr lang="vi" sz="2800" b="0" i="0" u="none" strike="noStrike">
                <a:solidFill>
                  <a:srgbClr val="0070C0"/>
                </a:solidFill>
                <a:latin typeface="Arial"/>
                <a:ea typeface="+mn-lt"/>
                <a:cs typeface="+mn-lt"/>
              </a:rPr>
              <a:t>đường ống chứa chất nguy hại</a:t>
            </a:r>
            <a:r>
              <a:rPr lang="vi" sz="2800" b="0" i="0" u="none" strike="noStrike">
                <a:latin typeface="Arial"/>
                <a:ea typeface="+mn-lt"/>
                <a:cs typeface="+mn-lt"/>
              </a:rPr>
              <a:t>, ngoài yêu cầu lấy mẫu mỗi 20 feet theo chiều dài, còn phải lấy mẫu đất:</a:t>
            </a:r>
          </a:p>
          <a:p>
            <a:pPr marL="800100" lvl="1" indent="-285750" rtl="0">
              <a:spcAft>
                <a:spcPts val="600"/>
              </a:spcAft>
              <a:buFont typeface="Arial" panose="020B0604020202020204" pitchFamily="34" charset="0"/>
              <a:buChar char="•"/>
            </a:pPr>
            <a:r>
              <a:rPr lang="vi" sz="2800" b="0" i="0" u="none" strike="noStrike">
                <a:latin typeface="Arial"/>
                <a:ea typeface="+mn-lt"/>
                <a:cs typeface="+mn-lt"/>
              </a:rPr>
              <a:t>Tại mỗi </a:t>
            </a:r>
            <a:r>
              <a:rPr lang="vi" sz="2800" b="0" i="0" u="none" strike="noStrike">
                <a:solidFill>
                  <a:srgbClr val="0070C0"/>
                </a:solidFill>
                <a:latin typeface="Arial"/>
                <a:ea typeface="+mn-lt"/>
                <a:cs typeface="+mn-lt"/>
              </a:rPr>
              <a:t>điểm thay đổi hướng đối với đường ống cứng</a:t>
            </a:r>
            <a:r>
              <a:rPr lang="vi" sz="2800" b="0" i="0" u="none" strike="noStrike">
                <a:latin typeface="Arial"/>
                <a:ea typeface="+mn-lt"/>
                <a:cs typeface="+mn-lt"/>
              </a:rPr>
              <a:t>; và</a:t>
            </a:r>
          </a:p>
          <a:p>
            <a:pPr marL="800100" lvl="1" indent="-285750" rtl="0">
              <a:spcAft>
                <a:spcPts val="600"/>
              </a:spcAft>
              <a:buFont typeface="Arial" panose="020B0604020202020204" pitchFamily="34" charset="0"/>
              <a:buChar char="•"/>
            </a:pPr>
            <a:r>
              <a:rPr lang="vi" sz="2800" b="0" i="0" u="none" strike="noStrike">
                <a:latin typeface="Arial"/>
                <a:ea typeface="+mn-lt"/>
                <a:cs typeface="+mn-lt"/>
              </a:rPr>
              <a:t>Bên dưới mỗi </a:t>
            </a:r>
            <a:r>
              <a:rPr lang="vi" sz="2800" b="0" i="0" u="none" strike="noStrike">
                <a:solidFill>
                  <a:srgbClr val="0070C0"/>
                </a:solidFill>
                <a:latin typeface="Arial"/>
              </a:rPr>
              <a:t>thiết bị phân phối</a:t>
            </a:r>
            <a:r>
              <a:rPr lang="vi" sz="2800" b="0" i="0" u="none" strike="noStrike">
                <a:latin typeface="Arial"/>
                <a:ea typeface="+mn-lt"/>
                <a:cs typeface="+mn-lt"/>
              </a:rPr>
              <a:t>.</a:t>
            </a:r>
            <a:endParaRPr lang="en-US" sz="2800">
              <a:cs typeface="Arial"/>
            </a:endParaRPr>
          </a:p>
          <a:p>
            <a:pPr marL="342900" indent="-285750">
              <a:spcAft>
                <a:spcPts val="600"/>
              </a:spcAft>
              <a:buFont typeface="Arial" panose="020B0604020202020204" pitchFamily="34" charset="0"/>
              <a:buChar char="•"/>
            </a:pPr>
            <a:endParaRPr lang="en-US" sz="2800">
              <a:solidFill>
                <a:srgbClr val="0070C0"/>
              </a:solidFil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6A1F33E1-69EC-202E-5B22-AACDC83130A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70</a:t>
            </a:r>
            <a:endParaRPr lang="en-US" sz="1800">
              <a:solidFill>
                <a:schemeClr val="tx1"/>
              </a:solidFill>
            </a:endParaRPr>
          </a:p>
        </p:txBody>
      </p:sp>
    </p:spTree>
    <p:extLst>
      <p:ext uri="{BB962C8B-B14F-4D97-AF65-F5344CB8AC3E}">
        <p14:creationId xmlns:p14="http://schemas.microsoft.com/office/powerpoint/2010/main" val="84805163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2479-6418-D25B-7CBD-9CEDD1A39E59}"/>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077F84DF-31EF-2D34-1261-BC11D76428B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E647217-356C-83F0-3997-F6BCD3E7C4F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FD95BAF7-E30A-9858-D35D-7750B47A0315}"/>
              </a:ext>
            </a:extLst>
          </p:cNvPr>
          <p:cNvSpPr txBox="1"/>
          <p:nvPr/>
        </p:nvSpPr>
        <p:spPr>
          <a:xfrm>
            <a:off x="595085" y="1625600"/>
            <a:ext cx="11016343" cy="3847207"/>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dirty="0">
                <a:solidFill>
                  <a:srgbClr val="0070C0"/>
                </a:solidFill>
                <a:latin typeface="Arial"/>
                <a:ea typeface="+mn-lt"/>
                <a:cs typeface="+mn-lt"/>
              </a:rPr>
              <a:t>Nội Dung Mới </a:t>
            </a:r>
            <a:r>
              <a:rPr lang="vi" sz="2800" b="1" i="0" u="none" strike="noStrike" dirty="0">
                <a:solidFill>
                  <a:srgbClr val="0070C0"/>
                </a:solidFill>
                <a:latin typeface="Arial"/>
              </a:rPr>
              <a:t>Đề Xuất: </a:t>
            </a:r>
            <a:r>
              <a:rPr lang="vi" sz="2800" b="0" i="0" u="none" strike="noStrike" dirty="0">
                <a:latin typeface="Arial"/>
              </a:rPr>
              <a:t>Yêu cầu đối với việc </a:t>
            </a:r>
            <a:r>
              <a:rPr lang="vi" sz="2800" b="0" i="0" u="none" strike="noStrike" dirty="0">
                <a:solidFill>
                  <a:srgbClr val="0070C0"/>
                </a:solidFill>
                <a:latin typeface="Arial"/>
              </a:rPr>
              <a:t>ngừng sử dụng vĩnh viễn</a:t>
            </a:r>
            <a:r>
              <a:rPr lang="vi" sz="2800" b="0" i="0" u="none" strike="noStrike" dirty="0">
                <a:latin typeface="Arial"/>
              </a:rPr>
              <a:t>.</a:t>
            </a:r>
            <a:endParaRPr lang="en-US" sz="2800" b="1" dirty="0">
              <a:solidFill>
                <a:srgbClr val="0070C0"/>
              </a:solidFill>
              <a:cs typeface="Arial"/>
            </a:endParaRPr>
          </a:p>
          <a:p>
            <a:pPr marL="342900" indent="-285750" rtl="0">
              <a:spcAft>
                <a:spcPts val="600"/>
              </a:spcAft>
              <a:buFont typeface="Arial" panose="020B0604020202020204" pitchFamily="34" charset="0"/>
              <a:buChar char="•"/>
            </a:pPr>
            <a:r>
              <a:rPr lang="vi" sz="2800" b="0" i="1" u="none" strike="noStrike" dirty="0">
                <a:latin typeface="Arial"/>
                <a:ea typeface="+mn-lt"/>
                <a:cs typeface="+mn-lt"/>
              </a:rPr>
              <a:t>Các Hạng Mục trong Báo Cáo Ngừng Sử Dụng</a:t>
            </a:r>
          </a:p>
          <a:p>
            <a:pPr marL="800100" lvl="1" indent="-285750" rtl="0">
              <a:spcAft>
                <a:spcPts val="600"/>
              </a:spcAft>
              <a:buFont typeface="Arial" panose="020B0604020202020204" pitchFamily="34" charset="0"/>
              <a:buChar char="•"/>
            </a:pPr>
            <a:r>
              <a:rPr lang="vi" sz="2800" b="0" i="0" u="none" strike="noStrike" dirty="0">
                <a:solidFill>
                  <a:srgbClr val="0070C0"/>
                </a:solidFill>
                <a:latin typeface="Arial"/>
                <a:ea typeface="+mn-lt"/>
                <a:cs typeface="+mn-lt"/>
              </a:rPr>
              <a:t>Bản đồ cơ sở hoặc bản vẽ xác định vị trí tại cơ sở, độ sâu dưới mặt đất và ngày lấy mẫu đối với từng mẫu đã lấy</a:t>
            </a:r>
            <a:r>
              <a:rPr lang="vi" sz="2800" b="0" i="0" u="none" strike="noStrike" dirty="0">
                <a:solidFill>
                  <a:srgbClr val="000000"/>
                </a:solidFill>
                <a:latin typeface="Arial"/>
                <a:ea typeface="+mn-lt"/>
                <a:cs typeface="+mn-lt"/>
              </a:rPr>
              <a:t>;</a:t>
            </a:r>
          </a:p>
          <a:p>
            <a:pPr marL="800100" lvl="1" indent="-285750" rtl="0">
              <a:spcAft>
                <a:spcPts val="600"/>
              </a:spcAft>
              <a:buFont typeface="Arial" panose="020B0604020202020204" pitchFamily="34" charset="0"/>
              <a:buChar char="•"/>
            </a:pPr>
            <a:r>
              <a:rPr lang="vi" sz="2800" b="0" i="0" u="none" strike="noStrike" dirty="0">
                <a:solidFill>
                  <a:srgbClr val="0070C0"/>
                </a:solidFill>
                <a:latin typeface="Arial"/>
                <a:ea typeface="+mn-lt"/>
                <a:cs typeface="+mn-lt"/>
              </a:rPr>
              <a:t>Nhật ký khoan </a:t>
            </a:r>
            <a:r>
              <a:rPr lang="vi" sz="2800" b="0" i="0" u="none" strike="noStrike" dirty="0">
                <a:latin typeface="Arial"/>
                <a:ea typeface="+mn-lt"/>
                <a:cs typeface="+mn-lt"/>
              </a:rPr>
              <a:t>(nếu áp dụng); và</a:t>
            </a:r>
          </a:p>
          <a:p>
            <a:pPr marL="800100" lvl="1" indent="-285750" rtl="0">
              <a:spcAft>
                <a:spcPts val="600"/>
              </a:spcAft>
              <a:buFont typeface="Arial" panose="020B0604020202020204" pitchFamily="34" charset="0"/>
              <a:buChar char="•"/>
            </a:pPr>
            <a:r>
              <a:rPr lang="vi" sz="2800" b="0" i="0" u="none" strike="noStrike" dirty="0">
                <a:solidFill>
                  <a:srgbClr val="0070C0"/>
                </a:solidFill>
                <a:latin typeface="Arial"/>
                <a:cs typeface="Arial"/>
              </a:rPr>
              <a:t>Tài liệu chứng minh việc xử lý đúng quy định</a:t>
            </a:r>
            <a:r>
              <a:rPr lang="vi" sz="2800" b="0" i="0" u="none" strike="noStrike" dirty="0">
                <a:latin typeface="Arial"/>
                <a:cs typeface="Arial"/>
              </a:rPr>
              <a:t> đối với bồn chứa, đường ống chứa chất nguy hại và mọi chất thải nguy hại. </a:t>
            </a:r>
          </a:p>
        </p:txBody>
      </p:sp>
      <p:sp>
        <p:nvSpPr>
          <p:cNvPr id="2" name="Slide Number Placeholder 2">
            <a:extLst>
              <a:ext uri="{FF2B5EF4-FFF2-40B4-BE49-F238E27FC236}">
                <a16:creationId xmlns:a16="http://schemas.microsoft.com/office/drawing/2014/main" id="{13230425-C307-AEDD-3816-8C15320C2B9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71</a:t>
            </a:r>
            <a:endParaRPr lang="en-US" sz="1800">
              <a:solidFill>
                <a:schemeClr val="tx1"/>
              </a:solidFill>
            </a:endParaRPr>
          </a:p>
        </p:txBody>
      </p:sp>
    </p:spTree>
    <p:extLst>
      <p:ext uri="{BB962C8B-B14F-4D97-AF65-F5344CB8AC3E}">
        <p14:creationId xmlns:p14="http://schemas.microsoft.com/office/powerpoint/2010/main" val="268619176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3600" b="1" i="0" u="none" strike="noStrike">
                <a:solidFill>
                  <a:srgbClr val="0070C0"/>
                </a:solidFill>
                <a:latin typeface="Arial"/>
                <a:cs typeface="+mj-cs"/>
              </a:rPr>
              <a:t>Yêu Cầu về Ngừng Sử Dụng</a:t>
            </a:r>
            <a:endParaRPr lang="en-US" sz="36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164193" cy="3939540"/>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dirty="0">
                <a:solidFill>
                  <a:srgbClr val="0070C0"/>
                </a:solidFill>
                <a:latin typeface="Arial"/>
                <a:ea typeface="+mn-lt"/>
                <a:cs typeface="+mn-lt"/>
              </a:rPr>
              <a:t>Nội Dung Mới </a:t>
            </a:r>
            <a:r>
              <a:rPr lang="vi" sz="2400" b="1" i="0" u="none" strike="noStrike" dirty="0">
                <a:solidFill>
                  <a:srgbClr val="0070C0"/>
                </a:solidFill>
                <a:latin typeface="Arial"/>
              </a:rPr>
              <a:t>Đề Xuất: </a:t>
            </a:r>
            <a:r>
              <a:rPr lang="vi" sz="2400" b="0" i="0" u="none" strike="noStrike" dirty="0">
                <a:latin typeface="Arial"/>
              </a:rPr>
              <a:t>Yêu cầu đối với việc </a:t>
            </a:r>
            <a:r>
              <a:rPr lang="vi" sz="2400" b="0" i="0" u="none" strike="noStrike" dirty="0">
                <a:solidFill>
                  <a:srgbClr val="0070C0"/>
                </a:solidFill>
                <a:latin typeface="Arial"/>
              </a:rPr>
              <a:t>ngừng sử dụng vĩnh viễn</a:t>
            </a:r>
            <a:r>
              <a:rPr lang="vi" sz="2400" b="0" i="0" u="none" strike="noStrike" dirty="0">
                <a:latin typeface="Arial"/>
              </a:rPr>
              <a:t>.</a:t>
            </a:r>
            <a:endParaRPr lang="en-US" sz="2400" b="1" dirty="0">
              <a:solidFill>
                <a:srgbClr val="0070C0"/>
              </a:solidFill>
            </a:endParaRPr>
          </a:p>
          <a:p>
            <a:pPr marL="342900" indent="-285750" rtl="0">
              <a:spcAft>
                <a:spcPts val="600"/>
              </a:spcAft>
              <a:buFont typeface="Arial" panose="020B0604020202020204" pitchFamily="34" charset="0"/>
              <a:buChar char="•"/>
            </a:pPr>
            <a:r>
              <a:rPr lang="vi" sz="2400" b="0" i="0" u="none" strike="noStrike" dirty="0">
                <a:solidFill>
                  <a:srgbClr val="0070C0"/>
                </a:solidFill>
                <a:latin typeface="Arial"/>
                <a:ea typeface="+mn-lt"/>
                <a:cs typeface="+mn-lt"/>
              </a:rPr>
              <a:t>Trong vòng 30 ngày kể từ khi nhận được các hạng mục của báo cáo ngừng sử dụng, </a:t>
            </a:r>
            <a:r>
              <a:rPr lang="vi" sz="2400" b="0" i="0" u="none" strike="noStrike" dirty="0">
                <a:latin typeface="Arial"/>
                <a:ea typeface="+mn-lt"/>
                <a:cs typeface="+mn-lt"/>
              </a:rPr>
              <a:t>UPA phải nộp các thông tin sau cho COA</a:t>
            </a:r>
            <a:r>
              <a:rPr lang="vi" sz="2400" b="0" i="0" u="none" strike="noStrike" dirty="0">
                <a:latin typeface="Arial"/>
              </a:rPr>
              <a:t>:</a:t>
            </a:r>
          </a:p>
          <a:p>
            <a:pPr marL="57150" rtl="0">
              <a:spcAft>
                <a:spcPts val="600"/>
              </a:spcAft>
            </a:pPr>
            <a:endParaRPr lang="en-US" sz="1000" dirty="0">
              <a:cs typeface="Arial"/>
            </a:endParaRPr>
          </a:p>
          <a:p>
            <a:pPr marL="800100" indent="-285750" rtl="0">
              <a:spcAft>
                <a:spcPts val="600"/>
              </a:spcAft>
              <a:buFont typeface="Arial" panose="020B0604020202020204" pitchFamily="34" charset="0"/>
              <a:buChar char="•"/>
            </a:pPr>
            <a:r>
              <a:rPr lang="vi" sz="1600" b="0" i="0" u="none" strike="noStrike" dirty="0">
                <a:latin typeface="Arial"/>
              </a:rPr>
              <a:t>Tên và thông tin liên hệ của Cơ Quan Chương </a:t>
            </a:r>
            <a:br>
              <a:rPr lang="vi" sz="1600" b="0" i="0" u="none" strike="noStrike" dirty="0">
                <a:latin typeface="Arial"/>
              </a:rPr>
            </a:br>
            <a:r>
              <a:rPr lang="vi" sz="1600" b="0" i="0" u="none" strike="noStrike" dirty="0">
                <a:latin typeface="Arial"/>
              </a:rPr>
              <a:t>Trình Thống Nhất</a:t>
            </a:r>
            <a:endParaRPr lang="en-US" sz="1600" dirty="0">
              <a:cs typeface="Arial"/>
            </a:endParaRPr>
          </a:p>
          <a:p>
            <a:pPr marL="800100" lvl="1" indent="-285750" rtl="0">
              <a:spcAft>
                <a:spcPts val="600"/>
              </a:spcAft>
              <a:buFont typeface="Arial" panose="020B0604020202020204" pitchFamily="34" charset="0"/>
              <a:buChar char="•"/>
            </a:pPr>
            <a:r>
              <a:rPr lang="vi" sz="1600" b="0" i="0" u="none" strike="noStrike" dirty="0">
                <a:latin typeface="Arial"/>
              </a:rPr>
              <a:t>Số CERS ID của cơ sở</a:t>
            </a:r>
          </a:p>
          <a:p>
            <a:pPr marL="800100" lvl="1" indent="-285750" rtl="0">
              <a:spcAft>
                <a:spcPts val="600"/>
              </a:spcAft>
              <a:buFont typeface="Arial" panose="020B0604020202020204" pitchFamily="34" charset="0"/>
              <a:buChar char="•"/>
            </a:pPr>
            <a:r>
              <a:rPr lang="vi" sz="1600" b="0" i="0" u="none" strike="noStrike" dirty="0">
                <a:latin typeface="Arial"/>
                <a:cs typeface="Arial"/>
              </a:rPr>
              <a:t>Tên và địa chỉ cơ sở</a:t>
            </a:r>
          </a:p>
          <a:p>
            <a:pPr marL="800100" lvl="1" indent="-285750" rtl="0">
              <a:spcAft>
                <a:spcPts val="600"/>
              </a:spcAft>
              <a:buFont typeface="Arial" panose="020B0604020202020204" pitchFamily="34" charset="0"/>
              <a:buChar char="•"/>
            </a:pPr>
            <a:r>
              <a:rPr lang="vi" sz="1600" b="0" i="0" u="none" strike="noStrike" dirty="0">
                <a:latin typeface="Arial"/>
              </a:rPr>
              <a:t>Tên chủ sở hữu</a:t>
            </a:r>
            <a:endParaRPr lang="en-US" sz="1600" dirty="0">
              <a:cs typeface="Arial"/>
            </a:endParaRPr>
          </a:p>
          <a:p>
            <a:pPr marL="800100" lvl="1" indent="-285750" rtl="0">
              <a:spcAft>
                <a:spcPts val="600"/>
              </a:spcAft>
              <a:buFont typeface="Arial" panose="020B0604020202020204" pitchFamily="34" charset="0"/>
              <a:buChar char="•"/>
            </a:pPr>
            <a:r>
              <a:rPr lang="vi" sz="1600" b="0" i="0" u="none" strike="noStrike" dirty="0">
                <a:latin typeface="Arial"/>
              </a:rPr>
              <a:t>Tên người vận hành</a:t>
            </a:r>
          </a:p>
          <a:p>
            <a:pPr marL="800100" lvl="1" indent="-285750" rtl="0">
              <a:spcAft>
                <a:spcPts val="600"/>
              </a:spcAft>
              <a:buFont typeface="Arial" panose="020B0604020202020204" pitchFamily="34" charset="0"/>
              <a:buChar char="•"/>
            </a:pPr>
            <a:r>
              <a:rPr lang="vi" sz="1600" b="0" i="0" u="none" strike="noStrike" dirty="0">
                <a:latin typeface="Arial"/>
              </a:rPr>
              <a:t>Số CERS ID Bồn Chứa của từng bồn đã ngừng sử dụng</a:t>
            </a:r>
          </a:p>
          <a:p>
            <a:pPr marL="800100" lvl="1" indent="-285750" rtl="0">
              <a:spcAft>
                <a:spcPts val="600"/>
              </a:spcAft>
              <a:buFont typeface="Arial" panose="020B0604020202020204" pitchFamily="34" charset="0"/>
              <a:buChar char="•"/>
            </a:pPr>
            <a:r>
              <a:rPr lang="vi" sz="1600" b="0" i="0" u="none" strike="noStrike" dirty="0">
                <a:latin typeface="Arial"/>
              </a:rPr>
              <a:t>Ngày UST ngừng sử dụng</a:t>
            </a: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600" b="0" i="0" u="none" strike="noStrike">
                <a:solidFill>
                  <a:srgbClr val="000000"/>
                </a:solidFill>
                <a:latin typeface="Arial"/>
              </a:rPr>
              <a:t>72</a:t>
            </a:r>
            <a:endParaRPr lang="en-US" sz="1600">
              <a:solidFill>
                <a:schemeClr val="tx1"/>
              </a:solidFill>
            </a:endParaRPr>
          </a:p>
        </p:txBody>
      </p:sp>
      <p:sp>
        <p:nvSpPr>
          <p:cNvPr id="3" name="TextBox 2">
            <a:extLst>
              <a:ext uri="{FF2B5EF4-FFF2-40B4-BE49-F238E27FC236}">
                <a16:creationId xmlns:a16="http://schemas.microsoft.com/office/drawing/2014/main" id="{D6537648-0E18-C348-E1D8-7DC4C3CD5504}"/>
              </a:ext>
            </a:extLst>
          </p:cNvPr>
          <p:cNvSpPr txBox="1"/>
          <p:nvPr/>
        </p:nvSpPr>
        <p:spPr>
          <a:xfrm>
            <a:off x="6177181" y="3058360"/>
            <a:ext cx="4984367" cy="3456331"/>
          </a:xfrm>
          <a:prstGeom prst="rect">
            <a:avLst/>
          </a:prstGeom>
          <a:noFill/>
        </p:spPr>
        <p:txBody>
          <a:bodyPr wrap="square" lIns="91440" tIns="45720" rIns="91440" bIns="45720" rtlCol="0" anchor="t">
            <a:noAutofit/>
          </a:bodyPr>
          <a:lstStyle/>
          <a:p>
            <a:pPr marL="800100" lvl="1" indent="-285750" rtl="0">
              <a:spcAft>
                <a:spcPts val="600"/>
              </a:spcAft>
              <a:buFont typeface="Arial" panose="020B0604020202020204" pitchFamily="34" charset="0"/>
              <a:buChar char="•"/>
            </a:pPr>
            <a:r>
              <a:rPr lang="vi" sz="1600" b="0" i="0" u="none" strike="noStrike" dirty="0">
                <a:latin typeface="Arial"/>
              </a:rPr>
              <a:t>Dung tích của từng bồn chứa đã ngừng sử dụng</a:t>
            </a:r>
            <a:endParaRPr lang="en-US" sz="1600" dirty="0">
              <a:cs typeface="Arial"/>
            </a:endParaRPr>
          </a:p>
          <a:p>
            <a:pPr marL="800100" lvl="1" indent="-285750" rtl="0">
              <a:spcAft>
                <a:spcPts val="600"/>
              </a:spcAft>
              <a:buFont typeface="Arial" panose="020B0604020202020204" pitchFamily="34" charset="0"/>
              <a:buChar char="•"/>
            </a:pPr>
            <a:r>
              <a:rPr lang="vi" sz="1600" b="0" i="0" u="none" strike="noStrike" dirty="0">
                <a:latin typeface="Arial"/>
              </a:rPr>
              <a:t>Các chất được lưu trữ trước đó</a:t>
            </a:r>
            <a:endParaRPr lang="en-US" sz="1600" dirty="0">
              <a:cs typeface="Arial"/>
            </a:endParaRPr>
          </a:p>
          <a:p>
            <a:pPr marL="800100" lvl="1" indent="-285750" rtl="0">
              <a:spcAft>
                <a:spcPts val="600"/>
              </a:spcAft>
              <a:buFont typeface="Arial" panose="020B0604020202020204" pitchFamily="34" charset="0"/>
              <a:buChar char="•"/>
            </a:pPr>
            <a:r>
              <a:rPr lang="vi" sz="1600" b="0" i="0" u="none" strike="noStrike" dirty="0">
                <a:latin typeface="Arial"/>
              </a:rPr>
              <a:t>Ngày, vị trí tại cơ sở và độ sâu của các mẫu đã thu thập</a:t>
            </a:r>
            <a:endParaRPr lang="en-US" sz="1600" dirty="0">
              <a:cs typeface="Arial"/>
            </a:endParaRPr>
          </a:p>
          <a:p>
            <a:pPr marL="800100" lvl="1" indent="-285750" rtl="0">
              <a:spcAft>
                <a:spcPts val="600"/>
              </a:spcAft>
              <a:buFont typeface="Arial" panose="020B0604020202020204" pitchFamily="34" charset="0"/>
              <a:buChar char="•"/>
            </a:pPr>
            <a:r>
              <a:rPr lang="vi" sz="1600" b="0" i="0" u="none" strike="noStrike" dirty="0">
                <a:latin typeface="Arial"/>
              </a:rPr>
              <a:t>Các báo cáo kiểm tra việc ngừng sử dụng</a:t>
            </a:r>
          </a:p>
          <a:p>
            <a:pPr marL="800100" lvl="1" indent="-285750" rtl="0">
              <a:spcAft>
                <a:spcPts val="600"/>
              </a:spcAft>
              <a:buFont typeface="Arial" panose="020B0604020202020204" pitchFamily="34" charset="0"/>
              <a:buChar char="•"/>
            </a:pPr>
            <a:r>
              <a:rPr lang="vi" sz="1600" b="0" i="0" u="none" strike="noStrike" dirty="0">
                <a:latin typeface="Arial"/>
                <a:cs typeface="Arial"/>
              </a:rPr>
              <a:t>Các báo cáo phân tích của phòng thí nghiệm; và</a:t>
            </a:r>
          </a:p>
          <a:p>
            <a:pPr marL="800100" lvl="1" indent="-285750" rtl="0">
              <a:spcAft>
                <a:spcPts val="600"/>
              </a:spcAft>
              <a:buFont typeface="Arial" panose="020B0604020202020204" pitchFamily="34" charset="0"/>
              <a:buChar char="•"/>
            </a:pPr>
            <a:r>
              <a:rPr lang="vi" sz="1600" b="0" i="0" u="none" strike="noStrike" dirty="0">
                <a:latin typeface="Arial"/>
                <a:cs typeface="Arial"/>
              </a:rPr>
              <a:t>Thông tin bổ sung do chủ sở hữu hoặc người vận hành cung cấp theo quy định tại </a:t>
            </a:r>
            <a:r>
              <a:rPr lang="vi" sz="1600" b="0" i="0" u="none" strike="noStrike" dirty="0">
                <a:latin typeface="Calibri"/>
                <a:cs typeface="Calibri"/>
              </a:rPr>
              <a:t>Mục</a:t>
            </a:r>
            <a:r>
              <a:rPr lang="vi" sz="1600" b="0" i="0" u="none" strike="noStrike" dirty="0">
                <a:latin typeface="Arial"/>
                <a:cs typeface="Arial"/>
              </a:rPr>
              <a:t> 2681(i)</a:t>
            </a:r>
          </a:p>
          <a:p>
            <a:pPr marL="57150">
              <a:lnSpc>
                <a:spcPct val="90000"/>
              </a:lnSpc>
              <a:spcAft>
                <a:spcPts val="600"/>
              </a:spcAft>
            </a:pPr>
            <a:endParaRPr lang="en-US" sz="2000" u="sng" dirty="0">
              <a:solidFill>
                <a:srgbClr val="0070C0"/>
              </a:solidFill>
              <a:cs typeface="Arial"/>
            </a:endParaRPr>
          </a:p>
          <a:p>
            <a:endParaRPr lang="en-US" sz="1600" dirty="0">
              <a:solidFill>
                <a:srgbClr val="000000"/>
              </a:solidFill>
              <a:cs typeface="Arial"/>
            </a:endParaRPr>
          </a:p>
        </p:txBody>
      </p:sp>
    </p:spTree>
    <p:extLst>
      <p:ext uri="{BB962C8B-B14F-4D97-AF65-F5344CB8AC3E}">
        <p14:creationId xmlns:p14="http://schemas.microsoft.com/office/powerpoint/2010/main" val="6312099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E3E8-6593-25EA-ABB4-BF9351623EA0}"/>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7536259F-6213-C881-6E82-B61A9AEEFA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1922973-EBFC-3288-86F6-D9216522896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23A1F1BA-E5A8-BDBA-D8B2-C8330F9DF91B}"/>
              </a:ext>
            </a:extLst>
          </p:cNvPr>
          <p:cNvSpPr txBox="1"/>
          <p:nvPr/>
        </p:nvSpPr>
        <p:spPr>
          <a:xfrm>
            <a:off x="595085" y="1625600"/>
            <a:ext cx="11016343" cy="2323713"/>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a:t>
            </a:r>
            <a:r>
              <a:rPr lang="vi" sz="2800" b="1" i="0" u="none" strike="noStrike">
                <a:solidFill>
                  <a:srgbClr val="0070C0"/>
                </a:solidFill>
                <a:latin typeface="Arial"/>
              </a:rPr>
              <a:t>Đề Xuất: </a:t>
            </a:r>
            <a:r>
              <a:rPr lang="vi" sz="2800" b="0" i="0" u="none" strike="noStrike">
                <a:latin typeface="Arial"/>
              </a:rPr>
              <a:t>Yêu cầu đối với việc </a:t>
            </a:r>
            <a:r>
              <a:rPr lang="vi" sz="2800" b="0" i="0" u="none" strike="noStrike">
                <a:solidFill>
                  <a:srgbClr val="0070C0"/>
                </a:solidFill>
                <a:latin typeface="Arial"/>
              </a:rPr>
              <a:t>ngừng sử dụng vĩnh viễn</a:t>
            </a:r>
            <a:r>
              <a:rPr lang="vi" sz="2800" b="0" i="0" u="none" strike="noStrike">
                <a:latin typeface="Arial"/>
              </a:rPr>
              <a:t>.</a:t>
            </a:r>
            <a:endParaRPr lang="en-US" sz="2800" b="1">
              <a:cs typeface="Arial"/>
            </a:endParaRPr>
          </a:p>
          <a:p>
            <a:pPr marL="342900"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Trong vòng 60 ngày</a:t>
            </a:r>
            <a:r>
              <a:rPr lang="vi" sz="2800" b="0" i="0" u="none" strike="noStrike">
                <a:latin typeface="Arial"/>
                <a:ea typeface="+mn-lt"/>
                <a:cs typeface="+mn-lt"/>
              </a:rPr>
              <a:t> kể từ khi nhận được toàn bộ tài liệu, Cơ Quan Chương Trình Thống Nhất phải cấp </a:t>
            </a:r>
            <a:r>
              <a:rPr lang="vi" sz="2800" b="0" i="0" u="none" strike="noStrike">
                <a:solidFill>
                  <a:srgbClr val="0070C0"/>
                </a:solidFill>
                <a:latin typeface="Arial"/>
                <a:ea typeface="+mn-lt"/>
                <a:cs typeface="+mn-lt"/>
              </a:rPr>
              <a:t>Thư Xác Nhận Ngừng Sử Dụng Bồn Chứa Ngầm</a:t>
            </a:r>
            <a:r>
              <a:rPr lang="vi" sz="2800" b="0" i="0" u="none" strike="noStrike">
                <a:latin typeface="Arial"/>
                <a:ea typeface="+mn-lt"/>
                <a:cs typeface="+mn-lt"/>
              </a:rPr>
              <a:t> cho chủ sở hữu hoặc người vận hành để xác nhận việc ngừng sử dụng vĩnh viễn hệ thống UST theo các quy định này.</a:t>
            </a:r>
            <a:endParaRPr lang="en-US" sz="2800">
              <a:cs typeface="Arial"/>
            </a:endParaRPr>
          </a:p>
        </p:txBody>
      </p:sp>
      <p:sp>
        <p:nvSpPr>
          <p:cNvPr id="2" name="Slide Number Placeholder 2">
            <a:extLst>
              <a:ext uri="{FF2B5EF4-FFF2-40B4-BE49-F238E27FC236}">
                <a16:creationId xmlns:a16="http://schemas.microsoft.com/office/drawing/2014/main" id="{492E0684-08D5-8E22-3B1B-ED41F18B6E6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73</a:t>
            </a:r>
            <a:endParaRPr lang="en-US" sz="1800">
              <a:solidFill>
                <a:schemeClr val="tx1"/>
              </a:solidFill>
            </a:endParaRPr>
          </a:p>
        </p:txBody>
      </p:sp>
    </p:spTree>
    <p:extLst>
      <p:ext uri="{BB962C8B-B14F-4D97-AF65-F5344CB8AC3E}">
        <p14:creationId xmlns:p14="http://schemas.microsoft.com/office/powerpoint/2010/main" val="41337945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B562-4240-D9EE-425F-6FD63EC70CDB}"/>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A66DD57A-2EE8-1954-3029-8E4C0B10BA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226ECC6-0D85-1F2F-64B9-37D18FDDED78}"/>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3600" b="1" i="0" u="none" strike="noStrike">
                <a:solidFill>
                  <a:srgbClr val="0070C0"/>
                </a:solidFill>
                <a:latin typeface="Arial"/>
                <a:cs typeface="+mj-cs"/>
              </a:rPr>
              <a:t>Yêu Cầu về Ngừng Sử Dụng</a:t>
            </a:r>
            <a:endParaRPr lang="en-US" sz="3600" b="1">
              <a:solidFill>
                <a:srgbClr val="0070C0"/>
              </a:solidFill>
              <a:cs typeface="+mj-cs"/>
            </a:endParaRPr>
          </a:p>
        </p:txBody>
      </p:sp>
      <p:sp>
        <p:nvSpPr>
          <p:cNvPr id="6" name="TextBox 5">
            <a:extLst>
              <a:ext uri="{FF2B5EF4-FFF2-40B4-BE49-F238E27FC236}">
                <a16:creationId xmlns:a16="http://schemas.microsoft.com/office/drawing/2014/main" id="{69A6C50E-664E-B935-47E5-2FD6E666FE3C}"/>
              </a:ext>
            </a:extLst>
          </p:cNvPr>
          <p:cNvSpPr txBox="1"/>
          <p:nvPr/>
        </p:nvSpPr>
        <p:spPr>
          <a:xfrm>
            <a:off x="595085" y="1625600"/>
            <a:ext cx="11164193" cy="3154710"/>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dirty="0">
                <a:solidFill>
                  <a:srgbClr val="0070C0"/>
                </a:solidFill>
                <a:latin typeface="Arial"/>
                <a:ea typeface="+mn-lt"/>
                <a:cs typeface="+mn-lt"/>
              </a:rPr>
              <a:t>Nội Dung Mới </a:t>
            </a:r>
            <a:r>
              <a:rPr lang="vi" sz="2400" b="1" i="0" u="none" strike="noStrike" dirty="0">
                <a:solidFill>
                  <a:srgbClr val="0070C0"/>
                </a:solidFill>
                <a:latin typeface="Arial"/>
              </a:rPr>
              <a:t>Đề Xuất: </a:t>
            </a:r>
            <a:r>
              <a:rPr lang="vi" sz="2400" b="0" i="0" u="none" strike="noStrike" dirty="0">
                <a:latin typeface="Arial"/>
              </a:rPr>
              <a:t>Yêu cầu đối với việc </a:t>
            </a:r>
            <a:r>
              <a:rPr lang="vi" sz="2400" b="0" i="0" u="none" strike="noStrike" dirty="0">
                <a:solidFill>
                  <a:srgbClr val="0070C0"/>
                </a:solidFill>
                <a:latin typeface="Arial"/>
              </a:rPr>
              <a:t>ngừng sử dụng vĩnh viễn</a:t>
            </a:r>
            <a:r>
              <a:rPr lang="vi" sz="2400" b="0" i="0" u="none" strike="noStrike" dirty="0">
                <a:latin typeface="Arial"/>
              </a:rPr>
              <a:t>.</a:t>
            </a:r>
            <a:endParaRPr lang="en-US" sz="2400" b="1" dirty="0">
              <a:cs typeface="Arial"/>
            </a:endParaRPr>
          </a:p>
          <a:p>
            <a:pPr marL="342900" indent="-285750" rtl="0">
              <a:spcAft>
                <a:spcPts val="600"/>
              </a:spcAft>
              <a:buFont typeface="Arial" panose="020B0604020202020204" pitchFamily="34" charset="0"/>
              <a:buChar char="•"/>
            </a:pPr>
            <a:r>
              <a:rPr lang="vi" sz="2400" b="0" i="0" u="none" strike="noStrike" dirty="0">
                <a:latin typeface="Arial"/>
                <a:ea typeface="+mn-lt"/>
                <a:cs typeface="+mn-lt"/>
              </a:rPr>
              <a:t>Thư Xác Nhận Ngừng Sử Dụng UST phải bao gồm tối thiểu các thông tin sau: </a:t>
            </a:r>
            <a:endParaRPr lang="en-US" sz="2400" dirty="0">
              <a:cs typeface="Arial"/>
            </a:endParaRPr>
          </a:p>
          <a:p>
            <a:pPr marL="800100" lvl="1" indent="-285750" rtl="0">
              <a:spcAft>
                <a:spcPts val="600"/>
              </a:spcAft>
              <a:buFont typeface="Arial" panose="020B0604020202020204" pitchFamily="34" charset="0"/>
              <a:buChar char="•"/>
            </a:pPr>
            <a:r>
              <a:rPr lang="vi" sz="1600" b="0" i="0" u="none" strike="noStrike" dirty="0">
                <a:latin typeface="Arial"/>
              </a:rPr>
              <a:t>Số CERS ID của cơ sở (nếu áp dụng)</a:t>
            </a:r>
          </a:p>
          <a:p>
            <a:pPr marL="800100" lvl="1" indent="-285750" rtl="0">
              <a:spcAft>
                <a:spcPts val="600"/>
              </a:spcAft>
              <a:buFont typeface="Arial" panose="020B0604020202020204" pitchFamily="34" charset="0"/>
              <a:buChar char="•"/>
            </a:pPr>
            <a:r>
              <a:rPr lang="vi" sz="1600" b="0" i="0" u="none" strike="noStrike" dirty="0">
                <a:latin typeface="Arial"/>
                <a:cs typeface="Arial"/>
              </a:rPr>
              <a:t>Tên và địa chỉ cơ sở</a:t>
            </a:r>
          </a:p>
          <a:p>
            <a:pPr marL="800100" lvl="1" indent="-285750" rtl="0">
              <a:spcAft>
                <a:spcPts val="600"/>
              </a:spcAft>
              <a:buFont typeface="Arial" panose="020B0604020202020204" pitchFamily="34" charset="0"/>
              <a:buChar char="•"/>
            </a:pPr>
            <a:r>
              <a:rPr lang="vi" sz="1600" b="0" i="0" u="none" strike="noStrike" dirty="0">
                <a:latin typeface="Arial"/>
              </a:rPr>
              <a:t>Tên chủ sở hữu</a:t>
            </a:r>
            <a:endParaRPr lang="en-US" sz="1600" dirty="0">
              <a:cs typeface="Arial"/>
            </a:endParaRPr>
          </a:p>
          <a:p>
            <a:pPr marL="800100" lvl="1" indent="-285750" rtl="0">
              <a:spcAft>
                <a:spcPts val="600"/>
              </a:spcAft>
              <a:buFont typeface="Arial" panose="020B0604020202020204" pitchFamily="34" charset="0"/>
              <a:buChar char="•"/>
            </a:pPr>
            <a:r>
              <a:rPr lang="vi" sz="1600" b="0" i="0" u="none" strike="noStrike" dirty="0">
                <a:latin typeface="Arial"/>
              </a:rPr>
              <a:t>Tên người vận hành</a:t>
            </a:r>
          </a:p>
          <a:p>
            <a:pPr marL="800100" lvl="1" indent="-285750" rtl="0">
              <a:spcAft>
                <a:spcPts val="600"/>
              </a:spcAft>
              <a:buFont typeface="Arial" panose="020B0604020202020204" pitchFamily="34" charset="0"/>
              <a:buChar char="•"/>
            </a:pPr>
            <a:r>
              <a:rPr lang="vi" sz="1600" b="0" i="0" u="none" strike="noStrike" dirty="0">
                <a:latin typeface="Arial"/>
              </a:rPr>
              <a:t>Số CERS ID Bồn Chứa của từng bồn đã ngừng sử </a:t>
            </a:r>
            <a:br>
              <a:rPr lang="vi" sz="1600" b="0" i="0" u="none" strike="noStrike" dirty="0">
                <a:latin typeface="Arial"/>
              </a:rPr>
            </a:br>
            <a:r>
              <a:rPr lang="vi" sz="1600" b="0" i="0" u="none" strike="noStrike" dirty="0">
                <a:latin typeface="Arial"/>
              </a:rPr>
              <a:t>dụng (nếu áp dụng)</a:t>
            </a:r>
          </a:p>
          <a:p>
            <a:pPr marL="800100" lvl="1" indent="-285750" rtl="0">
              <a:spcAft>
                <a:spcPts val="600"/>
              </a:spcAft>
              <a:buFont typeface="Arial" panose="020B0604020202020204" pitchFamily="34" charset="0"/>
              <a:buChar char="•"/>
            </a:pPr>
            <a:r>
              <a:rPr lang="vi" sz="1600" b="0" i="0" u="none" strike="noStrike" dirty="0">
                <a:latin typeface="Arial"/>
              </a:rPr>
              <a:t>Ngày UST ngừng sử dụng</a:t>
            </a:r>
          </a:p>
        </p:txBody>
      </p:sp>
      <p:sp>
        <p:nvSpPr>
          <p:cNvPr id="2" name="Slide Number Placeholder 2">
            <a:extLst>
              <a:ext uri="{FF2B5EF4-FFF2-40B4-BE49-F238E27FC236}">
                <a16:creationId xmlns:a16="http://schemas.microsoft.com/office/drawing/2014/main" id="{D3CD1883-0E57-A053-9834-4B63A26F3207}"/>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600" b="0" i="0" u="none" strike="noStrike">
                <a:solidFill>
                  <a:srgbClr val="000000"/>
                </a:solidFill>
                <a:latin typeface="Arial"/>
              </a:rPr>
              <a:t>74</a:t>
            </a:r>
            <a:endParaRPr lang="en-US" sz="1600">
              <a:solidFill>
                <a:schemeClr val="tx1"/>
              </a:solidFill>
            </a:endParaRPr>
          </a:p>
        </p:txBody>
      </p:sp>
      <p:sp>
        <p:nvSpPr>
          <p:cNvPr id="3" name="TextBox 2">
            <a:extLst>
              <a:ext uri="{FF2B5EF4-FFF2-40B4-BE49-F238E27FC236}">
                <a16:creationId xmlns:a16="http://schemas.microsoft.com/office/drawing/2014/main" id="{896F90B3-92A1-9C18-1C87-BC66E6D12AFF}"/>
              </a:ext>
            </a:extLst>
          </p:cNvPr>
          <p:cNvSpPr txBox="1"/>
          <p:nvPr/>
        </p:nvSpPr>
        <p:spPr>
          <a:xfrm>
            <a:off x="6443735" y="2868392"/>
            <a:ext cx="4984367" cy="2262158"/>
          </a:xfrm>
          <a:prstGeom prst="rect">
            <a:avLst/>
          </a:prstGeom>
          <a:noFill/>
        </p:spPr>
        <p:txBody>
          <a:bodyPr wrap="square" lIns="91440" tIns="45720" rIns="91440" bIns="45720" rtlCol="0" anchor="t">
            <a:noAutofit/>
          </a:bodyPr>
          <a:lstStyle/>
          <a:p>
            <a:pPr marL="800100" lvl="1" indent="-285750" rtl="0">
              <a:spcAft>
                <a:spcPts val="600"/>
              </a:spcAft>
              <a:buFont typeface="Arial" panose="020B0604020202020204" pitchFamily="34" charset="0"/>
              <a:buChar char="•"/>
            </a:pPr>
            <a:r>
              <a:rPr lang="vi" sz="1600" b="0" i="0" u="none" strike="noStrike" dirty="0">
                <a:latin typeface="Arial"/>
              </a:rPr>
              <a:t>Loại hình ngừng sử dụng (di dời hoặc ngừng sử dụng tại chỗ);</a:t>
            </a:r>
          </a:p>
          <a:p>
            <a:pPr marL="800100" lvl="1" indent="-285750" rtl="0">
              <a:spcAft>
                <a:spcPts val="600"/>
              </a:spcAft>
              <a:buFont typeface="Arial" panose="020B0604020202020204" pitchFamily="34" charset="0"/>
              <a:buChar char="•"/>
            </a:pPr>
            <a:r>
              <a:rPr lang="vi" sz="1600" b="0" i="0" u="none" strike="noStrike" dirty="0">
                <a:latin typeface="Arial"/>
              </a:rPr>
              <a:t>Số CERS ID Bồn Chứa của từng bồn chứa ngầm đã ngừng sử dụng, nếu áp dụng; và</a:t>
            </a:r>
          </a:p>
          <a:p>
            <a:pPr marL="800100" lvl="1" indent="-285750" rtl="0">
              <a:spcAft>
                <a:spcPts val="600"/>
              </a:spcAft>
              <a:buFont typeface="Arial" panose="020B0604020202020204" pitchFamily="34" charset="0"/>
              <a:buChar char="•"/>
            </a:pPr>
            <a:r>
              <a:rPr lang="vi" sz="1600" b="0" i="0" u="none" strike="noStrike" dirty="0">
                <a:latin typeface="Arial"/>
              </a:rPr>
              <a:t>Tên Cơ Quan Giám Sát Xử Lý Ô Nhiễm có thẩm quyền.</a:t>
            </a:r>
            <a:endParaRPr lang="en-US" sz="2000" u="sng" dirty="0">
              <a:solidFill>
                <a:srgbClr val="0070C0"/>
              </a:solidFill>
              <a:cs typeface="Arial"/>
            </a:endParaRPr>
          </a:p>
          <a:p>
            <a:endParaRPr lang="en-US" sz="1600" dirty="0">
              <a:solidFill>
                <a:srgbClr val="000000"/>
              </a:solidFill>
              <a:cs typeface="Arial"/>
            </a:endParaRPr>
          </a:p>
        </p:txBody>
      </p:sp>
    </p:spTree>
    <p:extLst>
      <p:ext uri="{BB962C8B-B14F-4D97-AF65-F5344CB8AC3E}">
        <p14:creationId xmlns:p14="http://schemas.microsoft.com/office/powerpoint/2010/main" val="365502332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Ngừng Sử Dụng</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016343" cy="2323713"/>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a:t>
            </a:r>
            <a:r>
              <a:rPr lang="vi" sz="2800" b="1" i="0" u="none" strike="noStrike">
                <a:solidFill>
                  <a:srgbClr val="0070C0"/>
                </a:solidFill>
                <a:latin typeface="Arial"/>
              </a:rPr>
              <a:t>Đề Xuất: </a:t>
            </a:r>
            <a:r>
              <a:rPr lang="vi" sz="2800" b="0" i="0" u="none" strike="noStrike">
                <a:latin typeface="Arial"/>
              </a:rPr>
              <a:t>Yêu cầu đối với việc </a:t>
            </a:r>
            <a:r>
              <a:rPr lang="vi" sz="2800" b="0" i="0" u="none" strike="noStrike">
                <a:solidFill>
                  <a:srgbClr val="0070C0"/>
                </a:solidFill>
                <a:latin typeface="Arial"/>
              </a:rPr>
              <a:t>tái sử dụng bồn chứa ngầm</a:t>
            </a:r>
            <a:r>
              <a:rPr lang="vi" sz="2800" b="0" i="0" u="none" strike="noStrike">
                <a:latin typeface="Arial"/>
              </a:rPr>
              <a:t>.</a:t>
            </a:r>
            <a:endParaRPr lang="en-US" sz="2800">
              <a:cs typeface="Arial"/>
            </a:endParaRPr>
          </a:p>
          <a:p>
            <a:pPr marL="342900" indent="-285750" rtl="0">
              <a:spcAft>
                <a:spcPts val="600"/>
              </a:spcAft>
              <a:buFont typeface="Arial" panose="020B0604020202020204" pitchFamily="34" charset="0"/>
              <a:buChar char="•"/>
            </a:pPr>
            <a:r>
              <a:rPr lang="vi" sz="2800" b="0" i="0" u="none" strike="noStrike">
                <a:latin typeface="Arial"/>
              </a:rPr>
              <a:t>Một UST dự định được</a:t>
            </a:r>
            <a:r>
              <a:rPr lang="vi" sz="2800" b="0" i="0" u="none" strike="noStrike">
                <a:solidFill>
                  <a:srgbClr val="0070C0"/>
                </a:solidFill>
                <a:latin typeface="Arial"/>
              </a:rPr>
              <a:t> tái sử dụng để chứa chất không nguy hại, </a:t>
            </a:r>
            <a:r>
              <a:rPr lang="vi" sz="2800" b="0" i="0" u="none" strike="noStrike">
                <a:latin typeface="Arial"/>
              </a:rPr>
              <a:t>hoặc</a:t>
            </a:r>
            <a:r>
              <a:rPr lang="vi" sz="2800" b="0" i="0" u="none" strike="noStrike">
                <a:solidFill>
                  <a:srgbClr val="0070C0"/>
                </a:solidFill>
                <a:latin typeface="Arial"/>
              </a:rPr>
              <a:t> được di dời khỏi vị trí hiện tại để tái sử dụng cho bất kỳ mục đích nào, </a:t>
            </a:r>
            <a:r>
              <a:rPr lang="vi" sz="2800" b="0" i="0" u="none" strike="noStrike">
                <a:latin typeface="Arial"/>
              </a:rPr>
              <a:t>phải được </a:t>
            </a:r>
            <a:r>
              <a:rPr lang="vi" sz="2800" b="0" i="0" u="none" strike="noStrike">
                <a:solidFill>
                  <a:srgbClr val="0070C0"/>
                </a:solidFill>
                <a:latin typeface="Arial"/>
              </a:rPr>
              <a:t>ngừng sử dụng vĩnh viễn </a:t>
            </a:r>
            <a:r>
              <a:rPr lang="vi" sz="2800" b="0" i="0" u="none" strike="noStrike">
                <a:latin typeface="Arial"/>
              </a:rPr>
              <a:t>trước khi di dời hoặc tái sử dụng, </a:t>
            </a:r>
            <a:r>
              <a:rPr lang="vi" sz="2800" b="0" i="0" u="none" strike="noStrike">
                <a:solidFill>
                  <a:srgbClr val="0070C0"/>
                </a:solidFill>
                <a:latin typeface="Arial"/>
              </a:rPr>
              <a:t>nếu </a:t>
            </a:r>
            <a:r>
              <a:rPr lang="vi" sz="2800" b="0" i="0" u="none" strike="noStrike">
                <a:latin typeface="Arial"/>
              </a:rPr>
              <a:t>được Cơ Quan Chương Trình Thống Nhất</a:t>
            </a:r>
            <a:r>
              <a:rPr lang="vi" sz="2800" b="0" i="0" u="none" strike="noStrike">
                <a:solidFill>
                  <a:srgbClr val="0070C0"/>
                </a:solidFill>
                <a:latin typeface="Arial"/>
              </a:rPr>
              <a:t> chấp thuận.</a:t>
            </a:r>
            <a:endParaRPr lang="en-US" sz="2400" u="sng">
              <a:cs typeface="Arial"/>
            </a:endParaRP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75</a:t>
            </a:r>
            <a:endParaRPr lang="en-US" sz="1800">
              <a:solidFill>
                <a:schemeClr val="tx1"/>
              </a:solidFill>
            </a:endParaRPr>
          </a:p>
        </p:txBody>
      </p:sp>
    </p:spTree>
    <p:extLst>
      <p:ext uri="{BB962C8B-B14F-4D97-AF65-F5344CB8AC3E}">
        <p14:creationId xmlns:p14="http://schemas.microsoft.com/office/powerpoint/2010/main" val="15757475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9292-EA43-A486-3F56-174042FE7687}"/>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867B5D50-7A41-4FB4-1E09-1EF84B40F4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B7BB5F23-2586-906C-3E91-0EECEEEF220C}"/>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3600" b="1" i="0" u="none" strike="noStrike">
                <a:solidFill>
                  <a:srgbClr val="0070C0"/>
                </a:solidFill>
                <a:latin typeface="Arial"/>
                <a:cs typeface="+mj-cs"/>
              </a:rPr>
              <a:t>Yêu Cầu về Ngừng Sử Dụng</a:t>
            </a:r>
            <a:endParaRPr lang="en-US" sz="3600" b="1">
              <a:solidFill>
                <a:srgbClr val="0070C0"/>
              </a:solidFill>
              <a:cs typeface="+mj-cs"/>
            </a:endParaRPr>
          </a:p>
        </p:txBody>
      </p:sp>
      <p:sp>
        <p:nvSpPr>
          <p:cNvPr id="6" name="TextBox 5">
            <a:extLst>
              <a:ext uri="{FF2B5EF4-FFF2-40B4-BE49-F238E27FC236}">
                <a16:creationId xmlns:a16="http://schemas.microsoft.com/office/drawing/2014/main" id="{CDA282E6-5B98-6CD4-D103-A9E4ACE9473C}"/>
              </a:ext>
            </a:extLst>
          </p:cNvPr>
          <p:cNvSpPr txBox="1"/>
          <p:nvPr/>
        </p:nvSpPr>
        <p:spPr>
          <a:xfrm>
            <a:off x="595085" y="1625600"/>
            <a:ext cx="11016343" cy="4047262"/>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a:solidFill>
                  <a:srgbClr val="0070C0"/>
                </a:solidFill>
                <a:latin typeface="Arial"/>
              </a:rPr>
              <a:t>Nội Dung Mới Đề Xuất:</a:t>
            </a:r>
            <a:r>
              <a:rPr lang="vi" sz="2400" b="0" i="0" u="none" strike="noStrike">
                <a:solidFill>
                  <a:srgbClr val="0070C0"/>
                </a:solidFill>
                <a:latin typeface="Arial"/>
              </a:rPr>
              <a:t> </a:t>
            </a:r>
            <a:r>
              <a:rPr lang="vi" sz="2400" b="0" i="0" u="none" strike="noStrike">
                <a:latin typeface="Arial"/>
              </a:rPr>
              <a:t>Yêu cầu đối với việc </a:t>
            </a:r>
            <a:r>
              <a:rPr lang="vi" sz="2400" b="0" i="0" u="none" strike="noStrike">
                <a:solidFill>
                  <a:srgbClr val="0070C0"/>
                </a:solidFill>
                <a:latin typeface="Arial"/>
              </a:rPr>
              <a:t>tái sử dụng bồn chứa ngầm</a:t>
            </a:r>
            <a:r>
              <a:rPr lang="vi" sz="2400" b="0" i="0" u="none" strike="noStrike">
                <a:latin typeface="Arial"/>
              </a:rPr>
              <a:t>.</a:t>
            </a:r>
            <a:endParaRPr lang="en-US" sz="2400">
              <a:cs typeface="Arial"/>
            </a:endParaRPr>
          </a:p>
          <a:p>
            <a:pPr marL="342900" indent="-285750" rtl="0">
              <a:spcAft>
                <a:spcPts val="600"/>
              </a:spcAft>
              <a:buFont typeface="Arial" panose="020B0604020202020204" pitchFamily="34" charset="0"/>
              <a:buChar char="•"/>
            </a:pPr>
            <a:r>
              <a:rPr lang="vi" sz="2400" b="0" i="0" u="none" strike="noStrike">
                <a:latin typeface="Arial"/>
              </a:rPr>
              <a:t>Chủ sở hữu/Người vận hành phải </a:t>
            </a:r>
            <a:r>
              <a:rPr lang="vi" sz="2400" b="0" i="0" u="none" strike="noStrike">
                <a:solidFill>
                  <a:srgbClr val="0070C0"/>
                </a:solidFill>
                <a:latin typeface="Arial"/>
              </a:rPr>
              <a:t>cung cấp</a:t>
            </a:r>
            <a:r>
              <a:rPr lang="vi" sz="2400" b="0" i="0" u="none" strike="noStrike">
                <a:latin typeface="Arial"/>
              </a:rPr>
              <a:t> các thông tin sau cho Cơ Quan Chương Trình Thống Nhất trong thời hạn do cơ quan này quy định </a:t>
            </a:r>
            <a:r>
              <a:rPr lang="vi" sz="2400" b="0" i="0" u="none" strike="noStrike">
                <a:solidFill>
                  <a:srgbClr val="0070C0"/>
                </a:solidFill>
                <a:latin typeface="Arial"/>
              </a:rPr>
              <a:t>trước khi</a:t>
            </a:r>
            <a:r>
              <a:rPr lang="vi" sz="2400" b="0" i="0" u="none" strike="noStrike">
                <a:latin typeface="Arial"/>
              </a:rPr>
              <a:t> UST có thể được tái sử dụng:</a:t>
            </a:r>
          </a:p>
          <a:p>
            <a:pPr marL="342900" indent="-285750" rtl="0">
              <a:spcAft>
                <a:spcPts val="600"/>
              </a:spcAft>
              <a:buFont typeface="Arial" panose="020B0604020202020204" pitchFamily="34" charset="0"/>
              <a:buChar char="•"/>
            </a:pPr>
            <a:r>
              <a:rPr lang="vi" sz="2000" b="0" i="0" u="none" strike="noStrike">
                <a:solidFill>
                  <a:srgbClr val="0070C0"/>
                </a:solidFill>
                <a:latin typeface="Arial"/>
              </a:rPr>
              <a:t>Tên của chủ sở hữu mới và người vận hành mới</a:t>
            </a:r>
            <a:r>
              <a:rPr lang="vi" sz="2000" b="0" i="0" u="none" strike="noStrike">
                <a:latin typeface="Arial"/>
              </a:rPr>
              <a:t>, nếu áp dụng;</a:t>
            </a:r>
          </a:p>
          <a:p>
            <a:pPr marL="342900" indent="-285750" rtl="0">
              <a:spcAft>
                <a:spcPts val="600"/>
              </a:spcAft>
              <a:buFont typeface="Arial" panose="020B0604020202020204" pitchFamily="34" charset="0"/>
              <a:buChar char="•"/>
            </a:pPr>
            <a:r>
              <a:rPr lang="vi" sz="2000" b="0" i="0" u="none" strike="noStrike">
                <a:solidFill>
                  <a:srgbClr val="0070C0"/>
                </a:solidFill>
                <a:latin typeface="Arial"/>
              </a:rPr>
              <a:t>Địa điểm</a:t>
            </a:r>
            <a:r>
              <a:rPr lang="vi" sz="2000" b="0" i="0" u="none" strike="noStrike">
                <a:latin typeface="Arial"/>
              </a:rPr>
              <a:t> dự kiến sử dụng;</a:t>
            </a:r>
          </a:p>
          <a:p>
            <a:pPr marL="342900" indent="-285750" rtl="0">
              <a:spcAft>
                <a:spcPts val="600"/>
              </a:spcAft>
              <a:buFont typeface="Arial" panose="020B0604020202020204" pitchFamily="34" charset="0"/>
              <a:buChar char="•"/>
            </a:pPr>
            <a:r>
              <a:rPr lang="vi" sz="2000" b="0" i="0" u="none" strike="noStrike">
                <a:solidFill>
                  <a:srgbClr val="0070C0"/>
                </a:solidFill>
                <a:latin typeface="Arial"/>
              </a:rPr>
              <a:t>Bản chất</a:t>
            </a:r>
            <a:r>
              <a:rPr lang="vi" sz="2000" b="0" i="0" u="none" strike="noStrike">
                <a:latin typeface="Arial"/>
              </a:rPr>
              <a:t> của việc sử dụng dự kiến; và</a:t>
            </a:r>
          </a:p>
          <a:p>
            <a:pPr marL="342900" indent="-285750" rtl="0">
              <a:spcAft>
                <a:spcPts val="600"/>
              </a:spcAft>
              <a:buFont typeface="Arial" panose="020B0604020202020204" pitchFamily="34" charset="0"/>
              <a:buChar char="•"/>
            </a:pPr>
            <a:r>
              <a:rPr lang="vi" sz="2000" b="0" i="0" u="none" strike="noStrike">
                <a:solidFill>
                  <a:srgbClr val="0070C0"/>
                </a:solidFill>
                <a:latin typeface="Arial"/>
              </a:rPr>
              <a:t>Chấp thuận từ Cơ Quan Chương Trình Thống Nhất có thẩm quyền đối với cơ sở </a:t>
            </a:r>
            <a:r>
              <a:rPr lang="vi" sz="2000" b="0" i="0" u="none" strike="noStrike">
                <a:latin typeface="Arial"/>
              </a:rPr>
              <a:t>nơi UST sẽ được lắp đặt lại.</a:t>
            </a:r>
            <a:endParaRPr lang="en-US" sz="2000" u="sng">
              <a:cs typeface="Arial"/>
            </a:endParaRPr>
          </a:p>
        </p:txBody>
      </p:sp>
      <p:sp>
        <p:nvSpPr>
          <p:cNvPr id="2" name="Slide Number Placeholder 2">
            <a:extLst>
              <a:ext uri="{FF2B5EF4-FFF2-40B4-BE49-F238E27FC236}">
                <a16:creationId xmlns:a16="http://schemas.microsoft.com/office/drawing/2014/main" id="{E6970077-65B0-D47E-C88E-44574D8BA60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dirty="0">
                <a:solidFill>
                  <a:srgbClr val="000000"/>
                </a:solidFill>
                <a:latin typeface="Arial"/>
              </a:rPr>
              <a:t>76</a:t>
            </a:r>
            <a:endParaRPr lang="en-US" sz="1800" dirty="0">
              <a:solidFill>
                <a:schemeClr val="tx1"/>
              </a:solidFill>
            </a:endParaRPr>
          </a:p>
        </p:txBody>
      </p:sp>
    </p:spTree>
    <p:extLst>
      <p:ext uri="{BB962C8B-B14F-4D97-AF65-F5344CB8AC3E}">
        <p14:creationId xmlns:p14="http://schemas.microsoft.com/office/powerpoint/2010/main" val="12949108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BAE1E-D439-7789-3998-EA8CF1B82A99}"/>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589595BB-3092-0B8B-FB59-A7C1B7377B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4C02483A-AF7E-C55F-8451-AC6EE1C0D3D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3600" b="1" i="0" u="none" strike="noStrike">
                <a:solidFill>
                  <a:srgbClr val="0070C0"/>
                </a:solidFill>
                <a:latin typeface="Arial"/>
                <a:cs typeface="+mj-cs"/>
              </a:rPr>
              <a:t>Yêu Cầu về Ngừng Sử Dụng</a:t>
            </a:r>
            <a:endParaRPr lang="en-US" sz="3600" b="1">
              <a:solidFill>
                <a:srgbClr val="0070C0"/>
              </a:solidFill>
              <a:cs typeface="+mj-cs"/>
            </a:endParaRPr>
          </a:p>
        </p:txBody>
      </p:sp>
      <p:sp>
        <p:nvSpPr>
          <p:cNvPr id="6" name="TextBox 5">
            <a:extLst>
              <a:ext uri="{FF2B5EF4-FFF2-40B4-BE49-F238E27FC236}">
                <a16:creationId xmlns:a16="http://schemas.microsoft.com/office/drawing/2014/main" id="{32844644-CD82-64AC-D972-5ADA7E05DF0E}"/>
              </a:ext>
            </a:extLst>
          </p:cNvPr>
          <p:cNvSpPr txBox="1"/>
          <p:nvPr/>
        </p:nvSpPr>
        <p:spPr>
          <a:xfrm>
            <a:off x="595085" y="1639823"/>
            <a:ext cx="11248077" cy="4764381"/>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a:solidFill>
                  <a:srgbClr val="0070C0"/>
                </a:solidFill>
                <a:latin typeface="Arial"/>
                <a:ea typeface="+mn-lt"/>
                <a:cs typeface="+mn-lt"/>
              </a:rPr>
              <a:t>Nội Dung Mới </a:t>
            </a:r>
            <a:r>
              <a:rPr lang="vi" sz="2400" b="1" i="0" u="none" strike="noStrike">
                <a:solidFill>
                  <a:srgbClr val="0070C0"/>
                </a:solidFill>
                <a:latin typeface="Arial"/>
              </a:rPr>
              <a:t>Đề Xuất: </a:t>
            </a:r>
            <a:r>
              <a:rPr lang="vi" sz="2400" b="0" i="0" u="none" strike="noStrike">
                <a:latin typeface="Arial"/>
              </a:rPr>
              <a:t>Yêu cầu đối với việc </a:t>
            </a:r>
            <a:r>
              <a:rPr lang="vi" sz="2400" b="0" i="0" u="none" strike="noStrike">
                <a:solidFill>
                  <a:srgbClr val="0070C0"/>
                </a:solidFill>
                <a:latin typeface="Arial"/>
              </a:rPr>
              <a:t>tái sử dụng bồn chứa ngầm</a:t>
            </a:r>
            <a:r>
              <a:rPr lang="vi" sz="2400" b="0" i="0" u="none" strike="noStrike">
                <a:latin typeface="Arial"/>
              </a:rPr>
              <a:t>.</a:t>
            </a:r>
            <a:endParaRPr lang="en-US" sz="2400" b="1">
              <a:solidFill>
                <a:srgbClr val="0070C0"/>
              </a:solidFill>
              <a:cs typeface="Arial"/>
            </a:endParaRPr>
          </a:p>
          <a:p>
            <a:pPr marL="342900" indent="-285750" rtl="0">
              <a:spcAft>
                <a:spcPts val="600"/>
              </a:spcAft>
              <a:buFont typeface="Arial" panose="020B0604020202020204" pitchFamily="34" charset="0"/>
              <a:buChar char="•"/>
            </a:pPr>
            <a:r>
              <a:rPr lang="vi" sz="2400" b="0" i="0" u="none" strike="noStrike">
                <a:latin typeface="Arial"/>
              </a:rPr>
              <a:t>Các bồn chứa được di dời để tái sử dụng nhằm lưu trữ chất nguy hại phải:</a:t>
            </a:r>
            <a:endParaRPr lang="en-US" sz="2400">
              <a:cs typeface="Arial"/>
            </a:endParaRPr>
          </a:p>
          <a:p>
            <a:pPr marL="800100" lvl="1" indent="-285750" rtl="0">
              <a:spcAft>
                <a:spcPts val="600"/>
              </a:spcAft>
              <a:buFont typeface="Arial" panose="020B0604020202020204" pitchFamily="34" charset="0"/>
              <a:buChar char="•"/>
            </a:pPr>
            <a:r>
              <a:rPr lang="vi" sz="2400" b="0" i="0" u="none" strike="noStrike">
                <a:latin typeface="Arial"/>
              </a:rPr>
              <a:t>Được</a:t>
            </a:r>
            <a:r>
              <a:rPr lang="vi" sz="2400" b="0" i="0" u="none" strike="noStrike">
                <a:solidFill>
                  <a:srgbClr val="0070C0"/>
                </a:solidFill>
                <a:latin typeface="Arial"/>
              </a:rPr>
              <a:t> kiểm tra, thanh tra và tái chứng nhận bởi nhà sản xuất và một tổ chức kiểm định độc lập</a:t>
            </a:r>
            <a:r>
              <a:rPr lang="vi" sz="2400" b="0" i="0" u="none" strike="noStrike">
                <a:latin typeface="Arial"/>
              </a:rPr>
              <a:t> </a:t>
            </a:r>
            <a:r>
              <a:rPr lang="vi" sz="2400" b="0" i="0" u="none" strike="noStrike">
                <a:solidFill>
                  <a:srgbClr val="0070C0"/>
                </a:solidFill>
                <a:latin typeface="Arial"/>
              </a:rPr>
              <a:t>(ITO) trong vòng </a:t>
            </a:r>
            <a:r>
              <a:rPr lang="vi" sz="2400" b="0" i="0" u="none" strike="noStrike">
                <a:latin typeface="Arial"/>
              </a:rPr>
              <a:t>không quá </a:t>
            </a:r>
            <a:r>
              <a:rPr lang="vi" sz="2400" b="0" i="0" u="none" strike="noStrike">
                <a:solidFill>
                  <a:srgbClr val="0070C0"/>
                </a:solidFill>
                <a:latin typeface="Arial"/>
              </a:rPr>
              <a:t>30 ngày</a:t>
            </a:r>
            <a:r>
              <a:rPr lang="vi" sz="2400" b="0" i="0" u="none" strike="noStrike">
                <a:latin typeface="Arial"/>
              </a:rPr>
              <a:t> trước khi lắp đặt lại;</a:t>
            </a:r>
            <a:endParaRPr lang="en-US" sz="2400">
              <a:cs typeface="Arial"/>
            </a:endParaRPr>
          </a:p>
          <a:p>
            <a:pPr marL="800100" lvl="1" indent="-285750" rtl="0">
              <a:spcAft>
                <a:spcPts val="600"/>
              </a:spcAft>
              <a:buFont typeface="Arial" panose="020B0604020202020204" pitchFamily="34" charset="0"/>
              <a:buChar char="•"/>
            </a:pPr>
            <a:r>
              <a:rPr lang="vi" sz="2400" b="0" i="0" u="none" strike="noStrike">
                <a:latin typeface="Arial"/>
                <a:ea typeface="+mn-lt"/>
                <a:cs typeface="+mn-lt"/>
              </a:rPr>
              <a:t>Có </a:t>
            </a:r>
            <a:r>
              <a:rPr lang="vi" sz="2400" b="0" i="0" u="none" strike="noStrike">
                <a:solidFill>
                  <a:srgbClr val="0070C0"/>
                </a:solidFill>
                <a:latin typeface="Arial"/>
                <a:ea typeface="+mn-lt"/>
                <a:cs typeface="+mn-lt"/>
              </a:rPr>
              <a:t>nhãn ITO được cập nhật</a:t>
            </a:r>
            <a:r>
              <a:rPr lang="vi" sz="2400" b="0" i="0" u="none" strike="noStrike">
                <a:latin typeface="Arial"/>
                <a:ea typeface="+mn-lt"/>
                <a:cs typeface="+mn-lt"/>
              </a:rPr>
              <a:t> để bao gồm cả ngày sản xuất ban đầu và </a:t>
            </a:r>
            <a:r>
              <a:rPr lang="vi" sz="2400" b="0" i="0" u="none" strike="noStrike">
                <a:solidFill>
                  <a:srgbClr val="0070C0"/>
                </a:solidFill>
                <a:latin typeface="Arial"/>
                <a:ea typeface="+mn-lt"/>
                <a:cs typeface="+mn-lt"/>
              </a:rPr>
              <a:t>ngày tái chứng nhận</a:t>
            </a:r>
            <a:r>
              <a:rPr lang="vi" sz="2400" b="0" i="0" u="none" strike="noStrike">
                <a:latin typeface="Arial"/>
                <a:ea typeface="+mn-lt"/>
                <a:cs typeface="+mn-lt"/>
              </a:rPr>
              <a:t>; và</a:t>
            </a:r>
          </a:p>
          <a:p>
            <a:pPr marL="800100" lvl="1" indent="-285750" rtl="0">
              <a:spcAft>
                <a:spcPts val="600"/>
              </a:spcAft>
              <a:buFont typeface="Arial" panose="020B0604020202020204" pitchFamily="34" charset="0"/>
              <a:buChar char="•"/>
            </a:pPr>
            <a:r>
              <a:rPr lang="vi" sz="2400" b="0" i="0" u="none" strike="noStrike">
                <a:latin typeface="Arial"/>
                <a:ea typeface="+mn-lt"/>
                <a:cs typeface="+mn-lt"/>
              </a:rPr>
              <a:t>Tuân thủ tất cả các yêu cầu tại Điều 4, 5 và 6 của các quy định này, cũng như Mục 25290.1 của Bộ Luật Y Tế và An Toàn </a:t>
            </a:r>
            <a:r>
              <a:rPr lang="vi" sz="2400" b="0" i="1" u="none" strike="noStrike">
                <a:latin typeface="Arial"/>
                <a:ea typeface="+mn-lt"/>
                <a:cs typeface="+mn-lt"/>
              </a:rPr>
              <a:t>(tức là UST Loại 3)</a:t>
            </a:r>
            <a:endParaRPr lang="en-US" sz="2400" i="1">
              <a:solidFill>
                <a:srgbClr val="0070C0"/>
              </a:solidFill>
              <a:cs typeface="Arial"/>
            </a:endParaRPr>
          </a:p>
          <a:p>
            <a:pPr marL="57150">
              <a:lnSpc>
                <a:spcPct val="90000"/>
              </a:lnSpc>
              <a:spcAft>
                <a:spcPts val="600"/>
              </a:spcAft>
            </a:pPr>
            <a:endParaRPr lang="en-US" sz="2000" u="sng">
              <a:solidFill>
                <a:srgbClr val="0070C0"/>
              </a:solidFill>
              <a:cs typeface="Arial"/>
            </a:endParaRPr>
          </a:p>
        </p:txBody>
      </p:sp>
      <p:sp>
        <p:nvSpPr>
          <p:cNvPr id="2" name="Slide Number Placeholder 2">
            <a:extLst>
              <a:ext uri="{FF2B5EF4-FFF2-40B4-BE49-F238E27FC236}">
                <a16:creationId xmlns:a16="http://schemas.microsoft.com/office/drawing/2014/main" id="{EDEDF465-7A1D-CBFF-9208-6AE51A3F741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dirty="0">
                <a:solidFill>
                  <a:srgbClr val="000000"/>
                </a:solidFill>
                <a:latin typeface="Arial"/>
              </a:rPr>
              <a:t>77</a:t>
            </a:r>
            <a:endParaRPr lang="en-US" sz="1800" dirty="0">
              <a:solidFill>
                <a:schemeClr val="tx1"/>
              </a:solidFill>
            </a:endParaRPr>
          </a:p>
        </p:txBody>
      </p:sp>
    </p:spTree>
    <p:extLst>
      <p:ext uri="{BB962C8B-B14F-4D97-AF65-F5344CB8AC3E}">
        <p14:creationId xmlns:p14="http://schemas.microsoft.com/office/powerpoint/2010/main" val="114067644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Bồn Chứa Ngầm Bị Bỏ Hoang</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016343" cy="5272213"/>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dirty="0">
                <a:solidFill>
                  <a:srgbClr val="0070C0"/>
                </a:solidFill>
                <a:latin typeface="Arial"/>
                <a:ea typeface="+mn-lt"/>
                <a:cs typeface="+mn-lt"/>
              </a:rPr>
              <a:t>Nội Dung Mới</a:t>
            </a:r>
            <a:r>
              <a:rPr lang="vi" sz="2400" b="1" i="0" u="none" strike="noStrike" dirty="0">
                <a:solidFill>
                  <a:srgbClr val="0070C0"/>
                </a:solidFill>
                <a:latin typeface="Arial"/>
              </a:rPr>
              <a:t> Đề Xuất:</a:t>
            </a:r>
            <a:r>
              <a:rPr lang="vi" sz="2400" b="0" i="0" u="none" strike="noStrike" dirty="0">
                <a:latin typeface="Arial"/>
              </a:rPr>
              <a:t> Yêu cầu đối với </a:t>
            </a:r>
            <a:r>
              <a:rPr lang="vi" sz="2400" b="0" i="0" u="none" strike="noStrike" dirty="0">
                <a:solidFill>
                  <a:srgbClr val="0070C0"/>
                </a:solidFill>
                <a:latin typeface="Arial"/>
              </a:rPr>
              <a:t>bồn chứa ngầm bị bỏ hoang</a:t>
            </a:r>
            <a:r>
              <a:rPr lang="vi" sz="2400" b="0" i="0" u="none" strike="noStrike" dirty="0">
                <a:latin typeface="Arial"/>
              </a:rPr>
              <a:t>.</a:t>
            </a:r>
            <a:endParaRPr lang="en-US" sz="2400" dirty="0">
              <a:cs typeface="Arial"/>
            </a:endParaRPr>
          </a:p>
          <a:p>
            <a:pPr marL="342900" indent="-285750" rtl="0">
              <a:spcAft>
                <a:spcPts val="600"/>
              </a:spcAft>
              <a:buFont typeface="Arial" panose="020B0604020202020204" pitchFamily="34" charset="0"/>
              <a:buChar char="•"/>
            </a:pPr>
            <a:r>
              <a:rPr lang="vi" sz="2400" b="0" i="0" u="none" strike="noStrike" dirty="0">
                <a:latin typeface="Arial"/>
                <a:ea typeface="+mn-lt"/>
                <a:cs typeface="+mn-lt"/>
              </a:rPr>
              <a:t>Bồn chứa ngầm bị bỏ hoang:</a:t>
            </a:r>
          </a:p>
          <a:p>
            <a:pPr marL="800100" lvl="1" indent="-285750" rtl="0">
              <a:spcAft>
                <a:spcPts val="600"/>
              </a:spcAft>
              <a:buFont typeface="Arial" panose="020B0604020202020204" pitchFamily="34" charset="0"/>
              <a:buChar char="•"/>
            </a:pPr>
            <a:r>
              <a:rPr lang="vi" sz="2400" b="0" i="0" u="none" strike="noStrike" dirty="0">
                <a:latin typeface="Arial"/>
                <a:ea typeface="+mn-lt"/>
                <a:cs typeface="+mn-lt"/>
              </a:rPr>
              <a:t>Không</a:t>
            </a:r>
            <a:r>
              <a:rPr lang="vi" sz="2400" b="0" i="0" u="none" strike="noStrike" dirty="0">
                <a:solidFill>
                  <a:srgbClr val="0070C0"/>
                </a:solidFill>
                <a:latin typeface="Arial"/>
                <a:ea typeface="+mn-lt"/>
                <a:cs typeface="+mn-lt"/>
              </a:rPr>
              <a:t> được đặt trong tình trạng ngừng sử dụng tạm thời</a:t>
            </a:r>
            <a:r>
              <a:rPr lang="vi" sz="2400" b="0" i="0" u="none" strike="noStrike" dirty="0">
                <a:latin typeface="Arial"/>
                <a:ea typeface="+mn-lt"/>
                <a:cs typeface="+mn-lt"/>
              </a:rPr>
              <a:t>;</a:t>
            </a:r>
          </a:p>
          <a:p>
            <a:pPr marL="800100" lvl="1" indent="-285750" rtl="0">
              <a:spcAft>
                <a:spcPts val="600"/>
              </a:spcAft>
              <a:buFont typeface="Arial" panose="020B0604020202020204" pitchFamily="34" charset="0"/>
              <a:buChar char="•"/>
            </a:pPr>
            <a:r>
              <a:rPr lang="vi" sz="2400" b="0" i="0" u="none" strike="noStrike" dirty="0">
                <a:latin typeface="Arial"/>
                <a:ea typeface="+mn-lt"/>
                <a:cs typeface="+mn-lt"/>
              </a:rPr>
              <a:t>Phải được </a:t>
            </a:r>
            <a:r>
              <a:rPr lang="vi" sz="2400" b="0" i="0" u="none" strike="noStrike" dirty="0">
                <a:solidFill>
                  <a:srgbClr val="0070C0"/>
                </a:solidFill>
                <a:latin typeface="Arial"/>
                <a:ea typeface="+mn-lt"/>
                <a:cs typeface="+mn-lt"/>
              </a:rPr>
              <a:t>ngừng sử dụng vĩnh viễn</a:t>
            </a:r>
            <a:r>
              <a:rPr lang="vi" sz="2400" b="0" i="0" u="none" strike="noStrike" dirty="0">
                <a:latin typeface="Arial"/>
                <a:ea typeface="+mn-lt"/>
                <a:cs typeface="+mn-lt"/>
              </a:rPr>
              <a:t> theo các quy định này trừ khi, trước khi đưa vào vận hành trở lại, bồn chứa đó:</a:t>
            </a:r>
          </a:p>
          <a:p>
            <a:pPr marL="1257300" lvl="2" indent="-285750" rtl="0">
              <a:spcAft>
                <a:spcPts val="600"/>
              </a:spcAft>
              <a:buFont typeface="Arial" panose="020B0604020202020204" pitchFamily="34" charset="0"/>
              <a:buChar char="•"/>
            </a:pPr>
            <a:r>
              <a:rPr lang="vi" sz="2400" b="0" i="0" u="none" strike="noStrike" dirty="0">
                <a:latin typeface="Arial"/>
                <a:ea typeface="+mn-lt"/>
                <a:cs typeface="+mn-lt"/>
              </a:rPr>
              <a:t>Được trang bị </a:t>
            </a:r>
            <a:r>
              <a:rPr lang="vi" sz="2400" b="0" i="0" u="none" strike="noStrike" dirty="0">
                <a:solidFill>
                  <a:srgbClr val="0070C0"/>
                </a:solidFill>
                <a:latin typeface="Arial"/>
                <a:ea typeface="+mn-lt"/>
                <a:cs typeface="+mn-lt"/>
              </a:rPr>
              <a:t>hệ thống phát hiện rò rỉ trong khoảng không giữa hai lớp bằng phương pháp chân không, áp suất hoặc thủy tĩnh</a:t>
            </a:r>
            <a:r>
              <a:rPr lang="vi" sz="2400" b="0" i="0" u="none" strike="noStrike" dirty="0">
                <a:latin typeface="Arial"/>
                <a:ea typeface="+mn-lt"/>
                <a:cs typeface="+mn-lt"/>
              </a:rPr>
              <a:t> hoạt động liên tục; và</a:t>
            </a:r>
          </a:p>
          <a:p>
            <a:pPr marL="1257300" lvl="2" indent="-285750" rtl="0">
              <a:spcAft>
                <a:spcPts val="600"/>
              </a:spcAft>
              <a:buFont typeface="Arial" panose="020B0604020202020204" pitchFamily="34" charset="0"/>
              <a:buChar char="•"/>
            </a:pPr>
            <a:r>
              <a:rPr lang="vi" sz="2400" b="0" i="0" u="none" strike="noStrike" dirty="0">
                <a:solidFill>
                  <a:srgbClr val="0070C0"/>
                </a:solidFill>
                <a:latin typeface="Arial"/>
                <a:ea typeface="+mn-lt"/>
                <a:cs typeface="+mn-lt"/>
              </a:rPr>
              <a:t>Vượt qua kiểm tra Phát Hiện Rò Rỉ Nâng Cao (ELD)</a:t>
            </a:r>
            <a:r>
              <a:rPr lang="vi" sz="2400" b="0" i="0" u="none" strike="noStrike" dirty="0">
                <a:latin typeface="Arial"/>
                <a:ea typeface="+mn-lt"/>
                <a:cs typeface="+mn-lt"/>
              </a:rPr>
              <a:t>.</a:t>
            </a:r>
            <a:endParaRPr lang="en-US" sz="2400" dirty="0">
              <a:cs typeface="Arial"/>
            </a:endParaRPr>
          </a:p>
          <a:p>
            <a:pPr marL="342900" indent="-285750">
              <a:spcAft>
                <a:spcPts val="600"/>
              </a:spcAft>
              <a:buFont typeface="Arial" panose="020B0604020202020204" pitchFamily="34" charset="0"/>
              <a:buChar char="•"/>
            </a:pPr>
            <a:endParaRPr lang="en-US" sz="2400" dirty="0">
              <a:solidFill>
                <a:srgbClr val="0070C0"/>
              </a:solidFill>
              <a:cs typeface="Arial"/>
            </a:endParaRPr>
          </a:p>
          <a:p>
            <a:pPr marL="57150">
              <a:lnSpc>
                <a:spcPct val="90000"/>
              </a:lnSpc>
              <a:spcAft>
                <a:spcPts val="600"/>
              </a:spcAft>
            </a:pPr>
            <a:endParaRPr lang="en-US" sz="2000" u="sng" dirty="0">
              <a:solidFill>
                <a:srgbClr val="0070C0"/>
              </a:solidFill>
              <a:cs typeface="Arial"/>
            </a:endParaRP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78</a:t>
            </a:r>
            <a:endParaRPr lang="en-US" sz="1800">
              <a:solidFill>
                <a:schemeClr val="tx1"/>
              </a:solidFill>
            </a:endParaRPr>
          </a:p>
        </p:txBody>
      </p:sp>
    </p:spTree>
    <p:extLst>
      <p:ext uri="{BB962C8B-B14F-4D97-AF65-F5344CB8AC3E}">
        <p14:creationId xmlns:p14="http://schemas.microsoft.com/office/powerpoint/2010/main" val="49749124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vi" sz="3600" b="1" i="0" u="none" strike="noStrike" dirty="0">
                <a:latin typeface="Arial"/>
                <a:ea typeface="+mn-lt"/>
                <a:cs typeface="+mn-lt"/>
              </a:rPr>
              <a:t>Điều 9 Đề Xuất: Đơn Xin Giấy Phép, Yêu Cầu của Cơ Quan Chương Trình Thống Nhất (UPA), Bí Mật Thương Mại và Yêu Cầu Gắn Thẻ Đỏ</a:t>
            </a:r>
            <a:endParaRPr lang="en-US" sz="3600" b="1" dirty="0">
              <a:latin typeface="+mj-lt"/>
              <a:cs typeface="Arial"/>
            </a:endParaRP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Điền các biểu mẫu trên bàn">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075" y="2628581"/>
            <a:ext cx="4615853" cy="3085468"/>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79</a:t>
            </a:r>
            <a:endParaRPr lang="en-US" sz="1800">
              <a:solidFill>
                <a:schemeClr val="tx1"/>
              </a:solidFill>
            </a:endParaRPr>
          </a:p>
        </p:txBody>
      </p:sp>
    </p:spTree>
    <p:extLst>
      <p:ext uri="{BB962C8B-B14F-4D97-AF65-F5344CB8AC3E}">
        <p14:creationId xmlns:p14="http://schemas.microsoft.com/office/powerpoint/2010/main" val="8948686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Title 1">
            <a:extLst>
              <a:ext uri="{FF2B5EF4-FFF2-40B4-BE49-F238E27FC236}">
                <a16:creationId xmlns:a16="http://schemas.microsoft.com/office/drawing/2014/main" id="{9EE79118-620A-EC68-F42B-C216F1AE6718}"/>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2" y="1648136"/>
            <a:ext cx="10908633" cy="3022366"/>
          </a:xfrm>
          <a:prstGeom prst="rect">
            <a:avLst/>
          </a:prstGeom>
        </p:spPr>
        <p:txBody>
          <a:bodyPr wrap="square">
            <a:noAutofit/>
          </a:bodyPr>
          <a:lstStyle/>
          <a:p>
            <a:pPr rtl="0">
              <a:lnSpc>
                <a:spcPct val="90000"/>
              </a:lnSpc>
            </a:pPr>
            <a:r>
              <a:rPr lang="vi" sz="2800" b="1" i="0" u="none" strike="noStrike">
                <a:solidFill>
                  <a:srgbClr val="0070C0"/>
                </a:solidFill>
                <a:latin typeface="Arial"/>
                <a:cs typeface="Arial"/>
              </a:rPr>
              <a:t>Nội Dung Mới Đề Xuất:</a:t>
            </a:r>
          </a:p>
          <a:p>
            <a:pPr marL="342900" indent="-342900" rtl="0">
              <a:spcBef>
                <a:spcPts val="600"/>
              </a:spcBef>
              <a:buFont typeface="Arial" panose="020B0604020202020204" pitchFamily="34" charset="0"/>
              <a:buChar char="•"/>
            </a:pPr>
            <a:r>
              <a:rPr lang="vi" sz="2800" b="1" i="0" u="none" strike="noStrike">
                <a:solidFill>
                  <a:srgbClr val="0070C0"/>
                </a:solidFill>
                <a:latin typeface="Arial"/>
                <a:cs typeface="Arial"/>
              </a:rPr>
              <a:t>Tính Liên Tục</a:t>
            </a:r>
            <a:r>
              <a:rPr lang="vi" sz="2800" b="0" i="0" u="none" strike="noStrike">
                <a:latin typeface="Arial"/>
                <a:cs typeface="Arial"/>
              </a:rPr>
              <a:t> có nghĩa là khoảng không giữa hai lớp của một </a:t>
            </a:r>
            <a:r>
              <a:rPr lang="vi" sz="2800" b="0" i="0" u="none" strike="noStrike">
                <a:solidFill>
                  <a:srgbClr val="0070C0"/>
                </a:solidFill>
                <a:latin typeface="Arial"/>
                <a:cs typeface="Arial"/>
              </a:rPr>
              <a:t>vùng</a:t>
            </a:r>
            <a:r>
              <a:rPr lang="vi" sz="2800" b="0" i="0" u="none" strike="noStrike">
                <a:latin typeface="Arial"/>
                <a:cs typeface="Arial"/>
              </a:rPr>
              <a:t> thông suốt và có thể kiểm tra được, cho phép chất nguy hại chảy qua mà không bị cản trở.</a:t>
            </a:r>
          </a:p>
          <a:p>
            <a:pPr marL="342900" indent="-342900" rtl="0">
              <a:spcBef>
                <a:spcPts val="600"/>
              </a:spcBef>
              <a:buFont typeface="Arial" panose="020B0604020202020204" pitchFamily="34" charset="0"/>
              <a:buChar char="•"/>
            </a:pPr>
            <a:r>
              <a:rPr lang="vi" sz="2800" b="1" i="0" u="none" strike="noStrike">
                <a:solidFill>
                  <a:srgbClr val="0070C0"/>
                </a:solidFill>
                <a:latin typeface="Arial"/>
                <a:cs typeface="Arial"/>
              </a:rPr>
              <a:t>Vùng</a:t>
            </a:r>
            <a:r>
              <a:rPr lang="vi" sz="2800" b="0" i="0" u="none" strike="noStrike">
                <a:latin typeface="Arial"/>
                <a:cs typeface="Arial"/>
              </a:rPr>
              <a:t> có nghĩa là khoảng không giữa hai lớp của các bộ phận UST được giám sát như một đơn vị duy nhất.</a:t>
            </a:r>
          </a:p>
          <a:p>
            <a:pPr>
              <a:lnSpc>
                <a:spcPct val="90000"/>
              </a:lnSpc>
            </a:pPr>
            <a:endParaRPr lang="en-US" sz="280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2EAC5D40-B2F0-90A2-2BA9-94B673604961}"/>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8</a:t>
            </a:r>
            <a:endParaRPr lang="en-US" sz="1800">
              <a:solidFill>
                <a:schemeClr val="tx1"/>
              </a:solidFill>
            </a:endParaRPr>
          </a:p>
        </p:txBody>
      </p:sp>
    </p:spTree>
    <p:extLst>
      <p:ext uri="{BB962C8B-B14F-4D97-AF65-F5344CB8AC3E}">
        <p14:creationId xmlns:p14="http://schemas.microsoft.com/office/powerpoint/2010/main" val="233412145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9414-9E3D-FD28-BC0A-19703B57106D}"/>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49F1DB31-7ACA-4FB5-01CB-CE11AB901FD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DA26397-F3DC-572B-8F4C-358E9DA174E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về Giấy Phép</a:t>
            </a:r>
            <a:endParaRPr lang="en-US" sz="4000" b="1">
              <a:solidFill>
                <a:srgbClr val="0070C0"/>
              </a:solidFill>
              <a:cs typeface="+mj-cs"/>
            </a:endParaRPr>
          </a:p>
        </p:txBody>
      </p:sp>
      <p:sp>
        <p:nvSpPr>
          <p:cNvPr id="6" name="TextBox 5">
            <a:extLst>
              <a:ext uri="{FF2B5EF4-FFF2-40B4-BE49-F238E27FC236}">
                <a16:creationId xmlns:a16="http://schemas.microsoft.com/office/drawing/2014/main" id="{8013707E-8207-E22F-6259-D7B01540D529}"/>
              </a:ext>
            </a:extLst>
          </p:cNvPr>
          <p:cNvSpPr txBox="1"/>
          <p:nvPr/>
        </p:nvSpPr>
        <p:spPr>
          <a:xfrm>
            <a:off x="595085" y="1625600"/>
            <a:ext cx="11016343" cy="1461939"/>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a:t>
            </a:r>
            <a:r>
              <a:rPr lang="vi" sz="2800" b="1" i="0" u="none" strike="noStrike">
                <a:solidFill>
                  <a:srgbClr val="0070C0"/>
                </a:solidFill>
                <a:latin typeface="Arial"/>
              </a:rPr>
              <a:t>Đề Xuất: </a:t>
            </a:r>
            <a:r>
              <a:rPr lang="vi" sz="2800" b="0" i="0" u="none" strike="noStrike">
                <a:latin typeface="Arial"/>
              </a:rPr>
              <a:t>Yêu cầu nộp đơn xin </a:t>
            </a:r>
            <a:r>
              <a:rPr lang="vi" sz="2800" b="0" i="0" u="none" strike="noStrike">
                <a:solidFill>
                  <a:srgbClr val="0070C0"/>
                </a:solidFill>
                <a:latin typeface="Arial"/>
              </a:rPr>
              <a:t>giấy phép vận hành</a:t>
            </a:r>
            <a:r>
              <a:rPr lang="vi" sz="2800" b="0" i="0" u="none" strike="noStrike">
                <a:latin typeface="Arial"/>
              </a:rPr>
              <a:t>.</a:t>
            </a:r>
            <a:endParaRPr lang="en-US" sz="2800">
              <a:solidFill>
                <a:srgbClr val="0070C0"/>
              </a:solidFill>
            </a:endParaRPr>
          </a:p>
          <a:p>
            <a:pPr marL="342900" indent="-285750" rtl="0">
              <a:spcAft>
                <a:spcPts val="600"/>
              </a:spcAft>
              <a:buFont typeface="Arial" panose="020B0604020202020204" pitchFamily="34" charset="0"/>
              <a:buChar char="•"/>
            </a:pPr>
            <a:r>
              <a:rPr lang="vi" sz="2800" b="0" i="0" u="none" strike="noStrike">
                <a:latin typeface="Arial"/>
              </a:rPr>
              <a:t>Người giữ giấy phép phải </a:t>
            </a:r>
            <a:r>
              <a:rPr lang="vi" sz="2800" b="0" i="0" u="none" strike="noStrike">
                <a:solidFill>
                  <a:srgbClr val="0070C0"/>
                </a:solidFill>
                <a:latin typeface="Arial"/>
              </a:rPr>
              <a:t>nộp đơn xin gia hạn giấy phép ít nhất 30 ngày trước ngày giấy phép hết hạn</a:t>
            </a:r>
            <a:r>
              <a:rPr lang="vi" sz="2800" b="0" i="0" u="none" strike="noStrike">
                <a:latin typeface="Arial"/>
              </a:rPr>
              <a:t>.</a:t>
            </a:r>
            <a:endParaRPr lang="en-US" sz="2800">
              <a:cs typeface="Arial"/>
            </a:endParaRPr>
          </a:p>
        </p:txBody>
      </p:sp>
      <p:sp>
        <p:nvSpPr>
          <p:cNvPr id="2" name="Slide Number Placeholder 2">
            <a:extLst>
              <a:ext uri="{FF2B5EF4-FFF2-40B4-BE49-F238E27FC236}">
                <a16:creationId xmlns:a16="http://schemas.microsoft.com/office/drawing/2014/main" id="{1C7D11CE-FE6E-2F79-DE0D-351F3710D9F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80</a:t>
            </a:r>
            <a:endParaRPr lang="en-US" sz="1800">
              <a:solidFill>
                <a:schemeClr val="tx1"/>
              </a:solidFill>
            </a:endParaRPr>
          </a:p>
        </p:txBody>
      </p:sp>
    </p:spTree>
    <p:extLst>
      <p:ext uri="{BB962C8B-B14F-4D97-AF65-F5344CB8AC3E}">
        <p14:creationId xmlns:p14="http://schemas.microsoft.com/office/powerpoint/2010/main" val="1426687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A35F2-0E95-C4B5-7400-B65CF2EDA634}"/>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93109938-791C-B7D0-4D24-558AF04C02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45B5279-ECB6-CD97-B150-45953887E1E3}"/>
              </a:ext>
            </a:extLst>
          </p:cNvPr>
          <p:cNvSpPr>
            <a:spLocks noGrp="1"/>
          </p:cNvSpPr>
          <p:nvPr>
            <p:ph type="title"/>
          </p:nvPr>
        </p:nvSpPr>
        <p:spPr>
          <a:xfrm>
            <a:off x="595085" y="395970"/>
            <a:ext cx="11016343" cy="867705"/>
          </a:xfrm>
        </p:spPr>
        <p:txBody>
          <a:bodyPr vert="horz" lIns="91440" tIns="45720" rIns="91440" bIns="45720" rtlCol="0" anchor="t" anchorCtr="0">
            <a:noAutofit/>
          </a:bodyPr>
          <a:lstStyle/>
          <a:p>
            <a:pPr rtl="0">
              <a:lnSpc>
                <a:spcPct val="100000"/>
              </a:lnSpc>
            </a:pPr>
            <a:r>
              <a:rPr lang="vi" sz="4000" b="1" i="0" u="none" strike="noStrike" dirty="0">
                <a:solidFill>
                  <a:srgbClr val="0070C0"/>
                </a:solidFill>
                <a:latin typeface="Arial"/>
                <a:cs typeface="+mj-cs"/>
              </a:rPr>
              <a:t>Yêu Cầu đối với Cơ Quan Chương Trình Thống Nhất</a:t>
            </a:r>
            <a:endParaRPr lang="en-US" sz="4000" dirty="0">
              <a:cs typeface="+mj-cs"/>
            </a:endParaRPr>
          </a:p>
        </p:txBody>
      </p:sp>
      <p:sp>
        <p:nvSpPr>
          <p:cNvPr id="6" name="TextBox 5">
            <a:extLst>
              <a:ext uri="{FF2B5EF4-FFF2-40B4-BE49-F238E27FC236}">
                <a16:creationId xmlns:a16="http://schemas.microsoft.com/office/drawing/2014/main" id="{A1B965C7-0FD2-0504-189C-C3AA467C28F3}"/>
              </a:ext>
            </a:extLst>
          </p:cNvPr>
          <p:cNvSpPr txBox="1"/>
          <p:nvPr/>
        </p:nvSpPr>
        <p:spPr>
          <a:xfrm>
            <a:off x="595085" y="1625600"/>
            <a:ext cx="11016343" cy="3493264"/>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dirty="0">
                <a:solidFill>
                  <a:srgbClr val="0070C0"/>
                </a:solidFill>
                <a:latin typeface="Arial"/>
                <a:ea typeface="+mn-lt"/>
                <a:cs typeface="+mn-lt"/>
              </a:rPr>
              <a:t>Nội Dung Mới Đề Xuất:</a:t>
            </a:r>
            <a:endParaRPr lang="en-US" sz="2800" b="1" dirty="0">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dirty="0">
                <a:latin typeface="Arial"/>
                <a:ea typeface="+mn-lt"/>
                <a:cs typeface="+mn-lt"/>
              </a:rPr>
              <a:t>Các </a:t>
            </a:r>
            <a:r>
              <a:rPr lang="vi" sz="2800" b="0" i="0" u="none" strike="noStrike" dirty="0">
                <a:solidFill>
                  <a:srgbClr val="0070C0"/>
                </a:solidFill>
                <a:latin typeface="Arial"/>
                <a:ea typeface="+mn-lt"/>
                <a:cs typeface="+mn-lt"/>
              </a:rPr>
              <a:t>nội dung bổ sung bắt buộc</a:t>
            </a:r>
            <a:r>
              <a:rPr lang="vi" sz="2800" b="0" i="0" u="none" strike="noStrike" dirty="0">
                <a:latin typeface="Arial"/>
                <a:ea typeface="+mn-lt"/>
                <a:cs typeface="+mn-lt"/>
              </a:rPr>
              <a:t> sau đây đã được thêm vào </a:t>
            </a:r>
            <a:r>
              <a:rPr lang="vi" sz="2800" b="0" i="0" u="none" strike="noStrike" dirty="0">
                <a:solidFill>
                  <a:srgbClr val="0070C0"/>
                </a:solidFill>
                <a:latin typeface="Arial"/>
                <a:ea typeface="+mn-lt"/>
                <a:cs typeface="+mn-lt"/>
              </a:rPr>
              <a:t>giấy phép vận hành</a:t>
            </a:r>
            <a:r>
              <a:rPr lang="vi" sz="2800" b="0" i="0" u="none" strike="noStrike" dirty="0">
                <a:latin typeface="Arial"/>
                <a:ea typeface="+mn-lt"/>
                <a:cs typeface="+mn-lt"/>
              </a:rPr>
              <a:t> do Cơ Quan Chương Trình Thống Nhất cấp:</a:t>
            </a:r>
          </a:p>
          <a:p>
            <a:pPr marL="800100" lvl="1" indent="-285750" rtl="0">
              <a:spcAft>
                <a:spcPts val="600"/>
              </a:spcAft>
              <a:buFont typeface="Arial" panose="020B0604020202020204" pitchFamily="34" charset="0"/>
              <a:buChar char="•"/>
            </a:pPr>
            <a:r>
              <a:rPr lang="vi" sz="2800" b="0" i="0" u="none" strike="noStrike" dirty="0">
                <a:solidFill>
                  <a:srgbClr val="0070C0"/>
                </a:solidFill>
                <a:latin typeface="Arial"/>
                <a:ea typeface="+mn-lt"/>
                <a:cs typeface="+mn-lt"/>
              </a:rPr>
              <a:t>Thông tin nhận dạng của Cơ Quan Chương Trình Thống Nhất</a:t>
            </a:r>
            <a:r>
              <a:rPr lang="vi" sz="2800" b="0" i="0" u="none" strike="noStrike" dirty="0">
                <a:latin typeface="Arial"/>
                <a:ea typeface="+mn-lt"/>
                <a:cs typeface="+mn-lt"/>
              </a:rPr>
              <a:t> cấp giấy phép;</a:t>
            </a:r>
          </a:p>
          <a:p>
            <a:pPr marL="800100" lvl="1" indent="-285750" rtl="0">
              <a:spcAft>
                <a:spcPts val="600"/>
              </a:spcAft>
              <a:buFont typeface="Arial" panose="020B0604020202020204" pitchFamily="34" charset="0"/>
              <a:buChar char="•"/>
            </a:pPr>
            <a:r>
              <a:rPr lang="vi" sz="2800" b="0" i="0" u="none" strike="noStrike" dirty="0">
                <a:solidFill>
                  <a:srgbClr val="0070C0"/>
                </a:solidFill>
                <a:latin typeface="Arial"/>
                <a:ea typeface="+mn-lt"/>
                <a:cs typeface="+mn-lt"/>
              </a:rPr>
              <a:t>Tên và địa chỉ cơ sở</a:t>
            </a:r>
            <a:r>
              <a:rPr lang="vi" sz="2800" b="0" i="0" u="none" strike="noStrike" dirty="0">
                <a:latin typeface="Arial"/>
                <a:ea typeface="+mn-lt"/>
                <a:cs typeface="+mn-lt"/>
              </a:rPr>
              <a:t>;</a:t>
            </a:r>
          </a:p>
          <a:p>
            <a:pPr marL="800100" lvl="1" indent="-285750" rtl="0">
              <a:spcAft>
                <a:spcPts val="600"/>
              </a:spcAft>
              <a:buFont typeface="Arial" panose="020B0604020202020204" pitchFamily="34" charset="0"/>
              <a:buChar char="•"/>
            </a:pPr>
            <a:r>
              <a:rPr lang="vi" sz="2800" b="0" i="0" u="none" strike="noStrike" dirty="0">
                <a:latin typeface="Arial"/>
                <a:ea typeface="+mn-lt"/>
                <a:cs typeface="+mn-lt"/>
              </a:rPr>
              <a:t>Tên </a:t>
            </a:r>
            <a:r>
              <a:rPr lang="vi" sz="2800" b="0" i="0" u="none" strike="noStrike" dirty="0">
                <a:solidFill>
                  <a:srgbClr val="0070C0"/>
                </a:solidFill>
                <a:latin typeface="Arial"/>
                <a:ea typeface="+mn-lt"/>
                <a:cs typeface="+mn-lt"/>
              </a:rPr>
              <a:t>Chủ Sở Hữu UST và Người Vận Hành UST</a:t>
            </a:r>
            <a:r>
              <a:rPr lang="vi" sz="2800" b="0" i="0" u="none" strike="noStrike" dirty="0">
                <a:latin typeface="Arial"/>
                <a:ea typeface="+mn-lt"/>
                <a:cs typeface="+mn-lt"/>
              </a:rPr>
              <a:t>; và</a:t>
            </a:r>
          </a:p>
          <a:p>
            <a:pPr marL="800100" lvl="1" indent="-285750" rtl="0">
              <a:spcAft>
                <a:spcPts val="600"/>
              </a:spcAft>
              <a:buFont typeface="Arial" panose="020B0604020202020204" pitchFamily="34" charset="0"/>
              <a:buChar char="•"/>
            </a:pPr>
            <a:r>
              <a:rPr lang="vi" sz="2800" b="0" i="0" u="none" strike="noStrike" dirty="0">
                <a:solidFill>
                  <a:srgbClr val="0070C0"/>
                </a:solidFill>
                <a:latin typeface="Arial"/>
                <a:ea typeface="+mn-lt"/>
                <a:cs typeface="+mn-lt"/>
              </a:rPr>
              <a:t>Ngày cấp giấy phép</a:t>
            </a:r>
            <a:r>
              <a:rPr lang="vi" sz="2800" b="0" i="0" u="none" strike="noStrike" dirty="0">
                <a:latin typeface="Arial"/>
                <a:ea typeface="+mn-lt"/>
                <a:cs typeface="+mn-lt"/>
              </a:rPr>
              <a:t>.</a:t>
            </a:r>
            <a:endParaRPr lang="en-US" sz="2800" dirty="0">
              <a:cs typeface="Arial"/>
            </a:endParaRPr>
          </a:p>
        </p:txBody>
      </p:sp>
      <p:sp>
        <p:nvSpPr>
          <p:cNvPr id="2" name="Slide Number Placeholder 2">
            <a:extLst>
              <a:ext uri="{FF2B5EF4-FFF2-40B4-BE49-F238E27FC236}">
                <a16:creationId xmlns:a16="http://schemas.microsoft.com/office/drawing/2014/main" id="{54D4B930-7937-3CB9-2C73-DD1846161D9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81</a:t>
            </a:r>
            <a:endParaRPr lang="en-US" sz="1800">
              <a:solidFill>
                <a:schemeClr val="tx1"/>
              </a:solidFill>
            </a:endParaRPr>
          </a:p>
        </p:txBody>
      </p:sp>
    </p:spTree>
    <p:extLst>
      <p:ext uri="{BB962C8B-B14F-4D97-AF65-F5344CB8AC3E}">
        <p14:creationId xmlns:p14="http://schemas.microsoft.com/office/powerpoint/2010/main" val="224537192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720C8-0590-3C78-42A7-3279DEE44439}"/>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B89C9924-6EC8-79B5-BC9A-2E3AEF4A8D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6F1AB87-44A5-48D0-B2BA-9D56818FEF3F}"/>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lnSpc>
                <a:spcPct val="100000"/>
              </a:lnSpc>
            </a:pPr>
            <a:r>
              <a:rPr lang="vi" sz="4000" b="1" i="0" u="none" strike="noStrike">
                <a:solidFill>
                  <a:srgbClr val="0070C0"/>
                </a:solidFill>
                <a:latin typeface="Arial"/>
                <a:cs typeface="+mj-cs"/>
              </a:rPr>
              <a:t>Yêu Cầu đối với Cơ Quan Chương Trình Thống Nhất</a:t>
            </a:r>
            <a:endParaRPr lang="en-US" sz="4000" b="1">
              <a:solidFill>
                <a:srgbClr val="0070C0"/>
              </a:solidFill>
              <a:cs typeface="+mj-cs"/>
            </a:endParaRPr>
          </a:p>
        </p:txBody>
      </p:sp>
      <p:sp>
        <p:nvSpPr>
          <p:cNvPr id="6" name="TextBox 5">
            <a:extLst>
              <a:ext uri="{FF2B5EF4-FFF2-40B4-BE49-F238E27FC236}">
                <a16:creationId xmlns:a16="http://schemas.microsoft.com/office/drawing/2014/main" id="{B0267F33-3975-36C1-5D84-887709123861}"/>
              </a:ext>
            </a:extLst>
          </p:cNvPr>
          <p:cNvSpPr txBox="1"/>
          <p:nvPr/>
        </p:nvSpPr>
        <p:spPr>
          <a:xfrm>
            <a:off x="595085" y="1998905"/>
            <a:ext cx="11200675" cy="2323713"/>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dirty="0">
                <a:solidFill>
                  <a:srgbClr val="0070C0"/>
                </a:solidFill>
                <a:latin typeface="Arial"/>
                <a:ea typeface="+mn-lt"/>
                <a:cs typeface="+mn-lt"/>
              </a:rPr>
              <a:t>Thay Đổi Đề Xuất:</a:t>
            </a:r>
            <a:endParaRPr lang="en-US" sz="2800" b="1" dirty="0">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dirty="0">
                <a:latin typeface="Arial"/>
                <a:ea typeface="+mn-lt"/>
                <a:cs typeface="+mn-lt"/>
              </a:rPr>
              <a:t>Cơ Quan Chương Trình Thống Nhất </a:t>
            </a:r>
            <a:r>
              <a:rPr lang="vi" sz="2800" b="0" i="0" u="none" strike="noStrike" dirty="0">
                <a:solidFill>
                  <a:srgbClr val="0070C0"/>
                </a:solidFill>
                <a:latin typeface="Arial"/>
                <a:ea typeface="+mn-lt"/>
                <a:cs typeface="+mn-lt"/>
              </a:rPr>
              <a:t>phải</a:t>
            </a:r>
            <a:r>
              <a:rPr lang="vi" sz="2800" b="0" i="0" u="none" strike="noStrike" dirty="0">
                <a:latin typeface="Arial"/>
                <a:ea typeface="+mn-lt"/>
                <a:cs typeface="+mn-lt"/>
              </a:rPr>
              <a:t> bắt đầu các </a:t>
            </a:r>
            <a:r>
              <a:rPr lang="vi" sz="2800" b="0" i="0" u="none" strike="noStrike" dirty="0">
                <a:solidFill>
                  <a:srgbClr val="0070C0"/>
                </a:solidFill>
                <a:latin typeface="Arial"/>
                <a:ea typeface="+mn-lt"/>
                <a:cs typeface="+mn-lt"/>
              </a:rPr>
              <a:t>hành động cưỡng chế</a:t>
            </a:r>
            <a:r>
              <a:rPr lang="vi" sz="2800" b="0" i="0" u="none" strike="noStrike" dirty="0">
                <a:latin typeface="Arial"/>
                <a:ea typeface="+mn-lt"/>
                <a:cs typeface="+mn-lt"/>
              </a:rPr>
              <a:t> đối với chủ sở hữu và người vận hành các hệ thống UST không tuân thủ, </a:t>
            </a:r>
            <a:r>
              <a:rPr lang="vi" sz="2800" b="0" i="0" u="none" strike="noStrike" dirty="0">
                <a:solidFill>
                  <a:srgbClr val="0070C0"/>
                </a:solidFill>
                <a:latin typeface="Arial"/>
                <a:ea typeface="+mn-lt"/>
                <a:cs typeface="+mn-lt"/>
              </a:rPr>
              <a:t>phù hợp với Kế Hoạch Thanh Tra và Cưỡng Chế (I&amp;E)</a:t>
            </a:r>
            <a:r>
              <a:rPr lang="vi" sz="2800" b="0" i="0" u="none" strike="noStrike" dirty="0">
                <a:latin typeface="Arial"/>
                <a:ea typeface="+mn-lt"/>
                <a:cs typeface="+mn-lt"/>
              </a:rPr>
              <a:t> được xây dựng và thực hiện theo quy định tại mục 2694.</a:t>
            </a:r>
            <a:endParaRPr lang="en-US" sz="2800" dirty="0">
              <a:cs typeface="Arial"/>
            </a:endParaRPr>
          </a:p>
        </p:txBody>
      </p:sp>
      <p:sp>
        <p:nvSpPr>
          <p:cNvPr id="2" name="Slide Number Placeholder 2">
            <a:extLst>
              <a:ext uri="{FF2B5EF4-FFF2-40B4-BE49-F238E27FC236}">
                <a16:creationId xmlns:a16="http://schemas.microsoft.com/office/drawing/2014/main" id="{32A714EF-64DE-DB9A-F040-8EF35D0EE1E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82</a:t>
            </a:r>
            <a:endParaRPr lang="en-US" sz="1800">
              <a:solidFill>
                <a:schemeClr val="tx1"/>
              </a:solidFill>
            </a:endParaRPr>
          </a:p>
        </p:txBody>
      </p:sp>
    </p:spTree>
    <p:extLst>
      <p:ext uri="{BB962C8B-B14F-4D97-AF65-F5344CB8AC3E}">
        <p14:creationId xmlns:p14="http://schemas.microsoft.com/office/powerpoint/2010/main" val="386228778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D610D-69AE-5E9E-6BEC-AC4E3409C841}"/>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EAB9803E-8E02-269B-8446-3F04E97A50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FD47BC15-D985-2D56-E572-F62A8CBC5CF9}"/>
              </a:ext>
            </a:extLst>
          </p:cNvPr>
          <p:cNvSpPr>
            <a:spLocks noGrp="1"/>
          </p:cNvSpPr>
          <p:nvPr>
            <p:ph type="title"/>
          </p:nvPr>
        </p:nvSpPr>
        <p:spPr>
          <a:xfrm>
            <a:off x="595085" y="503806"/>
            <a:ext cx="11016343" cy="867705"/>
          </a:xfrm>
        </p:spPr>
        <p:txBody>
          <a:bodyPr vert="horz" lIns="91440" tIns="45720" rIns="91440" bIns="45720" rtlCol="0" anchor="t" anchorCtr="0">
            <a:noAutofit/>
          </a:bodyPr>
          <a:lstStyle/>
          <a:p>
            <a:pPr rtl="0"/>
            <a:r>
              <a:rPr lang="vi" sz="4000" b="1" i="0" u="none" strike="noStrike" dirty="0">
                <a:solidFill>
                  <a:srgbClr val="0070C0"/>
                </a:solidFill>
                <a:latin typeface="Arial"/>
                <a:cs typeface="+mj-cs"/>
              </a:rPr>
              <a:t>Yêu Cầu đối với Cơ Quan Chương Trình Thống Nhất</a:t>
            </a:r>
            <a:endParaRPr lang="en-US" sz="4000" b="1" dirty="0">
              <a:solidFill>
                <a:srgbClr val="0070C0"/>
              </a:solidFill>
              <a:cs typeface="+mj-cs"/>
            </a:endParaRPr>
          </a:p>
        </p:txBody>
      </p:sp>
      <p:sp>
        <p:nvSpPr>
          <p:cNvPr id="6" name="TextBox 5">
            <a:extLst>
              <a:ext uri="{FF2B5EF4-FFF2-40B4-BE49-F238E27FC236}">
                <a16:creationId xmlns:a16="http://schemas.microsoft.com/office/drawing/2014/main" id="{6836F4C8-2567-1EBF-04FB-027FFA8143BE}"/>
              </a:ext>
            </a:extLst>
          </p:cNvPr>
          <p:cNvSpPr txBox="1"/>
          <p:nvPr/>
        </p:nvSpPr>
        <p:spPr>
          <a:xfrm>
            <a:off x="595085" y="1625600"/>
            <a:ext cx="11016343" cy="4201150"/>
          </a:xfrm>
          <a:prstGeom prst="rect">
            <a:avLst/>
          </a:prstGeom>
          <a:noFill/>
        </p:spPr>
        <p:txBody>
          <a:bodyPr wrap="square" lIns="91440" tIns="45720" rIns="91440" bIns="45720" anchor="t" anchorCtr="0">
            <a:noAutofit/>
          </a:bodyPr>
          <a:lstStyle/>
          <a:p>
            <a:pPr marL="57150" rtl="0">
              <a:spcAft>
                <a:spcPts val="600"/>
              </a:spcAft>
            </a:pPr>
            <a:r>
              <a:rPr lang="vi" sz="2400" b="1" i="0" u="none" strike="noStrike" dirty="0">
                <a:solidFill>
                  <a:srgbClr val="0070C0"/>
                </a:solidFill>
                <a:latin typeface="Arial"/>
                <a:ea typeface="+mn-lt"/>
                <a:cs typeface="+mn-lt"/>
              </a:rPr>
              <a:t>Nội Dung Mới Đề Xuất:</a:t>
            </a:r>
          </a:p>
          <a:p>
            <a:pPr marL="342900" indent="-285750" rtl="0">
              <a:spcAft>
                <a:spcPts val="600"/>
              </a:spcAft>
              <a:buFont typeface="Arial" panose="020B0604020202020204" pitchFamily="34" charset="0"/>
              <a:buChar char="•"/>
            </a:pPr>
            <a:r>
              <a:rPr lang="vi" sz="2400" b="0" i="0" u="none" strike="noStrike" dirty="0">
                <a:latin typeface="Arial"/>
                <a:ea typeface="+mn-lt"/>
                <a:cs typeface="+mn-lt"/>
              </a:rPr>
              <a:t>Kế Hoạch I&amp;E của Cơ Quan Chương Trình Thống Nhất phải được thông qua theo quy định tại mục 15200, tiêu đề 27 CCR và phải bao gồm các quy trình cho:</a:t>
            </a:r>
          </a:p>
          <a:p>
            <a:pPr marL="800100" lvl="1" indent="-285750" rtl="0">
              <a:spcAft>
                <a:spcPts val="600"/>
              </a:spcAft>
              <a:buFont typeface="Arial" panose="020B0604020202020204" pitchFamily="34" charset="0"/>
              <a:buChar char="•"/>
            </a:pPr>
            <a:r>
              <a:rPr lang="vi" sz="2400" b="0" i="0" u="none" strike="noStrike" dirty="0">
                <a:latin typeface="Arial"/>
                <a:ea typeface="+mn-lt"/>
                <a:cs typeface="+mn-lt"/>
              </a:rPr>
              <a:t>Thanh tra tuân thủ và các cuộc thanh tra khác liên quan đến việc lắp đặt, điều chỉnh, sửa chữa và ngừng sử dụng hệ thống UST;</a:t>
            </a:r>
          </a:p>
          <a:p>
            <a:pPr marL="800100" lvl="1" indent="-285750" rtl="0">
              <a:spcAft>
                <a:spcPts val="600"/>
              </a:spcAft>
              <a:buFont typeface="Arial" panose="020B0604020202020204" pitchFamily="34" charset="0"/>
              <a:buChar char="•"/>
            </a:pPr>
            <a:r>
              <a:rPr lang="vi" sz="2400" b="0" i="0" u="none" strike="noStrike" dirty="0">
                <a:latin typeface="Arial"/>
                <a:ea typeface="+mn-lt"/>
                <a:cs typeface="+mn-lt"/>
              </a:rPr>
              <a:t>Xác minh và ghi nhận việc quay trở lại trạng thái tuân thủ dựa trên thông tin được cung cấp hoặc nộp bởi hoặc thay mặt cho chủ sở hữu hoặc người vận hành, bằng cách tiến hành các cuộc thanh tra tiếp theo hoặc kết hợp các phương pháp này; và</a:t>
            </a:r>
          </a:p>
        </p:txBody>
      </p:sp>
      <p:sp>
        <p:nvSpPr>
          <p:cNvPr id="2" name="Slide Number Placeholder 2">
            <a:extLst>
              <a:ext uri="{FF2B5EF4-FFF2-40B4-BE49-F238E27FC236}">
                <a16:creationId xmlns:a16="http://schemas.microsoft.com/office/drawing/2014/main" id="{65125563-6474-685F-A5C0-021EAAA9CE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83</a:t>
            </a:r>
            <a:endParaRPr lang="en-US" sz="1800">
              <a:solidFill>
                <a:schemeClr val="tx1"/>
              </a:solidFill>
            </a:endParaRPr>
          </a:p>
        </p:txBody>
      </p:sp>
    </p:spTree>
    <p:extLst>
      <p:ext uri="{BB962C8B-B14F-4D97-AF65-F5344CB8AC3E}">
        <p14:creationId xmlns:p14="http://schemas.microsoft.com/office/powerpoint/2010/main" val="1899131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B2716-0EFB-3767-0483-E5A4F2B0E504}"/>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937439BA-307D-A587-7FCB-F168181B52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236ABB6-98E1-FCE5-5A81-1B6A9A74E6A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đối với Cơ Quan Chương Trình Thống Nhất</a:t>
            </a:r>
            <a:endParaRPr lang="en-US" sz="4000" b="1">
              <a:solidFill>
                <a:srgbClr val="0070C0"/>
              </a:solidFill>
              <a:cs typeface="+mj-cs"/>
            </a:endParaRPr>
          </a:p>
        </p:txBody>
      </p:sp>
      <p:sp>
        <p:nvSpPr>
          <p:cNvPr id="6" name="TextBox 5">
            <a:extLst>
              <a:ext uri="{FF2B5EF4-FFF2-40B4-BE49-F238E27FC236}">
                <a16:creationId xmlns:a16="http://schemas.microsoft.com/office/drawing/2014/main" id="{A097D336-D337-D1C1-5A54-2C0B35C69708}"/>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Đề Xuất:</a:t>
            </a:r>
          </a:p>
          <a:p>
            <a:pPr marL="342900" indent="-285750" rtl="0">
              <a:spcAft>
                <a:spcPts val="600"/>
              </a:spcAft>
              <a:buFont typeface="Arial" panose="020B0604020202020204" pitchFamily="34" charset="0"/>
              <a:buChar char="•"/>
            </a:pPr>
            <a:r>
              <a:rPr lang="vi" sz="2800" b="0" i="0" u="none" strike="noStrike">
                <a:latin typeface="Arial"/>
                <a:ea typeface="+mn-lt"/>
                <a:cs typeface="+mn-lt"/>
              </a:rPr>
              <a:t> Kế Hoạch I&amp;E phải bao gồm các quy trình cho: </a:t>
            </a:r>
            <a:r>
              <a:rPr lang="vi" sz="2800" b="0" i="1" u="none" strike="noStrike">
                <a:latin typeface="Arial"/>
                <a:ea typeface="+mn-lt"/>
                <a:cs typeface="+mn-lt"/>
              </a:rPr>
              <a:t>(Tiếp theo)</a:t>
            </a:r>
          </a:p>
          <a:p>
            <a:pPr marL="800100" lvl="1" indent="-285750" rtl="0">
              <a:spcAft>
                <a:spcPts val="600"/>
              </a:spcAft>
              <a:buFont typeface="Arial" panose="020B0604020202020204" pitchFamily="34" charset="0"/>
              <a:buChar char="•"/>
            </a:pPr>
            <a:r>
              <a:rPr lang="vi" sz="2800" b="0" i="0" u="none" strike="noStrike">
                <a:latin typeface="Arial"/>
                <a:ea typeface="+mn-lt"/>
                <a:cs typeface="+mn-lt"/>
              </a:rPr>
              <a:t>Các hành động cưỡng chế theo lộ trình, sẽ được áp dụng đối với các chủ sở hữu và người vận hành, bao gồm cả các quy trình nâng mức vi phạm nhỏ thành vi phạm Loại II, cũng như vi phạm Loại II thành vi phạm Loại I.</a:t>
            </a:r>
          </a:p>
        </p:txBody>
      </p:sp>
      <p:sp>
        <p:nvSpPr>
          <p:cNvPr id="2" name="Slide Number Placeholder 2">
            <a:extLst>
              <a:ext uri="{FF2B5EF4-FFF2-40B4-BE49-F238E27FC236}">
                <a16:creationId xmlns:a16="http://schemas.microsoft.com/office/drawing/2014/main" id="{DC9F06C6-AF79-5E02-61FC-8956C7D08BD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84</a:t>
            </a:r>
            <a:endParaRPr lang="en-US" sz="1800">
              <a:solidFill>
                <a:schemeClr val="tx1"/>
              </a:solidFill>
            </a:endParaRPr>
          </a:p>
        </p:txBody>
      </p:sp>
    </p:spTree>
    <p:extLst>
      <p:ext uri="{BB962C8B-B14F-4D97-AF65-F5344CB8AC3E}">
        <p14:creationId xmlns:p14="http://schemas.microsoft.com/office/powerpoint/2010/main" val="324911672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79789-13F7-1422-42A7-A07680E7EB72}"/>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A04AF726-BAF5-1BD4-3FEB-3307B090B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9BEFA7B-552B-7888-A486-41BD1A7578A9}"/>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đối với Cơ Quan Chương Trình Thống Nhất</a:t>
            </a:r>
            <a:endParaRPr lang="en-US" sz="4000" b="1">
              <a:solidFill>
                <a:srgbClr val="0070C0"/>
              </a:solidFill>
              <a:cs typeface="Arial"/>
            </a:endParaRPr>
          </a:p>
        </p:txBody>
      </p:sp>
      <p:sp>
        <p:nvSpPr>
          <p:cNvPr id="6" name="TextBox 5">
            <a:extLst>
              <a:ext uri="{FF2B5EF4-FFF2-40B4-BE49-F238E27FC236}">
                <a16:creationId xmlns:a16="http://schemas.microsoft.com/office/drawing/2014/main" id="{E9BBB123-797A-D746-D6A4-DE0495803294}"/>
              </a:ext>
            </a:extLst>
          </p:cNvPr>
          <p:cNvSpPr txBox="1"/>
          <p:nvPr/>
        </p:nvSpPr>
        <p:spPr>
          <a:xfrm>
            <a:off x="595085" y="1813762"/>
            <a:ext cx="11016343" cy="1892826"/>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dirty="0">
                <a:solidFill>
                  <a:srgbClr val="0070C0"/>
                </a:solidFill>
                <a:latin typeface="Arial"/>
                <a:ea typeface="+mn-lt"/>
                <a:cs typeface="+mn-lt"/>
              </a:rPr>
              <a:t>Nội Dung Mới Đề Xuất:</a:t>
            </a:r>
            <a:endParaRPr lang="en-US" sz="2800" b="1" dirty="0">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dirty="0">
                <a:latin typeface="Arial"/>
                <a:ea typeface="+mn-lt"/>
                <a:cs typeface="+mn-lt"/>
              </a:rPr>
              <a:t>Cơ Quan Chương Trình Thống Nhất hoặc Hội Đồng </a:t>
            </a:r>
            <a:r>
              <a:rPr lang="vi" sz="2800" b="0" i="0" u="none" strike="noStrike" dirty="0">
                <a:solidFill>
                  <a:srgbClr val="0070C0"/>
                </a:solidFill>
                <a:latin typeface="Arial"/>
                <a:ea typeface="+mn-lt"/>
                <a:cs typeface="+mn-lt"/>
              </a:rPr>
              <a:t>phải phân loại từng vi phạm được nêu thành vi phạm nhỏ, Loại II hoặc Loại I</a:t>
            </a:r>
            <a:r>
              <a:rPr lang="vi" sz="2800" b="0" i="0" u="none" strike="noStrike" dirty="0">
                <a:latin typeface="Arial"/>
                <a:ea typeface="+mn-lt"/>
                <a:cs typeface="+mn-lt"/>
              </a:rPr>
              <a:t>, theo các quy định này và phù hợp với Kế Hoạch I&amp;E hiện hành.</a:t>
            </a:r>
            <a:endParaRPr lang="en-US" sz="2800" dirty="0">
              <a:cs typeface="Arial"/>
            </a:endParaRPr>
          </a:p>
        </p:txBody>
      </p:sp>
      <p:sp>
        <p:nvSpPr>
          <p:cNvPr id="2" name="Slide Number Placeholder 2">
            <a:extLst>
              <a:ext uri="{FF2B5EF4-FFF2-40B4-BE49-F238E27FC236}">
                <a16:creationId xmlns:a16="http://schemas.microsoft.com/office/drawing/2014/main" id="{4462F125-C123-15D7-59B0-26946C5CD2F0}"/>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85</a:t>
            </a:r>
            <a:endParaRPr lang="en-US" sz="1800">
              <a:solidFill>
                <a:schemeClr val="tx1"/>
              </a:solidFill>
            </a:endParaRPr>
          </a:p>
        </p:txBody>
      </p:sp>
    </p:spTree>
    <p:extLst>
      <p:ext uri="{BB962C8B-B14F-4D97-AF65-F5344CB8AC3E}">
        <p14:creationId xmlns:p14="http://schemas.microsoft.com/office/powerpoint/2010/main" val="300757426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D323-6B90-E710-D749-6A9DDAD0B313}"/>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5F997405-C00A-0886-C4F5-0D6401E1F7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4E0FE5A-5E73-9AE2-693E-7BBA26FC856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Gắn Thẻ Đỏ</a:t>
            </a:r>
            <a:endParaRPr lang="en-US" sz="4000" b="1">
              <a:solidFill>
                <a:srgbClr val="0070C0"/>
              </a:solidFill>
              <a:cs typeface="Arial"/>
            </a:endParaRPr>
          </a:p>
        </p:txBody>
      </p:sp>
      <p:sp>
        <p:nvSpPr>
          <p:cNvPr id="6" name="TextBox 5">
            <a:extLst>
              <a:ext uri="{FF2B5EF4-FFF2-40B4-BE49-F238E27FC236}">
                <a16:creationId xmlns:a16="http://schemas.microsoft.com/office/drawing/2014/main" id="{B42EEE7E-C61F-4C8E-F10B-ACBC2C2B3522}"/>
              </a:ext>
            </a:extLst>
          </p:cNvPr>
          <p:cNvSpPr txBox="1"/>
          <p:nvPr/>
        </p:nvSpPr>
        <p:spPr>
          <a:xfrm>
            <a:off x="595085" y="1625600"/>
            <a:ext cx="11016343" cy="1461939"/>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Đề Xuất: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latin typeface="Arial"/>
                <a:cs typeface="Arial"/>
              </a:rPr>
              <a:t>Bổ sung nội dung quy định việc </a:t>
            </a:r>
            <a:r>
              <a:rPr lang="vi" sz="2800" b="0" i="0" u="none" strike="noStrike">
                <a:solidFill>
                  <a:srgbClr val="0070C0"/>
                </a:solidFill>
                <a:latin typeface="Arial"/>
                <a:cs typeface="Arial"/>
              </a:rPr>
              <a:t>gắn thẻ đỏ do Hội Đồng thực hiện</a:t>
            </a:r>
            <a:r>
              <a:rPr lang="vi" sz="2800" b="0" i="0" u="none" strike="noStrike">
                <a:latin typeface="Arial"/>
                <a:cs typeface="Arial"/>
              </a:rPr>
              <a:t> thay vì chỉ do Cơ Quan Chương Trình Thống Nhất thực hiện.</a:t>
            </a:r>
          </a:p>
        </p:txBody>
      </p:sp>
      <p:sp>
        <p:nvSpPr>
          <p:cNvPr id="2" name="Slide Number Placeholder 2">
            <a:extLst>
              <a:ext uri="{FF2B5EF4-FFF2-40B4-BE49-F238E27FC236}">
                <a16:creationId xmlns:a16="http://schemas.microsoft.com/office/drawing/2014/main" id="{B0FA2A17-B1B2-9A39-6FE3-D8F27D33525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86</a:t>
            </a:r>
            <a:endParaRPr lang="en-US" sz="1800">
              <a:solidFill>
                <a:schemeClr val="tx1"/>
              </a:solidFill>
            </a:endParaRPr>
          </a:p>
        </p:txBody>
      </p:sp>
    </p:spTree>
    <p:extLst>
      <p:ext uri="{BB962C8B-B14F-4D97-AF65-F5344CB8AC3E}">
        <p14:creationId xmlns:p14="http://schemas.microsoft.com/office/powerpoint/2010/main" val="148071472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D328-B65F-A37B-2609-865E52D4E5FC}"/>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1B31BED1-8E15-A83F-FBD9-4EF9FFF710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502DECD7-3015-7676-7EC6-57A7F8FC9F0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Gắn Thẻ Đỏ</a:t>
            </a:r>
            <a:endParaRPr lang="en-US" sz="4000" b="1">
              <a:solidFill>
                <a:srgbClr val="0070C0"/>
              </a:solidFill>
              <a:cs typeface="Arial"/>
            </a:endParaRPr>
          </a:p>
        </p:txBody>
      </p:sp>
      <p:sp>
        <p:nvSpPr>
          <p:cNvPr id="6" name="TextBox 5">
            <a:extLst>
              <a:ext uri="{FF2B5EF4-FFF2-40B4-BE49-F238E27FC236}">
                <a16:creationId xmlns:a16="http://schemas.microsoft.com/office/drawing/2014/main" id="{51EA7EF1-4DF9-8864-809B-E6F4C9F060DE}"/>
              </a:ext>
            </a:extLst>
          </p:cNvPr>
          <p:cNvSpPr txBox="1"/>
          <p:nvPr/>
        </p:nvSpPr>
        <p:spPr>
          <a:xfrm>
            <a:off x="595085" y="1625600"/>
            <a:ext cx="11016343" cy="3339376"/>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Đề Xuất: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latin typeface="Arial"/>
                <a:ea typeface="+mn-lt"/>
                <a:cs typeface="+mn-lt"/>
              </a:rPr>
              <a:t>Nếu Hội Đồng thực hiện bất kỳ hành động nào để gắn thẻ đỏ cho một UST, </a:t>
            </a:r>
            <a:r>
              <a:rPr lang="vi" sz="2800" b="0" i="0" u="none" strike="noStrike">
                <a:solidFill>
                  <a:srgbClr val="0070C0"/>
                </a:solidFill>
                <a:latin typeface="Arial"/>
                <a:ea typeface="+mn-lt"/>
                <a:cs typeface="+mn-lt"/>
              </a:rPr>
              <a:t>Hội Đồng phải</a:t>
            </a:r>
            <a:r>
              <a:rPr lang="vi" sz="2800" b="0" i="0" u="none" strike="noStrike">
                <a:latin typeface="Arial"/>
                <a:ea typeface="+mn-lt"/>
                <a:cs typeface="+mn-lt"/>
              </a:rPr>
              <a:t>:</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Thông báo cho Cơ Quan Chương Trình Thống Nhất </a:t>
            </a:r>
            <a:r>
              <a:rPr lang="vi" sz="2800" b="0" i="0" u="none" strike="noStrike">
                <a:latin typeface="Arial"/>
                <a:ea typeface="+mn-lt"/>
                <a:cs typeface="+mn-lt"/>
              </a:rPr>
              <a:t>có thẩm quyền bằng văn bản</a:t>
            </a:r>
            <a:r>
              <a:rPr lang="vi" sz="2800" b="0" i="0" u="none" strike="noStrike">
                <a:solidFill>
                  <a:srgbClr val="0070C0"/>
                </a:solidFill>
                <a:latin typeface="Arial"/>
                <a:ea typeface="+mn-lt"/>
                <a:cs typeface="+mn-lt"/>
              </a:rPr>
              <a:t> trong vòng 24 giờ</a:t>
            </a:r>
            <a:r>
              <a:rPr lang="vi" sz="2800" b="0" i="0" u="none" strike="noStrike">
                <a:latin typeface="Arial"/>
                <a:ea typeface="+mn-lt"/>
                <a:cs typeface="+mn-lt"/>
              </a:rPr>
              <a:t>; và</a:t>
            </a:r>
          </a:p>
          <a:p>
            <a:pPr marL="800100" lvl="1" indent="-285750" rtl="0">
              <a:spcAft>
                <a:spcPts val="600"/>
              </a:spcAft>
              <a:buFont typeface="Arial" panose="020B0604020202020204" pitchFamily="34" charset="0"/>
              <a:buChar char="•"/>
            </a:pPr>
            <a:r>
              <a:rPr lang="vi" sz="2800" b="0" i="0" u="none" strike="noStrike">
                <a:latin typeface="Arial"/>
                <a:cs typeface="Arial"/>
              </a:rPr>
              <a:t>Tiếp tục </a:t>
            </a:r>
            <a:r>
              <a:rPr lang="vi" sz="2800" b="0" i="0" u="none" strike="noStrike">
                <a:solidFill>
                  <a:srgbClr val="0070C0"/>
                </a:solidFill>
                <a:latin typeface="Arial"/>
                <a:cs typeface="Arial"/>
              </a:rPr>
              <a:t>tham vấn và phối hợp với Cơ Quan Chương Trình Thống Nhất</a:t>
            </a:r>
            <a:r>
              <a:rPr lang="vi" sz="2800" b="0" i="0" u="none" strike="noStrike">
                <a:latin typeface="Arial"/>
                <a:cs typeface="Arial"/>
              </a:rPr>
              <a:t> cho đến khi thẻ đỏ được gỡ bỏ hoặc UST được ngừng sử dụng đúng quy định.</a:t>
            </a:r>
          </a:p>
        </p:txBody>
      </p:sp>
      <p:sp>
        <p:nvSpPr>
          <p:cNvPr id="2" name="Slide Number Placeholder 2">
            <a:extLst>
              <a:ext uri="{FF2B5EF4-FFF2-40B4-BE49-F238E27FC236}">
                <a16:creationId xmlns:a16="http://schemas.microsoft.com/office/drawing/2014/main" id="{AAB5F29B-8EC1-4ED8-2902-735D02527EA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87</a:t>
            </a:r>
            <a:endParaRPr lang="en-US" sz="1800">
              <a:solidFill>
                <a:schemeClr val="tx1"/>
              </a:solidFill>
            </a:endParaRPr>
          </a:p>
        </p:txBody>
      </p:sp>
    </p:spTree>
    <p:extLst>
      <p:ext uri="{BB962C8B-B14F-4D97-AF65-F5344CB8AC3E}">
        <p14:creationId xmlns:p14="http://schemas.microsoft.com/office/powerpoint/2010/main" val="221602770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65C38-A1BA-2096-5464-D4B6D8C993DC}"/>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85C53394-9FCC-0C60-2CBD-0C6E281D1B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D7655C2-FB94-0307-C821-BC916BE20698}"/>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a:t>
            </a:r>
            <a:r>
              <a:rPr lang="vi" sz="4000" b="1" i="0" u="none" strike="noStrike">
                <a:solidFill>
                  <a:srgbClr val="FF0000"/>
                </a:solidFill>
                <a:latin typeface="Arial"/>
                <a:cs typeface="+mj-cs"/>
              </a:rPr>
              <a:t> </a:t>
            </a:r>
            <a:r>
              <a:rPr lang="vi" sz="4000" b="1" i="0" u="none" strike="noStrike">
                <a:solidFill>
                  <a:srgbClr val="0070C0"/>
                </a:solidFill>
                <a:latin typeface="Arial"/>
                <a:cs typeface="+mj-cs"/>
              </a:rPr>
              <a:t>Gắn Thẻ Đỏ</a:t>
            </a:r>
            <a:endParaRPr lang="en-US" sz="4000" b="1">
              <a:solidFill>
                <a:srgbClr val="0070C0"/>
              </a:solidFill>
              <a:cs typeface="Arial"/>
            </a:endParaRPr>
          </a:p>
        </p:txBody>
      </p:sp>
      <p:sp>
        <p:nvSpPr>
          <p:cNvPr id="6" name="TextBox 5">
            <a:extLst>
              <a:ext uri="{FF2B5EF4-FFF2-40B4-BE49-F238E27FC236}">
                <a16:creationId xmlns:a16="http://schemas.microsoft.com/office/drawing/2014/main" id="{A613BDD8-967F-3338-6792-F8F57BAD2A07}"/>
              </a:ext>
            </a:extLst>
          </p:cNvPr>
          <p:cNvSpPr txBox="1"/>
          <p:nvPr/>
        </p:nvSpPr>
        <p:spPr>
          <a:xfrm>
            <a:off x="595085" y="1625600"/>
            <a:ext cx="11016343" cy="1892826"/>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Đề Xuất: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latin typeface="Arial"/>
                <a:ea typeface="+mn-lt"/>
                <a:cs typeface="+mn-lt"/>
              </a:rPr>
              <a:t>Nếu Hội Đồng tiến hành việc gắn thẻ đỏ, </a:t>
            </a:r>
            <a:r>
              <a:rPr lang="vi" sz="2800" b="0" i="0" u="none" strike="noStrike">
                <a:solidFill>
                  <a:srgbClr val="0070C0"/>
                </a:solidFill>
                <a:latin typeface="Arial"/>
                <a:ea typeface="+mn-lt"/>
                <a:cs typeface="+mn-lt"/>
              </a:rPr>
              <a:t>Hội Đồng có thể yêu cầu Cơ Quan Chương Trình Thống Nhất thực hiện các cuộc thanh tra và nhiệm vụ ủy quyền cần thiết</a:t>
            </a:r>
            <a:r>
              <a:rPr lang="vi" sz="2800" b="0" i="0" u="none" strike="noStrike">
                <a:latin typeface="Arial"/>
                <a:ea typeface="+mn-lt"/>
                <a:cs typeface="+mn-lt"/>
              </a:rPr>
              <a:t>.</a:t>
            </a:r>
            <a:endParaRPr lang="en-US"/>
          </a:p>
        </p:txBody>
      </p:sp>
      <p:sp>
        <p:nvSpPr>
          <p:cNvPr id="2" name="Slide Number Placeholder 2">
            <a:extLst>
              <a:ext uri="{FF2B5EF4-FFF2-40B4-BE49-F238E27FC236}">
                <a16:creationId xmlns:a16="http://schemas.microsoft.com/office/drawing/2014/main" id="{E325AB44-8F27-C928-D854-B13D99F1F0C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88</a:t>
            </a:r>
            <a:endParaRPr lang="en-US" sz="1800">
              <a:solidFill>
                <a:schemeClr val="tx1"/>
              </a:solidFill>
            </a:endParaRPr>
          </a:p>
        </p:txBody>
      </p:sp>
    </p:spTree>
    <p:extLst>
      <p:ext uri="{BB962C8B-B14F-4D97-AF65-F5344CB8AC3E}">
        <p14:creationId xmlns:p14="http://schemas.microsoft.com/office/powerpoint/2010/main" val="400141675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4BC3D-B0B6-FDDB-DDB4-DB3625992DD8}"/>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C06E98A2-D67D-1AA2-9044-3D94A145A0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A5823097-3885-4F51-9D05-54421C3DBECE}"/>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 Gắn Thẻ Đỏ</a:t>
            </a:r>
            <a:endParaRPr lang="en-US" sz="4000" b="1">
              <a:solidFill>
                <a:srgbClr val="0070C0"/>
              </a:solidFill>
              <a:cs typeface="Arial"/>
            </a:endParaRPr>
          </a:p>
        </p:txBody>
      </p:sp>
      <p:sp>
        <p:nvSpPr>
          <p:cNvPr id="6" name="TextBox 5">
            <a:extLst>
              <a:ext uri="{FF2B5EF4-FFF2-40B4-BE49-F238E27FC236}">
                <a16:creationId xmlns:a16="http://schemas.microsoft.com/office/drawing/2014/main" id="{D053B6BD-A57D-B466-6BB1-487301DD7A3D}"/>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Đề Xuất: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latin typeface="Arial"/>
                <a:cs typeface="Arial"/>
              </a:rPr>
              <a:t>Cơ Quan Chương Trình Thống Nhất hoặc Hội đồng có </a:t>
            </a:r>
            <a:r>
              <a:rPr lang="vi" sz="2800" b="0" i="0" u="none" strike="noStrike">
                <a:solidFill>
                  <a:srgbClr val="0070C0"/>
                </a:solidFill>
                <a:latin typeface="Arial"/>
                <a:cs typeface="Arial"/>
              </a:rPr>
              <a:t>thẩm quyền chỉ đạo người vận hành UST rút hết chất lưu trữ trong UST đã bị gắn thẻ đỏ</a:t>
            </a:r>
            <a:r>
              <a:rPr lang="vi" sz="2800" b="0" i="0" u="none" strike="noStrike">
                <a:latin typeface="Arial"/>
                <a:cs typeface="Arial"/>
              </a:rPr>
              <a:t> </a:t>
            </a:r>
            <a:r>
              <a:rPr lang="vi" sz="2800" b="0" i="0" u="none" strike="noStrike">
                <a:solidFill>
                  <a:srgbClr val="0070C0"/>
                </a:solidFill>
                <a:latin typeface="Arial"/>
                <a:cs typeface="Arial"/>
              </a:rPr>
              <a:t>trong</a:t>
            </a:r>
            <a:r>
              <a:rPr lang="vi" sz="2800" b="0" i="0" u="none" strike="noStrike">
                <a:latin typeface="Arial"/>
                <a:cs typeface="Arial"/>
              </a:rPr>
              <a:t> thời hạn do Cơ Quan Chương Trình Thống Nhất quy định, </a:t>
            </a:r>
            <a:r>
              <a:rPr lang="vi" sz="2800" b="0" i="0" u="none" strike="noStrike">
                <a:solidFill>
                  <a:srgbClr val="0070C0"/>
                </a:solidFill>
                <a:latin typeface="Arial"/>
                <a:cs typeface="Arial"/>
              </a:rPr>
              <a:t>nhưng không được vượt quá 48 giờ</a:t>
            </a:r>
            <a:r>
              <a:rPr lang="vi" sz="2800" b="0" i="0" u="none" strike="noStrike">
                <a:latin typeface="Arial"/>
                <a:cs typeface="Arial"/>
              </a:rPr>
              <a:t> kể từ thời điểm gắn thẻ đỏ.</a:t>
            </a:r>
            <a:endParaRPr lang="en-US">
              <a:cs typeface="Arial"/>
            </a:endParaRPr>
          </a:p>
          <a:p>
            <a:pPr marL="342900" indent="-285750" rtl="0">
              <a:spcAft>
                <a:spcPts val="600"/>
              </a:spcAft>
              <a:buFont typeface="Arial" panose="020B0604020202020204" pitchFamily="34" charset="0"/>
              <a:buChar char="•"/>
            </a:pPr>
            <a:r>
              <a:rPr lang="vi" sz="2800" b="0" i="0" u="none" strike="noStrike">
                <a:latin typeface="Arial"/>
                <a:cs typeface="Arial"/>
              </a:rPr>
              <a:t>UST bị gắn thẻ đỏ không được</a:t>
            </a:r>
            <a:r>
              <a:rPr lang="vi" sz="2800" b="0" i="0" u="none" strike="noStrike">
                <a:solidFill>
                  <a:srgbClr val="0070C0"/>
                </a:solidFill>
                <a:latin typeface="Arial"/>
                <a:cs typeface="Arial"/>
              </a:rPr>
              <a:t> xả chất lưu trữ thông qua thiết bị phân phối</a:t>
            </a:r>
            <a:r>
              <a:rPr lang="vi" sz="2800" b="0" i="0" u="none" strike="noStrike">
                <a:latin typeface="Arial"/>
                <a:cs typeface="Arial"/>
              </a:rPr>
              <a:t>.</a:t>
            </a:r>
            <a:endParaRPr lang="en-US">
              <a:cs typeface="Arial"/>
            </a:endParaRPr>
          </a:p>
        </p:txBody>
      </p:sp>
      <p:sp>
        <p:nvSpPr>
          <p:cNvPr id="2" name="Slide Number Placeholder 2">
            <a:extLst>
              <a:ext uri="{FF2B5EF4-FFF2-40B4-BE49-F238E27FC236}">
                <a16:creationId xmlns:a16="http://schemas.microsoft.com/office/drawing/2014/main" id="{2529EB8C-A9B7-876C-CE42-97A4A97891ED}"/>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89</a:t>
            </a:r>
            <a:endParaRPr lang="en-US" sz="1800">
              <a:solidFill>
                <a:schemeClr val="tx1"/>
              </a:solidFill>
            </a:endParaRPr>
          </a:p>
        </p:txBody>
      </p:sp>
    </p:spTree>
    <p:extLst>
      <p:ext uri="{BB962C8B-B14F-4D97-AF65-F5344CB8AC3E}">
        <p14:creationId xmlns:p14="http://schemas.microsoft.com/office/powerpoint/2010/main" val="19909377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CD8A09E-4720-4F80-2AF8-FC3D3C9B5831}"/>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vi" sz="4000" b="1" i="0" u="none" strike="noStrike" kern="1200" cap="none" spc="0" normalizeH="0" baseline="0" noProof="0">
                <a:ln>
                  <a:noFill/>
                </a:ln>
                <a:solidFill>
                  <a:srgbClr val="0070C0"/>
                </a:solidFill>
                <a:uLnTx/>
                <a:uFillTx/>
                <a:latin typeface="Arial"/>
                <a:ea typeface="+mj-ea"/>
                <a:cs typeface="Arial"/>
              </a:rPr>
              <a:t>Định Nghĩa</a:t>
            </a:r>
          </a:p>
        </p:txBody>
      </p:sp>
      <p:sp>
        <p:nvSpPr>
          <p:cNvPr id="4" name="Rectangle 3">
            <a:extLst>
              <a:ext uri="{FF2B5EF4-FFF2-40B4-BE49-F238E27FC236}">
                <a16:creationId xmlns:a16="http://schemas.microsoft.com/office/drawing/2014/main" id="{D03F1F9C-FB5A-A353-427E-54DDF6687EB6}"/>
              </a:ext>
            </a:extLst>
          </p:cNvPr>
          <p:cNvSpPr/>
          <p:nvPr/>
        </p:nvSpPr>
        <p:spPr>
          <a:xfrm>
            <a:off x="641684" y="1598597"/>
            <a:ext cx="10861299" cy="4693593"/>
          </a:xfrm>
          <a:prstGeom prst="rect">
            <a:avLst/>
          </a:prstGeom>
        </p:spPr>
        <p:txBody>
          <a:bodyPr wrap="square">
            <a:noAutofit/>
          </a:bodyPr>
          <a:lstStyle/>
          <a:p>
            <a:pPr rtl="0">
              <a:lnSpc>
                <a:spcPct val="90000"/>
              </a:lnSpc>
            </a:pPr>
            <a:r>
              <a:rPr lang="vi" sz="2800" b="1" i="0" u="none" strike="noStrike" dirty="0">
                <a:solidFill>
                  <a:srgbClr val="0070C0"/>
                </a:solidFill>
                <a:latin typeface="Arial"/>
                <a:cs typeface="Arial"/>
              </a:rPr>
              <a:t>Nội Dung Mới Đề Xuất:</a:t>
            </a:r>
          </a:p>
          <a:p>
            <a:pPr marL="342900" indent="-342900" rtl="0">
              <a:spcBef>
                <a:spcPts val="600"/>
              </a:spcBef>
              <a:buFont typeface="Arial" panose="020B0604020202020204" pitchFamily="34" charset="0"/>
              <a:buChar char="•"/>
            </a:pPr>
            <a:r>
              <a:rPr lang="vi" sz="2800" b="1" i="0" u="none" strike="noStrike" dirty="0">
                <a:solidFill>
                  <a:srgbClr val="0070C0"/>
                </a:solidFill>
                <a:latin typeface="Arial"/>
                <a:cs typeface="Arial"/>
              </a:rPr>
              <a:t>Thanh Tra Tuân Thủ Độc Lập</a:t>
            </a:r>
            <a:r>
              <a:rPr lang="vi" sz="2800" b="0" i="0" u="none" strike="noStrike" dirty="0">
                <a:latin typeface="Arial"/>
                <a:cs typeface="Arial"/>
              </a:rPr>
              <a:t> có nghĩa là cá nhân thực hiện việc thanh tra tuân thủ và: </a:t>
            </a:r>
          </a:p>
          <a:p>
            <a:pPr marL="800100" lvl="1" indent="-342900" rtl="0">
              <a:spcBef>
                <a:spcPts val="600"/>
              </a:spcBef>
              <a:buFont typeface="Arial" panose="020B0604020202020204" pitchFamily="34" charset="0"/>
              <a:buChar char="•"/>
            </a:pPr>
            <a:r>
              <a:rPr lang="vi" sz="2800" b="0" i="0" u="none" strike="noStrike" dirty="0">
                <a:latin typeface="Arial"/>
                <a:cs typeface="Arial"/>
              </a:rPr>
              <a:t>Không có liên hệ với cơ sở được thanh tra và với Cơ Quan Chương Trình Thống Nhất có thẩm quyền đối với cơ sở đó; và</a:t>
            </a:r>
          </a:p>
          <a:p>
            <a:pPr marL="800100" lvl="1" indent="-342900" rtl="0">
              <a:spcBef>
                <a:spcPts val="600"/>
              </a:spcBef>
              <a:buFont typeface="Arial" panose="020B0604020202020204" pitchFamily="34" charset="0"/>
              <a:buChar char="•"/>
            </a:pPr>
            <a:r>
              <a:rPr lang="vi" sz="2800" b="0" i="0" u="none" strike="noStrike" dirty="0">
                <a:latin typeface="Arial"/>
                <a:cs typeface="Arial"/>
              </a:rPr>
              <a:t>Đáp ứng yêu cầu đào tạo thanh tra quy định tại </a:t>
            </a:r>
            <a:r>
              <a:rPr lang="vi" sz="2800" b="0" i="0" u="none" strike="noStrike" dirty="0">
                <a:latin typeface="Arial"/>
                <a:cs typeface="Calibri"/>
              </a:rPr>
              <a:t>Mục </a:t>
            </a:r>
            <a:r>
              <a:rPr lang="vi" sz="2800" b="0" i="0" u="none" strike="noStrike" dirty="0">
                <a:latin typeface="Arial"/>
                <a:cs typeface="Arial"/>
              </a:rPr>
              <a:t>2634(c). </a:t>
            </a:r>
          </a:p>
          <a:p>
            <a:pPr marL="342900" indent="-342900" rtl="0">
              <a:lnSpc>
                <a:spcPct val="90000"/>
              </a:lnSpc>
              <a:buFont typeface="Arial" panose="020B0604020202020204" pitchFamily="34" charset="0"/>
              <a:buChar char="•"/>
            </a:pPr>
            <a:r>
              <a:rPr lang="vi" sz="2800" b="0" i="0" u="none" strike="noStrike" dirty="0">
                <a:latin typeface="Arial"/>
                <a:cs typeface="Arial"/>
              </a:rPr>
              <a:t>Bao gồm các cá nhân làm việc cho hoặc hành động thay mặt cho Hội Đồng, cũng như các cá nhân có hợp đồng với Cơ Quan Chương Trình Thống Nhất có thẩm quyền. </a:t>
            </a:r>
            <a:endParaRPr lang="en-US" sz="2800" u="sng" strike="sngStrike" dirty="0">
              <a:latin typeface="Arial" panose="020B0604020202020204" pitchFamily="34" charset="0"/>
              <a:cs typeface="Arial" panose="020B0604020202020204" pitchFamily="34" charset="0"/>
            </a:endParaRPr>
          </a:p>
          <a:p>
            <a:pPr>
              <a:lnSpc>
                <a:spcPct val="90000"/>
              </a:lnSpc>
            </a:pPr>
            <a:endParaRPr lang="en-US" sz="2800" u="sng" strike="sngStrike" dirty="0">
              <a:solidFill>
                <a:srgbClr val="FF0000"/>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C0B0A624-F2C1-6256-B716-523FE46A066F}"/>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9</a:t>
            </a:r>
            <a:endParaRPr lang="en-US" sz="1800">
              <a:solidFill>
                <a:schemeClr val="tx1"/>
              </a:solidFill>
            </a:endParaRPr>
          </a:p>
        </p:txBody>
      </p:sp>
    </p:spTree>
    <p:extLst>
      <p:ext uri="{BB962C8B-B14F-4D97-AF65-F5344CB8AC3E}">
        <p14:creationId xmlns:p14="http://schemas.microsoft.com/office/powerpoint/2010/main" val="81079723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4E55C-4F3E-1729-D944-39DFE8E846EE}"/>
            </a:ext>
          </a:extLst>
        </p:cNvPr>
        <p:cNvGrpSpPr/>
        <p:nvPr/>
      </p:nvGrpSpPr>
      <p:grpSpPr>
        <a:xfrm>
          <a:off x="0" y="0"/>
          <a:ext cx="0" cy="0"/>
          <a:chOff x="0" y="0"/>
          <a:chExt cx="0" cy="0"/>
        </a:xfrm>
      </p:grpSpPr>
      <p:pic>
        <p:nvPicPr>
          <p:cNvPr id="5" name="Picture 4" descr="Logo Hội Đồng Nước Tiểu Bang">
            <a:extLst>
              <a:ext uri="{FF2B5EF4-FFF2-40B4-BE49-F238E27FC236}">
                <a16:creationId xmlns:a16="http://schemas.microsoft.com/office/drawing/2014/main" id="{0A0C6D8D-98F8-BB0F-9D41-E17E74249D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0B43E20-83C8-E6EF-78FA-8FE7DE85A70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vi" sz="4000" b="1" i="0" u="none" strike="noStrike">
                <a:solidFill>
                  <a:srgbClr val="0070C0"/>
                </a:solidFill>
                <a:latin typeface="Arial"/>
                <a:cs typeface="+mj-cs"/>
              </a:rPr>
              <a:t>Yêu Cầu</a:t>
            </a:r>
            <a:r>
              <a:rPr lang="vi" sz="4000" b="1" i="0" u="none" strike="noStrike">
                <a:solidFill>
                  <a:srgbClr val="FF0000"/>
                </a:solidFill>
                <a:latin typeface="Arial"/>
                <a:cs typeface="+mj-cs"/>
              </a:rPr>
              <a:t> </a:t>
            </a:r>
            <a:r>
              <a:rPr lang="vi" sz="4000" b="1" i="0" u="none" strike="noStrike">
                <a:solidFill>
                  <a:srgbClr val="0070C0"/>
                </a:solidFill>
                <a:latin typeface="Arial"/>
                <a:cs typeface="+mj-cs"/>
              </a:rPr>
              <a:t>Gắn Thẻ Đỏ</a:t>
            </a:r>
            <a:endParaRPr lang="en-US" sz="4000" b="1">
              <a:solidFill>
                <a:srgbClr val="0070C0"/>
              </a:solidFill>
              <a:cs typeface="Arial"/>
            </a:endParaRPr>
          </a:p>
        </p:txBody>
      </p:sp>
      <p:sp>
        <p:nvSpPr>
          <p:cNvPr id="6" name="TextBox 5">
            <a:extLst>
              <a:ext uri="{FF2B5EF4-FFF2-40B4-BE49-F238E27FC236}">
                <a16:creationId xmlns:a16="http://schemas.microsoft.com/office/drawing/2014/main" id="{2A96B7F5-2A7E-8DE0-B82E-48BC5D9DD6BB}"/>
              </a:ext>
            </a:extLst>
          </p:cNvPr>
          <p:cNvSpPr txBox="1"/>
          <p:nvPr/>
        </p:nvSpPr>
        <p:spPr>
          <a:xfrm>
            <a:off x="595085" y="1625600"/>
            <a:ext cx="11016343" cy="3770263"/>
          </a:xfrm>
          <a:prstGeom prst="rect">
            <a:avLst/>
          </a:prstGeom>
          <a:noFill/>
        </p:spPr>
        <p:txBody>
          <a:bodyPr wrap="square" lIns="91440" tIns="45720" rIns="91440" bIns="45720" anchor="t" anchorCtr="0">
            <a:noAutofit/>
          </a:bodyPr>
          <a:lstStyle/>
          <a:p>
            <a:pPr marL="57150" rtl="0">
              <a:spcAft>
                <a:spcPts val="600"/>
              </a:spcAft>
            </a:pPr>
            <a:r>
              <a:rPr lang="vi" sz="2800" b="1" i="0" u="none" strike="noStrike">
                <a:solidFill>
                  <a:srgbClr val="0070C0"/>
                </a:solidFill>
                <a:latin typeface="Arial"/>
                <a:ea typeface="+mn-lt"/>
                <a:cs typeface="+mn-lt"/>
              </a:rPr>
              <a:t>Nội Dung Mới và Thay Đổi Đề Xuất: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vi" sz="2800" b="0" i="0" u="none" strike="noStrike">
                <a:latin typeface="Arial"/>
                <a:ea typeface="+mn-lt"/>
                <a:cs typeface="+mn-lt"/>
              </a:rPr>
              <a:t>Nếu chủ sở hữu hoặc người vận hành tháo thẻ đỏ theo văn bản cho phép của Hội Đồng hoặc UPA, họ phải:</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Ghi lại mức chất nguy hại được lưu trữ</a:t>
            </a:r>
            <a:r>
              <a:rPr lang="vi" sz="2800" b="0" i="0" u="none" strike="noStrike">
                <a:latin typeface="Arial"/>
                <a:ea typeface="+mn-lt"/>
                <a:cs typeface="+mn-lt"/>
              </a:rPr>
              <a:t> trong bồn chứa ngay sau khi tháo thẻ đỏ; và</a:t>
            </a:r>
          </a:p>
          <a:p>
            <a:pPr marL="800100" lvl="1" indent="-285750" rtl="0">
              <a:spcAft>
                <a:spcPts val="600"/>
              </a:spcAft>
              <a:buFont typeface="Arial" panose="020B0604020202020204" pitchFamily="34" charset="0"/>
              <a:buChar char="•"/>
            </a:pPr>
            <a:r>
              <a:rPr lang="vi" sz="2800" b="0" i="0" u="none" strike="noStrike">
                <a:solidFill>
                  <a:srgbClr val="0070C0"/>
                </a:solidFill>
                <a:latin typeface="Arial"/>
                <a:ea typeface="+mn-lt"/>
                <a:cs typeface="+mn-lt"/>
              </a:rPr>
              <a:t>Nộp lại thẻ đỏ và cung cấp tài liệu ghi nhận mức chất nguy hại được lưu trữ </a:t>
            </a:r>
            <a:r>
              <a:rPr lang="vi" sz="2800" b="0" i="0" u="none" strike="noStrike">
                <a:latin typeface="Arial"/>
                <a:ea typeface="+mn-lt"/>
                <a:cs typeface="+mn-lt"/>
              </a:rPr>
              <a:t>cho cơ quan đã gắn thẻ đỏ</a:t>
            </a:r>
            <a:r>
              <a:rPr lang="vi" sz="2800" b="0" i="0" u="none" strike="noStrike">
                <a:solidFill>
                  <a:srgbClr val="0070C0"/>
                </a:solidFill>
                <a:latin typeface="Arial"/>
                <a:ea typeface="+mn-lt"/>
                <a:cs typeface="+mn-lt"/>
              </a:rPr>
              <a:t> trong vòng năm ngày </a:t>
            </a:r>
            <a:r>
              <a:rPr lang="vi" sz="2800" b="0" i="0" u="none" strike="sngStrike">
                <a:solidFill>
                  <a:srgbClr val="FF0000"/>
                </a:solidFill>
                <a:latin typeface="Arial"/>
                <a:ea typeface="+mn-lt"/>
                <a:cs typeface="+mn-lt"/>
              </a:rPr>
              <a:t>làm việc</a:t>
            </a:r>
            <a:r>
              <a:rPr lang="vi" sz="2800" b="0" i="0" u="none" strike="noStrike">
                <a:latin typeface="Arial"/>
                <a:ea typeface="+mn-lt"/>
                <a:cs typeface="+mn-lt"/>
              </a:rPr>
              <a:t>.</a:t>
            </a:r>
          </a:p>
        </p:txBody>
      </p:sp>
      <p:sp>
        <p:nvSpPr>
          <p:cNvPr id="2" name="Slide Number Placeholder 2">
            <a:extLst>
              <a:ext uri="{FF2B5EF4-FFF2-40B4-BE49-F238E27FC236}">
                <a16:creationId xmlns:a16="http://schemas.microsoft.com/office/drawing/2014/main" id="{E1E4F0CA-40DA-412C-8DAF-0BDB2EC6123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vi" sz="1800" b="0" i="0" u="none" strike="noStrike">
                <a:solidFill>
                  <a:srgbClr val="000000"/>
                </a:solidFill>
                <a:latin typeface="Arial"/>
              </a:rPr>
              <a:t>90</a:t>
            </a:r>
            <a:endParaRPr lang="en-US" sz="1800">
              <a:solidFill>
                <a:schemeClr val="tx1"/>
              </a:solidFill>
            </a:endParaRPr>
          </a:p>
        </p:txBody>
      </p:sp>
    </p:spTree>
    <p:extLst>
      <p:ext uri="{BB962C8B-B14F-4D97-AF65-F5344CB8AC3E}">
        <p14:creationId xmlns:p14="http://schemas.microsoft.com/office/powerpoint/2010/main" val="385906927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vi" sz="4000" b="1" i="0" u="none" strike="noStrike">
                <a:latin typeface="Arial"/>
                <a:ea typeface="+mn-lt"/>
                <a:cs typeface="+mn-lt"/>
              </a:rPr>
              <a:t>Điều 10 Đề Xuất: Yêu Cầu về Hành Động Khắc Phục</a:t>
            </a:r>
          </a:p>
        </p:txBody>
      </p:sp>
      <p:pic>
        <p:nvPicPr>
          <p:cNvPr id="16" name="Picture 15" descr="Logo Hội Đồng Nước Tiểu Bang">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64" y="2213701"/>
            <a:ext cx="5457464" cy="3357945"/>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vi" sz="1800" b="0" i="0" u="none" strike="noStrike">
                <a:solidFill>
                  <a:srgbClr val="000000"/>
                </a:solidFill>
                <a:latin typeface="Arial"/>
              </a:rPr>
              <a:t>91</a:t>
            </a:r>
            <a:endParaRPr lang="en-US" sz="1800">
              <a:solidFill>
                <a:schemeClr val="tx1"/>
              </a:solidFill>
            </a:endParaRPr>
          </a:p>
        </p:txBody>
      </p:sp>
    </p:spTree>
    <p:extLst>
      <p:ext uri="{BB962C8B-B14F-4D97-AF65-F5344CB8AC3E}">
        <p14:creationId xmlns:p14="http://schemas.microsoft.com/office/powerpoint/2010/main" val="8532040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2219-E638-F0F4-971C-26B70E1CC325}"/>
              </a:ext>
            </a:extLst>
          </p:cNvPr>
          <p:cNvSpPr>
            <a:spLocks noGrp="1"/>
          </p:cNvSpPr>
          <p:nvPr>
            <p:ph type="title"/>
          </p:nvPr>
        </p:nvSpPr>
        <p:spPr/>
        <p:txBody>
          <a:bodyPr>
            <a:noAutofit/>
          </a:bodyPr>
          <a:lstStyle/>
          <a:p>
            <a:pPr rtl="0"/>
            <a:r>
              <a:rPr lang="vi" sz="4000" b="1" i="0" u="none" strike="noStrike">
                <a:solidFill>
                  <a:srgbClr val="0070C0"/>
                </a:solidFill>
                <a:latin typeface="Arial"/>
              </a:rPr>
              <a:t>Yêu Cầu về Hành Động Khắc Phục:</a:t>
            </a:r>
          </a:p>
        </p:txBody>
      </p:sp>
      <p:sp>
        <p:nvSpPr>
          <p:cNvPr id="3" name="Text Placeholder 2">
            <a:extLst>
              <a:ext uri="{FF2B5EF4-FFF2-40B4-BE49-F238E27FC236}">
                <a16:creationId xmlns:a16="http://schemas.microsoft.com/office/drawing/2014/main" id="{6DBC1018-9213-F53B-055C-05EF9C320C7B}"/>
              </a:ext>
            </a:extLst>
          </p:cNvPr>
          <p:cNvSpPr>
            <a:spLocks noGrp="1"/>
          </p:cNvSpPr>
          <p:nvPr>
            <p:ph type="body" sz="quarter" idx="11"/>
          </p:nvPr>
        </p:nvSpPr>
        <p:spPr>
          <a:xfrm>
            <a:off x="838200" y="1469569"/>
            <a:ext cx="10515600" cy="4559300"/>
          </a:xfrm>
        </p:spPr>
        <p:txBody>
          <a:bodyPr vert="horz" lIns="91440" tIns="45720" rIns="91440" bIns="45720" rtlCol="0" anchor="t">
            <a:noAutofit/>
          </a:bodyPr>
          <a:lstStyle/>
          <a:p>
            <a:pPr marL="0" indent="0" rtl="0">
              <a:buNone/>
            </a:pPr>
            <a:r>
              <a:rPr lang="vi" sz="2800" b="1" i="0" u="none" strike="noStrike" dirty="0">
                <a:solidFill>
                  <a:srgbClr val="0070C0"/>
                </a:solidFill>
                <a:latin typeface="Arial"/>
                <a:ea typeface="+mn-lt"/>
                <a:cs typeface="+mn-lt"/>
              </a:rPr>
              <a:t>Dự thảo thay đổi:</a:t>
            </a:r>
            <a:r>
              <a:rPr lang="vi" sz="2800" b="1" i="0" u="none" strike="noStrike" dirty="0">
                <a:solidFill>
                  <a:srgbClr val="0070C0"/>
                </a:solidFill>
                <a:latin typeface="Arial"/>
                <a:cs typeface="Arial"/>
              </a:rPr>
              <a:t> </a:t>
            </a:r>
            <a:r>
              <a:rPr lang="vi" sz="2800" b="0" i="0" u="none" strike="noStrike" dirty="0">
                <a:latin typeface="Arial"/>
                <a:cs typeface="Arial"/>
              </a:rPr>
              <a:t>Chỉ </a:t>
            </a:r>
            <a:r>
              <a:rPr lang="vi" sz="2800" b="0" i="0" u="none" strike="noStrike" dirty="0">
                <a:solidFill>
                  <a:srgbClr val="0070C0"/>
                </a:solidFill>
                <a:latin typeface="Arial"/>
                <a:cs typeface="Arial"/>
              </a:rPr>
              <a:t>Cơ Quan Giám Sát Xử Lý Ô Nhiễm </a:t>
            </a:r>
            <a:r>
              <a:rPr lang="vi" sz="2800" b="0" i="0" u="none" strike="noStrike" dirty="0">
                <a:latin typeface="Arial"/>
                <a:cs typeface="Arial"/>
              </a:rPr>
              <a:t>mới có thẩm quyền giám sát việc giảm thiểu các sự cố rò rỉ chất nguy hại trái phép từ các bồn chứa ngầm. </a:t>
            </a:r>
          </a:p>
          <a:p>
            <a:pPr marL="0" indent="0">
              <a:buNone/>
            </a:pPr>
            <a:endParaRPr lang="en-US" sz="1400" dirty="0">
              <a:latin typeface="Arial"/>
              <a:cs typeface="Arial"/>
            </a:endParaRPr>
          </a:p>
        </p:txBody>
      </p:sp>
      <p:sp>
        <p:nvSpPr>
          <p:cNvPr id="4" name="Slide Number Placeholder 3">
            <a:extLst>
              <a:ext uri="{FF2B5EF4-FFF2-40B4-BE49-F238E27FC236}">
                <a16:creationId xmlns:a16="http://schemas.microsoft.com/office/drawing/2014/main" id="{48870043-4F07-5557-2868-1F9FDB64AAA9}"/>
              </a:ext>
            </a:extLst>
          </p:cNvPr>
          <p:cNvSpPr>
            <a:spLocks noGrp="1"/>
          </p:cNvSpPr>
          <p:nvPr>
            <p:ph type="sldNum" sz="quarter" idx="4"/>
          </p:nvPr>
        </p:nvSpPr>
        <p:spPr/>
        <p:txBody>
          <a:bodyPr>
            <a:noAutofit/>
          </a:bodyPr>
          <a:lstStyle/>
          <a:p>
            <a:pPr rtl="0"/>
            <a:r>
              <a:rPr lang="vi" sz="1200" b="0" i="0" u="none" strike="noStrike">
                <a:latin typeface="Arial"/>
              </a:rPr>
              <a:t>92</a:t>
            </a:r>
            <a:endParaRPr lang="en-US"/>
          </a:p>
        </p:txBody>
      </p:sp>
      <p:pic>
        <p:nvPicPr>
          <p:cNvPr id="6" name="Picture 5" descr="Logo Hội Đồng Nước Tiểu Bang">
            <a:extLst>
              <a:ext uri="{FF2B5EF4-FFF2-40B4-BE49-F238E27FC236}">
                <a16:creationId xmlns:a16="http://schemas.microsoft.com/office/drawing/2014/main" id="{7C71A5A3-B649-5E1A-9223-AF008AAF1A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64394908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A3EED-95DE-2952-1FD0-6F8E223A9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B4D2F-1E2F-13B9-75FE-D87B50C3CFC8}"/>
              </a:ext>
            </a:extLst>
          </p:cNvPr>
          <p:cNvSpPr>
            <a:spLocks noGrp="1"/>
          </p:cNvSpPr>
          <p:nvPr>
            <p:ph type="title"/>
          </p:nvPr>
        </p:nvSpPr>
        <p:spPr/>
        <p:txBody>
          <a:bodyPr>
            <a:noAutofit/>
          </a:bodyPr>
          <a:lstStyle/>
          <a:p>
            <a:pPr rtl="0"/>
            <a:r>
              <a:rPr lang="vi" sz="4000" b="1" i="0" u="none" strike="noStrike">
                <a:solidFill>
                  <a:srgbClr val="0070C0"/>
                </a:solidFill>
                <a:latin typeface="Arial"/>
              </a:rPr>
              <a:t>Yêu Cầu về Hành Động Khắc Phục: </a:t>
            </a:r>
            <a:br>
              <a:rPr lang="vi" sz="4000" b="1" i="0" u="none" strike="noStrike">
                <a:solidFill>
                  <a:srgbClr val="0070C0"/>
                </a:solidFill>
                <a:latin typeface="Arial"/>
              </a:rPr>
            </a:br>
            <a:r>
              <a:rPr lang="vi" sz="3200" b="1" i="0" u="none" strike="noStrike">
                <a:solidFill>
                  <a:srgbClr val="0070C0"/>
                </a:solidFill>
                <a:latin typeface="Arial"/>
              </a:rPr>
              <a:t>Giai Đoạn Đánh Giá Sơ Bộ Hiện Trường</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BD3D3D4B-BA07-53A0-17F6-BDA0E64019DF}"/>
              </a:ext>
            </a:extLst>
          </p:cNvPr>
          <p:cNvSpPr>
            <a:spLocks noGrp="1"/>
          </p:cNvSpPr>
          <p:nvPr>
            <p:ph type="body" sz="quarter" idx="11"/>
          </p:nvPr>
        </p:nvSpPr>
        <p:spPr/>
        <p:txBody>
          <a:bodyPr>
            <a:noAutofit/>
          </a:bodyPr>
          <a:lstStyle/>
          <a:p>
            <a:pPr marL="0" indent="0" rtl="0">
              <a:buNone/>
            </a:pPr>
            <a:r>
              <a:rPr lang="vi" sz="2800" b="1" i="0" u="none" strike="noStrike">
                <a:solidFill>
                  <a:srgbClr val="0070C0"/>
                </a:solidFill>
                <a:latin typeface="Arial"/>
              </a:rPr>
              <a:t>Dự thảo thay đổi:</a:t>
            </a:r>
          </a:p>
          <a:p>
            <a:pPr rtl="0"/>
            <a:r>
              <a:rPr lang="vi" sz="2800" b="0" i="0" u="none" strike="noStrike">
                <a:latin typeface="Arial"/>
              </a:rPr>
              <a:t>Giai Đoạn Đánh Giá Sơ Bộ Hiện Trường có thể bao gồm cả các </a:t>
            </a:r>
            <a:r>
              <a:rPr lang="vi" sz="2800" b="0" i="0" u="none" strike="noStrike">
                <a:solidFill>
                  <a:srgbClr val="0070C0"/>
                </a:solidFill>
                <a:latin typeface="Arial"/>
              </a:rPr>
              <a:t>hành động khắc phục tạm thời.</a:t>
            </a:r>
          </a:p>
          <a:p>
            <a:pPr rtl="0"/>
            <a:r>
              <a:rPr lang="vi" sz="2800" b="0" i="0" u="none" strike="noStrike">
                <a:latin typeface="Arial"/>
              </a:rPr>
              <a:t>Sản phẩm tự do phải được loại bỏ ở mức tối đa có thể, theo xác định của </a:t>
            </a:r>
            <a:r>
              <a:rPr lang="vi" sz="2800" b="0" i="0" u="none" strike="noStrike">
                <a:solidFill>
                  <a:srgbClr val="0070C0"/>
                </a:solidFill>
                <a:latin typeface="Arial"/>
              </a:rPr>
              <a:t>Cơ Quan Giám Sát Xử Lý Ô Nhiễm.</a:t>
            </a:r>
          </a:p>
          <a:p>
            <a:pPr rtl="0"/>
            <a:r>
              <a:rPr lang="vi" sz="2800" b="0" i="0" u="none" strike="noStrike">
                <a:latin typeface="Arial"/>
              </a:rPr>
              <a:t>Báo cáo về việc loại bỏ sản phẩm tự do phải được nộp trong vòng </a:t>
            </a:r>
            <a:r>
              <a:rPr lang="vi" sz="2800" b="0" i="0" u="none" strike="noStrike">
                <a:solidFill>
                  <a:srgbClr val="0070C0"/>
                </a:solidFill>
                <a:latin typeface="Arial"/>
              </a:rPr>
              <a:t>45 ngày kể từ khi xác nhận sự cố rò rỉ.</a:t>
            </a:r>
          </a:p>
          <a:p>
            <a:pPr marL="0" indent="0">
              <a:buNone/>
            </a:pPr>
            <a:endParaRPr lang="en-US"/>
          </a:p>
        </p:txBody>
      </p:sp>
      <p:sp>
        <p:nvSpPr>
          <p:cNvPr id="4" name="Slide Number Placeholder 3">
            <a:extLst>
              <a:ext uri="{FF2B5EF4-FFF2-40B4-BE49-F238E27FC236}">
                <a16:creationId xmlns:a16="http://schemas.microsoft.com/office/drawing/2014/main" id="{0852B1C2-17FA-AF87-2832-5B6442A49777}"/>
              </a:ext>
            </a:extLst>
          </p:cNvPr>
          <p:cNvSpPr>
            <a:spLocks noGrp="1"/>
          </p:cNvSpPr>
          <p:nvPr>
            <p:ph type="sldNum" sz="quarter" idx="4"/>
          </p:nvPr>
        </p:nvSpPr>
        <p:spPr/>
        <p:txBody>
          <a:bodyPr>
            <a:noAutofit/>
          </a:bodyPr>
          <a:lstStyle/>
          <a:p>
            <a:pPr rtl="0"/>
            <a:r>
              <a:rPr lang="vi" sz="1200" b="0" i="0" u="none" strike="noStrike">
                <a:latin typeface="Arial"/>
              </a:rPr>
              <a:t>93</a:t>
            </a:r>
            <a:endParaRPr lang="en-US"/>
          </a:p>
        </p:txBody>
      </p:sp>
      <p:pic>
        <p:nvPicPr>
          <p:cNvPr id="5" name="Picture 4" descr="Logo Hội Đồng Nước Tiểu Bang">
            <a:extLst>
              <a:ext uri="{FF2B5EF4-FFF2-40B4-BE49-F238E27FC236}">
                <a16:creationId xmlns:a16="http://schemas.microsoft.com/office/drawing/2014/main" id="{9A4CCCBA-C30C-A76C-4C31-8400B3613A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2201945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D1D90-95F2-0A42-6670-01098EF7B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AA89B-1A6A-DA9E-FD71-3184942E11B5}"/>
              </a:ext>
            </a:extLst>
          </p:cNvPr>
          <p:cNvSpPr>
            <a:spLocks noGrp="1"/>
          </p:cNvSpPr>
          <p:nvPr>
            <p:ph type="title"/>
          </p:nvPr>
        </p:nvSpPr>
        <p:spPr/>
        <p:txBody>
          <a:bodyPr>
            <a:noAutofit/>
          </a:bodyPr>
          <a:lstStyle/>
          <a:p>
            <a:pPr rtl="0"/>
            <a:r>
              <a:rPr lang="vi" sz="4000" b="1" i="0" u="none" strike="noStrike">
                <a:solidFill>
                  <a:srgbClr val="0070C0"/>
                </a:solidFill>
                <a:latin typeface="Arial"/>
              </a:rPr>
              <a:t>Yêu Cầu về Hành Động Khắc Phục:</a:t>
            </a:r>
          </a:p>
        </p:txBody>
      </p:sp>
      <p:sp>
        <p:nvSpPr>
          <p:cNvPr id="3" name="Text Placeholder 2">
            <a:extLst>
              <a:ext uri="{FF2B5EF4-FFF2-40B4-BE49-F238E27FC236}">
                <a16:creationId xmlns:a16="http://schemas.microsoft.com/office/drawing/2014/main" id="{85ABC7AA-0CBE-DE0B-9FA6-BC03A80AF085}"/>
              </a:ext>
            </a:extLst>
          </p:cNvPr>
          <p:cNvSpPr>
            <a:spLocks noGrp="1"/>
          </p:cNvSpPr>
          <p:nvPr>
            <p:ph type="body" sz="quarter" idx="11"/>
          </p:nvPr>
        </p:nvSpPr>
        <p:spPr>
          <a:xfrm>
            <a:off x="838200" y="1469569"/>
            <a:ext cx="10515600" cy="4559300"/>
          </a:xfrm>
        </p:spPr>
        <p:txBody>
          <a:bodyPr vert="horz" lIns="91440" tIns="45720" rIns="91440" bIns="45720" rtlCol="0" anchor="t">
            <a:noAutofit/>
          </a:bodyPr>
          <a:lstStyle/>
          <a:p>
            <a:pPr marL="0" indent="0" rtl="0">
              <a:buNone/>
            </a:pPr>
            <a:r>
              <a:rPr lang="vi" sz="2800" b="1" i="0" u="none" strike="noStrike">
                <a:solidFill>
                  <a:srgbClr val="0070C0"/>
                </a:solidFill>
                <a:latin typeface="Arial"/>
                <a:ea typeface="+mn-lt"/>
                <a:cs typeface="+mn-lt"/>
              </a:rPr>
              <a:t>Dự thảo nội dung mới:</a:t>
            </a:r>
            <a:r>
              <a:rPr lang="vi" sz="2800" b="1" i="0" u="none" strike="noStrike">
                <a:solidFill>
                  <a:srgbClr val="0070C0"/>
                </a:solidFill>
                <a:latin typeface="Arial"/>
                <a:cs typeface="Arial"/>
              </a:rPr>
              <a:t> </a:t>
            </a:r>
            <a:r>
              <a:rPr lang="vi" sz="2800" b="0" i="0" u="none" strike="noStrike">
                <a:latin typeface="Arial"/>
                <a:cs typeface="Arial"/>
              </a:rPr>
              <a:t>Cơ Quan Giám Sát Xử Lý Ô Nhiễm phải </a:t>
            </a:r>
            <a:r>
              <a:rPr lang="vi" sz="2800" b="0" i="0" u="none" strike="noStrike">
                <a:solidFill>
                  <a:srgbClr val="0070C0"/>
                </a:solidFill>
                <a:latin typeface="Arial"/>
                <a:cs typeface="Arial"/>
              </a:rPr>
              <a:t>chấp thuận hoặc yêu cầu sửa đổi Kế Hoạch Hành Động Khắc Phục trong vòng 60 ngày </a:t>
            </a:r>
            <a:r>
              <a:rPr lang="vi" sz="2800" b="0" i="0" u="none" strike="noStrike">
                <a:latin typeface="Arial"/>
                <a:cs typeface="Arial"/>
              </a:rPr>
              <a:t>kể từ khi nhận được từ Bên Chịu Trách Nhiệm.</a:t>
            </a:r>
          </a:p>
          <a:p>
            <a:pPr marL="0" indent="0">
              <a:buNone/>
            </a:pPr>
            <a:endParaRPr lang="en-US" sz="1400">
              <a:latin typeface="Arial"/>
              <a:cs typeface="Arial"/>
            </a:endParaRPr>
          </a:p>
          <a:p>
            <a:pPr rtl="0"/>
            <a:r>
              <a:rPr lang="vi" sz="2800" b="0" i="0" u="none" strike="noStrike">
                <a:latin typeface="Arial"/>
              </a:rPr>
              <a:t>Các Bên Chịu Trách Nhiệm phải điều chỉnh Kế Hoạch Hành Động Khắc Phục nếu được Cơ Quan Giám Sát Xử Lý Ô Nhiễm yêu cầu.</a:t>
            </a:r>
          </a:p>
        </p:txBody>
      </p:sp>
      <p:sp>
        <p:nvSpPr>
          <p:cNvPr id="4" name="Slide Number Placeholder 3">
            <a:extLst>
              <a:ext uri="{FF2B5EF4-FFF2-40B4-BE49-F238E27FC236}">
                <a16:creationId xmlns:a16="http://schemas.microsoft.com/office/drawing/2014/main" id="{18AA37ED-CA01-856B-4674-EE872E8AC960}"/>
              </a:ext>
            </a:extLst>
          </p:cNvPr>
          <p:cNvSpPr>
            <a:spLocks noGrp="1"/>
          </p:cNvSpPr>
          <p:nvPr>
            <p:ph type="sldNum" sz="quarter" idx="4"/>
          </p:nvPr>
        </p:nvSpPr>
        <p:spPr/>
        <p:txBody>
          <a:bodyPr>
            <a:noAutofit/>
          </a:bodyPr>
          <a:lstStyle/>
          <a:p>
            <a:pPr rtl="0"/>
            <a:r>
              <a:rPr lang="vi" sz="1200" b="0" i="0" u="none" strike="noStrike">
                <a:latin typeface="Arial"/>
              </a:rPr>
              <a:t>94</a:t>
            </a:r>
            <a:endParaRPr lang="en-US"/>
          </a:p>
        </p:txBody>
      </p:sp>
      <p:pic>
        <p:nvPicPr>
          <p:cNvPr id="6" name="Picture 5" descr="Logo Hội Đồng Nước Tiểu Bang">
            <a:extLst>
              <a:ext uri="{FF2B5EF4-FFF2-40B4-BE49-F238E27FC236}">
                <a16:creationId xmlns:a16="http://schemas.microsoft.com/office/drawing/2014/main" id="{40336510-40F5-C689-1020-363CFB62C3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79076449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E133-66FC-AA84-FAE2-60E492612C77}"/>
              </a:ext>
            </a:extLst>
          </p:cNvPr>
          <p:cNvSpPr>
            <a:spLocks noGrp="1"/>
          </p:cNvSpPr>
          <p:nvPr>
            <p:ph type="title"/>
          </p:nvPr>
        </p:nvSpPr>
        <p:spPr>
          <a:xfrm>
            <a:off x="838200" y="365125"/>
            <a:ext cx="10734040" cy="1325563"/>
          </a:xfrm>
        </p:spPr>
        <p:txBody>
          <a:bodyPr>
            <a:noAutofit/>
          </a:bodyPr>
          <a:lstStyle/>
          <a:p>
            <a:pPr rtl="0"/>
            <a:r>
              <a:rPr lang="vi" sz="4000" b="1" i="0" u="none" strike="noStrike" dirty="0">
                <a:solidFill>
                  <a:srgbClr val="0070C0"/>
                </a:solidFill>
                <a:latin typeface="Arial"/>
              </a:rPr>
              <a:t>Yêu Cầu về Hành Động Khắc Phục:</a:t>
            </a:r>
            <a:br>
              <a:rPr lang="vi" sz="4000" b="1" i="0" u="none" strike="noStrike" dirty="0">
                <a:solidFill>
                  <a:srgbClr val="0070C0"/>
                </a:solidFill>
                <a:latin typeface="Arial"/>
              </a:rPr>
            </a:br>
            <a:r>
              <a:rPr lang="vi" sz="3200" b="1" i="0" u="none" strike="noStrike" dirty="0">
                <a:solidFill>
                  <a:srgbClr val="0070C0"/>
                </a:solidFill>
                <a:latin typeface="Arial"/>
              </a:rPr>
              <a:t>Giai Đoạn Xây Dựng Kế Hoạch Hành Động Khắc Phục</a:t>
            </a:r>
            <a:endParaRPr lang="en-US" sz="4000" b="1" dirty="0">
              <a:solidFill>
                <a:srgbClr val="0070C0"/>
              </a:solidFill>
              <a:latin typeface="+mj-lt"/>
            </a:endParaRPr>
          </a:p>
        </p:txBody>
      </p:sp>
      <p:sp>
        <p:nvSpPr>
          <p:cNvPr id="3" name="Text Placeholder 2">
            <a:extLst>
              <a:ext uri="{FF2B5EF4-FFF2-40B4-BE49-F238E27FC236}">
                <a16:creationId xmlns:a16="http://schemas.microsoft.com/office/drawing/2014/main" id="{04F711DC-7BEA-76D7-B127-37C4E9BA0A91}"/>
              </a:ext>
            </a:extLst>
          </p:cNvPr>
          <p:cNvSpPr>
            <a:spLocks noGrp="1"/>
          </p:cNvSpPr>
          <p:nvPr>
            <p:ph type="body" sz="quarter" idx="11"/>
          </p:nvPr>
        </p:nvSpPr>
        <p:spPr>
          <a:xfrm>
            <a:off x="838200" y="1690688"/>
            <a:ext cx="10515600" cy="4697412"/>
          </a:xfrm>
        </p:spPr>
        <p:txBody>
          <a:bodyPr>
            <a:noAutofit/>
          </a:bodyPr>
          <a:lstStyle/>
          <a:p>
            <a:pPr marL="0" indent="0" rtl="0">
              <a:buNone/>
            </a:pPr>
            <a:r>
              <a:rPr lang="vi" sz="2800" b="1" i="0" u="none" strike="noStrike">
                <a:solidFill>
                  <a:srgbClr val="0070C0"/>
                </a:solidFill>
                <a:latin typeface="Arial"/>
              </a:rPr>
              <a:t>Dự thảo thay đổi:</a:t>
            </a:r>
          </a:p>
          <a:p>
            <a:pPr rtl="0"/>
            <a:r>
              <a:rPr lang="vi" sz="2800" b="0" i="0" u="none" strike="noStrike">
                <a:latin typeface="Arial"/>
              </a:rPr>
              <a:t>Cần thực hiện một nghiên cứu khả thi để đánh giá các phương án thay thế nhằm khắc phục hoặc giảm thiểu tác động bất lợi thực tế hoặc tiềm ẩn của sự cố rò rỉ trái phép. Nghiên cứu khả thi phải:</a:t>
            </a:r>
          </a:p>
          <a:p>
            <a:pPr lvl="1" rtl="0"/>
            <a:r>
              <a:rPr lang="vi" sz="2800" b="0" i="0" u="none" strike="noStrike">
                <a:latin typeface="Arial"/>
              </a:rPr>
              <a:t>Đánh giá hiệu quả về chi phí và </a:t>
            </a:r>
            <a:r>
              <a:rPr lang="vi" sz="2800" b="0" i="0" u="none" strike="noStrike">
                <a:solidFill>
                  <a:srgbClr val="0070C0"/>
                </a:solidFill>
                <a:latin typeface="Arial"/>
              </a:rPr>
              <a:t>mức độ tác động tương đối đến môi trường của phương án;</a:t>
            </a:r>
          </a:p>
          <a:p>
            <a:pPr lvl="1" rtl="0"/>
            <a:r>
              <a:rPr lang="vi" sz="2800" b="0" i="0" u="none" strike="noStrike">
                <a:solidFill>
                  <a:srgbClr val="0070C0"/>
                </a:solidFill>
                <a:latin typeface="Arial"/>
              </a:rPr>
              <a:t>Được thiết kế để giảm thiểu các điều kiện gây phiền toái cũng như nguy cơ cháy hoặc nổ.</a:t>
            </a:r>
          </a:p>
        </p:txBody>
      </p:sp>
      <p:sp>
        <p:nvSpPr>
          <p:cNvPr id="4" name="Slide Number Placeholder 3">
            <a:extLst>
              <a:ext uri="{FF2B5EF4-FFF2-40B4-BE49-F238E27FC236}">
                <a16:creationId xmlns:a16="http://schemas.microsoft.com/office/drawing/2014/main" id="{1FB854A0-02F4-2F3A-6705-B31AC24108F0}"/>
              </a:ext>
            </a:extLst>
          </p:cNvPr>
          <p:cNvSpPr>
            <a:spLocks noGrp="1"/>
          </p:cNvSpPr>
          <p:nvPr>
            <p:ph type="sldNum" sz="quarter" idx="4"/>
          </p:nvPr>
        </p:nvSpPr>
        <p:spPr/>
        <p:txBody>
          <a:bodyPr>
            <a:noAutofit/>
          </a:bodyPr>
          <a:lstStyle/>
          <a:p>
            <a:pPr rtl="0"/>
            <a:r>
              <a:rPr lang="vi" sz="1200" b="0" i="0" u="none" strike="noStrike">
                <a:latin typeface="Arial"/>
              </a:rPr>
              <a:t>95</a:t>
            </a:r>
            <a:endParaRPr lang="en-US"/>
          </a:p>
        </p:txBody>
      </p:sp>
      <p:pic>
        <p:nvPicPr>
          <p:cNvPr id="5" name="Picture 4" descr="Logo Hội Đồng Nước Tiểu Bang">
            <a:extLst>
              <a:ext uri="{FF2B5EF4-FFF2-40B4-BE49-F238E27FC236}">
                <a16:creationId xmlns:a16="http://schemas.microsoft.com/office/drawing/2014/main" id="{D0ADFC3A-7180-87EA-A611-18C4B9C6C3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31490832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49D0-EE37-43AE-1A37-7D2689F3E2DB}"/>
              </a:ext>
            </a:extLst>
          </p:cNvPr>
          <p:cNvSpPr>
            <a:spLocks noGrp="1"/>
          </p:cNvSpPr>
          <p:nvPr>
            <p:ph type="title"/>
          </p:nvPr>
        </p:nvSpPr>
        <p:spPr>
          <a:xfrm>
            <a:off x="838200" y="365125"/>
            <a:ext cx="10886440" cy="1325563"/>
          </a:xfrm>
        </p:spPr>
        <p:txBody>
          <a:bodyPr>
            <a:noAutofit/>
          </a:bodyPr>
          <a:lstStyle/>
          <a:p>
            <a:pPr rtl="0"/>
            <a:r>
              <a:rPr lang="vi" sz="4000" b="1" i="0" u="none" strike="noStrike" dirty="0">
                <a:solidFill>
                  <a:srgbClr val="0070C0"/>
                </a:solidFill>
                <a:latin typeface="Arial"/>
              </a:rPr>
              <a:t>Yêu Cầu về Hành Động Khắc Phục: </a:t>
            </a:r>
            <a:br>
              <a:rPr lang="vi" sz="4400" b="1" i="0" u="none" strike="noStrike" dirty="0">
                <a:solidFill>
                  <a:srgbClr val="0070C0"/>
                </a:solidFill>
                <a:latin typeface="Arial"/>
              </a:rPr>
            </a:br>
            <a:r>
              <a:rPr lang="vi" sz="3200" b="1" i="0" u="none" strike="noStrike" dirty="0">
                <a:solidFill>
                  <a:srgbClr val="0070C0"/>
                </a:solidFill>
                <a:latin typeface="Arial"/>
              </a:rPr>
              <a:t>Giai Đoạn Thực Hiện Kế Hoạch Hành Động Khắc Phục</a:t>
            </a:r>
            <a:endParaRPr lang="en-US" b="1" dirty="0">
              <a:solidFill>
                <a:srgbClr val="0070C0"/>
              </a:solidFill>
            </a:endParaRPr>
          </a:p>
        </p:txBody>
      </p:sp>
      <p:sp>
        <p:nvSpPr>
          <p:cNvPr id="3" name="Text Placeholder 2">
            <a:extLst>
              <a:ext uri="{FF2B5EF4-FFF2-40B4-BE49-F238E27FC236}">
                <a16:creationId xmlns:a16="http://schemas.microsoft.com/office/drawing/2014/main" id="{9217DE3A-855B-6755-70BB-6CCB95BF42C0}"/>
              </a:ext>
            </a:extLst>
          </p:cNvPr>
          <p:cNvSpPr>
            <a:spLocks noGrp="1"/>
          </p:cNvSpPr>
          <p:nvPr>
            <p:ph type="body" sz="quarter" idx="11"/>
          </p:nvPr>
        </p:nvSpPr>
        <p:spPr>
          <a:xfrm>
            <a:off x="838200" y="1690688"/>
            <a:ext cx="10515600" cy="4559300"/>
          </a:xfrm>
        </p:spPr>
        <p:txBody>
          <a:bodyPr>
            <a:noAutofit/>
          </a:bodyPr>
          <a:lstStyle/>
          <a:p>
            <a:pPr marL="0" indent="0" rtl="0">
              <a:buNone/>
            </a:pPr>
            <a:r>
              <a:rPr lang="vi" sz="2400" b="1" i="0" u="none" strike="noStrike" dirty="0">
                <a:solidFill>
                  <a:srgbClr val="0070C0"/>
                </a:solidFill>
                <a:latin typeface="Arial"/>
              </a:rPr>
              <a:t>Dự thảo thay đổi:</a:t>
            </a:r>
          </a:p>
          <a:p>
            <a:pPr rtl="0"/>
            <a:r>
              <a:rPr lang="vi" sz="2400" b="0" i="0" u="none" strike="noStrike" dirty="0">
                <a:latin typeface="Arial"/>
              </a:rPr>
              <a:t>Bên chịu trách nhiệm có thể bắt đầu công tác làm sạch đất, nước</a:t>
            </a:r>
            <a:r>
              <a:rPr lang="vi" sz="2400" b="0" i="0" u="none" strike="noStrike" dirty="0">
                <a:solidFill>
                  <a:srgbClr val="212121"/>
                </a:solidFill>
                <a:latin typeface="Arial"/>
              </a:rPr>
              <a:t> </a:t>
            </a:r>
            <a:r>
              <a:rPr lang="vi" sz="2400" b="0" i="0" u="none" strike="noStrike" dirty="0">
                <a:solidFill>
                  <a:srgbClr val="0070C0"/>
                </a:solidFill>
                <a:latin typeface="Arial"/>
              </a:rPr>
              <a:t>và hơi trong đất</a:t>
            </a:r>
            <a:r>
              <a:rPr lang="vi" sz="2400" b="0" i="0" u="none" strike="noStrike" dirty="0">
                <a:solidFill>
                  <a:srgbClr val="212121"/>
                </a:solidFill>
                <a:latin typeface="Arial"/>
              </a:rPr>
              <a:t> sau 60 ngày kể từ ngày nộp </a:t>
            </a:r>
            <a:r>
              <a:rPr lang="vi" sz="2400" b="0" i="0" u="none" strike="noStrike" dirty="0">
                <a:latin typeface="Arial"/>
              </a:rPr>
              <a:t>Kế Hoạch Hành Động Khắc Phục</a:t>
            </a:r>
            <a:r>
              <a:rPr lang="vi" sz="2400" b="0" i="0" u="none" strike="noStrike" dirty="0">
                <a:solidFill>
                  <a:srgbClr val="212121"/>
                </a:solidFill>
                <a:latin typeface="Arial"/>
              </a:rPr>
              <a:t>, trừ khi bên chịu trách nhiệm nhận được chỉ đạo khác bằng văn bản từ Cơ Quan Giám Sát Xử Lý Ô Nhiễm. </a:t>
            </a:r>
          </a:p>
          <a:p>
            <a:pPr rtl="0"/>
            <a:r>
              <a:rPr lang="vi" sz="2400" b="0" i="0" u="none" strike="noStrike" dirty="0">
                <a:latin typeface="Arial"/>
              </a:rPr>
              <a:t>Nếu bên chịu trách nhiệm xác định rằng Kế Hoạch Hành Động Khắc Phục không còn hiệu quả về chi phí, bên chịu trách nhiệm phải thông báo cho Cơ Quan Giám Sát Xử Lý Ô Nhiễm và đề xuất sửa đổi hoặc tạm ngừng các hoạt động làm sạch.</a:t>
            </a:r>
          </a:p>
        </p:txBody>
      </p:sp>
      <p:sp>
        <p:nvSpPr>
          <p:cNvPr id="4" name="Slide Number Placeholder 3">
            <a:extLst>
              <a:ext uri="{FF2B5EF4-FFF2-40B4-BE49-F238E27FC236}">
                <a16:creationId xmlns:a16="http://schemas.microsoft.com/office/drawing/2014/main" id="{ADF260B0-C781-BF52-8943-17887F05DAAA}"/>
              </a:ext>
            </a:extLst>
          </p:cNvPr>
          <p:cNvSpPr>
            <a:spLocks noGrp="1"/>
          </p:cNvSpPr>
          <p:nvPr>
            <p:ph type="sldNum" sz="quarter" idx="4"/>
          </p:nvPr>
        </p:nvSpPr>
        <p:spPr/>
        <p:txBody>
          <a:bodyPr>
            <a:noAutofit/>
          </a:bodyPr>
          <a:lstStyle/>
          <a:p>
            <a:pPr rtl="0"/>
            <a:r>
              <a:rPr lang="vi" sz="1200" b="0" i="0" u="none" strike="noStrike">
                <a:latin typeface="Arial"/>
              </a:rPr>
              <a:t>96</a:t>
            </a:r>
            <a:endParaRPr lang="en-US"/>
          </a:p>
        </p:txBody>
      </p:sp>
      <p:pic>
        <p:nvPicPr>
          <p:cNvPr id="5" name="Picture 4" descr="Logo Hội Đồng Nước Tiểu Bang">
            <a:extLst>
              <a:ext uri="{FF2B5EF4-FFF2-40B4-BE49-F238E27FC236}">
                <a16:creationId xmlns:a16="http://schemas.microsoft.com/office/drawing/2014/main" id="{27018190-D0C8-60EE-7391-50E0B0DD11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84946296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1764-6F73-3582-AAD4-9AA012B02BE0}"/>
              </a:ext>
            </a:extLst>
          </p:cNvPr>
          <p:cNvSpPr>
            <a:spLocks noGrp="1"/>
          </p:cNvSpPr>
          <p:nvPr>
            <p:ph type="title"/>
          </p:nvPr>
        </p:nvSpPr>
        <p:spPr/>
        <p:txBody>
          <a:bodyPr>
            <a:noAutofit/>
          </a:bodyPr>
          <a:lstStyle/>
          <a:p>
            <a:pPr rtl="0"/>
            <a:r>
              <a:rPr lang="vi" sz="4000" b="1" i="0" u="none" strike="noStrike">
                <a:solidFill>
                  <a:srgbClr val="0070C0"/>
                </a:solidFill>
                <a:latin typeface="Arial"/>
              </a:rPr>
              <a:t>Yêu Cầu về Hành Động Khắc Phục:</a:t>
            </a:r>
            <a:br>
              <a:rPr lang="vi" sz="4000" b="1" i="0" u="none" strike="noStrike">
                <a:solidFill>
                  <a:srgbClr val="0070C0"/>
                </a:solidFill>
                <a:latin typeface="Arial"/>
              </a:rPr>
            </a:br>
            <a:r>
              <a:rPr lang="vi" sz="3200" b="1" i="0" u="none" strike="noStrike">
                <a:solidFill>
                  <a:srgbClr val="0070C0"/>
                </a:solidFill>
                <a:latin typeface="Arial"/>
              </a:rPr>
              <a:t>Giai Đoạn Chuẩn Bị Ngừng Sử Dụng</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4C380139-BE9C-3690-1368-452E5C53C452}"/>
              </a:ext>
            </a:extLst>
          </p:cNvPr>
          <p:cNvSpPr>
            <a:spLocks noGrp="1"/>
          </p:cNvSpPr>
          <p:nvPr>
            <p:ph type="body" sz="quarter" idx="11"/>
          </p:nvPr>
        </p:nvSpPr>
        <p:spPr/>
        <p:txBody>
          <a:bodyPr>
            <a:noAutofit/>
          </a:bodyPr>
          <a:lstStyle/>
          <a:p>
            <a:pPr marL="0" indent="0" rtl="0">
              <a:buNone/>
            </a:pPr>
            <a:r>
              <a:rPr lang="vi" sz="2800" b="1" i="0" u="none" strike="noStrike">
                <a:solidFill>
                  <a:srgbClr val="0070C0"/>
                </a:solidFill>
                <a:latin typeface="Arial"/>
              </a:rPr>
              <a:t>Dự thảo thay đổi:</a:t>
            </a:r>
          </a:p>
          <a:p>
            <a:pPr marL="0" indent="0" rtl="0">
              <a:buNone/>
            </a:pPr>
            <a:r>
              <a:rPr lang="vi" sz="2800" b="0" i="0" u="none" strike="noStrike">
                <a:latin typeface="Arial"/>
              </a:rPr>
              <a:t>Giai đoạn chuẩn bị ngừng sử dụng:</a:t>
            </a:r>
          </a:p>
          <a:p>
            <a:pPr marL="0" indent="0" rtl="0">
              <a:buNone/>
            </a:pPr>
            <a:r>
              <a:rPr lang="vi" sz="2800" b="0" i="0" u="none" strike="noStrike">
                <a:latin typeface="Arial"/>
              </a:rPr>
              <a:t>Các hoạt động mà bên chịu trách nhiệm phải hoàn thành sau khi Cơ Quan Giám Sát Xử Lý Ô Nhiễm thông báo rằng bồn chứa ngầm đủ điều kiện để ngừng sử dụng trước khi được cấp thư xác nhận ngừng sử dụng theo mục 25296.10 trong chương 6.7, phần 20 của Bộ Luật Y Tế và An Toàn.</a:t>
            </a:r>
          </a:p>
        </p:txBody>
      </p:sp>
      <p:sp>
        <p:nvSpPr>
          <p:cNvPr id="4" name="Slide Number Placeholder 3">
            <a:extLst>
              <a:ext uri="{FF2B5EF4-FFF2-40B4-BE49-F238E27FC236}">
                <a16:creationId xmlns:a16="http://schemas.microsoft.com/office/drawing/2014/main" id="{98B91FE5-B1E6-E062-F95C-0B6021987AA2}"/>
              </a:ext>
            </a:extLst>
          </p:cNvPr>
          <p:cNvSpPr>
            <a:spLocks noGrp="1"/>
          </p:cNvSpPr>
          <p:nvPr>
            <p:ph type="sldNum" sz="quarter" idx="4"/>
          </p:nvPr>
        </p:nvSpPr>
        <p:spPr/>
        <p:txBody>
          <a:bodyPr>
            <a:noAutofit/>
          </a:bodyPr>
          <a:lstStyle/>
          <a:p>
            <a:pPr rtl="0"/>
            <a:r>
              <a:rPr lang="vi" sz="1200" b="0" i="0" u="none" strike="noStrike">
                <a:latin typeface="Arial"/>
              </a:rPr>
              <a:t>97</a:t>
            </a:r>
            <a:endParaRPr lang="en-US"/>
          </a:p>
        </p:txBody>
      </p:sp>
      <p:pic>
        <p:nvPicPr>
          <p:cNvPr id="5" name="Picture 4" descr="Logo Hội Đồng Nước Tiểu Bang">
            <a:extLst>
              <a:ext uri="{FF2B5EF4-FFF2-40B4-BE49-F238E27FC236}">
                <a16:creationId xmlns:a16="http://schemas.microsoft.com/office/drawing/2014/main" id="{DB674D5D-04E6-5D31-D634-E696952688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1207162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D5FE-FF22-0083-DEDC-DB768C79B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03690-79AF-304B-78F4-C9D80A3C1FE4}"/>
              </a:ext>
            </a:extLst>
          </p:cNvPr>
          <p:cNvSpPr>
            <a:spLocks noGrp="1"/>
          </p:cNvSpPr>
          <p:nvPr>
            <p:ph type="title"/>
          </p:nvPr>
        </p:nvSpPr>
        <p:spPr/>
        <p:txBody>
          <a:bodyPr>
            <a:noAutofit/>
          </a:bodyPr>
          <a:lstStyle/>
          <a:p>
            <a:pPr rtl="0"/>
            <a:r>
              <a:rPr lang="vi" sz="4000" b="1" i="0" u="none" strike="noStrike">
                <a:solidFill>
                  <a:srgbClr val="0070C0"/>
                </a:solidFill>
                <a:latin typeface="Arial"/>
              </a:rPr>
              <a:t>Yêu Cầu về Hành Động Khắc Phục: </a:t>
            </a:r>
            <a:br>
              <a:rPr lang="vi" sz="4000" b="1" i="0" u="none" strike="noStrike">
                <a:solidFill>
                  <a:srgbClr val="0070C0"/>
                </a:solidFill>
                <a:latin typeface="Arial"/>
              </a:rPr>
            </a:br>
            <a:r>
              <a:rPr lang="vi" sz="3200" b="1" i="0" u="none" strike="noStrike">
                <a:solidFill>
                  <a:srgbClr val="0070C0"/>
                </a:solidFill>
                <a:latin typeface="Arial"/>
              </a:rPr>
              <a:t>Ngừng Sử Dụng</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95865C40-4A37-ABC7-5180-317BB580B659}"/>
              </a:ext>
            </a:extLst>
          </p:cNvPr>
          <p:cNvSpPr>
            <a:spLocks noGrp="1"/>
          </p:cNvSpPr>
          <p:nvPr>
            <p:ph type="body" sz="quarter" idx="11"/>
          </p:nvPr>
        </p:nvSpPr>
        <p:spPr/>
        <p:txBody>
          <a:bodyPr>
            <a:noAutofit/>
          </a:bodyPr>
          <a:lstStyle/>
          <a:p>
            <a:pPr marL="0" indent="0" rtl="0">
              <a:buNone/>
            </a:pPr>
            <a:r>
              <a:rPr lang="vi" sz="2800" b="1" i="0" u="none" strike="noStrike">
                <a:solidFill>
                  <a:srgbClr val="0070C0"/>
                </a:solidFill>
                <a:latin typeface="Arial"/>
              </a:rPr>
              <a:t>Dự thảo thay đổi:</a:t>
            </a:r>
          </a:p>
          <a:p>
            <a:pPr rtl="0"/>
            <a:r>
              <a:rPr lang="vi" sz="2800" b="0" i="0" u="none" strike="noStrike">
                <a:latin typeface="Arial"/>
              </a:rPr>
              <a:t>Cơ Quan Giám Sát Xử Lý Ô Nhiễm phải phê duyệt việc ngừng sử dụng phù hợp với </a:t>
            </a:r>
            <a:r>
              <a:rPr lang="vi" sz="2800" b="0" i="0" u="none" strike="noStrike">
                <a:solidFill>
                  <a:srgbClr val="0070C0"/>
                </a:solidFill>
                <a:latin typeface="Arial"/>
              </a:rPr>
              <a:t>tất cả các chính sách hiện hành của tiểu bang về kiểm soát chất lượng nước được ban hành theo điều 3 (bắt đầu từ mục 13140), chương 3, phần 7 của Bộ Luật Nước</a:t>
            </a:r>
            <a:r>
              <a:rPr lang="vi" sz="2800" b="0" i="0" u="none" strike="noStrike">
                <a:latin typeface="Arial"/>
              </a:rPr>
              <a:t>.</a:t>
            </a:r>
          </a:p>
        </p:txBody>
      </p:sp>
      <p:sp>
        <p:nvSpPr>
          <p:cNvPr id="4" name="Slide Number Placeholder 3">
            <a:extLst>
              <a:ext uri="{FF2B5EF4-FFF2-40B4-BE49-F238E27FC236}">
                <a16:creationId xmlns:a16="http://schemas.microsoft.com/office/drawing/2014/main" id="{9BED2BCA-2471-E80F-7B31-6EF2D53919DF}"/>
              </a:ext>
            </a:extLst>
          </p:cNvPr>
          <p:cNvSpPr>
            <a:spLocks noGrp="1"/>
          </p:cNvSpPr>
          <p:nvPr>
            <p:ph type="sldNum" sz="quarter" idx="4"/>
          </p:nvPr>
        </p:nvSpPr>
        <p:spPr/>
        <p:txBody>
          <a:bodyPr>
            <a:noAutofit/>
          </a:bodyPr>
          <a:lstStyle/>
          <a:p>
            <a:pPr rtl="0"/>
            <a:r>
              <a:rPr lang="vi" sz="1200" b="0" i="0" u="none" strike="noStrike">
                <a:latin typeface="Arial"/>
              </a:rPr>
              <a:t>98</a:t>
            </a:r>
            <a:endParaRPr lang="en-US"/>
          </a:p>
        </p:txBody>
      </p:sp>
      <p:pic>
        <p:nvPicPr>
          <p:cNvPr id="5" name="Picture 4" descr="Logo Hội Đồng Nước Tiểu Bang">
            <a:extLst>
              <a:ext uri="{FF2B5EF4-FFF2-40B4-BE49-F238E27FC236}">
                <a16:creationId xmlns:a16="http://schemas.microsoft.com/office/drawing/2014/main" id="{A3FFA8DE-E709-8CD2-3803-6A09D9316F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3962563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CDB5-289E-5734-59EC-E734BE331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350E7-700B-529E-4D59-B79E33373FA8}"/>
              </a:ext>
            </a:extLst>
          </p:cNvPr>
          <p:cNvSpPr>
            <a:spLocks noGrp="1"/>
          </p:cNvSpPr>
          <p:nvPr>
            <p:ph type="title"/>
          </p:nvPr>
        </p:nvSpPr>
        <p:spPr/>
        <p:txBody>
          <a:bodyPr>
            <a:noAutofit/>
          </a:bodyPr>
          <a:lstStyle/>
          <a:p>
            <a:pPr rtl="0"/>
            <a:r>
              <a:rPr lang="vi" sz="4000" b="1" i="0" u="none" strike="noStrike">
                <a:solidFill>
                  <a:srgbClr val="0070C0"/>
                </a:solidFill>
                <a:latin typeface="Arial"/>
              </a:rPr>
              <a:t>Yêu Cầu về Hành Động Khắc Phục: </a:t>
            </a:r>
            <a:br>
              <a:rPr lang="vi" sz="4000" b="1" i="0" u="none" strike="noStrike">
                <a:solidFill>
                  <a:srgbClr val="0070C0"/>
                </a:solidFill>
                <a:latin typeface="Arial"/>
              </a:rPr>
            </a:br>
            <a:r>
              <a:rPr lang="vi" sz="3200" b="1" i="0" u="none" strike="noStrike">
                <a:solidFill>
                  <a:srgbClr val="0070C0"/>
                </a:solidFill>
                <a:latin typeface="Arial"/>
              </a:rPr>
              <a:t>Ngừng Sử Dụng</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7B76ED3C-EBC9-0622-F67C-1449ED405147}"/>
              </a:ext>
            </a:extLst>
          </p:cNvPr>
          <p:cNvSpPr>
            <a:spLocks noGrp="1"/>
          </p:cNvSpPr>
          <p:nvPr>
            <p:ph type="body" sz="quarter" idx="11"/>
          </p:nvPr>
        </p:nvSpPr>
        <p:spPr/>
        <p:txBody>
          <a:bodyPr>
            <a:noAutofit/>
          </a:bodyPr>
          <a:lstStyle/>
          <a:p>
            <a:pPr marL="0" indent="0" rtl="0">
              <a:buNone/>
            </a:pPr>
            <a:r>
              <a:rPr lang="vi" sz="2800" b="1" i="0" u="none" strike="noStrike">
                <a:solidFill>
                  <a:srgbClr val="0070C0"/>
                </a:solidFill>
                <a:latin typeface="Arial"/>
              </a:rPr>
              <a:t>Dự thảo thay đổi:</a:t>
            </a:r>
          </a:p>
          <a:p>
            <a:pPr rtl="0"/>
            <a:r>
              <a:rPr lang="vi" sz="2800" b="0" i="0" u="none" strike="noStrike">
                <a:latin typeface="Arial"/>
              </a:rPr>
              <a:t>Cơ Quan Giám Sát Xử Lý Ô Nhiễm có thể yêu cầu ghi nhận hạn chế sử dụng đất như một điều kiện để đóng hồ sơ rò rỉ bồn chứa ngầm đối với </a:t>
            </a:r>
            <a:r>
              <a:rPr lang="vi" sz="2800" b="0" i="0" u="none" strike="noStrike">
                <a:solidFill>
                  <a:srgbClr val="0070C0"/>
                </a:solidFill>
                <a:latin typeface="Arial"/>
              </a:rPr>
              <a:t>một sự cố rò rỉ chất nguy hại không phải là dầu mỏ</a:t>
            </a:r>
            <a:r>
              <a:rPr lang="vi" sz="2800" b="0" i="0" u="none" strike="noStrike">
                <a:latin typeface="Arial"/>
              </a:rPr>
              <a:t> nếu Cơ Quan Giám Sát Xử Lý Ô Nhiễm xác định rằng </a:t>
            </a:r>
            <a:r>
              <a:rPr lang="vi" sz="2800" b="0" i="0" u="none" strike="noStrike">
                <a:solidFill>
                  <a:srgbClr val="0070C0"/>
                </a:solidFill>
                <a:latin typeface="Arial"/>
              </a:rPr>
              <a:t>việc hạn chế sử dụng đất là cần thiết để bảo vệ sức khỏe cộng đồng, an toàn hoặc môi trường</a:t>
            </a:r>
            <a:r>
              <a:rPr lang="vi" sz="2800" b="0" i="0" u="none" strike="noStrike">
                <a:latin typeface="Arial"/>
              </a:rPr>
              <a:t>.</a:t>
            </a:r>
          </a:p>
        </p:txBody>
      </p:sp>
      <p:sp>
        <p:nvSpPr>
          <p:cNvPr id="4" name="Slide Number Placeholder 3">
            <a:extLst>
              <a:ext uri="{FF2B5EF4-FFF2-40B4-BE49-F238E27FC236}">
                <a16:creationId xmlns:a16="http://schemas.microsoft.com/office/drawing/2014/main" id="{74008FB1-1C34-87A6-6F7F-40CFA7DE7C0A}"/>
              </a:ext>
            </a:extLst>
          </p:cNvPr>
          <p:cNvSpPr>
            <a:spLocks noGrp="1"/>
          </p:cNvSpPr>
          <p:nvPr>
            <p:ph type="sldNum" sz="quarter" idx="4"/>
          </p:nvPr>
        </p:nvSpPr>
        <p:spPr/>
        <p:txBody>
          <a:bodyPr>
            <a:noAutofit/>
          </a:bodyPr>
          <a:lstStyle/>
          <a:p>
            <a:pPr rtl="0"/>
            <a:r>
              <a:rPr lang="vi" sz="1200" b="0" i="0" u="none" strike="noStrike">
                <a:latin typeface="Arial"/>
              </a:rPr>
              <a:t>99</a:t>
            </a:r>
            <a:endParaRPr lang="en-US"/>
          </a:p>
        </p:txBody>
      </p:sp>
      <p:pic>
        <p:nvPicPr>
          <p:cNvPr id="5" name="Picture 4" descr="Logo Hội Đồng Nước Tiểu Bang">
            <a:extLst>
              <a:ext uri="{FF2B5EF4-FFF2-40B4-BE49-F238E27FC236}">
                <a16:creationId xmlns:a16="http://schemas.microsoft.com/office/drawing/2014/main" id="{34049B10-E74A-F970-7443-E00B3CC568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3374303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242852"/>
      </a:dk2>
      <a:lt2>
        <a:srgbClr val="498DF1"/>
      </a:lt2>
      <a:accent1>
        <a:srgbClr val="4A66AC"/>
      </a:accent1>
      <a:accent2>
        <a:srgbClr val="1062DA"/>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lides.pptx" id="{D19092ED-CF3C-41A9-A920-5466ADCE7D9B}" vid="{1F01FAC9-64E3-4430-8637-095864E45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9HAvdJ+myBMqiGuxvZ27OeSIvKA=" pdftag="P" isBookmarkSet="no" bookmark="no" Order="_x0034_"/>
  <Shape xmlns="" ID="PIxhTV5Y5Rm3GFmJ/kcWE78DtVY=" pdftag="H2" isBookmarkSet="no" bookmark="yes" Order="_x0031_"/>
  <Shape xmlns="" ID="QIswjOUIH1Ld6CDj60uK+71zd0o=" pdftag="H3" isBookmarkSet="no" bookmark="yes" Order="_x0032_"/>
  <Shape xmlns="" ID="WvfQefK54RtzPEUna7stha3CXoA=" pdftag="P" isBookmarkSet="no" bookmark="no" Order="_x0033_"/>
  <Shape xmlns="" ID="lw5Mp494Wa2pKpg0h8l4IGXGYM8=" pdftag="H2" isBookmarkSet="no" bookmark="yes" Order="_x0031_"/>
  <Shape xmlns="" ID="0zV3AddpeuvDbbJFZQ9HyAtxOCU=" pdftag="P" isBookmarkSet="no" bookmark="no" Order="_x0032_"/>
  <Shape xmlns="" ID="I7vyuEpldN0S1PONK2o9Gzfkvd4=" formula="no" inline="no" pdftag="Figure" artifact="_x0030_" validate="yes" isBookmarkSet="no" bookmark="no" Order="_x0033_"/>
  <HyperLink xmlns="" ID="MtDqoLkOugleSiMK9HFYrm6Gyio=171960134422.2_250.6236" plainAltText="Austin.Lemire-Baeten_x0040_waterboards.ca.gov" language="" Lang=""/>
  <HyperLink xmlns="" ID="MtDqoLkOugleSiMK9HFYrm6Gyio=205474590622.2_348.3836" plainAltText="Greg.Breshears_x0040_waterboards.ca.gov" language="" Lang=""/>
  <HyperLink xmlns="" ID="MtDqoLkOugleSiMK9HFYrm6Gyio=165595925422.2_421.7036" plainAltText="https:_x002F__x002F_www.waterboards.ca.gov_x002F_resources_x002F_email_x000B_" language="" Lang=""/>
  <HyperLink xmlns="" ID="MtDqoLkOugleSiMK9HFYrm6Gyio=-212892807422.2_441.1436" plainAltText="_subscriptions_x002F_ust_subscribe.html" language=""/>
  <Shape xmlns="" ID="/6P0qHG3Z6pie8065+Bf+KcJwUE=" Order="_x0031_" pdftag="_x005B_Artifact_x005D_" isBookmarkSet="no" bookmark="no"/>
  <Shape xmlns="" ID="3f4UsjSHX4HStsvbYtCOqtdRzuc=" pdftag="H2" isBookmarkSet="no" bookmark="yes" Order="_x0031_"/>
  <Shape xmlns="" ID="SIUdP+E7RHANhJ9f+FSvvY8iFzE=" pdftag="P" isBookmarkSet="no" bookmark="no" Order="_x0032_"/>
  <Shape xmlns="" ID="n+cLMESh7EWst3RBRrML+aNMFx4=" formula="no" inline="no" pdftag="Figure" artifact="_x0030_" validate="yes" isBookmarkSet="no" bookmark="no" Order="_x0033_" Lang=""/>
  <Shape xmlns="" ID="9mh77j3A8WtTtvsQX5715ubu/84=" Order="_x0031_" pdftag="_x005B_Artifact_x005D_" isBookmarkSet="no" bookmark="no"/>
  <Shape xmlns="" ID="WRV9uJFgNO6wjK4Mgp8B71/ICm4=" pdftag="H2" isBookmarkSet="no" bookmark="yes" Order="_x0031_"/>
  <Shape xmlns="" ID="XSkYt+8sekzpb4N7NDDfzLVdOgY=" pdftag="P" isBookmarkSet="no" bookmark="no" Order="_x0032_"/>
  <Shape xmlns="" ID="H5V+t0g1d5m2N32s3GHpSbWOeBU=" formula="no" inline="no" pdftag="Figure" artifact="_x0030_" validate="yes" isBookmarkSet="no" bookmark="no" Order="_x0033_" Lang=""/>
  <Shape xmlns="" ID="+OYg3TWXkJLVBBdNkz+CcwjNeDg=" Order="_x0031_" pdftag="_x005B_Artifact_x005D_" isBookmarkSet="no" bookmark="no"/>
  <Shape xmlns="" ID="L90hGBOCYHJfh7JTBvpSrxRtC1c=" pdftag="H2" isBookmarkSet="no" bookmark="yes" Order="_x0031_"/>
  <Shape xmlns="" ID="WaL47fV3eCPzo7whk6ocxaVGAC8=" pdftag="P" isBookmarkSet="no" bookmark="no" Order="_x0032_"/>
  <Shape xmlns="" ID="RmVe3LOmpopFo0xg3JM5p1dWOsE=" formula="no" inline="no" pdftag="Figure" artifact="_x0030_" validate="yes" isBookmarkSet="no" bookmark="no" Order="_x0033_" Lang=""/>
  <Shape xmlns="" ID="L32/ZD9JF0Ud/RFpBTVMaEBsjVM=" Order="_x0031_" pdftag="_x005B_Artifact_x005D_" isBookmarkSet="no" bookmark="no"/>
  <Shape xmlns="" ID="8evkCXNQniVNHNufUozUIBli6ok=" pdftag="H2" isBookmarkSet="no" bookmark="yes" Order="_x0031_"/>
  <Shape xmlns="" ID="ughifllMmL/oHrhwJeHxBFYsie8=" pdftag="P" isBookmarkSet="no" bookmark="no" Order="_x0032_"/>
  <Shape xmlns="" ID="1pXISV9oZcNttCYjJztdA5M/6Ho=" formula="no" inline="no" pdftag="Figure" artifact="_x0030_" validate="yes" isBookmarkSet="no" bookmark="no" Order="_x0033_" Lang=""/>
  <Shape xmlns="" ID="kawhUZ/ZYTP2qjVRirikApd+BUQ=" Order="_x0031_" pdftag="_x005B_Artifact_x005D_" isBookmarkSet="no" bookmark="no"/>
  <Shape xmlns="" ID="AXl7TshNCb/WGN/GIUPiU0P5kgQ=" pdftag="H2" isBookmarkSet="no" bookmark="yes" Order="_x0031_"/>
  <Shape xmlns="" ID="zofCPzD5I+UEUp3cITPmleuUDgw=" pdftag="P" isBookmarkSet="no" bookmark="no" Order="_x0032_"/>
  <Shape xmlns="" ID="sx70ej3RjhG/4NW8xU6WS0x/Irg=" formula="no" inline="no" pdftag="Figure" artifact="_x0030_" validate="yes" isBookmarkSet="no" bookmark="no" Order="_x0033_" Lang=""/>
  <Shape xmlns="" ID="WeVtXjOn+O7x7xmzo+jnNlDd2V8=" Order="_x0031_" pdftag="_x005B_Artifact_x005D_" isBookmarkSet="no" bookmark="no"/>
  <Shape xmlns="" ID="nfUshnl38GpVASzhyJiKemOPtqw=" Order="_x0031_" validate="no" artifact="_x0031_" pdftag="_x005B_Artifact_x005D_" formula="no" inline="no" isBookmarkSet="no" bookmark="no"/>
  <Shape xmlns="" ID="Qe0/saohZJAEGgeoanFtWjNYZ64=" pdftag="H2" isBookmarkSet="no" bookmark="yes" Order="_x0031_"/>
  <Shape xmlns="" ID="8BrgaCUTKUVm36vxSPY5Fn8bDKI=" formula="no" inline="no" pdftag="Figure" artifact="_x0030_" validate="yes" isBookmarkSet="no" bookmark="no" Order="_x0033_" Lang=""/>
  <Shape xmlns="" ID="CVgeseFTWOqkIvWRnpbUYxJg9CQ=" formula="no" inline="no" pdftag="Figure" artifact="_x0030_" validate="yes" isBookmarkSet="no" bookmark="no" Order="_x0032_" Lang=""/>
  <Shape xmlns="" ID="ggwxpW3mf/+dsqtLhCR8HfizX6U=" Order="_x0031_" pdftag="_x005B_Artifact_x005D_" isBookmarkSet="no" bookmark="no"/>
  <Shape xmlns="" ID="QtfgSgJADqh69v9taw0xr/eHA9U=" pdftag="H2" isBookmarkSet="no" bookmark="yes" Order="_x0031_"/>
  <Shape xmlns="" ID="K4o9GOqAYwIQ83AdFjKSA2eWTiw=" pdftag="P" isBookmarkSet="no" bookmark="no" Order="_x0032_"/>
  <Shape xmlns="" ID="WlI+tS7g5/A43UDi2K6ma8wQ9ns=" pdftag="P" isBookmarkSet="no" bookmark="no" Order="_x0034_"/>
  <Shape xmlns="" ID="/+/IZVc6ruBIN3Cg3VqLU6nPviQ=" pdftag="P" isBookmarkSet="no" bookmark="no" Order="_x0033_"/>
  <Shape xmlns="" ID="1w2JLP25iwEwTUTi2KCgRMAOVRM=" Order="_x0031_" pdftag="_x005B_Artifact_x005D_" isBookmarkSet="no" bookmark="no"/>
  <Shape xmlns="" ID="7ZykFpR79fTF7ZND0GyL9KNDSjU=" formula="no" inline="no" pdftag="Figure" artifact="_x0030_" validate="yes" isBookmarkSet="no" bookmark="no" Order="_x0035_" Lang=""/>
  <Shape xmlns="" ID="rBNGe09GzkaLEOipVzYatVcI87A=" Order="_x0031_" validate="no" artifact="_x0031_" pdftag="_x005B_Artifact_x005D_" formula="no" inline="no" isBookmarkSet="no" bookmark="no"/>
  <Shape xmlns="" ID="zVI+5R3orHQgHtPllQKqfRz2+sU=" formula="no" inline="no" pdftag="Figure" artifact="_x0030_" validate="yes" isBookmarkSet="no" bookmark="no" Order="_x0033_" Lang=""/>
  <Shape xmlns="" ID="8VFdKa1QKjnbUDvw+n62a1XDUGs=" pdftag="H2" isBookmarkSet="no" bookmark="yes" Order="_x0031_"/>
  <Shape xmlns="" ID="bfbHsvETtTsl0oJnIVHplLcHSJs=" pdftag="P" isBookmarkSet="no" bookmark="no" Order="_x0032_"/>
  <Shape xmlns="" ID="1BxKL5ldJPa+l5Vg+l84KNza09Y=" Order="_x0031_" pdftag="_x005B_Artifact_x005D_" isBookmarkSet="no" bookmark="no"/>
  <Shape xmlns="" ID="d0sBLFNbrMfCeilZ46kDVWl0e6Y=" Order="_x0031_" validate="no" artifact="_x0031_" pdftag="_x005B_Artifact_x005D_" formula="no" inline="no" isBookmarkSet="no" bookmark="no"/>
  <Shape xmlns="" ID="5HMX1H36CsxVrTri5Vl0BWTYIKk=" formula="no" inline="no" pdftag="Figure" artifact="_x0030_" validate="yes" isBookmarkSet="no" bookmark="no" Order="_x0033_" Lang=""/>
  <Shape xmlns="" ID="p/Y9tbDLyfNCtiVSaXRRxGwMkHw=" pdftag="H2" isBookmarkSet="no" bookmark="yes" Order="_x0031_"/>
  <Shape xmlns="" ID="pUxD7dOVDVophAwFWDAHHb83NeQ=" pdftag="P" isBookmarkSet="no" bookmark="no" Order="_x0032_"/>
  <Shape xmlns="" ID="zrvzwETdqwtpYTEjY7MnVGX/7HM=" Order="_x0031_" pdftag="_x005B_Artifact_x005D_" isBookmarkSet="no" bookmark="no"/>
  <Shape xmlns="" ID="38kiORdZwPzaKsLM44Ivfg+wbzc=" artifact="_x0031_" validate="no" formula="no" inline="no" pdftag="Figure" isBookmarkSet="no" bookmark="no" Order="_x0031_"/>
  <Shape xmlns="" ID="mxSlbktsWQduiyJRDHdLotCTguY=" formula="no" inline="no" pdftag="Figure" artifact="_x0030_" validate="yes" isBookmarkSet="no" bookmark="no" Order="_x0034_"/>
  <Shape xmlns="" ID="CH5H9PuqYYBppqbC6XUcfhKvhrg=" pdftag="H2" isBookmarkSet="no" bookmark="yes" Order="_x0032_"/>
  <Shape xmlns="" ID="aw4dwmEfEz05du60/FAz+4HFf9I=" pdftag="P" isBookmarkSet="no" bookmark="no" Order="_x0033_"/>
  <Shape xmlns="" ID="LOO3qN5CtGF+k8/1xZKMFW+8Hkw=" Order="_x0032_" pdftag="_x005B_Artifact_x005D_" isBookmarkSet="no" bookmark="no"/>
  <Shape xmlns="" ID="x0pIXc9mK/KqRzlXARaEPN7cvKs=" Order="_x0031_" validate="no" artifact="_x0031_" pdftag="_x005B_Artifact_x005D_" formula="no" inline="no" isBookmarkSet="no" bookmark="no"/>
  <Shape xmlns="" ID="H+qxOvlyFSgbBFog31z5yHKFCAM=" formula="no" inline="no" pdftag="Figure" artifact="_x0030_" validate="yes" isBookmarkSet="no" bookmark="no" Order="_x0033_" Lang=""/>
  <Shape xmlns="" ID="/jdvOwJn7VcyDw/klZO4gn4XF5U=" pdftag="H2" isBookmarkSet="no" bookmark="yes" Order="_x0031_"/>
  <Shape xmlns="" ID="StzzymAWszMqsKyBF7wRAhctkp8=" pdftag="P" isBookmarkSet="no" bookmark="no" Order="_x0032_"/>
  <Shape xmlns="" ID="DiFVnCljY52sT7OwH5N3TpL2Z7w=" Order="_x0031_" pdftag="_x005B_Artifact_x005D_" isBookmarkSet="no" bookmark="no"/>
  <Shape xmlns="" ID="HoBoU34mJ+zyt2WNGLh3O6hHC6M=" Order="_x0031_" validate="no" artifact="_x0031_" pdftag="_x005B_Artifact_x005D_" formula="no" inline="no" isBookmarkSet="no" bookmark="no"/>
  <Shape xmlns="" ID="OzT0UYkCh63qwh2yjnTxlCScDpE=" formula="no" inline="no" pdftag="Figure" artifact="_x0030_" validate="yes" isBookmarkSet="no" bookmark="no" Order="_x0033_" Lang=""/>
  <Shape xmlns="" ID="kyL/Lbc0/Q/cf2+z2+sEXwZwdZg=" pdftag="H2" isBookmarkSet="no" bookmark="yes" Order="_x0031_"/>
  <Shape xmlns="" ID="S8eK2fBqOoazxF+hQfhxZAoYXUA=" pdftag="P" isBookmarkSet="no" bookmark="no" Order="_x0032_"/>
  <Shape xmlns="" ID="SYz6AXCOJ2A7ZseJx7cR9q9PBQ0=" Order="_x0031_" pdftag="_x005B_Artifact_x005D_" isBookmarkSet="no" bookmark="no"/>
  <Shape xmlns="" ID="IXeNyEtCTd5SGoRC6LcLXj3gfjU=" artifact="_x0031_" validate="no" pdftag="Figure" isBookmarkSet="no" bookmark="no" Order="_x0031_"/>
  <Shape xmlns="" ID="5d+R1CY5qehe+iMCAZKzcSiPGhg=" formula="no" inline="no" pdftag="Figure" artifact="_x0030_" validate="yes" isBookmarkSet="no" bookmark="no" Order="_x0034_"/>
  <Shape xmlns="" ID="3DwA+N8H0BRs5alm34uTiaWVk9E=" pdftag="H2" isBookmarkSet="no" bookmark="yes" Order="_x0032_"/>
  <Shape xmlns="" ID="UayZkevhJe+40ZM1XLsalkxIp/4=" pdftag="P" isBookmarkSet="no" bookmark="no" Order="_x0033_"/>
  <Shape xmlns="" ID="JY0ytP16iwMzj39yw3e9KKFychw=" Order="_x0032_" pdftag="_x005B_Artifact_x005D_" isBookmarkSet="no" bookmark="no"/>
  <Shape xmlns="" ID="YI0hJYIgGfApCawis3a76Av5lWQ=" artifact="_x0031_" validate="no" pdftag="Figure" isBookmarkSet="no" bookmark="no" Order="_x0031_"/>
  <Shape xmlns="" ID="IgRkI5iVtG2bn6i4E/Wzl8sQtWA=" formula="no" inline="no" pdftag="Figure" artifact="_x0030_" validate="yes" isBookmarkSet="no" bookmark="no" Order="_x0034_"/>
  <Shape xmlns="" ID="Z2/0q2kxNdob12/g4r41EYDO+jI=" pdftag="H2" isBookmarkSet="no" bookmark="yes" Order="_x0032_"/>
  <Shape xmlns="" ID="ZgSbR/09CsEAccCcdUmLNbyw8yM=" pdftag="P" isBookmarkSet="no" bookmark="no" Order="_x0033_"/>
  <Shape xmlns="" ID="D8jyEeHiMBPPMutF6reyFBc3WGo=" Order="_x0032_" pdftag="_x005B_Artifact_x005D_" isBookmarkSet="no" bookmark="no"/>
  <Shape xmlns="" ID="sUmlfeS65Z4ITzv8Bof4PLiAZ5E=" Order="_x0031_" validate="no" artifact="_x0031_" pdftag="_x005B_Artifact_x005D_" formula="no" inline="no" isBookmarkSet="no" bookmark="no"/>
  <Shape xmlns="" ID="mdlOduTl+nSvFq3iv/txOS2UMa4=" formula="no" inline="no" pdftag="Figure" artifact="_x0030_" validate="yes" isBookmarkSet="no" bookmark="no" Order="_x0033_" Lang=""/>
  <Shape xmlns="" ID="qvAibz8wNWtUmsFigwx+TVqq19Q=" pdftag="H2" isBookmarkSet="no" bookmark="yes" Order="_x0031_"/>
  <Shape xmlns="" ID="Uc0zMhcyi5CsSHvoeC/vQrsjYXE=" pdftag="P" isBookmarkSet="no" bookmark="no" Order="_x0032_"/>
  <Shape xmlns="" ID="c3uJnuTmJ0hEWpa1/xehgWeYK7o=" Order="_x0031_" pdftag="_x005B_Artifact_x005D_" isBookmarkSet="no" bookmark="no"/>
  <Shape xmlns="" ID="Bq66KUzuKMvI6sHrIYRQHIdaLsE=" Order="_x0031_" validate="no" artifact="_x0031_" pdftag="_x005B_Artifact_x005D_" formula="no" inline="no" isBookmarkSet="no" bookmark="no"/>
  <Shape xmlns="" ID="MLFOlGNzGCySYkfpbaJeHTyk6jM=" artifact="_x0031_" validate="no" pdftag="Figure" isBookmarkSet="no" bookmark="no" Order="_x0033_"/>
  <Shape xmlns="" ID="Ve13enwy9ZSJhp8zHo9w+UDkpno=" pdftag="H2" isBookmarkSet="no" bookmark="yes" Order="_x0031_"/>
  <Shape xmlns="" ID="TbY2oIgB72OJlxdZMlXe0XJBH/0=" pdftag="P" isBookmarkSet="no" bookmark="no" Order="_x0032_"/>
  <Shape xmlns="" ID="XRQ0twV9DEdDTrZXd5P9huEkFWI=" Order="_x0031_" pdftag="_x005B_Artifact_x005D_" isBookmarkSet="no" bookmark="no"/>
  <Shape xmlns="" ID="ssR0wEyr3GMNeTLI53TQ91ulovI=" artifact="_x0031_" validate="no" pdftag="Figure" isBookmarkSet="no" bookmark="no" Order="_x0031_"/>
  <Shape xmlns="" ID="mVmFx6EqJ3/WvNhITP2/b8R6+38=" formula="no" inline="no" pdftag="Figure" artifact="_x0030_" validate="yes" isBookmarkSet="no" bookmark="no" Order="_x0034_" Lang=""/>
  <Shape xmlns="" ID="yjavOum9FqVW4T4JlkbG782gcTE=" pdftag="H2" isBookmarkSet="no" bookmark="yes" Order="_x0032_"/>
  <Shape xmlns="" ID="wGfNZAbWMKpjHGL9xeB/YMvKlpc=" pdftag="P" isBookmarkSet="no" bookmark="no" Order="_x0033_"/>
  <Shape xmlns="" ID="yndRYwaV2U56WapvC8EFfiBTipc=" Order="_x0032_" pdftag="_x005B_Artifact_x005D_" isBookmarkSet="no" bookmark="no"/>
  <Shape xmlns="" ID="XKvkGtjM/+Ahdn2hc9NdYPKFuxU=" Order="_x0031_" validate="no" artifact="_x0031_" pdftag="_x005B_Artifact_x005D_" formula="no" inline="no" isBookmarkSet="no" bookmark="no"/>
  <Shape xmlns="" ID="bQOtuyJ8une3+d/4A7+M6AL5tCE=" formula="no" inline="no" pdftag="Figure" artifact="_x0030_" validate="yes" isBookmarkSet="no" bookmark="no" Order="_x0033_" Lang=""/>
  <Shape xmlns="" ID="s9/7yzdiv44La3iu1yDA4uNZ3sg=" pdftag="H2" isBookmarkSet="no" bookmark="yes" Order="_x0031_"/>
  <Shape xmlns="" ID="g0D3Ju6UC6vAomZOW4d9IO+pjXU=" pdftag="P" isBookmarkSet="no" bookmark="no" Order="_x0032_"/>
  <Shape xmlns="" ID="rGFG+DNmR6VE3A+agVe/EvP12q8=" Order="_x0031_" pdftag="_x005B_Artifact_x005D_" isBookmarkSet="no" bookmark="no"/>
  <Shape xmlns="" ID="lORdssu5ff0bWdpPWHdh9FdJtk8=" Order="_x0031_" validate="no" artifact="_x0031_" pdftag="_x005B_Artifact_x005D_" formula="no" inline="no" isBookmarkSet="no" bookmark="no"/>
  <Shape xmlns="" ID="1quh2/tqOCsqtO61ywwyDn1rAfw=" formula="no" inline="no" pdftag="Figure" artifact="_x0030_" validate="yes" isBookmarkSet="no" bookmark="no" Order="_x0033_" Lang=""/>
  <Shape xmlns="" ID="KfeqcdU/AUbD3+l8eJmf3PcoJ6c=" pdftag="H2" isBookmarkSet="no" bookmark="yes" Order="_x0031_"/>
  <Shape xmlns="" ID="t+RCMN5VbZ58bxByvDi+d3BaqmA=" pdftag="P" isBookmarkSet="no" bookmark="no" Order="_x0032_"/>
  <Shape xmlns="" ID="Oc+O9c0kKJSeYRtyeIkMnbnbMxM=" Order="_x0031_" pdftag="_x005B_Artifact_x005D_" isBookmarkSet="no" bookmark="no"/>
  <Shape xmlns="" ID="oUZh2yfJkPNHo2fIxRmHZg8u1tQ=" Order="_x0031_" validate="no" artifact="_x0031_" pdftag="_x005B_Artifact_x005D_" formula="no" inline="no" isBookmarkSet="no" bookmark="no"/>
  <Shape xmlns="" ID="+NQA4GvbXWKHy2wKL6lwJejKmU0=" formula="no" inline="no" pdftag="Figure" artifact="_x0030_" validate="yes" isBookmarkSet="no" bookmark="no" Order="_x0033_"/>
  <Shape xmlns="" ID="Ozl70uf8n5y9FQjUkA3+xCdbWkE=" pdftag="H2" isBookmarkSet="no" bookmark="yes" Order="_x0031_"/>
  <Shape xmlns="" ID="rSh6Lu1HMI6plzF+C8cKjCl027M=" pdftag="P" isBookmarkSet="no" bookmark="no" Order="_x0032_"/>
  <Shape xmlns="" ID="KbM6fny64Ee//vzg4gww/70HNL4=" Order="_x0031_" pdftag="_x005B_Artifact_x005D_" isBookmarkSet="no" bookmark="no"/>
  <Shape xmlns="" ID="ZrQloAViy1Jnl3w14hkUPtIMZWo=" Order="_x0031_" validate="no" artifact="_x0031_" pdftag="_x005B_Artifact_x005D_" formula="no" inline="no" isBookmarkSet="no" bookmark="no"/>
  <Shape xmlns="" ID="AX5fdHpGls7QzOKwAU0sCRsXNcE=" artifact="_x0031_" validate="no" formula="no" inline="no" pdftag="Figure" isBookmarkSet="no" bookmark="no" Order="_x0033_" Lang=""/>
  <Shape xmlns="" ID="iQwDVoWbklId0vWs3XfnSddOxk0=" pdftag="H2" isBookmarkSet="no" bookmark="yes" Order="_x0031_"/>
  <Shape xmlns="" ID="eiwZtgW+aF+gkqL1idsLAxQ52O0=" pdftag="P" isBookmarkSet="no" bookmark="no" Order="_x0032_"/>
  <Shape xmlns="" ID="Oxx722dbw5lKFcoWz6g/s5eaZgM=" Order="_x0031_" pdftag="_x005B_Artifact_x005D_" isBookmarkSet="no" bookmark="no"/>
  <Shape xmlns="" ID="87lLduEXMLqqww+5kKZ4wamH9M0=" artifact="_x0031_" validate="no" formula="no" inline="no" pdftag="Figure" isBookmarkSet="no" bookmark="no" Order="_x0031_"/>
  <Shape xmlns="" ID="WoaC9yQhTcGUoXRCQTYDmUxPy2A=" formula="no" inline="no" pdftag="Figure" artifact="_x0030_" validate="yes" isBookmarkSet="no" bookmark="no" Order="_x0034_" Lang=""/>
  <Shape xmlns="" ID="SQWQOVbEjUgf3ux4eYk4Boxg7gA=" pdftag="H2" isBookmarkSet="no" bookmark="yes" Order="_x0032_"/>
  <Shape xmlns="" ID="xlZ2712M90oK52vegZSEhP9T8cA=" pdftag="P" isBookmarkSet="no" bookmark="no" Order="_x0033_"/>
  <Shape xmlns="" ID="1Tmv5bunSku2Uae59MKQckDDe/o=" Order="_x0032_" pdftag="_x005B_Artifact_x005D_" isBookmarkSet="no" bookmark="no"/>
  <Shape xmlns="" ID="JE7iVRKlex7c7tAU5Zp/4Uqn40A=" Order="_x0031_" validate="no" artifact="_x0031_" pdftag="_x005B_Artifact_x005D_" formula="no" inline="no" isBookmarkSet="no" bookmark="no"/>
  <Shape xmlns="" ID="djFgtRdusbPys+V8gpMXczcBXbA=" formula="no" inline="no" pdftag="Figure" artifact="_x0030_" validate="yes" isBookmarkSet="no" bookmark="no" Order="_x0033_" Lang=""/>
  <Shape xmlns="" ID="XsujDOzjwLpThZK5dBhNtfT7dK8=" pdftag="H2" isBookmarkSet="no" bookmark="yes" Order="_x0031_"/>
  <Shape xmlns="" ID="erV46LsBgVvFAzwviNmSFx8Fzmo=" pdftag="P" isBookmarkSet="no" bookmark="no" Order="_x0032_"/>
  <Shape xmlns="" ID="8pHqTPil/UbwExRq+bJuDSNsJGw=" Order="_x0031_" pdftag="_x005B_Artifact_x005D_" isBookmarkSet="no" bookmark="no"/>
  <Shape xmlns="" ID="ZX4djuNF23Z1J3ggSYKF4IOyFr4=" artifact="_x0031_" validate="no" pdftag="Figure" isBookmarkSet="no" bookmark="no" Order="_x0031_"/>
  <Shape xmlns="" ID="2iwrYOsSP7OXITZGgPb7jSWw2K4=" formula="no" inline="no" pdftag="Figure" artifact="_x0030_" validate="yes" isBookmarkSet="no" bookmark="no" Order="_x0034_" Lang=""/>
  <Shape xmlns="" ID="X4BD06Hfq+VD45m4ReW2t/fh7hQ=" pdftag="H2" isBookmarkSet="no" bookmark="yes" Order="_x0032_"/>
  <Shape xmlns="" ID="1xuU1m6PPKfWXdX7+jZ/hpS/h/8=" pdftag="P" isBookmarkSet="no" bookmark="no" Order="_x0033_"/>
  <Shape xmlns="" ID="1pzU9II39tuc6V3sSoTulEXXvWI=" Order="_x0032_" pdftag="_x005B_Artifact_x005D_" isBookmarkSet="no" bookmark="no"/>
  <Shape xmlns="" ID="6cve/ZVMHOk+IYRADYVo2FV0xtA=" artifact="_x0031_" validate="no" formula="no" inline="no" pdftag="Figure" isBookmarkSet="no" bookmark="no" Order="_x0031_"/>
  <Shape xmlns="" ID="harpGzveJSC24+Wa7krhRkrX+S8=" formula="no" inline="no" pdftag="Figure" artifact="_x0030_" validate="yes" isBookmarkSet="no" bookmark="no" Order="_x0034_"/>
  <Shape xmlns="" ID="qlER90MGKQywxy+rFQZtS/Si6us=" pdftag="H2" isBookmarkSet="no" bookmark="yes" Order="_x0032_"/>
  <Shape xmlns="" ID="S4VjTurFTgyXd/7dlCIpSiKydhk=" pdftag="P" isBookmarkSet="no" bookmark="no" Order="_x0033_"/>
  <Shape xmlns="" ID="3ehLj6LDynmTM/i+ag9fUZYvkxY=" Order="_x0032_" pdftag="_x005B_Artifact_x005D_" isBookmarkSet="no" bookmark="no"/>
  <Shape xmlns="" ID="I90VUrPmw7g9zVQdrw/92I9JYe4=" artifact="_x0031_" validate="no" pdftag="Figure" isBookmarkSet="no" bookmark="no" Order="_x0031_"/>
  <Shape xmlns="" ID="U49wmAqVVZG1s5GTBdKNH7Wijgs=" formula="no" inline="no" pdftag="Figure" artifact="_x0030_" validate="yes" isBookmarkSet="no" bookmark="no" Order="_x0034_" Lang=""/>
  <Shape xmlns="" ID="lOzlej+XmS/ysuEuqEj0qRs54bE=" pdftag="H2" isBookmarkSet="no" bookmark="yes" Order="_x0032_"/>
  <Shape xmlns="" ID="WVUiMHnLl/viwHTd9y41YTaxY2A=" pdftag="P" isBookmarkSet="no" bookmark="no" Order="_x0033_"/>
  <Shape xmlns="" ID="DqTY59Bb70FC8mH4lY25XOIsWVY=" Order="_x0032_" pdftag="_x005B_Artifact_x005D_" isBookmarkSet="no" bookmark="no"/>
  <Shape xmlns="" ID="SgIV+cfGxSDTmUN3hXXHb3NTXV8=" artifact="_x0031_" validate="no" pdftag="Figure" isBookmarkSet="no" bookmark="no" Order="_x0031_"/>
  <Shape xmlns="" ID="HenW1R4yeylMJDvIFTM7qtNZLIo=" formula="no" inline="no" pdftag="Figure" artifact="_x0030_" validate="yes" isBookmarkSet="no" bookmark="no" Order="_x0034_" Lang=""/>
  <Shape xmlns="" ID="6b2ddQgB8jLi5xFlMDSyi3omYsQ=" pdftag="H2" isBookmarkSet="no" bookmark="yes" Order="_x0032_"/>
  <Shape xmlns="" ID="Jfr+vTS4dTv82d8ogWbilJTDwes=" pdftag="P" isBookmarkSet="no" bookmark="no" Order="_x0033_"/>
  <Shape xmlns="" ID="dDDqx3MuBDD2/ky2lpLkJbNgJ84=" Order="_x0032_" pdftag="_x005B_Artifact_x005D_" isBookmarkSet="no" bookmark="no"/>
  <Shape xmlns="" ID="BHhf+h5IhdYzGQ8smxkwGXJZ/6Y=" artifact="_x0031_" validate="no" pdftag="Figure" isBookmarkSet="no" bookmark="no" Order="_x0031_"/>
  <Shape xmlns="" ID="dp5b7pGjmZsKSlT4I0xrV2k6578=" formula="no" inline="no" pdftag="Figure" artifact="_x0030_" validate="yes" isBookmarkSet="no" bookmark="no" Order="_x0034_" Lang=""/>
  <Shape xmlns="" ID="+xHc8aBnzYwcNRSeHueqK3rZTLo=" pdftag="H2" isBookmarkSet="no" bookmark="yes" Order="_x0032_"/>
  <Shape xmlns="" ID="vn4C43B6NI0r7lB5X4daJmSKcGs=" pdftag="P" isBookmarkSet="no" bookmark="no" Order="_x0033_"/>
  <Shape xmlns="" ID="t2B05MSfBGr4OMAb4XPKeKhPfVs=" Order="_x0032_" pdftag="_x005B_Artifact_x005D_" isBookmarkSet="no" bookmark="no"/>
  <Shape xmlns="" ID="pOtqrDzaTkd9lBcjFUUPNwO6WqE=" artifact="_x0031_" validate="no" pdftag="Figure" isBookmarkSet="no" bookmark="no" Order="_x0031_"/>
  <Shape xmlns="" ID="lQtRFwSdjv3AQGkdL/f4HOc2VvE=" formula="no" inline="no" pdftag="Figure" artifact="_x0030_" validate="yes" isBookmarkSet="no" bookmark="no" Order="_x0034_" Lang=""/>
  <Shape xmlns="" ID="wSNuAFrQSx1CWRiiGpRjTOLJgsQ=" pdftag="H2" isBookmarkSet="no" bookmark="yes" Order="_x0032_"/>
  <Shape xmlns="" ID="r+JDzn7UtONiJLrYc3bPpsInPfw=" pdftag="P" isBookmarkSet="no" bookmark="no" Order="_x0033_"/>
  <Shape xmlns="" ID="l0ehZ4t+9T9zDPVIA1Rv5m9lmVQ=" Order="_x0032_" pdftag="_x005B_Artifact_x005D_" isBookmarkSet="no" bookmark="no"/>
  <Shape xmlns="" ID="5vW23Mn9nPteZil1vzA/WIC5W2o=" artifact="_x0031_" validate="no" pdftag="Figure" isBookmarkSet="no" bookmark="no" Order="_x0031_"/>
  <Shape xmlns="" ID="FzDFVW9uqVzyyo3RPam7kYe7OqY=" formula="no" inline="no" pdftag="Figure" artifact="_x0030_" validate="yes" isBookmarkSet="no" bookmark="no" Order="_x0034_" Lang=""/>
  <Shape xmlns="" ID="QL4TCoor7m0VCpVVAkHfk6dUdOs=" pdftag="H2" isBookmarkSet="no" bookmark="yes" Order="_x0032_"/>
  <Shape xmlns="" ID="F6IqIrmbq7yMcWy2lkgeUPZR22c=" pdftag="P" isBookmarkSet="no" bookmark="no" Order="_x0033_"/>
  <Shape xmlns="" ID="zI004fuL/EZ+VDLbLXHG8MV0tqs=" Order="_x0032_" pdftag="_x005B_Artifact_x005D_" isBookmarkSet="no" bookmark="no"/>
  <Shape xmlns="" ID="lnSyi1NQUsBweYPZoRSXQSbb1g4=" artifact="_x0031_" validate="no" pdftag="Figure" isBookmarkSet="no" bookmark="no" Order="_x0031_"/>
  <Shape xmlns="" ID="myDCeW4TQ0e1nuFwa0GiOVmAxtU=" formula="no" inline="no" pdftag="Figure" artifact="_x0030_" validate="yes" isBookmarkSet="no" bookmark="no" Order="_x0034_"/>
  <Shape xmlns="" ID="+28pEncSH2pESBlFbG0NmPb7fmU=" pdftag="H2" isBookmarkSet="no" bookmark="yes" Order="_x0032_"/>
  <Shape xmlns="" ID="IBpRF49QECetnQlvt9DyIdgbzzI=" pdftag="P" isBookmarkSet="no" bookmark="no" Order="_x0033_"/>
  <Shape xmlns="" ID="cP1GEOtiELHnEqcAwp5JorP6W7c=" Order="_x0032_" pdftag="_x005B_Artifact_x005D_" isBookmarkSet="no" bookmark="no"/>
  <Shape xmlns="" ID="yUPNNQkhfeCNgBmkcVD568WT7MQ=" artifact="_x0031_" validate="no" pdftag="Figure" isBookmarkSet="no" bookmark="no" Order="_x0031_"/>
  <Shape xmlns="" ID="oFQuzngSssrmBhuX89NSpbXiKeI=" formula="no" inline="no" pdftag="Figure" artifact="_x0030_" validate="yes" isBookmarkSet="no" bookmark="no" Order="_x0034_"/>
  <Shape xmlns="" ID="Zrt92Pyn1uZClhlJIk8N58rYQ+4=" pdftag="H2" isBookmarkSet="no" bookmark="yes" Order="_x0032_"/>
  <Shape xmlns="" ID="/7MEyABLySJN3VRIFLKaU81qoCQ=" pdftag="P" isBookmarkSet="no" bookmark="no" Order="_x0033_"/>
  <Shape xmlns="" ID="A9E5yL137PcINO0n/4FsyXJnmbA=" Order="_x0032_" pdftag="_x005B_Artifact_x005D_" isBookmarkSet="no" bookmark="no"/>
  <Shape xmlns="" ID="yG8Cn3Ou71ReXj3Nz7btphpG/J8=" artifact="_x0031_" validate="no" pdftag="Figure" isBookmarkSet="no" bookmark="no" Order="_x0031_"/>
  <Shape xmlns="" ID="cWIXNmARjFxwLS40nPdwsl+OI7s=" formula="no" inline="no" pdftag="Figure" artifact="_x0030_" validate="yes" isBookmarkSet="no" bookmark="no" Order="_x0034_"/>
  <Shape xmlns="" ID="YFjiwLiwJ3GtzmQbNZWdjCejE/o=" pdftag="H2" isBookmarkSet="no" bookmark="yes" Order="_x0032_"/>
  <Shape xmlns="" ID="osoMqXGxwsXlEcrB7yIMksTeJC4=" pdftag="P" isBookmarkSet="no" bookmark="no" Order="_x0033_"/>
  <Shape xmlns="" ID="qnGLnZ42f7InQhCAhDciskrTYWQ=" Order="_x0032_" pdftag="_x005B_Artifact_x005D_" isBookmarkSet="no" bookmark="no"/>
  <Shape xmlns="" ID="AUgcPVbWXLiAe68zGLuFq75fHw0=" artifact="_x0031_" validate="no" pdftag="Figure" isBookmarkSet="no" bookmark="no" Order="_x0031_"/>
  <Shape xmlns="" ID="6qc8dJhDgwRrbkSGi2mUc0D9FUA=" formula="no" inline="no" pdftag="Figure" artifact="_x0030_" validate="yes" isBookmarkSet="no" bookmark="no" Order="_x0034_"/>
  <Shape xmlns="" ID="UvUggi3Pm6VfZdvUNqgrkylwC+c=" pdftag="H2" isBookmarkSet="no" bookmark="yes" Order="_x0032_"/>
  <Shape xmlns="" ID="MT3K2hkO1TyXx56TO5XNfDQuebY=" pdftag="P" isBookmarkSet="no" bookmark="no" Order="_x0033_"/>
  <Shape xmlns="" ID="LuoT8Ke8VqFSByjXfvKxE6/0wSo=" Order="_x0032_" pdftag="_x005B_Artifact_x005D_" isBookmarkSet="no" bookmark="no"/>
  <Shape xmlns="" ID="f7aD+2srUPRKfBk0mZzoh8eIV2k=" artifact="_x0031_" validate="no" pdftag="Figure" isBookmarkSet="no" bookmark="no" Order="_x0031_"/>
  <Shape xmlns="" ID="XDKIZ5fs2hlmb+RSHKHyNAjbUbs=" formula="no" inline="no" pdftag="Figure" artifact="_x0030_" validate="yes" isBookmarkSet="no" bookmark="no" Order="_x0034_"/>
  <Shape xmlns="" ID="DOA94GTJ5qlWd4L0LU+7WGL/G5g=" pdftag="H2" isBookmarkSet="no" bookmark="yes" Order="_x0032_"/>
  <Shape xmlns="" ID="8OBtpnD6rZ72HZtyyrHBCWq1mco=" pdftag="P" isBookmarkSet="no" bookmark="no" Order="_x0033_"/>
  <Shape xmlns="" ID="CwOiz3cqOJ1X+i2rsTwqn4XxhkM=" Order="_x0032_" pdftag="_x005B_Artifact_x005D_" isBookmarkSet="no" bookmark="no"/>
  <Shape xmlns="" ID="dRVYDdBJFk6HCL6ZsIYPNsYZjKg=" Order="_x0031_" validate="no" artifact="_x0031_" pdftag="_x005B_Artifact_x005D_" formula="no" inline="no" isBookmarkSet="no" bookmark="no"/>
  <Shape xmlns="" ID="Wp08R4HPTDpSRzBe2VgzRd/dU/s=" formula="no" inline="no" pdftag="Figure" artifact="_x0030_" validate="yes" isBookmarkSet="no" bookmark="no" Order="_x0033_"/>
  <Shape xmlns="" ID="En2SzIo+1UkhWUB2u7PNsF1Q1aM=" pdftag="H2" isBookmarkSet="no" bookmark="yes" Order="_x0031_"/>
  <Shape xmlns="" ID="NkVAZHrcGY+0sJyJfttPRHEpzPo=" pdftag="P" isBookmarkSet="no" bookmark="no" Order="_x0032_"/>
  <Shape xmlns="" ID="Y45gjGSEfnA8pOizr4v1hYOyFzA=" Order="_x0031_" pdftag="_x005B_Artifact_x005D_" isBookmarkSet="no" bookmark="no"/>
  <Shape xmlns="" ID="jrj4wrdoFztKbzYMsgpWE3SdRHc=" artifact="_x0031_" validate="no" pdftag="Figure" isBookmarkSet="no" bookmark="no" Order="_x0031_"/>
  <Shape xmlns="" ID="fzXzhU9xG4NwTcHM3ggWSHQfzgc=" formula="no" inline="no" pdftag="Figure" artifact="_x0030_" validate="yes" isBookmarkSet="no" bookmark="no" Order="_x0034_" Lang=""/>
  <Shape xmlns="" ID="gUAvA/MW0Fp7JYLcnejr5qKf8iE=" pdftag="H2" isBookmarkSet="no" bookmark="yes" Order="_x0032_"/>
  <Shape xmlns="" ID="d3WsqR6QRGF4/T0jAnc//V1sC9A=" pdftag="P" isBookmarkSet="no" bookmark="no" Order="_x0033_"/>
  <Shape xmlns="" ID="CUW1AEHhxbTaxALJE1REONfiVhc=" Order="_x0032_" pdftag="_x005B_Artifact_x005D_" isBookmarkSet="no" bookmark="no"/>
  <Shape xmlns="" ID="d+U0A84XyVZ28njZUq7AQ9YaVZ0=" artifact="_x0031_" validate="no" pdftag="Figure" isBookmarkSet="no" bookmark="no" Order="_x0031_"/>
  <Shape xmlns="" ID="SSo3N5/a2+3j7tUkC9o1YrvTv2E=" formula="no" inline="no" pdftag="Figure" artifact="_x0030_" validate="yes" isBookmarkSet="no" bookmark="no" Order="_x0034_" Lang=""/>
  <Shape xmlns="" ID="eRVilu2iv+L+4y1Kr7nzxBboE2E=" pdftag="H2" isBookmarkSet="no" bookmark="yes" Order="_x0032_"/>
  <Shape xmlns="" ID="nonDQglJ/JOpIwLpWLjfRnSR8RU=" pdftag="P" isBookmarkSet="no" bookmark="no" Order="_x0033_"/>
  <Shape xmlns="" ID="YCAZFSO4WxjDA3kH8SF5IyWw4VA=" Order="_x0032_" pdftag="_x005B_Artifact_x005D_" isBookmarkSet="no" bookmark="no"/>
  <Shape xmlns="" ID="DMoZocE9/nYbDtfD9TvwibOeHOY=" artifact="_x0031_" validate="no" pdftag="Figure" isBookmarkSet="no" bookmark="no" Order="_x0031_"/>
  <Shape xmlns="" ID="3Vn4ye6bVKoisgW8cTn+PQ+Jxjk=" formula="no" inline="no" pdftag="Figure" artifact="_x0030_" validate="yes" isBookmarkSet="no" bookmark="no" Order="_x0034_" Lang=""/>
  <Shape xmlns="" ID="cjkwslvyHsveal/El+uYpafv1dU=" pdftag="H2" isBookmarkSet="no" bookmark="yes" Order="_x0032_"/>
  <Shape xmlns="" ID="0cRVoIjkQ37W5EY2wCB1j0vuB3w=" pdftag="P" isBookmarkSet="no" bookmark="no" Order="_x0033_"/>
  <Shape xmlns="" ID="3UcC2j9ZW4cKA3FLORj/non0stA=" Order="_x0032_" pdftag="_x005B_Artifact_x005D_" isBookmarkSet="no" bookmark="no"/>
  <Shape xmlns="" ID="lzjjXLPWuIAM2zvfYZFqvZ6Losg=" artifact="_x0031_" validate="no" pdftag="Figure" isBookmarkSet="no" bookmark="no" Order="_x0031_"/>
  <Shape xmlns="" ID="DnFp/VFHAnG6hKffopI2qCDH32o=" formula="no" inline="no" pdftag="Figure" artifact="_x0030_" validate="yes" isBookmarkSet="no" bookmark="no" Order="_x0034_" Lang=""/>
  <Shape xmlns="" ID="420At8ie5mSXNtNdSixCdvVgk1s=" pdftag="H2" isBookmarkSet="no" bookmark="yes" Order="_x0032_"/>
  <Shape xmlns="" ID="F9Od6T2NJbST3GGaWczZd/FNkqA=" pdftag="P" isBookmarkSet="no" bookmark="no" Order="_x0033_"/>
  <Shape xmlns="" ID="cK392CV6Lryu8RB5AFg0XBtXOxk=" Order="_x0032_" pdftag="_x005B_Artifact_x005D_" isBookmarkSet="no" bookmark="no"/>
  <Shape xmlns="" ID="uxwG0O/B99tvEDVtLEUUoUYFTC8=" artifact="_x0031_" validate="no" pdftag="Figure" isBookmarkSet="no" bookmark="no" Order="_x0031_"/>
  <Shape xmlns="" ID="P1CPBd+nZMxz4hFhq/2QO/KGBCA=" formula="no" inline="no" pdftag="Figure" artifact="_x0030_" validate="yes" isBookmarkSet="no" bookmark="no" Order="_x0034_" Lang=""/>
  <Shape xmlns="" ID="E5wgOTgL5Dlgz3OaH1n38oUyCCU=" pdftag="H2" isBookmarkSet="no" bookmark="yes" Order="_x0032_"/>
  <Shape xmlns="" ID="RxiNW02BqfVQefov/y709iwYfm4=" pdftag="P" isBookmarkSet="no" bookmark="no" Order="_x0033_"/>
  <Shape xmlns="" ID="pRq3r0fYFHwv3RGelpbJcxSBVA4=" Order="_x0032_" pdftag="_x005B_Artifact_x005D_" isBookmarkSet="no" bookmark="no"/>
  <Shape xmlns="" ID="8k6i4BY500lL0g54zl+u0oex+ak=" artifact="_x0031_" validate="no" pdftag="Figure" isBookmarkSet="no" bookmark="no" Order="_x0031_"/>
  <Shape xmlns="" ID="iaEi5FpCaXn2o7uXR8ogwZuACbI=" formula="no" inline="no" pdftag="Figure" artifact="_x0030_" validate="yes" isBookmarkSet="no" bookmark="no" Order="_x0034_" Lang=""/>
  <Shape xmlns="" ID="RIUcY1WNJzhz6jWg7NfBx5n5c9I=" pdftag="H2" isBookmarkSet="no" bookmark="yes" Order="_x0032_"/>
  <Shape xmlns="" ID="Ea1GOQisoCBKWAfvgrncY1YUhEw=" pdftag="P" isBookmarkSet="no" bookmark="no" Order="_x0033_"/>
  <Shape xmlns="" ID="qklfW7oJvYPSF1oO15MCcbVPdig=" Order="_x0032_" pdftag="_x005B_Artifact_x005D_" isBookmarkSet="no" bookmark="no"/>
  <Shape xmlns="" ID="0TL7eV0vCYwERPY0im7m2D6N1Nw=" artifact="_x0031_" validate="no" pdftag="Figure" isBookmarkSet="no" bookmark="no" Order="_x0031_"/>
  <Shape xmlns="" ID="xePbaak9yfyd+oZjmZQpH+uQLZw=" formula="no" inline="no" pdftag="Figure" artifact="_x0030_" validate="yes" isBookmarkSet="no" bookmark="no" Order="_x0034_" Lang=""/>
  <Shape xmlns="" ID="R5iciuFQ0NGCg6SUx2sEXnGgo3c=" pdftag="H2" isBookmarkSet="no" bookmark="yes" Order="_x0032_"/>
  <Shape xmlns="" ID="9U65sWsKmebUMs1SY5E4pH7wOPs=" pdftag="P" isBookmarkSet="no" bookmark="no" Order="_x0033_"/>
  <Shape xmlns="" ID="pygrAQgIXcS4h8GFJuDg1Wc47i8=" Order="_x0032_" pdftag="_x005B_Artifact_x005D_" isBookmarkSet="no" bookmark="no"/>
  <Shape xmlns="" ID="+64Z4CrnrsM7sh1reY2x3eQ3MK4=" pdftag="H2" isBookmarkSet="no" bookmark="yes" Order="_x0031_"/>
  <Shape xmlns="" ID="ZPVLzRSLta9C/vZxfwTDHD4kufs=" formula="no" inline="no" pdftag="Figure" artifact="_x0030_" validate="yes" isBookmarkSet="no" bookmark="no" Order="_x0033_" Lang=""/>
  <Shape xmlns="" ID="NwQ4v5jo7JsZvf4QI3CdhN5gyFc=" formula="no" inline="no" pdftag="Figure" artifact="_x0030_" validate="yes" isBookmarkSet="no" bookmark="no" Order="_x0032_" Lang=""/>
  <Shape xmlns="" ID="kkbGyRrYwJDh+jfy2cGCha29WPY=" Order="_x0031_" pdftag="_x005B_Artifact_x005D_" isBookmarkSet="no" bookmark="no"/>
  <Shape xmlns="" ID="GxILLuqLral6DnpSbLTufIB3DAc=" pdftag="H2" isBookmarkSet="no" bookmark="yes" Order="_x0031_"/>
  <Shape xmlns="" ID="6qgyJvSpKH8EuMSi2OWtjRc/OOI=" pdftag="P" isBookmarkSet="no" bookmark="no" Order="_x0032_"/>
  <Shape xmlns="" ID="w4DVPEz3e36MkeTEUsS3RCwWEsY=" formula="no" inline="no" pdftag="Figure" artifact="_x0030_" validate="yes" isBookmarkSet="no" bookmark="no" Order="_x0033_" Lang=""/>
  <Shape xmlns="" ID="fHd93uTvgCpsWJlFWWJgaB9ZOJw=" Order="_x0031_" pdftag="_x005B_Artifact_x005D_" isBookmarkSet="no" bookmark="no"/>
  <Shape xmlns="" ID="KOctUR1e780CA9aAGLLiSSENGfs=" pdftag="H2" isBookmarkSet="no" bookmark="yes" Order="_x0031_"/>
  <Shape xmlns="" ID="Qx3BxtehqAGTyLcJHd59H/NjUME=" pdftag="P" isBookmarkSet="no" bookmark="no" Order="_x0032_"/>
  <Shape xmlns="" ID="03x1hfxOVhwf3eutt0hBl37n4JA=" formula="no" inline="no" pdftag="Figure" artifact="_x0030_" validate="yes" isBookmarkSet="no" bookmark="no" Order="_x0033_" Lang=""/>
  <Shape xmlns="" ID="SIghk41UWBG2qjsw01K7CvCsizo=" Order="_x0031_" pdftag="_x005B_Artifact_x005D_" isBookmarkSet="no" bookmark="no"/>
  <Shape xmlns="" ID="qU9O+9EINS8yD9oQR5CZ7uQZrhM=" pdftag="H2" isBookmarkSet="no" bookmark="yes" Order="_x0031_"/>
  <Shape xmlns="" ID="iXEh7Ve/LwDMwgxLXHmcZwsaqGE=" pdftag="P" isBookmarkSet="no" bookmark="no" Order="_x0032_"/>
  <Shape xmlns="" ID="S4dQer8BFlYGfjl/k836RahBvI0=" formula="no" inline="no" pdftag="Figure" artifact="_x0030_" validate="yes" isBookmarkSet="no" bookmark="no" Order="_x0033_" Lang=""/>
  <Shape xmlns="" ID="ASMbYTACvkMZxUYwGBNj2SBZcyQ=" Order="_x0031_" pdftag="_x005B_Artifact_x005D_" isBookmarkSet="no" bookmark="no"/>
  <Shape xmlns="" ID="3MNYyfgzY7/qTKmw0xcP1iTpaPI=" pdftag="H2" isBookmarkSet="no" bookmark="yes" Order="_x0031_"/>
  <Shape xmlns="" ID="T51xoHI+bhwYgyE76t7ZHpsEYzw=" pdftag="P" isBookmarkSet="no" bookmark="no" Order="_x0032_"/>
  <Shape xmlns="" ID="OkeKfz4zKol3FVeHhIijveWGBrg=" formula="no" inline="no" pdftag="Figure" artifact="_x0030_" validate="yes" isBookmarkSet="no" bookmark="no" Order="_x0033_" Lang=""/>
  <Shape xmlns="" ID="TVF5nbbKY5Qdc4ycEZUyiDsE+Mk=" Order="_x0031_" pdftag="_x005B_Artifact_x005D_" isBookmarkSet="no" bookmark="no"/>
  <Shape xmlns="" ID="+tu3gth25abSl/A2dNA/CqAa7aQ=" pdftag="H2" isBookmarkSet="no" bookmark="yes" Order="_x0031_"/>
  <Shape xmlns="" ID="sheqJaR/ilXkQQLyXQKMn47OBQk=" pdftag="P" isBookmarkSet="no" bookmark="no" Order="_x0032_"/>
  <Shape xmlns="" ID="d3whpHgclnJq+JfZagy+S3iESaI=" formula="no" inline="no" pdftag="Figure" artifact="_x0030_" validate="yes" isBookmarkSet="no" bookmark="no" Order="_x0033_" Lang=""/>
  <Shape xmlns="" ID="kAwfnkAK5ZxH6Kx2jlxWFO55E00=" Order="_x0031_" pdftag="_x005B_Artifact_x005D_" isBookmarkSet="no" bookmark="no"/>
  <Shape xmlns="" ID="lhDRCrKXucRXyILfiCxE987Dmu8=" pdftag="H2" isBookmarkSet="no" bookmark="yes" Order="_x0031_"/>
  <Shape xmlns="" ID="VgP9lHwLo9uxo+Jszr04Jqdx9ik=" pdftag="P" isBookmarkSet="no" bookmark="no" Order="_x0032_"/>
  <Shape xmlns="" ID="+n9P0Wn4ivITQ433PqJ68frRzIs=" formula="no" inline="no" pdftag="Figure" artifact="_x0030_" validate="yes" isBookmarkSet="no" bookmark="no" Order="_x0033_" Lang=""/>
  <Shape xmlns="" ID="zjuCVAP6tHBAdIQeL9zxD0W5i+I=" Order="_x0031_" pdftag="_x005B_Artifact_x005D_" isBookmarkSet="no" bookmark="no"/>
  <Shape xmlns="" ID="y6HHnU1petS3+oMNrbCCtGalE1M=" pdftag="H2" isBookmarkSet="no" bookmark="yes" Order="_x0031_"/>
  <Shape xmlns="" ID="LEz3o2tSTsrnLtZZaqOKEIqFa6E=" pdftag="P" isBookmarkSet="no" bookmark="no" Order="_x0032_"/>
  <Shape xmlns="" ID="armwnB3/7nSzeT2vag284nWXDiw=" formula="no" inline="no" pdftag="Figure" artifact="_x0030_" validate="yes" isBookmarkSet="no" bookmark="no" Order="_x0033_" Lang=""/>
  <Shape xmlns="" ID="NjQ78ofoBw7aLjFKEstMM9rSgiw=" Order="_x0031_" pdftag="_x005B_Artifact_x005D_" isBookmarkSet="no" bookmark="no"/>
  <Shape xmlns="" ID="lcWqEy5FM1jB7YRrnXpASEtsO6I=" artifact="_x0031_" validate="no" pdftag="Figure" isBookmarkSet="no" bookmark="no" Order="_x0031_"/>
  <Shape xmlns="" ID="XYMN3Lb6rSe1BlY88Xnnvd4dUbM=" pdftag="H2" isBookmarkSet="no" bookmark="yes" Order="_x0032_"/>
  <Shape xmlns="" ID="O1aX2dxPtUKtXOiF4VEkv87xwpg=" formula="no" inline="no" pdftag="Figure" artifact="_x0030_" validate="yes" isBookmarkSet="no" bookmark="no" Order="_x0034_" Lang=""/>
  <Shape xmlns="" ID="1xib1cIU451h4Py72SmpIALlnmo=" formula="no" inline="no" pdftag="Figure" artifact="_x0030_" validate="yes" isBookmarkSet="no" bookmark="no" Order="_x0033_" Lang=""/>
  <Shape xmlns="" ID="S2+Vn0dWucMNrVIiAZ04c4kwd7w=" Order="_x0032_" pdftag="_x005B_Artifact_x005D_" isBookmarkSet="no" bookmark="no"/>
  <Shape xmlns="" ID="d/Su/9xH/P/fOI7in0R9RSl0bsQ=" artifact="_x0031_" validate="no" formula="no" inline="no" pdftag="Figure" isBookmarkSet="no" bookmark="no" Order="_x0031_"/>
  <Shape xmlns="" ID="kHW1k3XfiDlZ86VFKmseB0+1JT8=" formula="no" inline="no" pdftag="Figure" artifact="_x0030_" validate="yes" isBookmarkSet="no" bookmark="no" Order="_x0034_"/>
  <Shape xmlns="" ID="mFyVGpS49I8XUs6G7HBKdfGMXts=" pdftag="H2" isBookmarkSet="no" bookmark="yes" Order="_x0032_"/>
  <Shape xmlns="" ID="JRagSux/5bQdOKAF7bFj3Gf+4Pc=" pdftag="P" isBookmarkSet="no" bookmark="no" Order="_x0033_"/>
  <Shape xmlns="" ID="rLeG70YDIP7PKeLzdibh6xHS9/E=" Order="_x0032_" pdftag="_x005B_Artifact_x005D_" isBookmarkSet="no" bookmark="no"/>
  <Shape xmlns="" ID="4EdECRmaojoISVLB8kuiGfWtesY=" artifact="_x0031_" validate="no" pdftag="Figure" isBookmarkSet="no" bookmark="no" Order="_x0031_"/>
  <Shape xmlns="" ID="nBZFsa03o69h5erNl+k/gAvmz/A=" formula="no" inline="no" pdftag="Figure" artifact="_x0030_" validate="yes" isBookmarkSet="no" bookmark="no" Order="_x0034_" Lang=""/>
  <Shape xmlns="" ID="ctzGrBdaaMrUbBY5zqofjwUhd6c=" pdftag="H2" isBookmarkSet="no" bookmark="yes" Order="_x0032_"/>
  <Shape xmlns="" ID="qUWfK5B35AoKMgEqNf/3lZ+/jK4=" pdftag="P" isBookmarkSet="no" bookmark="no" Order="_x0033_"/>
  <Shape xmlns="" ID="L46r6DvVnQLOHmuHPDm7bmj7kS4=" Order="_x0032_" pdftag="_x005B_Artifact_x005D_" isBookmarkSet="no" bookmark="no"/>
  <Shape xmlns="" ID="Z7qdkY3xyYe/AgnMDOK/+RFUYiQ=" artifact="_x0031_" validate="no" pdftag="Figure" isBookmarkSet="no" bookmark="no" Order="_x0031_"/>
  <Shape xmlns="" ID="Mp+r3zDaJ496vyNDMKMyX0vwsXE=" formula="no" inline="no" pdftag="Figure" artifact="_x0030_" validate="yes" isBookmarkSet="no" bookmark="no" Order="_x0034_" Lang=""/>
  <Shape xmlns="" ID="uFxP6QFlOYsM6sU68mf5BcGv9Bw=" pdftag="H2" isBookmarkSet="no" bookmark="yes" Order="_x0032_"/>
  <Shape xmlns="" ID="V7g5hEugDapUzijbeg8pBiwRMnU=" Order="_x0032_" pdftag="_x005B_Artifact_x005D_" isBookmarkSet="no" bookmark="no"/>
  <Shape xmlns="" ID="ng2keO0VvV1h8qC/Oh97niiUEFE=" pdftag="P" isBookmarkSet="no" bookmark="no" Order="_x0033_"/>
  <Shape xmlns="" ID="yK62uNCjTE5G+XYTAm6V65VQOiY=" artifact="_x0031_" validate="no" pdftag="Figure" isBookmarkSet="no" bookmark="no" Order="_x0031_"/>
  <Shape xmlns="" ID="nQyiXc56y/G8ivpS3y6dvfWwBqQ=" formula="no" inline="no" pdftag="Figure" artifact="_x0030_" validate="yes" isBookmarkSet="no" bookmark="no" Order="_x0034_" Lang=""/>
  <Shape xmlns="" ID="LwTJYmnk6uK6pZx3qGx8zdj6Qmo=" pdftag="H2" isBookmarkSet="no" bookmark="yes" Order="_x0032_"/>
  <Shape xmlns="" ID="bYWrfdT3cGQRUqcNC6G2voNzDIM=" pdftag="P" isBookmarkSet="no" bookmark="no" Order="_x0033_"/>
  <Shape xmlns="" ID="yw+Bjy5hfH6SyZcOvt7p9OpDMls=" Order="_x0032_" pdftag="_x005B_Artifact_x005D_" isBookmarkSet="no" bookmark="no"/>
  <Shape xmlns="" ID="sFga29WvzyWXnr1uSK/RyPVd2cA=" artifact="_x0031_" validate="no" pdftag="Figure" isBookmarkSet="no" bookmark="no" Order="_x0031_"/>
  <Shape xmlns="" ID="gfZvJR3lNepjSqbDXB3RtiOSAF4=" formula="no" inline="no" pdftag="Figure" artifact="_x0030_" validate="yes" isBookmarkSet="no" bookmark="no" Order="_x0034_" Lang=""/>
  <Shape xmlns="" ID="J8A73dgCNSJ8ShNQ4ad/14Jb/EA=" pdftag="H2" isBookmarkSet="no" bookmark="yes" Order="_x0032_"/>
  <Shape xmlns="" ID="YQRMCuv52jKLHlfQkgIFazvzDYk=" pdftag="P" isBookmarkSet="no" bookmark="no" Order="_x0033_"/>
  <Shape xmlns="" ID="AEcXwiGH+SxdxiBQnF9JoDDoG4c=" Order="_x0032_" pdftag="_x005B_Artifact_x005D_" isBookmarkSet="no" bookmark="no"/>
  <Shape xmlns="" ID="oTDCX/AxDHtEHgw5EJ8kTHIzfN8=" artifact="_x0031_" validate="no" pdftag="Figure" isBookmarkSet="no" bookmark="no" Order="_x0031_"/>
  <Shape xmlns="" ID="/SeulC/rEWdKC56itnV6bbX7+o4=" formula="no" inline="no" pdftag="Figure" artifact="_x0030_" validate="yes" isBookmarkSet="no" bookmark="no" Order="_x0034_" Lang=""/>
  <Shape xmlns="" ID="Ml07Li58vist88WlU902PNZScOI=" pdftag="P" isBookmarkSet="no" bookmark="no" Order="_x0033_"/>
  <Shape xmlns="" ID="EAI4bHyJQ7HTY+yaqEKnm62snOo=" pdftag="H2" isBookmarkSet="no" bookmark="yes" Order="_x0032_"/>
  <Shape xmlns="" ID="R78GT3yQraqwIBOZ+Gm+q6RlwiM=" Order="_x0032_" pdftag="_x005B_Artifact_x005D_" isBookmarkSet="no" bookmark="no"/>
  <Shape xmlns="" ID="OSaF86EwAzJvcVES1Srxzpv/w5w=" artifact="_x0031_" validate="no" pdftag="Figure" isBookmarkSet="no" bookmark="no" Order="_x0031_"/>
  <Shape xmlns="" ID="nm2fASqG4tCUkCAXXyW0Li66rsE=" formula="no" inline="no" pdftag="Figure" artifact="_x0030_" validate="yes" isBookmarkSet="no" bookmark="no" Order="_x0034_" Lang=""/>
  <Shape xmlns="" ID="+QNi2mU9wdOEDGrD6lDNTq8/FkU=" pdftag="H2" isBookmarkSet="no" bookmark="yes" Order="_x0032_"/>
  <Shape xmlns="" ID="Wk5egGPyKrk1ATZ+Xe3fZ9EDNAM=" pdftag="P" isBookmarkSet="no" bookmark="no" Order="_x0033_"/>
  <Shape xmlns="" ID="1SEnCg4ofGLRrYWWSr+FbB+6mDE=" Order="_x0032_" pdftag="_x005B_Artifact_x005D_" isBookmarkSet="no" bookmark="no"/>
  <Shape xmlns="" ID="Yl9g4V+baFFKD/vSUhw1mCpkji4=" pdftag="H2" isBookmarkSet="no" bookmark="yes" Order="_x0031_"/>
  <Shape xmlns="" ID="I2G0pHCuZdeGdh6DwzmHTqWi53c=" formula="no" inline="no" pdftag="Figure" artifact="_x0030_" validate="yes" isBookmarkSet="no" bookmark="no" Order="_x0032_" Lang=""/>
  <Shape xmlns="" ID="WJmXS5DD8/mO8m5VweXlC5S9ky8=" Order="_x0033_" formula="no" inline="no" validate="no" artifact="_x0031_" pdftag="_x005B_Artifact_x005D_" isBookmarkSet="no" bookmark="no" Lang=""/>
  <Shape xmlns="" ID="fxD2MWzpWwOzeGoBQselLgMKN+U=" Order="_x0031_" pdftag="_x005B_Artifact_x005D_" isBookmarkSet="no" bookmark="no"/>
  <Shape xmlns="" ID="sN8cRA+t78HkolTYYR6TSJhelGs=" pdftag="P" isBookmarkSet="no" bookmark="no" Order="_x0032_"/>
  <Shape xmlns="" ID="itntFYmOrHGk2G0l40sVuc709hI=" formula="no" inline="no" pdftag="Figure" artifact="_x0030_" validate="yes" isBookmarkSet="no" bookmark="no" Order="_x0033_" Lang=""/>
  <Shape xmlns="" ID="/ck0wkWaa9Plz3akDxiv1XkeGuw=" pdftag="H2" isBookmarkSet="no" bookmark="yes" Order="_x0031_"/>
  <Shape xmlns="" ID="B3Usir9jPtVSkT0ZnV1yc/dsdVU=" Order="_x0031_" pdftag="_x005B_Artifact_x005D_" isBookmarkSet="no" bookmark="no"/>
  <Shape xmlns="" ID="9xAEi2qiLmZeo5Ki2EsQm9l9a64=" pdftag="H2" isBookmarkSet="no" bookmark="yes" Order="_x0031_"/>
  <Shape xmlns="" ID="b2FdJtmKVBNt0NpYBjqobcWSnKc=" pdftag="P" isBookmarkSet="no" bookmark="no" Order="_x0032_"/>
  <Shape xmlns="" ID="yyThZXqQfAGAWaaI3WLPv+OAIos=" formula="no" inline="no" pdftag="Figure" artifact="_x0030_" validate="yes" isBookmarkSet="no" bookmark="no" Order="_x0033_"/>
  <Shape xmlns="" ID="e40AjGoBSbA5yFUXm2HEMMGiS1k=" Order="_x0031_" pdftag="_x005B_Artifact_x005D_" isBookmarkSet="no" bookmark="no"/>
  <Shape xmlns="" ID="xWhdie9uXk4H1cbKbcTR79Bzad4=" pdftag="H2" isBookmarkSet="no" bookmark="yes" Order="_x0031_"/>
  <Shape xmlns="" ID="W/ycmluDEMTz6tIOlCCnQxhA6JM=" pdftag="P" isBookmarkSet="no" bookmark="no" Order="_x0032_"/>
  <Shape xmlns="" ID="waFDlHiIA32BcwZcR6M9pwf16BE=" formula="no" inline="no" pdftag="Figure" artifact="_x0030_" validate="yes" isBookmarkSet="no" bookmark="no" Order="_x0033_" Lang=""/>
  <Shape xmlns="" ID="70KSc3xn9Go/mmaFlb8LGxF0zjE=" Order="_x0031_" pdftag="_x005B_Artifact_x005D_" isBookmarkSet="no" bookmark="no"/>
  <Shape xmlns="" ID="s9SDoNiCuVTO+XIPEKOj1N36X50=" pdftag="H2" isBookmarkSet="no" bookmark="yes" Order="_x0031_"/>
  <Shape xmlns="" ID="5APHnPTFKkJwOfafMRRS1+eNyos=" pdftag="P" isBookmarkSet="no" bookmark="no" Order="_x0032_"/>
  <Shape xmlns="" ID="AWAXyH+EnFRlDpB8MthpN20OQf4=" formula="no" inline="no" pdftag="Figure" artifact="_x0030_" validate="yes" isBookmarkSet="no" bookmark="no" Order="_x0033_" Lang=""/>
  <Shape xmlns="" ID="njB9OOsMPpCxW4aDV5KwxFiZA4s=" Order="_x0031_" pdftag="_x005B_Artifact_x005D_" isBookmarkSet="no" bookmark="no"/>
  <Shape xmlns="" ID="1F/5VDNUfZX3r8ShZRrQHJRz4As=" pdftag="H2" isBookmarkSet="no" bookmark="yes" Order="_x0031_"/>
  <Shape xmlns="" ID="ftZZLtkDTO1xT4jUz6MO4LId1As=" pdftag="P" isBookmarkSet="no" bookmark="no" Order="_x0032_"/>
  <Shape xmlns="" ID="uTRxD9v6fidAtPRrBeFAG7zDKwk=" formula="no" inline="no" pdftag="Figure" artifact="_x0030_" validate="yes" isBookmarkSet="no" bookmark="no" Order="_x0033_"/>
  <Shape xmlns="" ID="n7YI1jbNOzts+JobZFj7hcW7pSg=" Order="_x0031_" pdftag="_x005B_Artifact_x005D_" isBookmarkSet="no" bookmark="no"/>
  <Shape xmlns="" ID="VzjWe7zehSS7dttemN6kXuMqLO8=" pdftag="H2" isBookmarkSet="no" bookmark="yes" Order="_x0031_"/>
  <Shape xmlns="" ID="ZJwk0vA+yu8G0tHyrOasbloIaak=" pdftag="P" isBookmarkSet="no" bookmark="no" Order="_x0032_"/>
  <Shape xmlns="" ID="gRRSgkcqsfkDipJjpyMc+fJG/0I=" formula="no" inline="no" pdftag="Figure" artifact="_x0030_" validate="yes" isBookmarkSet="no" bookmark="no" Order="_x0033_" Lang=""/>
  <Shape xmlns="" ID="hgv/00ZKxEP/bzzZonzhrO1Gp90=" Order="_x0031_" pdftag="_x005B_Artifact_x005D_" isBookmarkSet="no" bookmark="no"/>
  <Shape xmlns="" ID="Xwe2+5MWrFsrDAAZ1zio9BLKfsY=" pdftag="H2" isBookmarkSet="no" bookmark="yes" Order="_x0031_"/>
  <Shape xmlns="" ID="BYEtJ6jbzK06iatgk7pcNc4zJGo=" pdftag="P" isBookmarkSet="no" bookmark="no" Order="_x0032_"/>
  <Shape xmlns="" ID="bPpHpmnZjjcS13WneKzhqE+Lidk=" formula="no" inline="no" pdftag="Figure" artifact="_x0030_" validate="yes" isBookmarkSet="no" bookmark="no" Order="_x0033_" Lang=""/>
  <Shape xmlns="" ID="Mm0LQEuPmYhcA5SgyScKO3zSiaU=" Order="_x0031_" pdftag="_x005B_Artifact_x005D_" isBookmarkSet="no" bookmark="no"/>
  <Shape xmlns="" ID="F2Tig0FJuX1s0yXQFbFhL19wveo=" pdftag="H2" isBookmarkSet="no" bookmark="yes" Order="_x0031_"/>
  <Shape xmlns="" ID="UuynDkZ6UggceDt8DXw/VI7x2SA=" pdftag="P" isBookmarkSet="no" bookmark="no" Order="_x0032_"/>
  <Shape xmlns="" ID="HviuHnCYrYBfkK4gqcd15r7mz38=" formula="no" inline="no" pdftag="Figure" artifact="_x0030_" validate="yes" isBookmarkSet="no" bookmark="no" Order="_x0033_" Lang=""/>
  <Shape xmlns="" ID="8A7jPj8q5J4aoC30ogzSWrTA+jk=" Order="_x0031_" pdftag="_x005B_Artifact_x005D_" isBookmarkSet="no" bookmark="no"/>
  <Shape xmlns="" ID="izyD0Zj3x7aPjA6t6HP2po6LPoc=" pdftag="H2" isBookmarkSet="no" bookmark="yes" Order="_x0031_"/>
  <Shape xmlns="" ID="N7Mqg8fuPr88nXgKx2aK3FlZaY8=" pdftag="P" isBookmarkSet="no" bookmark="no" Order="_x0032_"/>
  <Shape xmlns="" ID="zfE0TvR9HhAX+xD1uN285b22mlk=" formula="no" inline="no" pdftag="Figure" artifact="_x0030_" validate="yes" isBookmarkSet="no" bookmark="no" Order="_x0033_" Lang=""/>
  <Shape xmlns="" ID="jfiBvcfOjZklagFu/MYC8SUSSbY=" Order="_x0031_" pdftag="_x005B_Artifact_x005D_" isBookmarkSet="no" bookmark="no"/>
  <Shape xmlns="" ID="mvGzdhzNh8lCIHw/ZyWcMZKd7qc=" pdftag="H2" isBookmarkSet="no" bookmark="yes" Order="_x0031_"/>
  <Shape xmlns="" ID="vZ2bXCZISmZwEF027WgJfID5wIM=" pdftag="P" isBookmarkSet="no" bookmark="no" Order="_x0032_"/>
  <Shape xmlns="" ID="GWbFNgqkbKplEqArTz8NeVHu3rA=" formula="no" inline="no" pdftag="Figure" artifact="_x0030_" validate="yes" isBookmarkSet="no" bookmark="no" Order="_x0033_" Lang=""/>
  <Shape xmlns="" ID="TintZb8UNeCI3stp3bNub6A9/lQ=" Order="_x0031_" pdftag="_x005B_Artifact_x005D_" isBookmarkSet="no" bookmark="no"/>
  <Shape xmlns="" ID="J9O43IN/Pc1dMNX6PdMgsn06IvI=" pdftag="H2" isBookmarkSet="no" bookmark="yes" Order="_x0031_"/>
  <Shape xmlns="" ID="/GAOFloxAf2VGkX7UYrvg2/eWNk=" pdftag="P" isBookmarkSet="no" bookmark="no" Order="_x0032_"/>
  <Shape xmlns="" ID="2ab/cFo0uUHXpGOUtzXP9wF4n8Y=" artifact="_x0031_" validate="no" pdftag="Figure" isBookmarkSet="no" bookmark="no" Order="_x0033_" formula="no" Lang=""/>
  <Shape xmlns="" ID="/4C5gIXCq2Kr9DIScJ2ADJ18zvg=" Order="_x0031_" pdftag="_x005B_Artifact_x005D_" isBookmarkSet="no" bookmark="no"/>
  <Shape xmlns="" ID="kjx/5d9ueEeb/noJlugbun/oK6Q=" pdftag="H2" isBookmarkSet="no" bookmark="yes" Order="_x0031_"/>
  <Shape xmlns="" ID="UQeJmbjbPAFGSa6xiJq9kHK4ndA=" pdftag="P" isBookmarkSet="no" bookmark="no" Order="_x0032_"/>
  <Shape xmlns="" ID="gB+N1GKGkkGL16+m8mJfGnJWScE=" formula="no" inline="no" pdftag="Figure" artifact="_x0030_" validate="yes" isBookmarkSet="no" bookmark="no" Order="_x0033_"/>
  <Shape xmlns="" ID="aqGEpCKEQoq7UXU8L1l1nql081Y=" Order="_x0031_" pdftag="_x005B_Artifact_x005D_" isBookmarkSet="no" bookmark="no"/>
  <Shape xmlns="" ID="bX6DgogJCAHydzjFYB05aHrFoJ8=" pdftag="H2" isBookmarkSet="no" bookmark="yes" Order="_x0031_"/>
  <Shape xmlns="" ID="Zvf7jfWKyPWfd/FPqYdPGajloqc=" pdftag="P" isBookmarkSet="no" bookmark="no" Order="_x0032_"/>
  <Shape xmlns="" ID="LfaBSWLPBsHpkPVCUdQ93tTKoT4=" formula="no" inline="no" pdftag="Figure" artifact="_x0030_" validate="yes" isBookmarkSet="no" bookmark="no" Order="_x0033_"/>
  <Shape xmlns="" ID="SJwjxSToeOKL/66J2IJ2y2sgE+0=" Order="_x0031_" pdftag="_x005B_Artifact_x005D_" isBookmarkSet="no" bookmark="no"/>
  <Shape xmlns="" ID="NFTJvcs/Cp4jLfsI2tmT/R/aE5I=" pdftag="H2" isBookmarkSet="no" bookmark="yes" Order="_x0031_"/>
  <Shape xmlns="" ID="CdhVJEOvchge80ZRyO1qaU0xrJc=" pdftag="P" isBookmarkSet="no" bookmark="no" Order="_x0032_"/>
  <Shape xmlns="" ID="GP36hERz1+xkHb9j0d39ZUMy72U=" formula="no" inline="no" pdftag="Figure" artifact="_x0030_" validate="yes" isBookmarkSet="no" bookmark="no" Order="_x0033_" Lang=""/>
  <Shape xmlns="" ID="fEVmPFGgmdw1epOFHxP/8XkJu4s=" Order="_x0031_" pdftag="_x005B_Artifact_x005D_" isBookmarkSet="no" bookmark="no"/>
  <Shape xmlns="" ID="Xq0u2NurtUdF/rNa8+6L1XBJOAY=" pdftag="H2" isBookmarkSet="no" bookmark="yes" Order="_x0031_"/>
  <Shape xmlns="" ID="taDyYUg4Im79L/WzOe9TvAv92gs=" pdftag="P" isBookmarkSet="no" bookmark="no" Order="_x0032_"/>
  <Shape xmlns="" ID="7XHFn7vrXD4enKEX8ecUmX0Pdf4=" formula="no" inline="no" pdftag="Figure" artifact="_x0030_" validate="yes" isBookmarkSet="no" bookmark="no" Order="_x0033_" Lang=""/>
  <Shape xmlns="" ID="7u+BIIROaYwEIuvON9ygp7z7v00=" Order="_x0031_" pdftag="_x005B_Artifact_x005D_" isBookmarkSet="no" bookmark="no"/>
  <Shape xmlns="" ID="euDCVXvgiW/rDZD348WmMpK695U=" pdftag="H2" isBookmarkSet="no" bookmark="yes" Order="_x0031_"/>
  <Shape xmlns="" ID="n9Cp9+16UGldQsLAUMQ7/jScCOI=" pdftag="P" isBookmarkSet="no" bookmark="no" Order="_x0032_"/>
  <Shape xmlns="" ID="ltdf8NTF2gS82xc8sip7qoB5hRk=" formula="no" inline="no" pdftag="Figure" artifact="_x0030_" validate="yes" isBookmarkSet="no" bookmark="no" Order="_x0033_" Lang=""/>
  <Shape xmlns="" ID="YUUJrg1SeplH+xvFQ09fhEqVVKU=" Order="_x0031_" pdftag="_x005B_Artifact_x005D_" isBookmarkSet="no" bookmark="no"/>
  <Shape xmlns="" ID="wq4K+K2s7vcjEixuGqI/c7FC87w=" pdftag="H2" isBookmarkSet="no" bookmark="yes" Order="_x0031_"/>
  <Shape xmlns="" ID="A3Qs6jnsRvtSmQNnthtCzb7tEkI=" pdftag="P" isBookmarkSet="no" bookmark="no" Order="_x0032_"/>
  <Shape xmlns="" ID="3hsZTKbUUxa3iMfrRq8WSjFdeUU=" formula="no" inline="no" pdftag="Figure" artifact="_x0030_" validate="yes" isBookmarkSet="no" bookmark="no" Order="_x0033_" Lang=""/>
  <Shape xmlns="" ID="qmzv0Osi0EMtC4kwKkiRQnPeV+g=" Order="_x0031_" pdftag="_x005B_Artifact_x005D_" isBookmarkSet="no" bookmark="no"/>
  <Shape xmlns="" ID="Hr/4KdTt4KhbkmAfjaW0JvHRCqI=" pdftag="H2" isBookmarkSet="no" bookmark="yes" Order="_x0031_"/>
  <Shape xmlns="" ID="s2C8PE8/e6clXJaNzHvF8UTyMBg=" pdftag="P" isBookmarkSet="no" bookmark="no" Order="_x0032_"/>
  <Shape xmlns="" ID="YK7uAXj1iSzbiumoFj/nW2OpiUI=" formula="no" inline="no" pdftag="Figure" artifact="_x0030_" validate="yes" isBookmarkSet="no" bookmark="no" Order="_x0033_" Lang=""/>
  <Shape xmlns="" ID="MGSTAzbFsIMBzEDYTgSFjcDjr4A=" Order="_x0031_" pdftag="_x005B_Artifact_x005D_" isBookmarkSet="no" bookmark="no"/>
  <Shape xmlns="" ID="t4B+5gKO89j27Bu23Vq9zovaT/0=" pdftag="H2" isBookmarkSet="no" bookmark="yes" Order="_x0031_"/>
  <Shape xmlns="" ID="9LS8JrkR9oLDXogdxrri09968Po=" formula="no" inline="no" pdftag="Figure" artifact="_x0030_" validate="yes" isBookmarkSet="no" bookmark="no" Order="_x0033_" Lang=""/>
  <Shape xmlns="" ID="BIC/ExKC9WfDUVZHQonOFocIOno=" inline="no" formula="no" pdftag="Figure" artifact="_x0030_" validate="yes" isBookmarkSet="no" bookmark="no" Order="_x0032_" Lang=""/>
  <Shape xmlns="" ID="sgtg67wXtJTnjnHukJff9ESYU54=" Order="_x0031_" pdftag="_x005B_Artifact_x005D_" isBookmarkSet="no" bookmark="no"/>
  <Shape xmlns="" ID="yb7HdWI65gLsm81f5VJLtybMo3M=" pdftag="H2" isBookmarkSet="no" bookmark="yes" Order="_x0031_"/>
  <Shape xmlns="" ID="Dny2fNll6wFF0z8nJ59okdrfUJ8=" pdftag="P" isBookmarkSet="no" bookmark="no" Order="_x0032_"/>
  <Shape xmlns="" ID="OtCInUius+/kp+iv7KlbCkzzPes=" formula="no" inline="no" pdftag="Figure" artifact="_x0030_" validate="yes" isBookmarkSet="no" bookmark="no" Order="_x0033_" Lang=""/>
  <Shape xmlns="" ID="tE5JwKjgWGU8iWNMK3WH51wFuPA=" Order="_x0031_" pdftag="_x005B_Artifact_x005D_" isBookmarkSet="no" bookmark="no"/>
  <Shape xmlns="" ID="S5cCBx763P1cPlJQT7V8LOP44Yg=" pdftag="H2" isBookmarkSet="no" bookmark="yes" Order="_x0031_"/>
  <Shape xmlns="" ID="EyoeTZiwkWyjG+ekAPexXGX9LdM=" pdftag="P" isBookmarkSet="no" bookmark="no" Order="_x0032_"/>
  <Shape xmlns="" ID="XObcdXD4bZVTRKqynQ9V4dorIx8=" formula="no" inline="no" pdftag="Figure" artifact="_x0030_" validate="yes" isBookmarkSet="no" bookmark="no" Order="_x0033_" Lang=""/>
  <Shape xmlns="" ID="z4FGWRJdOHa5aEjRAinRmo//LoA=" Order="_x0031_" pdftag="_x005B_Artifact_x005D_" isBookmarkSet="no" bookmark="no"/>
  <Shape xmlns="" ID="A7gdmqvcgvaT2do1jm2W5Kd0l1c=" formula="no" inline="no" pdftag="Figure" artifact="_x0030_" validate="yes" isBookmarkSet="no" bookmark="no" Order="_x0033_" Lang=""/>
  <Shape xmlns="" ID="rx039gatjZLhSlBS2iiSEgSW6n8=" pdftag="H2" isBookmarkSet="no" bookmark="yes" Order="_x0031_"/>
  <Shape xmlns="" ID="ewlh3sv0xY5EGVKSefnT+lHTFpY=" pdftag="P" isBookmarkSet="no" bookmark="no" Order="_x0032_"/>
  <Shape xmlns="" ID="ZMEBQjtuuaZnLK86izsUf1KrdqY=" Order="_x0031_" pdftag="_x005B_Artifact_x005D_" isBookmarkSet="no" bookmark="no"/>
  <Shape xmlns="" ID="eIBzXCcpIaCngVsbCWTscbsgpmw=" formula="no" inline="no" pdftag="Figure" artifact="_x0030_" validate="yes" isBookmarkSet="no" bookmark="no" Order="_x0033_" Lang=""/>
  <Shape xmlns="" ID="qlLrE81JD4CG2j1YrtWPbb5LlvU=" pdftag="H2" isBookmarkSet="no" bookmark="yes" Order="_x0031_"/>
  <Shape xmlns="" ID="26lvFYQs5AyH6ULbnRljgarbf4g=" pdftag="P" isBookmarkSet="no" bookmark="no" Order="_x0032_"/>
  <Shape xmlns="" ID="sqL0rl7Va3PegAkZ6F+W8/HcAoA=" Order="_x0031_" pdftag="_x005B_Artifact_x005D_" isBookmarkSet="no" bookmark="no"/>
  <Shape xmlns="" ID="lo3eObddgq1gfPAvLhrQxPPkPVU=" Order="_x0033_" validate="no" artifact="_x0031_" pdftag="_x005B_Artifact_x005D_" formula="no" inline="no" isBookmarkSet="no" bookmark="no"/>
  <Shape xmlns="" ID="h2SIHERZGFdKqxN7+2ZGNdKiB/I=" artifact="_x0031_" validate="no" formula="no" inline="no" pdftag="Figure" isBookmarkSet="no" bookmark="no" Order="_x0031_"/>
  <Shape xmlns="" ID="4OibJ8CBLGtKZOPEHacfU/J40uM=" pdftag="H2" isBookmarkSet="no" bookmark="yes" Order="_x0032_"/>
  <Shape xmlns="" ID="MtDqoLkOugleSiMK9HFYrm6Gyio=" pdftag="P" isBookmarkSet="no" bookmark="no" Order="_x0034_"/>
  <Shape xmlns="" ID="R73/Z9Jsj1pZa3+9XRc4XMtRBQI=" formula="no" inline="no" pdftag="Figure" artifact="_x0030_" validate="yes" isBookmarkSet="no" bookmark="no" Order="_x0033_" Lang=""/>
  <Shape xmlns="" ID="AfTEvfuCtsWNI247uNCbUbVruYs=" Order="_x0031_" pdftag="_x005B_Artifact_x005D_" isBookmarkSet="no" bookmark="no"/>
  <Shape xmlns="" ID="uAat3EQabqwXNZNHo47E58RgBgQ=" Order="_x0037_" validate="no" artifact="_x0031_" pdftag="_x005B_Artifact_x005D_" formula="no" inline="no" isBookmarkSet="no" bookmark="no"/>
  <Shape xmlns="" ID="c2sksOMhNh5w7+On9vdyffa4ZKk=" artifact="_x0031_" validate="no" pdftag="Figure" isBookmarkSet="no" bookmark="no" Order="_x0035_" formula="no" Lang=""/>
  <Shape xmlns="" ID="6ikRgrVBn5gW67jRxQhGwFoJSJQ=" artifact="_x0031_" validate="no" formula="no" inline="no" pdftag="Figure" isBookmarkSet="no" bookmark="no" Order="_x0033_"/>
  <Shape xmlns="" ID="L4Xdkt1xc3rB+xninjlxMNJqW5U=" artifact="_x0031_" validate="no" formula="no" inline="no" pdftag="Figure" isBookmarkSet="no" bookmark="no" Order="_x0034_"/>
  <Shape xmlns="" ID="J72aJy4+7Ez4KYIBIjb2ijfXipA=" artifact="_x0031_" validate="no" formula="no" inline="no" pdftag="Figure" isBookmarkSet="no" bookmark="no" Order="_x0031_"/>
  <Shape xmlns="" ID="5ZXIWn8R8H6gjsg6PuEkIhR4ww8=" artifact="_x0031_" validate="no" formula="no" inline="no" pdftag="Figure" isBookmarkSet="no" bookmark="no" Order="_x0032_"/>
  <Shape xmlns="" ID="5qa+R0QeMYJUaBL4EAnq/mJOosc=" artifact="_x0031_" validate="no" formula="no" inline="no" pdftag="Figure" isBookmarkSet="no" bookmark="no" Order="_x0037_" Lang=""/>
  <Shape xmlns="" ID="zf8elLzSpz4rnjheFfM2aeQNBbw=" artifact="_x0031_" validate="no" formula="no" inline="no" pdftag="Figure" isBookmarkSet="no" bookmark="no" Order="_x0031_0" Lang=""/>
  <Shape xmlns="" ID="5eAmumC3mnQq1+e7yiHYhyDFBhE=" pdftag="P" isBookmarkSet="no" bookmark="no" Order="_x0038_"/>
  <Shape xmlns="" ID="TLacZbddVcIhMgbL+Q5F9NKTp14=" pdftag="H2" isBookmarkSet="no" bookmark="yes" Order="_x0036_"/>
  <Shape xmlns="" ID="rjIwrgiNhPBZxtdDU/Tubv8B9AM=" pdftag="P" isBookmarkSet="no" bookmark="no" Order="_x0039_"/>
  <Shape xmlns="" ID="c65OAyn2PwiI5uy3RtumNUkOYz4=" Order="_x0036_" pdftag="_x005B_Artifact_x005D_" isBookmarkSet="no" bookmark="no"/>
  <SubText xmlns="" ID="I7vyuEpldN0S1PONK2o9Gzfkvd4=" ActualText=""/>
  <SubText xmlns="" ID="n+cLMESh7EWst3RBRrML+aNMFx4=" ActualText=""/>
  <SubText xmlns="" ID="H5V+t0g1d5m2N32s3GHpSbWOeBU=" ActualText=""/>
  <SubText xmlns="" ID="RmVe3LOmpopFo0xg3JM5p1dWOsE=" ActualText=""/>
  <SubText xmlns="" ID="1pXISV9oZcNttCYjJztdA5M/6Ho=" ActualText=""/>
  <SubText xmlns="" ID="sx70ej3RjhG/4NW8xU6WS0x/Irg=" ActualText=""/>
  <SubText xmlns="" ID="nfUshnl38GpVASzhyJiKemOPtqw=" ActualText=""/>
  <SubText xmlns="" ID="CVgeseFTWOqkIvWRnpbUYxJg9CQ=" ActualText=""/>
  <SubText xmlns="" ID="7ZykFpR79fTF7ZND0GyL9KNDSjU=" ActualText=""/>
  <SubText xmlns="" ID="rBNGe09GzkaLEOipVzYatVcI87A=" ActualText=""/>
  <SubText xmlns="" ID="zVI+5R3orHQgHtPllQKqfRz2+sU=" ActualText=""/>
  <SubText xmlns="" ID="d0sBLFNbrMfCeilZ46kDVWl0e6Y=" ActualText=""/>
  <SubText xmlns="" ID="mxSlbktsWQduiyJRDHdLotCTguY=" ActualText=""/>
  <SubText xmlns="" ID="x0pIXc9mK/KqRzlXARaEPN7cvKs=" ActualText=""/>
  <SubText xmlns="" ID="HoBoU34mJ+zyt2WNGLh3O6hHC6M=" ActualText=""/>
  <SubText xmlns="" ID="5d+R1CY5qehe+iMCAZKzcSiPGhg=" ActualText=""/>
  <SubText xmlns="" ID="IgRkI5iVtG2bn6i4E/Wzl8sQtWA=" ActualText=""/>
  <SubText xmlns="" ID="sUmlfeS65Z4ITzv8Bof4PLiAZ5E=" ActualText=""/>
  <SubText xmlns="" ID="Bq66KUzuKMvI6sHrIYRQHIdaLsE=" ActualText=""/>
  <SubText xmlns="" ID="XKvkGtjM/+Ahdn2hc9NdYPKFuxU=" ActualText=""/>
  <SubText xmlns="" ID="lORdssu5ff0bWdpPWHdh9FdJtk8=" ActualText=""/>
  <SubText xmlns="" ID="oUZh2yfJkPNHo2fIxRmHZg8u1tQ=" ActualText=""/>
  <SubText xmlns="" ID="ZrQloAViy1Jnl3w14hkUPtIMZWo=" ActualText=""/>
  <SubText xmlns="" ID="JE7iVRKlex7c7tAU5Zp/4Uqn40A=" ActualText=""/>
  <SubText xmlns="" ID="2iwrYOsSP7OXITZGgPb7jSWw2K4=" ActualText=""/>
  <SubText xmlns="" ID="harpGzveJSC24+Wa7krhRkrX+S8=" ActualText=""/>
  <SubText xmlns="" ID="U49wmAqVVZG1s5GTBdKNH7Wijgs=" ActualText=""/>
  <SubText xmlns="" ID="HenW1R4yeylMJDvIFTM7qtNZLIo=" ActualText=""/>
  <SubText xmlns="" ID="dp5b7pGjmZsKSlT4I0xrV2k6578=" ActualText=""/>
  <SubText xmlns="" ID="lQtRFwSdjv3AQGkdL/f4HOc2VvE=" ActualText=""/>
  <SubText xmlns="" ID="FzDFVW9uqVzyyo3RPam7kYe7OqY=" ActualText=""/>
  <SubText xmlns="" ID="myDCeW4TQ0e1nuFwa0GiOVmAxtU=" ActualText=""/>
  <SubText xmlns="" ID="oFQuzngSssrmBhuX89NSpbXiKeI=" ActualText=""/>
  <SubText xmlns="" ID="cWIXNmARjFxwLS40nPdwsl+OI7s=" ActualText=""/>
  <SubText xmlns="" ID="6qc8dJhDgwRrbkSGi2mUc0D9FUA=" ActualText=""/>
  <SubText xmlns="" ID="XDKIZ5fs2hlmb+RSHKHyNAjbUbs=" ActualText=""/>
  <SubText xmlns="" ID="dRVYDdBJFk6HCL6ZsIYPNsYZjKg=" ActualText=""/>
  <SubText xmlns="" ID="fzXzhU9xG4NwTcHM3ggWSHQfzgc=" ActualText=""/>
  <SubText xmlns="" ID="SSo3N5/a2+3j7tUkC9o1YrvTv2E=" ActualText=""/>
  <SubText xmlns="" ID="3Vn4ye6bVKoisgW8cTn+PQ+Jxjk=" ActualText=""/>
  <SubText xmlns="" ID="DnFp/VFHAnG6hKffopI2qCDH32o=" ActualText=""/>
  <SubText xmlns="" ID="P1CPBd+nZMxz4hFhq/2QO/KGBCA=" ActualText=""/>
  <SubText xmlns="" ID="iaEi5FpCaXn2o7uXR8ogwZuACbI=" ActualText=""/>
  <SubText xmlns="" ID="xePbaak9yfyd+oZjmZQpH+uQLZw=" ActualText=""/>
  <SubText xmlns="" ID="NwQ4v5jo7JsZvf4QI3CdhN5gyFc=" ActualText=""/>
  <SubText xmlns="" ID="w4DVPEz3e36MkeTEUsS3RCwWEsY=" ActualText=""/>
  <SubText xmlns="" ID="S4dQer8BFlYGfjl/k836RahBvI0=" ActualText=""/>
  <SubText xmlns="" ID="OkeKfz4zKol3FVeHhIijveWGBrg=" ActualText=""/>
  <SubText xmlns="" ID="d3whpHgclnJq+JfZagy+S3iESaI=" ActualText=""/>
  <SubText xmlns="" ID="+n9P0Wn4ivITQ433PqJ68frRzIs=" ActualText=""/>
  <SubText xmlns="" ID="armwnB3/7nSzeT2vag284nWXDiw=" ActualText=""/>
  <SubText xmlns="" ID="O1aX2dxPtUKtXOiF4VEkv87xwpg=" ActualText=""/>
  <SubText xmlns="" ID="1xib1cIU451h4Py72SmpIALlnmo=" ActualText=""/>
  <SubText xmlns="" ID="kHW1k3XfiDlZ86VFKmseB0+1JT8=" ActualText=""/>
  <SubText xmlns="" ID="nBZFsa03o69h5erNl+k/gAvmz/A=" ActualText=""/>
  <SubText xmlns="" ID="Mp+r3zDaJ496vyNDMKMyX0vwsXE=" ActualText=""/>
  <SubText xmlns="" ID="nQyiXc56y/G8ivpS3y6dvfWwBqQ=" ActualText=""/>
  <SubText xmlns="" ID="gfZvJR3lNepjSqbDXB3RtiOSAF4=" ActualText=""/>
  <SubText xmlns="" ID="/SeulC/rEWdKC56itnV6bbX7+o4=" ActualText=""/>
  <SubText xmlns="" ID="nm2fASqG4tCUkCAXXyW0Li66rsE=" ActualText=""/>
  <SubText xmlns="" ID="I2G0pHCuZdeGdh6DwzmHTqWi53c=" ActualText=""/>
  <SubText xmlns="" ID="WJmXS5DD8/mO8m5VweXlC5S9ky8=" ActualText=""/>
  <SubText xmlns="" ID="yyThZXqQfAGAWaaI3WLPv+OAIos=" ActualText=""/>
  <SubText xmlns="" ID="waFDlHiIA32BcwZcR6M9pwf16BE=" ActualText=""/>
  <SubText xmlns="" ID="AWAXyH+EnFRlDpB8MthpN20OQf4=" ActualText=""/>
  <SubText xmlns="" ID="uTRxD9v6fidAtPRrBeFAG7zDKwk=" ActualText=""/>
  <SubText xmlns="" ID="gRRSgkcqsfkDipJjpyMc+fJG/0I=" ActualText=""/>
  <SubText xmlns="" ID="bPpHpmnZjjcS13WneKzhqE+Lidk=" ActualText=""/>
  <SubText xmlns="" ID="HviuHnCYrYBfkK4gqcd15r7mz38=" ActualText=""/>
  <SubText xmlns="" ID="zfE0TvR9HhAX+xD1uN285b22mlk=" ActualText=""/>
  <SubText xmlns="" ID="GWbFNgqkbKplEqArTz8NeVHu3rA=" ActualText=""/>
  <SubText xmlns="" ID="gB+N1GKGkkGL16+m8mJfGnJWScE=" ActualText=""/>
  <SubText xmlns="" ID="7XHFn7vrXD4enKEX8ecUmX0Pdf4=" ActualText=""/>
  <SubText xmlns="" ID="YK7uAXj1iSzbiumoFj/nW2OpiUI=" ActualText=""/>
  <SubText xmlns="" ID="9LS8JrkR9oLDXogdxrri09968Po=" ActualText=""/>
  <SubText xmlns="" ID="OtCInUius+/kp+iv7KlbCkzzPes=" ActualText=""/>
  <SubText xmlns="" ID="BIC/ExKC9WfDUVZHQonOFocIOno=" ActualText=""/>
  <SubText xmlns="" ID="3hsZTKbUUxa3iMfrRq8WSjFdeUU=" ActualText=""/>
  <SubText xmlns="" ID="ltdf8NTF2gS82xc8sip7qoB5hRk=" ActualText=""/>
  <SubText xmlns="" ID="LfaBSWLPBsHpkPVCUdQ93tTKoT4=" ActualText=""/>
  <SubText xmlns="" ID="GP36hERz1+xkHb9j0d39ZUMy72U=" ActualText=""/>
  <SubText xmlns="" ID="XObcdXD4bZVTRKqynQ9V4dorIx8=" ActualText=""/>
  <SubText xmlns="" ID="A7gdmqvcgvaT2do1jm2W5Kd0l1c=" ActualText=""/>
  <SubText xmlns="" ID="eIBzXCcpIaCngVsbCWTscbsgpmw=" ActualText=""/>
  <SubText xmlns="" ID="lo3eObddgq1gfPAvLhrQxPPkPVU=" ActualText=""/>
  <SubText xmlns="" ID="uAat3EQabqwXNZNHo47E58RgBgQ=" ActualText=""/>
  <SubText xmlns="" ID="8BrgaCUTKUVm36vxSPY5Fn8bDKI=" ActualText=""/>
  <SubText xmlns="" ID="5HMX1H36CsxVrTri5Vl0BWTYIKk=" ActualText=""/>
  <SubText xmlns="" ID="H+qxOvlyFSgbBFog31z5yHKFCAM=" ActualText=""/>
  <SubText xmlns="" ID="OzT0UYkCh63qwh2yjnTxlCScDpE=" ActualText=""/>
  <SubText xmlns="" ID="mdlOduTl+nSvFq3iv/txOS2UMa4=" ActualText=""/>
  <SubText xmlns="" ID="mVmFx6EqJ3/WvNhITP2/b8R6+38=" ActualText=""/>
  <SubText xmlns="" ID="bQOtuyJ8une3+d/4A7+M6AL5tCE=" ActualText=""/>
  <SubText xmlns="" ID="1quh2/tqOCsqtO61ywwyDn1rAfw=" ActualText=""/>
  <SubText xmlns="" ID="+NQA4GvbXWKHy2wKL6lwJejKmU0=" ActualText=""/>
  <SubText xmlns="" ID="WoaC9yQhTcGUoXRCQTYDmUxPy2A=" ActualText=""/>
  <SubText xmlns="" ID="djFgtRdusbPys+V8gpMXczcBXbA=" ActualText=""/>
  <SubText xmlns="" ID="Wp08R4HPTDpSRzBe2VgzRd/dU/s=" ActualText=""/>
  <SubText xmlns="" ID="ZPVLzRSLta9C/vZxfwTDHD4kufs=" ActualText=""/>
  <SubText xmlns="" ID="03x1hfxOVhwf3eutt0hBl37n4JA=" ActualText=""/>
  <SubText xmlns="" ID="itntFYmOrHGk2G0l40sVuc709hI=" ActualText=""/>
  <SubText xmlns="" ID="R73/Z9Jsj1pZa3+9XRc4XMtRBQI=" ActualText=""/>
</PAW>
</file>

<file path=customXml/itemProps1.xml><?xml version="1.0" encoding="utf-8"?>
<ds:datastoreItem xmlns:ds="http://schemas.openxmlformats.org/officeDocument/2006/customXml" ds:itemID="{2CB61032-010A-4C35-BB90-277EE3184A65}">
  <ds:schemaRefs>
    <ds:schemaRef ds:uri=""/>
    <ds:schemaRef ds:uri="http://www.net-centric.com/PAWPP"/>
  </ds:schemaRefs>
</ds:datastoreItem>
</file>

<file path=docMetadata/LabelInfo.xml><?xml version="1.0" encoding="utf-8"?>
<clbl:labelList xmlns:clbl="http://schemas.microsoft.com/office/2020/mipLabelMetadata">
  <clbl:label id="{fe186a25-7d49-41e6-9941-05d2281d36c1}" enabled="0" method="" siteId="{fe186a25-7d49-41e6-9941-05d2281d36c1}" removed="1"/>
</clbl:labelList>
</file>

<file path=docProps/app.xml><?xml version="1.0" encoding="utf-8"?>
<Properties xmlns="http://schemas.openxmlformats.org/officeDocument/2006/extended-properties" xmlns:vt="http://schemas.openxmlformats.org/officeDocument/2006/docPropsVTypes">
  <TotalTime>0</TotalTime>
  <Words>19078</Words>
  <Application>Microsoft Macintosh PowerPoint</Application>
  <PresentationFormat>Widescreen</PresentationFormat>
  <Paragraphs>1005</Paragraphs>
  <Slides>126</Slides>
  <Notes>126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126</vt:i4>
      </vt:variant>
    </vt:vector>
  </HeadingPairs>
  <TitlesOfParts>
    <vt:vector size="130" baseType="lpstr">
      <vt:lpstr>Arial</vt:lpstr>
      <vt:lpstr>Calibri</vt:lpstr>
      <vt:lpstr>Symbol</vt:lpstr>
      <vt:lpstr>Office Theme</vt:lpstr>
      <vt:lpstr> Biên Soạn Lại Chương 16, Phần 3, Tiêu Đề 23  của Bộ Luật Quy Định California</vt:lpstr>
      <vt:lpstr>Thông báo miễn trừ</vt:lpstr>
      <vt:lpstr>Cấu Trúc Đề Xuất</vt:lpstr>
      <vt:lpstr>Cấu Trúc Đề Xuất</vt:lpstr>
      <vt:lpstr>Điều 1 Đề Xuất: Định Nghĩa Thuật Ngữ, Các Trường Hợp Loại Trừ và Lưu Trữ Hồ Sơ</vt:lpstr>
      <vt:lpstr>Định Nghĩa</vt:lpstr>
      <vt:lpstr>Định Nghĩa</vt:lpstr>
      <vt:lpstr>Định Nghĩa</vt:lpstr>
      <vt:lpstr>Định Nghĩa</vt:lpstr>
      <vt:lpstr>Định Nghĩa</vt:lpstr>
      <vt:lpstr>Định Nghĩa</vt:lpstr>
      <vt:lpstr>Định Nghĩa</vt:lpstr>
      <vt:lpstr>Định Nghĩa</vt:lpstr>
      <vt:lpstr>Định Nghĩa</vt:lpstr>
      <vt:lpstr>Định Nghĩa</vt:lpstr>
      <vt:lpstr>Lưu Trữ Hồ Sơ</vt:lpstr>
      <vt:lpstr>Lưu Trữ Hồ Sơ</vt:lpstr>
      <vt:lpstr>Lưu Trữ Hồ Sơ</vt:lpstr>
      <vt:lpstr>Lưu Trữ Hồ Sơ</vt:lpstr>
      <vt:lpstr>Thông Báo Kiểm Tra</vt:lpstr>
      <vt:lpstr>Điều 2 Đề Xuất: Miễn Trừ Theo Từng Địa Điểm / Yêu Cầu Xây Dựng Thay Thế</vt:lpstr>
      <vt:lpstr>Miễn Trừ Theo Từng Địa Điểm</vt:lpstr>
      <vt:lpstr>Tiêu Chuẩn Xây Dựng Bổ Sung</vt:lpstr>
      <vt:lpstr>Điều 3 Đề Xuất: Yêu Cầu về Chứng Nhận, Cấp Phép và Đào Tạo</vt:lpstr>
      <vt:lpstr>Chứng Nhận, Cấp Phép và Đào Tạo</vt:lpstr>
      <vt:lpstr>Chứng Nhận, Cấp Phép và Đào Tạo</vt:lpstr>
      <vt:lpstr>Chứng Nhận, Cấp Phép và Đào Tạo</vt:lpstr>
      <vt:lpstr>Chứng Nhận, Cấp Phép và Đào Tạo</vt:lpstr>
      <vt:lpstr>Chứng Nhận, Cấp Phép và Đào Tạo</vt:lpstr>
      <vt:lpstr>Chứng Nhận, Cấp Phép và Đào Tạo</vt:lpstr>
      <vt:lpstr>Chứng Nhận, Cấp Phép và Đào Tạo</vt:lpstr>
      <vt:lpstr>Điều 4 Đề Xuất: Yêu Cầu về Xây Dựng và Vận Hành</vt:lpstr>
      <vt:lpstr>Yêu Cầu về Xây Dựng và Vận Hành</vt:lpstr>
      <vt:lpstr>Yêu Cầu về Xây Dựng và Vận Hành</vt:lpstr>
      <vt:lpstr>Yêu Cầu về Xây Dựng và Vận Hành</vt:lpstr>
      <vt:lpstr>Yêu Cầu về Xây Dựng và Vận Hành</vt:lpstr>
      <vt:lpstr>Yêu Cầu về Xây Dựng và Vận Hành</vt:lpstr>
      <vt:lpstr>Yêu Cầu về Xây Dựng và Vận Hành</vt:lpstr>
      <vt:lpstr>Yêu Cầu về Xây Dựng và Vận Hành</vt:lpstr>
      <vt:lpstr>Điều 5 Đề Xuất: Yêu Cầu Giám Sát</vt:lpstr>
      <vt:lpstr>Yêu Cầu Giám Sát</vt:lpstr>
      <vt:lpstr>Yêu Cầu Giám Sát</vt:lpstr>
      <vt:lpstr>Yêu Cầu Giám Sát</vt:lpstr>
      <vt:lpstr>Yêu Cầu Giám Sát</vt:lpstr>
      <vt:lpstr>Yêu Cầu Giám Sát</vt:lpstr>
      <vt:lpstr>Yêu Cầu Giám Sát</vt:lpstr>
      <vt:lpstr>Yêu Cầu Giám Sát</vt:lpstr>
      <vt:lpstr>Yêu Cầu Giám Sát</vt:lpstr>
      <vt:lpstr>Yêu Cầu Giám Sát</vt:lpstr>
      <vt:lpstr>Yêu Cầu Giám Sát</vt:lpstr>
      <vt:lpstr>Yêu Cầu Giám Sát</vt:lpstr>
      <vt:lpstr>Yêu Cầu Giám Sát</vt:lpstr>
      <vt:lpstr>Điều 6 Đề Xuất: Yêu Cầu Kiểm Tra</vt:lpstr>
      <vt:lpstr>Yêu Cầu Kiểm Tra</vt:lpstr>
      <vt:lpstr>Yêu Cầu Kiểm Tra</vt:lpstr>
      <vt:lpstr>Yêu Cầu Kiểm Tra</vt:lpstr>
      <vt:lpstr>Yêu Cầu Kiểm Tra</vt:lpstr>
      <vt:lpstr>Yêu Cầu Kiểm Tra</vt:lpstr>
      <vt:lpstr>Điều 7 Đề Xuất: Yêu Cầu Báo Cáo Sự Cố Rò Rỉ và Biện Pháp Ứng Phó Ban Đầu</vt:lpstr>
      <vt:lpstr>Báo Cáo Sự Cố Rò Rỉ và Biện Pháp Ứng Phó Ban Đầu</vt:lpstr>
      <vt:lpstr>Báo Cáo Sự Cố Rò Rỉ và Biện Pháp Ứng Phó Ban Đầu</vt:lpstr>
      <vt:lpstr>Báo Cáo Sự Cố Rò Rỉ và Biện Pháp Ứng Phó Ban Đầu</vt:lpstr>
      <vt:lpstr>Điều 8 Đề Xuất: Yêu Cầu về Ngừng Sử Dụng</vt:lpstr>
      <vt:lpstr>Cổng Thông Tin GeoTracker</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Yêu Cầu về Ngừng Sử Dụng</vt:lpstr>
      <vt:lpstr>Bồn Chứa Ngầm Bị Bỏ Hoang</vt:lpstr>
      <vt:lpstr>Điều 9 Đề Xuất: Đơn Xin Giấy Phép, Yêu Cầu của Cơ Quan Chương Trình Thống Nhất (UPA), Bí Mật Thương Mại và Yêu Cầu Gắn Thẻ Đỏ</vt:lpstr>
      <vt:lpstr>Yêu Cầu về Giấy Phép</vt:lpstr>
      <vt:lpstr>Yêu Cầu đối với Cơ Quan Chương Trình Thống Nhất</vt:lpstr>
      <vt:lpstr>Yêu Cầu đối với Cơ Quan Chương Trình Thống Nhất</vt:lpstr>
      <vt:lpstr>Yêu Cầu đối với Cơ Quan Chương Trình Thống Nhất</vt:lpstr>
      <vt:lpstr>Yêu Cầu đối với Cơ Quan Chương Trình Thống Nhất</vt:lpstr>
      <vt:lpstr>Yêu Cầu đối với Cơ Quan Chương Trình Thống Nhất</vt:lpstr>
      <vt:lpstr>Yêu Cầu Gắn Thẻ Đỏ</vt:lpstr>
      <vt:lpstr>Yêu Cầu Gắn Thẻ Đỏ</vt:lpstr>
      <vt:lpstr>Yêu Cầu Gắn Thẻ Đỏ</vt:lpstr>
      <vt:lpstr>Yêu Cầu Gắn Thẻ Đỏ</vt:lpstr>
      <vt:lpstr>Yêu Cầu Gắn Thẻ Đỏ</vt:lpstr>
      <vt:lpstr>Điều 10 Đề Xuất: Yêu Cầu về Hành Động Khắc Phục</vt:lpstr>
      <vt:lpstr>Yêu Cầu về Hành Động Khắc Phục:</vt:lpstr>
      <vt:lpstr>Yêu Cầu về Hành Động Khắc Phục:  Giai Đoạn Đánh Giá Sơ Bộ Hiện Trường</vt:lpstr>
      <vt:lpstr>Yêu Cầu về Hành Động Khắc Phục:</vt:lpstr>
      <vt:lpstr>Yêu Cầu về Hành Động Khắc Phục: Giai Đoạn Xây Dựng Kế Hoạch Hành Động Khắc Phục</vt:lpstr>
      <vt:lpstr>Yêu Cầu về Hành Động Khắc Phục:  Giai Đoạn Thực Hiện Kế Hoạch Hành Động Khắc Phục</vt:lpstr>
      <vt:lpstr>Yêu Cầu về Hành Động Khắc Phục: Giai Đoạn Chuẩn Bị Ngừng Sử Dụng</vt:lpstr>
      <vt:lpstr>Yêu Cầu về Hành Động Khắc Phục:  Ngừng Sử Dụng</vt:lpstr>
      <vt:lpstr>Yêu Cầu về Hành Động Khắc Phục:  Ngừng Sử Dụng</vt:lpstr>
      <vt:lpstr>Các Phụ Lục Đề Xuất: Các Biểu Mẫu</vt:lpstr>
      <vt:lpstr>101</vt:lpstr>
      <vt:lpstr>102</vt:lpstr>
      <vt:lpstr>103</vt:lpstr>
      <vt:lpstr>104</vt:lpstr>
      <vt:lpstr>105</vt:lpstr>
      <vt:lpstr>106</vt:lpstr>
      <vt:lpstr>107</vt:lpstr>
      <vt:lpstr>108</vt:lpstr>
      <vt:lpstr>109</vt:lpstr>
      <vt:lpstr>110</vt:lpstr>
      <vt:lpstr>111</vt:lpstr>
      <vt:lpstr>112</vt:lpstr>
      <vt:lpstr>113</vt:lpstr>
      <vt:lpstr>114</vt:lpstr>
      <vt:lpstr>115</vt:lpstr>
      <vt:lpstr>116</vt:lpstr>
      <vt:lpstr>117</vt:lpstr>
      <vt:lpstr>118</vt:lpstr>
      <vt:lpstr>119</vt:lpstr>
      <vt:lpstr>120</vt:lpstr>
      <vt:lpstr>121</vt:lpstr>
      <vt:lpstr>122</vt:lpstr>
      <vt:lpstr>123</vt:lpstr>
      <vt:lpstr>124</vt:lpstr>
      <vt:lpstr>125</vt:lpstr>
      <vt:lpstr>Tài Nguyên/Thông Tin Liên Lạc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created xsi:type="dcterms:W3CDTF">2025-10-28T21:33:25Z</dcterms:created>
  <dcterms:modified xsi:type="dcterms:W3CDTF">2025-11-06T16:03:49Z</dcterms:modified>
</cp:coreProperties>
</file>