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77" r:id="rId5"/>
    <p:sldId id="261" r:id="rId6"/>
    <p:sldId id="259" r:id="rId7"/>
    <p:sldId id="270" r:id="rId8"/>
    <p:sldId id="279" r:id="rId9"/>
    <p:sldId id="263" r:id="rId10"/>
    <p:sldId id="271" r:id="rId11"/>
    <p:sldId id="272" r:id="rId12"/>
    <p:sldId id="273" r:id="rId13"/>
    <p:sldId id="274" r:id="rId14"/>
    <p:sldId id="275" r:id="rId15"/>
    <p:sldId id="265" r:id="rId16"/>
    <p:sldId id="276" r:id="rId17"/>
    <p:sldId id="266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4DC53BC-6D1D-414B-A88D-D2D99D1E0FDA}">
          <p14:sldIdLst>
            <p14:sldId id="256"/>
            <p14:sldId id="257"/>
            <p14:sldId id="258"/>
            <p14:sldId id="277"/>
            <p14:sldId id="261"/>
            <p14:sldId id="259"/>
            <p14:sldId id="270"/>
            <p14:sldId id="279"/>
            <p14:sldId id="263"/>
            <p14:sldId id="271"/>
            <p14:sldId id="272"/>
            <p14:sldId id="273"/>
            <p14:sldId id="274"/>
            <p14:sldId id="275"/>
            <p14:sldId id="265"/>
            <p14:sldId id="276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84" autoAdjust="0"/>
    <p:restoredTop sz="94660"/>
  </p:normalViewPr>
  <p:slideViewPr>
    <p:cSldViewPr>
      <p:cViewPr varScale="1">
        <p:scale>
          <a:sx n="78" d="100"/>
          <a:sy n="78" d="100"/>
        </p:scale>
        <p:origin x="-25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DE553-CB51-4892-AF47-97C9850B0860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195CA-7BE2-4581-A56B-8FDEE6633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51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58B98C5-3B23-4089-B098-9496ACF4706C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89AF19D-D3E4-4199-94FA-E6A2FECE0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620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AF19D-D3E4-4199-94FA-E6A2FECE03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940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8E68-DFA0-44F7-B1EA-848C5B54AE3C}" type="datetime1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748AC-9CE3-4B14-912C-7D5E002FF36E}" type="datetime1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57B29-462B-4685-B234-3886B4BFB4C6}" type="datetime1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B8391-68A2-461C-808B-BDF87AE4B20C}" type="datetime1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2D473-B340-47F4-841B-5F378CD9C3CB}" type="datetime1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25EF-FBC3-4CC8-856E-FB76F9B46B26}" type="datetime1">
              <a:rPr lang="en-US" smtClean="0"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2651E-FE66-4E03-9E11-65202F711405}" type="datetime1">
              <a:rPr lang="en-US" smtClean="0"/>
              <a:t>3/12/2015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515A3-8797-43C1-AF4D-BBAB8B2FF2FC}" type="datetime1">
              <a:rPr lang="en-US" smtClean="0"/>
              <a:t>3/12/2015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27D73-57B7-4702-A59E-112619F867C4}" type="datetime1">
              <a:rPr lang="en-US" smtClean="0"/>
              <a:t>3/12/2015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1A90-440C-43F1-B689-6F3DDF400C6D}" type="datetime1">
              <a:rPr lang="en-US" smtClean="0"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A2004-8FAE-4D7E-84BB-D8DCC01E6C77}" type="datetime1">
              <a:rPr lang="en-US" smtClean="0"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91A5486-A701-4DF7-BDEB-DA7A1414D365}" type="datetime1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3A095F0-0D44-4C65-9548-49BD4CB8846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ennifer.toney@waterboards.ca.gov" TargetMode="External"/><Relationship Id="rId2" Type="http://schemas.openxmlformats.org/officeDocument/2006/relationships/hyperlink" Target="mailto:Brian.kinney@waterboards.ca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at.Tran@waterboards.ca.go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814" y="5334000"/>
            <a:ext cx="5637010" cy="882119"/>
          </a:xfrm>
        </p:spPr>
        <p:txBody>
          <a:bodyPr>
            <a:normAutofit fontScale="92500"/>
          </a:bodyPr>
          <a:lstStyle/>
          <a:p>
            <a:pPr algn="ctr"/>
            <a:r>
              <a:rPr lang="en-US" dirty="0" err="1" smtClean="0"/>
              <a:t>Dat</a:t>
            </a:r>
            <a:r>
              <a:rPr lang="en-US" dirty="0" smtClean="0"/>
              <a:t> Tran, P.E., Chief</a:t>
            </a:r>
          </a:p>
          <a:p>
            <a:pPr algn="ctr"/>
            <a:r>
              <a:rPr lang="en-US" dirty="0"/>
              <a:t>Drinking Water Technical </a:t>
            </a:r>
            <a:r>
              <a:rPr lang="en-US" dirty="0" smtClean="0"/>
              <a:t>Assistance Program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643" y="2590800"/>
            <a:ext cx="7175351" cy="2971800"/>
          </a:xfrm>
        </p:spPr>
        <p:txBody>
          <a:bodyPr/>
          <a:lstStyle/>
          <a:p>
            <a:pPr marL="182880" indent="0" algn="ctr">
              <a:buNone/>
            </a:pPr>
            <a:r>
              <a:rPr lang="en-US" sz="3200" dirty="0" smtClean="0"/>
              <a:t>PROPOSITION 1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Drinking Water Grant and Loan Program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1295400"/>
            <a:ext cx="1633838" cy="113264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flipH="1">
            <a:off x="4398319" y="6400800"/>
            <a:ext cx="220557" cy="228600"/>
          </a:xfrm>
        </p:spPr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68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41960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Loans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Extremely low interest loans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available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                    </a:t>
            </a: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" indent="0">
              <a:buNone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Interest rate at ½ GO Bond Rate                 (2015 Interest rate is 1.663%)</a:t>
            </a:r>
          </a:p>
          <a:p>
            <a:pPr marL="45720" indent="0">
              <a:buNone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Maximum 30 year term 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10</a:t>
            </a:fld>
            <a:r>
              <a:rPr lang="en-US" dirty="0" smtClean="0"/>
              <a:t> of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79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Prioritization of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Small Community Water System in DAC 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Shared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solutions for multiple communities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DWSRF Categories </a:t>
            </a: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Readiness to proceed </a:t>
            </a:r>
          </a:p>
          <a:p>
            <a:pPr marL="4572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11</a:t>
            </a:fld>
            <a:r>
              <a:rPr lang="en-US" dirty="0" smtClean="0"/>
              <a:t> of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71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48640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29768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dirty="0" smtClean="0"/>
              <a:t>ABC Water Company’s service area has 150 </a:t>
            </a:r>
            <a:r>
              <a:rPr lang="en-US" dirty="0" smtClean="0"/>
              <a:t>service connections</a:t>
            </a:r>
            <a:r>
              <a:rPr lang="en-US" dirty="0" smtClean="0"/>
              <a:t>, a MHI of $48,000 and water rates of $81 per month.  The proposed project cost is </a:t>
            </a:r>
            <a:r>
              <a:rPr lang="en-US" dirty="0" smtClean="0"/>
              <a:t>$</a:t>
            </a:r>
            <a:r>
              <a:rPr lang="en-US" dirty="0" smtClean="0"/>
              <a:t>6 million.  How much grant are they eligible for? </a:t>
            </a:r>
            <a:endParaRPr lang="en-US" dirty="0" smtClean="0"/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Step 1:  Are they a DAC?  </a:t>
            </a:r>
          </a:p>
          <a:p>
            <a:pPr marL="45720" indent="0">
              <a:buNone/>
            </a:pPr>
            <a:r>
              <a:rPr lang="en-US" dirty="0" smtClean="0"/>
              <a:t>MHI </a:t>
            </a:r>
            <a:r>
              <a:rPr lang="en-US" dirty="0" smtClean="0"/>
              <a:t>is </a:t>
            </a:r>
            <a:r>
              <a:rPr lang="en-US" dirty="0" smtClean="0"/>
              <a:t>less than $48,875 so yes they are a DAC.</a:t>
            </a:r>
          </a:p>
          <a:p>
            <a:pPr marL="45720" indent="0"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Step 2: Are they a SDAC?</a:t>
            </a:r>
          </a:p>
          <a:p>
            <a:pPr marL="45720" indent="0">
              <a:buNone/>
            </a:pPr>
            <a:r>
              <a:rPr lang="en-US" dirty="0" smtClean="0"/>
              <a:t>MHI is more than $36,656 so they are not a SDAC.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12</a:t>
            </a:fld>
            <a:r>
              <a:rPr lang="en-US" dirty="0" smtClean="0"/>
              <a:t> of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44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556260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Example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609600"/>
            <a:ext cx="7315200" cy="4526280"/>
          </a:xfrm>
        </p:spPr>
        <p:txBody>
          <a:bodyPr/>
          <a:lstStyle/>
          <a:p>
            <a:pPr marL="45720" indent="0">
              <a:buNone/>
            </a:pPr>
            <a:r>
              <a:rPr lang="en-US" dirty="0"/>
              <a:t>ABC Water Company’s service area has 150 </a:t>
            </a:r>
            <a:r>
              <a:rPr lang="en-US" dirty="0" smtClean="0"/>
              <a:t>service connections</a:t>
            </a:r>
            <a:r>
              <a:rPr lang="en-US" dirty="0"/>
              <a:t>, a MHI of $48,000 and water rates of $81 per month.  The proposed project cost </a:t>
            </a:r>
            <a:r>
              <a:rPr lang="en-US" dirty="0" smtClean="0"/>
              <a:t>is $6 </a:t>
            </a:r>
            <a:r>
              <a:rPr lang="en-US" dirty="0"/>
              <a:t>million.  How much grant are they eligible for? </a:t>
            </a:r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Step 3- What is the water rate as a percentage of MHI? </a:t>
            </a:r>
          </a:p>
          <a:p>
            <a:pPr marL="45720" indent="0">
              <a:buNone/>
            </a:pPr>
            <a:r>
              <a:rPr lang="en-US" dirty="0" smtClean="0"/>
              <a:t> = </a:t>
            </a:r>
            <a:r>
              <a:rPr lang="en-US" sz="2000" dirty="0"/>
              <a:t>Monthly Water Bill X 12 </a:t>
            </a:r>
            <a:r>
              <a:rPr lang="en-US" sz="2000" dirty="0" smtClean="0"/>
              <a:t>  =     </a:t>
            </a:r>
            <a:r>
              <a:rPr lang="en-US" sz="2000" dirty="0"/>
              <a:t>$81 per month X 12  </a:t>
            </a:r>
            <a:r>
              <a:rPr lang="en-US" sz="2000" dirty="0" smtClean="0"/>
              <a:t>        </a:t>
            </a:r>
          </a:p>
          <a:p>
            <a:pPr marL="4572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Service </a:t>
            </a:r>
            <a:r>
              <a:rPr lang="en-US" sz="2000" dirty="0"/>
              <a:t>Area MHI  </a:t>
            </a:r>
            <a:r>
              <a:rPr lang="en-US" sz="2000" dirty="0" smtClean="0"/>
              <a:t>                       $48,000</a:t>
            </a:r>
          </a:p>
          <a:p>
            <a:pPr marL="45720" indent="0">
              <a:buNone/>
            </a:pPr>
            <a:endParaRPr lang="en-US" sz="2000" dirty="0"/>
          </a:p>
          <a:p>
            <a:pPr marL="45720" indent="0">
              <a:buNone/>
            </a:pPr>
            <a:r>
              <a:rPr lang="en-US" dirty="0" smtClean="0"/>
              <a:t> = 0.02025 X 100 = 2.025%</a:t>
            </a: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640732" y="3416030"/>
            <a:ext cx="2514600" cy="0"/>
          </a:xfrm>
          <a:prstGeom prst="line">
            <a:avLst/>
          </a:prstGeom>
          <a:ln w="158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953000" y="3430621"/>
            <a:ext cx="2514600" cy="0"/>
          </a:xfrm>
          <a:prstGeom prst="line">
            <a:avLst/>
          </a:prstGeom>
          <a:ln w="158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57600" y="6400800"/>
            <a:ext cx="1828800" cy="365125"/>
          </a:xfrm>
        </p:spPr>
        <p:txBody>
          <a:bodyPr/>
          <a:lstStyle/>
          <a:p>
            <a:fld id="{83A095F0-0D44-4C65-9548-49BD4CB8846E}" type="slidenum">
              <a:rPr lang="en-US" smtClean="0"/>
              <a:t>13</a:t>
            </a:fld>
            <a:r>
              <a:rPr lang="en-US" dirty="0" smtClean="0"/>
              <a:t> of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45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556260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smtClean="0"/>
              <a:t>Example Continued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304800"/>
            <a:ext cx="7315200" cy="4953000"/>
          </a:xfrm>
        </p:spPr>
        <p:txBody>
          <a:bodyPr/>
          <a:lstStyle/>
          <a:p>
            <a:pPr marL="45720" indent="0">
              <a:buNone/>
            </a:pPr>
            <a:r>
              <a:rPr lang="en-US" sz="1800" dirty="0"/>
              <a:t>ABC Water Company’s service area has 150 </a:t>
            </a:r>
            <a:r>
              <a:rPr lang="en-US" sz="1800" dirty="0" smtClean="0"/>
              <a:t>service connections</a:t>
            </a:r>
            <a:r>
              <a:rPr lang="en-US" sz="1800" dirty="0"/>
              <a:t>, a MHI of $48,000 and water rates of $81 per month.  The proposed project cost is </a:t>
            </a:r>
            <a:r>
              <a:rPr lang="en-US" sz="1800" dirty="0" smtClean="0"/>
              <a:t>$6 million</a:t>
            </a:r>
            <a:r>
              <a:rPr lang="en-US" sz="1800" dirty="0"/>
              <a:t>.  How much grant are they eligible for? </a:t>
            </a:r>
          </a:p>
          <a:p>
            <a:pPr marL="45720" indent="0">
              <a:buNone/>
            </a:pPr>
            <a:endParaRPr lang="en-US" sz="20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733800" y="3505200"/>
            <a:ext cx="1828800" cy="0"/>
          </a:xfrm>
          <a:prstGeom prst="straightConnector1">
            <a:avLst/>
          </a:prstGeom>
          <a:ln w="254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3400" y="1905000"/>
            <a:ext cx="32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Step 4 – Go to Chart </a:t>
            </a:r>
          </a:p>
          <a:p>
            <a:endParaRPr lang="en-US" dirty="0" smtClean="0"/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DAC, Water Rate is 2.025% of MHI is eligible for Up to 70% grant, not to exceed $25,000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 connection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5046" y="3737043"/>
            <a:ext cx="392835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=0.70 X $6 million = $4,200,000</a:t>
            </a:r>
          </a:p>
          <a:p>
            <a:endParaRPr lang="en-US" dirty="0"/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Step 5- Check against connection cap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= $25,000 X 150 connections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= $3,750,000 </a:t>
            </a: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Project is eligible for $3.75 million grant and $2.25 million in loan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3613826" y="6400800"/>
            <a:ext cx="1828800" cy="365125"/>
          </a:xfrm>
        </p:spPr>
        <p:txBody>
          <a:bodyPr/>
          <a:lstStyle/>
          <a:p>
            <a:fld id="{83A095F0-0D44-4C65-9548-49BD4CB8846E}" type="slidenum">
              <a:rPr lang="en-US" smtClean="0"/>
              <a:t>14</a:t>
            </a:fld>
            <a:r>
              <a:rPr lang="en-US" dirty="0" smtClean="0"/>
              <a:t> of 17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065885"/>
              </p:ext>
            </p:extLst>
          </p:nvPr>
        </p:nvGraphicFramePr>
        <p:xfrm>
          <a:off x="4800600" y="1942289"/>
          <a:ext cx="3657348" cy="3433129"/>
        </p:xfrm>
        <a:graphic>
          <a:graphicData uri="http://schemas.openxmlformats.org/drawingml/2006/table">
            <a:tbl>
              <a:tblPr/>
              <a:tblGrid>
                <a:gridCol w="770509"/>
                <a:gridCol w="770509"/>
                <a:gridCol w="688321"/>
                <a:gridCol w="729415"/>
                <a:gridCol w="698594"/>
              </a:tblGrid>
              <a:tr h="16674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Affordability Criteria </a:t>
                      </a:r>
                    </a:p>
                  </a:txBody>
                  <a:tcPr marL="6670" marR="6670" marT="6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Grant Amount </a:t>
                      </a: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98715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70" marR="6670" marT="6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Water Rate as Percent of MHI</a:t>
                      </a:r>
                      <a:r>
                        <a:rPr lang="en-US" sz="10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Percentage of Total Project Cost</a:t>
                      </a:r>
                      <a:r>
                        <a:rPr lang="en-US" sz="10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Maximum Grant Amount ($ million)</a:t>
                      </a:r>
                      <a:r>
                        <a:rPr lang="en-US" sz="10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Approximate Monthly Water Bill Based on 2015 State MHI Data</a:t>
                      </a:r>
                      <a:r>
                        <a:rPr lang="en-US" sz="10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6007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DAC </a:t>
                      </a:r>
                    </a:p>
                  </a:txBody>
                  <a:tcPr marL="6670" marR="6670" marT="66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WMHI  &lt; 1.5% </a:t>
                      </a:r>
                    </a:p>
                  </a:txBody>
                  <a:tcPr marL="6670" marR="6670" marT="66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Loan or Raise Rates to ≥ 1.5%</a:t>
                      </a: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00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 ≤ WMHI &lt; 2</a:t>
                      </a:r>
                    </a:p>
                  </a:txBody>
                  <a:tcPr marL="6670" marR="6670" marT="66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65%</a:t>
                      </a: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 </a:t>
                      </a: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0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 ≤ WMHI &lt; 2.5</a:t>
                      </a:r>
                    </a:p>
                  </a:txBody>
                  <a:tcPr marL="6670" marR="6670" marT="66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70%</a:t>
                      </a: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$81 </a:t>
                      </a: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7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WMHI ≥ 2.5%</a:t>
                      </a:r>
                    </a:p>
                  </a:txBody>
                  <a:tcPr marL="6670" marR="6670" marT="66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80%</a:t>
                      </a: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$102 </a:t>
                      </a: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2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SDAC </a:t>
                      </a:r>
                    </a:p>
                  </a:txBody>
                  <a:tcPr marL="6670" marR="6670" marT="66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6670" marR="6670" marT="66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6670" marR="6670" marT="6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09"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70" marR="6670" marT="667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70" marR="6670" marT="667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70" marR="6670" marT="667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70" marR="6670" marT="667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70" marR="6670" marT="667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0137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Public Schools for which water rates are not charged, the Division may approve 100% grant up to a maximum of $5 million. </a:t>
                      </a:r>
                    </a:p>
                  </a:txBody>
                  <a:tcPr marL="6670" marR="6670" marT="66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12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Remainder of Project Cost will can be a Drinking Water Loan or other non-state water board grant. </a:t>
                      </a:r>
                    </a:p>
                  </a:txBody>
                  <a:tcPr marL="6670" marR="6670" marT="66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477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maximum grant amount of $5 million per project, or $20 million per regional project where at least one entity is a DAC.</a:t>
                      </a:r>
                    </a:p>
                  </a:txBody>
                  <a:tcPr marL="6670" marR="6670" marT="66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0206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These approximations were based on 2015 MHI amounts of $48,875 to qualify as a DAC and $36,656 to qualify as a SDAC. Applicants will use the MHI for their service area to calculate % of water rate to MHI. </a:t>
                      </a:r>
                    </a:p>
                  </a:txBody>
                  <a:tcPr marL="6670" marR="6670" marT="66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797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502920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Discussion Topics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457200"/>
            <a:ext cx="64008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Local Cost Share Requirements </a:t>
            </a:r>
          </a:p>
          <a:p>
            <a:pPr marL="45720" indent="0">
              <a:buNone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What do you think about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percentages presented in Table 1? </a:t>
            </a:r>
            <a:endParaRPr lang="en-US" sz="1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-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100%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grant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for SDACs, schools and economically                             </a:t>
            </a:r>
          </a:p>
          <a:p>
            <a:pPr marL="4572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distressed areas?</a:t>
            </a:r>
          </a:p>
          <a:p>
            <a:pPr marL="45720" indent="0">
              <a:buNone/>
            </a:pP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-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Other comments or questions?</a:t>
            </a: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Per service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connection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caps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$25,000 and $50,000 for regional projects </a:t>
            </a:r>
          </a:p>
          <a:p>
            <a:pPr marL="45720" indent="0">
              <a:buNone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 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do you think of limits?</a:t>
            </a:r>
          </a:p>
          <a:p>
            <a:pPr marL="4572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- Should the 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caps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be higher or lower?</a:t>
            </a:r>
          </a:p>
          <a:p>
            <a:pPr marL="4572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- Other comments or questions? </a:t>
            </a:r>
            <a:endParaRPr lang="en-US" sz="1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Regional projects </a:t>
            </a:r>
          </a:p>
          <a:p>
            <a:pPr marL="45720" indent="0">
              <a:buNone/>
            </a:pPr>
            <a:r>
              <a:rPr lang="en-US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- Should regional project involve 3 or more            </a:t>
            </a:r>
          </a:p>
          <a:p>
            <a:pPr marL="45720" indent="0">
              <a:buNone/>
            </a:pPr>
            <a:r>
              <a:rPr lang="en-US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water systems? </a:t>
            </a:r>
            <a:endParaRPr lang="en-US" sz="17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15</a:t>
            </a:fld>
            <a:r>
              <a:rPr lang="en-US" dirty="0" smtClean="0"/>
              <a:t> of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502920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Next Steps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685800"/>
            <a:ext cx="7620000" cy="37338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Take Feedback and Insert Requirements into IUP- April 2015</a:t>
            </a:r>
          </a:p>
          <a:p>
            <a:pPr marL="45720" indent="0">
              <a:buNone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Draft IUP Posted on Website – May 2015</a:t>
            </a:r>
          </a:p>
          <a:p>
            <a:pPr marL="45720" indent="0">
              <a:buNone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Public Meetings – June 2015</a:t>
            </a:r>
          </a:p>
          <a:p>
            <a:pPr marL="45720" indent="0">
              <a:buNone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Final IUP Adopted – August 2015</a:t>
            </a:r>
          </a:p>
          <a:p>
            <a:pPr marL="45720" indent="0">
              <a:buNone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Application Solicitation - Ongoing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16</a:t>
            </a:fld>
            <a:r>
              <a:rPr lang="en-US" dirty="0" smtClean="0"/>
              <a:t> of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3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33600" y="502920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145280"/>
          </a:xfrm>
        </p:spPr>
        <p:txBody>
          <a:bodyPr/>
          <a:lstStyle/>
          <a:p>
            <a:pPr marL="45720" indent="0" algn="ctr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For more information please contact:</a:t>
            </a:r>
          </a:p>
          <a:p>
            <a:pPr marL="45720" indent="0" algn="ctr">
              <a:buNone/>
            </a:pP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Brian Kinney, P.E. </a:t>
            </a:r>
          </a:p>
          <a:p>
            <a:pPr marL="45720" indent="0" algn="ctr">
              <a:buNone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(916) 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449-5630</a:t>
            </a:r>
          </a:p>
          <a:p>
            <a:pPr marL="45720" indent="0" algn="ctr">
              <a:buNone/>
            </a:pPr>
            <a:r>
              <a:rPr lang="en-US" sz="2000" dirty="0" smtClean="0">
                <a:hlinkClick r:id="rId2"/>
              </a:rPr>
              <a:t>Brian.kinney@waterboards.ca.gov</a:t>
            </a:r>
            <a:r>
              <a:rPr lang="en-US" sz="2000" dirty="0" smtClean="0"/>
              <a:t> </a:t>
            </a:r>
          </a:p>
          <a:p>
            <a:pPr marL="45720" indent="0" algn="ctr">
              <a:buNone/>
            </a:pP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Jennifer Toney, P.E. </a:t>
            </a:r>
          </a:p>
          <a:p>
            <a:pPr marL="45720" indent="0" algn="ctr">
              <a:buNone/>
            </a:pP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(916) 341-5646</a:t>
            </a:r>
          </a:p>
          <a:p>
            <a:pPr marL="45720" indent="0" algn="ctr">
              <a:buNone/>
            </a:pPr>
            <a:r>
              <a:rPr lang="en-US" sz="2000" dirty="0" smtClean="0">
                <a:hlinkClick r:id="rId3"/>
              </a:rPr>
              <a:t>Jennifer.toney@waterboards.ca.gov</a:t>
            </a:r>
            <a:r>
              <a:rPr lang="en-US" sz="2000" dirty="0" smtClean="0"/>
              <a:t> </a:t>
            </a:r>
          </a:p>
          <a:p>
            <a:pPr marL="45720" indent="0" algn="ctr">
              <a:buNone/>
            </a:pPr>
            <a:r>
              <a:rPr lang="en-US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Dat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Tran, P.E. </a:t>
            </a:r>
          </a:p>
          <a:p>
            <a:pPr marL="45720" indent="0" algn="ctr">
              <a:buNone/>
            </a:pP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916) 248-2719</a:t>
            </a:r>
            <a:endParaRPr lang="en-US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" indent="0" algn="ctr">
              <a:buNone/>
            </a:pPr>
            <a:r>
              <a:rPr lang="en-US" sz="2000" dirty="0" smtClean="0">
                <a:hlinkClick r:id="rId4"/>
              </a:rPr>
              <a:t>Dat.Tran@waterboards.ca.gov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17</a:t>
            </a:fld>
            <a:r>
              <a:rPr lang="en-US" dirty="0" smtClean="0"/>
              <a:t> of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12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Meeting Purpose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143000" y="609600"/>
            <a:ext cx="6400800" cy="3474720"/>
          </a:xfrm>
        </p:spPr>
        <p:txBody>
          <a:bodyPr/>
          <a:lstStyle/>
          <a:p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Obtain public input on Drinking Water Program</a:t>
            </a:r>
          </a:p>
          <a:p>
            <a:pPr marL="45720" indent="0">
              <a:buNone/>
            </a:pPr>
            <a:endParaRPr lang="en-US" sz="32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Provide information on Program </a:t>
            </a: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2</a:t>
            </a:fld>
            <a:r>
              <a:rPr lang="en-US" dirty="0" smtClean="0"/>
              <a:t> of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36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502920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Topics of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609600"/>
            <a:ext cx="6858000" cy="406908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Application Process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Eligible Projects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Eligible Applicants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Funding Limits – </a:t>
            </a:r>
            <a:r>
              <a:rPr lang="en-US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Set by Chapter 5 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Proposed Grant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Allocation </a:t>
            </a: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Loans</a:t>
            </a: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Prioritization of Projects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Next Steps </a:t>
            </a: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3</a:t>
            </a:fld>
            <a:r>
              <a:rPr lang="en-US" dirty="0" smtClean="0"/>
              <a:t> of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51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Application Process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DWSRF Application </a:t>
            </a:r>
          </a:p>
          <a:p>
            <a:pPr marL="45720" indent="0">
              <a:buNone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Applications submitted via Financial Assistance Application and Submittal Tool (FAAST)</a:t>
            </a:r>
          </a:p>
          <a:p>
            <a:pPr marL="45720" indent="0">
              <a:buNone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All DWSRF requirements apply</a:t>
            </a:r>
          </a:p>
          <a:p>
            <a:pPr marL="4572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4</a:t>
            </a:fld>
            <a:r>
              <a:rPr lang="en-US" dirty="0" smtClean="0"/>
              <a:t> of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47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Eligible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Public water system infrastructure improvements and related actions to meet safe drinking water standards</a:t>
            </a:r>
          </a:p>
          <a:p>
            <a:pPr marL="45720" indent="0">
              <a:buNone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Planning Projects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5</a:t>
            </a:fld>
            <a:r>
              <a:rPr lang="en-US" dirty="0" smtClean="0"/>
              <a:t> of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18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Eligible Applicants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Public Agencies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Non-profit organizations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Public utilities 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Federally recognized Indian tribes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State Indian tribes 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Mutual water companies 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6</a:t>
            </a:fld>
            <a:r>
              <a:rPr lang="en-US" dirty="0" smtClean="0"/>
              <a:t> of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54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510540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Funding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22148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$260 million allocated for Program</a:t>
            </a:r>
          </a:p>
          <a:p>
            <a:pPr marL="45720" indent="0">
              <a:buNone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Up to $5 million grant per project 	</a:t>
            </a:r>
          </a:p>
          <a:p>
            <a:pPr marL="45720" indent="0">
              <a:buNone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Up to $20 million grant per project that provides regional benefits, at least one shall be small disadvantaged community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7</a:t>
            </a:fld>
            <a:r>
              <a:rPr lang="en-US" dirty="0" smtClean="0"/>
              <a:t> of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54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029200"/>
            <a:ext cx="6512511" cy="144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Grant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22148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Grant amounts based on Table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 (See next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slide) </a:t>
            </a:r>
          </a:p>
          <a:p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100% Grant for SDAC, schools, and economically distressed areas</a:t>
            </a:r>
          </a:p>
          <a:p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$25,000 per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service connection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maximum or Board Approval </a:t>
            </a:r>
          </a:p>
          <a:p>
            <a:pPr marL="45720" indent="0">
              <a:buNone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50,000 per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service connection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maximum for regional projects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095F0-0D44-4C65-9548-49BD4CB8846E}" type="slidenum">
              <a:rPr lang="en-US" smtClean="0"/>
              <a:t>8</a:t>
            </a:fld>
            <a:r>
              <a:rPr lang="en-US" dirty="0" smtClean="0"/>
              <a:t> of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3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4" y="556260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28600" y="6400800"/>
            <a:ext cx="1828800" cy="365125"/>
          </a:xfrm>
        </p:spPr>
        <p:txBody>
          <a:bodyPr/>
          <a:lstStyle/>
          <a:p>
            <a:fld id="{83A095F0-0D44-4C65-9548-49BD4CB8846E}" type="slidenum">
              <a:rPr lang="en-US" smtClean="0"/>
              <a:t>9</a:t>
            </a:fld>
            <a:r>
              <a:rPr lang="en-US" dirty="0" smtClean="0"/>
              <a:t> of 17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199" y="695528"/>
            <a:ext cx="5829411" cy="5552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00200" y="277238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Table 1 – Proposed Local Cost Share Requirements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1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2365</TotalTime>
  <Words>819</Words>
  <Application>Microsoft Office PowerPoint</Application>
  <PresentationFormat>On-screen Show (4:3)</PresentationFormat>
  <Paragraphs>185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Slipstream</vt:lpstr>
      <vt:lpstr>PROPOSITION 1  Drinking Water Grant and Loan Program</vt:lpstr>
      <vt:lpstr>Meeting Purpose</vt:lpstr>
      <vt:lpstr>Topics of Discussion</vt:lpstr>
      <vt:lpstr>Application Process </vt:lpstr>
      <vt:lpstr>Eligible Projects</vt:lpstr>
      <vt:lpstr>Eligible Applicants</vt:lpstr>
      <vt:lpstr>Funding Limits</vt:lpstr>
      <vt:lpstr>Grant Allocation</vt:lpstr>
      <vt:lpstr>  </vt:lpstr>
      <vt:lpstr>Loans</vt:lpstr>
      <vt:lpstr>Prioritization of Projects</vt:lpstr>
      <vt:lpstr>Example </vt:lpstr>
      <vt:lpstr>Example Continued</vt:lpstr>
      <vt:lpstr>Example Continued</vt:lpstr>
      <vt:lpstr>Discussion Topics </vt:lpstr>
      <vt:lpstr>Next Steps </vt:lpstr>
      <vt:lpstr>Contact Information</vt:lpstr>
    </vt:vector>
  </TitlesOfParts>
  <Company>SWRCB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Drinking Water Grant and Loan Program</dc:title>
  <dc:creator>Toney, Jennifer@Waterboards</dc:creator>
  <cp:lastModifiedBy>Toney, Jennifer@Waterboards</cp:lastModifiedBy>
  <cp:revision>84</cp:revision>
  <cp:lastPrinted>2015-03-12T16:15:11Z</cp:lastPrinted>
  <dcterms:created xsi:type="dcterms:W3CDTF">2015-01-26T17:41:07Z</dcterms:created>
  <dcterms:modified xsi:type="dcterms:W3CDTF">2015-03-12T23:11:19Z</dcterms:modified>
</cp:coreProperties>
</file>