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0" r:id="rId4"/>
    <p:sldId id="301" r:id="rId5"/>
    <p:sldId id="302" r:id="rId6"/>
    <p:sldId id="303" r:id="rId7"/>
    <p:sldId id="304" r:id="rId8"/>
    <p:sldId id="305" r:id="rId9"/>
    <p:sldId id="306" r:id="rId10"/>
    <p:sldId id="307" r:id="rId11"/>
    <p:sldId id="308" r:id="rId12"/>
    <p:sldId id="309" r:id="rId13"/>
    <p:sldId id="288" r:id="rId14"/>
    <p:sldId id="31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F295553-8E58-4120-86EF-D3355FC5ED64}" type="datetimeFigureOut">
              <a:rPr lang="en-US" smtClean="0"/>
              <a:t>7/9/2018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CD4D04AF-D22C-4D82-9AB3-8DBA5AF2A339}"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295553-8E58-4120-86EF-D3355FC5ED6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F295553-8E58-4120-86EF-D3355FC5ED64}"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CD4D04AF-D22C-4D82-9AB3-8DBA5AF2A3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295553-8E58-4120-86EF-D3355FC5ED6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295553-8E58-4120-86EF-D3355FC5ED64}"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295553-8E58-4120-86EF-D3355FC5ED64}"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95553-8E58-4120-86EF-D3355FC5ED64}"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295553-8E58-4120-86EF-D3355FC5ED6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F295553-8E58-4120-86EF-D3355FC5ED64}"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D04AF-D22C-4D82-9AB3-8DBA5AF2A3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F295553-8E58-4120-86EF-D3355FC5ED64}" type="datetimeFigureOut">
              <a:rPr lang="en-US" smtClean="0"/>
              <a:t>7/9/2018</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D4D04AF-D22C-4D82-9AB3-8DBA5AF2A33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609600"/>
            <a:ext cx="8229600" cy="2590800"/>
          </a:xfrm>
        </p:spPr>
        <p:txBody>
          <a:bodyPr/>
          <a:lstStyle/>
          <a:p>
            <a:r>
              <a:rPr lang="en-US" dirty="0"/>
              <a:t>California water fix</a:t>
            </a:r>
            <a:br>
              <a:rPr lang="en-US" dirty="0"/>
            </a:br>
            <a:br>
              <a:rPr lang="en-US" sz="2800" cap="none" dirty="0"/>
            </a:br>
            <a:r>
              <a:rPr lang="en-US" sz="2800" cap="none" dirty="0"/>
              <a:t>Part 2 Rebuttal</a:t>
            </a:r>
            <a:endParaRPr lang="en-US" cap="none" dirty="0"/>
          </a:p>
        </p:txBody>
      </p:sp>
      <p:sp>
        <p:nvSpPr>
          <p:cNvPr id="3" name="Subtitle 2"/>
          <p:cNvSpPr>
            <a:spLocks noGrp="1"/>
          </p:cNvSpPr>
          <p:nvPr>
            <p:ph type="subTitle" idx="1"/>
          </p:nvPr>
        </p:nvSpPr>
        <p:spPr/>
        <p:txBody>
          <a:bodyPr/>
          <a:lstStyle/>
          <a:p>
            <a:endParaRPr lang="en-US" dirty="0"/>
          </a:p>
          <a:p>
            <a:r>
              <a:rPr lang="en-US" dirty="0"/>
              <a:t>REBUTTAL TESTIMONY OF DR. JEFFREY MICHAEL</a:t>
            </a:r>
          </a:p>
        </p:txBody>
      </p:sp>
      <p:sp>
        <p:nvSpPr>
          <p:cNvPr id="4" name="TextBox 3">
            <a:extLst>
              <a:ext uri="{FF2B5EF4-FFF2-40B4-BE49-F238E27FC236}">
                <a16:creationId xmlns:a16="http://schemas.microsoft.com/office/drawing/2014/main" id="{EF15E3E0-9DDD-4FE2-B16C-585EF08D6530}"/>
              </a:ext>
            </a:extLst>
          </p:cNvPr>
          <p:cNvSpPr txBox="1"/>
          <p:nvPr/>
        </p:nvSpPr>
        <p:spPr>
          <a:xfrm>
            <a:off x="7391400" y="228600"/>
            <a:ext cx="1066799"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39811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Master Agreement For Unsubscribed Capacity (33%):</a:t>
            </a:r>
            <a:br>
              <a:rPr lang="en-US" dirty="0"/>
            </a:br>
            <a:r>
              <a:rPr lang="en-US" sz="3600" dirty="0"/>
              <a:t>Major Change to Project Description </a:t>
            </a:r>
          </a:p>
        </p:txBody>
      </p:sp>
      <p:sp>
        <p:nvSpPr>
          <p:cNvPr id="3" name="Content Placeholder 2"/>
          <p:cNvSpPr>
            <a:spLocks noGrp="1"/>
          </p:cNvSpPr>
          <p:nvPr>
            <p:ph idx="1"/>
          </p:nvPr>
        </p:nvSpPr>
        <p:spPr>
          <a:xfrm>
            <a:off x="457200" y="1905000"/>
            <a:ext cx="8229600" cy="4724400"/>
          </a:xfrm>
        </p:spPr>
        <p:txBody>
          <a:bodyPr>
            <a:normAutofit/>
          </a:bodyPr>
          <a:lstStyle/>
          <a:p>
            <a:r>
              <a:rPr lang="en-US" sz="2000" dirty="0"/>
              <a:t>Increases MWD to at least 65% share.</a:t>
            </a:r>
          </a:p>
          <a:p>
            <a:r>
              <a:rPr lang="en-US" sz="2000" dirty="0"/>
              <a:t>MWD staff on 33% capacity: “that’s ours to manage and make decisions on.”</a:t>
            </a:r>
          </a:p>
        </p:txBody>
      </p:sp>
      <p:pic>
        <p:nvPicPr>
          <p:cNvPr id="4" name="Picture 3"/>
          <p:cNvPicPr>
            <a:picLocks noChangeAspect="1"/>
          </p:cNvPicPr>
          <p:nvPr/>
        </p:nvPicPr>
        <p:blipFill>
          <a:blip r:embed="rId2"/>
          <a:stretch>
            <a:fillRect/>
          </a:stretch>
        </p:blipFill>
        <p:spPr>
          <a:xfrm>
            <a:off x="1524000" y="2886722"/>
            <a:ext cx="6237760" cy="3967853"/>
          </a:xfrm>
          <a:prstGeom prst="rect">
            <a:avLst/>
          </a:prstGeom>
        </p:spPr>
      </p:pic>
      <p:sp>
        <p:nvSpPr>
          <p:cNvPr id="5" name="TextBox 4">
            <a:extLst>
              <a:ext uri="{FF2B5EF4-FFF2-40B4-BE49-F238E27FC236}">
                <a16:creationId xmlns:a16="http://schemas.microsoft.com/office/drawing/2014/main" id="{9B7DA250-846F-47EF-882F-46DBC6128A58}"/>
              </a:ext>
            </a:extLst>
          </p:cNvPr>
          <p:cNvSpPr txBox="1"/>
          <p:nvPr/>
        </p:nvSpPr>
        <p:spPr>
          <a:xfrm>
            <a:off x="7543800" y="274638"/>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935497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MWD Staff Comments on expected Master Agreement.</a:t>
            </a:r>
          </a:p>
        </p:txBody>
      </p:sp>
      <p:sp>
        <p:nvSpPr>
          <p:cNvPr id="3" name="Content Placeholder 2"/>
          <p:cNvSpPr>
            <a:spLocks noGrp="1"/>
          </p:cNvSpPr>
          <p:nvPr>
            <p:ph idx="1"/>
          </p:nvPr>
        </p:nvSpPr>
        <p:spPr/>
        <p:txBody>
          <a:bodyPr/>
          <a:lstStyle/>
          <a:p>
            <a:r>
              <a:rPr lang="en-US" dirty="0"/>
              <a:t>Agreement Still Being Developed.</a:t>
            </a:r>
          </a:p>
          <a:p>
            <a:r>
              <a:rPr lang="en-US" dirty="0"/>
              <a:t>Hope that CVP will lease back the 33% capacity (seems very unlikely).</a:t>
            </a:r>
          </a:p>
          <a:p>
            <a:r>
              <a:rPr lang="en-US" dirty="0"/>
              <a:t>Water supply benefits of 33% capacity are calculated using their project description.</a:t>
            </a:r>
          </a:p>
          <a:p>
            <a:r>
              <a:rPr lang="en-US" dirty="0"/>
              <a:t>Negative impact on exchange contractor and wildlife refuge water supply in some years.</a:t>
            </a:r>
          </a:p>
          <a:p>
            <a:r>
              <a:rPr lang="en-US" dirty="0"/>
              <a:t>Estimate an additional 150,000 </a:t>
            </a:r>
            <a:r>
              <a:rPr lang="en-US" dirty="0" err="1"/>
              <a:t>af</a:t>
            </a:r>
            <a:r>
              <a:rPr lang="en-US" dirty="0"/>
              <a:t> of avg. water supply for SWP if CVP does not lease 33% capacity.</a:t>
            </a:r>
          </a:p>
        </p:txBody>
      </p:sp>
      <p:sp>
        <p:nvSpPr>
          <p:cNvPr id="4" name="TextBox 3">
            <a:extLst>
              <a:ext uri="{FF2B5EF4-FFF2-40B4-BE49-F238E27FC236}">
                <a16:creationId xmlns:a16="http://schemas.microsoft.com/office/drawing/2014/main" id="{76109E00-67FF-4CF5-AB46-74151DD6DA88}"/>
              </a:ext>
            </a:extLst>
          </p:cNvPr>
          <p:cNvSpPr txBox="1"/>
          <p:nvPr/>
        </p:nvSpPr>
        <p:spPr>
          <a:xfrm>
            <a:off x="7620000" y="304800"/>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2814441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554162"/>
          </a:xfrm>
        </p:spPr>
        <p:txBody>
          <a:bodyPr>
            <a:normAutofit fontScale="90000"/>
          </a:bodyPr>
          <a:lstStyle/>
          <a:p>
            <a:r>
              <a:rPr lang="en-US" dirty="0"/>
              <a:t>New </a:t>
            </a:r>
            <a:r>
              <a:rPr lang="en-US" dirty="0" err="1"/>
              <a:t>WaterFix</a:t>
            </a:r>
            <a:r>
              <a:rPr lang="en-US" dirty="0"/>
              <a:t> Financial Plan Has Major Impacts on Water Supply Allocation and Public Interest</a:t>
            </a:r>
          </a:p>
        </p:txBody>
      </p:sp>
      <p:sp>
        <p:nvSpPr>
          <p:cNvPr id="3" name="Content Placeholder 2"/>
          <p:cNvSpPr>
            <a:spLocks noGrp="1"/>
          </p:cNvSpPr>
          <p:nvPr>
            <p:ph idx="1"/>
          </p:nvPr>
        </p:nvSpPr>
        <p:spPr>
          <a:xfrm>
            <a:off x="457200" y="2057400"/>
            <a:ext cx="8229600" cy="4251960"/>
          </a:xfrm>
        </p:spPr>
        <p:txBody>
          <a:bodyPr/>
          <a:lstStyle/>
          <a:p>
            <a:pPr marL="137160" indent="0">
              <a:buNone/>
            </a:pPr>
            <a:r>
              <a:rPr lang="en-US" dirty="0"/>
              <a:t>Annual Acre Feet of Delta Exports.  </a:t>
            </a:r>
            <a:r>
              <a:rPr lang="en-US" sz="2400" dirty="0"/>
              <a:t>(table derived from MWD staff presentation and board materials)</a:t>
            </a:r>
          </a:p>
        </p:txBody>
      </p:sp>
      <p:graphicFrame>
        <p:nvGraphicFramePr>
          <p:cNvPr id="4" name="Table 3"/>
          <p:cNvGraphicFramePr>
            <a:graphicFrameLocks noGrp="1"/>
          </p:cNvGraphicFramePr>
          <p:nvPr>
            <p:extLst>
              <p:ext uri="{D42A27DB-BD31-4B8C-83A1-F6EECF244321}">
                <p14:modId xmlns:p14="http://schemas.microsoft.com/office/powerpoint/2010/main" val="2870406032"/>
              </p:ext>
            </p:extLst>
          </p:nvPr>
        </p:nvGraphicFramePr>
        <p:xfrm>
          <a:off x="685800" y="3008626"/>
          <a:ext cx="7467601" cy="2767493"/>
        </p:xfrm>
        <a:graphic>
          <a:graphicData uri="http://schemas.openxmlformats.org/drawingml/2006/table">
            <a:tbl>
              <a:tblPr firstRow="1" firstCol="1" bandRow="1">
                <a:tableStyleId>{5C22544A-7EE6-4342-B048-85BDC9FD1C3A}</a:tableStyleId>
              </a:tblPr>
              <a:tblGrid>
                <a:gridCol w="2549734">
                  <a:extLst>
                    <a:ext uri="{9D8B030D-6E8A-4147-A177-3AD203B41FA5}">
                      <a16:colId xmlns:a16="http://schemas.microsoft.com/office/drawing/2014/main" val="551901128"/>
                    </a:ext>
                  </a:extLst>
                </a:gridCol>
                <a:gridCol w="1570069">
                  <a:extLst>
                    <a:ext uri="{9D8B030D-6E8A-4147-A177-3AD203B41FA5}">
                      <a16:colId xmlns:a16="http://schemas.microsoft.com/office/drawing/2014/main" val="2049629182"/>
                    </a:ext>
                  </a:extLst>
                </a:gridCol>
                <a:gridCol w="1598571">
                  <a:extLst>
                    <a:ext uri="{9D8B030D-6E8A-4147-A177-3AD203B41FA5}">
                      <a16:colId xmlns:a16="http://schemas.microsoft.com/office/drawing/2014/main" val="177157886"/>
                    </a:ext>
                  </a:extLst>
                </a:gridCol>
                <a:gridCol w="1749227">
                  <a:extLst>
                    <a:ext uri="{9D8B030D-6E8A-4147-A177-3AD203B41FA5}">
                      <a16:colId xmlns:a16="http://schemas.microsoft.com/office/drawing/2014/main" val="870269230"/>
                    </a:ext>
                  </a:extLst>
                </a:gridCol>
              </a:tblGrid>
              <a:tr h="465525">
                <a:tc>
                  <a:txBody>
                    <a:bodyPr/>
                    <a:lstStyle/>
                    <a:p>
                      <a:pPr marL="0" marR="0">
                        <a:lnSpc>
                          <a:spcPct val="150000"/>
                        </a:lnSpc>
                        <a:spcBef>
                          <a:spcPts val="0"/>
                        </a:spcBef>
                        <a:spcAft>
                          <a:spcPts val="0"/>
                        </a:spcAft>
                      </a:pPr>
                      <a:r>
                        <a:rPr lang="en-US" sz="1200" dirty="0">
                          <a:effectLst/>
                        </a:rPr>
                        <a:t> </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CVP</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SWP</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Total</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757250795"/>
                  </a:ext>
                </a:extLst>
              </a:tr>
              <a:tr h="624453">
                <a:tc>
                  <a:txBody>
                    <a:bodyPr/>
                    <a:lstStyle/>
                    <a:p>
                      <a:pPr marL="0" marR="0">
                        <a:lnSpc>
                          <a:spcPct val="150000"/>
                        </a:lnSpc>
                        <a:spcBef>
                          <a:spcPts val="0"/>
                        </a:spcBef>
                        <a:spcAft>
                          <a:spcPts val="0"/>
                        </a:spcAft>
                      </a:pPr>
                      <a:r>
                        <a:rPr lang="en-US" sz="1200" dirty="0">
                          <a:effectLst/>
                        </a:rPr>
                        <a:t>No Action Alternative</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2,115,000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2,585,000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a:effectLst/>
                        </a:rPr>
                        <a:t>4,700,000</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414760838"/>
                  </a:ext>
                </a:extLst>
              </a:tr>
              <a:tr h="691123">
                <a:tc>
                  <a:txBody>
                    <a:bodyPr/>
                    <a:lstStyle/>
                    <a:p>
                      <a:pPr marL="0" marR="0">
                        <a:lnSpc>
                          <a:spcPct val="150000"/>
                        </a:lnSpc>
                        <a:spcBef>
                          <a:spcPts val="0"/>
                        </a:spcBef>
                        <a:spcAft>
                          <a:spcPts val="0"/>
                        </a:spcAft>
                      </a:pPr>
                      <a:r>
                        <a:rPr lang="en-US" sz="1200" dirty="0">
                          <a:effectLst/>
                        </a:rPr>
                        <a:t>CWF (67% SWP/33% CVP)</a:t>
                      </a:r>
                    </a:p>
                    <a:p>
                      <a:pPr marL="171450" marR="0" indent="-1714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rPr>
                        <a:t>CVP leases 33% capacity.</a:t>
                      </a:r>
                    </a:p>
                  </a:txBody>
                  <a:tcPr marL="68580" marR="68580" marT="0" marB="0" anchor="ctr"/>
                </a:tc>
                <a:tc>
                  <a:txBody>
                    <a:bodyPr/>
                    <a:lstStyle/>
                    <a:p>
                      <a:pPr marL="0" marR="0" algn="ctr">
                        <a:lnSpc>
                          <a:spcPct val="150000"/>
                        </a:lnSpc>
                        <a:spcBef>
                          <a:spcPts val="0"/>
                        </a:spcBef>
                        <a:spcAft>
                          <a:spcPts val="0"/>
                        </a:spcAft>
                      </a:pPr>
                      <a:r>
                        <a:rPr lang="en-US" sz="2000" dirty="0">
                          <a:effectLst/>
                        </a:rPr>
                        <a:t>2,094,000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2,906,000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5,000,000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644966206"/>
                  </a:ext>
                </a:extLst>
              </a:tr>
              <a:tr h="986392">
                <a:tc>
                  <a:txBody>
                    <a:bodyPr/>
                    <a:lstStyle/>
                    <a:p>
                      <a:pPr marL="0" marR="0">
                        <a:lnSpc>
                          <a:spcPct val="150000"/>
                        </a:lnSpc>
                        <a:spcBef>
                          <a:spcPts val="0"/>
                        </a:spcBef>
                        <a:spcAft>
                          <a:spcPts val="0"/>
                        </a:spcAft>
                      </a:pPr>
                      <a:r>
                        <a:rPr lang="en-US" sz="1200" dirty="0">
                          <a:effectLst/>
                        </a:rPr>
                        <a:t>CWF (67% SWP/33% MWD)</a:t>
                      </a:r>
                    </a:p>
                    <a:p>
                      <a:pPr marL="171450" marR="0" indent="-171450">
                        <a:lnSpc>
                          <a:spcPct val="150000"/>
                        </a:lnSpc>
                        <a:spcBef>
                          <a:spcPts val="0"/>
                        </a:spcBef>
                        <a:spcAft>
                          <a:spcPts val="0"/>
                        </a:spcAft>
                        <a:buFont typeface="Arial" panose="020B0604020202020204" pitchFamily="34" charset="0"/>
                        <a:buChar char="•"/>
                      </a:pPr>
                      <a:r>
                        <a:rPr lang="en-US" sz="1200" dirty="0">
                          <a:solidFill>
                            <a:srgbClr val="000000"/>
                          </a:solidFill>
                          <a:effectLst/>
                          <a:latin typeface="Arial" panose="020B0604020202020204" pitchFamily="34" charset="0"/>
                          <a:ea typeface="Times New Roman" panose="02020603050405020304" pitchFamily="18" charset="0"/>
                        </a:rPr>
                        <a:t>No CVP lease</a:t>
                      </a:r>
                      <a:r>
                        <a:rPr lang="en-US" sz="1200" baseline="0" dirty="0">
                          <a:solidFill>
                            <a:srgbClr val="000000"/>
                          </a:solidFill>
                          <a:effectLst/>
                          <a:latin typeface="Arial" panose="020B0604020202020204" pitchFamily="34" charset="0"/>
                          <a:ea typeface="Times New Roman" panose="02020603050405020304" pitchFamily="18" charset="0"/>
                        </a:rPr>
                        <a:t> of 33%.</a:t>
                      </a:r>
                    </a:p>
                    <a:p>
                      <a:pPr marL="171450" marR="0" indent="-171450">
                        <a:lnSpc>
                          <a:spcPct val="150000"/>
                        </a:lnSpc>
                        <a:spcBef>
                          <a:spcPts val="0"/>
                        </a:spcBef>
                        <a:spcAft>
                          <a:spcPts val="0"/>
                        </a:spcAft>
                        <a:buFont typeface="Arial" panose="020B0604020202020204" pitchFamily="34" charset="0"/>
                        <a:buChar char="•"/>
                      </a:pPr>
                      <a:r>
                        <a:rPr lang="en-US" sz="1200" baseline="0" dirty="0">
                          <a:solidFill>
                            <a:srgbClr val="000000"/>
                          </a:solidFill>
                          <a:effectLst/>
                          <a:latin typeface="Arial" panose="020B0604020202020204" pitchFamily="34" charset="0"/>
                          <a:ea typeface="Times New Roman" panose="02020603050405020304" pitchFamily="18" charset="0"/>
                        </a:rPr>
                        <a:t>Most likely case</a:t>
                      </a:r>
                      <a:endParaRPr lang="en-US" sz="12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a:effectLst/>
                        </a:rPr>
                        <a:t>1,665,000</a:t>
                      </a:r>
                      <a:endParaRPr lang="en-US" sz="200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3,056,000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2000" dirty="0">
                          <a:effectLst/>
                        </a:rPr>
                        <a:t>4,721,000</a:t>
                      </a:r>
                      <a:endParaRPr lang="en-US" sz="2000" dirty="0">
                        <a:solidFill>
                          <a:srgbClr val="000000"/>
                        </a:solidFill>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1790798176"/>
                  </a:ext>
                </a:extLst>
              </a:tr>
            </a:tbl>
          </a:graphicData>
        </a:graphic>
      </p:graphicFrame>
      <p:sp>
        <p:nvSpPr>
          <p:cNvPr id="5" name="TextBox 4"/>
          <p:cNvSpPr txBox="1"/>
          <p:nvPr/>
        </p:nvSpPr>
        <p:spPr>
          <a:xfrm>
            <a:off x="457200" y="6096000"/>
            <a:ext cx="8153400" cy="646331"/>
          </a:xfrm>
          <a:prstGeom prst="rect">
            <a:avLst/>
          </a:prstGeom>
          <a:noFill/>
        </p:spPr>
        <p:txBody>
          <a:bodyPr wrap="square" rtlCol="0">
            <a:spAutoFit/>
          </a:bodyPr>
          <a:lstStyle/>
          <a:p>
            <a:r>
              <a:rPr lang="en-US" dirty="0"/>
              <a:t>Under unsubscribed capacity “Master Agreement,” </a:t>
            </a:r>
            <a:r>
              <a:rPr lang="en-US" dirty="0" err="1"/>
              <a:t>WaterFix</a:t>
            </a:r>
            <a:r>
              <a:rPr lang="en-US" dirty="0"/>
              <a:t> shifts about 450,000 </a:t>
            </a:r>
            <a:r>
              <a:rPr lang="en-US" dirty="0" err="1"/>
              <a:t>af</a:t>
            </a:r>
            <a:r>
              <a:rPr lang="en-US" dirty="0"/>
              <a:t> of water from agricultural to urban users.</a:t>
            </a:r>
          </a:p>
        </p:txBody>
      </p:sp>
      <p:sp>
        <p:nvSpPr>
          <p:cNvPr id="6" name="TextBox 5">
            <a:extLst>
              <a:ext uri="{FF2B5EF4-FFF2-40B4-BE49-F238E27FC236}">
                <a16:creationId xmlns:a16="http://schemas.microsoft.com/office/drawing/2014/main" id="{0747BBB2-1E15-4004-A747-D57B00A30974}"/>
              </a:ext>
            </a:extLst>
          </p:cNvPr>
          <p:cNvSpPr txBox="1"/>
          <p:nvPr/>
        </p:nvSpPr>
        <p:spPr>
          <a:xfrm>
            <a:off x="7772400" y="274638"/>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1109491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and Conclusions</a:t>
            </a:r>
          </a:p>
        </p:txBody>
      </p:sp>
      <p:sp>
        <p:nvSpPr>
          <p:cNvPr id="3" name="Content Placeholder 2"/>
          <p:cNvSpPr>
            <a:spLocks noGrp="1"/>
          </p:cNvSpPr>
          <p:nvPr>
            <p:ph idx="1"/>
          </p:nvPr>
        </p:nvSpPr>
        <p:spPr/>
        <p:txBody>
          <a:bodyPr>
            <a:normAutofit/>
          </a:bodyPr>
          <a:lstStyle/>
          <a:p>
            <a:r>
              <a:rPr lang="en-US" dirty="0"/>
              <a:t>Lack of financial feasibility and economic benefit-cost analysis reduces credibility of Ms. Buchholz testimony.</a:t>
            </a:r>
          </a:p>
          <a:p>
            <a:pPr lvl="1"/>
            <a:r>
              <a:rPr lang="en-US" dirty="0"/>
              <a:t>No support for economic public interest claims.</a:t>
            </a:r>
          </a:p>
          <a:p>
            <a:pPr lvl="2"/>
            <a:r>
              <a:rPr lang="en-US" dirty="0"/>
              <a:t>Negative water supply and economic effects on agriculture are likely.</a:t>
            </a:r>
          </a:p>
          <a:p>
            <a:pPr lvl="1"/>
            <a:r>
              <a:rPr lang="en-US" dirty="0"/>
              <a:t>Project description is not credible.</a:t>
            </a:r>
          </a:p>
          <a:p>
            <a:pPr lvl="2"/>
            <a:r>
              <a:rPr lang="en-US" dirty="0"/>
              <a:t>Major current changes required by financial necessity.</a:t>
            </a:r>
          </a:p>
          <a:p>
            <a:pPr lvl="2"/>
            <a:r>
              <a:rPr lang="en-US" dirty="0"/>
              <a:t>Will more changes be required in the future?</a:t>
            </a:r>
          </a:p>
          <a:p>
            <a:r>
              <a:rPr lang="en-US" dirty="0"/>
              <a:t>Dr. Shires testimony is mostly irrelevant.</a:t>
            </a:r>
          </a:p>
          <a:p>
            <a:pPr lvl="2"/>
            <a:endParaRPr lang="en-US" dirty="0"/>
          </a:p>
          <a:p>
            <a:pPr lvl="2"/>
            <a:endParaRPr lang="en-US" dirty="0"/>
          </a:p>
        </p:txBody>
      </p:sp>
      <p:sp>
        <p:nvSpPr>
          <p:cNvPr id="4" name="TextBox 3">
            <a:extLst>
              <a:ext uri="{FF2B5EF4-FFF2-40B4-BE49-F238E27FC236}">
                <a16:creationId xmlns:a16="http://schemas.microsoft.com/office/drawing/2014/main" id="{A23A1F02-1B32-47C7-BC82-5C4CE5DB5A6F}"/>
              </a:ext>
            </a:extLst>
          </p:cNvPr>
          <p:cNvSpPr txBox="1"/>
          <p:nvPr/>
        </p:nvSpPr>
        <p:spPr>
          <a:xfrm>
            <a:off x="7543800" y="381000"/>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4103555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249362"/>
          </a:xfrm>
        </p:spPr>
        <p:txBody>
          <a:bodyPr>
            <a:normAutofit fontScale="90000"/>
          </a:bodyPr>
          <a:lstStyle/>
          <a:p>
            <a:r>
              <a:rPr lang="en-US" dirty="0"/>
              <a:t>Board Could Take Actions To Ensure Consistent Analyses and Protect Public Interest</a:t>
            </a:r>
          </a:p>
        </p:txBody>
      </p:sp>
      <p:sp>
        <p:nvSpPr>
          <p:cNvPr id="3" name="Content Placeholder 2"/>
          <p:cNvSpPr>
            <a:spLocks noGrp="1"/>
          </p:cNvSpPr>
          <p:nvPr>
            <p:ph idx="1"/>
          </p:nvPr>
        </p:nvSpPr>
        <p:spPr>
          <a:xfrm>
            <a:off x="228600" y="1905000"/>
            <a:ext cx="8534400" cy="4404360"/>
          </a:xfrm>
        </p:spPr>
        <p:txBody>
          <a:bodyPr>
            <a:normAutofit lnSpcReduction="10000"/>
          </a:bodyPr>
          <a:lstStyle/>
          <a:p>
            <a:r>
              <a:rPr lang="en-US" dirty="0"/>
              <a:t>Petitioners should provide “Master Agreement.” (and supplemental EIR/EIS)</a:t>
            </a:r>
          </a:p>
          <a:p>
            <a:r>
              <a:rPr lang="en-US" dirty="0"/>
              <a:t>Financial feasibility analysis of proposed project to safeguard against additional financially driven project changes.</a:t>
            </a:r>
          </a:p>
          <a:p>
            <a:r>
              <a:rPr lang="en-US" dirty="0"/>
              <a:t>Require full public interest analysis, especially environmental, of using a no-project baseline consistent with Petitioners’ economic analysis and financial planning, the “Existing Conveyance With </a:t>
            </a:r>
            <a:r>
              <a:rPr lang="en-US" dirty="0" err="1"/>
              <a:t>WaterFix</a:t>
            </a:r>
            <a:r>
              <a:rPr lang="en-US" dirty="0"/>
              <a:t> Operating Criteria.”</a:t>
            </a:r>
          </a:p>
          <a:p>
            <a:endParaRPr lang="en-US" dirty="0"/>
          </a:p>
        </p:txBody>
      </p:sp>
      <p:sp>
        <p:nvSpPr>
          <p:cNvPr id="4" name="TextBox 3">
            <a:extLst>
              <a:ext uri="{FF2B5EF4-FFF2-40B4-BE49-F238E27FC236}">
                <a16:creationId xmlns:a16="http://schemas.microsoft.com/office/drawing/2014/main" id="{5B65D557-2D35-4328-BBD6-8BDB175A0782}"/>
              </a:ext>
            </a:extLst>
          </p:cNvPr>
          <p:cNvSpPr txBox="1"/>
          <p:nvPr/>
        </p:nvSpPr>
        <p:spPr>
          <a:xfrm>
            <a:off x="7620000" y="548640"/>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2293523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REBUTTAL OUTLINE</a:t>
            </a:r>
          </a:p>
        </p:txBody>
      </p:sp>
      <p:sp>
        <p:nvSpPr>
          <p:cNvPr id="3" name="Content Placeholder 2"/>
          <p:cNvSpPr>
            <a:spLocks noGrp="1"/>
          </p:cNvSpPr>
          <p:nvPr>
            <p:ph idx="1"/>
          </p:nvPr>
        </p:nvSpPr>
        <p:spPr>
          <a:xfrm>
            <a:off x="381000" y="1524000"/>
            <a:ext cx="8305800" cy="5105400"/>
          </a:xfrm>
        </p:spPr>
        <p:txBody>
          <a:bodyPr>
            <a:normAutofit lnSpcReduction="10000"/>
          </a:bodyPr>
          <a:lstStyle/>
          <a:p>
            <a:pPr marL="651510" indent="-514350">
              <a:buFont typeface="+mj-lt"/>
              <a:buAutoNum type="arabicParenR"/>
            </a:pPr>
            <a:r>
              <a:rPr lang="en-US" dirty="0"/>
              <a:t>Gwen Buchholz (DWR 1010)</a:t>
            </a:r>
          </a:p>
          <a:p>
            <a:pPr marL="914400" lvl="1" indent="-457200">
              <a:buFont typeface="+mj-lt"/>
              <a:buAutoNum type="alphaLcParenR"/>
            </a:pPr>
            <a:r>
              <a:rPr lang="en-US" dirty="0"/>
              <a:t>EIR/EIS does not support claims about economic public interest.</a:t>
            </a:r>
          </a:p>
          <a:p>
            <a:pPr marL="914400" lvl="1" indent="-457200">
              <a:buFont typeface="+mj-lt"/>
              <a:buAutoNum type="alphaLcParenR"/>
            </a:pPr>
            <a:r>
              <a:rPr lang="en-US" dirty="0"/>
              <a:t>Project Description Is Inconsistent with </a:t>
            </a:r>
            <a:r>
              <a:rPr lang="en-US" dirty="0" err="1"/>
              <a:t>WaterFix</a:t>
            </a:r>
            <a:r>
              <a:rPr lang="en-US" dirty="0"/>
              <a:t> Economic/Financial Analysis and Evolving Financial Plan</a:t>
            </a:r>
          </a:p>
          <a:p>
            <a:pPr marL="914400" lvl="1" indent="-457200">
              <a:buFont typeface="+mj-lt"/>
              <a:buAutoNum type="alphaLcParenR"/>
            </a:pPr>
            <a:r>
              <a:rPr lang="en-US" dirty="0"/>
              <a:t>Benefits to Agriculture Inaccurate As Financial Plan Changes</a:t>
            </a:r>
          </a:p>
          <a:p>
            <a:pPr marL="137160" indent="0">
              <a:buNone/>
            </a:pPr>
            <a:endParaRPr lang="en-US" dirty="0"/>
          </a:p>
          <a:p>
            <a:pPr marL="651510" indent="-514350">
              <a:buFont typeface="+mj-lt"/>
              <a:buAutoNum type="arabicParenR" startAt="2"/>
            </a:pPr>
            <a:r>
              <a:rPr lang="en-US" dirty="0"/>
              <a:t>Dr. Michael Shires (WWD 18)</a:t>
            </a:r>
          </a:p>
          <a:p>
            <a:pPr marL="971550" lvl="1" indent="-514350">
              <a:buFont typeface="+mj-lt"/>
              <a:buAutoNum type="alphaLcPeriod"/>
            </a:pPr>
            <a:r>
              <a:rPr lang="en-US" dirty="0"/>
              <a:t>Exaggerates Contribution of WWD.</a:t>
            </a:r>
          </a:p>
          <a:p>
            <a:pPr marL="971550" lvl="1" indent="-514350">
              <a:buFont typeface="+mj-lt"/>
              <a:buAutoNum type="alphaLcPeriod"/>
            </a:pPr>
            <a:r>
              <a:rPr lang="en-US" dirty="0"/>
              <a:t>Mostly Irrelevant to Petition. (although one can indirectly infer </a:t>
            </a:r>
            <a:r>
              <a:rPr lang="en-US" dirty="0" err="1"/>
              <a:t>WaterFix</a:t>
            </a:r>
            <a:r>
              <a:rPr lang="en-US" dirty="0"/>
              <a:t> harms WWD)</a:t>
            </a:r>
          </a:p>
          <a:p>
            <a:pPr marL="585216" lvl="1" indent="0">
              <a:buNone/>
            </a:pPr>
            <a:endParaRPr lang="en-US" dirty="0"/>
          </a:p>
        </p:txBody>
      </p:sp>
      <p:sp>
        <p:nvSpPr>
          <p:cNvPr id="4" name="TextBox 3">
            <a:extLst>
              <a:ext uri="{FF2B5EF4-FFF2-40B4-BE49-F238E27FC236}">
                <a16:creationId xmlns:a16="http://schemas.microsoft.com/office/drawing/2014/main" id="{F0068DF3-0B79-4843-AE86-05E4A3B5A542}"/>
              </a:ext>
            </a:extLst>
          </p:cNvPr>
          <p:cNvSpPr txBox="1"/>
          <p:nvPr/>
        </p:nvSpPr>
        <p:spPr>
          <a:xfrm>
            <a:off x="7467600" y="274638"/>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235050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Economic Public Interest Comments Are Not Supported</a:t>
            </a:r>
          </a:p>
        </p:txBody>
      </p:sp>
      <p:sp>
        <p:nvSpPr>
          <p:cNvPr id="3" name="Content Placeholder 2"/>
          <p:cNvSpPr>
            <a:spLocks noGrp="1"/>
          </p:cNvSpPr>
          <p:nvPr>
            <p:ph idx="1"/>
          </p:nvPr>
        </p:nvSpPr>
        <p:spPr/>
        <p:txBody>
          <a:bodyPr/>
          <a:lstStyle/>
          <a:p>
            <a:pPr marL="137160" indent="0">
              <a:buNone/>
            </a:pPr>
            <a:r>
              <a:rPr lang="en-US" dirty="0"/>
              <a:t>Buchholz: “Overall, implementation of CWF H3+ will improve water supply, ecosystem conditions, and economics of the state of California.” </a:t>
            </a:r>
          </a:p>
          <a:p>
            <a:r>
              <a:rPr lang="en-US" dirty="0"/>
              <a:t>Expert panels for water supply and environmental interests.</a:t>
            </a:r>
          </a:p>
          <a:p>
            <a:r>
              <a:rPr lang="en-US" dirty="0"/>
              <a:t>Economics</a:t>
            </a:r>
          </a:p>
          <a:p>
            <a:pPr lvl="1"/>
            <a:r>
              <a:rPr lang="en-US" dirty="0"/>
              <a:t>No Expert Panel.</a:t>
            </a:r>
          </a:p>
          <a:p>
            <a:pPr lvl="1"/>
            <a:r>
              <a:rPr lang="en-US" dirty="0"/>
              <a:t>No Feasibility or Benefit-Cost Assessment.</a:t>
            </a:r>
          </a:p>
          <a:p>
            <a:pPr lvl="1"/>
            <a:r>
              <a:rPr lang="en-US" dirty="0"/>
              <a:t>Only cited EIR-EIS for support.</a:t>
            </a:r>
          </a:p>
        </p:txBody>
      </p:sp>
      <p:sp>
        <p:nvSpPr>
          <p:cNvPr id="4" name="TextBox 3">
            <a:extLst>
              <a:ext uri="{FF2B5EF4-FFF2-40B4-BE49-F238E27FC236}">
                <a16:creationId xmlns:a16="http://schemas.microsoft.com/office/drawing/2014/main" id="{B752343E-A235-4ACA-83E6-9FF34F7AEB67}"/>
              </a:ext>
            </a:extLst>
          </p:cNvPr>
          <p:cNvSpPr txBox="1"/>
          <p:nvPr/>
        </p:nvSpPr>
        <p:spPr>
          <a:xfrm>
            <a:off x="7696200" y="274638"/>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263468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096962"/>
          </a:xfrm>
        </p:spPr>
        <p:txBody>
          <a:bodyPr>
            <a:normAutofit fontScale="90000"/>
          </a:bodyPr>
          <a:lstStyle/>
          <a:p>
            <a:r>
              <a:rPr lang="en-US" dirty="0"/>
              <a:t>The EIR/EIS Does Not Support Any Conclusions About Economic Public Interest</a:t>
            </a:r>
          </a:p>
        </p:txBody>
      </p:sp>
      <p:sp>
        <p:nvSpPr>
          <p:cNvPr id="3" name="Content Placeholder 2"/>
          <p:cNvSpPr>
            <a:spLocks noGrp="1"/>
          </p:cNvSpPr>
          <p:nvPr>
            <p:ph idx="1"/>
          </p:nvPr>
        </p:nvSpPr>
        <p:spPr/>
        <p:txBody>
          <a:bodyPr>
            <a:normAutofit fontScale="62500" lnSpcReduction="20000"/>
          </a:bodyPr>
          <a:lstStyle/>
          <a:p>
            <a:endParaRPr lang="en-US" dirty="0"/>
          </a:p>
          <a:p>
            <a:r>
              <a:rPr lang="en-US" dirty="0"/>
              <a:t>From EIR/S Socioeconomic Chapter (emphasis added)</a:t>
            </a:r>
          </a:p>
          <a:p>
            <a:pPr marL="137160" indent="0">
              <a:buNone/>
            </a:pPr>
            <a:endParaRPr lang="en-US" dirty="0"/>
          </a:p>
          <a:p>
            <a:pPr marL="137160" indent="0">
              <a:buNone/>
            </a:pPr>
            <a:r>
              <a:rPr lang="en-US" dirty="0"/>
              <a:t>“DWR’s </a:t>
            </a:r>
            <a:r>
              <a:rPr lang="en-US" i="1" dirty="0"/>
              <a:t>Economic Analysis Guidebook </a:t>
            </a:r>
            <a:r>
              <a:rPr lang="en-US" dirty="0"/>
              <a:t>provides guidance regarding the economic assessments that should be conducted from project formulation through implementation.  These include cost effectiveness, benefit-cost, socioeconomic impacts, risk and uncertainty, and financial analyses.  This chapter of the EIR/EIS reports the estimated socioeconomic impacts…The other economic analyses outlined in the DWR guidebook were not conducted as part of the NEPA/CEQA compliance documentation.” </a:t>
            </a:r>
          </a:p>
          <a:p>
            <a:endParaRPr lang="en-US" dirty="0"/>
          </a:p>
          <a:p>
            <a:endParaRPr lang="en-US" dirty="0"/>
          </a:p>
          <a:p>
            <a:r>
              <a:rPr lang="en-US" dirty="0"/>
              <a:t>EIR/S Response To Comments</a:t>
            </a:r>
          </a:p>
          <a:p>
            <a:pPr marL="137160" indent="0">
              <a:buNone/>
            </a:pPr>
            <a:endParaRPr lang="en-US" dirty="0"/>
          </a:p>
          <a:p>
            <a:pPr marL="137160" indent="0">
              <a:buNone/>
            </a:pPr>
            <a:r>
              <a:rPr lang="en-US" dirty="0"/>
              <a:t>“The issue related to the cost estimate or financial viability as raised by the commenter addresses the merits of the project and does not raise any issues with the environmental analysis provided in the EIR/S.”</a:t>
            </a:r>
          </a:p>
        </p:txBody>
      </p:sp>
      <p:sp>
        <p:nvSpPr>
          <p:cNvPr id="4" name="TextBox 3">
            <a:extLst>
              <a:ext uri="{FF2B5EF4-FFF2-40B4-BE49-F238E27FC236}">
                <a16:creationId xmlns:a16="http://schemas.microsoft.com/office/drawing/2014/main" id="{2011406A-483C-4515-B2CA-BC1676C2B8C7}"/>
              </a:ext>
            </a:extLst>
          </p:cNvPr>
          <p:cNvSpPr txBox="1"/>
          <p:nvPr/>
        </p:nvSpPr>
        <p:spPr>
          <a:xfrm>
            <a:off x="8001000" y="274638"/>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318028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Description Inconsistency</a:t>
            </a:r>
          </a:p>
        </p:txBody>
      </p:sp>
      <p:sp>
        <p:nvSpPr>
          <p:cNvPr id="3" name="Content Placeholder 2"/>
          <p:cNvSpPr>
            <a:spLocks noGrp="1"/>
          </p:cNvSpPr>
          <p:nvPr>
            <p:ph idx="1"/>
          </p:nvPr>
        </p:nvSpPr>
        <p:spPr/>
        <p:txBody>
          <a:bodyPr>
            <a:normAutofit fontScale="92500" lnSpcReduction="20000"/>
          </a:bodyPr>
          <a:lstStyle/>
          <a:p>
            <a:pPr marL="137160" indent="0">
              <a:buNone/>
            </a:pPr>
            <a:r>
              <a:rPr lang="en-US" dirty="0"/>
              <a:t>Project Includes:</a:t>
            </a:r>
          </a:p>
          <a:p>
            <a:r>
              <a:rPr lang="en-US" dirty="0"/>
              <a:t>Facilities</a:t>
            </a:r>
          </a:p>
          <a:p>
            <a:r>
              <a:rPr lang="en-US" dirty="0"/>
              <a:t>Environmental Commitments</a:t>
            </a:r>
          </a:p>
          <a:p>
            <a:r>
              <a:rPr lang="en-US" dirty="0"/>
              <a:t>Operating Criteria</a:t>
            </a:r>
          </a:p>
          <a:p>
            <a:pPr lvl="1"/>
            <a:r>
              <a:rPr lang="en-US" dirty="0"/>
              <a:t>In particular, the project includes new operating restrictions on existing south Delta pumps.</a:t>
            </a:r>
          </a:p>
          <a:p>
            <a:pPr marL="137160" indent="0">
              <a:buNone/>
            </a:pPr>
            <a:endParaRPr lang="en-US" dirty="0"/>
          </a:p>
          <a:p>
            <a:pPr marL="137160" indent="0">
              <a:buNone/>
            </a:pPr>
            <a:r>
              <a:rPr lang="en-US" dirty="0"/>
              <a:t>Petition Operating Criteria Lacks Credibility</a:t>
            </a:r>
          </a:p>
          <a:p>
            <a:r>
              <a:rPr lang="en-US" dirty="0"/>
              <a:t>Not Supported By Financial Feasibility Analysis</a:t>
            </a:r>
          </a:p>
          <a:p>
            <a:r>
              <a:rPr lang="en-US" dirty="0"/>
              <a:t>Funding agency analysis assumes </a:t>
            </a:r>
            <a:r>
              <a:rPr lang="en-US" dirty="0" err="1"/>
              <a:t>WaterFix</a:t>
            </a:r>
            <a:r>
              <a:rPr lang="en-US" dirty="0"/>
              <a:t> does not require new restrictions on the existing south Delta pumps.</a:t>
            </a:r>
          </a:p>
          <a:p>
            <a:pPr marL="137160" indent="0">
              <a:buNone/>
            </a:pPr>
            <a:endParaRPr lang="en-US" dirty="0"/>
          </a:p>
          <a:p>
            <a:pPr marL="137160" indent="0">
              <a:buNone/>
            </a:pPr>
            <a:endParaRPr lang="en-US" dirty="0"/>
          </a:p>
          <a:p>
            <a:pPr marL="137160" indent="0">
              <a:buNone/>
            </a:pPr>
            <a:endParaRPr lang="en-US" dirty="0"/>
          </a:p>
          <a:p>
            <a:pPr marL="137160" indent="0">
              <a:buNone/>
            </a:pPr>
            <a:endParaRPr lang="en-US" dirty="0"/>
          </a:p>
          <a:p>
            <a:pPr marL="137160" indent="0">
              <a:buNone/>
            </a:pPr>
            <a:endParaRPr lang="en-US" dirty="0"/>
          </a:p>
          <a:p>
            <a:pPr lvl="1"/>
            <a:endParaRPr lang="en-US" dirty="0"/>
          </a:p>
        </p:txBody>
      </p:sp>
      <p:sp>
        <p:nvSpPr>
          <p:cNvPr id="4" name="TextBox 3">
            <a:extLst>
              <a:ext uri="{FF2B5EF4-FFF2-40B4-BE49-F238E27FC236}">
                <a16:creationId xmlns:a16="http://schemas.microsoft.com/office/drawing/2014/main" id="{C6466EB0-A2B2-48E3-AB4E-5EBC984E6C50}"/>
              </a:ext>
            </a:extLst>
          </p:cNvPr>
          <p:cNvSpPr txBox="1"/>
          <p:nvPr/>
        </p:nvSpPr>
        <p:spPr>
          <a:xfrm>
            <a:off x="7467600" y="274638"/>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126192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73162"/>
          </a:xfrm>
        </p:spPr>
        <p:txBody>
          <a:bodyPr>
            <a:normAutofit fontScale="90000"/>
          </a:bodyPr>
          <a:lstStyle/>
          <a:p>
            <a:r>
              <a:rPr lang="en-US" dirty="0"/>
              <a:t>EIR/EIS Is Clear That Operating Criteria For South Delta Only Apply To </a:t>
            </a:r>
            <a:r>
              <a:rPr lang="en-US" dirty="0" err="1"/>
              <a:t>WaterFix</a:t>
            </a:r>
            <a:endParaRPr lang="en-US" dirty="0"/>
          </a:p>
        </p:txBody>
      </p:sp>
      <p:sp>
        <p:nvSpPr>
          <p:cNvPr id="3" name="Content Placeholder 2"/>
          <p:cNvSpPr>
            <a:spLocks noGrp="1"/>
          </p:cNvSpPr>
          <p:nvPr>
            <p:ph idx="1"/>
          </p:nvPr>
        </p:nvSpPr>
        <p:spPr>
          <a:xfrm>
            <a:off x="457200" y="1981200"/>
            <a:ext cx="8229600" cy="4328160"/>
          </a:xfrm>
        </p:spPr>
        <p:txBody>
          <a:bodyPr>
            <a:normAutofit fontScale="85000" lnSpcReduction="20000"/>
          </a:bodyPr>
          <a:lstStyle/>
          <a:p>
            <a:r>
              <a:rPr lang="en-US" dirty="0"/>
              <a:t>"these proposed operational criteria would only take effect after the proposed conveyance facilities are operational “  (Final EIR/EIS, page 3-263)</a:t>
            </a:r>
            <a:br>
              <a:rPr lang="en-US" dirty="0"/>
            </a:br>
            <a:endParaRPr lang="en-US" dirty="0"/>
          </a:p>
          <a:p>
            <a:r>
              <a:rPr lang="en-US" dirty="0"/>
              <a:t>“These newly proposed OMR criteria (and associated head of Old River gate operations) </a:t>
            </a:r>
            <a:r>
              <a:rPr lang="en-US" u="sng" dirty="0"/>
              <a:t>are in response to expected changes under the PA, and only applicable after the proposed north Delta diversion becomes operational</a:t>
            </a:r>
            <a:r>
              <a:rPr lang="en-US" dirty="0"/>
              <a:t>. Until the north Delta diversion becomes operational, only the OMR criteria under the current </a:t>
            </a:r>
            <a:r>
              <a:rPr lang="en-US" dirty="0" err="1"/>
              <a:t>BiOps</a:t>
            </a:r>
            <a:r>
              <a:rPr lang="en-US" dirty="0"/>
              <a:t> apply to CVP/SWP operations.” </a:t>
            </a:r>
          </a:p>
          <a:p>
            <a:pPr marL="137160" indent="0">
              <a:buNone/>
            </a:pPr>
            <a:endParaRPr lang="en-US" dirty="0"/>
          </a:p>
          <a:p>
            <a:r>
              <a:rPr lang="en-US" dirty="0"/>
              <a:t>Biological Opinion Includes Similar Statements</a:t>
            </a:r>
          </a:p>
          <a:p>
            <a:endParaRPr lang="en-US" dirty="0"/>
          </a:p>
        </p:txBody>
      </p:sp>
      <p:sp>
        <p:nvSpPr>
          <p:cNvPr id="4" name="TextBox 3">
            <a:extLst>
              <a:ext uri="{FF2B5EF4-FFF2-40B4-BE49-F238E27FC236}">
                <a16:creationId xmlns:a16="http://schemas.microsoft.com/office/drawing/2014/main" id="{AAFB36C1-A6A4-404A-90DD-1051DC601E2C}"/>
              </a:ext>
            </a:extLst>
          </p:cNvPr>
          <p:cNvSpPr txBox="1"/>
          <p:nvPr/>
        </p:nvSpPr>
        <p:spPr>
          <a:xfrm>
            <a:off x="7620000" y="274638"/>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1677684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MWD and DWR Economic Analysis Assume Identical South Delta Operating Criteria</a:t>
            </a:r>
          </a:p>
        </p:txBody>
      </p:sp>
      <p:sp>
        <p:nvSpPr>
          <p:cNvPr id="3" name="Content Placeholder 2"/>
          <p:cNvSpPr>
            <a:spLocks noGrp="1"/>
          </p:cNvSpPr>
          <p:nvPr>
            <p:ph idx="1"/>
          </p:nvPr>
        </p:nvSpPr>
        <p:spPr>
          <a:xfrm>
            <a:off x="457200" y="1905000"/>
            <a:ext cx="8229600" cy="4404360"/>
          </a:xfrm>
        </p:spPr>
        <p:txBody>
          <a:bodyPr>
            <a:noAutofit/>
          </a:bodyPr>
          <a:lstStyle/>
          <a:p>
            <a:r>
              <a:rPr lang="en-US" sz="2000" dirty="0"/>
              <a:t>MWD White Paper says operating criteria just an assumption for the EIR.  Actual operations will be determined by adaptive management, so use same operating criteria with and without the project. </a:t>
            </a:r>
          </a:p>
          <a:p>
            <a:pPr lvl="1"/>
            <a:r>
              <a:rPr lang="en-US" sz="2000" dirty="0"/>
              <a:t>Compare </a:t>
            </a:r>
            <a:r>
              <a:rPr lang="en-US" sz="2000" dirty="0" err="1"/>
              <a:t>WaterFix</a:t>
            </a:r>
            <a:r>
              <a:rPr lang="en-US" sz="2000" dirty="0"/>
              <a:t> to “Existing Conveyance With </a:t>
            </a:r>
            <a:r>
              <a:rPr lang="en-US" sz="2000" dirty="0" err="1"/>
              <a:t>WaterFix</a:t>
            </a:r>
            <a:r>
              <a:rPr lang="en-US" sz="2000" dirty="0"/>
              <a:t> Operating Criteria”</a:t>
            </a:r>
          </a:p>
          <a:p>
            <a:endParaRPr lang="en-US" sz="2000" dirty="0"/>
          </a:p>
          <a:p>
            <a:r>
              <a:rPr lang="en-US" sz="2000" dirty="0"/>
              <a:t>MWD staff to Board (March 27, 2018 meeting)</a:t>
            </a:r>
          </a:p>
          <a:p>
            <a:pPr marL="137160" indent="0">
              <a:buNone/>
            </a:pPr>
            <a:r>
              <a:rPr lang="en-US" sz="2000" dirty="0"/>
              <a:t>“no one knows whether regulations will become tighter in the future, but if they do, these things kind of move together…so that’s the 1.3 million acre feet of incremental water supply improvement that we’ve talked about for a long time here and we still think that’s a pretty good estimate of the difference between with and without the project.” </a:t>
            </a:r>
          </a:p>
        </p:txBody>
      </p:sp>
      <p:sp>
        <p:nvSpPr>
          <p:cNvPr id="4" name="TextBox 3">
            <a:extLst>
              <a:ext uri="{FF2B5EF4-FFF2-40B4-BE49-F238E27FC236}">
                <a16:creationId xmlns:a16="http://schemas.microsoft.com/office/drawing/2014/main" id="{94D2D1C7-E859-4782-BDA0-7DA81B9507E0}"/>
              </a:ext>
            </a:extLst>
          </p:cNvPr>
          <p:cNvSpPr txBox="1"/>
          <p:nvPr/>
        </p:nvSpPr>
        <p:spPr>
          <a:xfrm>
            <a:off x="7620000" y="274638"/>
            <a:ext cx="9906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361048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
            <a:ext cx="8610600" cy="995065"/>
          </a:xfrm>
        </p:spPr>
        <p:txBody>
          <a:bodyPr>
            <a:noAutofit/>
          </a:bodyPr>
          <a:lstStyle/>
          <a:p>
            <a:r>
              <a:rPr lang="en-US" sz="3200" dirty="0"/>
              <a:t>Change to Project Description Increases Water Yield from 0.2maf to 1.3maf</a:t>
            </a:r>
          </a:p>
        </p:txBody>
      </p:sp>
      <p:pic>
        <p:nvPicPr>
          <p:cNvPr id="4" name="Content Placeholder 3"/>
          <p:cNvPicPr>
            <a:picLocks noGrp="1" noChangeAspect="1"/>
          </p:cNvPicPr>
          <p:nvPr>
            <p:ph idx="1"/>
          </p:nvPr>
        </p:nvPicPr>
        <p:blipFill>
          <a:blip r:embed="rId2"/>
          <a:stretch>
            <a:fillRect/>
          </a:stretch>
        </p:blipFill>
        <p:spPr>
          <a:xfrm>
            <a:off x="832273" y="1161707"/>
            <a:ext cx="7549727" cy="5696293"/>
          </a:xfrm>
          <a:prstGeom prst="rect">
            <a:avLst/>
          </a:prstGeom>
        </p:spPr>
      </p:pic>
      <p:sp>
        <p:nvSpPr>
          <p:cNvPr id="3" name="TextBox 2">
            <a:extLst>
              <a:ext uri="{FF2B5EF4-FFF2-40B4-BE49-F238E27FC236}">
                <a16:creationId xmlns:a16="http://schemas.microsoft.com/office/drawing/2014/main" id="{B26C8172-C396-4654-8341-B1D3D002545D}"/>
              </a:ext>
            </a:extLst>
          </p:cNvPr>
          <p:cNvSpPr txBox="1"/>
          <p:nvPr/>
        </p:nvSpPr>
        <p:spPr>
          <a:xfrm>
            <a:off x="8001000" y="533401"/>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509738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200" dirty="0"/>
              <a:t>MWD Staff Says Their Project Description Applies To Future Water Allocation</a:t>
            </a:r>
          </a:p>
        </p:txBody>
      </p:sp>
      <p:sp>
        <p:nvSpPr>
          <p:cNvPr id="3" name="Content Placeholder 2"/>
          <p:cNvSpPr>
            <a:spLocks noGrp="1"/>
          </p:cNvSpPr>
          <p:nvPr>
            <p:ph idx="1"/>
          </p:nvPr>
        </p:nvSpPr>
        <p:spPr>
          <a:xfrm>
            <a:off x="457200" y="1600200"/>
            <a:ext cx="8229600" cy="4953000"/>
          </a:xfrm>
        </p:spPr>
        <p:txBody>
          <a:bodyPr>
            <a:normAutofit/>
          </a:bodyPr>
          <a:lstStyle/>
          <a:p>
            <a:r>
              <a:rPr lang="en-US" dirty="0"/>
              <a:t>MWD says 12% change to cost share increases SWP water supply by 156,000 acre feet.</a:t>
            </a:r>
          </a:p>
        </p:txBody>
      </p:sp>
      <p:pic>
        <p:nvPicPr>
          <p:cNvPr id="4" name="Picture 3"/>
          <p:cNvPicPr>
            <a:picLocks noChangeAspect="1"/>
          </p:cNvPicPr>
          <p:nvPr/>
        </p:nvPicPr>
        <p:blipFill>
          <a:blip r:embed="rId2"/>
          <a:stretch>
            <a:fillRect/>
          </a:stretch>
        </p:blipFill>
        <p:spPr>
          <a:xfrm>
            <a:off x="1524000" y="2513207"/>
            <a:ext cx="5943600" cy="4344793"/>
          </a:xfrm>
          <a:prstGeom prst="rect">
            <a:avLst/>
          </a:prstGeom>
        </p:spPr>
      </p:pic>
      <p:sp>
        <p:nvSpPr>
          <p:cNvPr id="5" name="TextBox 4">
            <a:extLst>
              <a:ext uri="{FF2B5EF4-FFF2-40B4-BE49-F238E27FC236}">
                <a16:creationId xmlns:a16="http://schemas.microsoft.com/office/drawing/2014/main" id="{A6F0C7CC-703C-4D6D-81B6-0D61FD4CE847}"/>
              </a:ext>
            </a:extLst>
          </p:cNvPr>
          <p:cNvSpPr txBox="1"/>
          <p:nvPr/>
        </p:nvSpPr>
        <p:spPr>
          <a:xfrm>
            <a:off x="7620000" y="92076"/>
            <a:ext cx="1066800" cy="276999"/>
          </a:xfrm>
          <a:prstGeom prst="rect">
            <a:avLst/>
          </a:prstGeom>
          <a:noFill/>
        </p:spPr>
        <p:txBody>
          <a:bodyPr wrap="square" rtlCol="0">
            <a:spAutoFit/>
          </a:bodyPr>
          <a:lstStyle/>
          <a:p>
            <a:r>
              <a:rPr lang="en-US" sz="1200" dirty="0" err="1"/>
              <a:t>SDWA</a:t>
            </a:r>
            <a:r>
              <a:rPr lang="en-US" sz="1200" dirty="0"/>
              <a:t>-322</a:t>
            </a:r>
          </a:p>
        </p:txBody>
      </p:sp>
    </p:spTree>
    <p:extLst>
      <p:ext uri="{BB962C8B-B14F-4D97-AF65-F5344CB8AC3E}">
        <p14:creationId xmlns:p14="http://schemas.microsoft.com/office/powerpoint/2010/main" val="7251306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TotalTime>
  <Words>916</Words>
  <Application>Microsoft Office PowerPoint</Application>
  <PresentationFormat>On-screen Show (4:3)</PresentationFormat>
  <Paragraphs>114</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Book Antiqua</vt:lpstr>
      <vt:lpstr>Lucida Sans</vt:lpstr>
      <vt:lpstr>Times New Roman</vt:lpstr>
      <vt:lpstr>Wingdings</vt:lpstr>
      <vt:lpstr>Wingdings 2</vt:lpstr>
      <vt:lpstr>Wingdings 3</vt:lpstr>
      <vt:lpstr>Apex</vt:lpstr>
      <vt:lpstr>California water fix  Part 2 Rebuttal</vt:lpstr>
      <vt:lpstr>REBUTTAL OUTLINE</vt:lpstr>
      <vt:lpstr>Economic Public Interest Comments Are Not Supported</vt:lpstr>
      <vt:lpstr>The EIR/EIS Does Not Support Any Conclusions About Economic Public Interest</vt:lpstr>
      <vt:lpstr>Project Description Inconsistency</vt:lpstr>
      <vt:lpstr>EIR/EIS Is Clear That Operating Criteria For South Delta Only Apply To WaterFix</vt:lpstr>
      <vt:lpstr>MWD and DWR Economic Analysis Assume Identical South Delta Operating Criteria</vt:lpstr>
      <vt:lpstr>Change to Project Description Increases Water Yield from 0.2maf to 1.3maf</vt:lpstr>
      <vt:lpstr>MWD Staff Says Their Project Description Applies To Future Water Allocation</vt:lpstr>
      <vt:lpstr>Master Agreement For Unsubscribed Capacity (33%): Major Change to Project Description </vt:lpstr>
      <vt:lpstr>MWD Staff Comments on expected Master Agreement.</vt:lpstr>
      <vt:lpstr>New WaterFix Financial Plan Has Major Impacts on Water Supply Allocation and Public Interest</vt:lpstr>
      <vt:lpstr>Summary and Conclusions</vt:lpstr>
      <vt:lpstr>Board Could Take Actions To Ensure Consistent Analyses and Protect Public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water fix South delta water agency parties</dc:title>
  <dc:creator>Heather</dc:creator>
  <cp:lastModifiedBy>Bee</cp:lastModifiedBy>
  <cp:revision>64</cp:revision>
  <dcterms:created xsi:type="dcterms:W3CDTF">2016-08-29T21:49:57Z</dcterms:created>
  <dcterms:modified xsi:type="dcterms:W3CDTF">2018-07-09T22:50:31Z</dcterms:modified>
</cp:coreProperties>
</file>